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3.xml" ContentType="application/vnd.openxmlformats-officedocument.themeOverride+xml"/>
  <Override PartName="/ppt/notesSlides/notesSlide13.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4.xml" ContentType="application/vnd.openxmlformats-officedocument.themeOverride+xml"/>
  <Override PartName="/ppt/tags/tag1.xml" ContentType="application/vnd.openxmlformats-officedocument.presentationml.tags+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2" r:id="rId1"/>
    <p:sldMasterId id="2147483685" r:id="rId2"/>
  </p:sldMasterIdLst>
  <p:notesMasterIdLst>
    <p:notesMasterId r:id="rId18"/>
  </p:notesMasterIdLst>
  <p:sldIdLst>
    <p:sldId id="256" r:id="rId3"/>
    <p:sldId id="257" r:id="rId4"/>
    <p:sldId id="258" r:id="rId5"/>
    <p:sldId id="296" r:id="rId6"/>
    <p:sldId id="289" r:id="rId7"/>
    <p:sldId id="261" r:id="rId8"/>
    <p:sldId id="263" r:id="rId9"/>
    <p:sldId id="264" r:id="rId10"/>
    <p:sldId id="265" r:id="rId11"/>
    <p:sldId id="276" r:id="rId12"/>
    <p:sldId id="277" r:id="rId13"/>
    <p:sldId id="295" r:id="rId14"/>
    <p:sldId id="267" r:id="rId15"/>
    <p:sldId id="301"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pos="5201" userDrawn="1">
          <p15:clr>
            <a:srgbClr val="A4A3A4"/>
          </p15:clr>
        </p15:guide>
        <p15:guide id="3" orient="horz" pos="3748" userDrawn="1">
          <p15:clr>
            <a:srgbClr val="A4A3A4"/>
          </p15:clr>
        </p15:guide>
        <p15:guide id="5" pos="1118" userDrawn="1">
          <p15:clr>
            <a:srgbClr val="A4A3A4"/>
          </p15:clr>
        </p15:guide>
        <p15:guide id="7" pos="6562" userDrawn="1">
          <p15:clr>
            <a:srgbClr val="A4A3A4"/>
          </p15:clr>
        </p15:guide>
        <p15:guide id="8" orient="horz" pos="572" userDrawn="1">
          <p15:clr>
            <a:srgbClr val="A4A3A4"/>
          </p15:clr>
        </p15:guide>
        <p15:guide id="9" pos="2479" userDrawn="1">
          <p15:clr>
            <a:srgbClr val="A4A3A4"/>
          </p15:clr>
        </p15:guide>
        <p15:guide id="10" orient="horz" pos="3022" userDrawn="1">
          <p15:clr>
            <a:srgbClr val="A4A3A4"/>
          </p15:clr>
        </p15:guide>
        <p15:guide id="11" orient="horz" pos="618" userDrawn="1">
          <p15:clr>
            <a:srgbClr val="A4A3A4"/>
          </p15:clr>
        </p15:guide>
        <p15:guide id="12" orient="horz" pos="157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46C0A"/>
    <a:srgbClr val="4472C4"/>
    <a:srgbClr val="00B050"/>
    <a:srgbClr val="FF0000"/>
    <a:srgbClr val="FF2121"/>
    <a:srgbClr val="0891EB"/>
    <a:srgbClr val="000066"/>
    <a:srgbClr val="3976BF"/>
    <a:srgbClr val="000798"/>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0902" autoAdjust="0"/>
  </p:normalViewPr>
  <p:slideViewPr>
    <p:cSldViewPr snapToGrid="0">
      <p:cViewPr varScale="1">
        <p:scale>
          <a:sx n="142" d="100"/>
          <a:sy n="142" d="100"/>
        </p:scale>
        <p:origin x="144" y="240"/>
      </p:cViewPr>
      <p:guideLst>
        <p:guide pos="3840"/>
        <p:guide pos="5201"/>
        <p:guide orient="horz" pos="3748"/>
        <p:guide pos="1118"/>
        <p:guide pos="6562"/>
        <p:guide orient="horz" pos="572"/>
        <p:guide pos="2479"/>
        <p:guide orient="horz" pos="3022"/>
        <p:guide orient="horz" pos="618"/>
        <p:guide orient="horz" pos="1570"/>
      </p:guideLst>
    </p:cSldViewPr>
  </p:slideViewPr>
  <p:notesTextViewPr>
    <p:cViewPr>
      <p:scale>
        <a:sx n="1" d="1"/>
        <a:sy n="1" d="1"/>
      </p:scale>
      <p:origin x="0" y="0"/>
    </p:cViewPr>
  </p:notesTextViewPr>
  <p:notesViewPr>
    <p:cSldViewPr snapToGrid="0">
      <p:cViewPr varScale="1">
        <p:scale>
          <a:sx n="123" d="100"/>
          <a:sy n="123" d="100"/>
        </p:scale>
        <p:origin x="418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a:t>2020</a:t>
            </a:r>
            <a:r>
              <a:rPr lang="zh-CN"/>
              <a:t>年</a:t>
            </a:r>
            <a:r>
              <a:rPr lang="en-US"/>
              <a:t>2</a:t>
            </a:r>
            <a:r>
              <a:rPr lang="zh-CN"/>
              <a:t>月</a:t>
            </a:r>
            <a:r>
              <a:rPr lang="en-US"/>
              <a:t>-2021</a:t>
            </a:r>
            <a:r>
              <a:rPr lang="zh-CN"/>
              <a:t>年</a:t>
            </a:r>
            <a:r>
              <a:rPr lang="en-US"/>
              <a:t>2</a:t>
            </a:r>
            <a:r>
              <a:rPr lang="zh-CN"/>
              <a:t>月基金募集情况一览</a:t>
            </a:r>
          </a:p>
        </c:rich>
      </c:tx>
      <c:layout>
        <c:manualLayout>
          <c:xMode val="edge"/>
          <c:yMode val="edge"/>
          <c:x val="0.32683857645756365"/>
          <c:y val="5.8939934666440074E-3"/>
        </c:manualLayout>
      </c:layout>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barChart>
        <c:barDir val="col"/>
        <c:grouping val="clustered"/>
        <c:varyColors val="0"/>
        <c:ser>
          <c:idx val="1"/>
          <c:order val="1"/>
          <c:tx>
            <c:strRef>
              <c:f>数据汇总!$C$1</c:f>
              <c:strCache>
                <c:ptCount val="1"/>
                <c:pt idx="0">
                  <c:v>募集金额（亿元）</c:v>
                </c:pt>
              </c:strCache>
            </c:strRef>
          </c:tx>
          <c:spPr>
            <a:solidFill>
              <a:srgbClr val="00B0F0"/>
            </a:solidFill>
            <a:ln>
              <a:solidFill>
                <a:srgbClr val="00B0F0"/>
              </a:solidFill>
            </a:ln>
            <a:effectLst/>
          </c:spPr>
          <c:invertIfNegative val="0"/>
          <c:dLbls>
            <c:dLbl>
              <c:idx val="1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D38-40F4-866E-A5EE4CD69420}"/>
                </c:ext>
              </c:extLst>
            </c:dLbl>
            <c:dLbl>
              <c:idx val="1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D38-40F4-866E-A5EE4CD69420}"/>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数据汇总!$A$2:$A$14</c:f>
              <c:numCache>
                <c:formatCode>m/d/yyyy</c:formatCode>
                <c:ptCount val="13"/>
                <c:pt idx="0">
                  <c:v>44255</c:v>
                </c:pt>
                <c:pt idx="1">
                  <c:v>44227</c:v>
                </c:pt>
                <c:pt idx="2">
                  <c:v>44196</c:v>
                </c:pt>
                <c:pt idx="3">
                  <c:v>44165</c:v>
                </c:pt>
                <c:pt idx="4">
                  <c:v>44135</c:v>
                </c:pt>
                <c:pt idx="5">
                  <c:v>44104</c:v>
                </c:pt>
                <c:pt idx="6">
                  <c:v>44074</c:v>
                </c:pt>
                <c:pt idx="7">
                  <c:v>44043</c:v>
                </c:pt>
                <c:pt idx="8">
                  <c:v>44012</c:v>
                </c:pt>
                <c:pt idx="9">
                  <c:v>43982</c:v>
                </c:pt>
                <c:pt idx="10">
                  <c:v>43951</c:v>
                </c:pt>
                <c:pt idx="11">
                  <c:v>43921</c:v>
                </c:pt>
                <c:pt idx="12">
                  <c:v>43890</c:v>
                </c:pt>
              </c:numCache>
            </c:numRef>
          </c:cat>
          <c:val>
            <c:numRef>
              <c:f>数据汇总!$C$2:$C$14</c:f>
              <c:numCache>
                <c:formatCode>0.00</c:formatCode>
                <c:ptCount val="13"/>
                <c:pt idx="0" formatCode="General">
                  <c:v>0</c:v>
                </c:pt>
                <c:pt idx="1">
                  <c:v>10.039999999999999</c:v>
                </c:pt>
                <c:pt idx="2" formatCode="General">
                  <c:v>128.02799999999999</c:v>
                </c:pt>
                <c:pt idx="3" formatCode="General">
                  <c:v>26.224499999999999</c:v>
                </c:pt>
                <c:pt idx="4">
                  <c:v>142.45734999999999</c:v>
                </c:pt>
                <c:pt idx="5">
                  <c:v>138.61009999999999</c:v>
                </c:pt>
                <c:pt idx="6">
                  <c:v>211.9956</c:v>
                </c:pt>
                <c:pt idx="7">
                  <c:v>1075.0610999999999</c:v>
                </c:pt>
                <c:pt idx="8">
                  <c:v>189.51410100000001</c:v>
                </c:pt>
                <c:pt idx="9">
                  <c:v>98.103099999999998</c:v>
                </c:pt>
                <c:pt idx="10">
                  <c:v>138.91999999999999</c:v>
                </c:pt>
                <c:pt idx="11">
                  <c:v>213.518</c:v>
                </c:pt>
                <c:pt idx="12">
                  <c:v>23.360099999999999</c:v>
                </c:pt>
              </c:numCache>
            </c:numRef>
          </c:val>
          <c:extLst>
            <c:ext xmlns:c16="http://schemas.microsoft.com/office/drawing/2014/chart" uri="{C3380CC4-5D6E-409C-BE32-E72D297353CC}">
              <c16:uniqueId val="{00000002-5D38-40F4-866E-A5EE4CD69420}"/>
            </c:ext>
          </c:extLst>
        </c:ser>
        <c:dLbls>
          <c:showLegendKey val="0"/>
          <c:showVal val="0"/>
          <c:showCatName val="0"/>
          <c:showSerName val="0"/>
          <c:showPercent val="0"/>
          <c:showBubbleSize val="0"/>
        </c:dLbls>
        <c:gapWidth val="169"/>
        <c:axId val="1265280696"/>
        <c:axId val="1265275776"/>
      </c:barChart>
      <c:lineChart>
        <c:grouping val="standard"/>
        <c:varyColors val="0"/>
        <c:ser>
          <c:idx val="0"/>
          <c:order val="0"/>
          <c:tx>
            <c:strRef>
              <c:f>数据汇总!$B$1</c:f>
              <c:strCache>
                <c:ptCount val="1"/>
                <c:pt idx="0">
                  <c:v>募集事件次数</c:v>
                </c:pt>
              </c:strCache>
            </c:strRef>
          </c:tx>
          <c:spPr>
            <a:ln w="19050" cap="rnd">
              <a:solidFill>
                <a:srgbClr val="002060"/>
              </a:solidFill>
              <a:round/>
            </a:ln>
            <a:effectLst/>
          </c:spPr>
          <c:marker>
            <c:symbol val="none"/>
          </c:marker>
          <c:dLbls>
            <c:dLbl>
              <c:idx val="0"/>
              <c:layout>
                <c:manualLayout>
                  <c:x val="-1.8158771929824562E-2"/>
                  <c:y val="-5.76987654320987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D38-40F4-866E-A5EE4CD69420}"/>
                </c:ext>
              </c:extLst>
            </c:dLbl>
            <c:dLbl>
              <c:idx val="1"/>
              <c:layout>
                <c:manualLayout>
                  <c:x val="-6.2456140350877192E-3"/>
                  <c:y val="-6.553827160493827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D38-40F4-866E-A5EE4CD69420}"/>
                </c:ext>
              </c:extLst>
            </c:dLbl>
            <c:dLbl>
              <c:idx val="2"/>
              <c:layout>
                <c:manualLayout>
                  <c:x val="-1.0557602339181286E-2"/>
                  <c:y val="-8.05734567901234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D38-40F4-866E-A5EE4CD69420}"/>
                </c:ext>
              </c:extLst>
            </c:dLbl>
            <c:dLbl>
              <c:idx val="3"/>
              <c:layout>
                <c:manualLayout>
                  <c:x val="-2.1951169590643412E-2"/>
                  <c:y val="-5.650246913580254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D38-40F4-866E-A5EE4CD69420}"/>
                </c:ext>
              </c:extLst>
            </c:dLbl>
            <c:dLbl>
              <c:idx val="12"/>
              <c:delete val="1"/>
              <c:extLst>
                <c:ext xmlns:c15="http://schemas.microsoft.com/office/drawing/2012/chart" uri="{CE6537A1-D6FC-4f65-9D91-7224C49458BB}"/>
                <c:ext xmlns:c16="http://schemas.microsoft.com/office/drawing/2014/chart" uri="{C3380CC4-5D6E-409C-BE32-E72D297353CC}">
                  <c16:uniqueId val="{00000009-5D38-40F4-866E-A5EE4CD69420}"/>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数据汇总!$A$2:$A$14</c:f>
              <c:numCache>
                <c:formatCode>m/d/yyyy</c:formatCode>
                <c:ptCount val="13"/>
                <c:pt idx="0">
                  <c:v>44255</c:v>
                </c:pt>
                <c:pt idx="1">
                  <c:v>44227</c:v>
                </c:pt>
                <c:pt idx="2">
                  <c:v>44196</c:v>
                </c:pt>
                <c:pt idx="3">
                  <c:v>44165</c:v>
                </c:pt>
                <c:pt idx="4">
                  <c:v>44135</c:v>
                </c:pt>
                <c:pt idx="5">
                  <c:v>44104</c:v>
                </c:pt>
                <c:pt idx="6">
                  <c:v>44074</c:v>
                </c:pt>
                <c:pt idx="7">
                  <c:v>44043</c:v>
                </c:pt>
                <c:pt idx="8">
                  <c:v>44012</c:v>
                </c:pt>
                <c:pt idx="9">
                  <c:v>43982</c:v>
                </c:pt>
                <c:pt idx="10">
                  <c:v>43951</c:v>
                </c:pt>
                <c:pt idx="11">
                  <c:v>43921</c:v>
                </c:pt>
                <c:pt idx="12">
                  <c:v>43890</c:v>
                </c:pt>
              </c:numCache>
            </c:numRef>
          </c:cat>
          <c:val>
            <c:numRef>
              <c:f>数据汇总!$B$2:$B$14</c:f>
              <c:numCache>
                <c:formatCode>General</c:formatCode>
                <c:ptCount val="13"/>
                <c:pt idx="0">
                  <c:v>0</c:v>
                </c:pt>
                <c:pt idx="1">
                  <c:v>648</c:v>
                </c:pt>
                <c:pt idx="2">
                  <c:v>197</c:v>
                </c:pt>
                <c:pt idx="3">
                  <c:v>74</c:v>
                </c:pt>
                <c:pt idx="4">
                  <c:v>35</c:v>
                </c:pt>
                <c:pt idx="5">
                  <c:v>45</c:v>
                </c:pt>
                <c:pt idx="6">
                  <c:v>52</c:v>
                </c:pt>
                <c:pt idx="7">
                  <c:v>29</c:v>
                </c:pt>
                <c:pt idx="8">
                  <c:v>29</c:v>
                </c:pt>
                <c:pt idx="9">
                  <c:v>17</c:v>
                </c:pt>
                <c:pt idx="10">
                  <c:v>24</c:v>
                </c:pt>
                <c:pt idx="11">
                  <c:v>18</c:v>
                </c:pt>
                <c:pt idx="12">
                  <c:v>5</c:v>
                </c:pt>
              </c:numCache>
            </c:numRef>
          </c:val>
          <c:smooth val="0"/>
          <c:extLst>
            <c:ext xmlns:c16="http://schemas.microsoft.com/office/drawing/2014/chart" uri="{C3380CC4-5D6E-409C-BE32-E72D297353CC}">
              <c16:uniqueId val="{00000007-5D38-40F4-866E-A5EE4CD69420}"/>
            </c:ext>
          </c:extLst>
        </c:ser>
        <c:dLbls>
          <c:showLegendKey val="0"/>
          <c:showVal val="0"/>
          <c:showCatName val="0"/>
          <c:showSerName val="0"/>
          <c:showPercent val="0"/>
          <c:showBubbleSize val="0"/>
        </c:dLbls>
        <c:marker val="1"/>
        <c:smooth val="0"/>
        <c:axId val="1563220136"/>
        <c:axId val="1563220464"/>
      </c:lineChart>
      <c:dateAx>
        <c:axId val="1563220136"/>
        <c:scaling>
          <c:orientation val="minMax"/>
        </c:scaling>
        <c:delete val="0"/>
        <c:axPos val="b"/>
        <c:numFmt formatCode="yyyy/m" sourceLinked="0"/>
        <c:majorTickMark val="none"/>
        <c:minorTickMark val="none"/>
        <c:tickLblPos val="nextTo"/>
        <c:spPr>
          <a:noFill/>
          <a:ln w="15875" cap="flat" cmpd="sng" algn="ctr">
            <a:solidFill>
              <a:schemeClr val="tx1">
                <a:alpha val="90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563220464"/>
        <c:crosses val="autoZero"/>
        <c:auto val="1"/>
        <c:lblOffset val="100"/>
        <c:baseTimeUnit val="months"/>
      </c:dateAx>
      <c:valAx>
        <c:axId val="156322046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563220136"/>
        <c:crosses val="autoZero"/>
        <c:crossBetween val="between"/>
      </c:valAx>
      <c:valAx>
        <c:axId val="1265275776"/>
        <c:scaling>
          <c:orientation val="minMax"/>
          <c:max val="1100"/>
          <c:min val="0"/>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265280696"/>
        <c:crosses val="max"/>
        <c:crossBetween val="between"/>
      </c:valAx>
      <c:dateAx>
        <c:axId val="1265280696"/>
        <c:scaling>
          <c:orientation val="minMax"/>
        </c:scaling>
        <c:delete val="1"/>
        <c:axPos val="b"/>
        <c:numFmt formatCode="m/d/yyyy" sourceLinked="1"/>
        <c:majorTickMark val="out"/>
        <c:minorTickMark val="none"/>
        <c:tickLblPos val="nextTo"/>
        <c:crossAx val="1265275776"/>
        <c:crosses val="autoZero"/>
        <c:auto val="1"/>
        <c:lblOffset val="100"/>
        <c:baseTimeUnit val="months"/>
      </c:dateAx>
      <c:spPr>
        <a:noFill/>
        <a:ln>
          <a:noFill/>
        </a:ln>
        <a:effectLst/>
      </c:spPr>
    </c:plotArea>
    <c:legend>
      <c:legendPos val="tr"/>
      <c:layout>
        <c:manualLayout>
          <c:xMode val="edge"/>
          <c:yMode val="edge"/>
          <c:x val="4.808996031894118E-2"/>
          <c:y val="8.2252686040144268E-2"/>
          <c:w val="0.20175789473684211"/>
          <c:h val="0.11597481680255961"/>
        </c:manualLayout>
      </c:layout>
      <c:overlay val="1"/>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w="9525" cap="flat" cmpd="sng" algn="ctr">
      <a:noFill/>
      <a:round/>
    </a:ln>
    <a:effectLst/>
  </c:spPr>
  <c:txPr>
    <a:bodyPr/>
    <a:lstStyle/>
    <a:p>
      <a:pPr>
        <a:defRPr sz="110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0"/>
          <a:lstStyle/>
          <a:p>
            <a:pPr>
              <a:defRPr sz="12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sz="1200"/>
              <a:t>2020</a:t>
            </a:r>
            <a:r>
              <a:rPr lang="zh-CN" sz="1200"/>
              <a:t>年</a:t>
            </a:r>
            <a:r>
              <a:rPr lang="en-US" altLang="zh-CN" sz="1200"/>
              <a:t>2</a:t>
            </a:r>
            <a:r>
              <a:rPr lang="zh-CN" sz="1200"/>
              <a:t>月</a:t>
            </a:r>
            <a:r>
              <a:rPr lang="en-US" sz="1200"/>
              <a:t>-2021</a:t>
            </a:r>
            <a:r>
              <a:rPr lang="zh-CN" sz="1200"/>
              <a:t>年</a:t>
            </a:r>
            <a:r>
              <a:rPr lang="en-US" altLang="zh-CN" sz="1200"/>
              <a:t>2</a:t>
            </a:r>
            <a:r>
              <a:rPr lang="zh-CN" sz="1200"/>
              <a:t>月</a:t>
            </a:r>
            <a:r>
              <a:rPr lang="en-US" sz="1200"/>
              <a:t>A</a:t>
            </a:r>
            <a:r>
              <a:rPr lang="zh-CN" sz="1200"/>
              <a:t>股</a:t>
            </a:r>
            <a:r>
              <a:rPr lang="en-US" sz="1200"/>
              <a:t>IPO</a:t>
            </a:r>
            <a:r>
              <a:rPr lang="zh-CN" sz="1200"/>
              <a:t>情况及退出基金数量</a:t>
            </a:r>
          </a:p>
        </c:rich>
      </c:tx>
      <c:layout>
        <c:manualLayout>
          <c:xMode val="edge"/>
          <c:yMode val="edge"/>
          <c:x val="0.27764168064736394"/>
          <c:y val="7.714603410158432E-3"/>
        </c:manualLayout>
      </c:layout>
      <c:overlay val="0"/>
      <c:spPr>
        <a:noFill/>
        <a:ln>
          <a:noFill/>
        </a:ln>
        <a:effectLst/>
      </c:spPr>
      <c:txPr>
        <a:bodyPr rot="0" spcFirstLastPara="1" vertOverflow="ellipsis" vert="horz" wrap="square" anchor="ctr" anchorCtr="0"/>
        <a:lstStyle/>
        <a:p>
          <a:pPr>
            <a:defRPr sz="12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8.1867387467860847E-2"/>
          <c:y val="0.15516358024691357"/>
          <c:w val="0.84265970955218394"/>
          <c:h val="0.61005617283950619"/>
        </c:manualLayout>
      </c:layout>
      <c:areaChart>
        <c:grouping val="standard"/>
        <c:varyColors val="0"/>
        <c:ser>
          <c:idx val="1"/>
          <c:order val="1"/>
          <c:tx>
            <c:strRef>
              <c:f>数据汇总!$C$1</c:f>
              <c:strCache>
                <c:ptCount val="1"/>
                <c:pt idx="0">
                  <c:v>募集资金（亿元）</c:v>
                </c:pt>
              </c:strCache>
            </c:strRef>
          </c:tx>
          <c:spPr>
            <a:solidFill>
              <a:schemeClr val="bg1">
                <a:lumMod val="75000"/>
              </a:schemeClr>
            </a:solidFill>
            <a:ln>
              <a:noFill/>
            </a:ln>
            <a:effectLst/>
          </c:spPr>
          <c:cat>
            <c:numRef>
              <c:f>数据汇总!$A$24:$A$36</c:f>
              <c:numCache>
                <c:formatCode>yyyy"年"m"月"</c:formatCode>
                <c:ptCount val="13"/>
                <c:pt idx="0">
                  <c:v>43890</c:v>
                </c:pt>
                <c:pt idx="1">
                  <c:v>43921</c:v>
                </c:pt>
                <c:pt idx="2">
                  <c:v>43922</c:v>
                </c:pt>
                <c:pt idx="3">
                  <c:v>43982</c:v>
                </c:pt>
                <c:pt idx="4">
                  <c:v>44012</c:v>
                </c:pt>
                <c:pt idx="5">
                  <c:v>44043</c:v>
                </c:pt>
                <c:pt idx="6">
                  <c:v>44074</c:v>
                </c:pt>
                <c:pt idx="7">
                  <c:v>44104</c:v>
                </c:pt>
                <c:pt idx="8">
                  <c:v>44105</c:v>
                </c:pt>
                <c:pt idx="9">
                  <c:v>44165</c:v>
                </c:pt>
                <c:pt idx="10">
                  <c:v>44196</c:v>
                </c:pt>
                <c:pt idx="11">
                  <c:v>43861</c:v>
                </c:pt>
                <c:pt idx="12">
                  <c:v>43889</c:v>
                </c:pt>
              </c:numCache>
            </c:numRef>
          </c:cat>
          <c:val>
            <c:numRef>
              <c:f>数据汇总!$C$24:$C$36</c:f>
              <c:numCache>
                <c:formatCode>0_);[Red]\(0\)</c:formatCode>
                <c:ptCount val="13"/>
                <c:pt idx="0">
                  <c:v>269.99244115710002</c:v>
                </c:pt>
                <c:pt idx="1">
                  <c:v>99.61</c:v>
                </c:pt>
                <c:pt idx="2">
                  <c:v>185.85</c:v>
                </c:pt>
                <c:pt idx="3">
                  <c:v>161.1</c:v>
                </c:pt>
                <c:pt idx="4">
                  <c:v>260.56</c:v>
                </c:pt>
                <c:pt idx="5">
                  <c:v>1098.1300000000001</c:v>
                </c:pt>
                <c:pt idx="6">
                  <c:v>630.58000000000004</c:v>
                </c:pt>
                <c:pt idx="7">
                  <c:v>530.44264752780009</c:v>
                </c:pt>
                <c:pt idx="8">
                  <c:v>394.65238078869993</c:v>
                </c:pt>
                <c:pt idx="9">
                  <c:v>286.68</c:v>
                </c:pt>
                <c:pt idx="10">
                  <c:v>460.91844684450018</c:v>
                </c:pt>
                <c:pt idx="11">
                  <c:v>246.38</c:v>
                </c:pt>
                <c:pt idx="12">
                  <c:v>229.23</c:v>
                </c:pt>
              </c:numCache>
            </c:numRef>
          </c:val>
          <c:extLst>
            <c:ext xmlns:c16="http://schemas.microsoft.com/office/drawing/2014/chart" uri="{C3380CC4-5D6E-409C-BE32-E72D297353CC}">
              <c16:uniqueId val="{00000000-2324-4827-AE96-579A23AD51F7}"/>
            </c:ext>
          </c:extLst>
        </c:ser>
        <c:dLbls>
          <c:showLegendKey val="0"/>
          <c:showVal val="0"/>
          <c:showCatName val="0"/>
          <c:showSerName val="0"/>
          <c:showPercent val="0"/>
          <c:showBubbleSize val="0"/>
        </c:dLbls>
        <c:axId val="751323792"/>
        <c:axId val="751325104"/>
      </c:areaChart>
      <c:lineChart>
        <c:grouping val="standard"/>
        <c:varyColors val="0"/>
        <c:ser>
          <c:idx val="0"/>
          <c:order val="0"/>
          <c:tx>
            <c:strRef>
              <c:f>数据汇总!$B$1</c:f>
              <c:strCache>
                <c:ptCount val="1"/>
                <c:pt idx="0">
                  <c:v>IPO数量</c:v>
                </c:pt>
              </c:strCache>
            </c:strRef>
          </c:tx>
          <c:spPr>
            <a:ln w="19050" cap="rnd">
              <a:solidFill>
                <a:srgbClr val="0070C0"/>
              </a:solidFill>
              <a:round/>
            </a:ln>
            <a:effectLst/>
          </c:spPr>
          <c:marker>
            <c:symbol val="none"/>
          </c:marker>
          <c:dLbls>
            <c:dLbl>
              <c:idx val="2"/>
              <c:layout>
                <c:manualLayout>
                  <c:x val="-3.4093259561246594E-3"/>
                  <c:y val="-3.47157153457129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324-4827-AE96-579A23AD51F7}"/>
                </c:ext>
              </c:extLst>
            </c:dLbl>
            <c:dLbl>
              <c:idx val="3"/>
              <c:layout>
                <c:manualLayout>
                  <c:x val="-1.2500717429769274E-16"/>
                  <c:y val="-4.24303187558713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324-4827-AE96-579A23AD51F7}"/>
                </c:ext>
              </c:extLst>
            </c:dLbl>
            <c:dLbl>
              <c:idx val="4"/>
              <c:layout>
                <c:manualLayout>
                  <c:x val="-5.1139889341869889E-3"/>
                  <c:y val="-3.47157153457129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324-4827-AE96-579A23AD51F7}"/>
                </c:ext>
              </c:extLst>
            </c:dLbl>
            <c:dLbl>
              <c:idx val="5"/>
              <c:layout>
                <c:manualLayout>
                  <c:x val="-5.1139889341869889E-3"/>
                  <c:y val="-3.47157153457130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324-4827-AE96-579A23AD51F7}"/>
                </c:ext>
              </c:extLst>
            </c:dLbl>
            <c:dLbl>
              <c:idx val="6"/>
              <c:layout>
                <c:manualLayout>
                  <c:x val="-1.0227977868373978E-2"/>
                  <c:y val="-6.17168272812674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324-4827-AE96-579A23AD51F7}"/>
                </c:ext>
              </c:extLst>
            </c:dLbl>
            <c:dLbl>
              <c:idx val="7"/>
              <c:layout>
                <c:manualLayout>
                  <c:x val="-2.72746076489974E-2"/>
                  <c:y val="-4.62876204609506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324-4827-AE96-579A23AD51F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数据汇总!$A$24:$A$36</c:f>
              <c:numCache>
                <c:formatCode>yyyy"年"m"月"</c:formatCode>
                <c:ptCount val="13"/>
                <c:pt idx="0">
                  <c:v>43890</c:v>
                </c:pt>
                <c:pt idx="1">
                  <c:v>43921</c:v>
                </c:pt>
                <c:pt idx="2">
                  <c:v>43922</c:v>
                </c:pt>
                <c:pt idx="3">
                  <c:v>43982</c:v>
                </c:pt>
                <c:pt idx="4">
                  <c:v>44012</c:v>
                </c:pt>
                <c:pt idx="5">
                  <c:v>44043</c:v>
                </c:pt>
                <c:pt idx="6">
                  <c:v>44074</c:v>
                </c:pt>
                <c:pt idx="7">
                  <c:v>44104</c:v>
                </c:pt>
                <c:pt idx="8">
                  <c:v>44105</c:v>
                </c:pt>
                <c:pt idx="9">
                  <c:v>44165</c:v>
                </c:pt>
                <c:pt idx="10">
                  <c:v>44196</c:v>
                </c:pt>
                <c:pt idx="11">
                  <c:v>43861</c:v>
                </c:pt>
                <c:pt idx="12">
                  <c:v>43889</c:v>
                </c:pt>
              </c:numCache>
            </c:numRef>
          </c:cat>
          <c:val>
            <c:numRef>
              <c:f>数据汇总!$B$24:$B$36</c:f>
              <c:numCache>
                <c:formatCode>General</c:formatCode>
                <c:ptCount val="13"/>
                <c:pt idx="0">
                  <c:v>22</c:v>
                </c:pt>
                <c:pt idx="1">
                  <c:v>13</c:v>
                </c:pt>
                <c:pt idx="2">
                  <c:v>24</c:v>
                </c:pt>
                <c:pt idx="3">
                  <c:v>18</c:v>
                </c:pt>
                <c:pt idx="4">
                  <c:v>26</c:v>
                </c:pt>
                <c:pt idx="5">
                  <c:v>82</c:v>
                </c:pt>
                <c:pt idx="6">
                  <c:v>59</c:v>
                </c:pt>
                <c:pt idx="7">
                  <c:v>67</c:v>
                </c:pt>
                <c:pt idx="8">
                  <c:v>26</c:v>
                </c:pt>
                <c:pt idx="9">
                  <c:v>21</c:v>
                </c:pt>
                <c:pt idx="10">
                  <c:v>54</c:v>
                </c:pt>
                <c:pt idx="11">
                  <c:v>33</c:v>
                </c:pt>
                <c:pt idx="12">
                  <c:v>28</c:v>
                </c:pt>
              </c:numCache>
            </c:numRef>
          </c:val>
          <c:smooth val="0"/>
          <c:extLst>
            <c:ext xmlns:c16="http://schemas.microsoft.com/office/drawing/2014/chart" uri="{C3380CC4-5D6E-409C-BE32-E72D297353CC}">
              <c16:uniqueId val="{00000007-2324-4827-AE96-579A23AD51F7}"/>
            </c:ext>
          </c:extLst>
        </c:ser>
        <c:ser>
          <c:idx val="2"/>
          <c:order val="2"/>
          <c:tx>
            <c:strRef>
              <c:f>数据汇总!$D$1</c:f>
              <c:strCache>
                <c:ptCount val="1"/>
                <c:pt idx="0">
                  <c:v>退出基金数量</c:v>
                </c:pt>
              </c:strCache>
            </c:strRef>
          </c:tx>
          <c:spPr>
            <a:ln w="19050" cap="rnd">
              <a:solidFill>
                <a:srgbClr val="00B0F0"/>
              </a:solidFill>
              <a:round/>
            </a:ln>
            <a:effectLst/>
          </c:spPr>
          <c:marker>
            <c:symbol val="none"/>
          </c:marker>
          <c:dLbls>
            <c:dLbl>
              <c:idx val="2"/>
              <c:layout>
                <c:manualLayout>
                  <c:x val="-2.1166450248715243E-2"/>
                  <c:y val="-4.21243827160494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324-4827-AE96-579A23AD51F7}"/>
                </c:ext>
              </c:extLst>
            </c:dLbl>
            <c:dLbl>
              <c:idx val="3"/>
              <c:layout>
                <c:manualLayout>
                  <c:x val="-3.0729838702641409E-2"/>
                  <c:y val="-3.828721225516384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324-4827-AE96-579A23AD51F7}"/>
                </c:ext>
              </c:extLst>
            </c:dLbl>
            <c:dLbl>
              <c:idx val="4"/>
              <c:layout>
                <c:manualLayout>
                  <c:x val="-2.5652090634917288E-2"/>
                  <c:y val="-4.24275852349780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324-4827-AE96-579A23AD51F7}"/>
                </c:ext>
              </c:extLst>
            </c:dLbl>
            <c:dLbl>
              <c:idx val="5"/>
              <c:layout>
                <c:manualLayout>
                  <c:x val="-7.3063767609766253E-2"/>
                  <c:y val="5.565924565988351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324-4827-AE96-579A23AD51F7}"/>
                </c:ext>
              </c:extLst>
            </c:dLbl>
            <c:dLbl>
              <c:idx val="6"/>
              <c:layout>
                <c:manualLayout>
                  <c:x val="-2.1106751603386511E-2"/>
                  <c:y val="-5.014225940386063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324-4827-AE96-579A23AD51F7}"/>
                </c:ext>
              </c:extLst>
            </c:dLbl>
            <c:dLbl>
              <c:idx val="7"/>
              <c:layout>
                <c:manualLayout>
                  <c:x val="-2.4581240143658919E-2"/>
                  <c:y val="8.59406819891649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324-4827-AE96-579A23AD51F7}"/>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数据汇总!$A$24:$A$36</c:f>
              <c:numCache>
                <c:formatCode>yyyy"年"m"月"</c:formatCode>
                <c:ptCount val="13"/>
                <c:pt idx="0">
                  <c:v>43890</c:v>
                </c:pt>
                <c:pt idx="1">
                  <c:v>43921</c:v>
                </c:pt>
                <c:pt idx="2">
                  <c:v>43922</c:v>
                </c:pt>
                <c:pt idx="3">
                  <c:v>43982</c:v>
                </c:pt>
                <c:pt idx="4">
                  <c:v>44012</c:v>
                </c:pt>
                <c:pt idx="5">
                  <c:v>44043</c:v>
                </c:pt>
                <c:pt idx="6">
                  <c:v>44074</c:v>
                </c:pt>
                <c:pt idx="7">
                  <c:v>44104</c:v>
                </c:pt>
                <c:pt idx="8">
                  <c:v>44105</c:v>
                </c:pt>
                <c:pt idx="9">
                  <c:v>44165</c:v>
                </c:pt>
                <c:pt idx="10">
                  <c:v>44196</c:v>
                </c:pt>
                <c:pt idx="11">
                  <c:v>43861</c:v>
                </c:pt>
                <c:pt idx="12">
                  <c:v>43889</c:v>
                </c:pt>
              </c:numCache>
            </c:numRef>
          </c:cat>
          <c:val>
            <c:numRef>
              <c:f>数据汇总!$D$24:$D$36</c:f>
              <c:numCache>
                <c:formatCode>General</c:formatCode>
                <c:ptCount val="13"/>
                <c:pt idx="0">
                  <c:v>72</c:v>
                </c:pt>
                <c:pt idx="1">
                  <c:v>48</c:v>
                </c:pt>
                <c:pt idx="2">
                  <c:v>90</c:v>
                </c:pt>
                <c:pt idx="3">
                  <c:v>66</c:v>
                </c:pt>
                <c:pt idx="4">
                  <c:v>109</c:v>
                </c:pt>
                <c:pt idx="5">
                  <c:v>273</c:v>
                </c:pt>
                <c:pt idx="6">
                  <c:v>209</c:v>
                </c:pt>
                <c:pt idx="7">
                  <c:v>206</c:v>
                </c:pt>
                <c:pt idx="8">
                  <c:v>93</c:v>
                </c:pt>
                <c:pt idx="9">
                  <c:v>68</c:v>
                </c:pt>
                <c:pt idx="10">
                  <c:v>106</c:v>
                </c:pt>
                <c:pt idx="11">
                  <c:v>81</c:v>
                </c:pt>
                <c:pt idx="12">
                  <c:v>87</c:v>
                </c:pt>
              </c:numCache>
            </c:numRef>
          </c:val>
          <c:smooth val="0"/>
          <c:extLst>
            <c:ext xmlns:c16="http://schemas.microsoft.com/office/drawing/2014/chart" uri="{C3380CC4-5D6E-409C-BE32-E72D297353CC}">
              <c16:uniqueId val="{0000000E-2324-4827-AE96-579A23AD51F7}"/>
            </c:ext>
          </c:extLst>
        </c:ser>
        <c:dLbls>
          <c:showLegendKey val="0"/>
          <c:showVal val="0"/>
          <c:showCatName val="0"/>
          <c:showSerName val="0"/>
          <c:showPercent val="0"/>
          <c:showBubbleSize val="0"/>
        </c:dLbls>
        <c:marker val="1"/>
        <c:smooth val="0"/>
        <c:axId val="754309336"/>
        <c:axId val="754306056"/>
      </c:lineChart>
      <c:catAx>
        <c:axId val="751323792"/>
        <c:scaling>
          <c:orientation val="minMax"/>
        </c:scaling>
        <c:delete val="0"/>
        <c:axPos val="b"/>
        <c:numFmt formatCode="yyyy&quot;年&quot;m&quot;月&quot;" sourceLinked="1"/>
        <c:majorTickMark val="cross"/>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751325104"/>
        <c:crosses val="autoZero"/>
        <c:auto val="0"/>
        <c:lblAlgn val="ctr"/>
        <c:lblOffset val="100"/>
        <c:noMultiLvlLbl val="1"/>
      </c:catAx>
      <c:valAx>
        <c:axId val="751325104"/>
        <c:scaling>
          <c:orientation val="minMax"/>
          <c:max val="1100"/>
          <c:min val="0"/>
        </c:scaling>
        <c:delete val="0"/>
        <c:axPos val="l"/>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751323792"/>
        <c:crosses val="autoZero"/>
        <c:crossBetween val="between"/>
      </c:valAx>
      <c:valAx>
        <c:axId val="754306056"/>
        <c:scaling>
          <c:orientation val="minMax"/>
          <c:max val="280"/>
          <c:min val="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754309336"/>
        <c:crosses val="max"/>
        <c:crossBetween val="between"/>
      </c:valAx>
      <c:dateAx>
        <c:axId val="754309336"/>
        <c:scaling>
          <c:orientation val="minMax"/>
        </c:scaling>
        <c:delete val="1"/>
        <c:axPos val="b"/>
        <c:numFmt formatCode="yyyy&quot;年&quot;m&quot;月&quot;" sourceLinked="1"/>
        <c:majorTickMark val="out"/>
        <c:minorTickMark val="none"/>
        <c:tickLblPos val="nextTo"/>
        <c:crossAx val="754306056"/>
        <c:crosses val="autoZero"/>
        <c:auto val="1"/>
        <c:lblOffset val="100"/>
        <c:baseTimeUnit val="days"/>
        <c:majorUnit val="1"/>
        <c:minorUnit val="1"/>
      </c:dateAx>
      <c:spPr>
        <a:noFill/>
        <a:ln>
          <a:noFill/>
        </a:ln>
        <a:effectLst/>
      </c:spPr>
    </c:plotArea>
    <c:legend>
      <c:legendPos val="tr"/>
      <c:layout>
        <c:manualLayout>
          <c:xMode val="edge"/>
          <c:yMode val="edge"/>
          <c:x val="0.17895365996388815"/>
          <c:y val="8.958054656548485E-2"/>
          <c:w val="0.63895377019931487"/>
          <c:h val="0.12681002335324659"/>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a:t>2020</a:t>
            </a:r>
            <a:r>
              <a:rPr lang="zh-CN"/>
              <a:t>年</a:t>
            </a:r>
            <a:r>
              <a:rPr lang="en-US"/>
              <a:t>2</a:t>
            </a:r>
            <a:r>
              <a:rPr lang="zh-CN"/>
              <a:t>月</a:t>
            </a:r>
            <a:r>
              <a:rPr lang="en-US"/>
              <a:t>-2021</a:t>
            </a:r>
            <a:r>
              <a:rPr lang="zh-CN"/>
              <a:t>年</a:t>
            </a:r>
            <a:r>
              <a:rPr lang="en-US"/>
              <a:t>2</a:t>
            </a:r>
            <a:r>
              <a:rPr lang="zh-CN"/>
              <a:t>月其他退出事件统计</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5.6166687424177429E-2"/>
          <c:y val="0.19125632147843469"/>
          <c:w val="0.91805709699292859"/>
          <c:h val="0.63006660245282264"/>
        </c:manualLayout>
      </c:layout>
      <c:lineChart>
        <c:grouping val="standard"/>
        <c:varyColors val="0"/>
        <c:ser>
          <c:idx val="0"/>
          <c:order val="0"/>
          <c:tx>
            <c:strRef>
              <c:f>数据汇总!$H$1</c:f>
              <c:strCache>
                <c:ptCount val="1"/>
                <c:pt idx="0">
                  <c:v>M&amp;A</c:v>
                </c:pt>
              </c:strCache>
            </c:strRef>
          </c:tx>
          <c:spPr>
            <a:ln w="19050" cap="rnd">
              <a:solidFill>
                <a:srgbClr val="0070C0"/>
              </a:solidFill>
              <a:round/>
            </a:ln>
            <a:effectLst/>
          </c:spPr>
          <c:marker>
            <c:symbol val="none"/>
          </c:marker>
          <c:dLbls>
            <c:dLbl>
              <c:idx val="1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88A-4FDF-87CD-4B4DD16F144F}"/>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数据汇总!$F$24:$F$36</c:f>
              <c:numCache>
                <c:formatCode>yyyy/mm</c:formatCode>
                <c:ptCount val="13"/>
                <c:pt idx="0">
                  <c:v>43890</c:v>
                </c:pt>
                <c:pt idx="1">
                  <c:v>43921</c:v>
                </c:pt>
                <c:pt idx="2">
                  <c:v>43951</c:v>
                </c:pt>
                <c:pt idx="3">
                  <c:v>43982</c:v>
                </c:pt>
                <c:pt idx="4">
                  <c:v>44012</c:v>
                </c:pt>
                <c:pt idx="5">
                  <c:v>44043</c:v>
                </c:pt>
                <c:pt idx="6">
                  <c:v>44074</c:v>
                </c:pt>
                <c:pt idx="7">
                  <c:v>44104</c:v>
                </c:pt>
                <c:pt idx="8">
                  <c:v>44135</c:v>
                </c:pt>
                <c:pt idx="9">
                  <c:v>44165</c:v>
                </c:pt>
                <c:pt idx="10">
                  <c:v>44196</c:v>
                </c:pt>
                <c:pt idx="11">
                  <c:v>44227</c:v>
                </c:pt>
                <c:pt idx="12">
                  <c:v>44255</c:v>
                </c:pt>
              </c:numCache>
            </c:numRef>
          </c:cat>
          <c:val>
            <c:numRef>
              <c:f>数据汇总!$H$24:$H$36</c:f>
              <c:numCache>
                <c:formatCode>General</c:formatCode>
                <c:ptCount val="13"/>
                <c:pt idx="0">
                  <c:v>4</c:v>
                </c:pt>
                <c:pt idx="1">
                  <c:v>36</c:v>
                </c:pt>
                <c:pt idx="2">
                  <c:v>29</c:v>
                </c:pt>
                <c:pt idx="3">
                  <c:v>12</c:v>
                </c:pt>
                <c:pt idx="4">
                  <c:v>24</c:v>
                </c:pt>
                <c:pt idx="5">
                  <c:v>35</c:v>
                </c:pt>
                <c:pt idx="6">
                  <c:v>61</c:v>
                </c:pt>
                <c:pt idx="7">
                  <c:v>38</c:v>
                </c:pt>
                <c:pt idx="8">
                  <c:v>14</c:v>
                </c:pt>
                <c:pt idx="9">
                  <c:v>12</c:v>
                </c:pt>
                <c:pt idx="10">
                  <c:v>63</c:v>
                </c:pt>
                <c:pt idx="11">
                  <c:v>31</c:v>
                </c:pt>
                <c:pt idx="12">
                  <c:v>14</c:v>
                </c:pt>
              </c:numCache>
            </c:numRef>
          </c:val>
          <c:smooth val="0"/>
          <c:extLst>
            <c:ext xmlns:c16="http://schemas.microsoft.com/office/drawing/2014/chart" uri="{C3380CC4-5D6E-409C-BE32-E72D297353CC}">
              <c16:uniqueId val="{00000001-088A-4FDF-87CD-4B4DD16F144F}"/>
            </c:ext>
          </c:extLst>
        </c:ser>
        <c:ser>
          <c:idx val="1"/>
          <c:order val="1"/>
          <c:tx>
            <c:strRef>
              <c:f>数据汇总!$I$1</c:f>
              <c:strCache>
                <c:ptCount val="1"/>
                <c:pt idx="0">
                  <c:v>股权转让</c:v>
                </c:pt>
              </c:strCache>
            </c:strRef>
          </c:tx>
          <c:spPr>
            <a:ln w="19050" cap="rnd">
              <a:solidFill>
                <a:srgbClr val="00B0F0"/>
              </a:solidFill>
              <a:round/>
            </a:ln>
            <a:effectLst/>
          </c:spPr>
          <c:marker>
            <c:symbol val="none"/>
          </c:marker>
          <c:dLbls>
            <c:dLbl>
              <c:idx val="1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88A-4FDF-87CD-4B4DD16F144F}"/>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数据汇总!$F$24:$F$36</c:f>
              <c:numCache>
                <c:formatCode>yyyy/mm</c:formatCode>
                <c:ptCount val="13"/>
                <c:pt idx="0">
                  <c:v>43890</c:v>
                </c:pt>
                <c:pt idx="1">
                  <c:v>43921</c:v>
                </c:pt>
                <c:pt idx="2">
                  <c:v>43951</c:v>
                </c:pt>
                <c:pt idx="3">
                  <c:v>43982</c:v>
                </c:pt>
                <c:pt idx="4">
                  <c:v>44012</c:v>
                </c:pt>
                <c:pt idx="5">
                  <c:v>44043</c:v>
                </c:pt>
                <c:pt idx="6">
                  <c:v>44074</c:v>
                </c:pt>
                <c:pt idx="7">
                  <c:v>44104</c:v>
                </c:pt>
                <c:pt idx="8">
                  <c:v>44135</c:v>
                </c:pt>
                <c:pt idx="9">
                  <c:v>44165</c:v>
                </c:pt>
                <c:pt idx="10">
                  <c:v>44196</c:v>
                </c:pt>
                <c:pt idx="11">
                  <c:v>44227</c:v>
                </c:pt>
                <c:pt idx="12">
                  <c:v>44255</c:v>
                </c:pt>
              </c:numCache>
            </c:numRef>
          </c:cat>
          <c:val>
            <c:numRef>
              <c:f>数据汇总!$I$24:$I$36</c:f>
              <c:numCache>
                <c:formatCode>General</c:formatCode>
                <c:ptCount val="13"/>
                <c:pt idx="0">
                  <c:v>11</c:v>
                </c:pt>
                <c:pt idx="1">
                  <c:v>18</c:v>
                </c:pt>
                <c:pt idx="2">
                  <c:v>23</c:v>
                </c:pt>
                <c:pt idx="3">
                  <c:v>21</c:v>
                </c:pt>
                <c:pt idx="4">
                  <c:v>30</c:v>
                </c:pt>
                <c:pt idx="5">
                  <c:v>43</c:v>
                </c:pt>
                <c:pt idx="6">
                  <c:v>7</c:v>
                </c:pt>
                <c:pt idx="7">
                  <c:v>0</c:v>
                </c:pt>
                <c:pt idx="8">
                  <c:v>1</c:v>
                </c:pt>
                <c:pt idx="9">
                  <c:v>11</c:v>
                </c:pt>
                <c:pt idx="10">
                  <c:v>37</c:v>
                </c:pt>
                <c:pt idx="11">
                  <c:v>10</c:v>
                </c:pt>
                <c:pt idx="12">
                  <c:v>25</c:v>
                </c:pt>
              </c:numCache>
            </c:numRef>
          </c:val>
          <c:smooth val="0"/>
          <c:extLst>
            <c:ext xmlns:c16="http://schemas.microsoft.com/office/drawing/2014/chart" uri="{C3380CC4-5D6E-409C-BE32-E72D297353CC}">
              <c16:uniqueId val="{00000003-088A-4FDF-87CD-4B4DD16F144F}"/>
            </c:ext>
          </c:extLst>
        </c:ser>
        <c:dLbls>
          <c:showLegendKey val="0"/>
          <c:showVal val="0"/>
          <c:showCatName val="0"/>
          <c:showSerName val="0"/>
          <c:showPercent val="0"/>
          <c:showBubbleSize val="0"/>
        </c:dLbls>
        <c:smooth val="0"/>
        <c:axId val="884899040"/>
        <c:axId val="884898384"/>
      </c:lineChart>
      <c:catAx>
        <c:axId val="884899040"/>
        <c:scaling>
          <c:orientation val="minMax"/>
        </c:scaling>
        <c:delete val="0"/>
        <c:axPos val="b"/>
        <c:numFmt formatCode="yyyy/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884898384"/>
        <c:crosses val="autoZero"/>
        <c:auto val="0"/>
        <c:lblAlgn val="ctr"/>
        <c:lblOffset val="100"/>
        <c:noMultiLvlLbl val="1"/>
      </c:catAx>
      <c:valAx>
        <c:axId val="88489838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884899040"/>
        <c:crosses val="autoZero"/>
        <c:crossBetween val="between"/>
      </c:valAx>
      <c:spPr>
        <a:noFill/>
        <a:ln>
          <a:noFill/>
        </a:ln>
        <a:effectLst/>
      </c:spPr>
    </c:plotArea>
    <c:legend>
      <c:legendPos val="t"/>
      <c:layout>
        <c:manualLayout>
          <c:xMode val="edge"/>
          <c:yMode val="edge"/>
          <c:x val="0.61473999999999995"/>
          <c:y val="0.13464783950617285"/>
          <c:w val="0.33116740740740741"/>
          <c:h val="8.1667088820482819E-2"/>
        </c:manualLayout>
      </c:layout>
      <c:overlay val="1"/>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w="9525" cap="flat" cmpd="sng" algn="ctr">
      <a:noFill/>
      <a:round/>
    </a:ln>
    <a:effectLst/>
  </c:spPr>
  <c:txPr>
    <a:bodyPr/>
    <a:lstStyle/>
    <a:p>
      <a:pPr>
        <a:defRPr sz="1100" b="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dirty="0"/>
              <a:t>2020.2-2021.2</a:t>
            </a:r>
            <a:r>
              <a:rPr lang="zh-CN" dirty="0"/>
              <a:t>新三板新挂牌及摘牌情况</a:t>
            </a:r>
          </a:p>
        </c:rich>
      </c:tx>
      <c:layout>
        <c:manualLayout>
          <c:xMode val="edge"/>
          <c:yMode val="edge"/>
          <c:x val="0.30678414351851846"/>
          <c:y val="2.3088636363636363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8.6900481189851275E-2"/>
          <c:y val="0.12195630475767993"/>
          <c:w val="0.88254396325459317"/>
          <c:h val="0.69295380501045856"/>
        </c:manualLayout>
      </c:layout>
      <c:barChart>
        <c:barDir val="col"/>
        <c:grouping val="clustered"/>
        <c:varyColors val="0"/>
        <c:ser>
          <c:idx val="0"/>
          <c:order val="0"/>
          <c:tx>
            <c:strRef>
              <c:f>'2017年9月摘牌公司情况一览'!$J$1</c:f>
              <c:strCache>
                <c:ptCount val="1"/>
                <c:pt idx="0">
                  <c:v>挂牌家数</c:v>
                </c:pt>
              </c:strCache>
            </c:strRef>
          </c:tx>
          <c:spPr>
            <a:solidFill>
              <a:srgbClr val="0070C0">
                <a:alpha val="70000"/>
              </a:srgbClr>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c:v>44255</c:v>
                </c:pt>
                <c:pt idx="1">
                  <c:v>44227</c:v>
                </c:pt>
                <c:pt idx="2">
                  <c:v>44196</c:v>
                </c:pt>
                <c:pt idx="3">
                  <c:v>44165</c:v>
                </c:pt>
                <c:pt idx="4">
                  <c:v>44135</c:v>
                </c:pt>
                <c:pt idx="5">
                  <c:v>44104</c:v>
                </c:pt>
                <c:pt idx="6">
                  <c:v>44044</c:v>
                </c:pt>
                <c:pt idx="7">
                  <c:v>44043</c:v>
                </c:pt>
                <c:pt idx="8">
                  <c:v>43983</c:v>
                </c:pt>
                <c:pt idx="9">
                  <c:v>43982</c:v>
                </c:pt>
                <c:pt idx="10">
                  <c:v>43951</c:v>
                </c:pt>
                <c:pt idx="11">
                  <c:v>43921</c:v>
                </c:pt>
                <c:pt idx="12">
                  <c:v>43890</c:v>
                </c:pt>
              </c:numCache>
            </c:numRef>
          </c:cat>
          <c:val>
            <c:numRef>
              <c:f>'2017年9月摘牌公司情况一览'!$J$2:$J$14</c:f>
              <c:numCache>
                <c:formatCode>General</c:formatCode>
                <c:ptCount val="13"/>
                <c:pt idx="0">
                  <c:v>8</c:v>
                </c:pt>
                <c:pt idx="1">
                  <c:v>12</c:v>
                </c:pt>
                <c:pt idx="2">
                  <c:v>19</c:v>
                </c:pt>
                <c:pt idx="3">
                  <c:v>10</c:v>
                </c:pt>
                <c:pt idx="4">
                  <c:v>9</c:v>
                </c:pt>
                <c:pt idx="5">
                  <c:v>11</c:v>
                </c:pt>
                <c:pt idx="6">
                  <c:v>10</c:v>
                </c:pt>
                <c:pt idx="7">
                  <c:v>13</c:v>
                </c:pt>
                <c:pt idx="8">
                  <c:v>7</c:v>
                </c:pt>
                <c:pt idx="9">
                  <c:v>10</c:v>
                </c:pt>
                <c:pt idx="10">
                  <c:v>13</c:v>
                </c:pt>
                <c:pt idx="11">
                  <c:v>12</c:v>
                </c:pt>
                <c:pt idx="12">
                  <c:v>13</c:v>
                </c:pt>
              </c:numCache>
            </c:numRef>
          </c:val>
          <c:extLst>
            <c:ext xmlns:c16="http://schemas.microsoft.com/office/drawing/2014/chart" uri="{C3380CC4-5D6E-409C-BE32-E72D297353CC}">
              <c16:uniqueId val="{00000000-67A2-4B9B-9C59-005215FB71FF}"/>
            </c:ext>
          </c:extLst>
        </c:ser>
        <c:ser>
          <c:idx val="1"/>
          <c:order val="1"/>
          <c:tx>
            <c:strRef>
              <c:f>'2017年9月摘牌公司情况一览'!$K$1</c:f>
              <c:strCache>
                <c:ptCount val="1"/>
                <c:pt idx="0">
                  <c:v>摘牌家数</c:v>
                </c:pt>
              </c:strCache>
            </c:strRef>
          </c:tx>
          <c:spPr>
            <a:solidFill>
              <a:srgbClr val="FF0000">
                <a:alpha val="70000"/>
              </a:srgbClr>
            </a:solidFill>
            <a:ln>
              <a:solidFill>
                <a:srgbClr val="FF0000"/>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c:v>44255</c:v>
                </c:pt>
                <c:pt idx="1">
                  <c:v>44227</c:v>
                </c:pt>
                <c:pt idx="2">
                  <c:v>44196</c:v>
                </c:pt>
                <c:pt idx="3">
                  <c:v>44165</c:v>
                </c:pt>
                <c:pt idx="4">
                  <c:v>44135</c:v>
                </c:pt>
                <c:pt idx="5">
                  <c:v>44104</c:v>
                </c:pt>
                <c:pt idx="6">
                  <c:v>44044</c:v>
                </c:pt>
                <c:pt idx="7">
                  <c:v>44043</c:v>
                </c:pt>
                <c:pt idx="8">
                  <c:v>43983</c:v>
                </c:pt>
                <c:pt idx="9">
                  <c:v>43982</c:v>
                </c:pt>
                <c:pt idx="10">
                  <c:v>43951</c:v>
                </c:pt>
                <c:pt idx="11">
                  <c:v>43921</c:v>
                </c:pt>
                <c:pt idx="12">
                  <c:v>43890</c:v>
                </c:pt>
              </c:numCache>
            </c:numRef>
          </c:cat>
          <c:val>
            <c:numRef>
              <c:f>'2017年9月摘牌公司情况一览'!$K$2:$K$14</c:f>
              <c:numCache>
                <c:formatCode>General</c:formatCode>
                <c:ptCount val="13"/>
                <c:pt idx="0">
                  <c:v>-72</c:v>
                </c:pt>
                <c:pt idx="1">
                  <c:v>-159</c:v>
                </c:pt>
                <c:pt idx="2">
                  <c:v>-76</c:v>
                </c:pt>
                <c:pt idx="3">
                  <c:v>-47</c:v>
                </c:pt>
                <c:pt idx="4">
                  <c:v>-125</c:v>
                </c:pt>
                <c:pt idx="5">
                  <c:v>-35</c:v>
                </c:pt>
                <c:pt idx="6">
                  <c:v>-98</c:v>
                </c:pt>
                <c:pt idx="7">
                  <c:v>-51</c:v>
                </c:pt>
                <c:pt idx="8">
                  <c:v>-51</c:v>
                </c:pt>
                <c:pt idx="9">
                  <c:v>-45</c:v>
                </c:pt>
                <c:pt idx="10">
                  <c:v>-142</c:v>
                </c:pt>
                <c:pt idx="11">
                  <c:v>-80</c:v>
                </c:pt>
                <c:pt idx="12">
                  <c:v>-60</c:v>
                </c:pt>
              </c:numCache>
            </c:numRef>
          </c:val>
          <c:extLst>
            <c:ext xmlns:c16="http://schemas.microsoft.com/office/drawing/2014/chart" uri="{C3380CC4-5D6E-409C-BE32-E72D297353CC}">
              <c16:uniqueId val="{00000001-67A2-4B9B-9C59-005215FB71FF}"/>
            </c:ext>
          </c:extLst>
        </c:ser>
        <c:dLbls>
          <c:showLegendKey val="0"/>
          <c:showVal val="0"/>
          <c:showCatName val="0"/>
          <c:showSerName val="0"/>
          <c:showPercent val="0"/>
          <c:showBubbleSize val="0"/>
        </c:dLbls>
        <c:gapWidth val="219"/>
        <c:overlap val="100"/>
        <c:axId val="1277029968"/>
        <c:axId val="1277032920"/>
      </c:barChart>
      <c:dateAx>
        <c:axId val="1277029968"/>
        <c:scaling>
          <c:orientation val="minMax"/>
        </c:scaling>
        <c:delete val="0"/>
        <c:axPos val="b"/>
        <c:numFmt formatCode="yyyy/m"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277032920"/>
        <c:crossesAt val="0"/>
        <c:auto val="1"/>
        <c:lblOffset val="100"/>
        <c:baseTimeUnit val="months"/>
      </c:dateAx>
      <c:valAx>
        <c:axId val="1277032920"/>
        <c:scaling>
          <c:orientation val="minMax"/>
          <c:max val="100"/>
          <c:min val="-2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277029968"/>
        <c:crosses val="autoZero"/>
        <c:crossBetween val="between"/>
      </c:valAx>
      <c:spPr>
        <a:noFill/>
        <a:ln>
          <a:noFill/>
        </a:ln>
        <a:effectLst/>
      </c:spPr>
    </c:plotArea>
    <c:legend>
      <c:legendPos val="t"/>
      <c:layout>
        <c:manualLayout>
          <c:xMode val="edge"/>
          <c:yMode val="edge"/>
          <c:x val="0.36822462962962965"/>
          <c:y val="0.11596604938271603"/>
          <c:w val="0.26355055555555557"/>
          <c:h val="6.9619444444444442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w="9525" cap="flat" cmpd="sng" algn="ctr">
      <a:noFill/>
      <a:round/>
    </a:ln>
    <a:effectLst/>
  </c:spPr>
  <c:txPr>
    <a:bodyPr/>
    <a:lstStyle/>
    <a:p>
      <a:pPr>
        <a:defRPr sz="120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E46C0A"/>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E46C0A"/>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万得!$I$2:$I$11</c:f>
              <c:strCache>
                <c:ptCount val="10"/>
                <c:pt idx="0">
                  <c:v>洁特生物</c:v>
                </c:pt>
                <c:pt idx="1">
                  <c:v>天准科技</c:v>
                </c:pt>
                <c:pt idx="2">
                  <c:v>南微医学</c:v>
                </c:pt>
                <c:pt idx="3">
                  <c:v>艾力斯-U</c:v>
                </c:pt>
                <c:pt idx="4">
                  <c:v>光峰科技</c:v>
                </c:pt>
                <c:pt idx="5">
                  <c:v>联瑞新材</c:v>
                </c:pt>
                <c:pt idx="6">
                  <c:v>成都先导</c:v>
                </c:pt>
                <c:pt idx="7">
                  <c:v>康希诺-U</c:v>
                </c:pt>
                <c:pt idx="8">
                  <c:v>光云科技</c:v>
                </c:pt>
                <c:pt idx="9">
                  <c:v>欧科亿</c:v>
                </c:pt>
              </c:strCache>
            </c:strRef>
          </c:cat>
          <c:val>
            <c:numRef>
              <c:f>万得!$L$2:$L$11</c:f>
              <c:numCache>
                <c:formatCode>0.00%</c:formatCode>
                <c:ptCount val="10"/>
                <c:pt idx="0">
                  <c:v>0.17431931690027391</c:v>
                </c:pt>
                <c:pt idx="1">
                  <c:v>0.17441112224170063</c:v>
                </c:pt>
                <c:pt idx="2">
                  <c:v>0.17597818229334616</c:v>
                </c:pt>
                <c:pt idx="3">
                  <c:v>0.20383522727272729</c:v>
                </c:pt>
                <c:pt idx="4">
                  <c:v>0.22387333513619323</c:v>
                </c:pt>
                <c:pt idx="5">
                  <c:v>0.29946160948931033</c:v>
                </c:pt>
                <c:pt idx="6">
                  <c:v>0.32371623738212008</c:v>
                </c:pt>
                <c:pt idx="7">
                  <c:v>0.34823341869333468</c:v>
                </c:pt>
                <c:pt idx="8">
                  <c:v>0.36385542168674712</c:v>
                </c:pt>
                <c:pt idx="9">
                  <c:v>0.52256431885280463</c:v>
                </c:pt>
              </c:numCache>
            </c:numRef>
          </c:val>
          <c:extLst>
            <c:ext xmlns:c16="http://schemas.microsoft.com/office/drawing/2014/chart" uri="{C3380CC4-5D6E-409C-BE32-E72D297353CC}">
              <c16:uniqueId val="{00000000-7F96-47B7-A148-A747CB7A72DB}"/>
            </c:ext>
          </c:extLst>
        </c:ser>
        <c:dLbls>
          <c:showLegendKey val="0"/>
          <c:showVal val="0"/>
          <c:showCatName val="0"/>
          <c:showSerName val="0"/>
          <c:showPercent val="0"/>
          <c:showBubbleSize val="0"/>
        </c:dLbls>
        <c:gapWidth val="100"/>
        <c:axId val="1660201200"/>
        <c:axId val="1660185392"/>
      </c:barChart>
      <c:catAx>
        <c:axId val="1660201200"/>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E46C0A"/>
                </a:solidFill>
                <a:latin typeface="微软雅黑" panose="020B0503020204020204" pitchFamily="34" charset="-122"/>
                <a:ea typeface="微软雅黑" panose="020B0503020204020204" pitchFamily="34" charset="-122"/>
                <a:cs typeface="+mn-cs"/>
              </a:defRPr>
            </a:pPr>
            <a:endParaRPr lang="zh-CN"/>
          </a:p>
        </c:txPr>
        <c:crossAx val="1660185392"/>
        <c:crosses val="autoZero"/>
        <c:auto val="1"/>
        <c:lblAlgn val="ctr"/>
        <c:lblOffset val="100"/>
        <c:noMultiLvlLbl val="0"/>
      </c:catAx>
      <c:valAx>
        <c:axId val="1660185392"/>
        <c:scaling>
          <c:orientation val="minMax"/>
        </c:scaling>
        <c:delete val="1"/>
        <c:axPos val="b"/>
        <c:numFmt formatCode="0.00%" sourceLinked="1"/>
        <c:majorTickMark val="none"/>
        <c:minorTickMark val="none"/>
        <c:tickLblPos val="nextTo"/>
        <c:crossAx val="166020120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40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万得!$O$2:$O$11</c:f>
              <c:strCache>
                <c:ptCount val="10"/>
                <c:pt idx="0">
                  <c:v>金博股份</c:v>
                </c:pt>
                <c:pt idx="1">
                  <c:v>金山办公</c:v>
                </c:pt>
                <c:pt idx="2">
                  <c:v>百奥泰</c:v>
                </c:pt>
                <c:pt idx="3">
                  <c:v>天奈科技</c:v>
                </c:pt>
                <c:pt idx="4">
                  <c:v>敏芯股份</c:v>
                </c:pt>
                <c:pt idx="5">
                  <c:v>固德威</c:v>
                </c:pt>
                <c:pt idx="6">
                  <c:v>富淼科技</c:v>
                </c:pt>
                <c:pt idx="7">
                  <c:v>银河微电</c:v>
                </c:pt>
                <c:pt idx="8">
                  <c:v>九号公司</c:v>
                </c:pt>
                <c:pt idx="9">
                  <c:v>派能科技</c:v>
                </c:pt>
              </c:strCache>
            </c:strRef>
          </c:cat>
          <c:val>
            <c:numRef>
              <c:f>万得!$R$2:$R$11</c:f>
              <c:numCache>
                <c:formatCode>0.00%</c:formatCode>
                <c:ptCount val="10"/>
                <c:pt idx="0">
                  <c:v>-0.18951196515961033</c:v>
                </c:pt>
                <c:pt idx="1">
                  <c:v>-0.19036144578313252</c:v>
                </c:pt>
                <c:pt idx="2">
                  <c:v>-0.1977363899458543</c:v>
                </c:pt>
                <c:pt idx="3">
                  <c:v>-0.20980088599940827</c:v>
                </c:pt>
                <c:pt idx="4">
                  <c:v>-0.22001509400101593</c:v>
                </c:pt>
                <c:pt idx="5">
                  <c:v>-0.25642633228840139</c:v>
                </c:pt>
                <c:pt idx="6">
                  <c:v>-0.2638368641504284</c:v>
                </c:pt>
                <c:pt idx="7">
                  <c:v>-0.29842078913067871</c:v>
                </c:pt>
                <c:pt idx="8">
                  <c:v>-0.30095723739138891</c:v>
                </c:pt>
                <c:pt idx="9">
                  <c:v>-0.38579844246058659</c:v>
                </c:pt>
              </c:numCache>
            </c:numRef>
          </c:val>
          <c:extLst>
            <c:ext xmlns:c16="http://schemas.microsoft.com/office/drawing/2014/chart" uri="{C3380CC4-5D6E-409C-BE32-E72D297353CC}">
              <c16:uniqueId val="{00000000-8C7C-4C59-B2EF-B9AA33863C71}"/>
            </c:ext>
          </c:extLst>
        </c:ser>
        <c:dLbls>
          <c:showLegendKey val="0"/>
          <c:showVal val="0"/>
          <c:showCatName val="0"/>
          <c:showSerName val="0"/>
          <c:showPercent val="0"/>
          <c:showBubbleSize val="0"/>
        </c:dLbls>
        <c:gapWidth val="100"/>
        <c:axId val="852118384"/>
        <c:axId val="1988002544"/>
      </c:barChart>
      <c:catAx>
        <c:axId val="852118384"/>
        <c:scaling>
          <c:orientation val="minMax"/>
        </c:scaling>
        <c:delete val="0"/>
        <c:axPos val="l"/>
        <c:numFmt formatCode="General" sourceLinked="1"/>
        <c:majorTickMark val="none"/>
        <c:minorTickMark val="none"/>
        <c:tickLblPos val="high"/>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crossAx val="1988002544"/>
        <c:crosses val="autoZero"/>
        <c:auto val="1"/>
        <c:lblAlgn val="ctr"/>
        <c:lblOffset val="100"/>
        <c:noMultiLvlLbl val="0"/>
      </c:catAx>
      <c:valAx>
        <c:axId val="1988002544"/>
        <c:scaling>
          <c:orientation val="minMax"/>
        </c:scaling>
        <c:delete val="1"/>
        <c:axPos val="b"/>
        <c:numFmt formatCode="0.00%" sourceLinked="1"/>
        <c:majorTickMark val="none"/>
        <c:minorTickMark val="none"/>
        <c:tickLblPos val="nextTo"/>
        <c:crossAx val="85211838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40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88612E-5B62-40D2-88CB-B8567E1AAD5A}" type="datetimeFigureOut">
              <a:rPr lang="en-US" smtClean="0"/>
              <a:t>3/10/2021</a:t>
            </a:fld>
            <a:endParaRPr 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7167E-6F4E-4B58-ACBF-890421EF14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2</a:t>
            </a:fld>
            <a:endParaRPr lang="en-US"/>
          </a:p>
        </p:txBody>
      </p:sp>
    </p:spTree>
    <p:extLst>
      <p:ext uri="{BB962C8B-B14F-4D97-AF65-F5344CB8AC3E}">
        <p14:creationId xmlns:p14="http://schemas.microsoft.com/office/powerpoint/2010/main" val="492428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sz="1200" b="0" i="0" kern="1200" dirty="0">
                <a:solidFill>
                  <a:srgbClr val="333333"/>
                </a:solidFill>
                <a:effectLst/>
                <a:latin typeface="arial" panose="020B0604020202020204" pitchFamily="34" charset="0"/>
                <a:ea typeface="+mn-ea"/>
                <a:cs typeface="+mn-cs"/>
              </a:rPr>
              <a:t>1.</a:t>
            </a:r>
            <a:r>
              <a:rPr lang="zh-CN" altLang="en-US" sz="1200" b="0" i="0" kern="1200" dirty="0">
                <a:solidFill>
                  <a:srgbClr val="333333"/>
                </a:solidFill>
                <a:effectLst/>
                <a:latin typeface="arial" panose="020B0604020202020204" pitchFamily="34" charset="0"/>
                <a:ea typeface="+mn-ea"/>
                <a:cs typeface="+mn-cs"/>
              </a:rPr>
              <a:t>增资子公司，满足资金需求，有利于子公司更好地发展其业务</a:t>
            </a:r>
            <a:endParaRPr lang="en-US" altLang="zh-CN" sz="1200" b="0" i="0" kern="1200" dirty="0">
              <a:solidFill>
                <a:srgbClr val="333333"/>
              </a:solidFill>
              <a:effectLst/>
              <a:latin typeface="arial" panose="020B0604020202020204" pitchFamily="34" charset="0"/>
              <a:ea typeface="+mn-ea"/>
              <a:cs typeface="+mn-cs"/>
            </a:endParaRPr>
          </a:p>
          <a:p>
            <a:r>
              <a:rPr lang="en-US" altLang="zh-CN" sz="1200" b="0" i="0" kern="1200" dirty="0">
                <a:solidFill>
                  <a:srgbClr val="333333"/>
                </a:solidFill>
                <a:effectLst/>
                <a:latin typeface="arial" panose="020B0604020202020204" pitchFamily="34" charset="0"/>
                <a:ea typeface="+mn-ea"/>
                <a:cs typeface="+mn-cs"/>
              </a:rPr>
              <a:t>2.</a:t>
            </a:r>
            <a:r>
              <a:rPr lang="zh-CN" altLang="en-US" b="0" i="0" dirty="0">
                <a:solidFill>
                  <a:srgbClr val="333333"/>
                </a:solidFill>
                <a:effectLst/>
                <a:latin typeface="PingFang SC"/>
              </a:rPr>
              <a:t>盛达资源拟收购贵州鼎盛鑫</a:t>
            </a:r>
            <a:r>
              <a:rPr lang="en-US" altLang="zh-CN" b="0" i="0" dirty="0">
                <a:solidFill>
                  <a:srgbClr val="333333"/>
                </a:solidFill>
                <a:effectLst/>
                <a:latin typeface="PingFang SC"/>
              </a:rPr>
              <a:t>72.50%</a:t>
            </a:r>
            <a:r>
              <a:rPr lang="zh-CN" altLang="en-US" b="0" i="0" dirty="0">
                <a:solidFill>
                  <a:srgbClr val="333333"/>
                </a:solidFill>
                <a:effectLst/>
                <a:latin typeface="PingFang SC"/>
              </a:rPr>
              <a:t>股权，从而获取猪拱塘铅锌矿采矿权。</a:t>
            </a:r>
            <a:endParaRPr lang="en-US" altLang="zh-CN" b="0" i="0" dirty="0">
              <a:solidFill>
                <a:srgbClr val="333333"/>
              </a:solidFill>
              <a:effectLst/>
              <a:latin typeface="PingFang SC"/>
            </a:endParaRPr>
          </a:p>
          <a:p>
            <a:r>
              <a:rPr lang="en-US" altLang="zh-CN" sz="1200" b="0" i="0" kern="1200" dirty="0">
                <a:solidFill>
                  <a:srgbClr val="333333"/>
                </a:solidFill>
                <a:effectLst/>
                <a:latin typeface="arial" panose="020B0604020202020204" pitchFamily="34" charset="0"/>
                <a:ea typeface="+mn-ea"/>
                <a:cs typeface="+mn-cs"/>
              </a:rPr>
              <a:t>3.</a:t>
            </a:r>
            <a:r>
              <a:rPr lang="zh-CN" altLang="en-US" b="0" i="0" dirty="0">
                <a:solidFill>
                  <a:srgbClr val="333333"/>
                </a:solidFill>
                <a:effectLst/>
                <a:latin typeface="arial" panose="020B0604020202020204" pitchFamily="34" charset="0"/>
              </a:rPr>
              <a:t>美的对于医疗行业的布局有较为明确的方向，即主要以医疗设备为基础的产业，而非全行业的尝试。</a:t>
            </a:r>
            <a:endParaRPr lang="en-US" altLang="zh-CN" b="0" i="0" dirty="0">
              <a:solidFill>
                <a:srgbClr val="333333"/>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rgbClr val="333333"/>
                </a:solidFill>
                <a:effectLst/>
                <a:latin typeface="arial" panose="020B0604020202020204" pitchFamily="34" charset="0"/>
                <a:ea typeface="+mn-ea"/>
                <a:cs typeface="+mn-cs"/>
              </a:rPr>
              <a:t>4.</a:t>
            </a:r>
            <a:r>
              <a:rPr lang="zh-CN" altLang="en-US" sz="1200" b="0" i="0" kern="1200" dirty="0">
                <a:solidFill>
                  <a:srgbClr val="333333"/>
                </a:solidFill>
                <a:effectLst/>
                <a:latin typeface="arial" panose="020B0604020202020204" pitchFamily="34" charset="0"/>
                <a:ea typeface="+mn-ea"/>
                <a:cs typeface="+mn-cs"/>
              </a:rPr>
              <a:t>华润微拟</a:t>
            </a:r>
            <a:r>
              <a:rPr lang="en-US" altLang="zh-CN" sz="1200" b="0" i="0" kern="1200" dirty="0">
                <a:solidFill>
                  <a:srgbClr val="333333"/>
                </a:solidFill>
                <a:effectLst/>
                <a:latin typeface="arial" panose="020B0604020202020204" pitchFamily="34" charset="0"/>
                <a:ea typeface="+mn-ea"/>
                <a:cs typeface="+mn-cs"/>
              </a:rPr>
              <a:t>14.43</a:t>
            </a:r>
            <a:r>
              <a:rPr lang="zh-CN" altLang="en-US" sz="1200" b="0" i="0" kern="1200" dirty="0">
                <a:solidFill>
                  <a:srgbClr val="333333"/>
                </a:solidFill>
                <a:effectLst/>
                <a:latin typeface="arial" panose="020B0604020202020204" pitchFamily="34" charset="0"/>
                <a:ea typeface="+mn-ea"/>
                <a:cs typeface="+mn-cs"/>
              </a:rPr>
              <a:t>亿元收购重庆华微剩余股权</a:t>
            </a:r>
            <a:endParaRPr lang="en-US" altLang="zh-CN" sz="1200" b="0" i="0" kern="1200" dirty="0">
              <a:solidFill>
                <a:srgbClr val="333333"/>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rgbClr val="333333"/>
                </a:solidFill>
                <a:effectLst/>
                <a:latin typeface="arial" panose="020B0604020202020204" pitchFamily="34" charset="0"/>
                <a:ea typeface="+mn-ea"/>
                <a:cs typeface="+mn-cs"/>
              </a:rPr>
              <a:t>5.</a:t>
            </a:r>
            <a:r>
              <a:rPr lang="zh-CN" altLang="en-US" sz="1200" b="0" i="0" kern="1200" dirty="0">
                <a:solidFill>
                  <a:srgbClr val="333333"/>
                </a:solidFill>
                <a:effectLst/>
                <a:latin typeface="arial" panose="020B0604020202020204" pitchFamily="34" charset="0"/>
                <a:ea typeface="+mn-ea"/>
                <a:cs typeface="+mn-cs"/>
              </a:rPr>
              <a:t>昆仑万维的营收重心仍旧来自于游戏，但其核心战略却已转去海外，诸如昆仑这样的公司在本土市场无法逃离互联网大厂的流量池，无法诞生自有流量入口也就注定无法成为互联网巨头。</a:t>
            </a:r>
          </a:p>
          <a:p>
            <a:endParaRPr lang="en-US" altLang="zh-CN" sz="1200" b="0" i="0" kern="1200" dirty="0">
              <a:solidFill>
                <a:srgbClr val="333333"/>
              </a:solidFill>
              <a:effectLst/>
              <a:latin typeface="arial" panose="020B0604020202020204" pitchFamily="34" charset="0"/>
              <a:ea typeface="+mn-ea"/>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精选层新增</a:t>
            </a:r>
            <a:r>
              <a:rPr lang="en-US" altLang="zh-CN" dirty="0"/>
              <a:t>6</a:t>
            </a:r>
            <a:r>
              <a:rPr lang="zh-CN" altLang="en-US" dirty="0"/>
              <a:t>家</a:t>
            </a:r>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1.</a:t>
            </a:r>
            <a:r>
              <a:rPr lang="zh-CN" altLang="en-US" dirty="0"/>
              <a:t>欧科亿</a:t>
            </a:r>
            <a:r>
              <a:rPr lang="en-US" altLang="zh-CN" dirty="0"/>
              <a:t>2020</a:t>
            </a:r>
            <a:r>
              <a:rPr lang="zh-CN" altLang="en-US" dirty="0"/>
              <a:t>年盈利</a:t>
            </a:r>
            <a:r>
              <a:rPr lang="en-US" altLang="zh-CN" dirty="0"/>
              <a:t>1</a:t>
            </a:r>
            <a:r>
              <a:rPr lang="zh-CN" altLang="en-US" dirty="0"/>
              <a:t>个亿，业绩持续强劲增长</a:t>
            </a:r>
            <a:endParaRPr lang="en-US" altLang="zh-CN" dirty="0"/>
          </a:p>
          <a:p>
            <a:r>
              <a:rPr lang="en-US" altLang="zh-CN" dirty="0"/>
              <a:t>2.</a:t>
            </a:r>
            <a:r>
              <a:rPr lang="zh-CN" altLang="en-US" dirty="0"/>
              <a:t>光云科技在暴跌半年后，本周以</a:t>
            </a:r>
            <a:r>
              <a:rPr lang="en-US" altLang="zh-CN" dirty="0"/>
              <a:t>19.8%</a:t>
            </a:r>
            <a:r>
              <a:rPr lang="zh-CN" altLang="en-US" dirty="0"/>
              <a:t>的涨幅超跌反弹</a:t>
            </a:r>
            <a:endParaRPr lang="en-US" altLang="zh-CN" dirty="0"/>
          </a:p>
          <a:p>
            <a:r>
              <a:rPr lang="en-US" altLang="zh-CN" dirty="0"/>
              <a:t>3.</a:t>
            </a:r>
            <a:r>
              <a:rPr lang="zh-CN" altLang="en-US" dirty="0"/>
              <a:t>只需一针！第三个国产新冠疫苗上市在即，</a:t>
            </a:r>
          </a:p>
        </p:txBody>
      </p:sp>
      <p:sp>
        <p:nvSpPr>
          <p:cNvPr id="4" name="灯片编号占位符 3"/>
          <p:cNvSpPr>
            <a:spLocks noGrp="1"/>
          </p:cNvSpPr>
          <p:nvPr>
            <p:ph type="sldNum" sz="quarter" idx="5"/>
          </p:nvPr>
        </p:nvSpPr>
        <p:spPr/>
        <p:txBody>
          <a:bodyPr/>
          <a:lstStyle/>
          <a:p>
            <a:fld id="{D657167E-6F4E-4B58-ACBF-890421EF14B4}" type="slidenum">
              <a:rPr lang="en-US" smtClean="0"/>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1.</a:t>
            </a:r>
            <a:r>
              <a:rPr lang="zh-CN" altLang="en-US" dirty="0"/>
              <a:t>派能科技表示磷酸铁锂等原材料价格上涨对磷酸铁锂电池相关行业的生产成本会产生一定影响。</a:t>
            </a:r>
            <a:endParaRPr lang="en-US" altLang="zh-CN" dirty="0"/>
          </a:p>
          <a:p>
            <a:r>
              <a:rPr lang="en-US" altLang="zh-CN" dirty="0"/>
              <a:t>2.</a:t>
            </a:r>
            <a:r>
              <a:rPr lang="zh-CN" altLang="en-US" dirty="0"/>
              <a:t>前期获利了结，估值修复，杀估值</a:t>
            </a:r>
            <a:endParaRPr lang="en-US" altLang="zh-CN" dirty="0"/>
          </a:p>
          <a:p>
            <a:r>
              <a:rPr lang="en-US" altLang="zh-CN" dirty="0"/>
              <a:t>3.</a:t>
            </a:r>
            <a:r>
              <a:rPr lang="zh-CN" altLang="en-US" dirty="0"/>
              <a:t>比亚迪是公司在汽车电子领域主要合作客户之一，次新股</a:t>
            </a:r>
          </a:p>
        </p:txBody>
      </p:sp>
      <p:sp>
        <p:nvSpPr>
          <p:cNvPr id="4" name="灯片编号占位符 3"/>
          <p:cNvSpPr>
            <a:spLocks noGrp="1"/>
          </p:cNvSpPr>
          <p:nvPr>
            <p:ph type="sldNum" sz="quarter" idx="5"/>
          </p:nvPr>
        </p:nvSpPr>
        <p:spPr/>
        <p:txBody>
          <a:bodyPr/>
          <a:lstStyle/>
          <a:p>
            <a:fld id="{D657167E-6F4E-4B58-ACBF-890421EF14B4}" type="slidenum">
              <a:rPr lang="en-US" smtClean="0"/>
              <a:t>14</a:t>
            </a:fld>
            <a:endParaRPr lang="en-US"/>
          </a:p>
        </p:txBody>
      </p:sp>
    </p:spTree>
    <p:extLst>
      <p:ext uri="{BB962C8B-B14F-4D97-AF65-F5344CB8AC3E}">
        <p14:creationId xmlns:p14="http://schemas.microsoft.com/office/powerpoint/2010/main" val="38966172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IPO</a:t>
            </a:r>
            <a:r>
              <a:rPr lang="zh-CN" altLang="en-US" dirty="0"/>
              <a:t>发审出现的“大进大撤”现象，证监会认为，相关方对注册制的理解存在偏差，形成有效的市场约束需要一个渐进的过程。</a:t>
            </a:r>
          </a:p>
        </p:txBody>
      </p:sp>
      <p:sp>
        <p:nvSpPr>
          <p:cNvPr id="4" name="灯片编号占位符 3"/>
          <p:cNvSpPr>
            <a:spLocks noGrp="1"/>
          </p:cNvSpPr>
          <p:nvPr>
            <p:ph type="sldNum" sz="quarter" idx="5"/>
          </p:nvPr>
        </p:nvSpPr>
        <p:spPr/>
        <p:txBody>
          <a:bodyPr/>
          <a:lstStyle/>
          <a:p>
            <a:fld id="{D657167E-6F4E-4B58-ACBF-890421EF14B4}" type="slidenum">
              <a:rPr lang="en-US" smtClean="0"/>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dirty="0"/>
              <a:t>Wind</a:t>
            </a:r>
            <a:r>
              <a:rPr lang="zh-CN" altLang="en-US" dirty="0"/>
              <a:t>数据补充</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1</a:t>
            </a:r>
            <a:r>
              <a:rPr lang="zh-CN" altLang="en-US" dirty="0"/>
              <a:t>月</a:t>
            </a:r>
            <a:r>
              <a:rPr lang="en-US" altLang="zh-CN" dirty="0"/>
              <a:t>339 959.14</a:t>
            </a:r>
            <a:r>
              <a:rPr lang="zh-CN" altLang="en-US" dirty="0"/>
              <a:t>亿元</a:t>
            </a:r>
          </a:p>
        </p:txBody>
      </p:sp>
      <p:sp>
        <p:nvSpPr>
          <p:cNvPr id="4" name="灯片编号占位符 3"/>
          <p:cNvSpPr>
            <a:spLocks noGrp="1"/>
          </p:cNvSpPr>
          <p:nvPr>
            <p:ph type="sldNum" sz="quarter" idx="5"/>
          </p:nvPr>
        </p:nvSpPr>
        <p:spPr/>
        <p:txBody>
          <a:bodyPr/>
          <a:lstStyle/>
          <a:p>
            <a:fld id="{D657167E-6F4E-4B58-ACBF-890421EF14B4}" type="slidenum">
              <a:rPr lang="en-US" smtClean="0"/>
              <a:t>4</a:t>
            </a:fld>
            <a:endParaRPr lang="en-US" dirty="0"/>
          </a:p>
        </p:txBody>
      </p:sp>
    </p:spTree>
    <p:extLst>
      <p:ext uri="{BB962C8B-B14F-4D97-AF65-F5344CB8AC3E}">
        <p14:creationId xmlns:p14="http://schemas.microsoft.com/office/powerpoint/2010/main" val="595838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en-US" altLang="zh-CN"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kern="1200" dirty="0">
                <a:solidFill>
                  <a:schemeClr val="tx1"/>
                </a:solidFill>
                <a:effectLst/>
                <a:latin typeface="+mn-lt"/>
                <a:ea typeface="+mn-ea"/>
                <a:cs typeface="+mn-cs"/>
              </a:rPr>
              <a:t>长安新能源寻找</a:t>
            </a:r>
            <a:r>
              <a:rPr lang="zh-CN" altLang="en-US" b="0" i="0" dirty="0">
                <a:solidFill>
                  <a:srgbClr val="333333"/>
                </a:solidFill>
                <a:effectLst/>
                <a:latin typeface="Microsoft YaHei tahoma"/>
              </a:rPr>
              <a:t>证券公司担任公司财务顾问，准备</a:t>
            </a:r>
            <a:r>
              <a:rPr lang="en-US" altLang="zh-CN" b="0" i="0" dirty="0">
                <a:solidFill>
                  <a:srgbClr val="333333"/>
                </a:solidFill>
                <a:effectLst/>
                <a:latin typeface="Microsoft YaHei tahoma"/>
              </a:rPr>
              <a:t>IPO</a:t>
            </a:r>
            <a:r>
              <a:rPr lang="zh-CN" altLang="en-US" b="0" i="0" dirty="0">
                <a:solidFill>
                  <a:srgbClr val="333333"/>
                </a:solidFill>
                <a:effectLst/>
                <a:latin typeface="Microsoft YaHei tahoma"/>
              </a:rPr>
              <a:t>，据说是华为和宁德时代投的</a:t>
            </a:r>
            <a:endParaRPr lang="en-US" altLang="zh-CN" b="0" i="0" dirty="0">
              <a:solidFill>
                <a:srgbClr val="333333"/>
              </a:solidFill>
              <a:effectLst/>
              <a:latin typeface="Microsoft YaHei tahoma"/>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zh-CN" altLang="en-US" dirty="0"/>
              <a:t>港股</a:t>
            </a:r>
            <a:r>
              <a:rPr lang="en-US" altLang="zh-CN" dirty="0"/>
              <a:t>1</a:t>
            </a:r>
            <a:r>
              <a:rPr lang="zh-CN" altLang="en-US" dirty="0"/>
              <a:t>月 </a:t>
            </a:r>
            <a:r>
              <a:rPr lang="en-US" altLang="zh-CN" dirty="0"/>
              <a:t>14</a:t>
            </a:r>
            <a:r>
              <a:rPr lang="zh-CN" altLang="en-US" dirty="0"/>
              <a:t>家 </a:t>
            </a:r>
            <a:r>
              <a:rPr lang="en-US" altLang="zh-CN" dirty="0"/>
              <a:t>100.96</a:t>
            </a:r>
            <a:r>
              <a:rPr lang="zh-CN" altLang="en-US" dirty="0"/>
              <a:t>亿港元</a:t>
            </a:r>
            <a:endParaRPr lang="en-US" altLang="zh-CN"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41 31MA 10</a:t>
            </a:r>
            <a:r>
              <a:rPr lang="zh-CN" altLang="en-US" dirty="0"/>
              <a:t>股权转让，股权转让家数增多</a:t>
            </a:r>
            <a:endParaRPr lang="en-US" altLang="zh-CN" dirty="0"/>
          </a:p>
          <a:p>
            <a:r>
              <a:rPr lang="en-US" altLang="zh-CN" dirty="0"/>
              <a:t>MA</a:t>
            </a:r>
            <a:r>
              <a:rPr lang="zh-CN" altLang="en-US" dirty="0"/>
              <a:t>减少，和后面并购一致</a:t>
            </a:r>
            <a:endParaRPr lang="en-US" altLang="zh-CN" dirty="0"/>
          </a:p>
          <a:p>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t>9</a:t>
            </a:fld>
            <a:endParaRPr lang="en-US"/>
          </a:p>
        </p:txBody>
      </p:sp>
    </p:spTree>
    <p:extLst>
      <p:ext uri="{BB962C8B-B14F-4D97-AF65-F5344CB8AC3E}">
        <p14:creationId xmlns:p14="http://schemas.microsoft.com/office/powerpoint/2010/main" val="3445431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dirty="0"/>
              <a:t>1</a:t>
            </a:r>
            <a:r>
              <a:rPr lang="zh-CN" altLang="en-US" dirty="0"/>
              <a:t>月</a:t>
            </a:r>
            <a:r>
              <a:rPr lang="en-US" altLang="zh-CN" dirty="0"/>
              <a:t>151</a:t>
            </a:r>
            <a:r>
              <a:rPr lang="zh-CN" altLang="en-US" dirty="0"/>
              <a:t>起，金额总计</a:t>
            </a:r>
            <a:r>
              <a:rPr lang="en-US" altLang="zh-CN" dirty="0"/>
              <a:t>630.53</a:t>
            </a:r>
            <a:r>
              <a:rPr lang="zh-CN" altLang="en-US" dirty="0"/>
              <a:t>亿元</a:t>
            </a:r>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zh-CN" altLang="en-US" noProof="1"/>
              <a:t>单击此处编辑母版副标题样式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3" y="365125"/>
            <a:ext cx="7683500"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838200" y="1825625"/>
            <a:ext cx="10515600" cy="4351338"/>
          </a:xfrm>
          <a:prstGeom prst="rect">
            <a:avLst/>
          </a:prstGeom>
        </p:spPr>
        <p:txBody>
          <a:bodyPr/>
          <a:lstStyle/>
          <a:p>
            <a:pPr lvl="0"/>
            <a:endParaRPr lang="zh-CN" altLang="en-US" noProof="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627122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52452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C764DE79-268F-4C1A-8933-263129D2AF90}" type="datetimeFigureOut">
              <a:rPr lang="en-US" dirty="0"/>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713978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3/10/2021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015741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3/10/2021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473011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3/10/2021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935801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3/10/2021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08693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3/10/2021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17155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3/10/2021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70370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865144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653601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51"/>
            <a:ext cx="105156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831851" y="4589476"/>
            <a:ext cx="10515600" cy="1500187"/>
          </a:xfrm>
          <a:prstGeom prst="rect">
            <a:avLst/>
          </a:prstGeom>
        </p:spPr>
        <p:txBody>
          <a:bodyPr/>
          <a:lstStyle>
            <a:lvl1pPr marL="0" indent="0">
              <a:buNone/>
              <a:defRPr sz="1800"/>
            </a:lvl1pPr>
            <a:lvl2pPr marL="342891" indent="0">
              <a:buNone/>
              <a:defRPr sz="1500"/>
            </a:lvl2pPr>
            <a:lvl3pPr marL="685783" indent="0">
              <a:buNone/>
              <a:defRPr sz="1351"/>
            </a:lvl3pPr>
            <a:lvl4pPr marL="1028674" indent="0">
              <a:buNone/>
              <a:defRPr sz="1200"/>
            </a:lvl4pPr>
            <a:lvl5pPr marL="1371566" indent="0">
              <a:buNone/>
              <a:defRPr sz="1200"/>
            </a:lvl5pPr>
            <a:lvl6pPr marL="1714457" indent="0">
              <a:buNone/>
              <a:defRPr sz="1200"/>
            </a:lvl6pPr>
            <a:lvl7pPr marL="2057349" indent="0">
              <a:buNone/>
              <a:defRPr sz="1200"/>
            </a:lvl7pPr>
            <a:lvl8pPr marL="2400240" indent="0">
              <a:buNone/>
              <a:defRPr sz="1200"/>
            </a:lvl8pPr>
            <a:lvl9pPr marL="2743131" indent="0">
              <a:buNone/>
              <a:defRPr sz="1200"/>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1976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5129"/>
            <a:ext cx="105156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840319" y="1681163"/>
            <a:ext cx="5158316" cy="823912"/>
          </a:xfrm>
          <a:prstGeom prst="rect">
            <a:avLst/>
          </a:prstGeo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840319" y="2505075"/>
            <a:ext cx="5158316"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172200" y="1681163"/>
            <a:ext cx="5183717" cy="823912"/>
          </a:xfrm>
          <a:prstGeom prst="rect">
            <a:avLst/>
          </a:prstGeo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6172200" y="2505075"/>
            <a:ext cx="518371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5183717" y="987438"/>
            <a:ext cx="617220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5183717" y="987438"/>
            <a:ext cx="6172200" cy="4873625"/>
          </a:xfrm>
          <a:prstGeom prst="rect">
            <a:avLst/>
          </a:prstGeo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pPr lvl="0"/>
            <a:endParaRPr lang="zh-CN" altLang="en-US" noProof="0"/>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userDrawn="1"/>
        </p:nvSpPr>
        <p:spPr bwMode="auto">
          <a:xfrm>
            <a:off x="9" y="6477000"/>
            <a:ext cx="11410951"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783" rtl="0" eaLnBrk="0" fontAlgn="auto" latinLnBrk="0" hangingPunct="0">
              <a:lnSpc>
                <a:spcPct val="100000"/>
              </a:lnSpc>
              <a:spcBef>
                <a:spcPct val="50000"/>
              </a:spcBef>
              <a:spcAft>
                <a:spcPts val="0"/>
              </a:spcAft>
              <a:buClrTx/>
              <a:buSzTx/>
              <a:buFont typeface="Arial" panose="020B0604020202020204" pitchFamily="34" charset="0"/>
              <a:buNone/>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p:cNvPicPr>
            <a:picLocks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1588"/>
            <a:ext cx="12192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p:cNvSpPr>
            <a:spLocks noChangeArrowheads="1"/>
          </p:cNvSpPr>
          <p:nvPr userDrawn="1"/>
        </p:nvSpPr>
        <p:spPr bwMode="auto">
          <a:xfrm>
            <a:off x="11472333" y="6477000"/>
            <a:ext cx="719667"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783" rtl="0" eaLnBrk="0" fontAlgn="auto" latinLnBrk="0" hangingPunct="0">
              <a:lnSpc>
                <a:spcPct val="100000"/>
              </a:lnSpc>
              <a:spcBef>
                <a:spcPts val="0"/>
              </a:spcBef>
              <a:spcAft>
                <a:spcPts val="0"/>
              </a:spcAft>
              <a:buClrTx/>
              <a:buSzTx/>
              <a:buFont typeface="Arial" panose="020B0604020202020204" pitchFamily="34" charset="0"/>
              <a:buNone/>
              <a:defRPr/>
            </a:pPr>
            <a:endParaRPr kumimoji="0" lang="en-GB" altLang="en-US" sz="10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p:cNvSpPr>
            <a:spLocks noChangeArrowheads="1"/>
          </p:cNvSpPr>
          <p:nvPr userDrawn="1"/>
        </p:nvSpPr>
        <p:spPr bwMode="auto">
          <a:xfrm>
            <a:off x="11472333" y="6477000"/>
            <a:ext cx="719667"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783" rtl="0" eaLnBrk="1" fontAlgn="auto" latinLnBrk="0" hangingPunct="1">
              <a:lnSpc>
                <a:spcPct val="100000"/>
              </a:lnSpc>
              <a:spcBef>
                <a:spcPts val="0"/>
              </a:spcBef>
              <a:spcAft>
                <a:spcPts val="0"/>
              </a:spcAft>
              <a:buClrTx/>
              <a:buSzTx/>
              <a:buFont typeface="Arial" panose="020B0604020202020204" pitchFamily="34" charset="0"/>
              <a:buNone/>
              <a:defRPr/>
            </a:pPr>
            <a:fld id="{A614356D-AF49-4C37-8ADA-81BDD80874FE}" type="slidenum">
              <a:rPr kumimoji="0" lang="zh-CN" altLang="en-US" sz="751"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pPr marL="0" marR="0" lvl="0" indent="0" algn="ctr" defTabSz="685783" rtl="0" eaLnBrk="1" fontAlgn="auto" latinLnBrk="0" hangingPunct="1">
                <a:lnSpc>
                  <a:spcPct val="100000"/>
                </a:lnSpc>
                <a:spcBef>
                  <a:spcPts val="0"/>
                </a:spcBef>
                <a:spcAft>
                  <a:spcPts val="0"/>
                </a:spcAft>
                <a:buClrTx/>
                <a:buSzTx/>
                <a:buFont typeface="Arial" panose="020B0604020202020204" pitchFamily="34" charset="0"/>
                <a:buNone/>
                <a:defRPr/>
              </a:pPr>
              <a:t>‹#›</a:t>
            </a:fld>
            <a:endParaRPr kumimoji="0" lang="zh-CN" altLang="en-US" sz="751"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p:cNvPicPr>
            <a:picLocks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370914" y="6524625"/>
            <a:ext cx="288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p:cNvSpPr txBox="1">
            <a:spLocks noChangeArrowheads="1"/>
          </p:cNvSpPr>
          <p:nvPr userDrawn="1"/>
        </p:nvSpPr>
        <p:spPr bwMode="auto">
          <a:xfrm>
            <a:off x="10689600" y="6601742"/>
            <a:ext cx="698500" cy="180755"/>
          </a:xfrm>
          <a:prstGeom prst="rect">
            <a:avLst/>
          </a:prstGeom>
          <a:noFill/>
          <a:ln>
            <a:noFill/>
          </a:ln>
        </p:spPr>
        <p:txBody>
          <a:bodyPr wrap="square" lIns="0" tIns="0" rIns="0" bIns="0">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783"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BESTCLIENTS</a:t>
            </a:r>
          </a:p>
          <a:p>
            <a:pPr marL="0" marR="0" lvl="0" indent="0" algn="l" defTabSz="685783"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BESTSERVICE</a:t>
            </a:r>
          </a:p>
        </p:txBody>
      </p:sp>
      <p:sp>
        <p:nvSpPr>
          <p:cNvPr id="1032" name="Rectangle 38"/>
          <p:cNvSpPr>
            <a:spLocks noChangeArrowheads="1"/>
          </p:cNvSpPr>
          <p:nvPr userDrawn="1"/>
        </p:nvSpPr>
        <p:spPr bwMode="auto">
          <a:xfrm>
            <a:off x="9" y="6524625"/>
            <a:ext cx="2927351"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783"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891"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783"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674"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566"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68" indent="-257168" algn="l" rtl="0" eaLnBrk="0" fontAlgn="base" hangingPunct="0">
        <a:spcBef>
          <a:spcPct val="20000"/>
        </a:spcBef>
        <a:spcAft>
          <a:spcPct val="0"/>
        </a:spcAft>
        <a:buChar char="•"/>
        <a:defRPr sz="2400" kern="1200">
          <a:solidFill>
            <a:srgbClr val="777777"/>
          </a:solidFill>
          <a:latin typeface="+mn-lt"/>
          <a:ea typeface="+mn-ea"/>
          <a:cs typeface="+mn-cs"/>
        </a:defRPr>
      </a:lvl1pPr>
      <a:lvl2pPr marL="557517" indent="-214625"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29" indent="-171446"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21" indent="-171446"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12" indent="-171446"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zh-CN"/>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3/10/2021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pic>
        <p:nvPicPr>
          <p:cNvPr id="8" name="Picture 33" descr="rkk">
            <a:extLst>
              <a:ext uri="{FF2B5EF4-FFF2-40B4-BE49-F238E27FC236}">
                <a16:creationId xmlns:a16="http://schemas.microsoft.com/office/drawing/2014/main" id="{EF005204-CC66-41E3-9766-F6850627E1F6}"/>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261485" y="4776058"/>
            <a:ext cx="723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5" descr="top">
            <a:extLst>
              <a:ext uri="{FF2B5EF4-FFF2-40B4-BE49-F238E27FC236}">
                <a16:creationId xmlns:a16="http://schemas.microsoft.com/office/drawing/2014/main" id="{D69FF8B5-F1F0-4BE1-8DE3-94823D3677B9}"/>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 y="0"/>
            <a:ext cx="12192001"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6" descr="bottom">
            <a:extLst>
              <a:ext uri="{FF2B5EF4-FFF2-40B4-BE49-F238E27FC236}">
                <a16:creationId xmlns:a16="http://schemas.microsoft.com/office/drawing/2014/main" id="{1E395321-15A2-4A38-AF45-6FC3390851A1}"/>
              </a:ext>
            </a:extLst>
          </p:cNvPr>
          <p:cNvPicPr>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5944893"/>
            <a:ext cx="12192000"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37">
            <a:extLst>
              <a:ext uri="{FF2B5EF4-FFF2-40B4-BE49-F238E27FC236}">
                <a16:creationId xmlns:a16="http://schemas.microsoft.com/office/drawing/2014/main" id="{C43A4AD6-D025-460F-8F87-BB3976165608}"/>
              </a:ext>
            </a:extLst>
          </p:cNvPr>
          <p:cNvSpPr txBox="1">
            <a:spLocks noChangeArrowheads="1"/>
          </p:cNvSpPr>
          <p:nvPr userDrawn="1"/>
        </p:nvSpPr>
        <p:spPr bwMode="auto">
          <a:xfrm>
            <a:off x="4548192" y="5269763"/>
            <a:ext cx="4319587" cy="253916"/>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sz="1050">
                <a:solidFill>
                  <a:srgbClr val="777777"/>
                </a:solidFill>
                <a:ea typeface="宋体" panose="02010600030101010101" pitchFamily="2" charset="-122"/>
              </a:rPr>
              <a:t>RONGKEINVESTMENTMANAGEMENTCO.,LTD</a:t>
            </a:r>
            <a:endParaRPr lang="en-US" sz="1050" dirty="0">
              <a:solidFill>
                <a:srgbClr val="777777"/>
              </a:solidFill>
              <a:ea typeface="宋体" panose="02010600030101010101" pitchFamily="2" charset="-122"/>
            </a:endParaRPr>
          </a:p>
        </p:txBody>
      </p:sp>
      <p:sp>
        <p:nvSpPr>
          <p:cNvPr id="16" name="Text Box 38">
            <a:extLst>
              <a:ext uri="{FF2B5EF4-FFF2-40B4-BE49-F238E27FC236}">
                <a16:creationId xmlns:a16="http://schemas.microsoft.com/office/drawing/2014/main" id="{83119400-9ABF-4EC8-A65D-6AD4F9BCF188}"/>
              </a:ext>
            </a:extLst>
          </p:cNvPr>
          <p:cNvSpPr txBox="1">
            <a:spLocks noChangeArrowheads="1"/>
          </p:cNvSpPr>
          <p:nvPr userDrawn="1"/>
        </p:nvSpPr>
        <p:spPr bwMode="auto">
          <a:xfrm>
            <a:off x="4530729" y="4731608"/>
            <a:ext cx="4321175" cy="39241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buFont typeface="Arial" panose="020B0604020202020204" pitchFamily="34" charset="0"/>
              <a:buNone/>
              <a:defRPr/>
            </a:pPr>
            <a:r>
              <a:rPr lang="zh-CN" altLang="en-US" sz="1950">
                <a:solidFill>
                  <a:srgbClr val="777777"/>
                </a:solidFill>
                <a:ea typeface="黑体" panose="02010609060101010101" pitchFamily="49" charset="-122"/>
              </a:rPr>
              <a:t>上海融客投资管理有限公司</a:t>
            </a:r>
          </a:p>
        </p:txBody>
      </p:sp>
      <p:sp>
        <p:nvSpPr>
          <p:cNvPr id="18" name="Rectangle 41">
            <a:extLst>
              <a:ext uri="{FF2B5EF4-FFF2-40B4-BE49-F238E27FC236}">
                <a16:creationId xmlns:a16="http://schemas.microsoft.com/office/drawing/2014/main" id="{E9BEC332-3AB8-40FC-9E23-BD3EB0B82695}"/>
              </a:ext>
            </a:extLst>
          </p:cNvPr>
          <p:cNvSpPr>
            <a:spLocks noChangeArrowheads="1"/>
          </p:cNvSpPr>
          <p:nvPr userDrawn="1"/>
        </p:nvSpPr>
        <p:spPr bwMode="auto">
          <a:xfrm>
            <a:off x="60326" y="6577021"/>
            <a:ext cx="2208213" cy="236537"/>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eaLnBrk="1" hangingPunct="1">
              <a:buFont typeface="Arial" panose="020B0604020202020204" pitchFamily="34" charset="0"/>
              <a:buNone/>
              <a:defRPr/>
            </a:pPr>
            <a:r>
              <a:rPr lang="en-US" sz="900" dirty="0">
                <a:solidFill>
                  <a:schemeClr val="bg1"/>
                </a:solidFill>
                <a:latin typeface="Verdana" panose="020B0604030504040204" pitchFamily="34" charset="0"/>
                <a:ea typeface="宋体" panose="02010600030101010101" pitchFamily="2" charset="-122"/>
              </a:rPr>
              <a:t>www.rongke.com</a:t>
            </a:r>
          </a:p>
        </p:txBody>
      </p:sp>
    </p:spTree>
    <p:extLst>
      <p:ext uri="{BB962C8B-B14F-4D97-AF65-F5344CB8AC3E}">
        <p14:creationId xmlns:p14="http://schemas.microsoft.com/office/powerpoint/2010/main" val="142139860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3343747" y="2221926"/>
            <a:ext cx="36734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en-US" altLang="zh-CN" sz="2800" dirty="0">
                <a:solidFill>
                  <a:srgbClr val="CC0000"/>
                </a:solidFill>
                <a:latin typeface="黑体" panose="02010609060101010101" pitchFamily="49" charset="-122"/>
                <a:ea typeface="黑体" panose="02010609060101010101" pitchFamily="49" charset="-122"/>
              </a:rPr>
              <a:t>『</a:t>
            </a:r>
            <a:r>
              <a:rPr lang="zh-CN" altLang="en-US" sz="2800" dirty="0">
                <a:solidFill>
                  <a:srgbClr val="CC0000"/>
                </a:solidFill>
                <a:ea typeface="黑体" panose="02010609060101010101" pitchFamily="49" charset="-122"/>
              </a:rPr>
              <a:t>融客</a:t>
            </a:r>
            <a:r>
              <a:rPr lang="zh-CN" altLang="en-US" sz="2800" dirty="0">
                <a:solidFill>
                  <a:srgbClr val="CC0000"/>
                </a:solidFill>
                <a:latin typeface="黑体" panose="02010609060101010101" pitchFamily="49" charset="-122"/>
                <a:ea typeface="黑体" panose="02010609060101010101" pitchFamily="49" charset="-122"/>
              </a:rPr>
              <a:t>月报</a:t>
            </a:r>
            <a:r>
              <a:rPr lang="en-US" altLang="zh-CN" sz="2800" dirty="0">
                <a:solidFill>
                  <a:srgbClr val="CC0000"/>
                </a:solidFill>
                <a:latin typeface="黑体" panose="02010609060101010101" pitchFamily="49" charset="-122"/>
                <a:ea typeface="黑体" panose="02010609060101010101" pitchFamily="49" charset="-122"/>
              </a:rPr>
              <a:t>』</a:t>
            </a:r>
            <a:endParaRPr lang="zh-CN" altLang="en-US" sz="2800" dirty="0">
              <a:solidFill>
                <a:srgbClr val="CC0000"/>
              </a:solidFill>
              <a:latin typeface="黑体" panose="02010609060101010101" pitchFamily="49" charset="-122"/>
              <a:ea typeface="黑体" panose="02010609060101010101" pitchFamily="49" charset="-122"/>
            </a:endParaRPr>
          </a:p>
        </p:txBody>
      </p:sp>
      <p:sp>
        <p:nvSpPr>
          <p:cNvPr id="5" name="Text Box 6"/>
          <p:cNvSpPr txBox="1">
            <a:spLocks noChangeArrowheads="1"/>
          </p:cNvSpPr>
          <p:nvPr/>
        </p:nvSpPr>
        <p:spPr bwMode="auto">
          <a:xfrm>
            <a:off x="2208222" y="2936567"/>
            <a:ext cx="705643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algn="r">
              <a:spcBef>
                <a:spcPct val="50000"/>
              </a:spcBef>
            </a:pPr>
            <a:r>
              <a:rPr lang="en-US" altLang="zh-CN" sz="3200" b="0" dirty="0">
                <a:solidFill>
                  <a:srgbClr val="000066"/>
                </a:solidFill>
                <a:latin typeface="黑体" panose="02010609060101010101" pitchFamily="49" charset="-122"/>
                <a:ea typeface="黑体" panose="02010609060101010101" pitchFamily="49" charset="-122"/>
              </a:rPr>
              <a:t>——</a:t>
            </a:r>
            <a:r>
              <a:rPr lang="zh-CN" altLang="en-US" sz="2800" dirty="0">
                <a:solidFill>
                  <a:srgbClr val="000066"/>
                </a:solidFill>
                <a:latin typeface="黑体" panose="02010609060101010101" pitchFamily="49" charset="-122"/>
                <a:ea typeface="黑体" panose="02010609060101010101" pitchFamily="49" charset="-122"/>
              </a:rPr>
              <a:t>私募股权投资市场</a:t>
            </a:r>
            <a:r>
              <a:rPr lang="zh-CN" altLang="en-US" sz="1600" dirty="0">
                <a:solidFill>
                  <a:srgbClr val="000066"/>
                </a:solidFill>
                <a:latin typeface="黑体" panose="02010609060101010101" pitchFamily="49" charset="-122"/>
                <a:ea typeface="黑体" panose="02010609060101010101" pitchFamily="49" charset="-122"/>
              </a:rPr>
              <a:t>（</a:t>
            </a:r>
            <a:r>
              <a:rPr lang="en-US" altLang="zh-CN" sz="1600" dirty="0">
                <a:solidFill>
                  <a:srgbClr val="000066"/>
                </a:solidFill>
                <a:latin typeface="黑体" panose="02010609060101010101" pitchFamily="49" charset="-122"/>
                <a:ea typeface="黑体" panose="02010609060101010101" pitchFamily="49" charset="-122"/>
              </a:rPr>
              <a:t>2021</a:t>
            </a:r>
            <a:r>
              <a:rPr lang="zh-CN" altLang="en-US" sz="1600" dirty="0">
                <a:solidFill>
                  <a:srgbClr val="000066"/>
                </a:solidFill>
                <a:latin typeface="黑体" panose="02010609060101010101" pitchFamily="49" charset="-122"/>
                <a:ea typeface="黑体" panose="02010609060101010101" pitchFamily="49" charset="-122"/>
              </a:rPr>
              <a:t>年</a:t>
            </a:r>
            <a:r>
              <a:rPr lang="en-US" altLang="zh-CN" sz="1600" dirty="0">
                <a:solidFill>
                  <a:srgbClr val="000066"/>
                </a:solidFill>
                <a:latin typeface="黑体" panose="02010609060101010101" pitchFamily="49" charset="-122"/>
                <a:ea typeface="黑体" panose="02010609060101010101" pitchFamily="49" charset="-122"/>
              </a:rPr>
              <a:t>2</a:t>
            </a:r>
            <a:r>
              <a:rPr lang="zh-CN" altLang="en-US" sz="1600" dirty="0">
                <a:solidFill>
                  <a:srgbClr val="000066"/>
                </a:solidFill>
                <a:latin typeface="黑体" panose="02010609060101010101" pitchFamily="49" charset="-122"/>
                <a:ea typeface="黑体" panose="02010609060101010101" pitchFamily="49" charset="-122"/>
              </a:rPr>
              <a:t>月）</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74825" y="981075"/>
            <a:ext cx="2219603" cy="369871"/>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上市公司并购事件</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并购</a:t>
            </a:r>
          </a:p>
        </p:txBody>
      </p:sp>
      <p:sp>
        <p:nvSpPr>
          <p:cNvPr id="11" name="文本框 10"/>
          <p:cNvSpPr txBox="1"/>
          <p:nvPr/>
        </p:nvSpPr>
        <p:spPr>
          <a:xfrm>
            <a:off x="1774825" y="5231764"/>
            <a:ext cx="8642350" cy="1197572"/>
          </a:xfrm>
          <a:prstGeom prst="rect">
            <a:avLst/>
          </a:prstGeom>
          <a:noFill/>
        </p:spPr>
        <p:txBody>
          <a:bodyPr wrap="square" lIns="0" tIns="0" rIns="0" bIns="0" rtlCol="0">
            <a:spAutoFit/>
          </a:bodyPr>
          <a:lstStyle/>
          <a:p>
            <a:pPr indent="457189">
              <a:lnSpc>
                <a:spcPct val="150000"/>
              </a:lnSpc>
            </a:pP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rPr>
              <a:t>股上市公司并购事件共计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104</a:t>
            </a:r>
            <a:r>
              <a:rPr lang="zh-CN" altLang="en-US" sz="1400" dirty="0">
                <a:latin typeface="微软雅黑" panose="020B0503020204020204" pitchFamily="34" charset="-122"/>
                <a:ea typeface="微软雅黑" panose="020B0503020204020204" pitchFamily="34" charset="-122"/>
              </a:rPr>
              <a:t>起，涉及规模总计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273.72</a:t>
            </a:r>
            <a:r>
              <a:rPr lang="zh-CN" altLang="en-US" sz="1400" dirty="0">
                <a:latin typeface="微软雅黑" panose="020B0503020204020204" pitchFamily="34" charset="-122"/>
                <a:ea typeface="微软雅黑" panose="020B0503020204020204" pitchFamily="34" charset="-122"/>
              </a:rPr>
              <a:t>亿元人民币，其中，董事会预案的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54</a:t>
            </a:r>
            <a:r>
              <a:rPr lang="zh-CN" altLang="en-US" sz="1400" dirty="0">
                <a:latin typeface="微软雅黑" panose="020B0503020204020204" pitchFamily="34" charset="-122"/>
                <a:ea typeface="微软雅黑" panose="020B0503020204020204" pitchFamily="34" charset="-122"/>
              </a:rPr>
              <a:t>家，进行中的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a:t>
            </a:r>
            <a:r>
              <a:rPr lang="zh-CN" altLang="en-US" sz="1400" dirty="0">
                <a:latin typeface="微软雅黑" panose="020B0503020204020204" pitchFamily="34" charset="-122"/>
                <a:ea typeface="微软雅黑" panose="020B0503020204020204" pitchFamily="34" charset="-122"/>
              </a:rPr>
              <a:t>家，达成转让意向的有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a:t>
            </a:r>
            <a:r>
              <a:rPr lang="zh-CN" altLang="en-US" sz="1400" dirty="0">
                <a:latin typeface="微软雅黑" panose="020B0503020204020204" pitchFamily="34" charset="-122"/>
                <a:ea typeface="微软雅黑" panose="020B0503020204020204" pitchFamily="34" charset="-122"/>
              </a:rPr>
              <a:t>家，已经签署转让协议的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21</a:t>
            </a:r>
            <a:r>
              <a:rPr lang="zh-CN" altLang="en-US" sz="1400" dirty="0">
                <a:latin typeface="微软雅黑" panose="020B0503020204020204" pitchFamily="34" charset="-122"/>
                <a:ea typeface="微软雅黑" panose="020B0503020204020204" pitchFamily="34" charset="-122"/>
              </a:rPr>
              <a:t>家，股东大会通过的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a:t>
            </a:r>
            <a:r>
              <a:rPr lang="zh-CN" altLang="en-US" sz="1400" dirty="0">
                <a:latin typeface="微软雅黑" panose="020B0503020204020204" pitchFamily="34" charset="-122"/>
                <a:ea typeface="微软雅黑" panose="020B0503020204020204" pitchFamily="34" charset="-122"/>
              </a:rPr>
              <a:t>家，完成的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a:t>
            </a:r>
            <a:r>
              <a:rPr lang="zh-CN" altLang="en-US" sz="1400" dirty="0">
                <a:latin typeface="微软雅黑" panose="020B0503020204020204" pitchFamily="34" charset="-122"/>
                <a:ea typeface="微软雅黑" panose="020B0503020204020204" pitchFamily="34" charset="-122"/>
              </a:rPr>
              <a:t>家，停牌筹划的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a:t>
            </a:r>
            <a:r>
              <a:rPr lang="zh-CN" altLang="en-US" sz="1400" dirty="0">
                <a:latin typeface="微软雅黑" panose="020B0503020204020204" pitchFamily="34" charset="-122"/>
                <a:ea typeface="微软雅黑" panose="020B0503020204020204" pitchFamily="34" charset="-122"/>
              </a:rPr>
              <a:t>家。较</a:t>
            </a:r>
            <a:r>
              <a:rPr lang="en-US" altLang="zh-CN" sz="1400" dirty="0">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月并购数量继续减少，且规模大幅收窄。</a:t>
            </a:r>
          </a:p>
        </p:txBody>
      </p:sp>
      <p:graphicFrame>
        <p:nvGraphicFramePr>
          <p:cNvPr id="7" name="表格 6">
            <a:extLst>
              <a:ext uri="{FF2B5EF4-FFF2-40B4-BE49-F238E27FC236}">
                <a16:creationId xmlns:a16="http://schemas.microsoft.com/office/drawing/2014/main" id="{06F65599-3A9F-4251-B6A1-092A3A5C1DD5}"/>
              </a:ext>
            </a:extLst>
          </p:cNvPr>
          <p:cNvGraphicFramePr>
            <a:graphicFrameLocks noGrp="1"/>
          </p:cNvGraphicFramePr>
          <p:nvPr>
            <p:extLst>
              <p:ext uri="{D42A27DB-BD31-4B8C-83A1-F6EECF244321}">
                <p14:modId xmlns:p14="http://schemas.microsoft.com/office/powerpoint/2010/main" val="2622514045"/>
              </p:ext>
            </p:extLst>
          </p:nvPr>
        </p:nvGraphicFramePr>
        <p:xfrm>
          <a:off x="1774825" y="1423296"/>
          <a:ext cx="8642350" cy="3901741"/>
        </p:xfrm>
        <a:graphic>
          <a:graphicData uri="http://schemas.openxmlformats.org/drawingml/2006/table">
            <a:tbl>
              <a:tblPr/>
              <a:tblGrid>
                <a:gridCol w="2898229">
                  <a:extLst>
                    <a:ext uri="{9D8B030D-6E8A-4147-A177-3AD203B41FA5}">
                      <a16:colId xmlns:a16="http://schemas.microsoft.com/office/drawing/2014/main" val="2736749827"/>
                    </a:ext>
                  </a:extLst>
                </a:gridCol>
                <a:gridCol w="2738669">
                  <a:extLst>
                    <a:ext uri="{9D8B030D-6E8A-4147-A177-3AD203B41FA5}">
                      <a16:colId xmlns:a16="http://schemas.microsoft.com/office/drawing/2014/main" val="1477437873"/>
                    </a:ext>
                  </a:extLst>
                </a:gridCol>
                <a:gridCol w="3005452">
                  <a:extLst>
                    <a:ext uri="{9D8B030D-6E8A-4147-A177-3AD203B41FA5}">
                      <a16:colId xmlns:a16="http://schemas.microsoft.com/office/drawing/2014/main" val="799964429"/>
                    </a:ext>
                  </a:extLst>
                </a:gridCol>
              </a:tblGrid>
              <a:tr h="769837">
                <a:tc>
                  <a:txBody>
                    <a:bodyPr/>
                    <a:lstStyle/>
                    <a:p>
                      <a:pPr algn="ctr" fontAlgn="b"/>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t>交易状态</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b"/>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t>数量</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b"/>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t>金额总计</a:t>
                      </a:r>
                      <a:b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t>（人民币 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382439170"/>
                  </a:ext>
                </a:extLst>
              </a:tr>
              <a:tr h="391488">
                <a:tc>
                  <a:txBody>
                    <a:bodyPr/>
                    <a:lstStyle/>
                    <a:p>
                      <a:pPr algn="ctr" fontAlgn="b"/>
                      <a:r>
                        <a:rPr lang="zh-CN" altLang="en-US" sz="1600" b="0" i="0" u="none" strike="noStrike" dirty="0">
                          <a:effectLst/>
                          <a:latin typeface="微软雅黑" panose="020B0503020204020204" pitchFamily="34" charset="-122"/>
                          <a:ea typeface="微软雅黑" panose="020B0503020204020204" pitchFamily="34" charset="-122"/>
                        </a:rPr>
                        <a:t>达成转让意向</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en-US" altLang="zh-CN" sz="1600" b="0" i="0" u="none" strike="noStrike" dirty="0">
                          <a:effectLst/>
                          <a:latin typeface="微软雅黑" panose="020B0503020204020204" pitchFamily="34" charset="-122"/>
                          <a:ea typeface="微软雅黑" panose="020B0503020204020204" pitchFamily="34" charset="-122"/>
                        </a:rPr>
                        <a:t>8</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en-US" altLang="zh-CN" sz="1600" b="0" i="0" u="none" strike="noStrike">
                          <a:effectLst/>
                          <a:latin typeface="微软雅黑" panose="020B0503020204020204" pitchFamily="34" charset="-122"/>
                          <a:ea typeface="微软雅黑" panose="020B0503020204020204" pitchFamily="34" charset="-122"/>
                        </a:rPr>
                        <a:t>10.21</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887776279"/>
                  </a:ext>
                </a:extLst>
              </a:tr>
              <a:tr h="391488">
                <a:tc>
                  <a:txBody>
                    <a:bodyPr/>
                    <a:lstStyle/>
                    <a:p>
                      <a:pPr algn="ctr" fontAlgn="b"/>
                      <a:r>
                        <a:rPr lang="zh-CN" altLang="en-US" sz="1600" b="0" i="0" u="none" strike="noStrike" dirty="0">
                          <a:effectLst/>
                          <a:latin typeface="微软雅黑" panose="020B0503020204020204" pitchFamily="34" charset="-122"/>
                          <a:ea typeface="微软雅黑" panose="020B0503020204020204" pitchFamily="34" charset="-122"/>
                        </a:rPr>
                        <a:t>董事会预案</a:t>
                      </a:r>
                    </a:p>
                  </a:txBody>
                  <a:tcPr marL="9525" marR="9525" marT="9525" marB="0" anchor="ctr">
                    <a:lnL>
                      <a:noFill/>
                    </a:lnL>
                    <a:lnR>
                      <a:noFill/>
                    </a:lnR>
                    <a:lnT>
                      <a:noFill/>
                    </a:lnT>
                    <a:lnB>
                      <a:noFill/>
                    </a:lnB>
                  </a:tcPr>
                </a:tc>
                <a:tc>
                  <a:txBody>
                    <a:bodyPr/>
                    <a:lstStyle/>
                    <a:p>
                      <a:pPr algn="ctr" fontAlgn="b"/>
                      <a:r>
                        <a:rPr lang="en-US" altLang="zh-CN" sz="1600" b="0" i="0" u="none" strike="noStrike" dirty="0">
                          <a:effectLst/>
                          <a:latin typeface="微软雅黑" panose="020B0503020204020204" pitchFamily="34" charset="-122"/>
                          <a:ea typeface="微软雅黑" panose="020B0503020204020204" pitchFamily="34" charset="-122"/>
                        </a:rPr>
                        <a:t>54</a:t>
                      </a:r>
                    </a:p>
                  </a:txBody>
                  <a:tcPr marL="9525" marR="9525" marT="9525" marB="0" anchor="ctr">
                    <a:lnL>
                      <a:noFill/>
                    </a:lnL>
                    <a:lnR>
                      <a:noFill/>
                    </a:lnR>
                    <a:lnT>
                      <a:noFill/>
                    </a:lnT>
                    <a:lnB>
                      <a:noFill/>
                    </a:lnB>
                  </a:tcPr>
                </a:tc>
                <a:tc>
                  <a:txBody>
                    <a:bodyPr/>
                    <a:lstStyle/>
                    <a:p>
                      <a:pPr algn="ctr" fontAlgn="b"/>
                      <a:r>
                        <a:rPr lang="en-US" altLang="zh-CN" sz="1600" b="0" i="0" u="none" strike="noStrike" dirty="0">
                          <a:effectLst/>
                          <a:latin typeface="微软雅黑" panose="020B0503020204020204" pitchFamily="34" charset="-122"/>
                          <a:ea typeface="微软雅黑" panose="020B0503020204020204" pitchFamily="34" charset="-122"/>
                        </a:rPr>
                        <a:t>157.33</a:t>
                      </a:r>
                    </a:p>
                  </a:txBody>
                  <a:tcPr marL="9525" marR="9525" marT="9525" marB="0" anchor="ctr">
                    <a:lnL>
                      <a:noFill/>
                    </a:lnL>
                    <a:lnR>
                      <a:noFill/>
                    </a:lnR>
                    <a:lnT>
                      <a:noFill/>
                    </a:lnT>
                    <a:lnB>
                      <a:noFill/>
                    </a:lnB>
                  </a:tcPr>
                </a:tc>
                <a:extLst>
                  <a:ext uri="{0D108BD9-81ED-4DB2-BD59-A6C34878D82A}">
                    <a16:rowId xmlns:a16="http://schemas.microsoft.com/office/drawing/2014/main" val="4048751627"/>
                  </a:ext>
                </a:extLst>
              </a:tr>
              <a:tr h="391488">
                <a:tc>
                  <a:txBody>
                    <a:bodyPr/>
                    <a:lstStyle/>
                    <a:p>
                      <a:pPr algn="ctr" fontAlgn="b"/>
                      <a:r>
                        <a:rPr lang="zh-CN" altLang="en-US" sz="1600" b="0" i="0" u="none" strike="noStrike">
                          <a:effectLst/>
                          <a:latin typeface="微软雅黑" panose="020B0503020204020204" pitchFamily="34" charset="-122"/>
                          <a:ea typeface="微软雅黑" panose="020B0503020204020204" pitchFamily="34" charset="-122"/>
                        </a:rPr>
                        <a:t>股东大会通过</a:t>
                      </a:r>
                    </a:p>
                  </a:txBody>
                  <a:tcPr marL="9525" marR="9525" marT="9525" marB="0" anchor="ctr">
                    <a:lnL>
                      <a:noFill/>
                    </a:lnL>
                    <a:lnR>
                      <a:noFill/>
                    </a:lnR>
                    <a:lnT>
                      <a:noFill/>
                    </a:lnT>
                    <a:lnB>
                      <a:noFill/>
                    </a:lnB>
                    <a:solidFill>
                      <a:srgbClr val="D9D9D9"/>
                    </a:solidFill>
                  </a:tcPr>
                </a:tc>
                <a:tc>
                  <a:txBody>
                    <a:bodyPr/>
                    <a:lstStyle/>
                    <a:p>
                      <a:pPr algn="ctr" fontAlgn="b"/>
                      <a:r>
                        <a:rPr lang="en-US" altLang="zh-CN" sz="1600" b="0" i="0" u="none" strike="noStrike" dirty="0">
                          <a:effectLst/>
                          <a:latin typeface="微软雅黑" panose="020B0503020204020204" pitchFamily="34" charset="-122"/>
                          <a:ea typeface="微软雅黑" panose="020B0503020204020204" pitchFamily="34" charset="-122"/>
                        </a:rPr>
                        <a:t>6</a:t>
                      </a:r>
                    </a:p>
                  </a:txBody>
                  <a:tcPr marL="9525" marR="9525" marT="9525" marB="0" anchor="ctr">
                    <a:lnL>
                      <a:noFill/>
                    </a:lnL>
                    <a:lnR>
                      <a:noFill/>
                    </a:lnR>
                    <a:lnT>
                      <a:noFill/>
                    </a:lnT>
                    <a:lnB>
                      <a:noFill/>
                    </a:lnB>
                    <a:solidFill>
                      <a:srgbClr val="D9D9D9"/>
                    </a:solidFill>
                  </a:tcPr>
                </a:tc>
                <a:tc>
                  <a:txBody>
                    <a:bodyPr/>
                    <a:lstStyle/>
                    <a:p>
                      <a:pPr algn="ctr" fontAlgn="b"/>
                      <a:r>
                        <a:rPr lang="en-US" altLang="zh-CN" sz="1600" b="0" i="0" u="none" strike="noStrike" dirty="0">
                          <a:effectLst/>
                          <a:latin typeface="微软雅黑" panose="020B0503020204020204" pitchFamily="34" charset="-122"/>
                          <a:ea typeface="微软雅黑" panose="020B0503020204020204" pitchFamily="34" charset="-122"/>
                        </a:rPr>
                        <a:t>35.78</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260260965"/>
                  </a:ext>
                </a:extLst>
              </a:tr>
              <a:tr h="391488">
                <a:tc>
                  <a:txBody>
                    <a:bodyPr/>
                    <a:lstStyle/>
                    <a:p>
                      <a:pPr algn="ctr" fontAlgn="b"/>
                      <a:r>
                        <a:rPr lang="zh-CN" altLang="en-US" sz="1600" b="0" i="0" u="none" strike="noStrike">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a:noFill/>
                    </a:lnB>
                  </a:tcPr>
                </a:tc>
                <a:tc>
                  <a:txBody>
                    <a:bodyPr/>
                    <a:lstStyle/>
                    <a:p>
                      <a:pPr algn="ctr" fontAlgn="b"/>
                      <a:r>
                        <a:rPr lang="en-US" altLang="zh-CN" sz="1600" b="0" i="0" u="none" strike="noStrike" dirty="0">
                          <a:effectLst/>
                          <a:latin typeface="微软雅黑" panose="020B0503020204020204" pitchFamily="34" charset="-122"/>
                          <a:ea typeface="微软雅黑" panose="020B0503020204020204" pitchFamily="34" charset="-122"/>
                        </a:rPr>
                        <a:t>5</a:t>
                      </a:r>
                    </a:p>
                  </a:txBody>
                  <a:tcPr marL="9525" marR="9525" marT="9525" marB="0" anchor="ctr">
                    <a:lnL>
                      <a:noFill/>
                    </a:lnL>
                    <a:lnR>
                      <a:noFill/>
                    </a:lnR>
                    <a:lnT>
                      <a:noFill/>
                    </a:lnT>
                    <a:lnB>
                      <a:noFill/>
                    </a:lnB>
                  </a:tcPr>
                </a:tc>
                <a:tc>
                  <a:txBody>
                    <a:bodyPr/>
                    <a:lstStyle/>
                    <a:p>
                      <a:pPr algn="ctr" fontAlgn="b"/>
                      <a:r>
                        <a:rPr lang="en-US" altLang="zh-CN" sz="1600" b="0" i="0" u="none" strike="noStrike" dirty="0">
                          <a:effectLst/>
                          <a:latin typeface="微软雅黑" panose="020B0503020204020204" pitchFamily="34" charset="-122"/>
                          <a:ea typeface="微软雅黑" panose="020B0503020204020204" pitchFamily="34" charset="-122"/>
                        </a:rPr>
                        <a:t>1.74</a:t>
                      </a:r>
                    </a:p>
                  </a:txBody>
                  <a:tcPr marL="9525" marR="9525" marT="9525" marB="0" anchor="ctr">
                    <a:lnL>
                      <a:noFill/>
                    </a:lnL>
                    <a:lnR>
                      <a:noFill/>
                    </a:lnR>
                    <a:lnT>
                      <a:noFill/>
                    </a:lnT>
                    <a:lnB>
                      <a:noFill/>
                    </a:lnB>
                  </a:tcPr>
                </a:tc>
                <a:extLst>
                  <a:ext uri="{0D108BD9-81ED-4DB2-BD59-A6C34878D82A}">
                    <a16:rowId xmlns:a16="http://schemas.microsoft.com/office/drawing/2014/main" val="2883437024"/>
                  </a:ext>
                </a:extLst>
              </a:tr>
              <a:tr h="391488">
                <a:tc>
                  <a:txBody>
                    <a:bodyPr/>
                    <a:lstStyle/>
                    <a:p>
                      <a:pPr algn="ctr" fontAlgn="b"/>
                      <a:r>
                        <a:rPr lang="zh-CN" altLang="en-US" sz="1600" b="0" i="0" u="none" strike="noStrike">
                          <a:effectLst/>
                          <a:latin typeface="微软雅黑" panose="020B0503020204020204" pitchFamily="34" charset="-122"/>
                          <a:ea typeface="微软雅黑" panose="020B0503020204020204" pitchFamily="34" charset="-122"/>
                        </a:rPr>
                        <a:t>签署转让协议</a:t>
                      </a:r>
                    </a:p>
                  </a:txBody>
                  <a:tcPr marL="9525" marR="9525" marT="9525" marB="0" anchor="ctr">
                    <a:lnL>
                      <a:noFill/>
                    </a:lnL>
                    <a:lnR>
                      <a:noFill/>
                    </a:lnR>
                    <a:lnT>
                      <a:noFill/>
                    </a:lnT>
                    <a:lnB>
                      <a:noFill/>
                    </a:lnB>
                    <a:solidFill>
                      <a:srgbClr val="D9D9D9"/>
                    </a:solidFill>
                  </a:tcPr>
                </a:tc>
                <a:tc>
                  <a:txBody>
                    <a:bodyPr/>
                    <a:lstStyle/>
                    <a:p>
                      <a:pPr algn="ctr" fontAlgn="b"/>
                      <a:r>
                        <a:rPr lang="en-US" altLang="zh-CN" sz="1600" b="0" i="0" u="none" strike="noStrike" dirty="0">
                          <a:effectLst/>
                          <a:latin typeface="微软雅黑" panose="020B0503020204020204" pitchFamily="34" charset="-122"/>
                          <a:ea typeface="微软雅黑" panose="020B0503020204020204" pitchFamily="34" charset="-122"/>
                        </a:rPr>
                        <a:t>21</a:t>
                      </a:r>
                    </a:p>
                  </a:txBody>
                  <a:tcPr marL="9525" marR="9525" marT="9525" marB="0" anchor="ctr">
                    <a:lnL>
                      <a:noFill/>
                    </a:lnL>
                    <a:lnR>
                      <a:noFill/>
                    </a:lnR>
                    <a:lnT>
                      <a:noFill/>
                    </a:lnT>
                    <a:lnB>
                      <a:noFill/>
                    </a:lnB>
                    <a:solidFill>
                      <a:srgbClr val="D9D9D9"/>
                    </a:solidFill>
                  </a:tcPr>
                </a:tc>
                <a:tc>
                  <a:txBody>
                    <a:bodyPr/>
                    <a:lstStyle/>
                    <a:p>
                      <a:pPr algn="ctr" fontAlgn="b"/>
                      <a:r>
                        <a:rPr lang="en-US" altLang="zh-CN" sz="1600" b="0" i="0" u="none" strike="noStrike" dirty="0">
                          <a:effectLst/>
                          <a:latin typeface="微软雅黑" panose="020B0503020204020204" pitchFamily="34" charset="-122"/>
                          <a:ea typeface="微软雅黑" panose="020B0503020204020204" pitchFamily="34" charset="-122"/>
                        </a:rPr>
                        <a:t>48.83</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923023858"/>
                  </a:ext>
                </a:extLst>
              </a:tr>
              <a:tr h="391488">
                <a:tc>
                  <a:txBody>
                    <a:bodyPr/>
                    <a:lstStyle/>
                    <a:p>
                      <a:pPr algn="ctr" fontAlgn="b"/>
                      <a:r>
                        <a:rPr lang="zh-CN" altLang="en-US" sz="1600" b="0" i="0" u="none" strike="noStrike" dirty="0">
                          <a:effectLst/>
                          <a:latin typeface="微软雅黑" panose="020B0503020204020204" pitchFamily="34" charset="-122"/>
                          <a:ea typeface="微软雅黑" panose="020B0503020204020204" pitchFamily="34" charset="-122"/>
                        </a:rPr>
                        <a:t>停牌筹划</a:t>
                      </a:r>
                    </a:p>
                  </a:txBody>
                  <a:tcPr marL="9525" marR="9525" marT="9525" marB="0" anchor="ctr">
                    <a:lnL>
                      <a:noFill/>
                    </a:lnL>
                    <a:lnR>
                      <a:noFill/>
                    </a:lnR>
                    <a:lnT>
                      <a:noFill/>
                    </a:lnT>
                    <a:lnB>
                      <a:noFill/>
                    </a:lnB>
                  </a:tcPr>
                </a:tc>
                <a:tc>
                  <a:txBody>
                    <a:bodyPr/>
                    <a:lstStyle/>
                    <a:p>
                      <a:pPr algn="ctr" fontAlgn="b"/>
                      <a:r>
                        <a:rPr lang="en-US" altLang="zh-CN" sz="1600" b="0" i="0" u="none" strike="noStrike">
                          <a:effectLst/>
                          <a:latin typeface="微软雅黑" panose="020B0503020204020204" pitchFamily="34" charset="-122"/>
                          <a:ea typeface="微软雅黑" panose="020B0503020204020204" pitchFamily="34" charset="-122"/>
                        </a:rPr>
                        <a:t>2</a:t>
                      </a:r>
                    </a:p>
                  </a:txBody>
                  <a:tcPr marL="9525" marR="9525" marT="9525" marB="0" anchor="ctr">
                    <a:lnL>
                      <a:noFill/>
                    </a:lnL>
                    <a:lnR>
                      <a:noFill/>
                    </a:lnR>
                    <a:lnT>
                      <a:noFill/>
                    </a:lnT>
                    <a:lnB>
                      <a:noFill/>
                    </a:lnB>
                  </a:tcPr>
                </a:tc>
                <a:tc>
                  <a:txBody>
                    <a:bodyPr/>
                    <a:lstStyle/>
                    <a:p>
                      <a:pPr algn="ctr" fontAlgn="b"/>
                      <a:r>
                        <a:rPr lang="zh-CN" altLang="en-US" sz="1600" b="0" i="0" u="none" strike="noStrike" dirty="0">
                          <a:effectLst/>
                          <a:latin typeface="微软雅黑" panose="020B0503020204020204" pitchFamily="34" charset="-122"/>
                          <a:ea typeface="微软雅黑" panose="020B0503020204020204" pitchFamily="34" charset="-122"/>
                        </a:rPr>
                        <a:t>未披露</a:t>
                      </a:r>
                    </a:p>
                  </a:txBody>
                  <a:tcPr marL="9525" marR="9525" marT="9525" marB="0" anchor="ctr">
                    <a:lnL>
                      <a:noFill/>
                    </a:lnL>
                    <a:lnR>
                      <a:noFill/>
                    </a:lnR>
                    <a:lnT>
                      <a:noFill/>
                    </a:lnT>
                    <a:lnB>
                      <a:noFill/>
                    </a:lnB>
                  </a:tcPr>
                </a:tc>
                <a:extLst>
                  <a:ext uri="{0D108BD9-81ED-4DB2-BD59-A6C34878D82A}">
                    <a16:rowId xmlns:a16="http://schemas.microsoft.com/office/drawing/2014/main" val="797231171"/>
                  </a:ext>
                </a:extLst>
              </a:tr>
              <a:tr h="391488">
                <a:tc>
                  <a:txBody>
                    <a:bodyPr/>
                    <a:lstStyle/>
                    <a:p>
                      <a:pPr algn="ctr" fontAlgn="b"/>
                      <a:r>
                        <a:rPr lang="zh-CN" altLang="en-US" sz="1600" b="0" i="0" u="none" strike="noStrike">
                          <a:effectLst/>
                          <a:latin typeface="微软雅黑" panose="020B0503020204020204" pitchFamily="34" charset="-122"/>
                          <a:ea typeface="微软雅黑" panose="020B0503020204020204" pitchFamily="34" charset="-122"/>
                        </a:rPr>
                        <a:t>完成</a:t>
                      </a:r>
                    </a:p>
                  </a:txBody>
                  <a:tcPr marL="9525" marR="9525" marT="9525" marB="0" anchor="ctr">
                    <a:lnL>
                      <a:noFill/>
                    </a:lnL>
                    <a:lnR>
                      <a:noFill/>
                    </a:lnR>
                    <a:lnT>
                      <a:noFill/>
                    </a:lnT>
                    <a:lnB>
                      <a:noFill/>
                    </a:lnB>
                    <a:solidFill>
                      <a:srgbClr val="D9D9D9"/>
                    </a:solidFill>
                  </a:tcPr>
                </a:tc>
                <a:tc>
                  <a:txBody>
                    <a:bodyPr/>
                    <a:lstStyle/>
                    <a:p>
                      <a:pPr algn="ctr" fontAlgn="b"/>
                      <a:r>
                        <a:rPr lang="en-US" altLang="zh-CN" sz="1600" b="0" i="0" u="none" strike="noStrike">
                          <a:effectLst/>
                          <a:latin typeface="微软雅黑" panose="020B0503020204020204" pitchFamily="34" charset="-122"/>
                          <a:ea typeface="微软雅黑" panose="020B0503020204020204" pitchFamily="34" charset="-122"/>
                        </a:rPr>
                        <a:t>8</a:t>
                      </a:r>
                    </a:p>
                  </a:txBody>
                  <a:tcPr marL="9525" marR="9525" marT="9525" marB="0" anchor="ctr">
                    <a:lnL>
                      <a:noFill/>
                    </a:lnL>
                    <a:lnR>
                      <a:noFill/>
                    </a:lnR>
                    <a:lnT>
                      <a:noFill/>
                    </a:lnT>
                    <a:lnB>
                      <a:noFill/>
                    </a:lnB>
                    <a:solidFill>
                      <a:srgbClr val="D9D9D9"/>
                    </a:solidFill>
                  </a:tcPr>
                </a:tc>
                <a:tc>
                  <a:txBody>
                    <a:bodyPr/>
                    <a:lstStyle/>
                    <a:p>
                      <a:pPr algn="ctr" fontAlgn="b"/>
                      <a:r>
                        <a:rPr lang="en-US" altLang="zh-CN" sz="1600" b="0" i="0" u="none" strike="noStrike" dirty="0">
                          <a:effectLst/>
                          <a:latin typeface="微软雅黑" panose="020B0503020204020204" pitchFamily="34" charset="-122"/>
                          <a:ea typeface="微软雅黑" panose="020B0503020204020204" pitchFamily="34" charset="-122"/>
                        </a:rPr>
                        <a:t>19.83</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829161016"/>
                  </a:ext>
                </a:extLst>
              </a:tr>
              <a:tr h="391488">
                <a:tc>
                  <a:txBody>
                    <a:bodyPr/>
                    <a:lstStyle/>
                    <a:p>
                      <a:pPr algn="ctr" fontAlgn="b"/>
                      <a:r>
                        <a:rPr lang="zh-CN" altLang="en-US" sz="1600" b="0" i="0" u="none" strike="noStrike">
                          <a:effectLst/>
                          <a:latin typeface="微软雅黑" panose="020B0503020204020204" pitchFamily="34" charset="-122"/>
                          <a:ea typeface="微软雅黑" panose="020B0503020204020204" pitchFamily="34" charset="-122"/>
                        </a:rPr>
                        <a:t>总计</a:t>
                      </a:r>
                    </a:p>
                  </a:txBody>
                  <a:tcPr marL="9525" marR="9525" marT="9525" marB="0" anchor="ctr">
                    <a:lnL>
                      <a:noFill/>
                    </a:lnL>
                    <a:lnR>
                      <a:noFill/>
                    </a:lnR>
                    <a:lnT>
                      <a:noFill/>
                    </a:lnT>
                    <a:lnB>
                      <a:noFill/>
                    </a:lnB>
                  </a:tcPr>
                </a:tc>
                <a:tc>
                  <a:txBody>
                    <a:bodyPr/>
                    <a:lstStyle/>
                    <a:p>
                      <a:pPr algn="ctr" fontAlgn="b"/>
                      <a:r>
                        <a:rPr lang="en-US" altLang="zh-CN" sz="1600" b="0" i="0" u="none" strike="noStrike">
                          <a:effectLst/>
                          <a:latin typeface="微软雅黑" panose="020B0503020204020204" pitchFamily="34" charset="-122"/>
                          <a:ea typeface="微软雅黑" panose="020B0503020204020204" pitchFamily="34" charset="-122"/>
                        </a:rPr>
                        <a:t>104</a:t>
                      </a:r>
                    </a:p>
                  </a:txBody>
                  <a:tcPr marL="9525" marR="9525" marT="9525" marB="0" anchor="ctr">
                    <a:lnL>
                      <a:noFill/>
                    </a:lnL>
                    <a:lnR>
                      <a:noFill/>
                    </a:lnR>
                    <a:lnT>
                      <a:noFill/>
                    </a:lnT>
                    <a:lnB>
                      <a:noFill/>
                    </a:lnB>
                  </a:tcPr>
                </a:tc>
                <a:tc>
                  <a:txBody>
                    <a:bodyPr/>
                    <a:lstStyle/>
                    <a:p>
                      <a:pPr algn="ctr" fontAlgn="b"/>
                      <a:r>
                        <a:rPr lang="en-US" altLang="zh-CN" sz="1600" b="0" i="0" u="none" strike="noStrike" dirty="0">
                          <a:effectLst/>
                          <a:latin typeface="微软雅黑" panose="020B0503020204020204" pitchFamily="34" charset="-122"/>
                          <a:ea typeface="微软雅黑" panose="020B0503020204020204" pitchFamily="34" charset="-122"/>
                        </a:rPr>
                        <a:t>273.72</a:t>
                      </a:r>
                    </a:p>
                  </a:txBody>
                  <a:tcPr marL="9525" marR="9525" marT="9525" marB="0" anchor="ctr">
                    <a:lnL>
                      <a:noFill/>
                    </a:lnL>
                    <a:lnR>
                      <a:noFill/>
                    </a:lnR>
                    <a:lnT>
                      <a:noFill/>
                    </a:lnT>
                    <a:lnB>
                      <a:noFill/>
                    </a:lnB>
                  </a:tcPr>
                </a:tc>
                <a:extLst>
                  <a:ext uri="{0D108BD9-81ED-4DB2-BD59-A6C34878D82A}">
                    <a16:rowId xmlns:a16="http://schemas.microsoft.com/office/drawing/2014/main" val="2676046635"/>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F61BD725-E56D-47FF-8BD4-0FACD46046D7}"/>
              </a:ext>
            </a:extLst>
          </p:cNvPr>
          <p:cNvGrpSpPr/>
          <p:nvPr/>
        </p:nvGrpSpPr>
        <p:grpSpPr>
          <a:xfrm>
            <a:off x="1774825" y="981075"/>
            <a:ext cx="3889171" cy="369870"/>
            <a:chOff x="1066511" y="1100283"/>
            <a:chExt cx="3889171" cy="369870"/>
          </a:xfrm>
        </p:grpSpPr>
        <p:sp>
          <p:nvSpPr>
            <p:cNvPr id="5" name="矩形 4"/>
            <p:cNvSpPr/>
            <p:nvPr/>
          </p:nvSpPr>
          <p:spPr>
            <a:xfrm>
              <a:off x="1066511" y="1100283"/>
              <a:ext cx="3617333"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上市公司并购非上市公司规模前五</a:t>
              </a:r>
            </a:p>
          </p:txBody>
        </p:sp>
        <p:sp>
          <p:nvSpPr>
            <p:cNvPr id="4" name="等腰三角形 3">
              <a:extLst>
                <a:ext uri="{FF2B5EF4-FFF2-40B4-BE49-F238E27FC236}">
                  <a16:creationId xmlns:a16="http://schemas.microsoft.com/office/drawing/2014/main" id="{90762674-E569-4558-8C79-F25671ABC618}"/>
                </a:ext>
              </a:extLst>
            </p:cNvPr>
            <p:cNvSpPr/>
            <p:nvPr/>
          </p:nvSpPr>
          <p:spPr>
            <a:xfrm rot="5400000">
              <a:off x="4634829" y="1149299"/>
              <a:ext cx="369868" cy="271839"/>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a:extLst>
              <a:ext uri="{FF2B5EF4-FFF2-40B4-BE49-F238E27FC236}">
                <a16:creationId xmlns:a16="http://schemas.microsoft.com/office/drawing/2014/main" id="{C7E4764B-1A2C-40E9-B0E5-2BF33F9B7975}"/>
              </a:ext>
            </a:extLst>
          </p:cNvPr>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并购</a:t>
            </a:r>
          </a:p>
        </p:txBody>
      </p:sp>
      <p:graphicFrame>
        <p:nvGraphicFramePr>
          <p:cNvPr id="3" name="表格 2">
            <a:extLst>
              <a:ext uri="{FF2B5EF4-FFF2-40B4-BE49-F238E27FC236}">
                <a16:creationId xmlns:a16="http://schemas.microsoft.com/office/drawing/2014/main" id="{A89A7A21-F256-49DE-BDA3-74F3505E623F}"/>
              </a:ext>
            </a:extLst>
          </p:cNvPr>
          <p:cNvGraphicFramePr>
            <a:graphicFrameLocks noGrp="1"/>
          </p:cNvGraphicFramePr>
          <p:nvPr>
            <p:extLst>
              <p:ext uri="{D42A27DB-BD31-4B8C-83A1-F6EECF244321}">
                <p14:modId xmlns:p14="http://schemas.microsoft.com/office/powerpoint/2010/main" val="662757292"/>
              </p:ext>
            </p:extLst>
          </p:nvPr>
        </p:nvGraphicFramePr>
        <p:xfrm>
          <a:off x="1193150" y="1661160"/>
          <a:ext cx="9973339" cy="4627467"/>
        </p:xfrm>
        <a:graphic>
          <a:graphicData uri="http://schemas.openxmlformats.org/drawingml/2006/table">
            <a:tbl>
              <a:tblPr/>
              <a:tblGrid>
                <a:gridCol w="1417376">
                  <a:extLst>
                    <a:ext uri="{9D8B030D-6E8A-4147-A177-3AD203B41FA5}">
                      <a16:colId xmlns:a16="http://schemas.microsoft.com/office/drawing/2014/main" val="4095174403"/>
                    </a:ext>
                  </a:extLst>
                </a:gridCol>
                <a:gridCol w="2139274">
                  <a:extLst>
                    <a:ext uri="{9D8B030D-6E8A-4147-A177-3AD203B41FA5}">
                      <a16:colId xmlns:a16="http://schemas.microsoft.com/office/drawing/2014/main" val="2652439630"/>
                    </a:ext>
                  </a:extLst>
                </a:gridCol>
                <a:gridCol w="2553527">
                  <a:extLst>
                    <a:ext uri="{9D8B030D-6E8A-4147-A177-3AD203B41FA5}">
                      <a16:colId xmlns:a16="http://schemas.microsoft.com/office/drawing/2014/main" val="341419945"/>
                    </a:ext>
                  </a:extLst>
                </a:gridCol>
                <a:gridCol w="1414130">
                  <a:extLst>
                    <a:ext uri="{9D8B030D-6E8A-4147-A177-3AD203B41FA5}">
                      <a16:colId xmlns:a16="http://schemas.microsoft.com/office/drawing/2014/main" val="3689318229"/>
                    </a:ext>
                  </a:extLst>
                </a:gridCol>
                <a:gridCol w="1226289">
                  <a:extLst>
                    <a:ext uri="{9D8B030D-6E8A-4147-A177-3AD203B41FA5}">
                      <a16:colId xmlns:a16="http://schemas.microsoft.com/office/drawing/2014/main" val="2729339554"/>
                    </a:ext>
                  </a:extLst>
                </a:gridCol>
                <a:gridCol w="1222743">
                  <a:extLst>
                    <a:ext uri="{9D8B030D-6E8A-4147-A177-3AD203B41FA5}">
                      <a16:colId xmlns:a16="http://schemas.microsoft.com/office/drawing/2014/main" val="2151466741"/>
                    </a:ext>
                  </a:extLst>
                </a:gridCol>
              </a:tblGrid>
              <a:tr h="831497">
                <a:tc>
                  <a:txBody>
                    <a:bodyPr/>
                    <a:lstStyle/>
                    <a:p>
                      <a:pPr algn="ctr" fontAlgn="b"/>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首次披露日</a:t>
                      </a:r>
                    </a:p>
                  </a:txBody>
                  <a:tcPr marL="6465" marR="6465" marT="646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交易标的</a:t>
                      </a:r>
                    </a:p>
                  </a:txBody>
                  <a:tcPr marL="6465" marR="6465" marT="646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交易买方</a:t>
                      </a:r>
                    </a:p>
                  </a:txBody>
                  <a:tcPr marL="6465" marR="6465" marT="646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标的方所属行业</a:t>
                      </a:r>
                    </a:p>
                  </a:txBody>
                  <a:tcPr marL="6465" marR="6465" marT="646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600" b="1" i="0" u="none" strike="noStrike" kern="1200" dirty="0">
                          <a:solidFill>
                            <a:srgbClr val="FFFFFF"/>
                          </a:solidFill>
                          <a:effectLst/>
                          <a:latin typeface="微软雅黑" panose="020B0503020204020204" pitchFamily="34" charset="-122"/>
                          <a:ea typeface="微软雅黑" panose="020B0503020204020204" pitchFamily="34" charset="-122"/>
                          <a:cs typeface="+mn-cs"/>
                        </a:rPr>
                        <a:t>交易总价值</a:t>
                      </a:r>
                      <a:endParaRPr lang="en-US" altLang="zh-CN" sz="1600" b="1" i="0" u="none" strike="noStrike" kern="1200" dirty="0">
                        <a:solidFill>
                          <a:srgbClr val="FFFFFF"/>
                        </a:solidFill>
                        <a:effectLst/>
                        <a:latin typeface="微软雅黑" panose="020B0503020204020204" pitchFamily="34" charset="-122"/>
                        <a:ea typeface="微软雅黑" panose="020B0503020204020204" pitchFamily="34" charset="-122"/>
                        <a:cs typeface="+mn-cs"/>
                      </a:endParaRPr>
                    </a:p>
                    <a:p>
                      <a:pPr algn="ctr" fontAlgn="b"/>
                      <a:r>
                        <a:rPr lang="en-US" altLang="zh-CN" sz="1600" b="1" i="0" u="none" strike="noStrike" kern="1200" dirty="0">
                          <a:solidFill>
                            <a:srgbClr val="FFFFFF"/>
                          </a:solidFill>
                          <a:effectLst/>
                          <a:latin typeface="微软雅黑" panose="020B0503020204020204" pitchFamily="34" charset="-122"/>
                          <a:ea typeface="微软雅黑" panose="020B0503020204020204" pitchFamily="34" charset="-122"/>
                          <a:cs typeface="+mn-cs"/>
                        </a:rPr>
                        <a:t>(</a:t>
                      </a:r>
                      <a:r>
                        <a:rPr lang="zh-CN" altLang="en-US" sz="1600" b="1" i="0" u="none" strike="noStrike" kern="1200" dirty="0">
                          <a:solidFill>
                            <a:srgbClr val="FFFFFF"/>
                          </a:solidFill>
                          <a:effectLst/>
                          <a:latin typeface="微软雅黑" panose="020B0503020204020204" pitchFamily="34" charset="-122"/>
                          <a:ea typeface="微软雅黑" panose="020B0503020204020204" pitchFamily="34" charset="-122"/>
                          <a:cs typeface="+mn-cs"/>
                        </a:rPr>
                        <a:t>人民币亿元</a:t>
                      </a:r>
                      <a:r>
                        <a:rPr lang="en-US" altLang="zh-CN" sz="1600" b="1" i="0" u="none" strike="noStrike" kern="1200" dirty="0">
                          <a:solidFill>
                            <a:srgbClr val="FFFFFF"/>
                          </a:solidFill>
                          <a:effectLst/>
                          <a:latin typeface="微软雅黑" panose="020B0503020204020204" pitchFamily="34" charset="-122"/>
                          <a:ea typeface="微软雅黑" panose="020B0503020204020204" pitchFamily="34" charset="-122"/>
                          <a:cs typeface="+mn-cs"/>
                        </a:rPr>
                        <a:t>)</a:t>
                      </a:r>
                      <a:endParaRPr lang="zh-CN" altLang="en-US" sz="1600" b="1" i="0" u="none" strike="noStrike" kern="1200" dirty="0">
                        <a:solidFill>
                          <a:srgbClr val="FFFFFF"/>
                        </a:solidFill>
                        <a:effectLst/>
                        <a:latin typeface="微软雅黑" panose="020B0503020204020204" pitchFamily="34" charset="-122"/>
                        <a:ea typeface="微软雅黑" panose="020B0503020204020204" pitchFamily="34" charset="-122"/>
                        <a:cs typeface="+mn-cs"/>
                      </a:endParaRPr>
                    </a:p>
                  </a:txBody>
                  <a:tcPr marL="6465" marR="6465" marT="646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最新进度</a:t>
                      </a:r>
                    </a:p>
                  </a:txBody>
                  <a:tcPr marL="6465" marR="6465" marT="646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271744573"/>
                  </a:ext>
                </a:extLst>
              </a:tr>
              <a:tr h="759194">
                <a:tc>
                  <a:txBody>
                    <a:bodyPr/>
                    <a:lstStyle/>
                    <a:p>
                      <a:pPr algn="ctr" fontAlgn="b"/>
                      <a:r>
                        <a:rPr lang="en-US" altLang="zh-CN" sz="1400" b="0" i="0" u="none" strike="noStrike">
                          <a:effectLst/>
                          <a:latin typeface="微软雅黑" panose="020B0503020204020204" pitchFamily="34" charset="-122"/>
                          <a:ea typeface="微软雅黑" panose="020B0503020204020204" pitchFamily="34" charset="-122"/>
                        </a:rPr>
                        <a:t>2021-02-03</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zh-CN" altLang="en-US" sz="1400" b="0" i="0" u="none" strike="noStrike">
                          <a:effectLst/>
                          <a:latin typeface="微软雅黑" panose="020B0503020204020204" pitchFamily="34" charset="-122"/>
                          <a:ea typeface="微软雅黑" panose="020B0503020204020204" pitchFamily="34" charset="-122"/>
                        </a:rPr>
                        <a:t>汽车工业</a:t>
                      </a:r>
                      <a:r>
                        <a:rPr lang="en-US" altLang="zh-CN" sz="1400" b="0" i="0" u="none" strike="noStrike">
                          <a:effectLst/>
                          <a:latin typeface="微软雅黑" panose="020B0503020204020204" pitchFamily="34" charset="-122"/>
                          <a:ea typeface="微软雅黑" panose="020B0503020204020204" pitchFamily="34" charset="-122"/>
                        </a:rPr>
                        <a:t>4%</a:t>
                      </a:r>
                      <a:r>
                        <a:rPr lang="zh-CN" altLang="en-US" sz="1400" b="0" i="0" u="none" strike="noStrike">
                          <a:effectLst/>
                          <a:latin typeface="微软雅黑" panose="020B0503020204020204" pitchFamily="34" charset="-122"/>
                          <a:ea typeface="微软雅黑" panose="020B0503020204020204" pitchFamily="34" charset="-122"/>
                        </a:rPr>
                        <a:t>股权</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zh-CN" altLang="en-US" sz="1400" b="0" i="0" u="none" strike="noStrike">
                          <a:effectLst/>
                          <a:latin typeface="微软雅黑" panose="020B0503020204020204" pitchFamily="34" charset="-122"/>
                          <a:ea typeface="微软雅黑" panose="020B0503020204020204" pitchFamily="34" charset="-122"/>
                        </a:rPr>
                        <a:t>比亚迪</a:t>
                      </a:r>
                      <a:r>
                        <a:rPr lang="en-US" altLang="zh-CN" sz="1400" b="0" i="0" u="none" strike="noStrike">
                          <a:effectLst/>
                          <a:latin typeface="微软雅黑" panose="020B0503020204020204" pitchFamily="34" charset="-122"/>
                          <a:ea typeface="微软雅黑" panose="020B0503020204020204" pitchFamily="34" charset="-122"/>
                        </a:rPr>
                        <a:t>(002594.SZ﹐1211.HK)</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zh-CN" altLang="en-US" sz="1400" b="0" i="0" u="none" strike="noStrike">
                          <a:effectLst/>
                          <a:latin typeface="微软雅黑" panose="020B0503020204020204" pitchFamily="34" charset="-122"/>
                          <a:ea typeface="微软雅黑" panose="020B0503020204020204" pitchFamily="34" charset="-122"/>
                        </a:rPr>
                        <a:t>汽车制造</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en-US" altLang="zh-CN" sz="1400" b="0" i="0" u="none" strike="noStrike">
                          <a:effectLst/>
                          <a:latin typeface="微软雅黑" panose="020B0503020204020204" pitchFamily="34" charset="-122"/>
                          <a:ea typeface="微软雅黑" panose="020B0503020204020204" pitchFamily="34" charset="-122"/>
                        </a:rPr>
                        <a:t>55.25</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b"/>
                      <a:r>
                        <a:rPr lang="zh-CN" altLang="en-US" sz="1400" b="0" i="0" u="none" strike="noStrike">
                          <a:effectLst/>
                          <a:latin typeface="微软雅黑" panose="020B0503020204020204" pitchFamily="34" charset="-122"/>
                          <a:ea typeface="微软雅黑" panose="020B0503020204020204" pitchFamily="34" charset="-122"/>
                        </a:rPr>
                        <a:t>董事会预案</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2692872340"/>
                  </a:ext>
                </a:extLst>
              </a:tr>
              <a:tr h="759194">
                <a:tc>
                  <a:txBody>
                    <a:bodyPr/>
                    <a:lstStyle/>
                    <a:p>
                      <a:pPr algn="ctr" fontAlgn="b"/>
                      <a:r>
                        <a:rPr lang="en-US" altLang="zh-CN" sz="1400" b="0" i="0" u="none" strike="noStrike">
                          <a:effectLst/>
                          <a:latin typeface="微软雅黑" panose="020B0503020204020204" pitchFamily="34" charset="-122"/>
                          <a:ea typeface="微软雅黑" panose="020B0503020204020204" pitchFamily="34" charset="-122"/>
                        </a:rPr>
                        <a:t>2021-02-18</a:t>
                      </a:r>
                    </a:p>
                  </a:txBody>
                  <a:tcPr marL="9525" marR="9525" marT="9525" marB="0" anchor="ctr">
                    <a:lnL>
                      <a:noFill/>
                    </a:lnL>
                    <a:lnR>
                      <a:noFill/>
                    </a:lnR>
                    <a:lnT>
                      <a:noFill/>
                    </a:lnT>
                    <a:lnB>
                      <a:noFill/>
                    </a:lnB>
                  </a:tcPr>
                </a:tc>
                <a:tc>
                  <a:txBody>
                    <a:bodyPr/>
                    <a:lstStyle/>
                    <a:p>
                      <a:pPr algn="ctr" fontAlgn="b"/>
                      <a:r>
                        <a:rPr lang="zh-CN" altLang="en-US" sz="1400" b="0" i="0" u="none" strike="noStrike">
                          <a:effectLst/>
                          <a:latin typeface="微软雅黑" panose="020B0503020204020204" pitchFamily="34" charset="-122"/>
                          <a:ea typeface="微软雅黑" panose="020B0503020204020204" pitchFamily="34" charset="-122"/>
                        </a:rPr>
                        <a:t>贵州鼎盛鑫</a:t>
                      </a:r>
                      <a:r>
                        <a:rPr lang="en-US" altLang="zh-CN" sz="1400" b="0" i="0" u="none" strike="noStrike">
                          <a:effectLst/>
                          <a:latin typeface="微软雅黑" panose="020B0503020204020204" pitchFamily="34" charset="-122"/>
                          <a:ea typeface="微软雅黑" panose="020B0503020204020204" pitchFamily="34" charset="-122"/>
                        </a:rPr>
                        <a:t>72.50%</a:t>
                      </a:r>
                      <a:r>
                        <a:rPr lang="zh-CN" altLang="en-US" sz="1400" b="0" i="0" u="none" strike="noStrike">
                          <a:effectLst/>
                          <a:latin typeface="微软雅黑" panose="020B0503020204020204" pitchFamily="34" charset="-122"/>
                          <a:ea typeface="微软雅黑" panose="020B0503020204020204" pitchFamily="34" charset="-122"/>
                        </a:rPr>
                        <a:t>股权</a:t>
                      </a:r>
                    </a:p>
                  </a:txBody>
                  <a:tcPr marL="9525" marR="9525" marT="9525" marB="0" anchor="ctr">
                    <a:lnL>
                      <a:noFill/>
                    </a:lnL>
                    <a:lnR>
                      <a:noFill/>
                    </a:lnR>
                    <a:lnT>
                      <a:noFill/>
                    </a:lnT>
                    <a:lnB>
                      <a:noFill/>
                    </a:lnB>
                  </a:tcPr>
                </a:tc>
                <a:tc>
                  <a:txBody>
                    <a:bodyPr/>
                    <a:lstStyle/>
                    <a:p>
                      <a:pPr algn="ctr" fontAlgn="b"/>
                      <a:r>
                        <a:rPr lang="zh-CN" altLang="en-US" sz="1400" b="0" i="0" u="none" strike="noStrike">
                          <a:effectLst/>
                          <a:latin typeface="微软雅黑" panose="020B0503020204020204" pitchFamily="34" charset="-122"/>
                          <a:ea typeface="微软雅黑" panose="020B0503020204020204" pitchFamily="34" charset="-122"/>
                        </a:rPr>
                        <a:t>盛达资源</a:t>
                      </a:r>
                      <a:r>
                        <a:rPr lang="en-US" altLang="zh-CN" sz="1400" b="0" i="0" u="none" strike="noStrike">
                          <a:effectLst/>
                          <a:latin typeface="微软雅黑" panose="020B0503020204020204" pitchFamily="34" charset="-122"/>
                          <a:ea typeface="微软雅黑" panose="020B0503020204020204" pitchFamily="34" charset="-122"/>
                        </a:rPr>
                        <a:t>(000603.</a:t>
                      </a:r>
                      <a:r>
                        <a:rPr lang="en-US" sz="1400" b="0" i="0" u="none" strike="noStrike">
                          <a:effectLst/>
                          <a:latin typeface="微软雅黑" panose="020B0503020204020204" pitchFamily="34" charset="-122"/>
                          <a:ea typeface="微软雅黑" panose="020B0503020204020204" pitchFamily="34" charset="-122"/>
                        </a:rPr>
                        <a:t>SZ)</a:t>
                      </a:r>
                    </a:p>
                  </a:txBody>
                  <a:tcPr marL="9525" marR="9525" marT="9525" marB="0" anchor="ctr">
                    <a:lnL>
                      <a:noFill/>
                    </a:lnL>
                    <a:lnR>
                      <a:noFill/>
                    </a:lnR>
                    <a:lnT>
                      <a:noFill/>
                    </a:lnT>
                    <a:lnB>
                      <a:noFill/>
                    </a:lnB>
                  </a:tcPr>
                </a:tc>
                <a:tc>
                  <a:txBody>
                    <a:bodyPr/>
                    <a:lstStyle/>
                    <a:p>
                      <a:pPr algn="ctr" fontAlgn="b"/>
                      <a:r>
                        <a:rPr lang="zh-CN" altLang="en-US" sz="1400" b="0" i="0" u="none" strike="noStrike">
                          <a:effectLst/>
                          <a:latin typeface="微软雅黑" panose="020B0503020204020204" pitchFamily="34" charset="-122"/>
                          <a:ea typeface="微软雅黑" panose="020B0503020204020204" pitchFamily="34" charset="-122"/>
                        </a:rPr>
                        <a:t>贵金属与矿石</a:t>
                      </a:r>
                    </a:p>
                  </a:txBody>
                  <a:tcPr marL="9525" marR="9525" marT="9525" marB="0" anchor="ctr">
                    <a:lnL>
                      <a:noFill/>
                    </a:lnL>
                    <a:lnR>
                      <a:noFill/>
                    </a:lnR>
                    <a:lnT>
                      <a:noFill/>
                    </a:lnT>
                    <a:lnB>
                      <a:noFill/>
                    </a:lnB>
                  </a:tcPr>
                </a:tc>
                <a:tc>
                  <a:txBody>
                    <a:bodyPr/>
                    <a:lstStyle/>
                    <a:p>
                      <a:pPr algn="ctr" fontAlgn="b"/>
                      <a:r>
                        <a:rPr lang="en-US" altLang="zh-CN" sz="1400" b="0" i="0" u="none" strike="noStrike">
                          <a:effectLst/>
                          <a:latin typeface="微软雅黑" panose="020B0503020204020204" pitchFamily="34" charset="-122"/>
                          <a:ea typeface="微软雅黑" panose="020B0503020204020204" pitchFamily="34" charset="-122"/>
                        </a:rPr>
                        <a:t>31.90</a:t>
                      </a:r>
                    </a:p>
                  </a:txBody>
                  <a:tcPr marL="9525" marR="9525" marT="9525" marB="0" anchor="ctr">
                    <a:lnL>
                      <a:noFill/>
                    </a:lnL>
                    <a:lnR>
                      <a:noFill/>
                    </a:lnR>
                    <a:lnT>
                      <a:noFill/>
                    </a:lnT>
                    <a:lnB>
                      <a:noFill/>
                    </a:lnB>
                  </a:tcPr>
                </a:tc>
                <a:tc>
                  <a:txBody>
                    <a:bodyPr/>
                    <a:lstStyle/>
                    <a:p>
                      <a:pPr algn="ctr" fontAlgn="b"/>
                      <a:r>
                        <a:rPr lang="zh-CN" altLang="en-US" sz="1400" b="0" i="0" u="none" strike="noStrike">
                          <a:effectLst/>
                          <a:latin typeface="微软雅黑" panose="020B0503020204020204" pitchFamily="34" charset="-122"/>
                          <a:ea typeface="微软雅黑" panose="020B0503020204020204" pitchFamily="34" charset="-122"/>
                        </a:rPr>
                        <a:t>董事会预案</a:t>
                      </a:r>
                    </a:p>
                  </a:txBody>
                  <a:tcPr marL="9525" marR="9525" marT="9525" marB="0" anchor="ctr">
                    <a:lnL>
                      <a:noFill/>
                    </a:lnL>
                    <a:lnR>
                      <a:noFill/>
                    </a:lnR>
                    <a:lnT>
                      <a:noFill/>
                    </a:lnT>
                    <a:lnB>
                      <a:noFill/>
                    </a:lnB>
                  </a:tcPr>
                </a:tc>
                <a:extLst>
                  <a:ext uri="{0D108BD9-81ED-4DB2-BD59-A6C34878D82A}">
                    <a16:rowId xmlns:a16="http://schemas.microsoft.com/office/drawing/2014/main" val="3891896363"/>
                  </a:ext>
                </a:extLst>
              </a:tr>
              <a:tr h="759194">
                <a:tc>
                  <a:txBody>
                    <a:bodyPr/>
                    <a:lstStyle/>
                    <a:p>
                      <a:pPr algn="ctr" fontAlgn="b"/>
                      <a:r>
                        <a:rPr lang="en-US" altLang="zh-CN" sz="1400" b="0" i="0" u="none" strike="noStrike">
                          <a:effectLst/>
                          <a:latin typeface="微软雅黑" panose="020B0503020204020204" pitchFamily="34" charset="-122"/>
                          <a:ea typeface="微软雅黑" panose="020B0503020204020204" pitchFamily="34" charset="-122"/>
                        </a:rPr>
                        <a:t>2021-02-05</a:t>
                      </a:r>
                    </a:p>
                  </a:txBody>
                  <a:tcPr marL="9525" marR="9525" marT="9525" marB="0" anchor="ctr">
                    <a:lnL>
                      <a:noFill/>
                    </a:lnL>
                    <a:lnR>
                      <a:noFill/>
                    </a:lnR>
                    <a:lnT>
                      <a:noFill/>
                    </a:lnT>
                    <a:lnB>
                      <a:noFill/>
                    </a:lnB>
                    <a:solidFill>
                      <a:srgbClr val="D9D9D9"/>
                    </a:solidFill>
                  </a:tcPr>
                </a:tc>
                <a:tc>
                  <a:txBody>
                    <a:bodyPr/>
                    <a:lstStyle/>
                    <a:p>
                      <a:pPr algn="ctr" fontAlgn="b"/>
                      <a:r>
                        <a:rPr lang="zh-CN" altLang="en-US" sz="1400" b="0" i="0" u="none" strike="noStrike">
                          <a:effectLst/>
                          <a:latin typeface="微软雅黑" panose="020B0503020204020204" pitchFamily="34" charset="-122"/>
                          <a:ea typeface="微软雅黑" panose="020B0503020204020204" pitchFamily="34" charset="-122"/>
                        </a:rPr>
                        <a:t>万东医疗</a:t>
                      </a:r>
                      <a:r>
                        <a:rPr lang="en-US" altLang="zh-CN" sz="1400" b="0" i="0" u="none" strike="noStrike">
                          <a:effectLst/>
                          <a:latin typeface="微软雅黑" panose="020B0503020204020204" pitchFamily="34" charset="-122"/>
                          <a:ea typeface="微软雅黑" panose="020B0503020204020204" pitchFamily="34" charset="-122"/>
                        </a:rPr>
                        <a:t>29.09%</a:t>
                      </a:r>
                      <a:r>
                        <a:rPr lang="zh-CN" altLang="en-US" sz="1400" b="0" i="0" u="none" strike="noStrike">
                          <a:effectLst/>
                          <a:latin typeface="微软雅黑" panose="020B0503020204020204" pitchFamily="34" charset="-122"/>
                          <a:ea typeface="微软雅黑" panose="020B0503020204020204" pitchFamily="34" charset="-122"/>
                        </a:rPr>
                        <a:t>股权</a:t>
                      </a:r>
                    </a:p>
                  </a:txBody>
                  <a:tcPr marL="9525" marR="9525" marT="9525" marB="0" anchor="ctr">
                    <a:lnL>
                      <a:noFill/>
                    </a:lnL>
                    <a:lnR>
                      <a:noFill/>
                    </a:lnR>
                    <a:lnT>
                      <a:noFill/>
                    </a:lnT>
                    <a:lnB>
                      <a:noFill/>
                    </a:lnB>
                    <a:solidFill>
                      <a:srgbClr val="D9D9D9"/>
                    </a:solidFill>
                  </a:tcPr>
                </a:tc>
                <a:tc>
                  <a:txBody>
                    <a:bodyPr/>
                    <a:lstStyle/>
                    <a:p>
                      <a:pPr algn="ctr" fontAlgn="b"/>
                      <a:r>
                        <a:rPr lang="zh-CN" altLang="en-US" sz="1400" b="0" i="0" u="none" strike="noStrike">
                          <a:effectLst/>
                          <a:latin typeface="微软雅黑" panose="020B0503020204020204" pitchFamily="34" charset="-122"/>
                          <a:ea typeface="微软雅黑" panose="020B0503020204020204" pitchFamily="34" charset="-122"/>
                        </a:rPr>
                        <a:t>美的集团</a:t>
                      </a:r>
                      <a:r>
                        <a:rPr lang="en-US" altLang="zh-CN" sz="1400" b="0" i="0" u="none" strike="noStrike">
                          <a:effectLst/>
                          <a:latin typeface="微软雅黑" panose="020B0503020204020204" pitchFamily="34" charset="-122"/>
                          <a:ea typeface="微软雅黑" panose="020B0503020204020204" pitchFamily="34" charset="-122"/>
                        </a:rPr>
                        <a:t>(000333.</a:t>
                      </a:r>
                      <a:r>
                        <a:rPr lang="en-US" sz="1400" b="0" i="0" u="none" strike="noStrike">
                          <a:effectLst/>
                          <a:latin typeface="微软雅黑" panose="020B0503020204020204" pitchFamily="34" charset="-122"/>
                          <a:ea typeface="微软雅黑" panose="020B0503020204020204" pitchFamily="34" charset="-122"/>
                        </a:rPr>
                        <a:t>SZ)</a:t>
                      </a:r>
                    </a:p>
                  </a:txBody>
                  <a:tcPr marL="9525" marR="9525" marT="9525" marB="0" anchor="ctr">
                    <a:lnL>
                      <a:noFill/>
                    </a:lnL>
                    <a:lnR>
                      <a:noFill/>
                    </a:lnR>
                    <a:lnT>
                      <a:noFill/>
                    </a:lnT>
                    <a:lnB>
                      <a:noFill/>
                    </a:lnB>
                    <a:solidFill>
                      <a:srgbClr val="D9D9D9"/>
                    </a:solidFill>
                  </a:tcPr>
                </a:tc>
                <a:tc>
                  <a:txBody>
                    <a:bodyPr/>
                    <a:lstStyle/>
                    <a:p>
                      <a:pPr algn="ctr" fontAlgn="b"/>
                      <a:r>
                        <a:rPr lang="zh-CN" altLang="en-US" sz="1400" b="0" i="0" u="none" strike="noStrike">
                          <a:effectLst/>
                          <a:latin typeface="微软雅黑" panose="020B0503020204020204" pitchFamily="34" charset="-122"/>
                          <a:ea typeface="微软雅黑" panose="020B0503020204020204" pitchFamily="34" charset="-122"/>
                        </a:rPr>
                        <a:t>医疗保健设备</a:t>
                      </a:r>
                    </a:p>
                  </a:txBody>
                  <a:tcPr marL="9525" marR="9525" marT="9525" marB="0" anchor="ctr">
                    <a:lnL>
                      <a:noFill/>
                    </a:lnL>
                    <a:lnR>
                      <a:noFill/>
                    </a:lnR>
                    <a:lnT>
                      <a:noFill/>
                    </a:lnT>
                    <a:lnB>
                      <a:noFill/>
                    </a:lnB>
                    <a:solidFill>
                      <a:srgbClr val="D9D9D9"/>
                    </a:solidFill>
                  </a:tcPr>
                </a:tc>
                <a:tc>
                  <a:txBody>
                    <a:bodyPr/>
                    <a:lstStyle/>
                    <a:p>
                      <a:pPr algn="ctr" fontAlgn="b"/>
                      <a:r>
                        <a:rPr lang="en-US" altLang="zh-CN" sz="1400" b="0" i="0" u="none" strike="noStrike">
                          <a:effectLst/>
                          <a:latin typeface="微软雅黑" panose="020B0503020204020204" pitchFamily="34" charset="-122"/>
                          <a:ea typeface="微软雅黑" panose="020B0503020204020204" pitchFamily="34" charset="-122"/>
                        </a:rPr>
                        <a:t>22.97</a:t>
                      </a:r>
                    </a:p>
                  </a:txBody>
                  <a:tcPr marL="9525" marR="9525" marT="9525" marB="0" anchor="ctr">
                    <a:lnL>
                      <a:noFill/>
                    </a:lnL>
                    <a:lnR>
                      <a:noFill/>
                    </a:lnR>
                    <a:lnT>
                      <a:noFill/>
                    </a:lnT>
                    <a:lnB>
                      <a:noFill/>
                    </a:lnB>
                    <a:solidFill>
                      <a:srgbClr val="D9D9D9"/>
                    </a:solidFill>
                  </a:tcPr>
                </a:tc>
                <a:tc>
                  <a:txBody>
                    <a:bodyPr/>
                    <a:lstStyle/>
                    <a:p>
                      <a:pPr algn="ctr" fontAlgn="b"/>
                      <a:r>
                        <a:rPr lang="zh-CN" altLang="en-US" sz="1400" b="0" i="0" u="none" strike="noStrike">
                          <a:effectLst/>
                          <a:latin typeface="微软雅黑" panose="020B0503020204020204" pitchFamily="34" charset="-122"/>
                          <a:ea typeface="微软雅黑" panose="020B0503020204020204" pitchFamily="34" charset="-122"/>
                        </a:rPr>
                        <a:t>签署转让协议</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150714856"/>
                  </a:ext>
                </a:extLst>
              </a:tr>
              <a:tr h="759194">
                <a:tc>
                  <a:txBody>
                    <a:bodyPr/>
                    <a:lstStyle/>
                    <a:p>
                      <a:pPr algn="ctr" fontAlgn="b"/>
                      <a:r>
                        <a:rPr lang="en-US" altLang="zh-CN" sz="1400" b="0" i="0" u="none" strike="noStrike">
                          <a:effectLst/>
                          <a:latin typeface="微软雅黑" panose="020B0503020204020204" pitchFamily="34" charset="-122"/>
                          <a:ea typeface="微软雅黑" panose="020B0503020204020204" pitchFamily="34" charset="-122"/>
                        </a:rPr>
                        <a:t>2021-02-10</a:t>
                      </a:r>
                    </a:p>
                  </a:txBody>
                  <a:tcPr marL="9525" marR="9525" marT="9525" marB="0" anchor="ctr">
                    <a:lnL>
                      <a:noFill/>
                    </a:lnL>
                    <a:lnR>
                      <a:noFill/>
                    </a:lnR>
                    <a:lnT>
                      <a:noFill/>
                    </a:lnT>
                    <a:lnB>
                      <a:noFill/>
                    </a:lnB>
                  </a:tcPr>
                </a:tc>
                <a:tc>
                  <a:txBody>
                    <a:bodyPr/>
                    <a:lstStyle/>
                    <a:p>
                      <a:pPr algn="ctr" fontAlgn="b"/>
                      <a:r>
                        <a:rPr lang="zh-CN" altLang="en-US" sz="1400" b="0" i="0" u="none" strike="noStrike">
                          <a:effectLst/>
                          <a:latin typeface="微软雅黑" panose="020B0503020204020204" pitchFamily="34" charset="-122"/>
                          <a:ea typeface="微软雅黑" panose="020B0503020204020204" pitchFamily="34" charset="-122"/>
                        </a:rPr>
                        <a:t>重庆华微</a:t>
                      </a:r>
                      <a:r>
                        <a:rPr lang="en-US" altLang="zh-CN" sz="1400" b="0" i="0" u="none" strike="noStrike">
                          <a:effectLst/>
                          <a:latin typeface="微软雅黑" panose="020B0503020204020204" pitchFamily="34" charset="-122"/>
                          <a:ea typeface="微软雅黑" panose="020B0503020204020204" pitchFamily="34" charset="-122"/>
                        </a:rPr>
                        <a:t>47.31%</a:t>
                      </a:r>
                      <a:r>
                        <a:rPr lang="zh-CN" altLang="en-US" sz="1400" b="0" i="0" u="none" strike="noStrike">
                          <a:effectLst/>
                          <a:latin typeface="微软雅黑" panose="020B0503020204020204" pitchFamily="34" charset="-122"/>
                          <a:ea typeface="微软雅黑" panose="020B0503020204020204" pitchFamily="34" charset="-122"/>
                        </a:rPr>
                        <a:t>股权</a:t>
                      </a:r>
                    </a:p>
                  </a:txBody>
                  <a:tcPr marL="9525" marR="9525" marT="9525" marB="0" anchor="ctr">
                    <a:lnL>
                      <a:noFill/>
                    </a:lnL>
                    <a:lnR>
                      <a:noFill/>
                    </a:lnR>
                    <a:lnT>
                      <a:noFill/>
                    </a:lnT>
                    <a:lnB>
                      <a:noFill/>
                    </a:lnB>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rPr>
                        <a:t>华润微</a:t>
                      </a:r>
                      <a:r>
                        <a:rPr lang="en-US" altLang="zh-CN" sz="1400" b="0" i="0" u="none" strike="noStrike" dirty="0">
                          <a:effectLst/>
                          <a:latin typeface="微软雅黑" panose="020B0503020204020204" pitchFamily="34" charset="-122"/>
                          <a:ea typeface="微软雅黑" panose="020B0503020204020204" pitchFamily="34" charset="-122"/>
                        </a:rPr>
                        <a:t>(688396.</a:t>
                      </a:r>
                      <a:r>
                        <a:rPr lang="en-US" sz="1400" b="0" i="0" u="none" strike="noStrike" dirty="0">
                          <a:effectLst/>
                          <a:latin typeface="微软雅黑" panose="020B0503020204020204" pitchFamily="34" charset="-122"/>
                          <a:ea typeface="微软雅黑" panose="020B0503020204020204" pitchFamily="34" charset="-122"/>
                        </a:rPr>
                        <a:t>SH)</a:t>
                      </a:r>
                    </a:p>
                  </a:txBody>
                  <a:tcPr marL="9525" marR="9525" marT="9525" marB="0" anchor="ctr">
                    <a:lnL>
                      <a:noFill/>
                    </a:lnL>
                    <a:lnR>
                      <a:noFill/>
                    </a:lnR>
                    <a:lnT>
                      <a:noFill/>
                    </a:lnT>
                    <a:lnB>
                      <a:noFill/>
                    </a:lnB>
                  </a:tcPr>
                </a:tc>
                <a:tc>
                  <a:txBody>
                    <a:bodyPr/>
                    <a:lstStyle/>
                    <a:p>
                      <a:pPr algn="ctr" fontAlgn="b"/>
                      <a:r>
                        <a:rPr lang="zh-CN" altLang="en-US" sz="1400" b="0" i="0" u="none" strike="noStrike">
                          <a:effectLst/>
                          <a:latin typeface="微软雅黑" panose="020B0503020204020204" pitchFamily="34" charset="-122"/>
                          <a:ea typeface="微软雅黑" panose="020B0503020204020204" pitchFamily="34" charset="-122"/>
                        </a:rPr>
                        <a:t>电子设备和仪器</a:t>
                      </a:r>
                    </a:p>
                  </a:txBody>
                  <a:tcPr marL="9525" marR="9525" marT="9525" marB="0" anchor="ctr">
                    <a:lnL>
                      <a:noFill/>
                    </a:lnL>
                    <a:lnR>
                      <a:noFill/>
                    </a:lnR>
                    <a:lnT>
                      <a:noFill/>
                    </a:lnT>
                    <a:lnB>
                      <a:noFill/>
                    </a:lnB>
                  </a:tcPr>
                </a:tc>
                <a:tc>
                  <a:txBody>
                    <a:bodyPr/>
                    <a:lstStyle/>
                    <a:p>
                      <a:pPr algn="ctr" fontAlgn="b"/>
                      <a:r>
                        <a:rPr lang="en-US" altLang="zh-CN" sz="1400" b="0" i="0" u="none" strike="noStrike">
                          <a:effectLst/>
                          <a:latin typeface="微软雅黑" panose="020B0503020204020204" pitchFamily="34" charset="-122"/>
                          <a:ea typeface="微软雅黑" panose="020B0503020204020204" pitchFamily="34" charset="-122"/>
                        </a:rPr>
                        <a:t>14.43</a:t>
                      </a:r>
                    </a:p>
                  </a:txBody>
                  <a:tcPr marL="9525" marR="9525" marT="9525" marB="0" anchor="ctr">
                    <a:lnL>
                      <a:noFill/>
                    </a:lnL>
                    <a:lnR>
                      <a:noFill/>
                    </a:lnR>
                    <a:lnT>
                      <a:noFill/>
                    </a:lnT>
                    <a:lnB>
                      <a:noFill/>
                    </a:lnB>
                  </a:tcPr>
                </a:tc>
                <a:tc>
                  <a:txBody>
                    <a:bodyPr/>
                    <a:lstStyle/>
                    <a:p>
                      <a:pPr algn="ctr" fontAlgn="b"/>
                      <a:r>
                        <a:rPr lang="zh-CN" altLang="en-US" sz="1400" b="0" i="0" u="none" strike="noStrike">
                          <a:effectLst/>
                          <a:latin typeface="微软雅黑" panose="020B0503020204020204" pitchFamily="34" charset="-122"/>
                          <a:ea typeface="微软雅黑" panose="020B0503020204020204" pitchFamily="34" charset="-122"/>
                        </a:rPr>
                        <a:t>股东大会通过</a:t>
                      </a:r>
                    </a:p>
                  </a:txBody>
                  <a:tcPr marL="9525" marR="9525" marT="9525" marB="0" anchor="ctr">
                    <a:lnL>
                      <a:noFill/>
                    </a:lnL>
                    <a:lnR>
                      <a:noFill/>
                    </a:lnR>
                    <a:lnT>
                      <a:noFill/>
                    </a:lnT>
                    <a:lnB>
                      <a:noFill/>
                    </a:lnB>
                  </a:tcPr>
                </a:tc>
                <a:extLst>
                  <a:ext uri="{0D108BD9-81ED-4DB2-BD59-A6C34878D82A}">
                    <a16:rowId xmlns:a16="http://schemas.microsoft.com/office/drawing/2014/main" val="2279389126"/>
                  </a:ext>
                </a:extLst>
              </a:tr>
              <a:tr h="759194">
                <a:tc>
                  <a:txBody>
                    <a:bodyPr/>
                    <a:lstStyle/>
                    <a:p>
                      <a:pPr algn="ctr" fontAlgn="b"/>
                      <a:r>
                        <a:rPr lang="en-US" altLang="zh-CN" sz="1400" b="0" i="0" u="none" strike="noStrike">
                          <a:effectLst/>
                          <a:latin typeface="微软雅黑" panose="020B0503020204020204" pitchFamily="34" charset="-122"/>
                          <a:ea typeface="微软雅黑" panose="020B0503020204020204" pitchFamily="34" charset="-122"/>
                        </a:rPr>
                        <a:t>2021-02-27</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400" b="0" i="0" u="none" strike="noStrike">
                          <a:effectLst/>
                          <a:latin typeface="微软雅黑" panose="020B0503020204020204" pitchFamily="34" charset="-122"/>
                          <a:ea typeface="微软雅黑" panose="020B0503020204020204" pitchFamily="34" charset="-122"/>
                        </a:rPr>
                        <a:t>Star Group60.65%</a:t>
                      </a:r>
                      <a:r>
                        <a:rPr lang="zh-CN" altLang="en-US" sz="1400" b="0" i="0" u="none" strike="noStrike">
                          <a:effectLst/>
                          <a:latin typeface="微软雅黑" panose="020B0503020204020204" pitchFamily="34" charset="-122"/>
                          <a:ea typeface="微软雅黑" panose="020B0503020204020204" pitchFamily="34" charset="-122"/>
                        </a:rPr>
                        <a:t>股权</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rPr>
                        <a:t>昆仑万维</a:t>
                      </a:r>
                      <a:r>
                        <a:rPr lang="en-US" altLang="zh-CN" sz="1400" b="0" i="0" u="none" strike="noStrike" dirty="0">
                          <a:effectLst/>
                          <a:latin typeface="微软雅黑" panose="020B0503020204020204" pitchFamily="34" charset="-122"/>
                          <a:ea typeface="微软雅黑" panose="020B0503020204020204" pitchFamily="34" charset="-122"/>
                        </a:rPr>
                        <a:t>(300418.</a:t>
                      </a:r>
                      <a:r>
                        <a:rPr lang="en-US" sz="1400" b="0" i="0" u="none" strike="noStrike" dirty="0">
                          <a:effectLst/>
                          <a:latin typeface="微软雅黑" panose="020B0503020204020204" pitchFamily="34" charset="-122"/>
                          <a:ea typeface="微软雅黑" panose="020B0503020204020204" pitchFamily="34" charset="-122"/>
                        </a:rPr>
                        <a:t>SZ)</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zh-CN" altLang="en-US" sz="1400" b="0" i="0" u="none" strike="noStrike">
                          <a:effectLst/>
                          <a:latin typeface="微软雅黑" panose="020B0503020204020204" pitchFamily="34" charset="-122"/>
                          <a:ea typeface="微软雅黑" panose="020B0503020204020204" pitchFamily="34" charset="-122"/>
                        </a:rPr>
                        <a:t>家庭娱乐软件</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altLang="zh-CN" sz="1400" b="0" i="0" u="none" strike="noStrike">
                          <a:effectLst/>
                          <a:latin typeface="微软雅黑" panose="020B0503020204020204" pitchFamily="34" charset="-122"/>
                          <a:ea typeface="微软雅黑" panose="020B0503020204020204" pitchFamily="34" charset="-122"/>
                        </a:rPr>
                        <a:t>13.95</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zh-CN" altLang="en-US" sz="1400" b="0" i="0" u="none" strike="noStrike" dirty="0">
                          <a:effectLst/>
                          <a:latin typeface="微软雅黑" panose="020B0503020204020204" pitchFamily="34" charset="-122"/>
                          <a:ea typeface="微软雅黑" panose="020B0503020204020204" pitchFamily="34" charset="-122"/>
                        </a:rPr>
                        <a:t>董事会预案</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699722900"/>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785938" y="981075"/>
            <a:ext cx="2482389" cy="369871"/>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新三板市场概况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851025" y="1454430"/>
            <a:ext cx="1222942" cy="941083"/>
            <a:chOff x="415341" y="1328632"/>
            <a:chExt cx="1154098" cy="838730"/>
          </a:xfrm>
        </p:grpSpPr>
        <p:grpSp>
          <p:nvGrpSpPr>
            <p:cNvPr id="6" name="组合 5"/>
            <p:cNvGrpSpPr/>
            <p:nvPr/>
          </p:nvGrpSpPr>
          <p:grpSpPr>
            <a:xfrm>
              <a:off x="415341" y="1328632"/>
              <a:ext cx="1154098" cy="667568"/>
              <a:chOff x="539468" y="1205342"/>
              <a:chExt cx="1154098" cy="667568"/>
            </a:xfrm>
          </p:grpSpPr>
          <p:sp>
            <p:nvSpPr>
              <p:cNvPr id="8" name="文本框 7"/>
              <p:cNvSpPr txBox="1"/>
              <p:nvPr/>
            </p:nvSpPr>
            <p:spPr>
              <a:xfrm>
                <a:off x="539468" y="1205342"/>
                <a:ext cx="973009" cy="233157"/>
              </a:xfrm>
              <a:prstGeom prst="rect">
                <a:avLst/>
              </a:prstGeom>
              <a:noFill/>
            </p:spPr>
            <p:txBody>
              <a:bodyPr wrap="none" rtlCol="0">
                <a:spAutoFit/>
              </a:bodyPr>
              <a:lstStyle/>
              <a:p>
                <a:r>
                  <a:rPr lang="zh-CN" altLang="en-US" sz="1100" dirty="0">
                    <a:latin typeface="微软雅黑" panose="020B0503020204020204" pitchFamily="34" charset="-122"/>
                    <a:ea typeface="微软雅黑" panose="020B0503020204020204" pitchFamily="34" charset="-122"/>
                  </a:rPr>
                  <a:t>挂牌企业总数</a:t>
                </a:r>
              </a:p>
            </p:txBody>
          </p:sp>
          <p:sp>
            <p:nvSpPr>
              <p:cNvPr id="9" name="文本框 8"/>
              <p:cNvSpPr txBox="1"/>
              <p:nvPr/>
            </p:nvSpPr>
            <p:spPr>
              <a:xfrm>
                <a:off x="1386173" y="1608747"/>
                <a:ext cx="307393" cy="233157"/>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家</a:t>
                </a:r>
              </a:p>
            </p:txBody>
          </p:sp>
          <p:sp>
            <p:nvSpPr>
              <p:cNvPr id="10" name="文本框 9"/>
              <p:cNvSpPr txBox="1"/>
              <p:nvPr/>
            </p:nvSpPr>
            <p:spPr>
              <a:xfrm>
                <a:off x="612365" y="1461456"/>
                <a:ext cx="821733" cy="411454"/>
              </a:xfrm>
              <a:prstGeom prst="rect">
                <a:avLst/>
              </a:prstGeom>
              <a:noFill/>
            </p:spPr>
            <p:txBody>
              <a:bodyPr wrap="none" rtlCol="0">
                <a:spAutoFit/>
              </a:bodyPr>
              <a:lstStyle/>
              <a:p>
                <a:r>
                  <a:rPr lang="en-US" sz="2400" b="1" dirty="0">
                    <a:solidFill>
                      <a:srgbClr val="FF0000"/>
                    </a:solidFill>
                    <a:latin typeface="Arial" panose="020B0604020202020204" pitchFamily="34" charset="0"/>
                    <a:cs typeface="Arial" panose="020B0604020202020204" pitchFamily="34" charset="0"/>
                  </a:rPr>
                  <a:t>7976</a:t>
                </a:r>
              </a:p>
            </p:txBody>
          </p:sp>
        </p:grpSp>
        <p:sp>
          <p:nvSpPr>
            <p:cNvPr id="7" name="文本框 6"/>
            <p:cNvSpPr txBox="1"/>
            <p:nvPr/>
          </p:nvSpPr>
          <p:spPr>
            <a:xfrm>
              <a:off x="872350" y="1893059"/>
              <a:ext cx="557081" cy="274303"/>
            </a:xfrm>
            <a:prstGeom prst="rect">
              <a:avLst/>
            </a:prstGeom>
            <a:noFill/>
          </p:spPr>
          <p:txBody>
            <a:bodyPr wrap="square" rtlCol="0">
              <a:spAutoFit/>
            </a:bodyPr>
            <a:lstStyle/>
            <a:p>
              <a:r>
                <a:rPr lang="en-US" altLang="zh-CN" sz="1400" b="1" dirty="0">
                  <a:solidFill>
                    <a:srgbClr val="00B050"/>
                  </a:solidFill>
                  <a:latin typeface="Arial" panose="020B0604020202020204" pitchFamily="34" charset="0"/>
                  <a:cs typeface="Arial" panose="020B0604020202020204" pitchFamily="34" charset="0"/>
                </a:rPr>
                <a:t>-64</a:t>
              </a:r>
              <a:endParaRPr lang="zh-CN" altLang="en-US" sz="1400" b="1" dirty="0">
                <a:solidFill>
                  <a:srgbClr val="00B050"/>
                </a:solidFill>
                <a:latin typeface="Arial" panose="020B0604020202020204" pitchFamily="34" charset="0"/>
                <a:cs typeface="Arial" panose="020B0604020202020204" pitchFamily="34" charset="0"/>
              </a:endParaRPr>
            </a:p>
          </p:txBody>
        </p:sp>
      </p:grpSp>
      <p:sp>
        <p:nvSpPr>
          <p:cNvPr id="24"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新三板</a:t>
            </a:r>
          </a:p>
        </p:txBody>
      </p:sp>
      <p:sp>
        <p:nvSpPr>
          <p:cNvPr id="17" name="文本框 16">
            <a:extLst>
              <a:ext uri="{FF2B5EF4-FFF2-40B4-BE49-F238E27FC236}">
                <a16:creationId xmlns:a16="http://schemas.microsoft.com/office/drawing/2014/main" id="{EAD2E347-3E2F-4D46-A157-1B020232F5FE}"/>
              </a:ext>
            </a:extLst>
          </p:cNvPr>
          <p:cNvSpPr txBox="1"/>
          <p:nvPr/>
        </p:nvSpPr>
        <p:spPr>
          <a:xfrm>
            <a:off x="1774825" y="2430469"/>
            <a:ext cx="1226416" cy="307777"/>
          </a:xfrm>
          <a:prstGeom prst="rect">
            <a:avLst/>
          </a:prstGeom>
          <a:noFill/>
        </p:spPr>
        <p:txBody>
          <a:bodyPr wrap="square" rtlCol="0">
            <a:spAutoFit/>
          </a:bodyPr>
          <a:lstStyle/>
          <a:p>
            <a:r>
              <a:rPr lang="zh-CN" altLang="en-US" sz="1100" dirty="0">
                <a:latin typeface="微软雅黑" panose="020B0503020204020204" pitchFamily="34" charset="-122"/>
                <a:ea typeface="微软雅黑" panose="020B0503020204020204" pitchFamily="34" charset="-122"/>
              </a:rPr>
              <a:t>转板摘牌</a:t>
            </a:r>
            <a:r>
              <a:rPr lang="en-US" altLang="zh-CN" sz="1400" dirty="0">
                <a:solidFill>
                  <a:srgbClr val="00B050"/>
                </a:solidFill>
                <a:latin typeface="微软雅黑" panose="020B0503020204020204" pitchFamily="34" charset="-122"/>
                <a:ea typeface="微软雅黑" panose="020B0503020204020204" pitchFamily="34" charset="-122"/>
                <a:cs typeface="Arial" panose="020B0604020202020204" pitchFamily="34" charset="0"/>
              </a:rPr>
              <a:t>5</a:t>
            </a:r>
            <a:r>
              <a:rPr lang="zh-CN" altLang="en-US" sz="1100" dirty="0">
                <a:latin typeface="微软雅黑" panose="020B0503020204020204" pitchFamily="34" charset="-122"/>
                <a:ea typeface="微软雅黑" panose="020B0503020204020204" pitchFamily="34" charset="-122"/>
              </a:rPr>
              <a:t>家</a:t>
            </a:r>
          </a:p>
        </p:txBody>
      </p:sp>
      <p:grpSp>
        <p:nvGrpSpPr>
          <p:cNvPr id="18" name="组合 17">
            <a:extLst>
              <a:ext uri="{FF2B5EF4-FFF2-40B4-BE49-F238E27FC236}">
                <a16:creationId xmlns:a16="http://schemas.microsoft.com/office/drawing/2014/main" id="{F4B331A1-0637-4ADF-A775-B931353549FC}"/>
              </a:ext>
            </a:extLst>
          </p:cNvPr>
          <p:cNvGrpSpPr/>
          <p:nvPr/>
        </p:nvGrpSpPr>
        <p:grpSpPr>
          <a:xfrm>
            <a:off x="3935413" y="1394518"/>
            <a:ext cx="3051740" cy="1015808"/>
            <a:chOff x="2576529" y="1390353"/>
            <a:chExt cx="3051738" cy="1015809"/>
          </a:xfrm>
        </p:grpSpPr>
        <p:grpSp>
          <p:nvGrpSpPr>
            <p:cNvPr id="11" name="组合 10"/>
            <p:cNvGrpSpPr/>
            <p:nvPr/>
          </p:nvGrpSpPr>
          <p:grpSpPr>
            <a:xfrm>
              <a:off x="3557177" y="1390353"/>
              <a:ext cx="2071090" cy="1005826"/>
              <a:chOff x="1882108" y="1137115"/>
              <a:chExt cx="2071090" cy="1005826"/>
            </a:xfrm>
          </p:grpSpPr>
          <p:sp>
            <p:nvSpPr>
              <p:cNvPr id="12" name="矩形: 对角圆角 11"/>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6822</a:t>
                </a:r>
                <a:endParaRPr lang="en-US" b="1" dirty="0">
                  <a:solidFill>
                    <a:schemeClr val="tx1"/>
                  </a:solidFill>
                  <a:latin typeface="Arial" panose="020B0604020202020204" pitchFamily="34" charset="0"/>
                  <a:cs typeface="Arial" panose="020B0604020202020204" pitchFamily="34" charset="0"/>
                </a:endParaRPr>
              </a:p>
            </p:txBody>
          </p:sp>
          <p:sp>
            <p:nvSpPr>
              <p:cNvPr id="13" name="矩形: 对角圆角 12"/>
              <p:cNvSpPr/>
              <p:nvPr/>
            </p:nvSpPr>
            <p:spPr>
              <a:xfrm>
                <a:off x="2935197" y="1415404"/>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1103</a:t>
                </a:r>
                <a:endParaRPr lang="zh-CN" altLang="en-US" b="1" dirty="0">
                  <a:solidFill>
                    <a:schemeClr val="tx1"/>
                  </a:solidFill>
                  <a:latin typeface="Arial" panose="020B0604020202020204" pitchFamily="34" charset="0"/>
                  <a:cs typeface="Arial" panose="020B0604020202020204" pitchFamily="34" charset="0"/>
                </a:endParaRPr>
              </a:p>
            </p:txBody>
          </p:sp>
          <p:sp>
            <p:nvSpPr>
              <p:cNvPr id="14" name="文本框 13"/>
              <p:cNvSpPr txBox="1"/>
              <p:nvPr/>
            </p:nvSpPr>
            <p:spPr>
              <a:xfrm>
                <a:off x="1882108" y="1137115"/>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市场分层分布</a:t>
                </a:r>
              </a:p>
            </p:txBody>
          </p:sp>
          <p:sp>
            <p:nvSpPr>
              <p:cNvPr id="15" name="文本框 14"/>
              <p:cNvSpPr txBox="1"/>
              <p:nvPr/>
            </p:nvSpPr>
            <p:spPr>
              <a:xfrm>
                <a:off x="3460755" y="1862841"/>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创新</a:t>
                </a:r>
              </a:p>
            </p:txBody>
          </p:sp>
          <p:sp>
            <p:nvSpPr>
              <p:cNvPr id="16" name="文本框 15"/>
              <p:cNvSpPr txBox="1"/>
              <p:nvPr/>
            </p:nvSpPr>
            <p:spPr>
              <a:xfrm>
                <a:off x="2452878" y="1865942"/>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基础</a:t>
                </a:r>
              </a:p>
            </p:txBody>
          </p:sp>
        </p:grpSp>
        <p:sp>
          <p:nvSpPr>
            <p:cNvPr id="26" name="矩形: 对角圆角 25">
              <a:extLst>
                <a:ext uri="{FF2B5EF4-FFF2-40B4-BE49-F238E27FC236}">
                  <a16:creationId xmlns:a16="http://schemas.microsoft.com/office/drawing/2014/main" id="{E1FC36C5-1A37-4A49-B971-0AA7DCD5433F}"/>
                </a:ext>
              </a:extLst>
            </p:cNvPr>
            <p:cNvSpPr/>
            <p:nvPr/>
          </p:nvSpPr>
          <p:spPr>
            <a:xfrm>
              <a:off x="2576529" y="1665719"/>
              <a:ext cx="976905" cy="706905"/>
            </a:xfrm>
            <a:prstGeom prst="round2Diag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51</a:t>
              </a:r>
              <a:endParaRPr lang="zh-CN" altLang="en-US" b="1" dirty="0">
                <a:solidFill>
                  <a:schemeClr val="tx1"/>
                </a:solidFill>
                <a:latin typeface="Arial" panose="020B0604020202020204" pitchFamily="34" charset="0"/>
                <a:cs typeface="Arial" panose="020B0604020202020204" pitchFamily="34" charset="0"/>
              </a:endParaRPr>
            </a:p>
          </p:txBody>
        </p:sp>
        <p:sp>
          <p:nvSpPr>
            <p:cNvPr id="27" name="文本框 26">
              <a:extLst>
                <a:ext uri="{FF2B5EF4-FFF2-40B4-BE49-F238E27FC236}">
                  <a16:creationId xmlns:a16="http://schemas.microsoft.com/office/drawing/2014/main" id="{F80355C1-C0A6-4598-AF37-EB4C2C3928BC}"/>
                </a:ext>
              </a:extLst>
            </p:cNvPr>
            <p:cNvSpPr txBox="1"/>
            <p:nvPr/>
          </p:nvSpPr>
          <p:spPr>
            <a:xfrm>
              <a:off x="3118810" y="2129163"/>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精选</a:t>
              </a:r>
            </a:p>
          </p:txBody>
        </p:sp>
      </p:grpSp>
      <p:grpSp>
        <p:nvGrpSpPr>
          <p:cNvPr id="23" name="组合 22">
            <a:extLst>
              <a:ext uri="{FF2B5EF4-FFF2-40B4-BE49-F238E27FC236}">
                <a16:creationId xmlns:a16="http://schemas.microsoft.com/office/drawing/2014/main" id="{79E44EAF-2742-4A8C-845E-6E9FD9916DC9}"/>
              </a:ext>
            </a:extLst>
          </p:cNvPr>
          <p:cNvGrpSpPr/>
          <p:nvPr/>
        </p:nvGrpSpPr>
        <p:grpSpPr>
          <a:xfrm>
            <a:off x="7394451" y="1412791"/>
            <a:ext cx="3076769" cy="994504"/>
            <a:chOff x="6524954" y="1276819"/>
            <a:chExt cx="3076768" cy="994505"/>
          </a:xfrm>
        </p:grpSpPr>
        <p:grpSp>
          <p:nvGrpSpPr>
            <p:cNvPr id="29" name="组合 28"/>
            <p:cNvGrpSpPr/>
            <p:nvPr/>
          </p:nvGrpSpPr>
          <p:grpSpPr>
            <a:xfrm>
              <a:off x="7516489" y="1276819"/>
              <a:ext cx="2085233" cy="994505"/>
              <a:chOff x="1891211" y="1145335"/>
              <a:chExt cx="2085233" cy="994505"/>
            </a:xfrm>
          </p:grpSpPr>
          <p:sp>
            <p:nvSpPr>
              <p:cNvPr id="30" name="矩形: 对角圆角 29"/>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7417</a:t>
                </a:r>
                <a:endParaRPr lang="en-US" b="1" dirty="0">
                  <a:solidFill>
                    <a:schemeClr val="tx1"/>
                  </a:solidFill>
                  <a:latin typeface="Arial" panose="020B0604020202020204" pitchFamily="34" charset="0"/>
                  <a:cs typeface="Arial" panose="020B0604020202020204" pitchFamily="34" charset="0"/>
                </a:endParaRPr>
              </a:p>
            </p:txBody>
          </p:sp>
          <p:sp>
            <p:nvSpPr>
              <p:cNvPr id="31" name="矩形: 对角圆角 30"/>
              <p:cNvSpPr/>
              <p:nvPr/>
            </p:nvSpPr>
            <p:spPr>
              <a:xfrm>
                <a:off x="2949851" y="1418000"/>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508</a:t>
                </a:r>
                <a:endParaRPr lang="en-US" b="1" dirty="0">
                  <a:solidFill>
                    <a:schemeClr val="tx1"/>
                  </a:solidFill>
                  <a:latin typeface="Arial" panose="020B0604020202020204" pitchFamily="34" charset="0"/>
                  <a:cs typeface="Arial" panose="020B0604020202020204" pitchFamily="34" charset="0"/>
                </a:endParaRPr>
              </a:p>
            </p:txBody>
          </p:sp>
          <p:sp>
            <p:nvSpPr>
              <p:cNvPr id="32" name="文本框 31"/>
              <p:cNvSpPr txBox="1"/>
              <p:nvPr/>
            </p:nvSpPr>
            <p:spPr>
              <a:xfrm>
                <a:off x="1891211" y="1145335"/>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转让方式分布</a:t>
                </a:r>
              </a:p>
            </p:txBody>
          </p:sp>
          <p:sp>
            <p:nvSpPr>
              <p:cNvPr id="33" name="文本框 32"/>
              <p:cNvSpPr txBox="1"/>
              <p:nvPr/>
            </p:nvSpPr>
            <p:spPr>
              <a:xfrm>
                <a:off x="3484001" y="1862841"/>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做市</a:t>
                </a:r>
              </a:p>
            </p:txBody>
          </p:sp>
          <p:sp>
            <p:nvSpPr>
              <p:cNvPr id="35" name="文本框 34"/>
              <p:cNvSpPr txBox="1"/>
              <p:nvPr/>
            </p:nvSpPr>
            <p:spPr>
              <a:xfrm>
                <a:off x="2167899" y="1850443"/>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集合竞价</a:t>
                </a:r>
              </a:p>
            </p:txBody>
          </p:sp>
        </p:grpSp>
        <p:grpSp>
          <p:nvGrpSpPr>
            <p:cNvPr id="22" name="组合 21">
              <a:extLst>
                <a:ext uri="{FF2B5EF4-FFF2-40B4-BE49-F238E27FC236}">
                  <a16:creationId xmlns:a16="http://schemas.microsoft.com/office/drawing/2014/main" id="{61D2D0E8-F491-4D6D-B421-6304631594C4}"/>
                </a:ext>
              </a:extLst>
            </p:cNvPr>
            <p:cNvGrpSpPr/>
            <p:nvPr/>
          </p:nvGrpSpPr>
          <p:grpSpPr>
            <a:xfrm>
              <a:off x="6524954" y="1549485"/>
              <a:ext cx="1018940" cy="706905"/>
              <a:chOff x="6522933" y="2619885"/>
              <a:chExt cx="1018940" cy="706905"/>
            </a:xfrm>
          </p:grpSpPr>
          <p:sp>
            <p:nvSpPr>
              <p:cNvPr id="20" name="矩形: 对角圆角 19">
                <a:extLst>
                  <a:ext uri="{FF2B5EF4-FFF2-40B4-BE49-F238E27FC236}">
                    <a16:creationId xmlns:a16="http://schemas.microsoft.com/office/drawing/2014/main" id="{A91632D7-C336-4F35-82B1-417A4997CC81}"/>
                  </a:ext>
                </a:extLst>
              </p:cNvPr>
              <p:cNvSpPr/>
              <p:nvPr/>
            </p:nvSpPr>
            <p:spPr>
              <a:xfrm>
                <a:off x="6522933" y="2619885"/>
                <a:ext cx="976905" cy="706905"/>
              </a:xfrm>
              <a:prstGeom prst="round2Diag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51</a:t>
                </a:r>
                <a:endParaRPr lang="zh-CN" altLang="en-US" b="1" dirty="0">
                  <a:solidFill>
                    <a:schemeClr val="tx1"/>
                  </a:solidFill>
                  <a:latin typeface="Arial" panose="020B0604020202020204" pitchFamily="34" charset="0"/>
                  <a:cs typeface="Arial" panose="020B0604020202020204" pitchFamily="34" charset="0"/>
                </a:endParaRPr>
              </a:p>
            </p:txBody>
          </p:sp>
          <p:sp>
            <p:nvSpPr>
              <p:cNvPr id="21" name="文本框 20">
                <a:extLst>
                  <a:ext uri="{FF2B5EF4-FFF2-40B4-BE49-F238E27FC236}">
                    <a16:creationId xmlns:a16="http://schemas.microsoft.com/office/drawing/2014/main" id="{5399CFBF-6315-48FD-BAD5-66D67344E536}"/>
                  </a:ext>
                </a:extLst>
              </p:cNvPr>
              <p:cNvSpPr txBox="1"/>
              <p:nvPr/>
            </p:nvSpPr>
            <p:spPr>
              <a:xfrm>
                <a:off x="6741654" y="3042339"/>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连续竞价</a:t>
                </a:r>
              </a:p>
            </p:txBody>
          </p:sp>
        </p:grpSp>
      </p:grpSp>
      <p:graphicFrame>
        <p:nvGraphicFramePr>
          <p:cNvPr id="34" name="图表 33">
            <a:extLst>
              <a:ext uri="{FF2B5EF4-FFF2-40B4-BE49-F238E27FC236}">
                <a16:creationId xmlns:a16="http://schemas.microsoft.com/office/drawing/2014/main" id="{3C484993-8DF3-4859-A5A1-A9B5EEA707FE}"/>
              </a:ext>
            </a:extLst>
          </p:cNvPr>
          <p:cNvGraphicFramePr>
            <a:graphicFrameLocks/>
          </p:cNvGraphicFramePr>
          <p:nvPr>
            <p:extLst>
              <p:ext uri="{D42A27DB-BD31-4B8C-83A1-F6EECF244321}">
                <p14:modId xmlns:p14="http://schemas.microsoft.com/office/powerpoint/2010/main" val="4267073280"/>
              </p:ext>
            </p:extLst>
          </p:nvPr>
        </p:nvGraphicFramePr>
        <p:xfrm>
          <a:off x="1777175" y="2492375"/>
          <a:ext cx="8640000" cy="3960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ea typeface="幼圆" panose="02010509060101010101" pitchFamily="49" charset="-122"/>
              </a:rPr>
              <a:t>科创板</a:t>
            </a:r>
            <a:r>
              <a:rPr lang="en-US" altLang="zh-CN" sz="2400" b="1" dirty="0">
                <a:solidFill>
                  <a:srgbClr val="000798"/>
                </a:solidFill>
                <a:ea typeface="幼圆" panose="02010509060101010101" pitchFamily="49" charset="-122"/>
              </a:rPr>
              <a:t>2</a:t>
            </a:r>
            <a:r>
              <a:rPr lang="zh-CN" altLang="en-US" sz="2400" b="1" dirty="0">
                <a:solidFill>
                  <a:srgbClr val="000798"/>
                </a:solidFill>
                <a:ea typeface="幼圆" panose="02010509060101010101" pitchFamily="49" charset="-122"/>
              </a:rPr>
              <a:t>月总市值变化情况</a:t>
            </a:r>
          </a:p>
        </p:txBody>
      </p:sp>
      <p:graphicFrame>
        <p:nvGraphicFramePr>
          <p:cNvPr id="3" name="表格 2">
            <a:extLst>
              <a:ext uri="{FF2B5EF4-FFF2-40B4-BE49-F238E27FC236}">
                <a16:creationId xmlns:a16="http://schemas.microsoft.com/office/drawing/2014/main" id="{4C28EE9D-E0C1-45F1-9BDF-CB97A57548AE}"/>
              </a:ext>
            </a:extLst>
          </p:cNvPr>
          <p:cNvGraphicFramePr>
            <a:graphicFrameLocks noGrp="1"/>
          </p:cNvGraphicFramePr>
          <p:nvPr>
            <p:extLst>
              <p:ext uri="{D42A27DB-BD31-4B8C-83A1-F6EECF244321}">
                <p14:modId xmlns:p14="http://schemas.microsoft.com/office/powerpoint/2010/main" val="1201814718"/>
              </p:ext>
            </p:extLst>
          </p:nvPr>
        </p:nvGraphicFramePr>
        <p:xfrm>
          <a:off x="1774825" y="4034790"/>
          <a:ext cx="8642350" cy="2426402"/>
        </p:xfrm>
        <a:graphic>
          <a:graphicData uri="http://schemas.openxmlformats.org/drawingml/2006/table">
            <a:tbl>
              <a:tblPr/>
              <a:tblGrid>
                <a:gridCol w="1728470">
                  <a:extLst>
                    <a:ext uri="{9D8B030D-6E8A-4147-A177-3AD203B41FA5}">
                      <a16:colId xmlns:a16="http://schemas.microsoft.com/office/drawing/2014/main" val="3544187334"/>
                    </a:ext>
                  </a:extLst>
                </a:gridCol>
                <a:gridCol w="1728470">
                  <a:extLst>
                    <a:ext uri="{9D8B030D-6E8A-4147-A177-3AD203B41FA5}">
                      <a16:colId xmlns:a16="http://schemas.microsoft.com/office/drawing/2014/main" val="4187049106"/>
                    </a:ext>
                  </a:extLst>
                </a:gridCol>
                <a:gridCol w="1728470">
                  <a:extLst>
                    <a:ext uri="{9D8B030D-6E8A-4147-A177-3AD203B41FA5}">
                      <a16:colId xmlns:a16="http://schemas.microsoft.com/office/drawing/2014/main" val="1435585020"/>
                    </a:ext>
                  </a:extLst>
                </a:gridCol>
                <a:gridCol w="1728470">
                  <a:extLst>
                    <a:ext uri="{9D8B030D-6E8A-4147-A177-3AD203B41FA5}">
                      <a16:colId xmlns:a16="http://schemas.microsoft.com/office/drawing/2014/main" val="2073489289"/>
                    </a:ext>
                  </a:extLst>
                </a:gridCol>
                <a:gridCol w="1728470">
                  <a:extLst>
                    <a:ext uri="{9D8B030D-6E8A-4147-A177-3AD203B41FA5}">
                      <a16:colId xmlns:a16="http://schemas.microsoft.com/office/drawing/2014/main" val="4280208221"/>
                    </a:ext>
                  </a:extLst>
                </a:gridCol>
              </a:tblGrid>
              <a:tr h="396712">
                <a:tc>
                  <a:txBody>
                    <a:bodyPr/>
                    <a:lstStyle/>
                    <a:p>
                      <a:pPr algn="ctr" fontAlgn="ct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证券代码</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200" b="1" i="0" u="none" strike="noStrike">
                          <a:solidFill>
                            <a:srgbClr val="FFFFFF"/>
                          </a:solidFill>
                          <a:effectLst/>
                          <a:latin typeface="微软雅黑" panose="020B0503020204020204" pitchFamily="34" charset="-122"/>
                          <a:ea typeface="微软雅黑" panose="020B0503020204020204" pitchFamily="34" charset="-122"/>
                        </a:rPr>
                        <a:t>证券简称</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altLang="zh-CN" sz="1200" b="1" i="0" u="none" strike="noStrike" dirty="0">
                          <a:solidFill>
                            <a:srgbClr val="FFFFFF"/>
                          </a:solidFill>
                          <a:effectLst/>
                          <a:latin typeface="微软雅黑" panose="020B0503020204020204" pitchFamily="34" charset="-122"/>
                          <a:ea typeface="微软雅黑" panose="020B0503020204020204" pitchFamily="34" charset="-122"/>
                        </a:rPr>
                        <a:t>2020/1/31</a:t>
                      </a:r>
                      <a:br>
                        <a:rPr lang="en-US" altLang="zh-CN" sz="12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altLang="zh-CN" sz="1200" b="1" i="0" u="none" strike="noStrike" dirty="0">
                          <a:solidFill>
                            <a:srgbClr val="FFFFFF"/>
                          </a:solidFill>
                          <a:effectLst/>
                          <a:latin typeface="微软雅黑" panose="020B0503020204020204" pitchFamily="34" charset="-122"/>
                          <a:ea typeface="微软雅黑" panose="020B0503020204020204" pitchFamily="34" charset="-122"/>
                        </a:rPr>
                        <a:t>2020/2/28</a:t>
                      </a:r>
                      <a:br>
                        <a:rPr lang="en-US" altLang="zh-CN" sz="12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200" b="1" i="0" u="none" strike="noStrike">
                          <a:solidFill>
                            <a:srgbClr val="FFFFFF"/>
                          </a:solidFill>
                          <a:effectLst/>
                          <a:latin typeface="微软雅黑" panose="020B0503020204020204" pitchFamily="34" charset="-122"/>
                          <a:ea typeface="微软雅黑" panose="020B0503020204020204" pitchFamily="34" charset="-122"/>
                        </a:rPr>
                        <a:t>月涨跌幅</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183213655"/>
                  </a:ext>
                </a:extLst>
              </a:tr>
              <a:tr h="202969">
                <a:tc>
                  <a:txBody>
                    <a:bodyPr/>
                    <a:lstStyle/>
                    <a:p>
                      <a:pPr algn="ctr" fontAlgn="ctr"/>
                      <a:r>
                        <a:rPr lang="en-US" sz="1200" b="0" i="0" u="none" strike="noStrike">
                          <a:solidFill>
                            <a:srgbClr val="000000"/>
                          </a:solidFill>
                          <a:effectLst/>
                          <a:latin typeface="微软雅黑" panose="020B0503020204020204" pitchFamily="34" charset="-122"/>
                          <a:ea typeface="微软雅黑" panose="020B0503020204020204" pitchFamily="34" charset="-122"/>
                        </a:rPr>
                        <a:t>688308.SH</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欧科亿</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23.71</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36.10</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52.26%</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3936851613"/>
                  </a:ext>
                </a:extLst>
              </a:tr>
              <a:tr h="202969">
                <a:tc>
                  <a:txBody>
                    <a:bodyPr/>
                    <a:lstStyle/>
                    <a:p>
                      <a:pPr algn="ctr" fontAlgn="ctr"/>
                      <a:r>
                        <a:rPr lang="en-US" sz="1200" b="0" i="0" u="none" strike="noStrike">
                          <a:solidFill>
                            <a:srgbClr val="000000"/>
                          </a:solidFill>
                          <a:effectLst/>
                          <a:latin typeface="微软雅黑" panose="020B0503020204020204" pitchFamily="34" charset="-122"/>
                          <a:ea typeface="微软雅黑" panose="020B0503020204020204" pitchFamily="34" charset="-122"/>
                        </a:rPr>
                        <a:t>688365.SH</a:t>
                      </a:r>
                    </a:p>
                  </a:txBody>
                  <a:tcPr marL="9525" marR="9525" marT="9525" marB="0" anchor="ctr">
                    <a:lnL>
                      <a:noFill/>
                    </a:lnL>
                    <a:lnR>
                      <a:noFill/>
                    </a:lnR>
                    <a:lnT>
                      <a:noFill/>
                    </a:lnT>
                    <a:lnB>
                      <a:noFill/>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光云科技</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83.21</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113.48</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36.39%</a:t>
                      </a:r>
                    </a:p>
                  </a:txBody>
                  <a:tcPr marL="9525" marR="9525" marT="9525" marB="0" anchor="ctr">
                    <a:lnL>
                      <a:noFill/>
                    </a:lnL>
                    <a:lnR>
                      <a:noFill/>
                    </a:lnR>
                    <a:lnT>
                      <a:noFill/>
                    </a:lnT>
                    <a:lnB>
                      <a:noFill/>
                    </a:lnB>
                  </a:tcPr>
                </a:tc>
                <a:extLst>
                  <a:ext uri="{0D108BD9-81ED-4DB2-BD59-A6C34878D82A}">
                    <a16:rowId xmlns:a16="http://schemas.microsoft.com/office/drawing/2014/main" val="1039350260"/>
                  </a:ext>
                </a:extLst>
              </a:tr>
              <a:tr h="202969">
                <a:tc>
                  <a:txBody>
                    <a:bodyPr/>
                    <a:lstStyle/>
                    <a:p>
                      <a:pPr algn="ctr" fontAlgn="ctr"/>
                      <a:r>
                        <a:rPr lang="en-US" sz="1200" b="0" i="0" u="none" strike="noStrike">
                          <a:solidFill>
                            <a:srgbClr val="000000"/>
                          </a:solidFill>
                          <a:effectLst/>
                          <a:latin typeface="微软雅黑" panose="020B0503020204020204" pitchFamily="34" charset="-122"/>
                          <a:ea typeface="微软雅黑" panose="020B0503020204020204" pitchFamily="34" charset="-122"/>
                        </a:rPr>
                        <a:t>688185.SH</a:t>
                      </a:r>
                    </a:p>
                  </a:txBody>
                  <a:tcPr marL="9525" marR="9525" marT="9525" marB="0" anchor="ctr">
                    <a:lnL>
                      <a:noFill/>
                    </a:lnL>
                    <a:lnR>
                      <a:noFill/>
                    </a:lnR>
                    <a:lnT>
                      <a:noFill/>
                    </a:lnT>
                    <a:lnB>
                      <a:noFill/>
                    </a:lnB>
                    <a:solidFill>
                      <a:srgbClr val="D9D9D9"/>
                    </a:solidFill>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康希诺</a:t>
                      </a:r>
                      <a:endParaRPr 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890.15</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1200.13</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34.82%</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907067824"/>
                  </a:ext>
                </a:extLst>
              </a:tr>
              <a:tr h="202969">
                <a:tc>
                  <a:txBody>
                    <a:bodyPr/>
                    <a:lstStyle/>
                    <a:p>
                      <a:pPr algn="ctr" fontAlgn="ctr"/>
                      <a:r>
                        <a:rPr lang="en-US" sz="1200" b="0" i="0" u="none" strike="noStrike" dirty="0">
                          <a:solidFill>
                            <a:srgbClr val="000000"/>
                          </a:solidFill>
                          <a:effectLst/>
                          <a:latin typeface="微软雅黑" panose="020B0503020204020204" pitchFamily="34" charset="-122"/>
                          <a:ea typeface="微软雅黑" panose="020B0503020204020204" pitchFamily="34" charset="-122"/>
                        </a:rPr>
                        <a:t>688222.SH</a:t>
                      </a:r>
                    </a:p>
                  </a:txBody>
                  <a:tcPr marL="9525" marR="9525" marT="9525" marB="0" anchor="ctr">
                    <a:lnL>
                      <a:noFill/>
                    </a:lnL>
                    <a:lnR>
                      <a:noFill/>
                    </a:lnR>
                    <a:lnT>
                      <a:noFill/>
                    </a:lnT>
                    <a:lnB>
                      <a:noFill/>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成都先导</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106.94</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141.56</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32.37%</a:t>
                      </a:r>
                    </a:p>
                  </a:txBody>
                  <a:tcPr marL="9525" marR="9525" marT="9525" marB="0" anchor="ctr">
                    <a:lnL>
                      <a:noFill/>
                    </a:lnL>
                    <a:lnR>
                      <a:noFill/>
                    </a:lnR>
                    <a:lnT>
                      <a:noFill/>
                    </a:lnT>
                    <a:lnB>
                      <a:noFill/>
                    </a:lnB>
                  </a:tcPr>
                </a:tc>
                <a:extLst>
                  <a:ext uri="{0D108BD9-81ED-4DB2-BD59-A6C34878D82A}">
                    <a16:rowId xmlns:a16="http://schemas.microsoft.com/office/drawing/2014/main" val="2267187233"/>
                  </a:ext>
                </a:extLst>
              </a:tr>
              <a:tr h="202969">
                <a:tc>
                  <a:txBody>
                    <a:bodyPr/>
                    <a:lstStyle/>
                    <a:p>
                      <a:pPr algn="ctr" fontAlgn="ctr"/>
                      <a:r>
                        <a:rPr lang="en-US" sz="1200" b="0" i="0" u="none" strike="noStrike">
                          <a:solidFill>
                            <a:srgbClr val="000000"/>
                          </a:solidFill>
                          <a:effectLst/>
                          <a:latin typeface="微软雅黑" panose="020B0503020204020204" pitchFamily="34" charset="-122"/>
                          <a:ea typeface="微软雅黑" panose="020B0503020204020204" pitchFamily="34" charset="-122"/>
                        </a:rPr>
                        <a:t>688300.SH</a:t>
                      </a:r>
                    </a:p>
                  </a:txBody>
                  <a:tcPr marL="9525" marR="9525" marT="9525" marB="0" anchor="ctr">
                    <a:lnL>
                      <a:noFill/>
                    </a:lnL>
                    <a:lnR>
                      <a:noFill/>
                    </a:lnR>
                    <a:lnT>
                      <a:noFill/>
                    </a:lnT>
                    <a:lnB>
                      <a:noFill/>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联瑞新材</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35.20</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45.74</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29.95%</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598485201"/>
                  </a:ext>
                </a:extLst>
              </a:tr>
              <a:tr h="202969">
                <a:tc>
                  <a:txBody>
                    <a:bodyPr/>
                    <a:lstStyle/>
                    <a:p>
                      <a:pPr algn="ctr" fontAlgn="ctr"/>
                      <a:r>
                        <a:rPr lang="en-US" sz="1200" b="0" i="0" u="none" strike="noStrike">
                          <a:solidFill>
                            <a:srgbClr val="000000"/>
                          </a:solidFill>
                          <a:effectLst/>
                          <a:latin typeface="微软雅黑" panose="020B0503020204020204" pitchFamily="34" charset="-122"/>
                          <a:ea typeface="微软雅黑" panose="020B0503020204020204" pitchFamily="34" charset="-122"/>
                        </a:rPr>
                        <a:t>688007.SH</a:t>
                      </a:r>
                    </a:p>
                  </a:txBody>
                  <a:tcPr marL="9525" marR="9525" marT="9525" marB="0" anchor="ctr">
                    <a:lnL>
                      <a:noFill/>
                    </a:lnL>
                    <a:lnR>
                      <a:noFill/>
                    </a:lnR>
                    <a:lnT>
                      <a:noFill/>
                    </a:lnT>
                    <a:lnB>
                      <a:noFill/>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光峰科技</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88.38</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108.16</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22.39%</a:t>
                      </a:r>
                    </a:p>
                  </a:txBody>
                  <a:tcPr marL="9525" marR="9525" marT="9525" marB="0" anchor="ctr">
                    <a:lnL>
                      <a:noFill/>
                    </a:lnL>
                    <a:lnR>
                      <a:noFill/>
                    </a:lnR>
                    <a:lnT>
                      <a:noFill/>
                    </a:lnT>
                    <a:lnB>
                      <a:noFill/>
                    </a:lnB>
                  </a:tcPr>
                </a:tc>
                <a:extLst>
                  <a:ext uri="{0D108BD9-81ED-4DB2-BD59-A6C34878D82A}">
                    <a16:rowId xmlns:a16="http://schemas.microsoft.com/office/drawing/2014/main" val="2160280293"/>
                  </a:ext>
                </a:extLst>
              </a:tr>
              <a:tr h="202969">
                <a:tc>
                  <a:txBody>
                    <a:bodyPr/>
                    <a:lstStyle/>
                    <a:p>
                      <a:pPr algn="ctr" fontAlgn="ctr"/>
                      <a:r>
                        <a:rPr lang="en-US" sz="1200" b="0" i="0" u="none" strike="noStrike">
                          <a:solidFill>
                            <a:srgbClr val="000000"/>
                          </a:solidFill>
                          <a:effectLst/>
                          <a:latin typeface="微软雅黑" panose="020B0503020204020204" pitchFamily="34" charset="-122"/>
                          <a:ea typeface="微软雅黑" panose="020B0503020204020204" pitchFamily="34" charset="-122"/>
                        </a:rPr>
                        <a:t>688578.SH</a:t>
                      </a:r>
                    </a:p>
                  </a:txBody>
                  <a:tcPr marL="9525" marR="9525" marT="9525" marB="0" anchor="ctr">
                    <a:lnL>
                      <a:noFill/>
                    </a:lnL>
                    <a:lnR>
                      <a:noFill/>
                    </a:lnR>
                    <a:lnT>
                      <a:noFill/>
                    </a:lnT>
                    <a:lnB>
                      <a:noFill/>
                    </a:lnB>
                    <a:solidFill>
                      <a:srgbClr val="D9D9D9"/>
                    </a:solidFill>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艾力斯</a:t>
                      </a:r>
                      <a:endParaRPr 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126.72</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152.55</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20.38%</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057956454"/>
                  </a:ext>
                </a:extLst>
              </a:tr>
              <a:tr h="202969">
                <a:tc>
                  <a:txBody>
                    <a:bodyPr/>
                    <a:lstStyle/>
                    <a:p>
                      <a:pPr algn="ctr" fontAlgn="ctr"/>
                      <a:r>
                        <a:rPr lang="en-US" sz="1200" b="0" i="0" u="none" strike="noStrike">
                          <a:solidFill>
                            <a:srgbClr val="000000"/>
                          </a:solidFill>
                          <a:effectLst/>
                          <a:latin typeface="微软雅黑" panose="020B0503020204020204" pitchFamily="34" charset="-122"/>
                          <a:ea typeface="微软雅黑" panose="020B0503020204020204" pitchFamily="34" charset="-122"/>
                        </a:rPr>
                        <a:t>688029.SH</a:t>
                      </a:r>
                    </a:p>
                  </a:txBody>
                  <a:tcPr marL="9525" marR="9525" marT="9525" marB="0" anchor="ctr">
                    <a:lnL>
                      <a:noFill/>
                    </a:lnL>
                    <a:lnR>
                      <a:noFill/>
                    </a:lnR>
                    <a:lnT>
                      <a:noFill/>
                    </a:lnT>
                    <a:lnB>
                      <a:noFill/>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南微医学</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237.24</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278.99</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17.60%</a:t>
                      </a:r>
                    </a:p>
                  </a:txBody>
                  <a:tcPr marL="9525" marR="9525" marT="9525" marB="0" anchor="ctr">
                    <a:lnL>
                      <a:noFill/>
                    </a:lnL>
                    <a:lnR>
                      <a:noFill/>
                    </a:lnR>
                    <a:lnT>
                      <a:noFill/>
                    </a:lnT>
                    <a:lnB>
                      <a:noFill/>
                    </a:lnB>
                  </a:tcPr>
                </a:tc>
                <a:extLst>
                  <a:ext uri="{0D108BD9-81ED-4DB2-BD59-A6C34878D82A}">
                    <a16:rowId xmlns:a16="http://schemas.microsoft.com/office/drawing/2014/main" val="1307487822"/>
                  </a:ext>
                </a:extLst>
              </a:tr>
              <a:tr h="202969">
                <a:tc>
                  <a:txBody>
                    <a:bodyPr/>
                    <a:lstStyle/>
                    <a:p>
                      <a:pPr algn="ctr" fontAlgn="ctr"/>
                      <a:r>
                        <a:rPr lang="en-US" sz="1200" b="0" i="0" u="none" strike="noStrike">
                          <a:solidFill>
                            <a:srgbClr val="000000"/>
                          </a:solidFill>
                          <a:effectLst/>
                          <a:latin typeface="微软雅黑" panose="020B0503020204020204" pitchFamily="34" charset="-122"/>
                          <a:ea typeface="微软雅黑" panose="020B0503020204020204" pitchFamily="34" charset="-122"/>
                        </a:rPr>
                        <a:t>688003.SH</a:t>
                      </a:r>
                    </a:p>
                  </a:txBody>
                  <a:tcPr marL="9525" marR="9525" marT="9525" marB="0" anchor="ctr">
                    <a:lnL>
                      <a:noFill/>
                    </a:lnL>
                    <a:lnR>
                      <a:noFill/>
                    </a:lnR>
                    <a:lnT>
                      <a:noFill/>
                    </a:lnT>
                    <a:lnB>
                      <a:noFill/>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天准科技</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57.50</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67.53</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17.44%</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769664770"/>
                  </a:ext>
                </a:extLst>
              </a:tr>
              <a:tr h="202969">
                <a:tc>
                  <a:txBody>
                    <a:bodyPr/>
                    <a:lstStyle/>
                    <a:p>
                      <a:pPr algn="ctr" fontAlgn="ctr"/>
                      <a:r>
                        <a:rPr lang="en-US" sz="1200" b="0" i="0" u="none" strike="noStrike">
                          <a:solidFill>
                            <a:srgbClr val="000000"/>
                          </a:solidFill>
                          <a:effectLst/>
                          <a:latin typeface="微软雅黑" panose="020B0503020204020204" pitchFamily="34" charset="-122"/>
                          <a:ea typeface="微软雅黑" panose="020B0503020204020204" pitchFamily="34" charset="-122"/>
                        </a:rPr>
                        <a:t>688026.SH</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洁特生物</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62.07</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72.89</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17.43%</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2129843"/>
                  </a:ext>
                </a:extLst>
              </a:tr>
            </a:tbl>
          </a:graphicData>
        </a:graphic>
      </p:graphicFrame>
      <p:graphicFrame>
        <p:nvGraphicFramePr>
          <p:cNvPr id="5" name="图表 4">
            <a:extLst>
              <a:ext uri="{FF2B5EF4-FFF2-40B4-BE49-F238E27FC236}">
                <a16:creationId xmlns:a16="http://schemas.microsoft.com/office/drawing/2014/main" id="{304BA7AF-424B-439C-BD82-AE37BA7D077D}"/>
              </a:ext>
            </a:extLst>
          </p:cNvPr>
          <p:cNvGraphicFramePr>
            <a:graphicFrameLocks/>
          </p:cNvGraphicFramePr>
          <p:nvPr>
            <p:extLst>
              <p:ext uri="{D42A27DB-BD31-4B8C-83A1-F6EECF244321}">
                <p14:modId xmlns:p14="http://schemas.microsoft.com/office/powerpoint/2010/main" val="629876496"/>
              </p:ext>
            </p:extLst>
          </p:nvPr>
        </p:nvGraphicFramePr>
        <p:xfrm>
          <a:off x="1774825" y="872375"/>
          <a:ext cx="8640000" cy="3240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ea typeface="幼圆" panose="02010509060101010101" pitchFamily="49" charset="-122"/>
              </a:rPr>
              <a:t>科创板</a:t>
            </a:r>
            <a:r>
              <a:rPr lang="en-US" altLang="zh-CN" sz="2400" b="1" dirty="0">
                <a:solidFill>
                  <a:srgbClr val="000798"/>
                </a:solidFill>
                <a:ea typeface="幼圆" panose="02010509060101010101" pitchFamily="49" charset="-122"/>
              </a:rPr>
              <a:t>2</a:t>
            </a:r>
            <a:r>
              <a:rPr lang="zh-CN" altLang="en-US" sz="2400" b="1" dirty="0">
                <a:solidFill>
                  <a:srgbClr val="000798"/>
                </a:solidFill>
                <a:ea typeface="幼圆" panose="02010509060101010101" pitchFamily="49" charset="-122"/>
              </a:rPr>
              <a:t>月总市值变化情况</a:t>
            </a:r>
          </a:p>
        </p:txBody>
      </p:sp>
      <p:graphicFrame>
        <p:nvGraphicFramePr>
          <p:cNvPr id="2" name="表格 1">
            <a:extLst>
              <a:ext uri="{FF2B5EF4-FFF2-40B4-BE49-F238E27FC236}">
                <a16:creationId xmlns:a16="http://schemas.microsoft.com/office/drawing/2014/main" id="{9A96D0AE-A304-4475-A8DE-40DEB7C209B7}"/>
              </a:ext>
            </a:extLst>
          </p:cNvPr>
          <p:cNvGraphicFramePr>
            <a:graphicFrameLocks noGrp="1"/>
          </p:cNvGraphicFramePr>
          <p:nvPr>
            <p:extLst>
              <p:ext uri="{D42A27DB-BD31-4B8C-83A1-F6EECF244321}">
                <p14:modId xmlns:p14="http://schemas.microsoft.com/office/powerpoint/2010/main" val="2497062276"/>
              </p:ext>
            </p:extLst>
          </p:nvPr>
        </p:nvGraphicFramePr>
        <p:xfrm>
          <a:off x="1774825" y="4036071"/>
          <a:ext cx="8642350" cy="2426402"/>
        </p:xfrm>
        <a:graphic>
          <a:graphicData uri="http://schemas.openxmlformats.org/drawingml/2006/table">
            <a:tbl>
              <a:tblPr/>
              <a:tblGrid>
                <a:gridCol w="1728470">
                  <a:extLst>
                    <a:ext uri="{9D8B030D-6E8A-4147-A177-3AD203B41FA5}">
                      <a16:colId xmlns:a16="http://schemas.microsoft.com/office/drawing/2014/main" val="1213890760"/>
                    </a:ext>
                  </a:extLst>
                </a:gridCol>
                <a:gridCol w="1728470">
                  <a:extLst>
                    <a:ext uri="{9D8B030D-6E8A-4147-A177-3AD203B41FA5}">
                      <a16:colId xmlns:a16="http://schemas.microsoft.com/office/drawing/2014/main" val="3211907508"/>
                    </a:ext>
                  </a:extLst>
                </a:gridCol>
                <a:gridCol w="1728470">
                  <a:extLst>
                    <a:ext uri="{9D8B030D-6E8A-4147-A177-3AD203B41FA5}">
                      <a16:colId xmlns:a16="http://schemas.microsoft.com/office/drawing/2014/main" val="2230543089"/>
                    </a:ext>
                  </a:extLst>
                </a:gridCol>
                <a:gridCol w="1728470">
                  <a:extLst>
                    <a:ext uri="{9D8B030D-6E8A-4147-A177-3AD203B41FA5}">
                      <a16:colId xmlns:a16="http://schemas.microsoft.com/office/drawing/2014/main" val="1831922499"/>
                    </a:ext>
                  </a:extLst>
                </a:gridCol>
                <a:gridCol w="1728470">
                  <a:extLst>
                    <a:ext uri="{9D8B030D-6E8A-4147-A177-3AD203B41FA5}">
                      <a16:colId xmlns:a16="http://schemas.microsoft.com/office/drawing/2014/main" val="816195827"/>
                    </a:ext>
                  </a:extLst>
                </a:gridCol>
              </a:tblGrid>
              <a:tr h="396712">
                <a:tc>
                  <a:txBody>
                    <a:bodyPr/>
                    <a:lstStyle/>
                    <a:p>
                      <a:pPr algn="ctr" fontAlgn="ctr"/>
                      <a:r>
                        <a:rPr lang="zh-CN" altLang="en-US" sz="1200" b="1" i="0" u="none" strike="noStrike">
                          <a:solidFill>
                            <a:srgbClr val="FFFFFF"/>
                          </a:solidFill>
                          <a:effectLst/>
                          <a:latin typeface="微软雅黑" panose="020B0503020204020204" pitchFamily="34" charset="-122"/>
                          <a:ea typeface="微软雅黑" panose="020B0503020204020204" pitchFamily="34" charset="-122"/>
                        </a:rPr>
                        <a:t>证券代码</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200" b="1" i="0" u="none" strike="noStrike">
                          <a:solidFill>
                            <a:srgbClr val="FFFFFF"/>
                          </a:solidFill>
                          <a:effectLst/>
                          <a:latin typeface="微软雅黑" panose="020B0503020204020204" pitchFamily="34" charset="-122"/>
                          <a:ea typeface="微软雅黑" panose="020B0503020204020204" pitchFamily="34" charset="-122"/>
                        </a:rPr>
                        <a:t>证券简称</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altLang="zh-CN" sz="1200" b="1" i="0" u="none" strike="noStrike">
                          <a:solidFill>
                            <a:srgbClr val="FFFFFF"/>
                          </a:solidFill>
                          <a:effectLst/>
                          <a:latin typeface="微软雅黑" panose="020B0503020204020204" pitchFamily="34" charset="-122"/>
                          <a:ea typeface="微软雅黑" panose="020B0503020204020204" pitchFamily="34" charset="-122"/>
                        </a:rPr>
                        <a:t>2020/11/30</a:t>
                      </a:r>
                      <a:br>
                        <a:rPr lang="en-US" altLang="zh-CN" sz="1200" b="1" i="0" u="none" strike="noStrike">
                          <a:solidFill>
                            <a:srgbClr val="FFFFFF"/>
                          </a:solidFill>
                          <a:effectLst/>
                          <a:latin typeface="微软雅黑" panose="020B0503020204020204" pitchFamily="34" charset="-122"/>
                          <a:ea typeface="微软雅黑" panose="020B0503020204020204" pitchFamily="34" charset="-122"/>
                        </a:rPr>
                      </a:br>
                      <a:r>
                        <a:rPr lang="zh-CN" altLang="en-US" sz="1200" b="1" i="0" u="none" strike="noStrike">
                          <a:solidFill>
                            <a:srgbClr val="FFFFFF"/>
                          </a:solidFill>
                          <a:effectLst/>
                          <a:latin typeface="微软雅黑" panose="020B0503020204020204" pitchFamily="34" charset="-122"/>
                          <a:ea typeface="微软雅黑" panose="020B0503020204020204" pitchFamily="34"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altLang="zh-CN" sz="1200" b="1" i="0" u="none" strike="noStrike">
                          <a:solidFill>
                            <a:srgbClr val="FFFFFF"/>
                          </a:solidFill>
                          <a:effectLst/>
                          <a:latin typeface="微软雅黑" panose="020B0503020204020204" pitchFamily="34" charset="-122"/>
                          <a:ea typeface="微软雅黑" panose="020B0503020204020204" pitchFamily="34" charset="-122"/>
                        </a:rPr>
                        <a:t>2020/12/31</a:t>
                      </a:r>
                      <a:br>
                        <a:rPr lang="en-US" altLang="zh-CN" sz="1200" b="1" i="0" u="none" strike="noStrike">
                          <a:solidFill>
                            <a:srgbClr val="FFFFFF"/>
                          </a:solidFill>
                          <a:effectLst/>
                          <a:latin typeface="微软雅黑" panose="020B0503020204020204" pitchFamily="34" charset="-122"/>
                          <a:ea typeface="微软雅黑" panose="020B0503020204020204" pitchFamily="34" charset="-122"/>
                        </a:rPr>
                      </a:br>
                      <a:r>
                        <a:rPr lang="zh-CN" altLang="en-US" sz="1200" b="1" i="0" u="none" strike="noStrike">
                          <a:solidFill>
                            <a:srgbClr val="FFFFFF"/>
                          </a:solidFill>
                          <a:effectLst/>
                          <a:latin typeface="微软雅黑" panose="020B0503020204020204" pitchFamily="34" charset="-122"/>
                          <a:ea typeface="微软雅黑" panose="020B0503020204020204" pitchFamily="34"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200" b="1" i="0" u="none" strike="noStrike">
                          <a:solidFill>
                            <a:srgbClr val="FFFFFF"/>
                          </a:solidFill>
                          <a:effectLst/>
                          <a:latin typeface="微软雅黑" panose="020B0503020204020204" pitchFamily="34" charset="-122"/>
                          <a:ea typeface="微软雅黑" panose="020B0503020204020204" pitchFamily="34" charset="-122"/>
                        </a:rPr>
                        <a:t>月涨跌幅</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3444775186"/>
                  </a:ext>
                </a:extLst>
              </a:tr>
              <a:tr h="202969">
                <a:tc>
                  <a:txBody>
                    <a:bodyPr/>
                    <a:lstStyle/>
                    <a:p>
                      <a:pPr algn="ctr" fontAlgn="ctr"/>
                      <a:r>
                        <a:rPr lang="en-US" sz="1200" b="0" i="0" u="none" strike="noStrike">
                          <a:solidFill>
                            <a:srgbClr val="000000"/>
                          </a:solidFill>
                          <a:effectLst/>
                          <a:latin typeface="微软雅黑" panose="020B0503020204020204" pitchFamily="34" charset="-122"/>
                          <a:ea typeface="微软雅黑" panose="020B0503020204020204" pitchFamily="34" charset="-122"/>
                        </a:rPr>
                        <a:t>688063.SH</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派能科技</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368.53</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226.35</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-38.58%</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447261632"/>
                  </a:ext>
                </a:extLst>
              </a:tr>
              <a:tr h="202969">
                <a:tc>
                  <a:txBody>
                    <a:bodyPr/>
                    <a:lstStyle/>
                    <a:p>
                      <a:pPr algn="ctr" fontAlgn="ctr"/>
                      <a:r>
                        <a:rPr lang="en-US" sz="1200" b="0" i="0" u="none" strike="noStrike">
                          <a:solidFill>
                            <a:srgbClr val="000000"/>
                          </a:solidFill>
                          <a:effectLst/>
                          <a:latin typeface="微软雅黑" panose="020B0503020204020204" pitchFamily="34" charset="-122"/>
                          <a:ea typeface="微软雅黑" panose="020B0503020204020204" pitchFamily="34" charset="-122"/>
                        </a:rPr>
                        <a:t>689009.SH</a:t>
                      </a:r>
                    </a:p>
                  </a:txBody>
                  <a:tcPr marL="9525" marR="9525" marT="9525" marB="0" anchor="ctr">
                    <a:lnL>
                      <a:noFill/>
                    </a:lnL>
                    <a:lnR>
                      <a:noFill/>
                    </a:lnR>
                    <a:lnT>
                      <a:noFill/>
                    </a:lnT>
                    <a:lnB>
                      <a:noFill/>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九号公司</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706.06</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493.57</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-30.10%</a:t>
                      </a:r>
                    </a:p>
                  </a:txBody>
                  <a:tcPr marL="9525" marR="9525" marT="9525" marB="0" anchor="ctr">
                    <a:lnL>
                      <a:noFill/>
                    </a:lnL>
                    <a:lnR>
                      <a:noFill/>
                    </a:lnR>
                    <a:lnT>
                      <a:noFill/>
                    </a:lnT>
                    <a:lnB>
                      <a:noFill/>
                    </a:lnB>
                  </a:tcPr>
                </a:tc>
                <a:extLst>
                  <a:ext uri="{0D108BD9-81ED-4DB2-BD59-A6C34878D82A}">
                    <a16:rowId xmlns:a16="http://schemas.microsoft.com/office/drawing/2014/main" val="3269446973"/>
                  </a:ext>
                </a:extLst>
              </a:tr>
              <a:tr h="202969">
                <a:tc>
                  <a:txBody>
                    <a:bodyPr/>
                    <a:lstStyle/>
                    <a:p>
                      <a:pPr algn="ctr" fontAlgn="ctr"/>
                      <a:r>
                        <a:rPr lang="en-US" sz="1200" b="0" i="0" u="none" strike="noStrike">
                          <a:solidFill>
                            <a:srgbClr val="000000"/>
                          </a:solidFill>
                          <a:effectLst/>
                          <a:latin typeface="微软雅黑" panose="020B0503020204020204" pitchFamily="34" charset="-122"/>
                          <a:ea typeface="微软雅黑" panose="020B0503020204020204" pitchFamily="34" charset="-122"/>
                        </a:rPr>
                        <a:t>688689.SH</a:t>
                      </a:r>
                    </a:p>
                  </a:txBody>
                  <a:tcPr marL="9525" marR="9525" marT="9525" marB="0" anchor="ctr">
                    <a:lnL>
                      <a:noFill/>
                    </a:lnL>
                    <a:lnR>
                      <a:noFill/>
                    </a:lnR>
                    <a:lnT>
                      <a:noFill/>
                    </a:lnT>
                    <a:lnB>
                      <a:noFill/>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银河微电</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46.34</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32.51</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-29.84%</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2104474436"/>
                  </a:ext>
                </a:extLst>
              </a:tr>
              <a:tr h="202969">
                <a:tc>
                  <a:txBody>
                    <a:bodyPr/>
                    <a:lstStyle/>
                    <a:p>
                      <a:pPr algn="ctr" fontAlgn="ctr"/>
                      <a:r>
                        <a:rPr lang="en-US" sz="1200" b="0" i="0" u="none" strike="noStrike">
                          <a:solidFill>
                            <a:srgbClr val="000000"/>
                          </a:solidFill>
                          <a:effectLst/>
                          <a:latin typeface="微软雅黑" panose="020B0503020204020204" pitchFamily="34" charset="-122"/>
                          <a:ea typeface="微软雅黑" panose="020B0503020204020204" pitchFamily="34" charset="-122"/>
                        </a:rPr>
                        <a:t>688350.SH</a:t>
                      </a:r>
                    </a:p>
                  </a:txBody>
                  <a:tcPr marL="9525" marR="9525" marT="9525" marB="0" anchor="ctr">
                    <a:lnL>
                      <a:noFill/>
                    </a:lnL>
                    <a:lnR>
                      <a:noFill/>
                    </a:lnR>
                    <a:lnT>
                      <a:noFill/>
                    </a:lnT>
                    <a:lnB>
                      <a:noFill/>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富淼科技</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38.84</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28.60</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-26.38%</a:t>
                      </a:r>
                    </a:p>
                  </a:txBody>
                  <a:tcPr marL="9525" marR="9525" marT="9525" marB="0" anchor="ctr">
                    <a:lnL>
                      <a:noFill/>
                    </a:lnL>
                    <a:lnR>
                      <a:noFill/>
                    </a:lnR>
                    <a:lnT>
                      <a:noFill/>
                    </a:lnT>
                    <a:lnB>
                      <a:noFill/>
                    </a:lnB>
                  </a:tcPr>
                </a:tc>
                <a:extLst>
                  <a:ext uri="{0D108BD9-81ED-4DB2-BD59-A6C34878D82A}">
                    <a16:rowId xmlns:a16="http://schemas.microsoft.com/office/drawing/2014/main" val="497979941"/>
                  </a:ext>
                </a:extLst>
              </a:tr>
              <a:tr h="202969">
                <a:tc>
                  <a:txBody>
                    <a:bodyPr/>
                    <a:lstStyle/>
                    <a:p>
                      <a:pPr algn="ctr" fontAlgn="ctr"/>
                      <a:r>
                        <a:rPr lang="en-US" sz="1200" b="0" i="0" u="none" strike="noStrike">
                          <a:solidFill>
                            <a:srgbClr val="000000"/>
                          </a:solidFill>
                          <a:effectLst/>
                          <a:latin typeface="微软雅黑" panose="020B0503020204020204" pitchFamily="34" charset="-122"/>
                          <a:ea typeface="微软雅黑" panose="020B0503020204020204" pitchFamily="34" charset="-122"/>
                        </a:rPr>
                        <a:t>688390.SH</a:t>
                      </a:r>
                    </a:p>
                  </a:txBody>
                  <a:tcPr marL="9525" marR="9525" marT="9525" marB="0" anchor="ctr">
                    <a:lnL>
                      <a:noFill/>
                    </a:lnL>
                    <a:lnR>
                      <a:noFill/>
                    </a:lnR>
                    <a:lnT>
                      <a:noFill/>
                    </a:lnT>
                    <a:lnB>
                      <a:noFill/>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固德威</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280.72</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208.74</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-25.64%</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622279673"/>
                  </a:ext>
                </a:extLst>
              </a:tr>
              <a:tr h="202969">
                <a:tc>
                  <a:txBody>
                    <a:bodyPr/>
                    <a:lstStyle/>
                    <a:p>
                      <a:pPr algn="ctr" fontAlgn="ctr"/>
                      <a:r>
                        <a:rPr lang="en-US" sz="1200" b="0" i="0" u="none" strike="noStrike">
                          <a:solidFill>
                            <a:srgbClr val="000000"/>
                          </a:solidFill>
                          <a:effectLst/>
                          <a:latin typeface="微软雅黑" panose="020B0503020204020204" pitchFamily="34" charset="-122"/>
                          <a:ea typeface="微软雅黑" panose="020B0503020204020204" pitchFamily="34" charset="-122"/>
                        </a:rPr>
                        <a:t>688286.SH</a:t>
                      </a:r>
                    </a:p>
                  </a:txBody>
                  <a:tcPr marL="9525" marR="9525" marT="9525" marB="0" anchor="ctr">
                    <a:lnL>
                      <a:noFill/>
                    </a:lnL>
                    <a:lnR>
                      <a:noFill/>
                    </a:lnR>
                    <a:lnT>
                      <a:noFill/>
                    </a:lnT>
                    <a:lnB>
                      <a:noFill/>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敏芯股份</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62.41</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48.68</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-22.00%</a:t>
                      </a:r>
                    </a:p>
                  </a:txBody>
                  <a:tcPr marL="9525" marR="9525" marT="9525" marB="0" anchor="ctr">
                    <a:lnL>
                      <a:noFill/>
                    </a:lnL>
                    <a:lnR>
                      <a:noFill/>
                    </a:lnR>
                    <a:lnT>
                      <a:noFill/>
                    </a:lnT>
                    <a:lnB>
                      <a:noFill/>
                    </a:lnB>
                  </a:tcPr>
                </a:tc>
                <a:extLst>
                  <a:ext uri="{0D108BD9-81ED-4DB2-BD59-A6C34878D82A}">
                    <a16:rowId xmlns:a16="http://schemas.microsoft.com/office/drawing/2014/main" val="1052530533"/>
                  </a:ext>
                </a:extLst>
              </a:tr>
              <a:tr h="202969">
                <a:tc>
                  <a:txBody>
                    <a:bodyPr/>
                    <a:lstStyle/>
                    <a:p>
                      <a:pPr algn="ctr" fontAlgn="ctr"/>
                      <a:r>
                        <a:rPr lang="en-US" sz="1200" b="0" i="0" u="none" strike="noStrike">
                          <a:solidFill>
                            <a:srgbClr val="000000"/>
                          </a:solidFill>
                          <a:effectLst/>
                          <a:latin typeface="微软雅黑" panose="020B0503020204020204" pitchFamily="34" charset="-122"/>
                          <a:ea typeface="微软雅黑" panose="020B0503020204020204" pitchFamily="34" charset="-122"/>
                        </a:rPr>
                        <a:t>688116.SH</a:t>
                      </a:r>
                    </a:p>
                  </a:txBody>
                  <a:tcPr marL="9525" marR="9525" marT="9525" marB="0" anchor="ctr">
                    <a:lnL>
                      <a:noFill/>
                    </a:lnL>
                    <a:lnR>
                      <a:noFill/>
                    </a:lnR>
                    <a:lnT>
                      <a:noFill/>
                    </a:lnT>
                    <a:lnB>
                      <a:noFill/>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天奈科技</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163.23</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128.98</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-20.98%</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2827079067"/>
                  </a:ext>
                </a:extLst>
              </a:tr>
              <a:tr h="202969">
                <a:tc>
                  <a:txBody>
                    <a:bodyPr/>
                    <a:lstStyle/>
                    <a:p>
                      <a:pPr algn="ctr" fontAlgn="ctr"/>
                      <a:r>
                        <a:rPr lang="en-US" sz="1200" b="0" i="0" u="none" strike="noStrike">
                          <a:solidFill>
                            <a:srgbClr val="000000"/>
                          </a:solidFill>
                          <a:effectLst/>
                          <a:latin typeface="微软雅黑" panose="020B0503020204020204" pitchFamily="34" charset="-122"/>
                          <a:ea typeface="微软雅黑" panose="020B0503020204020204" pitchFamily="34" charset="-122"/>
                        </a:rPr>
                        <a:t>688177.SH</a:t>
                      </a:r>
                    </a:p>
                  </a:txBody>
                  <a:tcPr marL="9525" marR="9525" marT="9525" marB="0" anchor="ctr">
                    <a:lnL>
                      <a:noFill/>
                    </a:lnL>
                    <a:lnR>
                      <a:noFill/>
                    </a:lnR>
                    <a:lnT>
                      <a:noFill/>
                    </a:lnT>
                    <a:lnB>
                      <a:noFill/>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百奥泰</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131.72</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105.67</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-19.77%</a:t>
                      </a:r>
                    </a:p>
                  </a:txBody>
                  <a:tcPr marL="9525" marR="9525" marT="9525" marB="0" anchor="ctr">
                    <a:lnL>
                      <a:noFill/>
                    </a:lnL>
                    <a:lnR>
                      <a:noFill/>
                    </a:lnR>
                    <a:lnT>
                      <a:noFill/>
                    </a:lnT>
                    <a:lnB>
                      <a:noFill/>
                    </a:lnB>
                  </a:tcPr>
                </a:tc>
                <a:extLst>
                  <a:ext uri="{0D108BD9-81ED-4DB2-BD59-A6C34878D82A}">
                    <a16:rowId xmlns:a16="http://schemas.microsoft.com/office/drawing/2014/main" val="3636796244"/>
                  </a:ext>
                </a:extLst>
              </a:tr>
              <a:tr h="202969">
                <a:tc>
                  <a:txBody>
                    <a:bodyPr/>
                    <a:lstStyle/>
                    <a:p>
                      <a:pPr algn="ctr" fontAlgn="ctr"/>
                      <a:r>
                        <a:rPr lang="en-US" sz="1200" b="0" i="0" u="none" strike="noStrike">
                          <a:solidFill>
                            <a:srgbClr val="000000"/>
                          </a:solidFill>
                          <a:effectLst/>
                          <a:latin typeface="微软雅黑" panose="020B0503020204020204" pitchFamily="34" charset="-122"/>
                          <a:ea typeface="微软雅黑" panose="020B0503020204020204" pitchFamily="34" charset="-122"/>
                        </a:rPr>
                        <a:t>688111.SH</a:t>
                      </a:r>
                    </a:p>
                  </a:txBody>
                  <a:tcPr marL="9525" marR="9525" marT="9525" marB="0" anchor="ctr">
                    <a:lnL>
                      <a:noFill/>
                    </a:lnL>
                    <a:lnR>
                      <a:noFill/>
                    </a:lnR>
                    <a:lnT>
                      <a:noFill/>
                    </a:lnT>
                    <a:lnB>
                      <a:noFill/>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金山办公</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1913.15</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1548.96</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-19.04%</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2331127938"/>
                  </a:ext>
                </a:extLst>
              </a:tr>
              <a:tr h="202969">
                <a:tc>
                  <a:txBody>
                    <a:bodyPr/>
                    <a:lstStyle/>
                    <a:p>
                      <a:pPr algn="ctr" fontAlgn="ctr"/>
                      <a:r>
                        <a:rPr lang="en-US" sz="1200" b="0" i="0" u="none" strike="noStrike">
                          <a:solidFill>
                            <a:srgbClr val="000000"/>
                          </a:solidFill>
                          <a:effectLst/>
                          <a:latin typeface="微软雅黑" panose="020B0503020204020204" pitchFamily="34" charset="-122"/>
                          <a:ea typeface="微软雅黑" panose="020B0503020204020204" pitchFamily="34" charset="-122"/>
                        </a:rPr>
                        <a:t>688598.SH</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金博股份</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178.18</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144.42</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-18.95%</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286132"/>
                  </a:ext>
                </a:extLst>
              </a:tr>
            </a:tbl>
          </a:graphicData>
        </a:graphic>
      </p:graphicFrame>
      <p:graphicFrame>
        <p:nvGraphicFramePr>
          <p:cNvPr id="6" name="图表 5">
            <a:extLst>
              <a:ext uri="{FF2B5EF4-FFF2-40B4-BE49-F238E27FC236}">
                <a16:creationId xmlns:a16="http://schemas.microsoft.com/office/drawing/2014/main" id="{00D36A59-0B08-4CEE-BCA9-FFA922C27C71}"/>
              </a:ext>
            </a:extLst>
          </p:cNvPr>
          <p:cNvGraphicFramePr>
            <a:graphicFrameLocks/>
          </p:cNvGraphicFramePr>
          <p:nvPr>
            <p:extLst>
              <p:ext uri="{D42A27DB-BD31-4B8C-83A1-F6EECF244321}">
                <p14:modId xmlns:p14="http://schemas.microsoft.com/office/powerpoint/2010/main" val="967989107"/>
              </p:ext>
            </p:extLst>
          </p:nvPr>
        </p:nvGraphicFramePr>
        <p:xfrm>
          <a:off x="1774825" y="872375"/>
          <a:ext cx="8640000" cy="32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804119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a:extLst>
              <a:ext uri="{FF2B5EF4-FFF2-40B4-BE49-F238E27FC236}">
                <a16:creationId xmlns:a16="http://schemas.microsoft.com/office/drawing/2014/main" id="{6E652B67-ECF4-46AD-8022-8BFE7E8C719F}"/>
              </a:ext>
            </a:extLst>
          </p:cNvPr>
          <p:cNvGrpSpPr/>
          <p:nvPr/>
        </p:nvGrpSpPr>
        <p:grpSpPr>
          <a:xfrm>
            <a:off x="1774825" y="3375395"/>
            <a:ext cx="3915682" cy="357504"/>
            <a:chOff x="7157508" y="740533"/>
            <a:chExt cx="3098165" cy="369869"/>
          </a:xfrm>
        </p:grpSpPr>
        <p:sp>
          <p:nvSpPr>
            <p:cNvPr id="8" name="矩形 7">
              <a:extLst>
                <a:ext uri="{FF2B5EF4-FFF2-40B4-BE49-F238E27FC236}">
                  <a16:creationId xmlns:a16="http://schemas.microsoft.com/office/drawing/2014/main" id="{CB2B6068-BF4A-4029-88F0-D9EA012388B5}"/>
                </a:ext>
              </a:extLst>
            </p:cNvPr>
            <p:cNvSpPr/>
            <p:nvPr/>
          </p:nvSpPr>
          <p:spPr>
            <a:xfrm>
              <a:off x="7157508" y="740533"/>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节奏平稳，并购规模收窄明显</a:t>
              </a:r>
            </a:p>
          </p:txBody>
        </p:sp>
        <p:sp>
          <p:nvSpPr>
            <p:cNvPr id="9" name="等腰三角形 8">
              <a:extLst>
                <a:ext uri="{FF2B5EF4-FFF2-40B4-BE49-F238E27FC236}">
                  <a16:creationId xmlns:a16="http://schemas.microsoft.com/office/drawing/2014/main" id="{554DE873-B86B-4B66-A67B-BCABDCA290A3}"/>
                </a:ext>
              </a:extLst>
            </p:cNvPr>
            <p:cNvSpPr/>
            <p:nvPr/>
          </p:nvSpPr>
          <p:spPr>
            <a:xfrm rot="5400000">
              <a:off x="9929216"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a:extLst>
              <a:ext uri="{FF2B5EF4-FFF2-40B4-BE49-F238E27FC236}">
                <a16:creationId xmlns:a16="http://schemas.microsoft.com/office/drawing/2014/main" id="{A2BB54BF-2FB1-4E74-8F17-15F92FA8D541}"/>
              </a:ext>
            </a:extLst>
          </p:cNvPr>
          <p:cNvSpPr txBox="1"/>
          <p:nvPr/>
        </p:nvSpPr>
        <p:spPr>
          <a:xfrm>
            <a:off x="1774825" y="3825373"/>
            <a:ext cx="8642350" cy="2541850"/>
          </a:xfrm>
          <a:prstGeom prst="rect">
            <a:avLst/>
          </a:prstGeom>
          <a:noFill/>
        </p:spPr>
        <p:txBody>
          <a:bodyPr wrap="square" lIns="0" tIns="0" rIns="0" bIns="0" rtlCol="0">
            <a:spAutoFit/>
          </a:bodyPr>
          <a:lstStyle/>
          <a:p>
            <a:pPr indent="359991" algn="just">
              <a:lnSpc>
                <a:spcPct val="150000"/>
              </a:lnSpc>
            </a:pPr>
            <a:r>
              <a:rPr lang="zh-CN" altLang="en-US" sz="1600" dirty="0">
                <a:latin typeface="微软雅黑" panose="020B0503020204020204" pitchFamily="34" charset="-122"/>
                <a:ea typeface="微软雅黑" panose="020B0503020204020204" pitchFamily="34" charset="-122"/>
              </a:rPr>
              <a:t>在</a:t>
            </a:r>
            <a:r>
              <a:rPr lang="en-US" altLang="zh-CN" sz="1600" dirty="0">
                <a:latin typeface="微软雅黑" panose="020B0503020204020204" pitchFamily="34" charset="-122"/>
                <a:ea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A</a:t>
            </a:r>
            <a:r>
              <a:rPr lang="zh-CN" altLang="en-US" sz="1600" dirty="0">
                <a:latin typeface="微软雅黑" panose="020B0503020204020204" pitchFamily="34" charset="-122"/>
                <a:ea typeface="微软雅黑" panose="020B0503020204020204" pitchFamily="34" charset="-122"/>
              </a:rPr>
              <a:t>股</a:t>
            </a:r>
            <a:r>
              <a:rPr lang="en-US" altLang="zh-CN" sz="1600" dirty="0">
                <a:latin typeface="微软雅黑" panose="020B0503020204020204" pitchFamily="34" charset="-122"/>
                <a:ea typeface="微软雅黑" panose="020B0503020204020204" pitchFamily="34" charset="-122"/>
              </a:rPr>
              <a:t>IPO</a:t>
            </a:r>
            <a:r>
              <a:rPr lang="zh-CN" altLang="en-US" sz="1600" dirty="0">
                <a:latin typeface="微软雅黑" panose="020B0503020204020204" pitchFamily="34" charset="-122"/>
                <a:ea typeface="微软雅黑" panose="020B0503020204020204" pitchFamily="34" charset="-122"/>
              </a:rPr>
              <a:t>节奏放缓的情况下，</a:t>
            </a:r>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月上市节奏平稳，数量及规模几乎保持不变。并购市场方面，并购事件小幅减少，环比减少</a:t>
            </a:r>
            <a:r>
              <a:rPr lang="en-US" altLang="zh-CN" sz="1600" dirty="0">
                <a:latin typeface="微软雅黑" panose="020B0503020204020204" pitchFamily="34" charset="-122"/>
                <a:ea typeface="微软雅黑" panose="020B0503020204020204" pitchFamily="34" charset="-122"/>
              </a:rPr>
              <a:t>47</a:t>
            </a:r>
            <a:r>
              <a:rPr lang="zh-CN" altLang="en-US" sz="1600" dirty="0">
                <a:latin typeface="微软雅黑" panose="020B0503020204020204" pitchFamily="34" charset="-122"/>
                <a:ea typeface="微软雅黑" panose="020B0503020204020204" pitchFamily="34" charset="-122"/>
              </a:rPr>
              <a:t>起，但并购规模大幅收窄，环比减少</a:t>
            </a:r>
            <a:r>
              <a:rPr lang="en-US" altLang="zh-CN" sz="1600" dirty="0">
                <a:latin typeface="微软雅黑" panose="020B0503020204020204" pitchFamily="34" charset="-122"/>
                <a:ea typeface="微软雅黑" panose="020B0503020204020204" pitchFamily="34" charset="-122"/>
              </a:rPr>
              <a:t>56.59%</a:t>
            </a:r>
            <a:r>
              <a:rPr lang="zh-CN" altLang="en-US" sz="1600" dirty="0">
                <a:latin typeface="微软雅黑" panose="020B0503020204020204" pitchFamily="34" charset="-122"/>
                <a:ea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endParaRPr>
          </a:p>
          <a:p>
            <a:pPr indent="359991" algn="just">
              <a:lnSpc>
                <a:spcPct val="150000"/>
              </a:lnSpc>
            </a:pPr>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月，央行公开操作层面继续净回笼资金。节前赚钱效应明显，基金募集火热，但随着节后“抱团股”偃旗息鼓，二级市场波动加大，在一定程度上或对一级市场募集产生影响。随着</a:t>
            </a:r>
            <a:r>
              <a:rPr lang="en-US" altLang="zh-CN" sz="1600" dirty="0">
                <a:latin typeface="微软雅黑" panose="020B0503020204020204" pitchFamily="34" charset="-122"/>
                <a:ea typeface="微软雅黑" panose="020B0503020204020204" pitchFamily="34" charset="-122"/>
              </a:rPr>
              <a:t>IPO</a:t>
            </a:r>
            <a:r>
              <a:rPr lang="zh-CN" altLang="en-US" sz="1600" dirty="0">
                <a:latin typeface="微软雅黑" panose="020B0503020204020204" pitchFamily="34" charset="-122"/>
                <a:ea typeface="微软雅黑" panose="020B0503020204020204" pitchFamily="34" charset="-122"/>
              </a:rPr>
              <a:t>发行审核趋严和撤回潮加剧，多家上市公司停止上市，一级市场基金</a:t>
            </a:r>
            <a:r>
              <a:rPr lang="en-US" altLang="zh-CN" sz="1600" dirty="0">
                <a:latin typeface="微软雅黑" panose="020B0503020204020204" pitchFamily="34" charset="-122"/>
                <a:ea typeface="微软雅黑" panose="020B0503020204020204" pitchFamily="34" charset="-122"/>
              </a:rPr>
              <a:t>IPO</a:t>
            </a:r>
            <a:r>
              <a:rPr lang="zh-CN" altLang="en-US" sz="1600" dirty="0">
                <a:latin typeface="微软雅黑" panose="020B0503020204020204" pitchFamily="34" charset="-122"/>
                <a:ea typeface="微软雅黑" panose="020B0503020204020204" pitchFamily="34" charset="-122"/>
              </a:rPr>
              <a:t>退出难度或将加大。节后以来，宏观经济增速放缓，全球利率上行及财政刺激政策对于市场的刺激效应边际递减，一级市场热度或将维持稳定。</a:t>
            </a:r>
            <a:endParaRPr lang="en-US" altLang="zh-CN" sz="1600" dirty="0">
              <a:latin typeface="微软雅黑" panose="020B0503020204020204" pitchFamily="34" charset="-122"/>
              <a:ea typeface="微软雅黑" panose="020B0503020204020204" pitchFamily="34" charset="-122"/>
            </a:endParaRPr>
          </a:p>
        </p:txBody>
      </p:sp>
      <p:sp>
        <p:nvSpPr>
          <p:cNvPr id="11" name="文本框 10">
            <a:extLst>
              <a:ext uri="{FF2B5EF4-FFF2-40B4-BE49-F238E27FC236}">
                <a16:creationId xmlns:a16="http://schemas.microsoft.com/office/drawing/2014/main" id="{D389B026-2D24-42C6-8E40-EE0AF77DD030}"/>
              </a:ext>
            </a:extLst>
          </p:cNvPr>
          <p:cNvSpPr txBox="1"/>
          <p:nvPr/>
        </p:nvSpPr>
        <p:spPr>
          <a:xfrm>
            <a:off x="1895403" y="136107"/>
            <a:ext cx="1268296" cy="461665"/>
          </a:xfrm>
          <a:prstGeom prst="rect">
            <a:avLst/>
          </a:prstGeom>
          <a:noFill/>
        </p:spPr>
        <p:txBody>
          <a:bodyPr wrap="none" rtlCol="0">
            <a:spAutoFit/>
          </a:bodyPr>
          <a:lstStyle/>
          <a:p>
            <a:r>
              <a:rPr lang="en-US" altLang="zh-CN" sz="2400" b="1" dirty="0">
                <a:solidFill>
                  <a:srgbClr val="000798"/>
                </a:solidFill>
              </a:rPr>
              <a:t>2</a:t>
            </a:r>
            <a:r>
              <a:rPr lang="zh-CN" altLang="en-US" sz="2400" b="1" dirty="0">
                <a:solidFill>
                  <a:srgbClr val="000798"/>
                </a:solidFill>
              </a:rPr>
              <a:t>月小结</a:t>
            </a:r>
          </a:p>
        </p:txBody>
      </p:sp>
      <p:sp>
        <p:nvSpPr>
          <p:cNvPr id="12" name="文本框 11">
            <a:extLst>
              <a:ext uri="{FF2B5EF4-FFF2-40B4-BE49-F238E27FC236}">
                <a16:creationId xmlns:a16="http://schemas.microsoft.com/office/drawing/2014/main" id="{072ED3C1-5125-46BB-BDF5-4F785C1A6F75}"/>
              </a:ext>
            </a:extLst>
          </p:cNvPr>
          <p:cNvSpPr txBox="1"/>
          <p:nvPr/>
        </p:nvSpPr>
        <p:spPr>
          <a:xfrm>
            <a:off x="1774825" y="1379995"/>
            <a:ext cx="8642350" cy="1803186"/>
          </a:xfrm>
          <a:prstGeom prst="rect">
            <a:avLst/>
          </a:prstGeom>
          <a:noFill/>
        </p:spPr>
        <p:txBody>
          <a:bodyPr wrap="square" lIns="0" tIns="0" rIns="0" bIns="0" rtlCol="0">
            <a:spAutoFit/>
          </a:bodyPr>
          <a:lstStyle/>
          <a:p>
            <a:pPr indent="359991" algn="just">
              <a:lnSpc>
                <a:spcPct val="150000"/>
              </a:lnSpc>
            </a:pPr>
            <a:r>
              <a:rPr lang="zh-CN" altLang="en-US" sz="1600" dirty="0">
                <a:latin typeface="微软雅黑" panose="020B0503020204020204" pitchFamily="34" charset="-122"/>
                <a:ea typeface="微软雅黑" panose="020B0503020204020204" pitchFamily="34" charset="-122"/>
              </a:rPr>
              <a:t>在募集市场连续两月上升以后，</a:t>
            </a:r>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月份据</a:t>
            </a:r>
            <a:r>
              <a:rPr lang="en-US" altLang="zh-CN" sz="1600" dirty="0">
                <a:latin typeface="微软雅黑" panose="020B0503020204020204" pitchFamily="34" charset="-122"/>
                <a:ea typeface="微软雅黑" panose="020B0503020204020204" pitchFamily="34" charset="-122"/>
              </a:rPr>
              <a:t>Wind</a:t>
            </a:r>
            <a:r>
              <a:rPr lang="zh-CN" altLang="en-US" sz="1600" dirty="0">
                <a:latin typeface="微软雅黑" panose="020B0503020204020204" pitchFamily="34" charset="-122"/>
                <a:ea typeface="微软雅黑" panose="020B0503020204020204" pitchFamily="34" charset="-122"/>
              </a:rPr>
              <a:t>数据统计，没有私募股权基金开展募集，募集市场暂时停滞，或与节前募集火热及春节假期休息有关。</a:t>
            </a:r>
            <a:endParaRPr lang="en-US" altLang="zh-CN" sz="1600" dirty="0">
              <a:latin typeface="微软雅黑" panose="020B0503020204020204" pitchFamily="34" charset="-122"/>
              <a:ea typeface="微软雅黑" panose="020B0503020204020204" pitchFamily="34" charset="-122"/>
            </a:endParaRPr>
          </a:p>
          <a:p>
            <a:pPr indent="359991" algn="just">
              <a:lnSpc>
                <a:spcPct val="150000"/>
              </a:lnSpc>
            </a:pPr>
            <a:r>
              <a:rPr lang="zh-CN" altLang="en-US" sz="1600" dirty="0">
                <a:latin typeface="微软雅黑" panose="020B0503020204020204" pitchFamily="34" charset="-122"/>
                <a:ea typeface="微软雅黑" panose="020B0503020204020204" pitchFamily="34" charset="-122"/>
              </a:rPr>
              <a:t>在</a:t>
            </a:r>
            <a:r>
              <a:rPr lang="en-US" altLang="zh-CN" sz="1600" dirty="0">
                <a:latin typeface="微软雅黑" panose="020B0503020204020204" pitchFamily="34" charset="-122"/>
                <a:ea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rPr>
              <a:t>月投资市场降温的情况下，</a:t>
            </a:r>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月股权投资市场继续下行。投资数量较上月减少</a:t>
            </a:r>
            <a:r>
              <a:rPr lang="en-US" altLang="zh-CN" sz="1600" dirty="0">
                <a:latin typeface="微软雅黑" panose="020B0503020204020204" pitchFamily="34" charset="-122"/>
                <a:ea typeface="微软雅黑" panose="020B0503020204020204" pitchFamily="34" charset="-122"/>
              </a:rPr>
              <a:t>83</a:t>
            </a:r>
            <a:r>
              <a:rPr lang="zh-CN" altLang="en-US" sz="1600" dirty="0">
                <a:latin typeface="微软雅黑" panose="020B0503020204020204" pitchFamily="34" charset="-122"/>
                <a:ea typeface="微软雅黑" panose="020B0503020204020204" pitchFamily="34" charset="-122"/>
              </a:rPr>
              <a:t>起，投资规模环比腰斩。从融资轮次来看，除战略投资外，投资事件主要发生在</a:t>
            </a:r>
            <a:r>
              <a:rPr lang="en-US" altLang="zh-CN" sz="1600" dirty="0">
                <a:latin typeface="微软雅黑" panose="020B0503020204020204" pitchFamily="34" charset="-122"/>
                <a:ea typeface="微软雅黑" panose="020B0503020204020204" pitchFamily="34" charset="-122"/>
              </a:rPr>
              <a:t>A</a:t>
            </a:r>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B</a:t>
            </a:r>
            <a:r>
              <a:rPr lang="zh-CN" altLang="en-US" sz="1600" dirty="0">
                <a:latin typeface="微软雅黑" panose="020B0503020204020204" pitchFamily="34" charset="-122"/>
                <a:ea typeface="微软雅黑" panose="020B0503020204020204" pitchFamily="34" charset="-122"/>
              </a:rPr>
              <a:t>轮。分行业来看，信息技术、可选消费为热门板块，医疗保健行业紧随其后，行业情况与上月一致。</a:t>
            </a:r>
            <a:endParaRPr lang="en-US" altLang="zh-CN" sz="1600" dirty="0">
              <a:latin typeface="微软雅黑" panose="020B0503020204020204" pitchFamily="34" charset="-122"/>
              <a:ea typeface="微软雅黑" panose="020B0503020204020204" pitchFamily="34" charset="-122"/>
            </a:endParaRPr>
          </a:p>
        </p:txBody>
      </p:sp>
      <p:grpSp>
        <p:nvGrpSpPr>
          <p:cNvPr id="13" name="组合 12">
            <a:extLst>
              <a:ext uri="{FF2B5EF4-FFF2-40B4-BE49-F238E27FC236}">
                <a16:creationId xmlns:a16="http://schemas.microsoft.com/office/drawing/2014/main" id="{ABCC63C5-B544-410D-8202-59C0D4799ACA}"/>
              </a:ext>
            </a:extLst>
          </p:cNvPr>
          <p:cNvGrpSpPr/>
          <p:nvPr/>
        </p:nvGrpSpPr>
        <p:grpSpPr>
          <a:xfrm>
            <a:off x="1774825" y="981075"/>
            <a:ext cx="3474084" cy="357504"/>
            <a:chOff x="7155479" y="740532"/>
            <a:chExt cx="3098130" cy="369869"/>
          </a:xfrm>
        </p:grpSpPr>
        <p:sp>
          <p:nvSpPr>
            <p:cNvPr id="14" name="矩形 13">
              <a:extLst>
                <a:ext uri="{FF2B5EF4-FFF2-40B4-BE49-F238E27FC236}">
                  <a16:creationId xmlns:a16="http://schemas.microsoft.com/office/drawing/2014/main" id="{4E1CF7BD-A761-41E0-8C2A-A1B7752825BC}"/>
                </a:ext>
              </a:extLst>
            </p:cNvPr>
            <p:cNvSpPr/>
            <p:nvPr/>
          </p:nvSpPr>
          <p:spPr>
            <a:xfrm>
              <a:off x="7155479" y="740532"/>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募集市场暂停，投资市场降温</a:t>
              </a:r>
            </a:p>
          </p:txBody>
        </p:sp>
        <p:sp>
          <p:nvSpPr>
            <p:cNvPr id="15" name="等腰三角形 14">
              <a:extLst>
                <a:ext uri="{FF2B5EF4-FFF2-40B4-BE49-F238E27FC236}">
                  <a16:creationId xmlns:a16="http://schemas.microsoft.com/office/drawing/2014/main" id="{47D02F80-287F-4DD2-976B-AF371911A0E5}"/>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矩形 3"/>
          <p:cNvSpPr/>
          <p:nvPr/>
        </p:nvSpPr>
        <p:spPr>
          <a:xfrm>
            <a:off x="2440319" y="4150016"/>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798"/>
                </a:solidFill>
                <a:latin typeface="华文新魏" panose="02010800040101010101" pitchFamily="2" charset="-122"/>
                <a:ea typeface="华文新魏" panose="02010800040101010101" pitchFamily="2" charset="-122"/>
              </a:rPr>
              <a:t>IPO</a:t>
            </a:r>
            <a:endParaRPr lang="zh-CN" altLang="en-US" sz="1600" dirty="0">
              <a:solidFill>
                <a:srgbClr val="000798"/>
              </a:solidFill>
              <a:latin typeface="华文新魏" panose="02010800040101010101" pitchFamily="2" charset="-122"/>
              <a:ea typeface="华文新魏" panose="02010800040101010101" pitchFamily="2" charset="-122"/>
            </a:endParaRPr>
          </a:p>
        </p:txBody>
      </p:sp>
      <p:sp>
        <p:nvSpPr>
          <p:cNvPr id="5" name="文本框 4"/>
          <p:cNvSpPr txBox="1"/>
          <p:nvPr/>
        </p:nvSpPr>
        <p:spPr>
          <a:xfrm>
            <a:off x="3298365" y="2067264"/>
            <a:ext cx="2087308" cy="646331"/>
          </a:xfrm>
          <a:prstGeom prst="rect">
            <a:avLst/>
          </a:prstGeom>
          <a:noFill/>
        </p:spPr>
        <p:txBody>
          <a:bodyPr wrap="square" rtlCol="0">
            <a:spAutoFit/>
          </a:bodyPr>
          <a:lstStyle/>
          <a:p>
            <a:pPr algn="just"/>
            <a:r>
              <a:rPr lang="zh-CN" altLang="en-US" dirty="0">
                <a:solidFill>
                  <a:srgbClr val="002060"/>
                </a:solidFill>
                <a:latin typeface="微软雅黑" panose="020B0503020204020204" pitchFamily="34" charset="-122"/>
                <a:ea typeface="微软雅黑" panose="020B0503020204020204" pitchFamily="34" charset="-122"/>
              </a:rPr>
              <a:t>募集市场降温明显，</a:t>
            </a:r>
            <a:endParaRPr lang="en-US" altLang="zh-CN" dirty="0">
              <a:solidFill>
                <a:srgbClr val="002060"/>
              </a:solidFill>
              <a:latin typeface="微软雅黑" panose="020B0503020204020204" pitchFamily="34" charset="-122"/>
              <a:ea typeface="微软雅黑" panose="020B0503020204020204" pitchFamily="34" charset="-122"/>
            </a:endParaRPr>
          </a:p>
          <a:p>
            <a:pPr algn="just"/>
            <a:r>
              <a:rPr lang="zh-CN" altLang="en-US" dirty="0">
                <a:solidFill>
                  <a:srgbClr val="002060"/>
                </a:solidFill>
                <a:latin typeface="微软雅黑" panose="020B0503020204020204" pitchFamily="34" charset="-122"/>
                <a:ea typeface="微软雅黑" panose="020B0503020204020204" pitchFamily="34" charset="-122"/>
              </a:rPr>
              <a:t>适逢春节暂无募集。</a:t>
            </a:r>
          </a:p>
        </p:txBody>
      </p:sp>
      <p:sp>
        <p:nvSpPr>
          <p:cNvPr id="6" name="文本框 5"/>
          <p:cNvSpPr txBox="1"/>
          <p:nvPr/>
        </p:nvSpPr>
        <p:spPr>
          <a:xfrm>
            <a:off x="3298365" y="3115283"/>
            <a:ext cx="2087308"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投资市场持续降温，</a:t>
            </a:r>
            <a:endParaRPr lang="en-US" altLang="zh-CN" dirty="0"/>
          </a:p>
          <a:p>
            <a:r>
              <a:rPr lang="zh-CN" altLang="en-US" dirty="0"/>
              <a:t>投资规模环比腰斩。</a:t>
            </a:r>
          </a:p>
        </p:txBody>
      </p:sp>
      <p:sp>
        <p:nvSpPr>
          <p:cNvPr id="7" name="文本框 6"/>
          <p:cNvSpPr txBox="1"/>
          <p:nvPr/>
        </p:nvSpPr>
        <p:spPr>
          <a:xfrm>
            <a:off x="3352776" y="4200524"/>
            <a:ext cx="2019324"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en-US" altLang="zh-CN" dirty="0"/>
              <a:t>IPO </a:t>
            </a:r>
            <a:r>
              <a:rPr lang="zh-CN" altLang="en-US" dirty="0"/>
              <a:t>节奏保持稳定，</a:t>
            </a:r>
            <a:endParaRPr lang="en-US" altLang="zh-CN" dirty="0"/>
          </a:p>
          <a:p>
            <a:r>
              <a:rPr lang="zh-CN" altLang="en-US" dirty="0"/>
              <a:t>数量规模几乎持平。</a:t>
            </a:r>
            <a:endParaRPr lang="en-US" altLang="zh-CN" dirty="0"/>
          </a:p>
        </p:txBody>
      </p:sp>
      <p:sp>
        <p:nvSpPr>
          <p:cNvPr id="8" name="矩形 7"/>
          <p:cNvSpPr/>
          <p:nvPr/>
        </p:nvSpPr>
        <p:spPr>
          <a:xfrm>
            <a:off x="6108581" y="3097869"/>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0798"/>
                </a:solidFill>
                <a:latin typeface="华文新魏" panose="02010800040101010101" pitchFamily="2" charset="-122"/>
                <a:ea typeface="华文新魏" panose="02010800040101010101" pitchFamily="2" charset="-122"/>
              </a:rPr>
              <a:t>新三板</a:t>
            </a:r>
          </a:p>
        </p:txBody>
      </p:sp>
      <p:sp>
        <p:nvSpPr>
          <p:cNvPr id="9" name="文本框 8"/>
          <p:cNvSpPr txBox="1"/>
          <p:nvPr/>
        </p:nvSpPr>
        <p:spPr>
          <a:xfrm>
            <a:off x="7101240" y="3157854"/>
            <a:ext cx="1928460"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新三板摘牌持续，</a:t>
            </a:r>
            <a:endParaRPr lang="en-US" altLang="zh-CN" dirty="0"/>
          </a:p>
          <a:p>
            <a:r>
              <a:rPr lang="zh-CN" altLang="en-US" dirty="0"/>
              <a:t>精选层有序扩张。</a:t>
            </a:r>
            <a:endParaRPr lang="en-US" altLang="zh-CN" dirty="0"/>
          </a:p>
        </p:txBody>
      </p:sp>
      <p:sp>
        <p:nvSpPr>
          <p:cNvPr id="10" name="矩形 9"/>
          <p:cNvSpPr/>
          <p:nvPr/>
        </p:nvSpPr>
        <p:spPr>
          <a:xfrm>
            <a:off x="6108581" y="2007277"/>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华文新魏" panose="02010800040101010101" pitchFamily="2" charset="-122"/>
                <a:ea typeface="华文新魏" panose="02010800040101010101" pitchFamily="2" charset="-122"/>
              </a:rPr>
              <a:t>并购</a:t>
            </a:r>
          </a:p>
        </p:txBody>
      </p:sp>
      <p:sp>
        <p:nvSpPr>
          <p:cNvPr id="11" name="文本框 10"/>
          <p:cNvSpPr txBox="1"/>
          <p:nvPr/>
        </p:nvSpPr>
        <p:spPr>
          <a:xfrm>
            <a:off x="7101240" y="2048214"/>
            <a:ext cx="2087309"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并购数量小幅下行，</a:t>
            </a:r>
            <a:endParaRPr lang="en-US" altLang="zh-CN" dirty="0"/>
          </a:p>
          <a:p>
            <a:r>
              <a:rPr lang="zh-CN" altLang="en-US" dirty="0"/>
              <a:t>并购规模大幅收窄。</a:t>
            </a:r>
            <a:endParaRPr lang="en-US" altLang="zh-CN" dirty="0"/>
          </a:p>
        </p:txBody>
      </p:sp>
      <p:sp>
        <p:nvSpPr>
          <p:cNvPr id="18" name="矩形 17">
            <a:extLst>
              <a:ext uri="{FF2B5EF4-FFF2-40B4-BE49-F238E27FC236}">
                <a16:creationId xmlns:a16="http://schemas.microsoft.com/office/drawing/2014/main" id="{2838D878-7E1E-449A-AE2B-A7EB0F36A2FE}"/>
              </a:ext>
            </a:extLst>
          </p:cNvPr>
          <p:cNvSpPr/>
          <p:nvPr/>
        </p:nvSpPr>
        <p:spPr>
          <a:xfrm>
            <a:off x="2430794" y="2007277"/>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华文新魏" panose="02010800040101010101" pitchFamily="2" charset="-122"/>
                <a:ea typeface="华文新魏" panose="02010800040101010101" pitchFamily="2" charset="-122"/>
              </a:rPr>
              <a:t>募集</a:t>
            </a:r>
          </a:p>
        </p:txBody>
      </p:sp>
      <p:sp>
        <p:nvSpPr>
          <p:cNvPr id="20" name="矩形 19">
            <a:extLst>
              <a:ext uri="{FF2B5EF4-FFF2-40B4-BE49-F238E27FC236}">
                <a16:creationId xmlns:a16="http://schemas.microsoft.com/office/drawing/2014/main" id="{92097731-A4B3-4D85-A0E9-1AD314BD4FDD}"/>
              </a:ext>
            </a:extLst>
          </p:cNvPr>
          <p:cNvSpPr/>
          <p:nvPr/>
        </p:nvSpPr>
        <p:spPr>
          <a:xfrm>
            <a:off x="2430794" y="3055298"/>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华文新魏" panose="02010800040101010101" pitchFamily="2" charset="-122"/>
                <a:ea typeface="华文新魏" panose="02010800040101010101" pitchFamily="2" charset="-122"/>
              </a:rPr>
              <a:t>投资</a:t>
            </a:r>
          </a:p>
        </p:txBody>
      </p:sp>
      <p:sp>
        <p:nvSpPr>
          <p:cNvPr id="21" name="矩形 20">
            <a:extLst>
              <a:ext uri="{FF2B5EF4-FFF2-40B4-BE49-F238E27FC236}">
                <a16:creationId xmlns:a16="http://schemas.microsoft.com/office/drawing/2014/main" id="{173EAEE1-2304-4E09-A4DE-B9691FF52C2E}"/>
              </a:ext>
            </a:extLst>
          </p:cNvPr>
          <p:cNvSpPr/>
          <p:nvPr/>
        </p:nvSpPr>
        <p:spPr>
          <a:xfrm>
            <a:off x="6108581" y="4178635"/>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0798"/>
                </a:solidFill>
                <a:latin typeface="华文新魏" panose="02010800040101010101" pitchFamily="2" charset="-122"/>
                <a:ea typeface="华文新魏" panose="02010800040101010101" pitchFamily="2" charset="-122"/>
              </a:rPr>
              <a:t>科创板</a:t>
            </a:r>
          </a:p>
        </p:txBody>
      </p:sp>
      <p:sp>
        <p:nvSpPr>
          <p:cNvPr id="22" name="文本框 21">
            <a:extLst>
              <a:ext uri="{FF2B5EF4-FFF2-40B4-BE49-F238E27FC236}">
                <a16:creationId xmlns:a16="http://schemas.microsoft.com/office/drawing/2014/main" id="{B3638B5A-E0B9-4077-999A-9263794D2CFE}"/>
              </a:ext>
            </a:extLst>
          </p:cNvPr>
          <p:cNvSpPr txBox="1"/>
          <p:nvPr/>
        </p:nvSpPr>
        <p:spPr>
          <a:xfrm>
            <a:off x="7104659" y="4219574"/>
            <a:ext cx="1982192"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科创板体量扩大，</a:t>
            </a:r>
            <a:endParaRPr lang="en-US" altLang="zh-CN" dirty="0"/>
          </a:p>
          <a:p>
            <a:r>
              <a:rPr lang="zh-CN" altLang="en-US" dirty="0"/>
              <a:t>但市值表现一般。</a:t>
            </a:r>
            <a:endParaRPr lang="en-US" altLang="zh-CN"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1774825" y="5446071"/>
            <a:ext cx="8642350" cy="874407"/>
          </a:xfrm>
          <a:prstGeom prst="rect">
            <a:avLst/>
          </a:prstGeom>
          <a:noFill/>
        </p:spPr>
        <p:txBody>
          <a:bodyPr wrap="square" rtlCol="0">
            <a:spAutoFit/>
          </a:bodyPr>
          <a:lstStyle/>
          <a:p>
            <a:pPr indent="457189" algn="just">
              <a:lnSpc>
                <a:spcPct val="150000"/>
              </a:lnSpc>
            </a:pPr>
            <a:r>
              <a:rPr lang="zh-CN" altLang="en-US" dirty="0">
                <a:latin typeface="微软雅黑" panose="020B0503020204020204" pitchFamily="34" charset="-122"/>
                <a:ea typeface="微软雅黑" panose="020B0503020204020204" pitchFamily="34" charset="-122"/>
              </a:rPr>
              <a:t>或受节前募集火热及春节假期影响，</a:t>
            </a:r>
            <a:r>
              <a:rPr lang="en-US" altLang="zh-CN" dirty="0">
                <a:latin typeface="微软雅黑" panose="020B0503020204020204" pitchFamily="34" charset="-122"/>
                <a:ea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rPr>
              <a:t>月据</a:t>
            </a:r>
            <a:r>
              <a:rPr lang="en-US" altLang="zh-CN" dirty="0">
                <a:latin typeface="微软雅黑" panose="020B0503020204020204" pitchFamily="34" charset="-122"/>
                <a:ea typeface="微软雅黑" panose="020B0503020204020204" pitchFamily="34" charset="-122"/>
              </a:rPr>
              <a:t>Wind</a:t>
            </a:r>
            <a:r>
              <a:rPr lang="zh-CN" altLang="en-US" dirty="0">
                <a:latin typeface="微软雅黑" panose="020B0503020204020204" pitchFamily="34" charset="-122"/>
                <a:ea typeface="微软雅黑" panose="020B0503020204020204" pitchFamily="34" charset="-122"/>
              </a:rPr>
              <a:t>数据显示并未发生私募股权投资类基金募集事件，</a:t>
            </a:r>
            <a:r>
              <a:rPr lang="en-US"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月正在募集的就有</a:t>
            </a:r>
            <a:r>
              <a:rPr lang="en-US" altLang="zh-CN" dirty="0">
                <a:latin typeface="微软雅黑" panose="020B0503020204020204" pitchFamily="34" charset="-122"/>
                <a:ea typeface="微软雅黑" panose="020B0503020204020204" pitchFamily="34" charset="-122"/>
              </a:rPr>
              <a:t>645</a:t>
            </a:r>
            <a:r>
              <a:rPr lang="zh-CN" altLang="en-US" dirty="0">
                <a:latin typeface="微软雅黑" panose="020B0503020204020204" pitchFamily="34" charset="-122"/>
                <a:ea typeface="微软雅黑" panose="020B0503020204020204" pitchFamily="34" charset="-122"/>
              </a:rPr>
              <a:t>起。</a:t>
            </a:r>
          </a:p>
        </p:txBody>
      </p:sp>
      <p:grpSp>
        <p:nvGrpSpPr>
          <p:cNvPr id="9" name="组合 8"/>
          <p:cNvGrpSpPr/>
          <p:nvPr/>
        </p:nvGrpSpPr>
        <p:grpSpPr>
          <a:xfrm>
            <a:off x="1774825" y="4952053"/>
            <a:ext cx="2284315" cy="342001"/>
            <a:chOff x="7265361" y="731103"/>
            <a:chExt cx="3098166" cy="379297"/>
          </a:xfrm>
        </p:grpSpPr>
        <p:sp>
          <p:nvSpPr>
            <p:cNvPr id="10" name="矩形 9"/>
            <p:cNvSpPr/>
            <p:nvPr/>
          </p:nvSpPr>
          <p:spPr>
            <a:xfrm>
              <a:off x="7265361" y="731103"/>
              <a:ext cx="2815120"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募集市场按下暂停</a:t>
              </a:r>
            </a:p>
          </p:txBody>
        </p:sp>
        <p:sp>
          <p:nvSpPr>
            <p:cNvPr id="11" name="等腰三角形 10"/>
            <p:cNvSpPr/>
            <p:nvPr/>
          </p:nvSpPr>
          <p:spPr>
            <a:xfrm rot="5400000">
              <a:off x="10037070" y="783943"/>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2" name="Rectangle 2"/>
          <p:cNvSpPr txBox="1">
            <a:spLocks noChangeArrowheads="1"/>
          </p:cNvSpPr>
          <p:nvPr/>
        </p:nvSpPr>
        <p:spPr bwMode="auto">
          <a:xfrm>
            <a:off x="1882775" y="144543"/>
            <a:ext cx="8426450" cy="51513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募集</a:t>
            </a:r>
          </a:p>
        </p:txBody>
      </p:sp>
      <p:graphicFrame>
        <p:nvGraphicFramePr>
          <p:cNvPr id="18" name="图表 17">
            <a:extLst>
              <a:ext uri="{FF2B5EF4-FFF2-40B4-BE49-F238E27FC236}">
                <a16:creationId xmlns:a16="http://schemas.microsoft.com/office/drawing/2014/main" id="{ACE62A1B-3E5B-4EF9-83E9-1573CC6F8217}"/>
              </a:ext>
            </a:extLst>
          </p:cNvPr>
          <p:cNvGraphicFramePr>
            <a:graphicFrameLocks/>
          </p:cNvGraphicFramePr>
          <p:nvPr>
            <p:extLst>
              <p:ext uri="{D42A27DB-BD31-4B8C-83A1-F6EECF244321}">
                <p14:modId xmlns:p14="http://schemas.microsoft.com/office/powerpoint/2010/main" val="3352769676"/>
              </p:ext>
            </p:extLst>
          </p:nvPr>
        </p:nvGraphicFramePr>
        <p:xfrm>
          <a:off x="1774825" y="895349"/>
          <a:ext cx="8642350" cy="3902076"/>
        </p:xfrm>
        <a:graphic>
          <a:graphicData uri="http://schemas.openxmlformats.org/drawingml/2006/chart">
            <c:chart xmlns:c="http://schemas.openxmlformats.org/drawingml/2006/chart" xmlns:r="http://schemas.openxmlformats.org/officeDocument/2006/relationships" r:id="rId4"/>
          </a:graphicData>
        </a:graphic>
      </p:graphicFrame>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74825" y="981075"/>
            <a:ext cx="2260600" cy="437207"/>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投资市场持续降温</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p:cNvSpPr txBox="1"/>
          <p:nvPr/>
        </p:nvSpPr>
        <p:spPr>
          <a:xfrm>
            <a:off x="2451753" y="5596292"/>
            <a:ext cx="7485623" cy="868956"/>
          </a:xfrm>
          <a:prstGeom prst="rect">
            <a:avLst/>
          </a:prstGeom>
          <a:noFill/>
        </p:spPr>
        <p:txBody>
          <a:bodyPr wrap="square" lIns="0" tIns="0" rIns="0" bIns="0" rtlCol="0">
            <a:spAutoFit/>
          </a:bodyPr>
          <a:lstStyle/>
          <a:p>
            <a:pPr algn="just" defTabSz="914377">
              <a:lnSpc>
                <a:spcPct val="150000"/>
              </a:lnSpc>
            </a:pPr>
            <a:r>
              <a:rPr lang="en-US" altLang="zh-CN" sz="1400" dirty="0">
                <a:solidFill>
                  <a:prstClr val="black"/>
                </a:solidFill>
                <a:latin typeface="微软雅黑" panose="020B0503020204020204" pitchFamily="34" charset="-122"/>
                <a:ea typeface="微软雅黑" panose="020B0503020204020204" pitchFamily="34" charset="-122"/>
              </a:rPr>
              <a:t>2</a:t>
            </a:r>
            <a:r>
              <a:rPr lang="zh-CN" altLang="en-US" sz="1400" dirty="0">
                <a:solidFill>
                  <a:prstClr val="black"/>
                </a:solidFill>
                <a:latin typeface="微软雅黑" panose="020B0503020204020204" pitchFamily="34" charset="-122"/>
                <a:ea typeface="微软雅黑" panose="020B0503020204020204" pitchFamily="34" charset="-122"/>
              </a:rPr>
              <a:t>月</a:t>
            </a:r>
            <a:r>
              <a:rPr lang="en-US" altLang="zh-CN" sz="1400" dirty="0">
                <a:solidFill>
                  <a:prstClr val="black"/>
                </a:solidFill>
                <a:latin typeface="微软雅黑" panose="020B0503020204020204" pitchFamily="34" charset="-122"/>
                <a:ea typeface="微软雅黑" panose="020B0503020204020204" pitchFamily="34" charset="-122"/>
              </a:rPr>
              <a:t>PE/VC</a:t>
            </a:r>
            <a:r>
              <a:rPr lang="zh-CN" altLang="en-US" sz="1400" dirty="0">
                <a:solidFill>
                  <a:prstClr val="black"/>
                </a:solidFill>
                <a:latin typeface="微软雅黑" panose="020B0503020204020204" pitchFamily="34" charset="-122"/>
                <a:ea typeface="微软雅黑" panose="020B0503020204020204" pitchFamily="34" charset="-122"/>
              </a:rPr>
              <a:t>市场投资事件共计</a:t>
            </a:r>
            <a:r>
              <a:rPr lang="en-US" altLang="zh-CN" sz="2000" dirty="0">
                <a:solidFill>
                  <a:srgbClr val="0070C0"/>
                </a:solidFill>
                <a:latin typeface="微软雅黑" panose="020B0503020204020204" pitchFamily="34" charset="-122"/>
                <a:ea typeface="微软雅黑" panose="020B0503020204020204" pitchFamily="34" charset="-122"/>
              </a:rPr>
              <a:t>256</a:t>
            </a:r>
            <a:r>
              <a:rPr lang="zh-CN" altLang="en-US" sz="1400" dirty="0">
                <a:solidFill>
                  <a:prstClr val="black"/>
                </a:solidFill>
                <a:latin typeface="微软雅黑" panose="020B0503020204020204" pitchFamily="34" charset="-122"/>
                <a:ea typeface="微软雅黑" panose="020B0503020204020204" pitchFamily="34" charset="-122"/>
              </a:rPr>
              <a:t>起，环比减少</a:t>
            </a:r>
            <a:r>
              <a:rPr lang="en-US" altLang="zh-CN" sz="2000" dirty="0">
                <a:solidFill>
                  <a:srgbClr val="0070C0"/>
                </a:solidFill>
                <a:latin typeface="微软雅黑" panose="020B0503020204020204" pitchFamily="34" charset="-122"/>
                <a:ea typeface="微软雅黑" panose="020B0503020204020204" pitchFamily="34" charset="-122"/>
              </a:rPr>
              <a:t>83</a:t>
            </a:r>
            <a:r>
              <a:rPr lang="zh-CN" altLang="en-US" sz="1400" dirty="0">
                <a:solidFill>
                  <a:prstClr val="black"/>
                </a:solidFill>
                <a:latin typeface="微软雅黑" panose="020B0503020204020204" pitchFamily="34" charset="-122"/>
                <a:ea typeface="微软雅黑" panose="020B0503020204020204" pitchFamily="34" charset="-122"/>
              </a:rPr>
              <a:t>起。融资总额为</a:t>
            </a:r>
            <a:r>
              <a:rPr lang="en-US" altLang="zh-CN" sz="2000" dirty="0">
                <a:solidFill>
                  <a:srgbClr val="0070C0"/>
                </a:solidFill>
                <a:latin typeface="微软雅黑" panose="020B0503020204020204" pitchFamily="34" charset="-122"/>
                <a:ea typeface="微软雅黑" panose="020B0503020204020204" pitchFamily="34" charset="-122"/>
              </a:rPr>
              <a:t>474.25</a:t>
            </a:r>
            <a:r>
              <a:rPr lang="zh-CN" altLang="en-US" sz="1400" dirty="0">
                <a:solidFill>
                  <a:prstClr val="black"/>
                </a:solidFill>
                <a:latin typeface="微软雅黑" panose="020B0503020204020204" pitchFamily="34" charset="-122"/>
                <a:ea typeface="微软雅黑" panose="020B0503020204020204" pitchFamily="34" charset="-122"/>
              </a:rPr>
              <a:t>亿元人民币。</a:t>
            </a:r>
            <a:endParaRPr lang="en-US" altLang="zh-CN" sz="1400" dirty="0">
              <a:solidFill>
                <a:prstClr val="black"/>
              </a:solidFill>
              <a:latin typeface="微软雅黑" panose="020B0503020204020204" pitchFamily="34" charset="-122"/>
              <a:ea typeface="微软雅黑" panose="020B0503020204020204" pitchFamily="34" charset="-122"/>
            </a:endParaRPr>
          </a:p>
          <a:p>
            <a:pPr algn="just" defTabSz="914377">
              <a:lnSpc>
                <a:spcPct val="150000"/>
              </a:lnSpc>
            </a:pPr>
            <a:r>
              <a:rPr lang="zh-CN" altLang="en-US" sz="1400" dirty="0">
                <a:solidFill>
                  <a:prstClr val="black"/>
                </a:solidFill>
                <a:latin typeface="微软雅黑" panose="020B0503020204020204" pitchFamily="34" charset="-122"/>
                <a:ea typeface="微软雅黑" panose="020B0503020204020204" pitchFamily="34" charset="-122"/>
              </a:rPr>
              <a:t>分行业来看，</a:t>
            </a:r>
            <a:r>
              <a:rPr lang="en-US" altLang="zh-CN" sz="1400" dirty="0">
                <a:solidFill>
                  <a:prstClr val="black"/>
                </a:solidFill>
                <a:latin typeface="微软雅黑" panose="020B0503020204020204" pitchFamily="34" charset="-122"/>
                <a:ea typeface="微软雅黑" panose="020B0503020204020204" pitchFamily="34" charset="-122"/>
              </a:rPr>
              <a:t>2</a:t>
            </a:r>
            <a:r>
              <a:rPr lang="zh-CN" altLang="en-US" sz="1400" dirty="0">
                <a:solidFill>
                  <a:prstClr val="black"/>
                </a:solidFill>
                <a:latin typeface="微软雅黑" panose="020B0503020204020204" pitchFamily="34" charset="-122"/>
                <a:ea typeface="微软雅黑" panose="020B0503020204020204" pitchFamily="34" charset="-122"/>
              </a:rPr>
              <a:t>月投资事件超半数依旧在信息技术行业，共计</a:t>
            </a:r>
            <a:r>
              <a:rPr lang="en-US" altLang="zh-CN" sz="2000" dirty="0">
                <a:solidFill>
                  <a:srgbClr val="0070C0"/>
                </a:solidFill>
                <a:latin typeface="微软雅黑" panose="020B0503020204020204" pitchFamily="34" charset="-122"/>
                <a:ea typeface="微软雅黑" panose="020B0503020204020204" pitchFamily="34" charset="-122"/>
              </a:rPr>
              <a:t>141</a:t>
            </a:r>
            <a:r>
              <a:rPr lang="zh-CN" altLang="en-US" sz="1400" dirty="0">
                <a:solidFill>
                  <a:prstClr val="black"/>
                </a:solidFill>
                <a:latin typeface="微软雅黑" panose="020B0503020204020204" pitchFamily="34" charset="-122"/>
                <a:ea typeface="微软雅黑" panose="020B0503020204020204" pitchFamily="34" charset="-122"/>
              </a:rPr>
              <a:t>起，融资总额</a:t>
            </a:r>
            <a:r>
              <a:rPr lang="en-US" altLang="zh-CN" sz="2000" dirty="0">
                <a:solidFill>
                  <a:srgbClr val="0070C0"/>
                </a:solidFill>
                <a:latin typeface="微软雅黑" panose="020B0503020204020204" pitchFamily="34" charset="-122"/>
                <a:ea typeface="微软雅黑" panose="020B0503020204020204" pitchFamily="34" charset="-122"/>
              </a:rPr>
              <a:t>158.74</a:t>
            </a:r>
            <a:r>
              <a:rPr lang="zh-CN" altLang="en-US" sz="1400" dirty="0">
                <a:solidFill>
                  <a:prstClr val="black"/>
                </a:solidFill>
                <a:latin typeface="微软雅黑" panose="020B0503020204020204" pitchFamily="34" charset="-122"/>
                <a:ea typeface="微软雅黑" panose="020B0503020204020204" pitchFamily="34" charset="-122"/>
              </a:rPr>
              <a:t>亿元。</a:t>
            </a:r>
            <a:endParaRPr lang="en-US" altLang="zh-CN" sz="1400" dirty="0">
              <a:solidFill>
                <a:prstClr val="black"/>
              </a:solidFill>
              <a:latin typeface="微软雅黑" panose="020B0503020204020204" pitchFamily="34" charset="-122"/>
              <a:ea typeface="微软雅黑" panose="020B0503020204020204" pitchFamily="34" charset="-122"/>
            </a:endParaRPr>
          </a:p>
        </p:txBody>
      </p:sp>
      <p:sp>
        <p:nvSpPr>
          <p:cNvPr id="11"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graphicFrame>
        <p:nvGraphicFramePr>
          <p:cNvPr id="3" name="表格 2">
            <a:extLst>
              <a:ext uri="{FF2B5EF4-FFF2-40B4-BE49-F238E27FC236}">
                <a16:creationId xmlns:a16="http://schemas.microsoft.com/office/drawing/2014/main" id="{9395B83B-B976-4A11-8ED3-812F38EEACD3}"/>
              </a:ext>
            </a:extLst>
          </p:cNvPr>
          <p:cNvGraphicFramePr>
            <a:graphicFrameLocks noGrp="1"/>
          </p:cNvGraphicFramePr>
          <p:nvPr>
            <p:extLst>
              <p:ext uri="{D42A27DB-BD31-4B8C-83A1-F6EECF244321}">
                <p14:modId xmlns:p14="http://schemas.microsoft.com/office/powerpoint/2010/main" val="1840167241"/>
              </p:ext>
            </p:extLst>
          </p:nvPr>
        </p:nvGraphicFramePr>
        <p:xfrm>
          <a:off x="1774825" y="1492624"/>
          <a:ext cx="8646984" cy="4199512"/>
        </p:xfrm>
        <a:graphic>
          <a:graphicData uri="http://schemas.openxmlformats.org/drawingml/2006/table">
            <a:tbl>
              <a:tblPr/>
              <a:tblGrid>
                <a:gridCol w="2882328">
                  <a:extLst>
                    <a:ext uri="{9D8B030D-6E8A-4147-A177-3AD203B41FA5}">
                      <a16:colId xmlns:a16="http://schemas.microsoft.com/office/drawing/2014/main" val="792581688"/>
                    </a:ext>
                  </a:extLst>
                </a:gridCol>
                <a:gridCol w="2882328">
                  <a:extLst>
                    <a:ext uri="{9D8B030D-6E8A-4147-A177-3AD203B41FA5}">
                      <a16:colId xmlns:a16="http://schemas.microsoft.com/office/drawing/2014/main" val="2590742497"/>
                    </a:ext>
                  </a:extLst>
                </a:gridCol>
                <a:gridCol w="2882328">
                  <a:extLst>
                    <a:ext uri="{9D8B030D-6E8A-4147-A177-3AD203B41FA5}">
                      <a16:colId xmlns:a16="http://schemas.microsoft.com/office/drawing/2014/main" val="268573590"/>
                    </a:ext>
                  </a:extLst>
                </a:gridCol>
              </a:tblGrid>
              <a:tr h="364579">
                <a:tc gridSpan="3">
                  <a:txBody>
                    <a:bodyPr/>
                    <a:lstStyle/>
                    <a:p>
                      <a:pPr algn="ctr" fontAlgn="ctr"/>
                      <a:r>
                        <a:rPr lang="en-US" altLang="zh-CN" sz="2000" b="0" i="0" u="none" strike="noStrike" dirty="0">
                          <a:solidFill>
                            <a:srgbClr val="000000"/>
                          </a:solidFill>
                          <a:effectLst/>
                          <a:latin typeface="微软雅黑" panose="020B0503020204020204" pitchFamily="34" charset="-122"/>
                          <a:ea typeface="微软雅黑" panose="020B0503020204020204" pitchFamily="34" charset="-122"/>
                        </a:rPr>
                        <a:t>2021</a:t>
                      </a: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rPr>
                        <a:t>年</a:t>
                      </a:r>
                      <a:r>
                        <a:rPr lang="en-US" altLang="zh-CN" sz="2000" b="0" i="0" u="none" strike="noStrike" dirty="0">
                          <a:solidFill>
                            <a:srgbClr val="000000"/>
                          </a:solidFill>
                          <a:effectLst/>
                          <a:latin typeface="微软雅黑" panose="020B0503020204020204" pitchFamily="34" charset="-122"/>
                          <a:ea typeface="微软雅黑" panose="020B0503020204020204" pitchFamily="34" charset="-122"/>
                        </a:rPr>
                        <a:t>2</a:t>
                      </a: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rPr>
                        <a:t>月中国</a:t>
                      </a:r>
                      <a:r>
                        <a:rPr lang="en-US" altLang="zh-CN" sz="2000" b="0" i="0" u="none" strike="noStrike" dirty="0">
                          <a:solidFill>
                            <a:srgbClr val="000000"/>
                          </a:solidFill>
                          <a:effectLst/>
                          <a:latin typeface="微软雅黑" panose="020B0503020204020204" pitchFamily="34" charset="-122"/>
                          <a:ea typeface="微软雅黑" panose="020B0503020204020204" pitchFamily="34" charset="-122"/>
                        </a:rPr>
                        <a:t>PEVC</a:t>
                      </a: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rPr>
                        <a:t>案例行业分布及规模</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780255499"/>
                  </a:ext>
                </a:extLst>
              </a:tr>
              <a:tr h="627733">
                <a:tc>
                  <a:txBody>
                    <a:bodyPr/>
                    <a:lstStyle/>
                    <a:p>
                      <a:pPr algn="ctr" fontAlgn="ct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t>行业</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t>案例数量</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t>融资金融</a:t>
                      </a:r>
                      <a:b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t>（人民币 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2550959549"/>
                  </a:ext>
                </a:extLst>
              </a:tr>
              <a:tr h="320720">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信息技术</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141</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158.74</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3026081514"/>
                  </a:ext>
                </a:extLst>
              </a:tr>
              <a:tr h="320720">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医疗保健</a:t>
                      </a:r>
                    </a:p>
                  </a:txBody>
                  <a:tcPr marL="9525" marR="9525" marT="9525" marB="0" anchor="ctr">
                    <a:lnL>
                      <a:noFill/>
                    </a:lnL>
                    <a:lnR>
                      <a:noFill/>
                    </a:lnR>
                    <a:lnT>
                      <a:noFill/>
                    </a:lnT>
                    <a:lnB>
                      <a:noFill/>
                    </a:lnB>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56</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94.81</a:t>
                      </a:r>
                    </a:p>
                  </a:txBody>
                  <a:tcPr marL="9525" marR="9525" marT="9525" marB="0" anchor="ctr">
                    <a:lnL>
                      <a:noFill/>
                    </a:lnL>
                    <a:lnR>
                      <a:noFill/>
                    </a:lnR>
                    <a:lnT>
                      <a:noFill/>
                    </a:lnT>
                    <a:lnB>
                      <a:noFill/>
                    </a:lnB>
                  </a:tcPr>
                </a:tc>
                <a:extLst>
                  <a:ext uri="{0D108BD9-81ED-4DB2-BD59-A6C34878D82A}">
                    <a16:rowId xmlns:a16="http://schemas.microsoft.com/office/drawing/2014/main" val="936268363"/>
                  </a:ext>
                </a:extLst>
              </a:tr>
              <a:tr h="320720">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可选消费</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19</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113.29</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4154326810"/>
                  </a:ext>
                </a:extLst>
              </a:tr>
              <a:tr h="320720">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工业</a:t>
                      </a:r>
                    </a:p>
                  </a:txBody>
                  <a:tcPr marL="9525" marR="9525" marT="9525" marB="0" anchor="ctr">
                    <a:lnL>
                      <a:noFill/>
                    </a:lnL>
                    <a:lnR>
                      <a:noFill/>
                    </a:lnR>
                    <a:lnT>
                      <a:noFill/>
                    </a:lnT>
                    <a:lnB>
                      <a:noFill/>
                    </a:lnB>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15</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64.56</a:t>
                      </a:r>
                    </a:p>
                  </a:txBody>
                  <a:tcPr marL="9525" marR="9525" marT="9525" marB="0" anchor="ctr">
                    <a:lnL>
                      <a:noFill/>
                    </a:lnL>
                    <a:lnR>
                      <a:noFill/>
                    </a:lnR>
                    <a:lnT>
                      <a:noFill/>
                    </a:lnT>
                    <a:lnB>
                      <a:noFill/>
                    </a:lnB>
                  </a:tcPr>
                </a:tc>
                <a:extLst>
                  <a:ext uri="{0D108BD9-81ED-4DB2-BD59-A6C34878D82A}">
                    <a16:rowId xmlns:a16="http://schemas.microsoft.com/office/drawing/2014/main" val="1150329060"/>
                  </a:ext>
                </a:extLst>
              </a:tr>
              <a:tr h="320720">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金融</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9</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2.05</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645064643"/>
                  </a:ext>
                </a:extLst>
              </a:tr>
              <a:tr h="320720">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材料</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8</a:t>
                      </a:r>
                    </a:p>
                  </a:txBody>
                  <a:tcPr marL="9525" marR="9525" marT="9525" marB="0" anchor="ctr">
                    <a:lnL>
                      <a:noFill/>
                    </a:lnL>
                    <a:lnR>
                      <a:noFill/>
                    </a:lnR>
                    <a:lnT>
                      <a:noFill/>
                    </a:lnT>
                    <a:lnB>
                      <a:noFill/>
                    </a:lnB>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1.74</a:t>
                      </a:r>
                    </a:p>
                  </a:txBody>
                  <a:tcPr marL="9525" marR="9525" marT="9525" marB="0" anchor="ctr">
                    <a:lnL>
                      <a:noFill/>
                    </a:lnL>
                    <a:lnR>
                      <a:noFill/>
                    </a:lnR>
                    <a:lnT>
                      <a:noFill/>
                    </a:lnT>
                    <a:lnB>
                      <a:noFill/>
                    </a:lnB>
                  </a:tcPr>
                </a:tc>
                <a:extLst>
                  <a:ext uri="{0D108BD9-81ED-4DB2-BD59-A6C34878D82A}">
                    <a16:rowId xmlns:a16="http://schemas.microsoft.com/office/drawing/2014/main" val="3847707919"/>
                  </a:ext>
                </a:extLst>
              </a:tr>
              <a:tr h="320720">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日常消费</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11.64</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2281830412"/>
                  </a:ext>
                </a:extLst>
              </a:tr>
              <a:tr h="320720">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公用事业</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a:t>
                      </a:r>
                    </a:p>
                  </a:txBody>
                  <a:tcPr marL="9525" marR="9525" marT="9525" marB="0" anchor="ctr">
                    <a:lnL>
                      <a:noFill/>
                    </a:lnL>
                    <a:lnR>
                      <a:noFill/>
                    </a:lnR>
                    <a:lnT>
                      <a:noFill/>
                    </a:lnT>
                    <a:lnB>
                      <a:noFill/>
                    </a:lnB>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26.88</a:t>
                      </a:r>
                    </a:p>
                  </a:txBody>
                  <a:tcPr marL="9525" marR="9525" marT="9525" marB="0" anchor="ctr">
                    <a:lnL>
                      <a:noFill/>
                    </a:lnL>
                    <a:lnR>
                      <a:noFill/>
                    </a:lnR>
                    <a:lnT>
                      <a:noFill/>
                    </a:lnT>
                    <a:lnB>
                      <a:noFill/>
                    </a:lnB>
                  </a:tcPr>
                </a:tc>
                <a:extLst>
                  <a:ext uri="{0D108BD9-81ED-4DB2-BD59-A6C34878D82A}">
                    <a16:rowId xmlns:a16="http://schemas.microsoft.com/office/drawing/2014/main" val="2884742241"/>
                  </a:ext>
                </a:extLst>
              </a:tr>
              <a:tr h="320720">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电信服务</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1</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0.55</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927389370"/>
                  </a:ext>
                </a:extLst>
              </a:tr>
              <a:tr h="320720">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总计</a:t>
                      </a:r>
                    </a:p>
                  </a:txBody>
                  <a:tcPr marL="9525" marR="9525" marT="9525" marB="0" anchor="ctr">
                    <a:lnL>
                      <a:noFill/>
                    </a:lnL>
                    <a:lnR>
                      <a:noFill/>
                    </a:lnR>
                    <a:lnT>
                      <a:noFill/>
                    </a:lnT>
                    <a:lnB>
                      <a:noFill/>
                    </a:lnB>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256</a:t>
                      </a:r>
                    </a:p>
                  </a:txBody>
                  <a:tcPr marL="9525" marR="9525" marT="9525" marB="0" anchor="ctr">
                    <a:lnL>
                      <a:noFill/>
                    </a:lnL>
                    <a:lnR>
                      <a:noFill/>
                    </a:lnR>
                    <a:lnT>
                      <a:noFill/>
                    </a:lnT>
                    <a:lnB>
                      <a:noFill/>
                    </a:lnB>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474.25</a:t>
                      </a:r>
                    </a:p>
                  </a:txBody>
                  <a:tcPr marL="9525" marR="9525" marT="9525" marB="0" anchor="ctr">
                    <a:lnL>
                      <a:noFill/>
                    </a:lnL>
                    <a:lnR>
                      <a:noFill/>
                    </a:lnR>
                    <a:lnT>
                      <a:noFill/>
                    </a:lnT>
                    <a:lnB>
                      <a:noFill/>
                    </a:lnB>
                  </a:tcPr>
                </a:tc>
                <a:extLst>
                  <a:ext uri="{0D108BD9-81ED-4DB2-BD59-A6C34878D82A}">
                    <a16:rowId xmlns:a16="http://schemas.microsoft.com/office/drawing/2014/main" val="3252277262"/>
                  </a:ext>
                </a:extLst>
              </a:tr>
            </a:tbl>
          </a:graphicData>
        </a:graphic>
      </p:graphicFrame>
    </p:spTree>
    <p:extLst>
      <p:ext uri="{BB962C8B-B14F-4D97-AF65-F5344CB8AC3E}">
        <p14:creationId xmlns:p14="http://schemas.microsoft.com/office/powerpoint/2010/main" val="37133582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74825" y="981075"/>
            <a:ext cx="3797999" cy="369871"/>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分行业融资案例及金额分布情况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1849947"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sp>
        <p:nvSpPr>
          <p:cNvPr id="8" name="文本框 7"/>
          <p:cNvSpPr txBox="1"/>
          <p:nvPr/>
        </p:nvSpPr>
        <p:spPr>
          <a:xfrm>
            <a:off x="1920595" y="5728540"/>
            <a:ext cx="8350810" cy="695190"/>
          </a:xfrm>
          <a:prstGeom prst="rect">
            <a:avLst/>
          </a:prstGeom>
          <a:noFill/>
        </p:spPr>
        <p:txBody>
          <a:bodyPr wrap="square" lIns="0" tIns="0" rIns="0" bIns="0" rtlCol="0">
            <a:spAutoFit/>
          </a:bodyPr>
          <a:lstStyle/>
          <a:p>
            <a:pPr algn="just" defTabSz="914377">
              <a:lnSpc>
                <a:spcPct val="150000"/>
              </a:lnSpc>
            </a:pPr>
            <a:r>
              <a:rPr lang="zh-CN" altLang="en-US" sz="1600" dirty="0">
                <a:latin typeface="微软雅黑" panose="020B0503020204020204" pitchFamily="34" charset="-122"/>
                <a:ea typeface="微软雅黑" panose="020B0503020204020204" pitchFamily="34" charset="-122"/>
              </a:rPr>
              <a:t>从投资数量来看，过半的投资事件发生在信息技术行业、医疗保健及可选消费紧随其后；</a:t>
            </a:r>
            <a:endParaRPr lang="en-US" altLang="zh-CN" sz="1600" dirty="0">
              <a:latin typeface="微软雅黑" panose="020B0503020204020204" pitchFamily="34" charset="-122"/>
              <a:ea typeface="微软雅黑" panose="020B0503020204020204" pitchFamily="34" charset="-122"/>
            </a:endParaRPr>
          </a:p>
          <a:p>
            <a:pPr algn="just" defTabSz="914377">
              <a:lnSpc>
                <a:spcPct val="150000"/>
              </a:lnSpc>
            </a:pPr>
            <a:r>
              <a:rPr lang="zh-CN" altLang="en-US" sz="1600" dirty="0">
                <a:latin typeface="微软雅黑" panose="020B0503020204020204" pitchFamily="34" charset="-122"/>
                <a:ea typeface="微软雅黑" panose="020B0503020204020204" pitchFamily="34" charset="-122"/>
              </a:rPr>
              <a:t>从投资规模来看，本月信息技术、医疗保健及可选消费的占比相近，可选消费占比依旧第二。</a:t>
            </a:r>
          </a:p>
        </p:txBody>
      </p:sp>
      <p:pic>
        <p:nvPicPr>
          <p:cNvPr id="3" name="图片 2">
            <a:extLst>
              <a:ext uri="{FF2B5EF4-FFF2-40B4-BE49-F238E27FC236}">
                <a16:creationId xmlns:a16="http://schemas.microsoft.com/office/drawing/2014/main" id="{0BB3E455-B522-4C45-826E-5F0324B36613}"/>
              </a:ext>
            </a:extLst>
          </p:cNvPr>
          <p:cNvPicPr>
            <a:picLocks noChangeAspect="1"/>
          </p:cNvPicPr>
          <p:nvPr/>
        </p:nvPicPr>
        <p:blipFill rotWithShape="1">
          <a:blip r:embed="rId3"/>
          <a:srcRect l="12556" t="17999" r="22669" b="21543"/>
          <a:stretch/>
        </p:blipFill>
        <p:spPr>
          <a:xfrm>
            <a:off x="1774825" y="1559859"/>
            <a:ext cx="4995582" cy="3899647"/>
          </a:xfrm>
          <a:prstGeom prst="rect">
            <a:avLst/>
          </a:prstGeom>
        </p:spPr>
      </p:pic>
      <p:pic>
        <p:nvPicPr>
          <p:cNvPr id="10" name="图片 9">
            <a:extLst>
              <a:ext uri="{FF2B5EF4-FFF2-40B4-BE49-F238E27FC236}">
                <a16:creationId xmlns:a16="http://schemas.microsoft.com/office/drawing/2014/main" id="{EF63AEE6-E617-4B1F-87ED-A1A4F133E71B}"/>
              </a:ext>
            </a:extLst>
          </p:cNvPr>
          <p:cNvPicPr>
            <a:picLocks noChangeAspect="1"/>
          </p:cNvPicPr>
          <p:nvPr/>
        </p:nvPicPr>
        <p:blipFill rotWithShape="1">
          <a:blip r:embed="rId4"/>
          <a:srcRect l="11434" t="15837" r="28925" b="8500"/>
          <a:stretch/>
        </p:blipFill>
        <p:spPr>
          <a:xfrm>
            <a:off x="6909547" y="981075"/>
            <a:ext cx="4699748" cy="4686861"/>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289431" y="5453368"/>
            <a:ext cx="8127744" cy="868956"/>
          </a:xfrm>
          <a:prstGeom prst="rect">
            <a:avLst/>
          </a:prstGeom>
          <a:noFill/>
        </p:spPr>
        <p:txBody>
          <a:bodyPr wrap="square" lIns="0" tIns="0" rIns="0" bIns="0" rtlCol="0">
            <a:spAutoFit/>
          </a:bodyPr>
          <a:lstStyle/>
          <a:p>
            <a:pPr algn="just" defTabSz="914377">
              <a:lnSpc>
                <a:spcPct val="150000"/>
              </a:lnSpc>
            </a:pPr>
            <a:r>
              <a:rPr lang="zh-CN" altLang="en-US" sz="1600" dirty="0">
                <a:solidFill>
                  <a:prstClr val="black"/>
                </a:solidFill>
                <a:latin typeface="微软雅黑" panose="020B0503020204020204" pitchFamily="34" charset="-122"/>
                <a:ea typeface="微软雅黑" panose="020B0503020204020204" pitchFamily="34" charset="-122"/>
              </a:rPr>
              <a:t>按融资轮次来看，除战略轮外，</a:t>
            </a:r>
            <a:r>
              <a:rPr lang="en-US" altLang="zh-CN" sz="1600" dirty="0">
                <a:solidFill>
                  <a:prstClr val="black"/>
                </a:solidFill>
                <a:latin typeface="微软雅黑" panose="020B0503020204020204" pitchFamily="34" charset="-122"/>
                <a:ea typeface="微软雅黑" panose="020B0503020204020204" pitchFamily="34" charset="-122"/>
              </a:rPr>
              <a:t>2</a:t>
            </a:r>
            <a:r>
              <a:rPr lang="zh-CN" altLang="en-US" sz="1600" dirty="0">
                <a:solidFill>
                  <a:prstClr val="black"/>
                </a:solidFill>
                <a:latin typeface="微软雅黑" panose="020B0503020204020204" pitchFamily="34" charset="-122"/>
                <a:ea typeface="微软雅黑" panose="020B0503020204020204" pitchFamily="34" charset="-122"/>
              </a:rPr>
              <a:t>月融资事件发生最多的是</a:t>
            </a:r>
            <a:r>
              <a:rPr lang="en-US" altLang="zh-CN" sz="2000" dirty="0">
                <a:solidFill>
                  <a:srgbClr val="FF0000"/>
                </a:solidFill>
                <a:latin typeface="微软雅黑" panose="020B0503020204020204" pitchFamily="34" charset="-122"/>
                <a:ea typeface="微软雅黑" panose="020B0503020204020204" pitchFamily="34" charset="-122"/>
              </a:rPr>
              <a:t>A</a:t>
            </a:r>
            <a:r>
              <a:rPr lang="zh-CN" altLang="en-US" sz="1600" dirty="0">
                <a:solidFill>
                  <a:prstClr val="black"/>
                </a:solidFill>
                <a:latin typeface="微软雅黑" panose="020B0503020204020204" pitchFamily="34" charset="-122"/>
                <a:ea typeface="微软雅黑" panose="020B0503020204020204" pitchFamily="34" charset="-122"/>
              </a:rPr>
              <a:t>轮和</a:t>
            </a:r>
            <a:r>
              <a:rPr lang="en-US" altLang="zh-CN" sz="2000" dirty="0">
                <a:solidFill>
                  <a:srgbClr val="FF0000"/>
                </a:solidFill>
                <a:latin typeface="微软雅黑" panose="020B0503020204020204" pitchFamily="34" charset="-122"/>
                <a:ea typeface="微软雅黑" panose="020B0503020204020204" pitchFamily="34" charset="-122"/>
              </a:rPr>
              <a:t>B</a:t>
            </a:r>
            <a:r>
              <a:rPr lang="zh-CN" altLang="en-US" sz="1600" dirty="0">
                <a:solidFill>
                  <a:prstClr val="black"/>
                </a:solidFill>
                <a:latin typeface="微软雅黑" panose="020B0503020204020204" pitchFamily="34" charset="-122"/>
                <a:ea typeface="微软雅黑" panose="020B0503020204020204" pitchFamily="34" charset="-122"/>
              </a:rPr>
              <a:t>轮，共计发生</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51</a:t>
            </a:r>
            <a:r>
              <a:rPr lang="zh-CN" altLang="en-US" sz="1600" dirty="0">
                <a:solidFill>
                  <a:prstClr val="black"/>
                </a:solidFill>
                <a:latin typeface="微软雅黑" panose="020B0503020204020204" pitchFamily="34" charset="-122"/>
                <a:ea typeface="微软雅黑" panose="020B0503020204020204" pitchFamily="34" charset="-122"/>
              </a:rPr>
              <a:t>起。</a:t>
            </a:r>
            <a:endParaRPr lang="en-US" altLang="zh-CN" sz="1600" dirty="0">
              <a:solidFill>
                <a:prstClr val="black"/>
              </a:solidFill>
              <a:latin typeface="微软雅黑" panose="020B0503020204020204" pitchFamily="34" charset="-122"/>
              <a:ea typeface="微软雅黑" panose="020B0503020204020204" pitchFamily="34" charset="-122"/>
            </a:endParaRPr>
          </a:p>
          <a:p>
            <a:pPr algn="just" defTabSz="914377">
              <a:lnSpc>
                <a:spcPct val="150000"/>
              </a:lnSpc>
            </a:pPr>
            <a:r>
              <a:rPr lang="zh-CN" altLang="en-US" sz="1600" dirty="0">
                <a:solidFill>
                  <a:prstClr val="black"/>
                </a:solidFill>
                <a:latin typeface="微软雅黑" panose="020B0503020204020204" pitchFamily="34" charset="-122"/>
                <a:ea typeface="微软雅黑" panose="020B0503020204020204" pitchFamily="34" charset="-122"/>
              </a:rPr>
              <a:t>按融资金额来看，除战略轮外，</a:t>
            </a:r>
            <a:r>
              <a:rPr lang="en-US" altLang="zh-CN" sz="1600" dirty="0">
                <a:solidFill>
                  <a:prstClr val="black"/>
                </a:solidFill>
                <a:latin typeface="微软雅黑" panose="020B0503020204020204" pitchFamily="34" charset="-122"/>
                <a:ea typeface="微软雅黑" panose="020B0503020204020204" pitchFamily="34" charset="-122"/>
              </a:rPr>
              <a:t>2</a:t>
            </a:r>
            <a:r>
              <a:rPr lang="zh-CN" altLang="en-US" sz="1600" dirty="0">
                <a:solidFill>
                  <a:prstClr val="black"/>
                </a:solidFill>
                <a:latin typeface="微软雅黑" panose="020B0503020204020204" pitchFamily="34" charset="-122"/>
                <a:ea typeface="微软雅黑" panose="020B0503020204020204" pitchFamily="34" charset="-122"/>
              </a:rPr>
              <a:t>月融资金额最多的是</a:t>
            </a:r>
            <a:r>
              <a:rPr lang="en-US" altLang="zh-CN" sz="2000" dirty="0">
                <a:solidFill>
                  <a:srgbClr val="FF0000"/>
                </a:solidFill>
                <a:latin typeface="微软雅黑" panose="020B0503020204020204" pitchFamily="34" charset="-122"/>
                <a:ea typeface="微软雅黑" panose="020B0503020204020204" pitchFamily="34" charset="-122"/>
              </a:rPr>
              <a:t>B</a:t>
            </a:r>
            <a:r>
              <a:rPr lang="zh-CN" altLang="en-US" sz="1600" dirty="0">
                <a:solidFill>
                  <a:prstClr val="black"/>
                </a:solidFill>
                <a:latin typeface="微软雅黑" panose="020B0503020204020204" pitchFamily="34" charset="-122"/>
                <a:ea typeface="微软雅黑" panose="020B0503020204020204" pitchFamily="34" charset="-122"/>
              </a:rPr>
              <a:t>轮</a:t>
            </a:r>
            <a:r>
              <a:rPr lang="en-US" altLang="zh-CN" sz="1600" dirty="0">
                <a:solidFill>
                  <a:prstClr val="black"/>
                </a:solidFill>
                <a:latin typeface="微软雅黑" panose="020B0503020204020204" pitchFamily="34" charset="-122"/>
                <a:ea typeface="微软雅黑" panose="020B0503020204020204" pitchFamily="34" charset="-122"/>
              </a:rPr>
              <a:t>,</a:t>
            </a:r>
            <a:r>
              <a:rPr lang="zh-CN" altLang="en-US" sz="1600" dirty="0">
                <a:solidFill>
                  <a:prstClr val="black"/>
                </a:solidFill>
                <a:latin typeface="微软雅黑" panose="020B0503020204020204" pitchFamily="34" charset="-122"/>
                <a:ea typeface="微软雅黑" panose="020B0503020204020204" pitchFamily="34" charset="-122"/>
              </a:rPr>
              <a:t>总融资额为</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127.52</a:t>
            </a:r>
            <a:r>
              <a:rPr lang="zh-CN" altLang="en-US" sz="1600" dirty="0">
                <a:solidFill>
                  <a:prstClr val="black"/>
                </a:solidFill>
                <a:latin typeface="微软雅黑" panose="020B0503020204020204" pitchFamily="34" charset="-122"/>
                <a:ea typeface="微软雅黑" panose="020B0503020204020204" pitchFamily="34" charset="-122"/>
              </a:rPr>
              <a:t>亿元。</a:t>
            </a:r>
            <a:endParaRPr lang="en-US" altLang="zh-CN" sz="1600" dirty="0">
              <a:solidFill>
                <a:prstClr val="black"/>
              </a:solidFill>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pic>
        <p:nvPicPr>
          <p:cNvPr id="16" name="图片 15">
            <a:extLst>
              <a:ext uri="{FF2B5EF4-FFF2-40B4-BE49-F238E27FC236}">
                <a16:creationId xmlns:a16="http://schemas.microsoft.com/office/drawing/2014/main" id="{FA1B3CAE-3744-4307-A4D2-B8163ADFD2B0}"/>
              </a:ext>
            </a:extLst>
          </p:cNvPr>
          <p:cNvPicPr>
            <a:picLocks noChangeAspect="1"/>
          </p:cNvPicPr>
          <p:nvPr/>
        </p:nvPicPr>
        <p:blipFill>
          <a:blip r:embed="rId3"/>
          <a:stretch>
            <a:fillRect/>
          </a:stretch>
        </p:blipFill>
        <p:spPr>
          <a:xfrm>
            <a:off x="1497256" y="981075"/>
            <a:ext cx="9435600" cy="4159929"/>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774825" y="981075"/>
            <a:ext cx="2338551" cy="369871"/>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重要投资事件</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908595" y="1454074"/>
            <a:ext cx="2453856" cy="318499"/>
            <a:chOff x="5691883" y="1387012"/>
            <a:chExt cx="2784296" cy="318498"/>
          </a:xfrm>
        </p:grpSpPr>
        <p:sp>
          <p:nvSpPr>
            <p:cNvPr id="6" name="平行四边形 5"/>
            <p:cNvSpPr/>
            <p:nvPr/>
          </p:nvSpPr>
          <p:spPr>
            <a:xfrm>
              <a:off x="5691883" y="1387012"/>
              <a:ext cx="534256" cy="318498"/>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平行四边形 6"/>
            <p:cNvSpPr/>
            <p:nvPr/>
          </p:nvSpPr>
          <p:spPr>
            <a:xfrm>
              <a:off x="6249270" y="1387012"/>
              <a:ext cx="2226909" cy="318498"/>
            </a:xfrm>
            <a:prstGeom prst="parallelogram">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融资规模前列</a:t>
              </a:r>
            </a:p>
          </p:txBody>
        </p:sp>
      </p:grpSp>
      <p:grpSp>
        <p:nvGrpSpPr>
          <p:cNvPr id="8" name="组合 7"/>
          <p:cNvGrpSpPr/>
          <p:nvPr/>
        </p:nvGrpSpPr>
        <p:grpSpPr>
          <a:xfrm>
            <a:off x="1906972" y="5121313"/>
            <a:ext cx="2441201" cy="322887"/>
            <a:chOff x="5691883" y="1387012"/>
            <a:chExt cx="2784298" cy="318498"/>
          </a:xfrm>
        </p:grpSpPr>
        <p:sp>
          <p:nvSpPr>
            <p:cNvPr id="9" name="平行四边形 8"/>
            <p:cNvSpPr/>
            <p:nvPr/>
          </p:nvSpPr>
          <p:spPr>
            <a:xfrm>
              <a:off x="5691883" y="1387012"/>
              <a:ext cx="534256" cy="318498"/>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p:cNvSpPr/>
            <p:nvPr/>
          </p:nvSpPr>
          <p:spPr>
            <a:xfrm>
              <a:off x="6249271" y="1387012"/>
              <a:ext cx="2226910" cy="318498"/>
            </a:xfrm>
            <a:prstGeom prst="parallelogram">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市场关注</a:t>
              </a:r>
            </a:p>
          </p:txBody>
        </p:sp>
      </p:grpSp>
      <p:sp>
        <p:nvSpPr>
          <p:cNvPr id="11" name="文本框 10"/>
          <p:cNvSpPr txBox="1"/>
          <p:nvPr/>
        </p:nvSpPr>
        <p:spPr>
          <a:xfrm>
            <a:off x="2448378" y="3964007"/>
            <a:ext cx="5808209" cy="983026"/>
          </a:xfrm>
          <a:prstGeom prst="rect">
            <a:avLst/>
          </a:prstGeom>
          <a:noFill/>
          <a:ln w="19050">
            <a:noFill/>
            <a:prstDash val="sysDash"/>
          </a:ln>
        </p:spPr>
        <p:txBody>
          <a:bodyPr wrap="square" lIns="0" tIns="0" rIns="0" bIns="0" rtlCol="0">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rPr>
              <a:t>妙手医生：</a:t>
            </a:r>
            <a:r>
              <a:rPr lang="zh-CN" altLang="en-US" sz="1200" dirty="0">
                <a:latin typeface="微软雅黑" panose="020B0503020204020204" pitchFamily="34" charset="-122"/>
                <a:ea typeface="微软雅黑" panose="020B0503020204020204" pitchFamily="34" charset="-122"/>
              </a:rPr>
              <a:t>“妙手医生”是一款移动健康领域移动</a:t>
            </a:r>
            <a:r>
              <a:rPr lang="en-US" altLang="zh-CN" sz="1200" dirty="0">
                <a:latin typeface="微软雅黑" panose="020B0503020204020204" pitchFamily="34" charset="-122"/>
                <a:ea typeface="微软雅黑" panose="020B0503020204020204" pitchFamily="34" charset="-122"/>
              </a:rPr>
              <a:t>App</a:t>
            </a:r>
            <a:r>
              <a:rPr lang="zh-CN" altLang="en-US" sz="1200" dirty="0">
                <a:latin typeface="微软雅黑" panose="020B0503020204020204" pitchFamily="34" charset="-122"/>
                <a:ea typeface="微软雅黑" panose="020B0503020204020204" pitchFamily="34" charset="-122"/>
              </a:rPr>
              <a:t>。主要由“免费快速提问”、“预约专家”、“诊后咨询”、“妙手配药”等核心板块组成。</a:t>
            </a:r>
            <a:endParaRPr lang="en-US" altLang="zh-CN" sz="1200" dirty="0">
              <a:latin typeface="微软雅黑" panose="020B0503020204020204" pitchFamily="34" charset="-122"/>
              <a:ea typeface="微软雅黑" panose="020B0503020204020204" pitchFamily="34" charset="-122"/>
            </a:endParaRPr>
          </a:p>
          <a:p>
            <a:pPr algn="just">
              <a:lnSpc>
                <a:spcPct val="150000"/>
              </a:lnSpc>
            </a:pPr>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腾讯投资、中金资本、易方达基金、红杉资本、中信证券</a:t>
            </a:r>
          </a:p>
        </p:txBody>
      </p:sp>
      <p:sp>
        <p:nvSpPr>
          <p:cNvPr id="12" name="箭头: 五边形 11"/>
          <p:cNvSpPr/>
          <p:nvPr/>
        </p:nvSpPr>
        <p:spPr>
          <a:xfrm>
            <a:off x="1903119" y="1854206"/>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3" name="箭头: 五边形 12"/>
          <p:cNvSpPr/>
          <p:nvPr/>
        </p:nvSpPr>
        <p:spPr>
          <a:xfrm>
            <a:off x="1909483" y="2974346"/>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2</a:t>
            </a:r>
            <a:endParaRPr lang="zh-CN" altLang="en-US" sz="2400" dirty="0">
              <a:latin typeface="Arial" panose="020B0604020202020204" pitchFamily="34" charset="0"/>
              <a:cs typeface="Arial" panose="020B0604020202020204" pitchFamily="34" charset="0"/>
            </a:endParaRPr>
          </a:p>
        </p:txBody>
      </p:sp>
      <p:sp>
        <p:nvSpPr>
          <p:cNvPr id="14" name="箭头: 五边形 13"/>
          <p:cNvSpPr/>
          <p:nvPr/>
        </p:nvSpPr>
        <p:spPr>
          <a:xfrm>
            <a:off x="1909483" y="4041752"/>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3</a:t>
            </a:r>
            <a:endParaRPr lang="zh-CN" altLang="en-US" sz="2400" dirty="0">
              <a:latin typeface="Arial" panose="020B0604020202020204" pitchFamily="34" charset="0"/>
              <a:cs typeface="Arial" panose="020B0604020202020204" pitchFamily="34" charset="0"/>
            </a:endParaRPr>
          </a:p>
        </p:txBody>
      </p:sp>
      <p:sp>
        <p:nvSpPr>
          <p:cNvPr id="15" name="箭头: 五边形 14"/>
          <p:cNvSpPr/>
          <p:nvPr/>
        </p:nvSpPr>
        <p:spPr>
          <a:xfrm>
            <a:off x="1905010" y="5540487"/>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6" name="文本框 15"/>
          <p:cNvSpPr txBox="1"/>
          <p:nvPr/>
        </p:nvSpPr>
        <p:spPr>
          <a:xfrm>
            <a:off x="2438408" y="5496561"/>
            <a:ext cx="5818179" cy="972189"/>
          </a:xfrm>
          <a:prstGeom prst="rect">
            <a:avLst/>
          </a:prstGeom>
          <a:noFill/>
          <a:ln w="19050">
            <a:noFill/>
            <a:prstDash val="sysDash"/>
          </a:ln>
        </p:spPr>
        <p:txBody>
          <a:bodyPr wrap="square" lIns="0" tIns="0" rIns="0" bIns="0" rtlCol="0">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rPr>
              <a:t>长安新能源：</a:t>
            </a:r>
            <a:r>
              <a:rPr lang="zh-CN" altLang="en-US" sz="1200" dirty="0">
                <a:latin typeface="微软雅黑" panose="020B0503020204020204" pitchFamily="34" charset="-122"/>
                <a:ea typeface="微软雅黑" panose="020B0503020204020204" pitchFamily="34" charset="-122"/>
              </a:rPr>
              <a:t>重庆长安新能源汽车公司成立于</a:t>
            </a:r>
            <a:r>
              <a:rPr lang="en-US" altLang="zh-CN" sz="1200" dirty="0">
                <a:latin typeface="微软雅黑" panose="020B0503020204020204" pitchFamily="34" charset="-122"/>
                <a:ea typeface="微软雅黑" panose="020B0503020204020204" pitchFamily="34" charset="-122"/>
              </a:rPr>
              <a:t>2008</a:t>
            </a:r>
            <a:r>
              <a:rPr lang="zh-CN" altLang="en-US" sz="1200" dirty="0">
                <a:latin typeface="微软雅黑" panose="020B0503020204020204" pitchFamily="34" charset="-122"/>
                <a:ea typeface="微软雅黑" panose="020B0503020204020204" pitchFamily="34" charset="-122"/>
              </a:rPr>
              <a:t>年</a:t>
            </a: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月，业务主要涉及纯电动、混合动力、燃料电池等节能与新能源汽车核心技术研发、系统集成设计等业务。</a:t>
            </a:r>
            <a:endParaRPr lang="en-US" altLang="zh-CN" sz="1200" dirty="0">
              <a:latin typeface="微软雅黑" panose="020B0503020204020204" pitchFamily="34" charset="-122"/>
              <a:ea typeface="微软雅黑" panose="020B0503020204020204" pitchFamily="34" charset="-122"/>
            </a:endParaRPr>
          </a:p>
          <a:p>
            <a:pPr algn="just">
              <a:lnSpc>
                <a:spcPct val="150000"/>
              </a:lnSpc>
            </a:pPr>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未披露</a:t>
            </a:r>
          </a:p>
        </p:txBody>
      </p:sp>
      <p:sp>
        <p:nvSpPr>
          <p:cNvPr id="17" name="文本框 16"/>
          <p:cNvSpPr txBox="1"/>
          <p:nvPr/>
        </p:nvSpPr>
        <p:spPr>
          <a:xfrm>
            <a:off x="2438410" y="1787526"/>
            <a:ext cx="5818177" cy="972189"/>
          </a:xfrm>
          <a:prstGeom prst="rect">
            <a:avLst/>
          </a:prstGeom>
          <a:noFill/>
          <a:ln w="19050">
            <a:noFill/>
            <a:prstDash val="sysDash"/>
          </a:ln>
        </p:spPr>
        <p:txBody>
          <a:bodyPr wrap="square" lIns="0" tIns="0" rIns="0" bIns="0" rtlCol="0">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rPr>
              <a:t>青桔单车：</a:t>
            </a:r>
            <a:r>
              <a:rPr lang="zh-CN" altLang="en-US" sz="1200" dirty="0">
                <a:latin typeface="微软雅黑" panose="020B0503020204020204" pitchFamily="34" charset="-122"/>
                <a:ea typeface="微软雅黑" panose="020B0503020204020204" pitchFamily="34" charset="-122"/>
              </a:rPr>
              <a:t>青桔，是来自滴滴出行的共享单车。青桔单车实施全面免押金骑行。同时，为用户带来灵活轻便、随心驾驭的骑行感受。</a:t>
            </a:r>
            <a:endParaRPr lang="en-US" altLang="zh-CN" sz="1200" dirty="0">
              <a:latin typeface="微软雅黑" panose="020B0503020204020204" pitchFamily="34" charset="-122"/>
              <a:ea typeface="微软雅黑" panose="020B0503020204020204" pitchFamily="34" charset="-122"/>
            </a:endParaRPr>
          </a:p>
          <a:p>
            <a:pPr algn="just">
              <a:lnSpc>
                <a:spcPct val="150000"/>
              </a:lnSpc>
            </a:pPr>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：未披露</a:t>
            </a:r>
          </a:p>
        </p:txBody>
      </p:sp>
      <p:sp>
        <p:nvSpPr>
          <p:cNvPr id="18" name="文本框 17"/>
          <p:cNvSpPr txBox="1"/>
          <p:nvPr/>
        </p:nvSpPr>
        <p:spPr>
          <a:xfrm>
            <a:off x="2438408" y="2891996"/>
            <a:ext cx="5818179" cy="972189"/>
          </a:xfrm>
          <a:prstGeom prst="rect">
            <a:avLst/>
          </a:prstGeom>
          <a:noFill/>
          <a:ln w="19050">
            <a:noFill/>
            <a:prstDash val="sysDash"/>
          </a:ln>
        </p:spPr>
        <p:txBody>
          <a:bodyPr wrap="square" lIns="0" tIns="0" rIns="0" bIns="0" rtlCol="0">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rPr>
              <a:t>蜂巢能源：</a:t>
            </a:r>
            <a:r>
              <a:rPr lang="zh-CN" altLang="en-US" sz="1200" dirty="0">
                <a:latin typeface="微软雅黑" panose="020B0503020204020204" pitchFamily="34" charset="-122"/>
                <a:ea typeface="微软雅黑" panose="020B0503020204020204" pitchFamily="34" charset="-122"/>
              </a:rPr>
              <a:t>蜂巢能源科技的前身是长城汽车动力电池事业部，</a:t>
            </a:r>
            <a:r>
              <a:rPr lang="en-US" altLang="zh-CN" sz="1200" dirty="0">
                <a:latin typeface="微软雅黑" panose="020B0503020204020204" pitchFamily="34" charset="-122"/>
                <a:ea typeface="微软雅黑" panose="020B0503020204020204" pitchFamily="34" charset="-122"/>
              </a:rPr>
              <a:t>2018</a:t>
            </a:r>
            <a:r>
              <a:rPr lang="zh-CN" altLang="en-US" sz="1200" dirty="0">
                <a:latin typeface="微软雅黑" panose="020B0503020204020204" pitchFamily="34" charset="-122"/>
                <a:ea typeface="微软雅黑" panose="020B0503020204020204" pitchFamily="34" charset="-122"/>
              </a:rPr>
              <a:t>年</a:t>
            </a:r>
            <a:r>
              <a:rPr lang="en-US" altLang="zh-CN" sz="1200" dirty="0">
                <a:latin typeface="微软雅黑" panose="020B0503020204020204" pitchFamily="34" charset="-122"/>
                <a:ea typeface="微软雅黑" panose="020B0503020204020204" pitchFamily="34" charset="-122"/>
              </a:rPr>
              <a:t>2</a:t>
            </a:r>
            <a:r>
              <a:rPr lang="zh-CN" altLang="en-US" sz="1200" dirty="0">
                <a:latin typeface="微软雅黑" panose="020B0503020204020204" pitchFamily="34" charset="-122"/>
                <a:ea typeface="微软雅黑" panose="020B0503020204020204" pitchFamily="34" charset="-122"/>
              </a:rPr>
              <a:t>月独立为蜂巢能源科技有限公司</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致力于下一代电池材料、电芯等技术的研发、制造及创新。</a:t>
            </a:r>
            <a:endParaRPr lang="en-US" altLang="zh-CN" sz="1200" dirty="0">
              <a:latin typeface="微软雅黑" panose="020B0503020204020204" pitchFamily="34" charset="-122"/>
              <a:ea typeface="微软雅黑" panose="020B0503020204020204" pitchFamily="34" charset="-122"/>
            </a:endParaRPr>
          </a:p>
          <a:p>
            <a:pPr algn="just">
              <a:lnSpc>
                <a:spcPct val="150000"/>
              </a:lnSpc>
            </a:pPr>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长城控股集团、中银投资、</a:t>
            </a:r>
            <a:r>
              <a:rPr lang="en-US" altLang="zh-CN" sz="1200" dirty="0">
                <a:latin typeface="微软雅黑" panose="020B0503020204020204" pitchFamily="34" charset="-122"/>
                <a:ea typeface="微软雅黑" panose="020B0503020204020204" pitchFamily="34" charset="-122"/>
              </a:rPr>
              <a:t>IDG</a:t>
            </a:r>
            <a:r>
              <a:rPr lang="zh-CN" altLang="en-US" sz="1200" dirty="0">
                <a:latin typeface="微软雅黑" panose="020B0503020204020204" pitchFamily="34" charset="-122"/>
                <a:ea typeface="微软雅黑" panose="020B0503020204020204" pitchFamily="34" charset="-122"/>
              </a:rPr>
              <a:t>、凯辉资本等</a:t>
            </a:r>
          </a:p>
        </p:txBody>
      </p:sp>
      <p:sp>
        <p:nvSpPr>
          <p:cNvPr id="19" name="文本框 18"/>
          <p:cNvSpPr txBox="1"/>
          <p:nvPr/>
        </p:nvSpPr>
        <p:spPr>
          <a:xfrm>
            <a:off x="8872835" y="1549384"/>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融资规模</a:t>
            </a:r>
          </a:p>
        </p:txBody>
      </p:sp>
      <p:sp>
        <p:nvSpPr>
          <p:cNvPr id="20" name="文本框 19"/>
          <p:cNvSpPr txBox="1"/>
          <p:nvPr/>
        </p:nvSpPr>
        <p:spPr>
          <a:xfrm>
            <a:off x="8979435" y="2022190"/>
            <a:ext cx="710131"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6</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1" name="文本框 20"/>
          <p:cNvSpPr txBox="1"/>
          <p:nvPr/>
        </p:nvSpPr>
        <p:spPr>
          <a:xfrm>
            <a:off x="8803906" y="3102568"/>
            <a:ext cx="1061188"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35</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
        <p:nvSpPr>
          <p:cNvPr id="22" name="文本框 21"/>
          <p:cNvSpPr txBox="1"/>
          <p:nvPr/>
        </p:nvSpPr>
        <p:spPr>
          <a:xfrm>
            <a:off x="8807801" y="4031218"/>
            <a:ext cx="1053398"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30</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
        <p:nvSpPr>
          <p:cNvPr id="25" name="文本框 24"/>
          <p:cNvSpPr txBox="1"/>
          <p:nvPr/>
        </p:nvSpPr>
        <p:spPr>
          <a:xfrm>
            <a:off x="11200408" y="5701582"/>
            <a:ext cx="205184"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sym typeface="+mn-ea"/>
              </a:rPr>
              <a:t>B</a:t>
            </a:r>
            <a:endParaRPr lang="zh-CN" altLang="en-US" sz="2400" dirty="0">
              <a:latin typeface="微软雅黑" panose="020B0503020204020204" pitchFamily="34" charset="-122"/>
              <a:ea typeface="微软雅黑" panose="020B0503020204020204" pitchFamily="34" charset="-122"/>
            </a:endParaRPr>
          </a:p>
        </p:txBody>
      </p:sp>
      <p:sp>
        <p:nvSpPr>
          <p:cNvPr id="27" name="文本框 26"/>
          <p:cNvSpPr txBox="1"/>
          <p:nvPr/>
        </p:nvSpPr>
        <p:spPr>
          <a:xfrm>
            <a:off x="10841335" y="1546401"/>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融资轮次</a:t>
            </a:r>
          </a:p>
        </p:txBody>
      </p:sp>
      <p:sp>
        <p:nvSpPr>
          <p:cNvPr id="2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sp>
        <p:nvSpPr>
          <p:cNvPr id="32" name="文本框 31">
            <a:extLst>
              <a:ext uri="{FF2B5EF4-FFF2-40B4-BE49-F238E27FC236}">
                <a16:creationId xmlns:a16="http://schemas.microsoft.com/office/drawing/2014/main" id="{C44B59D3-B1AB-4643-8517-83E41EBA39E5}"/>
              </a:ext>
            </a:extLst>
          </p:cNvPr>
          <p:cNvSpPr txBox="1"/>
          <p:nvPr/>
        </p:nvSpPr>
        <p:spPr>
          <a:xfrm>
            <a:off x="11200408" y="3102568"/>
            <a:ext cx="205184"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A</a:t>
            </a:r>
            <a:endParaRPr lang="zh-CN" altLang="en-US" sz="1400" dirty="0">
              <a:latin typeface="微软雅黑" panose="020B0503020204020204" pitchFamily="34" charset="-122"/>
              <a:ea typeface="微软雅黑" panose="020B0503020204020204" pitchFamily="34" charset="-122"/>
            </a:endParaRPr>
          </a:p>
        </p:txBody>
      </p:sp>
      <p:sp>
        <p:nvSpPr>
          <p:cNvPr id="30" name="文本框 29">
            <a:extLst>
              <a:ext uri="{FF2B5EF4-FFF2-40B4-BE49-F238E27FC236}">
                <a16:creationId xmlns:a16="http://schemas.microsoft.com/office/drawing/2014/main" id="{83DD3E3F-B1A2-4547-A00A-70AFDD85F94F}"/>
              </a:ext>
            </a:extLst>
          </p:cNvPr>
          <p:cNvSpPr txBox="1"/>
          <p:nvPr/>
        </p:nvSpPr>
        <p:spPr>
          <a:xfrm>
            <a:off x="11200408" y="4106374"/>
            <a:ext cx="205184"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E</a:t>
            </a:r>
            <a:endParaRPr lang="zh-CN" altLang="en-US" sz="1400" dirty="0">
              <a:latin typeface="微软雅黑" panose="020B0503020204020204" pitchFamily="34" charset="-122"/>
              <a:ea typeface="微软雅黑" panose="020B0503020204020204" pitchFamily="34" charset="-122"/>
            </a:endParaRPr>
          </a:p>
        </p:txBody>
      </p:sp>
      <p:sp>
        <p:nvSpPr>
          <p:cNvPr id="31" name="文本框 30">
            <a:extLst>
              <a:ext uri="{FF2B5EF4-FFF2-40B4-BE49-F238E27FC236}">
                <a16:creationId xmlns:a16="http://schemas.microsoft.com/office/drawing/2014/main" id="{91CD3948-93D7-4130-878A-9B4ADEF8C89F}"/>
              </a:ext>
            </a:extLst>
          </p:cNvPr>
          <p:cNvSpPr txBox="1"/>
          <p:nvPr/>
        </p:nvSpPr>
        <p:spPr>
          <a:xfrm>
            <a:off x="11191591" y="2071950"/>
            <a:ext cx="148015" cy="369332"/>
          </a:xfrm>
          <a:prstGeom prst="rect">
            <a:avLst/>
          </a:prstGeom>
          <a:noFill/>
        </p:spPr>
        <p:txBody>
          <a:bodyPr wrap="squar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B</a:t>
            </a:r>
            <a:endParaRPr lang="zh-CN" altLang="en-US" sz="1400" dirty="0">
              <a:latin typeface="微软雅黑" panose="020B0503020204020204" pitchFamily="34" charset="-122"/>
              <a:ea typeface="微软雅黑" panose="020B0503020204020204" pitchFamily="34" charset="-122"/>
            </a:endParaRPr>
          </a:p>
        </p:txBody>
      </p:sp>
      <p:sp>
        <p:nvSpPr>
          <p:cNvPr id="33" name="文本框 32">
            <a:extLst>
              <a:ext uri="{FF2B5EF4-FFF2-40B4-BE49-F238E27FC236}">
                <a16:creationId xmlns:a16="http://schemas.microsoft.com/office/drawing/2014/main" id="{7552DD72-21A9-4FFC-9AD4-41D30A5F0990}"/>
              </a:ext>
            </a:extLst>
          </p:cNvPr>
          <p:cNvSpPr txBox="1"/>
          <p:nvPr/>
        </p:nvSpPr>
        <p:spPr>
          <a:xfrm>
            <a:off x="8803906" y="5683208"/>
            <a:ext cx="1061188"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30</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774825" y="981075"/>
            <a:ext cx="2468119" cy="369871"/>
            <a:chOff x="7155444" y="740531"/>
            <a:chExt cx="3098165" cy="369870"/>
          </a:xfrm>
        </p:grpSpPr>
        <p:sp>
          <p:nvSpPr>
            <p:cNvPr id="3" name="矩形 2"/>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股、港股</a:t>
              </a: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情况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p:cNvSpPr txBox="1"/>
          <p:nvPr/>
        </p:nvSpPr>
        <p:spPr>
          <a:xfrm>
            <a:off x="1774825" y="4858904"/>
            <a:ext cx="8642350" cy="1613070"/>
          </a:xfrm>
          <a:prstGeom prst="rect">
            <a:avLst/>
          </a:prstGeom>
          <a:noFill/>
        </p:spPr>
        <p:txBody>
          <a:bodyPr wrap="square" lIns="0" tIns="0" rIns="0" bIns="0" rtlCol="0">
            <a:spAutoFit/>
          </a:bodyPr>
          <a:lstStyle/>
          <a:p>
            <a:pPr indent="457189" algn="just">
              <a:lnSpc>
                <a:spcPct val="150000"/>
              </a:lnSpc>
            </a:pP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整体节奏平稳，</a:t>
            </a:r>
            <a:r>
              <a:rPr lang="en-US" altLang="zh-CN" sz="1400" dirty="0">
                <a:latin typeface="微软雅黑" panose="020B0503020204020204" pitchFamily="34" charset="-122"/>
                <a:ea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rPr>
              <a:t>股共有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28</a:t>
            </a:r>
            <a:r>
              <a:rPr lang="zh-CN" altLang="en-US" sz="1400" dirty="0">
                <a:latin typeface="微软雅黑" panose="020B0503020204020204" pitchFamily="34" charset="-122"/>
                <a:ea typeface="微软雅黑" panose="020B0503020204020204" pitchFamily="34" charset="-122"/>
              </a:rPr>
              <a:t>家公司上市，其中科创板上市企业共</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9</a:t>
            </a:r>
            <a:r>
              <a:rPr lang="zh-CN" altLang="en-US" sz="1400" dirty="0">
                <a:latin typeface="微软雅黑" panose="020B0503020204020204" pitchFamily="34" charset="-122"/>
                <a:ea typeface="微软雅黑" panose="020B0503020204020204" pitchFamily="34" charset="-122"/>
              </a:rPr>
              <a:t>家。</a:t>
            </a: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募资额总</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229.23</a:t>
            </a:r>
            <a:r>
              <a:rPr lang="zh-CN" altLang="en-US" sz="1400" dirty="0">
                <a:latin typeface="微软雅黑" panose="020B0503020204020204" pitchFamily="34" charset="-122"/>
                <a:ea typeface="微软雅黑" panose="020B0503020204020204" pitchFamily="34" charset="-122"/>
              </a:rPr>
              <a:t>亿，其中科创板总募资额为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70.24</a:t>
            </a:r>
            <a:r>
              <a:rPr lang="zh-CN" altLang="en-US" sz="1400" dirty="0">
                <a:latin typeface="微软雅黑" panose="020B0503020204020204" pitchFamily="34" charset="-122"/>
                <a:ea typeface="微软雅黑" panose="020B0503020204020204" pitchFamily="34" charset="-122"/>
              </a:rPr>
              <a:t>亿，上市退出基金共计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87</a:t>
            </a:r>
            <a:r>
              <a:rPr lang="zh-CN" altLang="en-US" sz="1400" dirty="0">
                <a:latin typeface="微软雅黑" panose="020B0503020204020204" pitchFamily="34" charset="-122"/>
                <a:ea typeface="微软雅黑" panose="020B0503020204020204" pitchFamily="34" charset="-122"/>
              </a:rPr>
              <a:t>支；</a:t>
            </a:r>
            <a:endParaRPr lang="en-US" altLang="zh-CN" sz="1400" dirty="0">
              <a:latin typeface="微软雅黑" panose="020B0503020204020204" pitchFamily="34" charset="-122"/>
              <a:ea typeface="微软雅黑" panose="020B0503020204020204" pitchFamily="34" charset="-122"/>
            </a:endParaRPr>
          </a:p>
          <a:p>
            <a:pPr indent="457189" algn="just">
              <a:lnSpc>
                <a:spcPct val="150000"/>
              </a:lnSpc>
            </a:pPr>
            <a:r>
              <a:rPr lang="zh-CN" altLang="en-US" sz="1400" dirty="0">
                <a:latin typeface="微软雅黑" panose="020B0503020204020204" pitchFamily="34" charset="-122"/>
                <a:ea typeface="微软雅黑" panose="020B0503020204020204" pitchFamily="34" charset="-122"/>
              </a:rPr>
              <a:t>港股</a:t>
            </a: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月有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7</a:t>
            </a:r>
            <a:r>
              <a:rPr lang="zh-CN" altLang="en-US" sz="1400" dirty="0">
                <a:latin typeface="微软雅黑" panose="020B0503020204020204" pitchFamily="34" charset="-122"/>
                <a:ea typeface="微软雅黑" panose="020B0503020204020204" pitchFamily="34" charset="-122"/>
              </a:rPr>
              <a:t>家企业上市交易，总募集资金</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619.74</a:t>
            </a:r>
            <a:r>
              <a:rPr lang="zh-CN" altLang="en-US"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亿</a:t>
            </a:r>
            <a:r>
              <a:rPr lang="zh-CN" altLang="en-US" sz="1400" dirty="0">
                <a:latin typeface="微软雅黑" panose="020B0503020204020204" pitchFamily="34" charset="-122"/>
                <a:ea typeface="微软雅黑" panose="020B0503020204020204" pitchFamily="34" charset="-122"/>
              </a:rPr>
              <a:t>港元，其中募资规模最大的为</a:t>
            </a:r>
            <a:r>
              <a:rPr lang="zh-CN" altLang="en-US"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快手</a:t>
            </a:r>
            <a:r>
              <a:rPr lang="zh-CN" altLang="en-US" sz="1400" dirty="0">
                <a:latin typeface="微软雅黑" panose="020B0503020204020204" pitchFamily="34" charset="-122"/>
                <a:ea typeface="微软雅黑" panose="020B0503020204020204" pitchFamily="34" charset="-122"/>
              </a:rPr>
              <a:t>，首发募资总额为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483</a:t>
            </a:r>
            <a:r>
              <a:rPr lang="zh-CN" altLang="en-US"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亿</a:t>
            </a:r>
            <a:r>
              <a:rPr lang="zh-CN" altLang="en-US" sz="1400" dirty="0">
                <a:latin typeface="微软雅黑" panose="020B0503020204020204" pitchFamily="34" charset="-122"/>
                <a:ea typeface="微软雅黑" panose="020B0503020204020204" pitchFamily="34" charset="-122"/>
              </a:rPr>
              <a:t>港元。</a:t>
            </a:r>
            <a:endParaRPr lang="en-US" altLang="zh-CN" sz="1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1859091" y="810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US" altLang="zh-CN" sz="2400" b="1" dirty="0">
                <a:solidFill>
                  <a:srgbClr val="000798"/>
                </a:solidFill>
                <a:ea typeface="幼圆" panose="02010509060101010101" pitchFamily="49" charset="-122"/>
              </a:rPr>
              <a:t>IPO</a:t>
            </a:r>
            <a:r>
              <a:rPr lang="zh-CN" altLang="en-US" sz="2400" b="1" dirty="0">
                <a:solidFill>
                  <a:srgbClr val="000798"/>
                </a:solidFill>
                <a:ea typeface="幼圆" panose="02010509060101010101" pitchFamily="49" charset="-122"/>
              </a:rPr>
              <a:t>及退出</a:t>
            </a:r>
          </a:p>
        </p:txBody>
      </p:sp>
      <p:graphicFrame>
        <p:nvGraphicFramePr>
          <p:cNvPr id="11" name="图表 10">
            <a:extLst>
              <a:ext uri="{FF2B5EF4-FFF2-40B4-BE49-F238E27FC236}">
                <a16:creationId xmlns:a16="http://schemas.microsoft.com/office/drawing/2014/main" id="{7CCFD5AA-EE79-4EE3-9927-5309EB97051D}"/>
              </a:ext>
            </a:extLst>
          </p:cNvPr>
          <p:cNvGraphicFramePr>
            <a:graphicFrameLocks/>
          </p:cNvGraphicFramePr>
          <p:nvPr>
            <p:extLst>
              <p:ext uri="{D42A27DB-BD31-4B8C-83A1-F6EECF244321}">
                <p14:modId xmlns:p14="http://schemas.microsoft.com/office/powerpoint/2010/main" val="1551493067"/>
              </p:ext>
            </p:extLst>
          </p:nvPr>
        </p:nvGraphicFramePr>
        <p:xfrm>
          <a:off x="1774825" y="1362622"/>
          <a:ext cx="8640000" cy="3600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422843" y="5363383"/>
            <a:ext cx="7346314" cy="1042721"/>
          </a:xfrm>
          <a:prstGeom prst="rect">
            <a:avLst/>
          </a:prstGeom>
          <a:noFill/>
        </p:spPr>
        <p:txBody>
          <a:bodyPr wrap="square" lIns="0" tIns="0" rIns="0" bIns="0" rtlCol="0">
            <a:spAutoFit/>
          </a:bodyPr>
          <a:lstStyle/>
          <a:p>
            <a:pPr algn="just">
              <a:lnSpc>
                <a:spcPct val="150000"/>
              </a:lnSpc>
            </a:pPr>
            <a:r>
              <a:rPr lang="en-US" altLang="zh-CN" dirty="0">
                <a:latin typeface="微软雅黑" panose="020B0503020204020204" pitchFamily="34" charset="-122"/>
                <a:ea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rPr>
              <a:t>月共有</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39</a:t>
            </a:r>
            <a:r>
              <a:rPr lang="zh-CN" altLang="en-US" dirty="0">
                <a:latin typeface="微软雅黑" panose="020B0503020204020204" pitchFamily="34" charset="-122"/>
                <a:ea typeface="微软雅黑" panose="020B0503020204020204" pitchFamily="34" charset="-122"/>
              </a:rPr>
              <a:t>家</a:t>
            </a:r>
            <a:r>
              <a:rPr lang="en-US" altLang="zh-CN" dirty="0">
                <a:latin typeface="微软雅黑" panose="020B0503020204020204" pitchFamily="34" charset="-122"/>
                <a:ea typeface="微软雅黑" panose="020B0503020204020204" pitchFamily="34" charset="-122"/>
              </a:rPr>
              <a:t>PE</a:t>
            </a:r>
            <a:r>
              <a:rPr lang="zh-CN" altLang="en-US" dirty="0">
                <a:latin typeface="微软雅黑" panose="020B0503020204020204" pitchFamily="34" charset="-122"/>
                <a:ea typeface="微软雅黑" panose="020B0503020204020204" pitchFamily="34" charset="-122"/>
              </a:rPr>
              <a:t>通过其他方式实现退出。</a:t>
            </a:r>
            <a:endParaRPr lang="en-US" altLang="zh-CN" dirty="0">
              <a:latin typeface="微软雅黑" panose="020B0503020204020204" pitchFamily="34" charset="-122"/>
              <a:ea typeface="微软雅黑" panose="020B0503020204020204" pitchFamily="34" charset="-122"/>
            </a:endParaRPr>
          </a:p>
          <a:p>
            <a:pPr algn="just">
              <a:lnSpc>
                <a:spcPct val="150000"/>
              </a:lnSpc>
            </a:pPr>
            <a:r>
              <a:rPr lang="en-US" altLang="zh-CN" sz="2400" dirty="0">
                <a:solidFill>
                  <a:srgbClr val="FF0000"/>
                </a:solidFill>
                <a:latin typeface="微软雅黑" panose="020B0503020204020204" pitchFamily="34" charset="-122"/>
                <a:ea typeface="微软雅黑" panose="020B0503020204020204" pitchFamily="34" charset="-122"/>
              </a:rPr>
              <a:t>14</a:t>
            </a:r>
            <a:r>
              <a:rPr lang="zh-CN" altLang="en-US" dirty="0">
                <a:latin typeface="微软雅黑" panose="020B0503020204020204" pitchFamily="34" charset="-122"/>
                <a:ea typeface="微软雅黑" panose="020B0503020204020204" pitchFamily="34" charset="-122"/>
              </a:rPr>
              <a:t>个通过</a:t>
            </a:r>
            <a:r>
              <a:rPr lang="en-US" altLang="zh-CN" sz="2400" dirty="0">
                <a:solidFill>
                  <a:srgbClr val="FF0000"/>
                </a:solidFill>
                <a:latin typeface="微软雅黑" panose="020B0503020204020204" pitchFamily="34" charset="-122"/>
                <a:ea typeface="微软雅黑" panose="020B0503020204020204" pitchFamily="34" charset="-122"/>
              </a:rPr>
              <a:t>M&amp;A</a:t>
            </a:r>
            <a:r>
              <a:rPr lang="zh-CN" altLang="en-US" dirty="0">
                <a:latin typeface="微软雅黑" panose="020B0503020204020204" pitchFamily="34" charset="-122"/>
                <a:ea typeface="微软雅黑" panose="020B0503020204020204" pitchFamily="34" charset="-122"/>
              </a:rPr>
              <a:t>途径完成退出，</a:t>
            </a:r>
            <a:r>
              <a:rPr lang="en-US" altLang="zh-CN" sz="2400" dirty="0">
                <a:solidFill>
                  <a:srgbClr val="FF0000"/>
                </a:solidFill>
                <a:latin typeface="微软雅黑" panose="020B0503020204020204" pitchFamily="34" charset="-122"/>
                <a:ea typeface="微软雅黑" panose="020B0503020204020204" pitchFamily="34" charset="-122"/>
              </a:rPr>
              <a:t>25</a:t>
            </a:r>
            <a:r>
              <a:rPr lang="zh-CN" altLang="en-US" dirty="0">
                <a:latin typeface="微软雅黑" panose="020B0503020204020204" pitchFamily="34" charset="-122"/>
                <a:ea typeface="微软雅黑" panose="020B0503020204020204" pitchFamily="34" charset="-122"/>
              </a:rPr>
              <a:t>家通过</a:t>
            </a:r>
            <a:r>
              <a:rPr lang="zh-CN" altLang="en-US" sz="2400" dirty="0">
                <a:solidFill>
                  <a:srgbClr val="FF0000"/>
                </a:solidFill>
                <a:latin typeface="微软雅黑" panose="020B0503020204020204" pitchFamily="34" charset="-122"/>
                <a:ea typeface="微软雅黑" panose="020B0503020204020204" pitchFamily="34" charset="-122"/>
              </a:rPr>
              <a:t>股权转让</a:t>
            </a:r>
            <a:r>
              <a:rPr lang="zh-CN" altLang="en-US" dirty="0">
                <a:latin typeface="微软雅黑" panose="020B0503020204020204" pitchFamily="34" charset="-122"/>
                <a:ea typeface="微软雅黑" panose="020B0503020204020204" pitchFamily="34" charset="-122"/>
              </a:rPr>
              <a:t>途径完成退出。</a:t>
            </a:r>
          </a:p>
        </p:txBody>
      </p:sp>
      <p:grpSp>
        <p:nvGrpSpPr>
          <p:cNvPr id="4" name="组合 3"/>
          <p:cNvGrpSpPr/>
          <p:nvPr/>
        </p:nvGrpSpPr>
        <p:grpSpPr>
          <a:xfrm>
            <a:off x="1774825" y="981075"/>
            <a:ext cx="2468119" cy="369871"/>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基金退出情况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其他退出情况</a:t>
            </a:r>
          </a:p>
        </p:txBody>
      </p:sp>
      <p:graphicFrame>
        <p:nvGraphicFramePr>
          <p:cNvPr id="10" name="图表 9">
            <a:extLst>
              <a:ext uri="{FF2B5EF4-FFF2-40B4-BE49-F238E27FC236}">
                <a16:creationId xmlns:a16="http://schemas.microsoft.com/office/drawing/2014/main" id="{5B989BC8-4C5C-48D7-9408-9B60E9CA72A4}"/>
              </a:ext>
            </a:extLst>
          </p:cNvPr>
          <p:cNvGraphicFramePr>
            <a:graphicFrameLocks/>
          </p:cNvGraphicFramePr>
          <p:nvPr>
            <p:extLst>
              <p:ext uri="{D42A27DB-BD31-4B8C-83A1-F6EECF244321}">
                <p14:modId xmlns:p14="http://schemas.microsoft.com/office/powerpoint/2010/main" val="3828181349"/>
              </p:ext>
            </p:extLst>
          </p:nvPr>
        </p:nvGraphicFramePr>
        <p:xfrm>
          <a:off x="1776588" y="1524691"/>
          <a:ext cx="6480000" cy="3600000"/>
        </p:xfrm>
        <a:graphic>
          <a:graphicData uri="http://schemas.openxmlformats.org/drawingml/2006/chart">
            <c:chart xmlns:c="http://schemas.openxmlformats.org/drawingml/2006/chart" xmlns:r="http://schemas.openxmlformats.org/officeDocument/2006/relationships" r:id="rId3"/>
          </a:graphicData>
        </a:graphic>
      </p:graphicFrame>
      <p:pic>
        <p:nvPicPr>
          <p:cNvPr id="8" name="图片 7">
            <a:extLst>
              <a:ext uri="{FF2B5EF4-FFF2-40B4-BE49-F238E27FC236}">
                <a16:creationId xmlns:a16="http://schemas.microsoft.com/office/drawing/2014/main" id="{329F220E-9CE5-46C2-A614-1FAC35EC97AF}"/>
              </a:ext>
            </a:extLst>
          </p:cNvPr>
          <p:cNvPicPr>
            <a:picLocks noChangeAspect="1"/>
          </p:cNvPicPr>
          <p:nvPr/>
        </p:nvPicPr>
        <p:blipFill rotWithShape="1">
          <a:blip r:embed="rId4"/>
          <a:srcRect l="21778" r="26817"/>
          <a:stretch/>
        </p:blipFill>
        <p:spPr>
          <a:xfrm>
            <a:off x="8256588" y="1418891"/>
            <a:ext cx="3535152" cy="3864309"/>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dynamicNum"/>
</p:tagLst>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融客投资PPT模板">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17510</TotalTime>
  <Words>2024</Words>
  <Application>Microsoft Office PowerPoint</Application>
  <PresentationFormat>宽屏</PresentationFormat>
  <Paragraphs>361</Paragraphs>
  <Slides>15</Slides>
  <Notes>14</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15</vt:i4>
      </vt:variant>
    </vt:vector>
  </HeadingPairs>
  <TitlesOfParts>
    <vt:vector size="29" baseType="lpstr">
      <vt:lpstr>Microsoft YaHei tahoma</vt:lpstr>
      <vt:lpstr>PingFang SC</vt:lpstr>
      <vt:lpstr>黑体</vt:lpstr>
      <vt:lpstr>华文新魏</vt:lpstr>
      <vt:lpstr>微软雅黑</vt:lpstr>
      <vt:lpstr>幼圆</vt:lpstr>
      <vt:lpstr>arial</vt:lpstr>
      <vt:lpstr>arial</vt:lpstr>
      <vt:lpstr>Calibri</vt:lpstr>
      <vt:lpstr>Calibri Light</vt:lpstr>
      <vt:lpstr>Verdana</vt:lpstr>
      <vt:lpstr>Wingdings</vt:lpstr>
      <vt:lpstr>融客PPT模板</vt:lpstr>
      <vt:lpstr>1_融客投资PPT模板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Yong X.</dc:creator>
  <cp:lastModifiedBy>Xue Yong</cp:lastModifiedBy>
  <cp:revision>1392</cp:revision>
  <dcterms:created xsi:type="dcterms:W3CDTF">2018-03-11T13:30:00Z</dcterms:created>
  <dcterms:modified xsi:type="dcterms:W3CDTF">2021-03-10T05:54:25Z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2052-11.1.0.8808</vt:lpwstr>
  </property>
</Properties>
</file>