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2.xml" ContentType="application/vnd.openxmlformats-officedocument.themeOverr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  <p:sldMasterId id="2147483685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96" r:id="rId7"/>
    <p:sldId id="289" r:id="rId8"/>
    <p:sldId id="261" r:id="rId9"/>
    <p:sldId id="263" r:id="rId10"/>
    <p:sldId id="264" r:id="rId11"/>
    <p:sldId id="265" r:id="rId12"/>
    <p:sldId id="276" r:id="rId13"/>
    <p:sldId id="277" r:id="rId14"/>
    <p:sldId id="295" r:id="rId15"/>
    <p:sldId id="267" r:id="rId16"/>
    <p:sldId id="301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5201" userDrawn="1">
          <p15:clr>
            <a:srgbClr val="A4A3A4"/>
          </p15:clr>
        </p15:guide>
        <p15:guide id="3" orient="horz" pos="3748" userDrawn="1">
          <p15:clr>
            <a:srgbClr val="A4A3A4"/>
          </p15:clr>
        </p15:guide>
        <p15:guide id="5" pos="1118" userDrawn="1">
          <p15:clr>
            <a:srgbClr val="A4A3A4"/>
          </p15:clr>
        </p15:guide>
        <p15:guide id="7" pos="6562" userDrawn="1">
          <p15:clr>
            <a:srgbClr val="A4A3A4"/>
          </p15:clr>
        </p15:guide>
        <p15:guide id="8" orient="horz" pos="572" userDrawn="1">
          <p15:clr>
            <a:srgbClr val="A4A3A4"/>
          </p15:clr>
        </p15:guide>
        <p15:guide id="9" pos="2479" userDrawn="1">
          <p15:clr>
            <a:srgbClr val="A4A3A4"/>
          </p15:clr>
        </p15:guide>
        <p15:guide id="10" orient="horz" pos="2772" userDrawn="1">
          <p15:clr>
            <a:srgbClr val="A4A3A4"/>
          </p15:clr>
        </p15:guide>
        <p15:guide id="11" orient="horz" pos="618" userDrawn="1">
          <p15:clr>
            <a:srgbClr val="A4A3A4"/>
          </p15:clr>
        </p15:guide>
        <p15:guide id="12" orient="horz" pos="157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46C0A"/>
    <a:srgbClr val="4472C4"/>
    <a:srgbClr val="00B050"/>
    <a:srgbClr val="FF0000"/>
    <a:srgbClr val="FF2121"/>
    <a:srgbClr val="0891EB"/>
    <a:srgbClr val="000066"/>
    <a:srgbClr val="3976BF"/>
    <a:srgbClr val="000798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3135" autoAdjust="0"/>
  </p:normalViewPr>
  <p:slideViewPr>
    <p:cSldViewPr snapToGrid="0">
      <p:cViewPr>
        <p:scale>
          <a:sx n="125" d="100"/>
          <a:sy n="125" d="100"/>
        </p:scale>
        <p:origin x="780" y="678"/>
      </p:cViewPr>
      <p:guideLst>
        <p:guide pos="3840"/>
        <p:guide pos="5201"/>
        <p:guide orient="horz" pos="3748"/>
        <p:guide pos="1118"/>
        <p:guide pos="6562"/>
        <p:guide orient="horz" pos="572"/>
        <p:guide pos="2479"/>
        <p:guide orient="horz" pos="2772"/>
        <p:guide orient="horz" pos="618"/>
        <p:guide orient="horz" pos="157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1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4701;&#23458;&#25237;&#36164;&#25991;&#20214;\&#26376;&#25253;\&#19968;&#32423;&#26376;&#25253;&#32479;&#35745;\&#22522;&#37329;&#21215;&#38598;&#32479;&#3574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4701;&#23458;&#25237;&#36164;&#25991;&#20214;\&#26376;&#25253;\&#19968;&#32423;&#26376;&#25253;&#32479;&#35745;\&#19978;&#24066;&#24773;&#20917;&#32479;&#3574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4701;&#23458;&#25237;&#36164;&#25991;&#20214;\&#26376;&#25253;\&#19968;&#32423;&#26376;&#25253;&#32479;&#35745;\&#20854;&#20182;&#36864;&#20986;&#32479;&#35745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1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2020</a:t>
            </a:r>
            <a:r>
              <a:rPr lang="zh-CN"/>
              <a:t>年</a:t>
            </a:r>
            <a:r>
              <a:rPr lang="en-US" altLang="zh-CN"/>
              <a:t>1</a:t>
            </a:r>
            <a:r>
              <a:rPr lang="zh-CN"/>
              <a:t>月</a:t>
            </a:r>
            <a:r>
              <a:rPr lang="en-US"/>
              <a:t>-2021</a:t>
            </a:r>
            <a:r>
              <a:rPr lang="zh-CN"/>
              <a:t>年</a:t>
            </a:r>
            <a:r>
              <a:rPr lang="en-US" altLang="zh-CN"/>
              <a:t>1</a:t>
            </a:r>
            <a:r>
              <a:rPr lang="zh-CN"/>
              <a:t>月基金募集情况一览</a:t>
            </a:r>
          </a:p>
        </c:rich>
      </c:tx>
      <c:layout>
        <c:manualLayout>
          <c:xMode val="edge"/>
          <c:yMode val="edge"/>
          <c:x val="0.29731863425925925"/>
          <c:y val="3.495679012345678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数据汇总!$C$1</c:f>
              <c:strCache>
                <c:ptCount val="1"/>
                <c:pt idx="0">
                  <c:v>募集金额（亿元）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0E-4EAD-B4E1-1FE760D9557D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0E-4EAD-B4E1-1FE760D955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数据汇总!$A$2:$A$14</c:f>
              <c:numCache>
                <c:formatCode>m/d/yyyy</c:formatCode>
                <c:ptCount val="13"/>
                <c:pt idx="0">
                  <c:v>44227</c:v>
                </c:pt>
                <c:pt idx="1">
                  <c:v>44196</c:v>
                </c:pt>
                <c:pt idx="2">
                  <c:v>44165</c:v>
                </c:pt>
                <c:pt idx="3">
                  <c:v>44135</c:v>
                </c:pt>
                <c:pt idx="4">
                  <c:v>44104</c:v>
                </c:pt>
                <c:pt idx="5">
                  <c:v>44074</c:v>
                </c:pt>
                <c:pt idx="6">
                  <c:v>44043</c:v>
                </c:pt>
                <c:pt idx="7">
                  <c:v>44012</c:v>
                </c:pt>
                <c:pt idx="8">
                  <c:v>43982</c:v>
                </c:pt>
                <c:pt idx="9">
                  <c:v>43951</c:v>
                </c:pt>
                <c:pt idx="10">
                  <c:v>43921</c:v>
                </c:pt>
                <c:pt idx="11">
                  <c:v>43890</c:v>
                </c:pt>
                <c:pt idx="12">
                  <c:v>43861</c:v>
                </c:pt>
              </c:numCache>
            </c:numRef>
          </c:cat>
          <c:val>
            <c:numRef>
              <c:f>数据汇总!$C$2:$C$14</c:f>
              <c:numCache>
                <c:formatCode>General</c:formatCode>
                <c:ptCount val="13"/>
                <c:pt idx="0" formatCode="0.00">
                  <c:v>104.95480000000001</c:v>
                </c:pt>
                <c:pt idx="1">
                  <c:v>138.13</c:v>
                </c:pt>
                <c:pt idx="2">
                  <c:v>20.66</c:v>
                </c:pt>
                <c:pt idx="3" formatCode="0.00">
                  <c:v>140.31735</c:v>
                </c:pt>
                <c:pt idx="4" formatCode="0.00">
                  <c:v>105.39</c:v>
                </c:pt>
                <c:pt idx="5" formatCode="0.00">
                  <c:v>179.81960000000001</c:v>
                </c:pt>
                <c:pt idx="6" formatCode="0.00">
                  <c:v>257.17</c:v>
                </c:pt>
                <c:pt idx="7" formatCode="0.00">
                  <c:v>144.80000000000001</c:v>
                </c:pt>
                <c:pt idx="8" formatCode="0.00">
                  <c:v>78.091200999999998</c:v>
                </c:pt>
                <c:pt idx="9" formatCode="0.00">
                  <c:v>120.3</c:v>
                </c:pt>
                <c:pt idx="10" formatCode="0.00">
                  <c:v>139.22800000000001</c:v>
                </c:pt>
                <c:pt idx="11" formatCode="0.00">
                  <c:v>107.01</c:v>
                </c:pt>
                <c:pt idx="12" formatCode="0.00">
                  <c:v>87.634799999999998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0E-4EAD-B4E1-1FE760D95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9"/>
        <c:axId val="1265280696"/>
        <c:axId val="1265275776"/>
      </c:barChart>
      <c:lineChart>
        <c:grouping val="standard"/>
        <c:varyColors val="0"/>
        <c:ser>
          <c:idx val="0"/>
          <c:order val="0"/>
          <c:tx>
            <c:strRef>
              <c:f>数据汇总!$B$1</c:f>
              <c:strCache>
                <c:ptCount val="1"/>
                <c:pt idx="0">
                  <c:v>募集事件次数</c:v>
                </c:pt>
              </c:strCache>
            </c:strRef>
          </c:tx>
          <c:spPr>
            <a:ln w="1905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0015497076023393E-2"/>
                  <c:y val="-5.76987654320988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0E-4EAD-B4E1-1FE760D9557D}"/>
                </c:ext>
              </c:extLst>
            </c:dLbl>
            <c:dLbl>
              <c:idx val="1"/>
              <c:layout>
                <c:manualLayout>
                  <c:x val="-1.8158771929824562E-2"/>
                  <c:y val="-5.76987654320987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0E-4EAD-B4E1-1FE760D9557D}"/>
                </c:ext>
              </c:extLst>
            </c:dLbl>
            <c:dLbl>
              <c:idx val="2"/>
              <c:layout>
                <c:manualLayout>
                  <c:x val="-6.2456140350877192E-3"/>
                  <c:y val="-6.55382716049382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0E-4EAD-B4E1-1FE760D9557D}"/>
                </c:ext>
              </c:extLst>
            </c:dLbl>
            <c:dLbl>
              <c:idx val="3"/>
              <c:layout>
                <c:manualLayout>
                  <c:x val="-1.0557602339181286E-2"/>
                  <c:y val="-8.05734567901234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0E-4EAD-B4E1-1FE760D9557D}"/>
                </c:ext>
              </c:extLst>
            </c:dLbl>
            <c:dLbl>
              <c:idx val="4"/>
              <c:layout>
                <c:manualLayout>
                  <c:x val="-2.1951169590643412E-2"/>
                  <c:y val="-5.65024691358025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0E-4EAD-B4E1-1FE760D955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数据汇总!$A$2:$A$14</c:f>
              <c:numCache>
                <c:formatCode>m/d/yyyy</c:formatCode>
                <c:ptCount val="13"/>
                <c:pt idx="0">
                  <c:v>44227</c:v>
                </c:pt>
                <c:pt idx="1">
                  <c:v>44196</c:v>
                </c:pt>
                <c:pt idx="2">
                  <c:v>44165</c:v>
                </c:pt>
                <c:pt idx="3">
                  <c:v>44135</c:v>
                </c:pt>
                <c:pt idx="4">
                  <c:v>44104</c:v>
                </c:pt>
                <c:pt idx="5">
                  <c:v>44074</c:v>
                </c:pt>
                <c:pt idx="6">
                  <c:v>44043</c:v>
                </c:pt>
                <c:pt idx="7">
                  <c:v>44012</c:v>
                </c:pt>
                <c:pt idx="8">
                  <c:v>43982</c:v>
                </c:pt>
                <c:pt idx="9">
                  <c:v>43951</c:v>
                </c:pt>
                <c:pt idx="10">
                  <c:v>43921</c:v>
                </c:pt>
                <c:pt idx="11">
                  <c:v>43890</c:v>
                </c:pt>
                <c:pt idx="12">
                  <c:v>43861</c:v>
                </c:pt>
              </c:numCache>
            </c:numRef>
          </c:cat>
          <c:val>
            <c:numRef>
              <c:f>数据汇总!$B$2:$B$14</c:f>
              <c:numCache>
                <c:formatCode>General</c:formatCode>
                <c:ptCount val="13"/>
                <c:pt idx="0">
                  <c:v>28</c:v>
                </c:pt>
                <c:pt idx="1">
                  <c:v>22</c:v>
                </c:pt>
                <c:pt idx="2">
                  <c:v>16</c:v>
                </c:pt>
                <c:pt idx="3">
                  <c:v>24</c:v>
                </c:pt>
                <c:pt idx="4">
                  <c:v>30</c:v>
                </c:pt>
                <c:pt idx="5">
                  <c:v>39</c:v>
                </c:pt>
                <c:pt idx="6">
                  <c:v>19</c:v>
                </c:pt>
                <c:pt idx="7">
                  <c:v>20</c:v>
                </c:pt>
                <c:pt idx="8">
                  <c:v>16</c:v>
                </c:pt>
                <c:pt idx="9">
                  <c:v>20</c:v>
                </c:pt>
                <c:pt idx="10">
                  <c:v>11</c:v>
                </c:pt>
                <c:pt idx="11">
                  <c:v>5</c:v>
                </c:pt>
                <c:pt idx="1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C0E-4EAD-B4E1-1FE760D95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3220136"/>
        <c:axId val="1563220464"/>
      </c:lineChart>
      <c:dateAx>
        <c:axId val="1563220136"/>
        <c:scaling>
          <c:orientation val="minMax"/>
        </c:scaling>
        <c:delete val="0"/>
        <c:axPos val="b"/>
        <c:numFmt formatCode="yyyy/m" sourceLinked="0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alpha val="9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563220464"/>
        <c:crosses val="autoZero"/>
        <c:auto val="1"/>
        <c:lblOffset val="100"/>
        <c:baseTimeUnit val="months"/>
      </c:dateAx>
      <c:valAx>
        <c:axId val="1563220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563220136"/>
        <c:crosses val="autoZero"/>
        <c:crossBetween val="between"/>
      </c:valAx>
      <c:valAx>
        <c:axId val="1265275776"/>
        <c:scaling>
          <c:orientation val="minMax"/>
          <c:max val="1500"/>
          <c:min val="0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65280696"/>
        <c:crosses val="max"/>
        <c:crossBetween val="between"/>
      </c:valAx>
      <c:dateAx>
        <c:axId val="126528069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26527577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78414398148148146"/>
          <c:y val="6.5928395061728401E-2"/>
          <c:w val="0.20175789473684211"/>
          <c:h val="0.1159748168025596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sz="1200"/>
              <a:t>2020</a:t>
            </a:r>
            <a:r>
              <a:rPr lang="zh-CN" sz="1200"/>
              <a:t>年</a:t>
            </a:r>
            <a:r>
              <a:rPr lang="en-US" altLang="zh-CN" sz="1200"/>
              <a:t>1</a:t>
            </a:r>
            <a:r>
              <a:rPr lang="zh-CN" sz="1200"/>
              <a:t>月</a:t>
            </a:r>
            <a:r>
              <a:rPr lang="en-US" sz="1200"/>
              <a:t>-2021</a:t>
            </a:r>
            <a:r>
              <a:rPr lang="zh-CN" sz="1200"/>
              <a:t>年</a:t>
            </a:r>
            <a:r>
              <a:rPr lang="en-US" altLang="zh-CN" sz="1200"/>
              <a:t>1</a:t>
            </a:r>
            <a:r>
              <a:rPr lang="zh-CN" sz="1200"/>
              <a:t>月</a:t>
            </a:r>
            <a:r>
              <a:rPr lang="en-US" sz="1200"/>
              <a:t>A</a:t>
            </a:r>
            <a:r>
              <a:rPr lang="zh-CN" sz="1200"/>
              <a:t>股</a:t>
            </a:r>
            <a:r>
              <a:rPr lang="en-US" sz="1200"/>
              <a:t>IPO</a:t>
            </a:r>
            <a:r>
              <a:rPr lang="zh-CN" sz="1200"/>
              <a:t>情况及退出基金数量</a:t>
            </a:r>
          </a:p>
        </c:rich>
      </c:tx>
      <c:layout>
        <c:manualLayout>
          <c:xMode val="edge"/>
          <c:yMode val="edge"/>
          <c:x val="0.27764168064736394"/>
          <c:y val="7.71460341015843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1867387467860847E-2"/>
          <c:y val="0.15516358024691357"/>
          <c:w val="0.84265970955218394"/>
          <c:h val="0.61005617283950619"/>
        </c:manualLayout>
      </c:layout>
      <c:areaChart>
        <c:grouping val="standard"/>
        <c:varyColors val="0"/>
        <c:ser>
          <c:idx val="1"/>
          <c:order val="1"/>
          <c:tx>
            <c:strRef>
              <c:f>数据汇总!$C$1</c:f>
              <c:strCache>
                <c:ptCount val="1"/>
                <c:pt idx="0">
                  <c:v>募集资金（亿元）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cat>
            <c:numRef>
              <c:f>数据汇总!$A$23:$A$35</c:f>
              <c:numCache>
                <c:formatCode>yyyy"年"m"月"</c:formatCode>
                <c:ptCount val="13"/>
                <c:pt idx="0">
                  <c:v>43831</c:v>
                </c:pt>
                <c:pt idx="1">
                  <c:v>43890</c:v>
                </c:pt>
                <c:pt idx="2">
                  <c:v>43921</c:v>
                </c:pt>
                <c:pt idx="3">
                  <c:v>43922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44105</c:v>
                </c:pt>
                <c:pt idx="10">
                  <c:v>44165</c:v>
                </c:pt>
                <c:pt idx="11">
                  <c:v>44196</c:v>
                </c:pt>
                <c:pt idx="12">
                  <c:v>43861</c:v>
                </c:pt>
              </c:numCache>
            </c:numRef>
          </c:cat>
          <c:val>
            <c:numRef>
              <c:f>数据汇总!$C$23:$C$35</c:f>
              <c:numCache>
                <c:formatCode>0_);[Red]\(0\)</c:formatCode>
                <c:ptCount val="13"/>
                <c:pt idx="0">
                  <c:v>416.62</c:v>
                </c:pt>
                <c:pt idx="1">
                  <c:v>269.99244115710002</c:v>
                </c:pt>
                <c:pt idx="2">
                  <c:v>99.61</c:v>
                </c:pt>
                <c:pt idx="3">
                  <c:v>185.85</c:v>
                </c:pt>
                <c:pt idx="4">
                  <c:v>161.1</c:v>
                </c:pt>
                <c:pt idx="5">
                  <c:v>260.56</c:v>
                </c:pt>
                <c:pt idx="6">
                  <c:v>1098.1300000000001</c:v>
                </c:pt>
                <c:pt idx="7">
                  <c:v>630.58000000000004</c:v>
                </c:pt>
                <c:pt idx="8">
                  <c:v>530.44264752780009</c:v>
                </c:pt>
                <c:pt idx="9">
                  <c:v>394.65238078869993</c:v>
                </c:pt>
                <c:pt idx="10">
                  <c:v>286.68</c:v>
                </c:pt>
                <c:pt idx="11">
                  <c:v>460.91844684450018</c:v>
                </c:pt>
                <c:pt idx="12">
                  <c:v>246.38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12-4294-B033-148941D012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323792"/>
        <c:axId val="751325104"/>
      </c:areaChart>
      <c:lineChart>
        <c:grouping val="standard"/>
        <c:varyColors val="0"/>
        <c:ser>
          <c:idx val="0"/>
          <c:order val="0"/>
          <c:tx>
            <c:strRef>
              <c:f>数据汇总!$B$1</c:f>
              <c:strCache>
                <c:ptCount val="1"/>
                <c:pt idx="0">
                  <c:v>IPO数量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4093259561246594E-3"/>
                  <c:y val="-5.01449221660298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12-4294-B033-148941D01244}"/>
                </c:ext>
              </c:extLst>
            </c:dLbl>
            <c:dLbl>
              <c:idx val="2"/>
              <c:layout>
                <c:manualLayout>
                  <c:x val="-3.4093259561246594E-3"/>
                  <c:y val="-3.4715715345712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812-4294-B033-148941D01244}"/>
                </c:ext>
              </c:extLst>
            </c:dLbl>
            <c:dLbl>
              <c:idx val="3"/>
              <c:layout>
                <c:manualLayout>
                  <c:x val="-1.2500717429769274E-16"/>
                  <c:y val="-4.2430318755871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12-4294-B033-148941D01244}"/>
                </c:ext>
              </c:extLst>
            </c:dLbl>
            <c:dLbl>
              <c:idx val="4"/>
              <c:layout>
                <c:manualLayout>
                  <c:x val="-5.1139889341869889E-3"/>
                  <c:y val="-3.4715715345712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812-4294-B033-148941D01244}"/>
                </c:ext>
              </c:extLst>
            </c:dLbl>
            <c:dLbl>
              <c:idx val="5"/>
              <c:layout>
                <c:manualLayout>
                  <c:x val="-5.1139889341869889E-3"/>
                  <c:y val="-3.4715715345713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12-4294-B033-148941D01244}"/>
                </c:ext>
              </c:extLst>
            </c:dLbl>
            <c:dLbl>
              <c:idx val="6"/>
              <c:layout>
                <c:manualLayout>
                  <c:x val="-1.0227977868373978E-2"/>
                  <c:y val="-6.1716827281267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812-4294-B033-148941D01244}"/>
                </c:ext>
              </c:extLst>
            </c:dLbl>
            <c:dLbl>
              <c:idx val="7"/>
              <c:layout>
                <c:manualLayout>
                  <c:x val="-2.72746076489974E-2"/>
                  <c:y val="-4.6287620460950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812-4294-B033-148941D012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数据汇总!$A$23:$A$35</c:f>
              <c:numCache>
                <c:formatCode>yyyy"年"m"月"</c:formatCode>
                <c:ptCount val="13"/>
                <c:pt idx="0">
                  <c:v>43831</c:v>
                </c:pt>
                <c:pt idx="1">
                  <c:v>43890</c:v>
                </c:pt>
                <c:pt idx="2">
                  <c:v>43921</c:v>
                </c:pt>
                <c:pt idx="3">
                  <c:v>43922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44105</c:v>
                </c:pt>
                <c:pt idx="10">
                  <c:v>44165</c:v>
                </c:pt>
                <c:pt idx="11">
                  <c:v>44196</c:v>
                </c:pt>
                <c:pt idx="12">
                  <c:v>43861</c:v>
                </c:pt>
              </c:numCache>
            </c:numRef>
          </c:cat>
          <c:val>
            <c:numRef>
              <c:f>数据汇总!$B$23:$B$35</c:f>
              <c:numCache>
                <c:formatCode>General</c:formatCode>
                <c:ptCount val="13"/>
                <c:pt idx="0">
                  <c:v>16</c:v>
                </c:pt>
                <c:pt idx="1">
                  <c:v>22</c:v>
                </c:pt>
                <c:pt idx="2">
                  <c:v>13</c:v>
                </c:pt>
                <c:pt idx="3">
                  <c:v>24</c:v>
                </c:pt>
                <c:pt idx="4">
                  <c:v>18</c:v>
                </c:pt>
                <c:pt idx="5">
                  <c:v>26</c:v>
                </c:pt>
                <c:pt idx="6">
                  <c:v>82</c:v>
                </c:pt>
                <c:pt idx="7">
                  <c:v>59</c:v>
                </c:pt>
                <c:pt idx="8">
                  <c:v>67</c:v>
                </c:pt>
                <c:pt idx="9">
                  <c:v>26</c:v>
                </c:pt>
                <c:pt idx="10">
                  <c:v>21</c:v>
                </c:pt>
                <c:pt idx="11">
                  <c:v>54</c:v>
                </c:pt>
                <c:pt idx="12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812-4294-B033-148941D01244}"/>
            </c:ext>
          </c:extLst>
        </c:ser>
        <c:ser>
          <c:idx val="2"/>
          <c:order val="2"/>
          <c:tx>
            <c:strRef>
              <c:f>数据汇总!$D$1</c:f>
              <c:strCache>
                <c:ptCount val="1"/>
                <c:pt idx="0">
                  <c:v>退出基金数量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6092389210729204E-2"/>
                  <c:y val="-5.05012345679012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812-4294-B033-148941D01244}"/>
                </c:ext>
              </c:extLst>
            </c:dLbl>
            <c:dLbl>
              <c:idx val="2"/>
              <c:layout>
                <c:manualLayout>
                  <c:x val="-2.1166450248715243E-2"/>
                  <c:y val="-4.21243827160494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812-4294-B033-148941D01244}"/>
                </c:ext>
              </c:extLst>
            </c:dLbl>
            <c:dLbl>
              <c:idx val="3"/>
              <c:layout>
                <c:manualLayout>
                  <c:x val="-3.0729838702641409E-2"/>
                  <c:y val="-3.82872122551638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812-4294-B033-148941D01244}"/>
                </c:ext>
              </c:extLst>
            </c:dLbl>
            <c:dLbl>
              <c:idx val="4"/>
              <c:layout>
                <c:manualLayout>
                  <c:x val="-2.5652090634917288E-2"/>
                  <c:y val="-4.24275852349780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812-4294-B033-148941D01244}"/>
                </c:ext>
              </c:extLst>
            </c:dLbl>
            <c:dLbl>
              <c:idx val="5"/>
              <c:layout>
                <c:manualLayout>
                  <c:x val="-2.3551462634391535E-2"/>
                  <c:y val="-6.1743251316569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812-4294-B033-148941D01244}"/>
                </c:ext>
              </c:extLst>
            </c:dLbl>
            <c:dLbl>
              <c:idx val="6"/>
              <c:layout>
                <c:manualLayout>
                  <c:x val="-1.9636805555555664E-2"/>
                  <c:y val="9.09688888888888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812-4294-B033-148941D01244}"/>
                </c:ext>
              </c:extLst>
            </c:dLbl>
            <c:dLbl>
              <c:idx val="7"/>
              <c:layout>
                <c:manualLayout>
                  <c:x val="-2.4581240143658919E-2"/>
                  <c:y val="8.59406819891649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812-4294-B033-148941D012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数据汇总!$A$23:$A$35</c:f>
              <c:numCache>
                <c:formatCode>yyyy"年"m"月"</c:formatCode>
                <c:ptCount val="13"/>
                <c:pt idx="0">
                  <c:v>43831</c:v>
                </c:pt>
                <c:pt idx="1">
                  <c:v>43890</c:v>
                </c:pt>
                <c:pt idx="2">
                  <c:v>43921</c:v>
                </c:pt>
                <c:pt idx="3">
                  <c:v>43922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44105</c:v>
                </c:pt>
                <c:pt idx="10">
                  <c:v>44165</c:v>
                </c:pt>
                <c:pt idx="11">
                  <c:v>44196</c:v>
                </c:pt>
                <c:pt idx="12">
                  <c:v>43861</c:v>
                </c:pt>
              </c:numCache>
            </c:numRef>
          </c:cat>
          <c:val>
            <c:numRef>
              <c:f>数据汇总!$D$23:$D$35</c:f>
              <c:numCache>
                <c:formatCode>General</c:formatCode>
                <c:ptCount val="13"/>
                <c:pt idx="0">
                  <c:v>69</c:v>
                </c:pt>
                <c:pt idx="1">
                  <c:v>72</c:v>
                </c:pt>
                <c:pt idx="2">
                  <c:v>48</c:v>
                </c:pt>
                <c:pt idx="3">
                  <c:v>90</c:v>
                </c:pt>
                <c:pt idx="4">
                  <c:v>66</c:v>
                </c:pt>
                <c:pt idx="5">
                  <c:v>109</c:v>
                </c:pt>
                <c:pt idx="6">
                  <c:v>273</c:v>
                </c:pt>
                <c:pt idx="7">
                  <c:v>209</c:v>
                </c:pt>
                <c:pt idx="8">
                  <c:v>206</c:v>
                </c:pt>
                <c:pt idx="9">
                  <c:v>93</c:v>
                </c:pt>
                <c:pt idx="10">
                  <c:v>68</c:v>
                </c:pt>
                <c:pt idx="11">
                  <c:v>106</c:v>
                </c:pt>
                <c:pt idx="12">
                  <c:v>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B812-4294-B033-148941D012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309336"/>
        <c:axId val="754306056"/>
      </c:lineChart>
      <c:catAx>
        <c:axId val="751323792"/>
        <c:scaling>
          <c:orientation val="minMax"/>
        </c:scaling>
        <c:delete val="0"/>
        <c:axPos val="b"/>
        <c:numFmt formatCode="yyyy&quot;年&quot;m&quot;月&quot;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5104"/>
        <c:crosses val="autoZero"/>
        <c:auto val="0"/>
        <c:lblAlgn val="ctr"/>
        <c:lblOffset val="100"/>
        <c:noMultiLvlLbl val="1"/>
      </c:catAx>
      <c:valAx>
        <c:axId val="751325104"/>
        <c:scaling>
          <c:orientation val="minMax"/>
          <c:max val="1100"/>
          <c:min val="0"/>
        </c:scaling>
        <c:delete val="0"/>
        <c:axPos val="l"/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3792"/>
        <c:crosses val="autoZero"/>
        <c:crossBetween val="between"/>
      </c:valAx>
      <c:valAx>
        <c:axId val="754306056"/>
        <c:scaling>
          <c:orientation val="minMax"/>
          <c:max val="28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4309336"/>
        <c:crosses val="max"/>
        <c:crossBetween val="between"/>
      </c:valAx>
      <c:dateAx>
        <c:axId val="754309336"/>
        <c:scaling>
          <c:orientation val="minMax"/>
        </c:scaling>
        <c:delete val="1"/>
        <c:axPos val="b"/>
        <c:numFmt formatCode="yyyy&quot;年&quot;m&quot;月&quot;" sourceLinked="1"/>
        <c:majorTickMark val="out"/>
        <c:minorTickMark val="none"/>
        <c:tickLblPos val="nextTo"/>
        <c:crossAx val="754306056"/>
        <c:crosses val="autoZero"/>
        <c:auto val="1"/>
        <c:lblOffset val="100"/>
        <c:baseTimeUnit val="days"/>
        <c:majorUnit val="1"/>
        <c:minorUnit val="1"/>
      </c:date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7160405092592593"/>
          <c:y val="7.8611388888888911E-2"/>
          <c:w val="0.63895377019931487"/>
          <c:h val="0.1268100233532465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dirty="0"/>
              <a:t>2020</a:t>
            </a:r>
            <a:r>
              <a:rPr lang="zh-CN" dirty="0"/>
              <a:t>年</a:t>
            </a:r>
            <a:r>
              <a:rPr lang="en-US" dirty="0"/>
              <a:t>1</a:t>
            </a:r>
            <a:r>
              <a:rPr lang="zh-CN" dirty="0"/>
              <a:t>月</a:t>
            </a:r>
            <a:r>
              <a:rPr lang="en-US" dirty="0"/>
              <a:t>-2021</a:t>
            </a:r>
            <a:r>
              <a:rPr lang="zh-CN" dirty="0"/>
              <a:t>年</a:t>
            </a:r>
            <a:r>
              <a:rPr lang="en-US" dirty="0"/>
              <a:t>1</a:t>
            </a:r>
            <a:r>
              <a:rPr lang="zh-CN" dirty="0"/>
              <a:t>月其他退出事件统计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6166687424177429E-2"/>
          <c:y val="0.19125632147843469"/>
          <c:w val="0.91805709699292859"/>
          <c:h val="0.63006660245282264"/>
        </c:manualLayout>
      </c:layout>
      <c:lineChart>
        <c:grouping val="standard"/>
        <c:varyColors val="0"/>
        <c:ser>
          <c:idx val="0"/>
          <c:order val="0"/>
          <c:tx>
            <c:strRef>
              <c:f>数据汇总!$H$1</c:f>
              <c:strCache>
                <c:ptCount val="1"/>
                <c:pt idx="0">
                  <c:v>M&amp;A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18-4116-BB45-96C3982D81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数据汇总!$F$23:$F$35</c:f>
              <c:numCache>
                <c:formatCode>yyyy/mm</c:formatCode>
                <c:ptCount val="13"/>
                <c:pt idx="0">
                  <c:v>43861</c:v>
                </c:pt>
                <c:pt idx="1">
                  <c:v>43890</c:v>
                </c:pt>
                <c:pt idx="2">
                  <c:v>43921</c:v>
                </c:pt>
                <c:pt idx="3">
                  <c:v>43951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44135</c:v>
                </c:pt>
                <c:pt idx="10">
                  <c:v>44165</c:v>
                </c:pt>
                <c:pt idx="11">
                  <c:v>44196</c:v>
                </c:pt>
                <c:pt idx="12">
                  <c:v>44227</c:v>
                </c:pt>
              </c:numCache>
            </c:numRef>
          </c:cat>
          <c:val>
            <c:numRef>
              <c:f>数据汇总!$H$23:$H$35</c:f>
              <c:numCache>
                <c:formatCode>General</c:formatCode>
                <c:ptCount val="13"/>
                <c:pt idx="0">
                  <c:v>19</c:v>
                </c:pt>
                <c:pt idx="1">
                  <c:v>4</c:v>
                </c:pt>
                <c:pt idx="2">
                  <c:v>36</c:v>
                </c:pt>
                <c:pt idx="3">
                  <c:v>29</c:v>
                </c:pt>
                <c:pt idx="4">
                  <c:v>12</c:v>
                </c:pt>
                <c:pt idx="5">
                  <c:v>24</c:v>
                </c:pt>
                <c:pt idx="6">
                  <c:v>35</c:v>
                </c:pt>
                <c:pt idx="7">
                  <c:v>61</c:v>
                </c:pt>
                <c:pt idx="8">
                  <c:v>38</c:v>
                </c:pt>
                <c:pt idx="9">
                  <c:v>14</c:v>
                </c:pt>
                <c:pt idx="10">
                  <c:v>12</c:v>
                </c:pt>
                <c:pt idx="11">
                  <c:v>63</c:v>
                </c:pt>
                <c:pt idx="12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018-4116-BB45-96C3982D81E1}"/>
            </c:ext>
          </c:extLst>
        </c:ser>
        <c:ser>
          <c:idx val="1"/>
          <c:order val="1"/>
          <c:tx>
            <c:strRef>
              <c:f>数据汇总!$I$1</c:f>
              <c:strCache>
                <c:ptCount val="1"/>
                <c:pt idx="0">
                  <c:v>股权转让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18-4116-BB45-96C3982D81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数据汇总!$F$23:$F$35</c:f>
              <c:numCache>
                <c:formatCode>yyyy/mm</c:formatCode>
                <c:ptCount val="13"/>
                <c:pt idx="0">
                  <c:v>43861</c:v>
                </c:pt>
                <c:pt idx="1">
                  <c:v>43890</c:v>
                </c:pt>
                <c:pt idx="2">
                  <c:v>43921</c:v>
                </c:pt>
                <c:pt idx="3">
                  <c:v>43951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44135</c:v>
                </c:pt>
                <c:pt idx="10">
                  <c:v>44165</c:v>
                </c:pt>
                <c:pt idx="11">
                  <c:v>44196</c:v>
                </c:pt>
                <c:pt idx="12">
                  <c:v>44227</c:v>
                </c:pt>
              </c:numCache>
            </c:numRef>
          </c:cat>
          <c:val>
            <c:numRef>
              <c:f>数据汇总!$I$23:$I$35</c:f>
              <c:numCache>
                <c:formatCode>General</c:formatCode>
                <c:ptCount val="13"/>
                <c:pt idx="0">
                  <c:v>32</c:v>
                </c:pt>
                <c:pt idx="1">
                  <c:v>11</c:v>
                </c:pt>
                <c:pt idx="2">
                  <c:v>18</c:v>
                </c:pt>
                <c:pt idx="3">
                  <c:v>23</c:v>
                </c:pt>
                <c:pt idx="4">
                  <c:v>21</c:v>
                </c:pt>
                <c:pt idx="5">
                  <c:v>30</c:v>
                </c:pt>
                <c:pt idx="6">
                  <c:v>43</c:v>
                </c:pt>
                <c:pt idx="7">
                  <c:v>7</c:v>
                </c:pt>
                <c:pt idx="8">
                  <c:v>0</c:v>
                </c:pt>
                <c:pt idx="9">
                  <c:v>1</c:v>
                </c:pt>
                <c:pt idx="10">
                  <c:v>11</c:v>
                </c:pt>
                <c:pt idx="11">
                  <c:v>37</c:v>
                </c:pt>
                <c:pt idx="12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018-4116-BB45-96C3982D81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84899040"/>
        <c:axId val="884898384"/>
      </c:lineChart>
      <c:catAx>
        <c:axId val="884899040"/>
        <c:scaling>
          <c:orientation val="minMax"/>
        </c:scaling>
        <c:delete val="0"/>
        <c:axPos val="b"/>
        <c:numFmt formatCode="yyyy/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84898384"/>
        <c:crosses val="autoZero"/>
        <c:auto val="0"/>
        <c:lblAlgn val="ctr"/>
        <c:lblOffset val="100"/>
        <c:noMultiLvlLbl val="1"/>
      </c:catAx>
      <c:valAx>
        <c:axId val="884898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84899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1473999999999995"/>
          <c:y val="0.13464783950617285"/>
          <c:w val="0.33116740740740741"/>
          <c:h val="8.1667088820482819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 b="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2020</a:t>
            </a:r>
            <a:r>
              <a:rPr lang="zh-CN"/>
              <a:t>年</a:t>
            </a:r>
            <a:r>
              <a:rPr lang="en-US"/>
              <a:t>1</a:t>
            </a:r>
            <a:r>
              <a:rPr lang="zh-CN"/>
              <a:t>月</a:t>
            </a:r>
            <a:r>
              <a:rPr lang="en-US"/>
              <a:t>-2021</a:t>
            </a:r>
            <a:r>
              <a:rPr lang="zh-CN"/>
              <a:t>年</a:t>
            </a:r>
            <a:r>
              <a:rPr lang="en-US"/>
              <a:t>1</a:t>
            </a:r>
            <a:r>
              <a:rPr lang="zh-CN"/>
              <a:t>月新三板新挂牌及摘牌情况</a:t>
            </a:r>
          </a:p>
        </c:rich>
      </c:tx>
      <c:layout>
        <c:manualLayout>
          <c:xMode val="edge"/>
          <c:yMode val="edge"/>
          <c:x val="0.27150632182426104"/>
          <c:y val="2.30886352101686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6900481189851275E-2"/>
          <c:y val="0.12195630475767993"/>
          <c:w val="0.88254396325459317"/>
          <c:h val="0.692953805010458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'2017年9月摘牌公司情况一览'!$J$1</c:f>
              <c:strCache>
                <c:ptCount val="1"/>
                <c:pt idx="0">
                  <c:v>挂牌家数</c:v>
                </c:pt>
              </c:strCache>
            </c:strRef>
          </c:tx>
          <c:spPr>
            <a:solidFill>
              <a:srgbClr val="0070C0">
                <a:alpha val="7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44227</c:v>
                </c:pt>
                <c:pt idx="1">
                  <c:v>44196</c:v>
                </c:pt>
                <c:pt idx="2">
                  <c:v>44165</c:v>
                </c:pt>
                <c:pt idx="3">
                  <c:v>44135</c:v>
                </c:pt>
                <c:pt idx="4">
                  <c:v>44104</c:v>
                </c:pt>
                <c:pt idx="5">
                  <c:v>44044</c:v>
                </c:pt>
                <c:pt idx="6">
                  <c:v>44043</c:v>
                </c:pt>
                <c:pt idx="7">
                  <c:v>43983</c:v>
                </c:pt>
                <c:pt idx="8">
                  <c:v>43982</c:v>
                </c:pt>
                <c:pt idx="9">
                  <c:v>43951</c:v>
                </c:pt>
                <c:pt idx="10">
                  <c:v>43921</c:v>
                </c:pt>
                <c:pt idx="11">
                  <c:v>43890</c:v>
                </c:pt>
                <c:pt idx="12">
                  <c:v>43861</c:v>
                </c:pt>
              </c:numCache>
            </c:numRef>
          </c:cat>
          <c:val>
            <c:numRef>
              <c:f>'2017年9月摘牌公司情况一览'!$J$2:$J$14</c:f>
              <c:numCache>
                <c:formatCode>General</c:formatCode>
                <c:ptCount val="13"/>
                <c:pt idx="0">
                  <c:v>12</c:v>
                </c:pt>
                <c:pt idx="1">
                  <c:v>19</c:v>
                </c:pt>
                <c:pt idx="2">
                  <c:v>10</c:v>
                </c:pt>
                <c:pt idx="3">
                  <c:v>9</c:v>
                </c:pt>
                <c:pt idx="4">
                  <c:v>11</c:v>
                </c:pt>
                <c:pt idx="5">
                  <c:v>10</c:v>
                </c:pt>
                <c:pt idx="6">
                  <c:v>13</c:v>
                </c:pt>
                <c:pt idx="7">
                  <c:v>7</c:v>
                </c:pt>
                <c:pt idx="8">
                  <c:v>10</c:v>
                </c:pt>
                <c:pt idx="9">
                  <c:v>13</c:v>
                </c:pt>
                <c:pt idx="10">
                  <c:v>12</c:v>
                </c:pt>
                <c:pt idx="11">
                  <c:v>13</c:v>
                </c:pt>
                <c:pt idx="1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B-4A9A-BF60-17D51F6D2352}"/>
            </c:ext>
          </c:extLst>
        </c:ser>
        <c:ser>
          <c:idx val="1"/>
          <c:order val="1"/>
          <c:tx>
            <c:strRef>
              <c:f>'2017年9月摘牌公司情况一览'!$K$1</c:f>
              <c:strCache>
                <c:ptCount val="1"/>
                <c:pt idx="0">
                  <c:v>摘牌家数</c:v>
                </c:pt>
              </c:strCache>
            </c:strRef>
          </c:tx>
          <c:spPr>
            <a:solidFill>
              <a:srgbClr val="FF0000">
                <a:alpha val="70000"/>
              </a:srgbClr>
            </a:solidFill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44227</c:v>
                </c:pt>
                <c:pt idx="1">
                  <c:v>44196</c:v>
                </c:pt>
                <c:pt idx="2">
                  <c:v>44165</c:v>
                </c:pt>
                <c:pt idx="3">
                  <c:v>44135</c:v>
                </c:pt>
                <c:pt idx="4">
                  <c:v>44104</c:v>
                </c:pt>
                <c:pt idx="5">
                  <c:v>44044</c:v>
                </c:pt>
                <c:pt idx="6">
                  <c:v>44043</c:v>
                </c:pt>
                <c:pt idx="7">
                  <c:v>43983</c:v>
                </c:pt>
                <c:pt idx="8">
                  <c:v>43982</c:v>
                </c:pt>
                <c:pt idx="9">
                  <c:v>43951</c:v>
                </c:pt>
                <c:pt idx="10">
                  <c:v>43921</c:v>
                </c:pt>
                <c:pt idx="11">
                  <c:v>43890</c:v>
                </c:pt>
                <c:pt idx="12">
                  <c:v>43861</c:v>
                </c:pt>
              </c:numCache>
            </c:numRef>
          </c:cat>
          <c:val>
            <c:numRef>
              <c:f>'2017年9月摘牌公司情况一览'!$K$2:$K$14</c:f>
              <c:numCache>
                <c:formatCode>General</c:formatCode>
                <c:ptCount val="13"/>
                <c:pt idx="0">
                  <c:v>-159</c:v>
                </c:pt>
                <c:pt idx="1">
                  <c:v>-76</c:v>
                </c:pt>
                <c:pt idx="2">
                  <c:v>-47</c:v>
                </c:pt>
                <c:pt idx="3">
                  <c:v>-125</c:v>
                </c:pt>
                <c:pt idx="4">
                  <c:v>-35</c:v>
                </c:pt>
                <c:pt idx="5">
                  <c:v>-98</c:v>
                </c:pt>
                <c:pt idx="6">
                  <c:v>-51</c:v>
                </c:pt>
                <c:pt idx="7">
                  <c:v>-51</c:v>
                </c:pt>
                <c:pt idx="8">
                  <c:v>-45</c:v>
                </c:pt>
                <c:pt idx="9">
                  <c:v>-142</c:v>
                </c:pt>
                <c:pt idx="10">
                  <c:v>-80</c:v>
                </c:pt>
                <c:pt idx="11">
                  <c:v>-60</c:v>
                </c:pt>
                <c:pt idx="12">
                  <c:v>-92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0B-4A9A-BF60-17D51F6D23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77029968"/>
        <c:axId val="1277032920"/>
      </c:barChart>
      <c:dateAx>
        <c:axId val="1277029968"/>
        <c:scaling>
          <c:orientation val="minMax"/>
        </c:scaling>
        <c:delete val="0"/>
        <c:axPos val="b"/>
        <c:numFmt formatCode="yyyy/m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77032920"/>
        <c:crossesAt val="0"/>
        <c:auto val="1"/>
        <c:lblOffset val="100"/>
        <c:baseTimeUnit val="months"/>
      </c:dateAx>
      <c:valAx>
        <c:axId val="1277032920"/>
        <c:scaling>
          <c:orientation val="minMax"/>
          <c:max val="100"/>
          <c:min val="-200"/>
        </c:scaling>
        <c:delete val="1"/>
        <c:axPos val="l"/>
        <c:numFmt formatCode="General" sourceLinked="1"/>
        <c:majorTickMark val="none"/>
        <c:minorTickMark val="none"/>
        <c:tickLblPos val="nextTo"/>
        <c:crossAx val="127702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822462962962965"/>
          <c:y val="0.11596604938271603"/>
          <c:w val="0.26355055555555557"/>
          <c:h val="6.96194444444444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E46C0A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E46C0A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科创板!$O$2:$O$11</c:f>
              <c:strCache>
                <c:ptCount val="10"/>
                <c:pt idx="0">
                  <c:v>先惠技术</c:v>
                </c:pt>
                <c:pt idx="1">
                  <c:v>华熙生物</c:v>
                </c:pt>
                <c:pt idx="2">
                  <c:v>明微电子</c:v>
                </c:pt>
                <c:pt idx="3">
                  <c:v>容百科技</c:v>
                </c:pt>
                <c:pt idx="4">
                  <c:v>洁特生物</c:v>
                </c:pt>
                <c:pt idx="5">
                  <c:v>佰仁医疗</c:v>
                </c:pt>
                <c:pt idx="6">
                  <c:v>固德威</c:v>
                </c:pt>
                <c:pt idx="7">
                  <c:v>传音控股</c:v>
                </c:pt>
                <c:pt idx="8">
                  <c:v>美迪西</c:v>
                </c:pt>
                <c:pt idx="9">
                  <c:v>奥普特</c:v>
                </c:pt>
              </c:strCache>
            </c:strRef>
          </c:cat>
          <c:val>
            <c:numRef>
              <c:f>科创板!$R$2:$R$11</c:f>
              <c:numCache>
                <c:formatCode>0.00%</c:formatCode>
                <c:ptCount val="10"/>
                <c:pt idx="0">
                  <c:v>0.22157118301505441</c:v>
                </c:pt>
                <c:pt idx="1">
                  <c:v>0.27070955405313102</c:v>
                </c:pt>
                <c:pt idx="2">
                  <c:v>0.28693259369028579</c:v>
                </c:pt>
                <c:pt idx="3">
                  <c:v>0.29004671960446338</c:v>
                </c:pt>
                <c:pt idx="4">
                  <c:v>0.29907911259941389</c:v>
                </c:pt>
                <c:pt idx="5">
                  <c:v>0.33286118980169976</c:v>
                </c:pt>
                <c:pt idx="6">
                  <c:v>0.34089953762084924</c:v>
                </c:pt>
                <c:pt idx="7">
                  <c:v>0.35401603785986602</c:v>
                </c:pt>
                <c:pt idx="8">
                  <c:v>0.55695477962220963</c:v>
                </c:pt>
                <c:pt idx="9">
                  <c:v>0.57642948582076903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AC-43F9-B7C1-C1BCE92BDE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9451743"/>
        <c:axId val="439711295"/>
      </c:barChart>
      <c:catAx>
        <c:axId val="4394517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46C0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439711295"/>
        <c:crosses val="autoZero"/>
        <c:auto val="1"/>
        <c:lblAlgn val="ctr"/>
        <c:lblOffset val="100"/>
        <c:noMultiLvlLbl val="0"/>
      </c:catAx>
      <c:valAx>
        <c:axId val="439711295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439451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科创板!$I$2:$I$11</c:f>
              <c:strCache>
                <c:ptCount val="10"/>
                <c:pt idx="0">
                  <c:v>盟升电子</c:v>
                </c:pt>
                <c:pt idx="1">
                  <c:v>广大特材</c:v>
                </c:pt>
                <c:pt idx="2">
                  <c:v>蓝特光学</c:v>
                </c:pt>
                <c:pt idx="3">
                  <c:v>海目星</c:v>
                </c:pt>
                <c:pt idx="4">
                  <c:v>三生国健</c:v>
                </c:pt>
                <c:pt idx="5">
                  <c:v>西部超导</c:v>
                </c:pt>
                <c:pt idx="6">
                  <c:v>赛特新材</c:v>
                </c:pt>
                <c:pt idx="7">
                  <c:v>高测股份</c:v>
                </c:pt>
                <c:pt idx="8">
                  <c:v>航亚科技</c:v>
                </c:pt>
                <c:pt idx="9">
                  <c:v>东方生物</c:v>
                </c:pt>
              </c:strCache>
            </c:strRef>
          </c:cat>
          <c:val>
            <c:numRef>
              <c:f>科创板!$L$2:$L$11</c:f>
              <c:numCache>
                <c:formatCode>0.00%</c:formatCode>
                <c:ptCount val="10"/>
                <c:pt idx="0">
                  <c:v>-0.22218529005529886</c:v>
                </c:pt>
                <c:pt idx="1">
                  <c:v>-0.22519209090574588</c:v>
                </c:pt>
                <c:pt idx="2">
                  <c:v>-0.22737369261198315</c:v>
                </c:pt>
                <c:pt idx="3">
                  <c:v>-0.232494695362231</c:v>
                </c:pt>
                <c:pt idx="4">
                  <c:v>-0.23732274890533722</c:v>
                </c:pt>
                <c:pt idx="5">
                  <c:v>-0.24110188983837777</c:v>
                </c:pt>
                <c:pt idx="6">
                  <c:v>-0.25018115942028973</c:v>
                </c:pt>
                <c:pt idx="7">
                  <c:v>-0.26038695343325458</c:v>
                </c:pt>
                <c:pt idx="8">
                  <c:v>-0.2845048883062975</c:v>
                </c:pt>
                <c:pt idx="9">
                  <c:v>-0.29369458128078807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C4-4A32-843D-A4EBA240DB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52671856"/>
        <c:axId val="1452666720"/>
      </c:barChart>
      <c:catAx>
        <c:axId val="1452671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452666720"/>
        <c:crosses val="autoZero"/>
        <c:auto val="1"/>
        <c:lblAlgn val="ctr"/>
        <c:lblOffset val="100"/>
        <c:noMultiLvlLbl val="0"/>
      </c:catAx>
      <c:valAx>
        <c:axId val="1452666720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1452671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257</a:t>
            </a:r>
            <a:r>
              <a:rPr lang="zh-CN" altLang="en-US" dirty="0"/>
              <a:t>起，总金额</a:t>
            </a:r>
            <a:r>
              <a:rPr lang="en-US" altLang="zh-CN" dirty="0"/>
              <a:t>677.43</a:t>
            </a:r>
            <a:r>
              <a:rPr lang="zh-CN" altLang="en-US" dirty="0"/>
              <a:t>亿元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1.</a:t>
            </a: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换股吸收合并，横向并购</a:t>
            </a:r>
            <a:endParaRPr lang="en-US" altLang="zh-CN" sz="1200" b="0" i="0" kern="1200" dirty="0">
              <a:solidFill>
                <a:srgbClr val="333333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lang="en-US" altLang="zh-CN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2.</a:t>
            </a: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置入优质资产，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改善河钢股份资产质量和产品结构</a:t>
            </a:r>
            <a:endParaRPr lang="en-US" altLang="zh-CN" sz="1200" b="0" i="0" kern="1200" dirty="0">
              <a:solidFill>
                <a:srgbClr val="333333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algn="just"/>
            <a:r>
              <a:rPr lang="en-US" altLang="zh-CN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3.</a:t>
            </a: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换股吸收合并，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首旅集团内部整合减少同业竞争</a:t>
            </a:r>
          </a:p>
          <a:p>
            <a:r>
              <a:rPr lang="en-US" altLang="zh-CN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4.5.</a:t>
            </a:r>
            <a:r>
              <a:rPr lang="zh-CN" altLang="en-US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内部整合</a:t>
            </a:r>
            <a:endParaRPr lang="en-US" altLang="zh-CN" sz="1200" b="0" i="0" kern="1200" dirty="0">
              <a:solidFill>
                <a:srgbClr val="333333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精选层多了</a:t>
            </a:r>
            <a:r>
              <a:rPr lang="en-US" altLang="zh-CN" dirty="0"/>
              <a:t>4</a:t>
            </a:r>
            <a:r>
              <a:rPr lang="zh-CN" altLang="en-US" dirty="0"/>
              <a:t>家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奥普特新上市，海外对比公司股票价格十年十倍，奥普特可否拷贝光辉？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美迪西基本面良好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业绩表现良好，传音控股扩展海外市场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东方生物</a:t>
            </a:r>
            <a:r>
              <a:rPr lang="zh-CN" altLang="en-US" b="0" i="0" dirty="0">
                <a:solidFill>
                  <a:srgbClr val="33353C"/>
                </a:solidFill>
                <a:effectLst/>
                <a:latin typeface="Biaodian Pro Sans GB"/>
              </a:rPr>
              <a:t>解禁量大</a:t>
            </a:r>
            <a:endParaRPr lang="en-US" altLang="zh-CN" b="0" i="0" dirty="0">
              <a:solidFill>
                <a:srgbClr val="33353C"/>
              </a:solidFill>
              <a:effectLst/>
              <a:latin typeface="Biaodian Pro Sans GB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0" i="0" dirty="0">
                <a:solidFill>
                  <a:srgbClr val="33353C"/>
                </a:solidFill>
                <a:effectLst/>
                <a:latin typeface="Biaodian Pro Sans GB"/>
              </a:rPr>
              <a:t>2.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航天航空板块下挫</a:t>
            </a:r>
          </a:p>
          <a:p>
            <a:r>
              <a:rPr lang="en-US" altLang="zh-CN" b="0" i="0" dirty="0">
                <a:solidFill>
                  <a:srgbClr val="33353C"/>
                </a:solidFill>
                <a:effectLst/>
                <a:latin typeface="Biaodian Pro Sans GB"/>
              </a:rPr>
              <a:t>3.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-apple-system"/>
              </a:rPr>
              <a:t>测股份净利润波动幅度较大，且</a:t>
            </a:r>
            <a:r>
              <a:rPr lang="en-US" altLang="zh-CN" b="0" i="0" dirty="0">
                <a:solidFill>
                  <a:srgbClr val="121212"/>
                </a:solidFill>
                <a:effectLst/>
                <a:latin typeface="-apple-system"/>
              </a:rPr>
              <a:t>2019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-apple-system"/>
              </a:rPr>
              <a:t>年出现了下滑。对大客户的依赖度较高且在不断增强</a:t>
            </a:r>
            <a:r>
              <a:rPr lang="zh-CN" altLang="en-US" b="0" i="0" dirty="0">
                <a:solidFill>
                  <a:srgbClr val="33353C"/>
                </a:solidFill>
                <a:effectLst/>
                <a:latin typeface="Biaodian Pro Sans GB"/>
              </a:rPr>
              <a:t>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17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</a:t>
            </a:r>
            <a:r>
              <a:rPr lang="en-US" altLang="zh-CN" dirty="0"/>
              <a:t>30</a:t>
            </a:r>
            <a:r>
              <a:rPr lang="zh-CN" altLang="en-US" dirty="0"/>
              <a:t>起，</a:t>
            </a:r>
            <a:r>
              <a:rPr lang="en-US" altLang="zh-CN" dirty="0"/>
              <a:t>105.39</a:t>
            </a:r>
            <a:r>
              <a:rPr lang="zh-CN" altLang="en-US" dirty="0"/>
              <a:t>亿元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483 1441.04</a:t>
            </a:r>
            <a:r>
              <a:rPr lang="zh-CN" altLang="en-US" dirty="0"/>
              <a:t>亿元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38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投资数量还是三大内容，投资规模比较分散，工业主要有高端制造这些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港股</a:t>
            </a:r>
            <a:r>
              <a:rPr lang="en-US" altLang="zh-CN" dirty="0"/>
              <a:t>12</a:t>
            </a:r>
            <a:r>
              <a:rPr lang="zh-CN" altLang="en-US" dirty="0"/>
              <a:t>月 </a:t>
            </a:r>
            <a:r>
              <a:rPr lang="en-US" altLang="zh-CN" dirty="0"/>
              <a:t>21</a:t>
            </a:r>
            <a:r>
              <a:rPr lang="zh-CN" altLang="en-US" dirty="0"/>
              <a:t>家 </a:t>
            </a:r>
            <a:r>
              <a:rPr lang="en-US" altLang="zh-CN" dirty="0"/>
              <a:t>893.86</a:t>
            </a:r>
            <a:r>
              <a:rPr lang="zh-CN" altLang="en-US" dirty="0"/>
              <a:t>亿港元，上月京东健康比较大的</a:t>
            </a:r>
            <a:r>
              <a:rPr lang="en-US" altLang="zh-CN" dirty="0"/>
              <a:t>IPO</a:t>
            </a:r>
            <a:r>
              <a:rPr lang="zh-CN" altLang="en-US" dirty="0"/>
              <a:t>，这个月港股几乎差不多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100 63MA 37</a:t>
            </a:r>
            <a:r>
              <a:rPr lang="zh-CN" altLang="en-US" dirty="0"/>
              <a:t>股权转</a:t>
            </a:r>
            <a:endParaRPr lang="en-US" altLang="zh-CN" dirty="0"/>
          </a:p>
          <a:p>
            <a:r>
              <a:rPr lang="zh-CN" altLang="en-US" dirty="0"/>
              <a:t>环比减少了</a:t>
            </a:r>
            <a:r>
              <a:rPr lang="en-US" altLang="zh-CN" dirty="0"/>
              <a:t>2/3.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1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5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978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741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011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69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15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70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144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60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891" indent="0">
              <a:buNone/>
              <a:defRPr sz="1500"/>
            </a:lvl2pPr>
            <a:lvl3pPr marL="685783" indent="0">
              <a:buNone/>
              <a:defRPr sz="1351"/>
            </a:lvl3pPr>
            <a:lvl4pPr marL="1028674" indent="0">
              <a:buNone/>
              <a:defRPr sz="1200"/>
            </a:lvl4pPr>
            <a:lvl5pPr marL="1371566" indent="0">
              <a:buNone/>
              <a:defRPr sz="1200"/>
            </a:lvl5pPr>
            <a:lvl6pPr marL="1714457" indent="0">
              <a:buNone/>
              <a:defRPr sz="1200"/>
            </a:lvl6pPr>
            <a:lvl7pPr marL="2057349" indent="0">
              <a:buNone/>
              <a:defRPr sz="1200"/>
            </a:lvl7pPr>
            <a:lvl8pPr marL="2400240" indent="0">
              <a:buNone/>
              <a:defRPr sz="1200"/>
            </a:lvl8pPr>
            <a:lvl9pPr marL="2743131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1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1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sz="75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891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783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674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566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17" indent="-21462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29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21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33" descr="rkk">
            <a:extLst>
              <a:ext uri="{FF2B5EF4-FFF2-40B4-BE49-F238E27FC236}">
                <a16:creationId xmlns:a16="http://schemas.microsoft.com/office/drawing/2014/main" id="{EF005204-CC66-41E3-9766-F6850627E1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485" y="4776058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5" descr="top">
            <a:extLst>
              <a:ext uri="{FF2B5EF4-FFF2-40B4-BE49-F238E27FC236}">
                <a16:creationId xmlns:a16="http://schemas.microsoft.com/office/drawing/2014/main" id="{D69FF8B5-F1F0-4BE1-8DE3-94823D3677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6" descr="bottom">
            <a:extLst>
              <a:ext uri="{FF2B5EF4-FFF2-40B4-BE49-F238E27FC236}">
                <a16:creationId xmlns:a16="http://schemas.microsoft.com/office/drawing/2014/main" id="{1E395321-15A2-4A38-AF45-6FC3390851A1}"/>
              </a:ext>
            </a:extLst>
          </p:cNvPr>
          <p:cNvPicPr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4893"/>
            <a:ext cx="12192000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7">
            <a:extLst>
              <a:ext uri="{FF2B5EF4-FFF2-40B4-BE49-F238E27FC236}">
                <a16:creationId xmlns:a16="http://schemas.microsoft.com/office/drawing/2014/main" id="{C43A4AD6-D025-460F-8F87-BB397616560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48192" y="5269763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>
                <a:solidFill>
                  <a:srgbClr val="777777"/>
                </a:solidFill>
                <a:ea typeface="宋体" panose="02010600030101010101" pitchFamily="2" charset="-122"/>
              </a:rPr>
              <a:t>RONGKEINVESTMENTMANAGEMENTCO.,LTD</a:t>
            </a:r>
            <a:endParaRPr lang="en-US" sz="1050" dirty="0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16" name="Text Box 38">
            <a:extLst>
              <a:ext uri="{FF2B5EF4-FFF2-40B4-BE49-F238E27FC236}">
                <a16:creationId xmlns:a16="http://schemas.microsoft.com/office/drawing/2014/main" id="{83119400-9ABF-4EC8-A65D-6AD4F9BCF1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30729" y="4731608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18" name="Rectangle 41">
            <a:extLst>
              <a:ext uri="{FF2B5EF4-FFF2-40B4-BE49-F238E27FC236}">
                <a16:creationId xmlns:a16="http://schemas.microsoft.com/office/drawing/2014/main" id="{E9BEC332-3AB8-40FC-9E23-BD3EB0B826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326" y="6577021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  <p:extLst>
      <p:ext uri="{BB962C8B-B14F-4D97-AF65-F5344CB8AC3E}">
        <p14:creationId xmlns:p14="http://schemas.microsoft.com/office/powerpoint/2010/main" val="142139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343747" y="2221926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8222" y="2936567"/>
            <a:ext cx="705643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2021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422843" y="5363383"/>
            <a:ext cx="7346314" cy="1042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通过其他方式实现退出。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个通过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家通过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774825" y="981075"/>
            <a:ext cx="2468119" cy="369871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其他退出情况</a:t>
            </a:r>
          </a:p>
        </p:txBody>
      </p:sp>
      <p:graphicFrame>
        <p:nvGraphicFramePr>
          <p:cNvPr id="9" name="图表 8">
            <a:extLst>
              <a:ext uri="{FF2B5EF4-FFF2-40B4-BE49-F238E27FC236}">
                <a16:creationId xmlns:a16="http://schemas.microsoft.com/office/drawing/2014/main" id="{5B989BC8-4C5C-48D7-9408-9B60E9CA72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9206567"/>
              </p:ext>
            </p:extLst>
          </p:nvPr>
        </p:nvGraphicFramePr>
        <p:xfrm>
          <a:off x="1778369" y="1550452"/>
          <a:ext cx="6478219" cy="3602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图片 1">
            <a:extLst>
              <a:ext uri="{FF2B5EF4-FFF2-40B4-BE49-F238E27FC236}">
                <a16:creationId xmlns:a16="http://schemas.microsoft.com/office/drawing/2014/main" id="{4B696300-2B20-4BA4-A511-20EE908EF0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632" r="20445"/>
          <a:stretch/>
        </p:blipFill>
        <p:spPr>
          <a:xfrm>
            <a:off x="8264843" y="1556608"/>
            <a:ext cx="3646968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81075"/>
            <a:ext cx="2219603" cy="369871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774825" y="5231764"/>
            <a:ext cx="8642350" cy="11975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股上市公司并购非上市公司事件共计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151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630.53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亿元人民币，其中，董事会预案的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78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家，进行中的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家，达成转让意向的有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家，已经签署转让协议的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家，股东大会未通过的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家，失败的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月并购数量大幅减少，但规模几乎持平。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6F65599-3A9F-4251-B6A1-092A3A5C1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468191"/>
              </p:ext>
            </p:extLst>
          </p:nvPr>
        </p:nvGraphicFramePr>
        <p:xfrm>
          <a:off x="1774825" y="1417320"/>
          <a:ext cx="8642350" cy="3832863"/>
        </p:xfrm>
        <a:graphic>
          <a:graphicData uri="http://schemas.openxmlformats.org/drawingml/2006/table">
            <a:tbl>
              <a:tblPr/>
              <a:tblGrid>
                <a:gridCol w="2898229">
                  <a:extLst>
                    <a:ext uri="{9D8B030D-6E8A-4147-A177-3AD203B41FA5}">
                      <a16:colId xmlns:a16="http://schemas.microsoft.com/office/drawing/2014/main" val="2736749827"/>
                    </a:ext>
                  </a:extLst>
                </a:gridCol>
                <a:gridCol w="2738669">
                  <a:extLst>
                    <a:ext uri="{9D8B030D-6E8A-4147-A177-3AD203B41FA5}">
                      <a16:colId xmlns:a16="http://schemas.microsoft.com/office/drawing/2014/main" val="1477437873"/>
                    </a:ext>
                  </a:extLst>
                </a:gridCol>
                <a:gridCol w="3005452">
                  <a:extLst>
                    <a:ext uri="{9D8B030D-6E8A-4147-A177-3AD203B41FA5}">
                      <a16:colId xmlns:a16="http://schemas.microsoft.com/office/drawing/2014/main" val="799964429"/>
                    </a:ext>
                  </a:extLst>
                </a:gridCol>
              </a:tblGrid>
              <a:tr h="629853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交易状态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金额总计</a:t>
                      </a:r>
                      <a:b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439170"/>
                  </a:ext>
                </a:extLst>
              </a:tr>
              <a:tr h="32030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达成转让意向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76279"/>
                  </a:ext>
                </a:extLst>
              </a:tr>
              <a:tr h="32030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380.33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751627"/>
                  </a:ext>
                </a:extLst>
              </a:tr>
              <a:tr h="32030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股东大会通过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101.57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260965"/>
                  </a:ext>
                </a:extLst>
              </a:tr>
              <a:tr h="32030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股东大会未通过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7.58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3437024"/>
                  </a:ext>
                </a:extLst>
              </a:tr>
              <a:tr h="32030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10.81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023858"/>
                  </a:ext>
                </a:extLst>
              </a:tr>
              <a:tr h="32030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签署转让协议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45.43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7231171"/>
                  </a:ext>
                </a:extLst>
              </a:tr>
              <a:tr h="32030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失败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161016"/>
                  </a:ext>
                </a:extLst>
              </a:tr>
              <a:tr h="32030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停牌筹划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046635"/>
                  </a:ext>
                </a:extLst>
              </a:tr>
              <a:tr h="32030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81.37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839899"/>
                  </a:ext>
                </a:extLst>
              </a:tr>
              <a:tr h="320301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630.53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88265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F61BD725-E56D-47FF-8BD4-0FACD46046D7}"/>
              </a:ext>
            </a:extLst>
          </p:cNvPr>
          <p:cNvGrpSpPr/>
          <p:nvPr/>
        </p:nvGrpSpPr>
        <p:grpSpPr>
          <a:xfrm>
            <a:off x="1774825" y="981075"/>
            <a:ext cx="3889171" cy="369870"/>
            <a:chOff x="1066511" y="1100283"/>
            <a:chExt cx="3889171" cy="369870"/>
          </a:xfrm>
        </p:grpSpPr>
        <p:sp>
          <p:nvSpPr>
            <p:cNvPr id="5" name="矩形 4"/>
            <p:cNvSpPr/>
            <p:nvPr/>
          </p:nvSpPr>
          <p:spPr>
            <a:xfrm>
              <a:off x="1066511" y="1100283"/>
              <a:ext cx="3617333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上市公司并购非上市公司规模前五</a:t>
              </a:r>
            </a:p>
          </p:txBody>
        </p:sp>
        <p:sp>
          <p:nvSpPr>
            <p:cNvPr id="4" name="等腰三角形 3">
              <a:extLst>
                <a:ext uri="{FF2B5EF4-FFF2-40B4-BE49-F238E27FC236}">
                  <a16:creationId xmlns:a16="http://schemas.microsoft.com/office/drawing/2014/main" id="{90762674-E569-4558-8C79-F25671ABC618}"/>
                </a:ext>
              </a:extLst>
            </p:cNvPr>
            <p:cNvSpPr/>
            <p:nvPr/>
          </p:nvSpPr>
          <p:spPr>
            <a:xfrm rot="5400000">
              <a:off x="4634829" y="1149299"/>
              <a:ext cx="369868" cy="271839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C7E4764B-1A2C-40E9-B0E5-2BF33F9B7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89A7A21-F256-49DE-BDA3-74F3505E6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855799"/>
              </p:ext>
            </p:extLst>
          </p:nvPr>
        </p:nvGraphicFramePr>
        <p:xfrm>
          <a:off x="1193150" y="1646630"/>
          <a:ext cx="9973339" cy="4603897"/>
        </p:xfrm>
        <a:graphic>
          <a:graphicData uri="http://schemas.openxmlformats.org/drawingml/2006/table">
            <a:tbl>
              <a:tblPr/>
              <a:tblGrid>
                <a:gridCol w="1417376">
                  <a:extLst>
                    <a:ext uri="{9D8B030D-6E8A-4147-A177-3AD203B41FA5}">
                      <a16:colId xmlns:a16="http://schemas.microsoft.com/office/drawing/2014/main" val="4095174403"/>
                    </a:ext>
                  </a:extLst>
                </a:gridCol>
                <a:gridCol w="1602271">
                  <a:extLst>
                    <a:ext uri="{9D8B030D-6E8A-4147-A177-3AD203B41FA5}">
                      <a16:colId xmlns:a16="http://schemas.microsoft.com/office/drawing/2014/main" val="2652439630"/>
                    </a:ext>
                  </a:extLst>
                </a:gridCol>
                <a:gridCol w="3090530">
                  <a:extLst>
                    <a:ext uri="{9D8B030D-6E8A-4147-A177-3AD203B41FA5}">
                      <a16:colId xmlns:a16="http://schemas.microsoft.com/office/drawing/2014/main" val="341419945"/>
                    </a:ext>
                  </a:extLst>
                </a:gridCol>
                <a:gridCol w="1414130">
                  <a:extLst>
                    <a:ext uri="{9D8B030D-6E8A-4147-A177-3AD203B41FA5}">
                      <a16:colId xmlns:a16="http://schemas.microsoft.com/office/drawing/2014/main" val="3689318229"/>
                    </a:ext>
                  </a:extLst>
                </a:gridCol>
                <a:gridCol w="1226289">
                  <a:extLst>
                    <a:ext uri="{9D8B030D-6E8A-4147-A177-3AD203B41FA5}">
                      <a16:colId xmlns:a16="http://schemas.microsoft.com/office/drawing/2014/main" val="2729339554"/>
                    </a:ext>
                  </a:extLst>
                </a:gridCol>
                <a:gridCol w="1222743">
                  <a:extLst>
                    <a:ext uri="{9D8B030D-6E8A-4147-A177-3AD203B41FA5}">
                      <a16:colId xmlns:a16="http://schemas.microsoft.com/office/drawing/2014/main" val="2151466741"/>
                    </a:ext>
                  </a:extLst>
                </a:gridCol>
              </a:tblGrid>
              <a:tr h="82726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首次披露日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交易标的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交易买方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标的方所属行业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交易总价值</a:t>
                      </a:r>
                      <a:endParaRPr lang="en-US" altLang="zh-CN" sz="1600" b="1" i="0" u="none" strike="noStrike" kern="1200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algn="ctr" fontAlgn="b"/>
                      <a:r>
                        <a:rPr lang="en-US" altLang="zh-CN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人民币亿元</a:t>
                      </a:r>
                      <a:r>
                        <a:rPr lang="en-US" altLang="zh-CN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zh-CN" altLang="en-US" sz="1600" b="1" i="0" u="none" strike="noStrike" kern="1200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最新进度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744573"/>
                  </a:ext>
                </a:extLst>
              </a:tr>
              <a:tr h="7553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2021-01-23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启迪环境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100%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城发环境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(000885.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SZ)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环境与设施服务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108.58 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72340"/>
                  </a:ext>
                </a:extLst>
              </a:tr>
              <a:tr h="7553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2021-01-05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乐钢部分股权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河钢股份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(000709.SZ)</a:t>
                      </a:r>
                    </a:p>
                    <a:p>
                      <a:pPr algn="ctr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河北钢铁产业转型升级基金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有限合伙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钢铁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92.50 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股东大会通过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896363"/>
                  </a:ext>
                </a:extLst>
              </a:tr>
              <a:tr h="7553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2021-01-30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首商股份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王府井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(600859.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SH)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百货商店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67.22 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714856"/>
                  </a:ext>
                </a:extLst>
              </a:tr>
              <a:tr h="7553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2021-01-16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武汉京东方光电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24.06%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京东方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(000725.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SZ﹐200725.SZ)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电子设备和仪器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65.00 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389126"/>
                  </a:ext>
                </a:extLst>
              </a:tr>
              <a:tr h="7553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2021-01-27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绵阳京东方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23.75%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京东方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(000725.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SZ﹐200725.SZ)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特殊金融服务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63.39 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6465" marR="6465" marT="64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229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85938" y="981075"/>
            <a:ext cx="2482389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851025" y="1454430"/>
            <a:ext cx="1222942" cy="941083"/>
            <a:chOff x="415341" y="1328632"/>
            <a:chExt cx="1154098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54098" cy="667568"/>
              <a:chOff x="539468" y="1205342"/>
              <a:chExt cx="1154098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973009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3" y="1608747"/>
                <a:ext cx="307393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3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8040</a:t>
                </a: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872350" y="1893059"/>
              <a:ext cx="557081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-147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AD2E347-3E2F-4D46-A157-1B020232F5FE}"/>
              </a:ext>
            </a:extLst>
          </p:cNvPr>
          <p:cNvSpPr txBox="1"/>
          <p:nvPr/>
        </p:nvSpPr>
        <p:spPr>
          <a:xfrm>
            <a:off x="1774825" y="2430469"/>
            <a:ext cx="1226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转板摘牌</a:t>
            </a:r>
            <a:r>
              <a:rPr lang="en-US" altLang="zh-CN" sz="1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F4B331A1-0637-4ADF-A775-B931353549FC}"/>
              </a:ext>
            </a:extLst>
          </p:cNvPr>
          <p:cNvGrpSpPr/>
          <p:nvPr/>
        </p:nvGrpSpPr>
        <p:grpSpPr>
          <a:xfrm>
            <a:off x="3935413" y="1394518"/>
            <a:ext cx="3051740" cy="1015808"/>
            <a:chOff x="2576529" y="1390353"/>
            <a:chExt cx="3051738" cy="1015809"/>
          </a:xfrm>
        </p:grpSpPr>
        <p:grpSp>
          <p:nvGrpSpPr>
            <p:cNvPr id="11" name="组合 10"/>
            <p:cNvGrpSpPr/>
            <p:nvPr/>
          </p:nvGrpSpPr>
          <p:grpSpPr>
            <a:xfrm>
              <a:off x="3557177" y="1390353"/>
              <a:ext cx="2071090" cy="1005826"/>
              <a:chOff x="1882108" y="1137115"/>
              <a:chExt cx="2071090" cy="1005826"/>
            </a:xfrm>
          </p:grpSpPr>
          <p:sp>
            <p:nvSpPr>
              <p:cNvPr id="12" name="矩形: 对角圆角 11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6873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矩形: 对角圆角 12"/>
              <p:cNvSpPr/>
              <p:nvPr/>
            </p:nvSpPr>
            <p:spPr>
              <a:xfrm>
                <a:off x="2935197" y="1415404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1122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882108" y="113711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市场分层分布</a:t>
                </a: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3460755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创新</a:t>
                </a: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2452878" y="1865942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基础</a:t>
                </a:r>
              </a:p>
            </p:txBody>
          </p:sp>
        </p:grpSp>
        <p:sp>
          <p:nvSpPr>
            <p:cNvPr id="26" name="矩形: 对角圆角 25">
              <a:extLst>
                <a:ext uri="{FF2B5EF4-FFF2-40B4-BE49-F238E27FC236}">
                  <a16:creationId xmlns:a16="http://schemas.microsoft.com/office/drawing/2014/main" id="{E1FC36C5-1A37-4A49-B971-0AA7DCD5433F}"/>
                </a:ext>
              </a:extLst>
            </p:cNvPr>
            <p:cNvSpPr/>
            <p:nvPr/>
          </p:nvSpPr>
          <p:spPr>
            <a:xfrm>
              <a:off x="2576529" y="1665719"/>
              <a:ext cx="976905" cy="706905"/>
            </a:xfrm>
            <a:prstGeom prst="round2DiagRect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45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F80355C1-C0A6-4598-AF37-EB4C2C3928BC}"/>
                </a:ext>
              </a:extLst>
            </p:cNvPr>
            <p:cNvSpPr txBox="1"/>
            <p:nvPr/>
          </p:nvSpPr>
          <p:spPr>
            <a:xfrm>
              <a:off x="3118810" y="2129163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精选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79E44EAF-2742-4A8C-845E-6E9FD9916DC9}"/>
              </a:ext>
            </a:extLst>
          </p:cNvPr>
          <p:cNvGrpSpPr/>
          <p:nvPr/>
        </p:nvGrpSpPr>
        <p:grpSpPr>
          <a:xfrm>
            <a:off x="7394451" y="1412791"/>
            <a:ext cx="3076769" cy="994504"/>
            <a:chOff x="6524954" y="1276819"/>
            <a:chExt cx="3076768" cy="994505"/>
          </a:xfrm>
        </p:grpSpPr>
        <p:grpSp>
          <p:nvGrpSpPr>
            <p:cNvPr id="29" name="组合 28"/>
            <p:cNvGrpSpPr/>
            <p:nvPr/>
          </p:nvGrpSpPr>
          <p:grpSpPr>
            <a:xfrm>
              <a:off x="7516489" y="1276819"/>
              <a:ext cx="2085233" cy="994505"/>
              <a:chOff x="1891211" y="1145335"/>
              <a:chExt cx="2085233" cy="994505"/>
            </a:xfrm>
          </p:grpSpPr>
          <p:sp>
            <p:nvSpPr>
              <p:cNvPr id="30" name="矩形: 对角圆角 29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7479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矩形: 对角圆角 30"/>
              <p:cNvSpPr/>
              <p:nvPr/>
            </p:nvSpPr>
            <p:spPr>
              <a:xfrm>
                <a:off x="2949851" y="1418000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516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1891211" y="114533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转让方式分布</a:t>
                </a: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3484001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做市</a:t>
                </a:r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2167899" y="1850443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集合竞价</a:t>
                </a:r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61D2D0E8-F491-4D6D-B421-6304631594C4}"/>
                </a:ext>
              </a:extLst>
            </p:cNvPr>
            <p:cNvGrpSpPr/>
            <p:nvPr/>
          </p:nvGrpSpPr>
          <p:grpSpPr>
            <a:xfrm>
              <a:off x="6524954" y="1549485"/>
              <a:ext cx="1018940" cy="706905"/>
              <a:chOff x="6522933" y="2619885"/>
              <a:chExt cx="1018940" cy="706905"/>
            </a:xfrm>
          </p:grpSpPr>
          <p:sp>
            <p:nvSpPr>
              <p:cNvPr id="20" name="矩形: 对角圆角 19">
                <a:extLst>
                  <a:ext uri="{FF2B5EF4-FFF2-40B4-BE49-F238E27FC236}">
                    <a16:creationId xmlns:a16="http://schemas.microsoft.com/office/drawing/2014/main" id="{A91632D7-C336-4F35-82B1-417A4997CC81}"/>
                  </a:ext>
                </a:extLst>
              </p:cNvPr>
              <p:cNvSpPr/>
              <p:nvPr/>
            </p:nvSpPr>
            <p:spPr>
              <a:xfrm>
                <a:off x="6522933" y="2619885"/>
                <a:ext cx="976905" cy="706905"/>
              </a:xfrm>
              <a:prstGeom prst="round2DiagRect">
                <a:avLst/>
              </a:prstGeom>
              <a:solidFill>
                <a:srgbClr val="FF0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45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5399CFBF-6315-48FD-BAD5-66D67344E536}"/>
                  </a:ext>
                </a:extLst>
              </p:cNvPr>
              <p:cNvSpPr txBox="1"/>
              <p:nvPr/>
            </p:nvSpPr>
            <p:spPr>
              <a:xfrm>
                <a:off x="6741654" y="3042339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连续竞价</a:t>
                </a:r>
              </a:p>
            </p:txBody>
          </p:sp>
        </p:grpSp>
      </p:grpSp>
      <p:graphicFrame>
        <p:nvGraphicFramePr>
          <p:cNvPr id="36" name="图表 35">
            <a:extLst>
              <a:ext uri="{FF2B5EF4-FFF2-40B4-BE49-F238E27FC236}">
                <a16:creationId xmlns:a16="http://schemas.microsoft.com/office/drawing/2014/main" id="{3C484993-8DF3-4859-A5A1-A9B5EEA707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5605894"/>
              </p:ext>
            </p:extLst>
          </p:nvPr>
        </p:nvGraphicFramePr>
        <p:xfrm>
          <a:off x="1774825" y="2644140"/>
          <a:ext cx="8640000" cy="3919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1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4C28EE9D-E0C1-45F1-9BDF-CB97A5754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512445"/>
              </p:ext>
            </p:extLst>
          </p:nvPr>
        </p:nvGraphicFramePr>
        <p:xfrm>
          <a:off x="1774825" y="4034790"/>
          <a:ext cx="8642350" cy="2426402"/>
        </p:xfrm>
        <a:graphic>
          <a:graphicData uri="http://schemas.openxmlformats.org/drawingml/2006/table">
            <a:tbl>
              <a:tblPr/>
              <a:tblGrid>
                <a:gridCol w="1728470">
                  <a:extLst>
                    <a:ext uri="{9D8B030D-6E8A-4147-A177-3AD203B41FA5}">
                      <a16:colId xmlns:a16="http://schemas.microsoft.com/office/drawing/2014/main" val="3544187334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4187049106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1435585020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2073489289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4280208221"/>
                    </a:ext>
                  </a:extLst>
                </a:gridCol>
              </a:tblGrid>
              <a:tr h="39671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证券简称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2020/11/30</a:t>
                      </a:r>
                      <a:br>
                        <a:rPr lang="en-US" altLang="zh-CN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2020/12/31</a:t>
                      </a:r>
                      <a:br>
                        <a:rPr lang="en-US" altLang="zh-CN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213655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688686.SH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奥普特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178.81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281.88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57.64%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85161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688202.SH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美迪西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97.48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151.78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55.70%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350260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688036.SH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传音控股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1,217.12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1,648.00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35.40%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067824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688390.SH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固德威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209.35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280.72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34.09%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18723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688198.SH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佰仁医疗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74.55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99.37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33.29%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485201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洁特生物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47.78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62.07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29.91%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28029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容百科技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228.47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294.74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29.00%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956454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688699.SH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明微电子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41.03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52.80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28.69%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487822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688363.SH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华熙生物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702.86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893.14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27.07%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664770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688155.SH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先惠技术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52.94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64.67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22.16%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129843"/>
                  </a:ext>
                </a:extLst>
              </a:tr>
            </a:tbl>
          </a:graphicData>
        </a:graphic>
      </p:graphicFrame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id="{0955216C-0BA4-DE45-B550-FC85174559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540150"/>
              </p:ext>
            </p:extLst>
          </p:nvPr>
        </p:nvGraphicFramePr>
        <p:xfrm>
          <a:off x="1774825" y="813552"/>
          <a:ext cx="8642350" cy="32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1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A96D0AE-A304-4475-A8DE-40DEB7C20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223011"/>
              </p:ext>
            </p:extLst>
          </p:nvPr>
        </p:nvGraphicFramePr>
        <p:xfrm>
          <a:off x="1774825" y="4036071"/>
          <a:ext cx="8642350" cy="2426402"/>
        </p:xfrm>
        <a:graphic>
          <a:graphicData uri="http://schemas.openxmlformats.org/drawingml/2006/table">
            <a:tbl>
              <a:tblPr/>
              <a:tblGrid>
                <a:gridCol w="1728470">
                  <a:extLst>
                    <a:ext uri="{9D8B030D-6E8A-4147-A177-3AD203B41FA5}">
                      <a16:colId xmlns:a16="http://schemas.microsoft.com/office/drawing/2014/main" val="1213890760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3211907508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2230543089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1831922499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816195827"/>
                    </a:ext>
                  </a:extLst>
                </a:gridCol>
              </a:tblGrid>
              <a:tr h="39671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证券简称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2020/11/30</a:t>
                      </a:r>
                      <a:br>
                        <a:rPr lang="en-US" altLang="zh-CN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2020/12/31</a:t>
                      </a:r>
                      <a:br>
                        <a:rPr lang="en-US" altLang="zh-CN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775186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688311.SH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盟升电子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137.49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106.94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-22.22%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261632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688186.SH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广大特材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59.79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46.33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-22.52%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44697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688127.SH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蓝特光学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144.65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111.76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-22.74%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474436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688559.SH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海目星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65.98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50.64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-23.25%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979941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688336.SH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三生国健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151.90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115.85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-23.73%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27967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688122.SH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西部超导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350.86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266.26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-24.11%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530533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688398.SH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赛特新材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44.16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33.11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-25.02%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079067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688556.SH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高测股份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45.19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33.42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-26.04%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796244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688510.SH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航亚科技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91.55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65.50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-28.45%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127938"/>
                  </a:ext>
                </a:extLst>
              </a:tr>
              <a:tr h="202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688298.SH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东方生物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243.60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172.06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-29.37%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86132"/>
                  </a:ext>
                </a:extLst>
              </a:tr>
            </a:tbl>
          </a:graphicData>
        </a:graphic>
      </p:graphicFrame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C21B882B-52C7-0F4D-81FB-732826E978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9387596"/>
              </p:ext>
            </p:extLst>
          </p:nvPr>
        </p:nvGraphicFramePr>
        <p:xfrm>
          <a:off x="1773575" y="820640"/>
          <a:ext cx="8643600" cy="32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0411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1774825" y="3375395"/>
            <a:ext cx="3410397" cy="357504"/>
            <a:chOff x="7157508" y="740533"/>
            <a:chExt cx="3098165" cy="369869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7508" y="740533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节奏趋缓，并购市场稳定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9216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1774825" y="3825373"/>
            <a:ext cx="8642350" cy="2382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节奏较前一月有所放缓，无论是数量还是融资规模较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月均有所下降。并购市场方面，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月并购数量较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月由涨转跌，环比减少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106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起，并购规模几乎持平。</a:t>
            </a:r>
            <a:endParaRPr lang="en-US" altLang="zh-CN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央行公开市场层面，资金有所收紧，同时二级市场抱团出现松动，导致市场出现一定的波动。但基金募集依旧火热，后续资金面或不会太过于紧张。同时，监管层表示，将保持平稳发行节奏，持续明确市场预期、维护市场稳定。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退出或将保持稳定。</a:t>
            </a:r>
            <a:endParaRPr lang="en-US" altLang="zh-CN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月以来，宏观经济增速有所放缓，但外围不确定因素均已悉数落地，春节期间出现系统性风险的概率较小。一级市场或仍将保持一定的热度。</a:t>
            </a:r>
            <a:endParaRPr lang="en-US" altLang="zh-CN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89B026-2D24-42C6-8E40-EE0AF77DD030}"/>
              </a:ext>
            </a:extLst>
          </p:cNvPr>
          <p:cNvSpPr txBox="1"/>
          <p:nvPr/>
        </p:nvSpPr>
        <p:spPr>
          <a:xfrm>
            <a:off x="1895403" y="136107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798"/>
                </a:solidFill>
              </a:rPr>
              <a:t>1</a:t>
            </a:r>
            <a:r>
              <a:rPr lang="zh-CN" altLang="en-US" sz="2400" b="1" dirty="0">
                <a:solidFill>
                  <a:srgbClr val="000798"/>
                </a:solidFill>
              </a:rPr>
              <a:t>月小结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72ED3C1-5125-46BB-BDF5-4F785C1A6F75}"/>
              </a:ext>
            </a:extLst>
          </p:cNvPr>
          <p:cNvSpPr txBox="1"/>
          <p:nvPr/>
        </p:nvSpPr>
        <p:spPr>
          <a:xfrm>
            <a:off x="1774825" y="1446670"/>
            <a:ext cx="8642350" cy="16904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月募集市场活跃度上升以后，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月募集市场表现平稳，募集数量继续上行，规模整体有所收窄。数量环比增加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起，规模环比收窄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24.02%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，同比扩大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19.76%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。仍全部为小规模成长基金。</a:t>
            </a:r>
            <a:endParaRPr lang="en-US" altLang="zh-CN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月，投资市场在连续出现回升后出现了小幅降温，投资数量较上月减少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144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起，投资规模环比收窄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亿左右，从融资轮次来看，除战略投资外，数量及规模第一的分别为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轮及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轮融资。分行业来看，信息技术、可选消费为热门板块。医疗保健行业热度有所下降。</a:t>
            </a:r>
            <a:endParaRPr lang="en-US" altLang="zh-CN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BCC63C5-B544-410D-8202-59C0D4799ACA}"/>
              </a:ext>
            </a:extLst>
          </p:cNvPr>
          <p:cNvGrpSpPr/>
          <p:nvPr/>
        </p:nvGrpSpPr>
        <p:grpSpPr>
          <a:xfrm>
            <a:off x="1774825" y="981075"/>
            <a:ext cx="3474084" cy="357504"/>
            <a:chOff x="7155479" y="740532"/>
            <a:chExt cx="3098130" cy="369869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E1CF7BD-A761-41E0-8C2A-A1B7752825BC}"/>
                </a:ext>
              </a:extLst>
            </p:cNvPr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募集市场平稳，投资市场降温</a:t>
              </a:r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:a16="http://schemas.microsoft.com/office/drawing/2014/main" id="{47D02F80-287F-4DD2-976B-AF371911A0E5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40319" y="4150016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rgbClr val="000798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98365" y="2067264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募集市场几乎持平，</a:t>
            </a:r>
            <a:endParaRPr lang="en-US" altLang="zh-CN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募集数量持续增加。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98365" y="3115283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投资市场有所降温，</a:t>
            </a:r>
            <a:endParaRPr lang="en-US" altLang="zh-CN" dirty="0"/>
          </a:p>
          <a:p>
            <a:r>
              <a:rPr lang="zh-CN" altLang="en-US" dirty="0"/>
              <a:t>数量规模双双减少。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352776" y="4200524"/>
            <a:ext cx="201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IPO </a:t>
            </a:r>
            <a:r>
              <a:rPr lang="zh-CN" altLang="en-US" dirty="0"/>
              <a:t>节奏趋于缓和，</a:t>
            </a:r>
            <a:endParaRPr lang="en-US" altLang="zh-CN" dirty="0"/>
          </a:p>
          <a:p>
            <a:r>
              <a:rPr lang="zh-CN" altLang="en-US" dirty="0"/>
              <a:t>数量规模小幅回落。</a:t>
            </a:r>
            <a:endParaRPr lang="en-US" altLang="zh-CN" dirty="0"/>
          </a:p>
        </p:txBody>
      </p:sp>
      <p:sp>
        <p:nvSpPr>
          <p:cNvPr id="8" name="矩形 7"/>
          <p:cNvSpPr/>
          <p:nvPr/>
        </p:nvSpPr>
        <p:spPr>
          <a:xfrm>
            <a:off x="6108581" y="3097869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</a:t>
            </a:r>
            <a:endParaRPr lang="en-US" altLang="zh-CN" dirty="0">
              <a:solidFill>
                <a:srgbClr val="000798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101240" y="3157854"/>
            <a:ext cx="1928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新三板摘牌加速，</a:t>
            </a:r>
            <a:endParaRPr lang="en-US" altLang="zh-CN" dirty="0"/>
          </a:p>
          <a:p>
            <a:r>
              <a:rPr lang="zh-CN" altLang="en-US" dirty="0"/>
              <a:t>精选层持续扩张。</a:t>
            </a:r>
            <a:endParaRPr lang="en-US" altLang="zh-CN" dirty="0"/>
          </a:p>
        </p:txBody>
      </p:sp>
      <p:sp>
        <p:nvSpPr>
          <p:cNvPr id="10" name="矩形 9"/>
          <p:cNvSpPr/>
          <p:nvPr/>
        </p:nvSpPr>
        <p:spPr>
          <a:xfrm>
            <a:off x="6108581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01240" y="2048214"/>
            <a:ext cx="208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并购市场保持稳定，</a:t>
            </a:r>
            <a:endParaRPr lang="en-US" altLang="zh-CN" dirty="0"/>
          </a:p>
          <a:p>
            <a:r>
              <a:rPr lang="zh-CN" altLang="en-US" dirty="0"/>
              <a:t>数量规模均有收窄。</a:t>
            </a:r>
            <a:endParaRPr lang="en-US" altLang="zh-CN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838D878-7E1E-449A-AE2B-A7EB0F36A2FE}"/>
              </a:ext>
            </a:extLst>
          </p:cNvPr>
          <p:cNvSpPr/>
          <p:nvPr/>
        </p:nvSpPr>
        <p:spPr>
          <a:xfrm>
            <a:off x="2430794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2097731-A4B3-4D85-A0E9-1AD314BD4FDD}"/>
              </a:ext>
            </a:extLst>
          </p:cNvPr>
          <p:cNvSpPr/>
          <p:nvPr/>
        </p:nvSpPr>
        <p:spPr>
          <a:xfrm>
            <a:off x="2430794" y="3055298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投资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73EAEE1-2304-4E09-A4DE-B9691FF52C2E}"/>
              </a:ext>
            </a:extLst>
          </p:cNvPr>
          <p:cNvSpPr/>
          <p:nvPr/>
        </p:nvSpPr>
        <p:spPr>
          <a:xfrm>
            <a:off x="6108581" y="4178635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科创板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3638B5A-E0B9-4077-999A-9263794D2CFE}"/>
              </a:ext>
            </a:extLst>
          </p:cNvPr>
          <p:cNvSpPr txBox="1"/>
          <p:nvPr/>
        </p:nvSpPr>
        <p:spPr>
          <a:xfrm>
            <a:off x="7104658" y="4219574"/>
            <a:ext cx="2083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科创板不断扩张，</a:t>
            </a:r>
            <a:endParaRPr lang="en-US" altLang="zh-CN" dirty="0"/>
          </a:p>
          <a:p>
            <a:r>
              <a:rPr lang="zh-CN" altLang="en-US" dirty="0"/>
              <a:t>板块依旧跌多涨少。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935413" y="4663861"/>
            <a:ext cx="6481762" cy="1838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起基金募集事件，募集资金共计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104.95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亿元，基金募集数量继续回升，规模有所收窄。具体数据方面，募集数量环比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27.27%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，同比也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27.27%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；募集规模环比</a:t>
            </a:r>
            <a:r>
              <a:rPr lang="zh-CN" altLang="en-US" sz="20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收窄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24.02%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扩大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19.76%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211684" y="5145352"/>
            <a:ext cx="124401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27.27%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29721" y="5949950"/>
            <a:ext cx="107240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19.76%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134976" y="4871496"/>
            <a:ext cx="18293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/>
              <a:t>募集事件数量</a:t>
            </a:r>
            <a:r>
              <a:rPr lang="zh-CN" altLang="en-US" sz="1600" b="1" dirty="0"/>
              <a:t>同比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163897" y="5685100"/>
            <a:ext cx="18293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sz="1600" dirty="0"/>
              <a:t>募集事件规模</a:t>
            </a:r>
            <a:r>
              <a:rPr lang="zh-CN" altLang="en-US" sz="1600" b="1" dirty="0"/>
              <a:t>同比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774825" y="4400550"/>
            <a:ext cx="2284315" cy="342001"/>
            <a:chOff x="7265361" y="731103"/>
            <a:chExt cx="3098166" cy="379297"/>
          </a:xfrm>
        </p:grpSpPr>
        <p:sp>
          <p:nvSpPr>
            <p:cNvPr id="10" name="矩形 9"/>
            <p:cNvSpPr/>
            <p:nvPr/>
          </p:nvSpPr>
          <p:spPr>
            <a:xfrm>
              <a:off x="7265361" y="731103"/>
              <a:ext cx="2815120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募集事件持续增长</a:t>
              </a:r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10037070" y="783943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882775" y="144543"/>
            <a:ext cx="8426450" cy="51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sp>
        <p:nvSpPr>
          <p:cNvPr id="14" name="箭头: 下 13">
            <a:extLst>
              <a:ext uri="{FF2B5EF4-FFF2-40B4-BE49-F238E27FC236}">
                <a16:creationId xmlns:a16="http://schemas.microsoft.com/office/drawing/2014/main" id="{3217A355-F1BD-46BD-AFAF-4C7EA1D66294}"/>
              </a:ext>
            </a:extLst>
          </p:cNvPr>
          <p:cNvSpPr/>
          <p:nvPr/>
        </p:nvSpPr>
        <p:spPr>
          <a:xfrm flipV="1">
            <a:off x="1774825" y="4944625"/>
            <a:ext cx="419576" cy="46166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17" name="箭头: 下 16">
            <a:extLst>
              <a:ext uri="{FF2B5EF4-FFF2-40B4-BE49-F238E27FC236}">
                <a16:creationId xmlns:a16="http://schemas.microsoft.com/office/drawing/2014/main" id="{9816C430-A999-4A39-A62B-B6FFB29A8352}"/>
              </a:ext>
            </a:extLst>
          </p:cNvPr>
          <p:cNvSpPr/>
          <p:nvPr/>
        </p:nvSpPr>
        <p:spPr>
          <a:xfrm flipV="1">
            <a:off x="1774825" y="5762043"/>
            <a:ext cx="419576" cy="46166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graphicFrame>
        <p:nvGraphicFramePr>
          <p:cNvPr id="15" name="图表 14">
            <a:extLst>
              <a:ext uri="{FF2B5EF4-FFF2-40B4-BE49-F238E27FC236}">
                <a16:creationId xmlns:a16="http://schemas.microsoft.com/office/drawing/2014/main" id="{ACE62A1B-3E5B-4EF9-83E9-1573CC6F82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2100144"/>
              </p:ext>
            </p:extLst>
          </p:nvPr>
        </p:nvGraphicFramePr>
        <p:xfrm>
          <a:off x="1774825" y="908050"/>
          <a:ext cx="8642350" cy="3322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74825" y="4452432"/>
            <a:ext cx="8642350" cy="1982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起基金募集事件，全部为成长型基金，募资总额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104.95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亿元。本月募资规模总体环比</a:t>
            </a:r>
            <a:r>
              <a:rPr lang="zh-CN" altLang="en-US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下滑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24.02%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189"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其中，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只基金已募集完成，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只正在募集，最大的为建工投资的申创新片区投资基金。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774825" y="4030679"/>
            <a:ext cx="1736659" cy="369871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规模环比收窄</a:t>
              </a:r>
              <a:endPara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7E88A9C-32CC-4F1D-9C97-969629D99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708098"/>
              </p:ext>
            </p:extLst>
          </p:nvPr>
        </p:nvGraphicFramePr>
        <p:xfrm>
          <a:off x="1774825" y="908050"/>
          <a:ext cx="8642349" cy="3001009"/>
        </p:xfrm>
        <a:graphic>
          <a:graphicData uri="http://schemas.openxmlformats.org/drawingml/2006/table">
            <a:tbl>
              <a:tblPr/>
              <a:tblGrid>
                <a:gridCol w="2879594">
                  <a:extLst>
                    <a:ext uri="{9D8B030D-6E8A-4147-A177-3AD203B41FA5}">
                      <a16:colId xmlns:a16="http://schemas.microsoft.com/office/drawing/2014/main" val="2242357201"/>
                    </a:ext>
                  </a:extLst>
                </a:gridCol>
                <a:gridCol w="2879594">
                  <a:extLst>
                    <a:ext uri="{9D8B030D-6E8A-4147-A177-3AD203B41FA5}">
                      <a16:colId xmlns:a16="http://schemas.microsoft.com/office/drawing/2014/main" val="2018969679"/>
                    </a:ext>
                  </a:extLst>
                </a:gridCol>
                <a:gridCol w="2883161">
                  <a:extLst>
                    <a:ext uri="{9D8B030D-6E8A-4147-A177-3AD203B41FA5}">
                      <a16:colId xmlns:a16="http://schemas.microsoft.com/office/drawing/2014/main" val="1749106597"/>
                    </a:ext>
                  </a:extLst>
                </a:gridCol>
              </a:tblGrid>
              <a:tr h="74559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</a:t>
                      </a:r>
                      <a:r>
                        <a:rPr lang="zh-CN" alt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月募集基金数量及规模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228285"/>
                  </a:ext>
                </a:extLst>
              </a:tr>
              <a:tr h="111838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募集规模</a:t>
                      </a:r>
                      <a:br>
                        <a:rPr lang="zh-CN" alt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75039"/>
                  </a:ext>
                </a:extLst>
              </a:tr>
              <a:tr h="577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Growth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104.95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066485"/>
                  </a:ext>
                </a:extLst>
              </a:tr>
              <a:tr h="559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104.95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03504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81075"/>
            <a:ext cx="2260600" cy="437207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投资市场小幅降温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2451753" y="5596292"/>
            <a:ext cx="7288493" cy="868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PE/VC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市场投资事件共计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339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起，环比减少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144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起。融资总额为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959.14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分行业来看，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月投资事件超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50%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为信息技术行业，案例共计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190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起，共融资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500.60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9395B83B-B976-4A11-8ED3-812F38EEA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134168"/>
              </p:ext>
            </p:extLst>
          </p:nvPr>
        </p:nvGraphicFramePr>
        <p:xfrm>
          <a:off x="1774825" y="1492624"/>
          <a:ext cx="8646984" cy="4101358"/>
        </p:xfrm>
        <a:graphic>
          <a:graphicData uri="http://schemas.openxmlformats.org/drawingml/2006/table">
            <a:tbl>
              <a:tblPr/>
              <a:tblGrid>
                <a:gridCol w="2882328">
                  <a:extLst>
                    <a:ext uri="{9D8B030D-6E8A-4147-A177-3AD203B41FA5}">
                      <a16:colId xmlns:a16="http://schemas.microsoft.com/office/drawing/2014/main" val="792581688"/>
                    </a:ext>
                  </a:extLst>
                </a:gridCol>
                <a:gridCol w="2882328">
                  <a:extLst>
                    <a:ext uri="{9D8B030D-6E8A-4147-A177-3AD203B41FA5}">
                      <a16:colId xmlns:a16="http://schemas.microsoft.com/office/drawing/2014/main" val="2590742497"/>
                    </a:ext>
                  </a:extLst>
                </a:gridCol>
                <a:gridCol w="2882328">
                  <a:extLst>
                    <a:ext uri="{9D8B030D-6E8A-4147-A177-3AD203B41FA5}">
                      <a16:colId xmlns:a16="http://schemas.microsoft.com/office/drawing/2014/main" val="268573590"/>
                    </a:ext>
                  </a:extLst>
                </a:gridCol>
              </a:tblGrid>
              <a:tr h="35605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2021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月中国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PEVC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案例行业分布及规模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255499"/>
                  </a:ext>
                </a:extLst>
              </a:tr>
              <a:tr h="61306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行业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融资金融</a:t>
                      </a:r>
                      <a:b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959549"/>
                  </a:ext>
                </a:extLst>
              </a:tr>
              <a:tr h="3132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信息技术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500.60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081514"/>
                  </a:ext>
                </a:extLst>
              </a:tr>
              <a:tr h="3132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可选消费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151.33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268363"/>
                  </a:ext>
                </a:extLst>
              </a:tr>
              <a:tr h="3132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医疗保健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45.69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326810"/>
                  </a:ext>
                </a:extLst>
              </a:tr>
              <a:tr h="3132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147.49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329060"/>
                  </a:ext>
                </a:extLst>
              </a:tr>
              <a:tr h="3132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材料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13.06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064643"/>
                  </a:ext>
                </a:extLst>
              </a:tr>
              <a:tr h="3132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金融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92.78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707919"/>
                  </a:ext>
                </a:extLst>
              </a:tr>
              <a:tr h="3132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房地产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3.50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830412"/>
                  </a:ext>
                </a:extLst>
              </a:tr>
              <a:tr h="3132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日常消费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4.67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742241"/>
                  </a:ext>
                </a:extLst>
              </a:tr>
              <a:tr h="3132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公用事业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0.03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389370"/>
                  </a:ext>
                </a:extLst>
              </a:tr>
              <a:tr h="3132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959.14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2277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3582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81075"/>
            <a:ext cx="3797999" cy="369871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49947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920595" y="5728540"/>
            <a:ext cx="8350810" cy="6951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从投资数量来看，超过一半的投资事件发生在信息技术行业、医疗保健及可选消费紧随其后；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从投资规模来看，本月投资规模最大的仍为信息技术，占比高达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52%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，其次为可选消费及工业。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2CDD9632-FE5B-49B7-A7C5-253EFA639F2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994" t="19166" r="21468" b="17985"/>
          <a:stretch/>
        </p:blipFill>
        <p:spPr>
          <a:xfrm>
            <a:off x="1468232" y="1531620"/>
            <a:ext cx="5212715" cy="405384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02B3534-48CD-46CB-9F20-90FBC751D36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247" t="21407" r="29980" b="9142"/>
          <a:stretch/>
        </p:blipFill>
        <p:spPr>
          <a:xfrm>
            <a:off x="6616848" y="1291498"/>
            <a:ext cx="4556761" cy="43060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289431" y="5393177"/>
            <a:ext cx="7613137" cy="868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按融资轮次来看，除战略轮外，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月融资事件发生最多的依旧是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61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按融资金额来看，除战略轮外，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月融资金额最多的是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总融资额为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120.56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18AA3087-43B1-465A-AA47-D53D88F68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994" y="981075"/>
            <a:ext cx="9434012" cy="41523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4825" y="981075"/>
            <a:ext cx="2338551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重要投资事件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908595" y="1454074"/>
            <a:ext cx="2453856" cy="318499"/>
            <a:chOff x="5691883" y="1387012"/>
            <a:chExt cx="2784296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906972" y="5121313"/>
            <a:ext cx="2441201" cy="322887"/>
            <a:chOff x="5691883" y="1387012"/>
            <a:chExt cx="2784298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249271" y="1387012"/>
              <a:ext cx="2226910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448378" y="3964007"/>
            <a:ext cx="5808209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零跑科技：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浙江零跑科技有限公司由大华股份及其主要创始人投资，是专注智能电动汽车行业的企业。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2019.1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零跑汽车品牌暨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S01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上市发布会于北京水立方举行。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国投创益</a:t>
            </a:r>
          </a:p>
        </p:txBody>
      </p:sp>
      <p:sp>
        <p:nvSpPr>
          <p:cNvPr id="12" name="箭头: 五边形 11"/>
          <p:cNvSpPr/>
          <p:nvPr/>
        </p:nvSpPr>
        <p:spPr>
          <a:xfrm>
            <a:off x="1903119" y="1854206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1909483" y="2974346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1909483" y="4041752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1905010" y="5540487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438408" y="5496561"/>
            <a:ext cx="5818179" cy="983026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Keep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Keep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于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日上线，致力于提供健身教学、跑步、骑行、交友及健身饮食指导、装备购买等一站式运动解决方案。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软银愿景基金、高瓴资本、腾讯、五源资本等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438410" y="1787526"/>
            <a:ext cx="5818177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货拉拉：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货拉拉是一家互联网物流商城，提供同城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跨城货运服务；提供账期、定制配送等服务；零担物流提供门到门长途物流运输服务；汽车租售满足租买货车需求。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：红杉资本中国、高瓴资本、博裕资本等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438408" y="2891996"/>
            <a:ext cx="5818179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第四范式：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第四范式成立于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年，是一家人工智能技术与服务提供商，业务是利用机器学习技术和经验，通过对数据进行精准预测与挖掘，揭示出数据背后的规律。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国开新能源、中国建设、博裕资本、红杉资本、中信建投等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807530" y="1549384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8813114" y="2022190"/>
            <a:ext cx="88165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953694" y="3102568"/>
            <a:ext cx="7101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823943" y="4031218"/>
            <a:ext cx="10218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1149608" y="5775541"/>
            <a:ext cx="18755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F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790535" y="1546401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B59D3-B1AB-4643-8517-83E41EBA39E5}"/>
              </a:ext>
            </a:extLst>
          </p:cNvPr>
          <p:cNvSpPr txBox="1"/>
          <p:nvPr/>
        </p:nvSpPr>
        <p:spPr>
          <a:xfrm>
            <a:off x="11140791" y="3102568"/>
            <a:ext cx="22281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D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83DD3E3F-B1A2-4547-A00A-70AFDD85F94F}"/>
              </a:ext>
            </a:extLst>
          </p:cNvPr>
          <p:cNvSpPr txBox="1"/>
          <p:nvPr/>
        </p:nvSpPr>
        <p:spPr>
          <a:xfrm>
            <a:off x="11140791" y="4106374"/>
            <a:ext cx="20518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91CD3948-93D7-4130-878A-9B4ADEF8C89F}"/>
              </a:ext>
            </a:extLst>
          </p:cNvPr>
          <p:cNvSpPr txBox="1"/>
          <p:nvPr/>
        </p:nvSpPr>
        <p:spPr>
          <a:xfrm>
            <a:off x="11140791" y="2071950"/>
            <a:ext cx="148015" cy="3821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F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7552DD72-21A9-4FFC-9AD4-41D30A5F0990}"/>
              </a:ext>
            </a:extLst>
          </p:cNvPr>
          <p:cNvSpPr txBox="1"/>
          <p:nvPr/>
        </p:nvSpPr>
        <p:spPr>
          <a:xfrm>
            <a:off x="8761313" y="5683208"/>
            <a:ext cx="1151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3.6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4825" y="981075"/>
            <a:ext cx="2468119" cy="369871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774825" y="4858904"/>
            <a:ext cx="8642350" cy="16130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整体节奏趋于缓和，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家公司上市，其中科创板上市企业共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募资额总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246.38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119.63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亿，上市退出基金共计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189"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港股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家企业上市交易，总募集资金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100.96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港元，其中募资规模最大的为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医渡科技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，首发募资总额为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41.15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810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IPO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及退出</a:t>
            </a:r>
          </a:p>
        </p:txBody>
      </p:sp>
      <p:graphicFrame>
        <p:nvGraphicFramePr>
          <p:cNvPr id="10" name="图表 9">
            <a:extLst>
              <a:ext uri="{FF2B5EF4-FFF2-40B4-BE49-F238E27FC236}">
                <a16:creationId xmlns:a16="http://schemas.microsoft.com/office/drawing/2014/main" id="{7CCFD5AA-EE79-4EE3-9927-5309EB9705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35210"/>
              </p:ext>
            </p:extLst>
          </p:nvPr>
        </p:nvGraphicFramePr>
        <p:xfrm>
          <a:off x="1777175" y="1444868"/>
          <a:ext cx="864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16739</TotalTime>
  <Words>2103</Words>
  <Application>Microsoft Office PowerPoint</Application>
  <PresentationFormat>宽屏</PresentationFormat>
  <Paragraphs>391</Paragraphs>
  <Slides>16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-apple-system</vt:lpstr>
      <vt:lpstr>Biaodian Pro Sans GB</vt:lpstr>
      <vt:lpstr>黑体</vt:lpstr>
      <vt:lpstr>华文新魏</vt:lpstr>
      <vt:lpstr>微软雅黑</vt:lpstr>
      <vt:lpstr>微软雅黑</vt:lpstr>
      <vt:lpstr>幼圆</vt:lpstr>
      <vt:lpstr>Arial</vt:lpstr>
      <vt:lpstr>Arial</vt:lpstr>
      <vt:lpstr>Calibri</vt:lpstr>
      <vt:lpstr>Calibri Light</vt:lpstr>
      <vt:lpstr>Verdana</vt:lpstr>
      <vt:lpstr>Wingdings</vt:lpstr>
      <vt:lpstr>融客PPT模板</vt:lpstr>
      <vt:lpstr>1_融客投资PPT模板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Yong X.</dc:creator>
  <cp:lastModifiedBy>Xue Yong</cp:lastModifiedBy>
  <cp:revision>1353</cp:revision>
  <dcterms:created xsi:type="dcterms:W3CDTF">2018-03-11T13:30:00Z</dcterms:created>
  <dcterms:modified xsi:type="dcterms:W3CDTF">2021-02-10T02:01:22Z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