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1"/>
  </p:notesMasterIdLst>
  <p:handoutMasterIdLst>
    <p:handoutMasterId r:id="rId32"/>
  </p:handoutMasterIdLst>
  <p:sldIdLst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7" r:id="rId26"/>
    <p:sldId id="503" r:id="rId27"/>
    <p:sldId id="504" r:id="rId28"/>
    <p:sldId id="505" r:id="rId29"/>
    <p:sldId id="5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BCB"/>
    <a:srgbClr val="44546A"/>
    <a:srgbClr val="FF6600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 autoAdjust="0"/>
    <p:restoredTop sz="90653" autoAdjust="0"/>
  </p:normalViewPr>
  <p:slideViewPr>
    <p:cSldViewPr snapToGrid="0">
      <p:cViewPr>
        <p:scale>
          <a:sx n="125" d="100"/>
          <a:sy n="125" d="100"/>
        </p:scale>
        <p:origin x="990" y="588"/>
      </p:cViewPr>
      <p:guideLst>
        <p:guide pos="438"/>
        <p:guide pos="506"/>
        <p:guide pos="665"/>
        <p:guide pos="3840"/>
        <p:guide pos="7015"/>
        <p:guide orient="horz" pos="2160"/>
        <p:guide orient="horz" pos="164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PPI:全部工业品:当月同比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Sheet1!$E$6:$E$18</c:f>
              <c:numCache>
                <c:formatCode>yyyy\-mm;@</c:formatCode>
                <c:ptCount val="13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 formatCode="mmm\-yy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</c:numCache>
            </c:numRef>
          </c:cat>
          <c:val>
            <c:numRef>
              <c:f>Sheet1!$F$6:$F$18</c:f>
              <c:numCache>
                <c:formatCode>0.00_ </c:formatCode>
                <c:ptCount val="13"/>
                <c:pt idx="0">
                  <c:v>0.1</c:v>
                </c:pt>
                <c:pt idx="1">
                  <c:v>-0.4</c:v>
                </c:pt>
                <c:pt idx="2">
                  <c:v>-1.5</c:v>
                </c:pt>
                <c:pt idx="3">
                  <c:v>-3.1</c:v>
                </c:pt>
                <c:pt idx="4">
                  <c:v>-3.7</c:v>
                </c:pt>
                <c:pt idx="5">
                  <c:v>-3</c:v>
                </c:pt>
                <c:pt idx="6">
                  <c:v>-2.4</c:v>
                </c:pt>
                <c:pt idx="7">
                  <c:v>-2</c:v>
                </c:pt>
                <c:pt idx="8">
                  <c:v>-2.1</c:v>
                </c:pt>
                <c:pt idx="9">
                  <c:v>-2.1</c:v>
                </c:pt>
                <c:pt idx="10">
                  <c:v>-1.5</c:v>
                </c:pt>
                <c:pt idx="11">
                  <c:v>-0.4</c:v>
                </c:pt>
                <c:pt idx="1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A-4EB4-94E8-405059D4CE88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PPI:全部工业品:环比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Sheet1!$E$6:$E$18</c:f>
              <c:numCache>
                <c:formatCode>yyyy\-mm;@</c:formatCode>
                <c:ptCount val="13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 formatCode="mmm\-yy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</c:numCache>
            </c:numRef>
          </c:cat>
          <c:val>
            <c:numRef>
              <c:f>Sheet1!$G$6:$G$18</c:f>
              <c:numCache>
                <c:formatCode>0.00_ </c:formatCode>
                <c:ptCount val="13"/>
                <c:pt idx="0">
                  <c:v>0</c:v>
                </c:pt>
                <c:pt idx="1">
                  <c:v>-0.5</c:v>
                </c:pt>
                <c:pt idx="2">
                  <c:v>-1</c:v>
                </c:pt>
                <c:pt idx="3">
                  <c:v>-1.3</c:v>
                </c:pt>
                <c:pt idx="4">
                  <c:v>-0.4</c:v>
                </c:pt>
                <c:pt idx="5">
                  <c:v>0.4</c:v>
                </c:pt>
                <c:pt idx="6">
                  <c:v>0.4</c:v>
                </c:pt>
                <c:pt idx="7">
                  <c:v>0.3</c:v>
                </c:pt>
                <c:pt idx="8">
                  <c:v>0.1</c:v>
                </c:pt>
                <c:pt idx="9">
                  <c:v>0</c:v>
                </c:pt>
                <c:pt idx="10">
                  <c:v>0.5</c:v>
                </c:pt>
                <c:pt idx="11">
                  <c:v>1.1000000000000001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A-4EB4-94E8-405059D4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507951"/>
        <c:axId val="1034510031"/>
      </c:lineChart>
      <c:dateAx>
        <c:axId val="1034507951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4510031"/>
        <c:crosses val="autoZero"/>
        <c:auto val="1"/>
        <c:lblOffset val="100"/>
        <c:baseTimeUnit val="months"/>
      </c:dateAx>
      <c:valAx>
        <c:axId val="1034510031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450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中国平安</c:v>
                </c:pt>
                <c:pt idx="4">
                  <c:v>招商银行</c:v>
                </c:pt>
                <c:pt idx="5">
                  <c:v>农业银行</c:v>
                </c:pt>
                <c:pt idx="6">
                  <c:v>中国人寿</c:v>
                </c:pt>
                <c:pt idx="7">
                  <c:v>中国银行</c:v>
                </c:pt>
                <c:pt idx="8">
                  <c:v>中国石油</c:v>
                </c:pt>
                <c:pt idx="9">
                  <c:v>海天味业</c:v>
                </c:pt>
              </c:strCache>
            </c:strRef>
          </c:cat>
          <c:val>
            <c:numRef>
              <c:f>万得!$D$2:$D$11</c:f>
              <c:numCache>
                <c:formatCode>0.00</c:formatCode>
                <c:ptCount val="10"/>
                <c:pt idx="0">
                  <c:v>2.6583406599999999</c:v>
                </c:pt>
                <c:pt idx="1">
                  <c:v>1.8141078499999999</c:v>
                </c:pt>
                <c:pt idx="2">
                  <c:v>1.6900742099999999</c:v>
                </c:pt>
                <c:pt idx="3">
                  <c:v>1.44560149</c:v>
                </c:pt>
                <c:pt idx="4">
                  <c:v>1.28873411</c:v>
                </c:pt>
                <c:pt idx="5">
                  <c:v>1.10244656</c:v>
                </c:pt>
                <c:pt idx="6">
                  <c:v>1.02176909</c:v>
                </c:pt>
                <c:pt idx="7">
                  <c:v>0.93320930000000013</c:v>
                </c:pt>
                <c:pt idx="8">
                  <c:v>0.74855579999999999</c:v>
                </c:pt>
                <c:pt idx="9">
                  <c:v>0.63885338000000003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0-482B-BC8B-E54BCECC2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9141664"/>
        <c:axId val="1089142080"/>
      </c:barChart>
      <c:catAx>
        <c:axId val="10891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89142080"/>
        <c:crosses val="autoZero"/>
        <c:auto val="1"/>
        <c:lblAlgn val="ctr"/>
        <c:lblOffset val="100"/>
        <c:noMultiLvlLbl val="0"/>
      </c:catAx>
      <c:valAx>
        <c:axId val="10891420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0891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五粮液</c:v>
                </c:pt>
                <c:pt idx="1">
                  <c:v>宁德时代</c:v>
                </c:pt>
                <c:pt idx="2">
                  <c:v>比亚迪</c:v>
                </c:pt>
                <c:pt idx="3">
                  <c:v>美的集团</c:v>
                </c:pt>
                <c:pt idx="4">
                  <c:v>金龙鱼</c:v>
                </c:pt>
                <c:pt idx="5">
                  <c:v>海康威视</c:v>
                </c:pt>
                <c:pt idx="6">
                  <c:v>迈瑞医疗</c:v>
                </c:pt>
                <c:pt idx="7">
                  <c:v>顺丰控股</c:v>
                </c:pt>
                <c:pt idx="8">
                  <c:v>平安银行</c:v>
                </c:pt>
                <c:pt idx="9">
                  <c:v>泸州老窖</c:v>
                </c:pt>
              </c:strCache>
            </c:strRef>
          </c:cat>
          <c:val>
            <c:numRef>
              <c:f>万得!$D$2:$D$11</c:f>
              <c:numCache>
                <c:formatCode>0.00</c:formatCode>
                <c:ptCount val="10"/>
                <c:pt idx="0">
                  <c:v>1.1300913500000001</c:v>
                </c:pt>
                <c:pt idx="1">
                  <c:v>0.82489004999999993</c:v>
                </c:pt>
                <c:pt idx="2">
                  <c:v>0.70670228999999996</c:v>
                </c:pt>
                <c:pt idx="3">
                  <c:v>0.67785881999999997</c:v>
                </c:pt>
                <c:pt idx="4">
                  <c:v>0.66100044000000002</c:v>
                </c:pt>
                <c:pt idx="5">
                  <c:v>0.58863527999999998</c:v>
                </c:pt>
                <c:pt idx="6">
                  <c:v>0.54510380999999997</c:v>
                </c:pt>
                <c:pt idx="7">
                  <c:v>0.45104203999999998</c:v>
                </c:pt>
                <c:pt idx="8">
                  <c:v>0.44808265000000003</c:v>
                </c:pt>
                <c:pt idx="9">
                  <c:v>0.37746671000000004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3-4052-809A-9C0736036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5460336"/>
        <c:axId val="1035464912"/>
      </c:barChart>
      <c:catAx>
        <c:axId val="10354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5464912"/>
        <c:crosses val="autoZero"/>
        <c:auto val="1"/>
        <c:lblAlgn val="ctr"/>
        <c:lblOffset val="100"/>
        <c:noMultiLvlLbl val="0"/>
      </c:catAx>
      <c:valAx>
        <c:axId val="10354649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03546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Sheet2!$J$2:$J$11</c:f>
              <c:strCache>
                <c:ptCount val="10"/>
                <c:pt idx="0">
                  <c:v>东方材料</c:v>
                </c:pt>
                <c:pt idx="1">
                  <c:v>天齐锂业</c:v>
                </c:pt>
                <c:pt idx="2">
                  <c:v>美迪西</c:v>
                </c:pt>
                <c:pt idx="3">
                  <c:v>ST电能</c:v>
                </c:pt>
                <c:pt idx="4">
                  <c:v>金发科技</c:v>
                </c:pt>
                <c:pt idx="5">
                  <c:v>国茂股份</c:v>
                </c:pt>
                <c:pt idx="6">
                  <c:v>*ST江特</c:v>
                </c:pt>
                <c:pt idx="7">
                  <c:v>宜宾纸业</c:v>
                </c:pt>
                <c:pt idx="8">
                  <c:v>盛和资源</c:v>
                </c:pt>
                <c:pt idx="9">
                  <c:v>川能动力</c:v>
                </c:pt>
              </c:strCache>
            </c:strRef>
          </c:cat>
          <c:val>
            <c:numRef>
              <c:f>Sheet2!$K$2:$K$11</c:f>
              <c:numCache>
                <c:formatCode>0.00</c:formatCode>
                <c:ptCount val="10"/>
                <c:pt idx="0">
                  <c:v>50.716999999999999</c:v>
                </c:pt>
                <c:pt idx="1">
                  <c:v>52.661099999999998</c:v>
                </c:pt>
                <c:pt idx="2">
                  <c:v>55.695500000000003</c:v>
                </c:pt>
                <c:pt idx="3">
                  <c:v>59.8142</c:v>
                </c:pt>
                <c:pt idx="4">
                  <c:v>63.652299999999997</c:v>
                </c:pt>
                <c:pt idx="5">
                  <c:v>65.312299999999993</c:v>
                </c:pt>
                <c:pt idx="6">
                  <c:v>78.016099999999994</c:v>
                </c:pt>
                <c:pt idx="7">
                  <c:v>78.039699999999996</c:v>
                </c:pt>
                <c:pt idx="8">
                  <c:v>81.214799999999997</c:v>
                </c:pt>
                <c:pt idx="9">
                  <c:v>88.313299999999998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9-47C3-A5CC-D1CFEB9E6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5463248"/>
        <c:axId val="1035451184"/>
      </c:barChart>
      <c:catAx>
        <c:axId val="103546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5451184"/>
        <c:crosses val="autoZero"/>
        <c:auto val="1"/>
        <c:lblAlgn val="ctr"/>
        <c:lblOffset val="100"/>
        <c:noMultiLvlLbl val="0"/>
      </c:catAx>
      <c:valAx>
        <c:axId val="103545118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3546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1月涨跌幅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Sheet2!$M$2:$M$11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Sheet2!$N$2:$N$11</c:f>
              <c:numCache>
                <c:formatCode>0.00</c:formatCode>
                <c:ptCount val="10"/>
                <c:pt idx="0">
                  <c:v>-14.2509</c:v>
                </c:pt>
                <c:pt idx="1">
                  <c:v>-9.8706999999999994</c:v>
                </c:pt>
                <c:pt idx="2">
                  <c:v>-38.7789</c:v>
                </c:pt>
                <c:pt idx="3">
                  <c:v>-11.2689</c:v>
                </c:pt>
                <c:pt idx="4">
                  <c:v>-40.668199999999999</c:v>
                </c:pt>
                <c:pt idx="5">
                  <c:v>-20.710999999999999</c:v>
                </c:pt>
                <c:pt idx="6">
                  <c:v>-29.802700000000002</c:v>
                </c:pt>
                <c:pt idx="7">
                  <c:v>-40.665199999999999</c:v>
                </c:pt>
                <c:pt idx="8">
                  <c:v>-7.5907999999999998</c:v>
                </c:pt>
                <c:pt idx="9">
                  <c:v>-39.7179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0-418A-BA67-A6A65FA21DBC}"/>
            </c:ext>
          </c:extLst>
        </c:ser>
        <c:ser>
          <c:idx val="1"/>
          <c:order val="1"/>
          <c:tx>
            <c:strRef>
              <c:f>Sheet2!$O$1</c:f>
              <c:strCache>
                <c:ptCount val="1"/>
                <c:pt idx="0">
                  <c:v>12月涨跌幅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Sheet2!$M$2:$M$11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Sheet2!$O$2:$O$11</c:f>
              <c:numCache>
                <c:formatCode>0.00</c:formatCode>
                <c:ptCount val="10"/>
                <c:pt idx="0">
                  <c:v>76.559100000000001</c:v>
                </c:pt>
                <c:pt idx="1">
                  <c:v>80.245400000000004</c:v>
                </c:pt>
                <c:pt idx="2">
                  <c:v>83.636399999999995</c:v>
                </c:pt>
                <c:pt idx="3">
                  <c:v>86.643699999999995</c:v>
                </c:pt>
                <c:pt idx="4">
                  <c:v>89.106800000000007</c:v>
                </c:pt>
                <c:pt idx="5">
                  <c:v>96.258799999999994</c:v>
                </c:pt>
                <c:pt idx="6">
                  <c:v>136.60929999999999</c:v>
                </c:pt>
                <c:pt idx="7">
                  <c:v>149.86600000000001</c:v>
                </c:pt>
                <c:pt idx="8">
                  <c:v>213.809</c:v>
                </c:pt>
                <c:pt idx="9">
                  <c:v>327.04149999999998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0-418A-BA67-A6A65FA21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5461168"/>
        <c:axId val="1035465744"/>
      </c:barChart>
      <c:catAx>
        <c:axId val="103546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5465744"/>
        <c:crosses val="autoZero"/>
        <c:auto val="1"/>
        <c:lblAlgn val="ctr"/>
        <c:lblOffset val="100"/>
        <c:noMultiLvlLbl val="0"/>
      </c:catAx>
      <c:valAx>
        <c:axId val="103546574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3546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834323268646536"/>
          <c:y val="0.84867959846888541"/>
          <c:w val="0.2935497550995102"/>
          <c:h val="5.7423687916091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Sheet2!$K$13:$K$22</c:f>
              <c:strCache>
                <c:ptCount val="10"/>
                <c:pt idx="0">
                  <c:v>郑州煤电</c:v>
                </c:pt>
                <c:pt idx="1">
                  <c:v>长春燃气</c:v>
                </c:pt>
                <c:pt idx="2">
                  <c:v>德新交运</c:v>
                </c:pt>
                <c:pt idx="3">
                  <c:v>达志科技</c:v>
                </c:pt>
                <c:pt idx="4">
                  <c:v>奇信股份</c:v>
                </c:pt>
                <c:pt idx="5">
                  <c:v>ST金刚</c:v>
                </c:pt>
                <c:pt idx="6">
                  <c:v>*ST长城</c:v>
                </c:pt>
                <c:pt idx="7">
                  <c:v>美好置业</c:v>
                </c:pt>
                <c:pt idx="8">
                  <c:v>退市金钰</c:v>
                </c:pt>
                <c:pt idx="9">
                  <c:v>全新好</c:v>
                </c:pt>
              </c:strCache>
            </c:strRef>
          </c:cat>
          <c:val>
            <c:numRef>
              <c:f>Sheet2!$N$13:$N$22</c:f>
              <c:numCache>
                <c:formatCode>###,###,###,##0.00</c:formatCode>
                <c:ptCount val="10"/>
                <c:pt idx="0">
                  <c:v>-40.665199999999999</c:v>
                </c:pt>
                <c:pt idx="1">
                  <c:v>-40.668199999999999</c:v>
                </c:pt>
                <c:pt idx="2">
                  <c:v>-46.572600000000001</c:v>
                </c:pt>
                <c:pt idx="3">
                  <c:v>-47.38</c:v>
                </c:pt>
                <c:pt idx="4">
                  <c:v>-48.637900000000002</c:v>
                </c:pt>
                <c:pt idx="5">
                  <c:v>-50.365000000000002</c:v>
                </c:pt>
                <c:pt idx="6">
                  <c:v>-52.083300000000001</c:v>
                </c:pt>
                <c:pt idx="7">
                  <c:v>-52.319600000000001</c:v>
                </c:pt>
                <c:pt idx="8">
                  <c:v>-52.325600000000001</c:v>
                </c:pt>
                <c:pt idx="9">
                  <c:v>-62.123399999999997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E-4225-B3BF-791987D4C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8848736"/>
        <c:axId val="648840000"/>
      </c:barChart>
      <c:catAx>
        <c:axId val="64884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48840000"/>
        <c:crosses val="autoZero"/>
        <c:auto val="1"/>
        <c:lblAlgn val="ctr"/>
        <c:lblOffset val="100"/>
        <c:noMultiLvlLbl val="0"/>
      </c:catAx>
      <c:valAx>
        <c:axId val="648840000"/>
        <c:scaling>
          <c:orientation val="minMax"/>
        </c:scaling>
        <c:delete val="1"/>
        <c:axPos val="b"/>
        <c:numFmt formatCode="###,###,###,##0.00" sourceLinked="1"/>
        <c:majorTickMark val="none"/>
        <c:minorTickMark val="none"/>
        <c:tickLblPos val="nextTo"/>
        <c:crossAx val="64884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Sheet1!$B$3:$B$4</c:f>
              <c:strCache>
                <c:ptCount val="2"/>
                <c:pt idx="0">
                  <c:v>总市值(不可回测)
[单位]亿元</c:v>
                </c:pt>
                <c:pt idx="1">
                  <c:v>mkt_cap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Sheet1!$A$5:$A$61</c:f>
              <c:numCache>
                <c:formatCode>yyyy\-mm\-dd</c:formatCode>
                <c:ptCount val="57"/>
                <c:pt idx="0">
                  <c:v>43840</c:v>
                </c:pt>
                <c:pt idx="1">
                  <c:v>43847</c:v>
                </c:pt>
                <c:pt idx="2">
                  <c:v>43853</c:v>
                </c:pt>
                <c:pt idx="3">
                  <c:v>43868</c:v>
                </c:pt>
                <c:pt idx="4">
                  <c:v>43875</c:v>
                </c:pt>
                <c:pt idx="5">
                  <c:v>43882</c:v>
                </c:pt>
                <c:pt idx="6">
                  <c:v>43889</c:v>
                </c:pt>
                <c:pt idx="7">
                  <c:v>43896</c:v>
                </c:pt>
                <c:pt idx="8">
                  <c:v>43903</c:v>
                </c:pt>
                <c:pt idx="9">
                  <c:v>43910</c:v>
                </c:pt>
                <c:pt idx="10">
                  <c:v>43917</c:v>
                </c:pt>
                <c:pt idx="11">
                  <c:v>43924</c:v>
                </c:pt>
                <c:pt idx="12">
                  <c:v>43931</c:v>
                </c:pt>
                <c:pt idx="13">
                  <c:v>43938</c:v>
                </c:pt>
                <c:pt idx="14">
                  <c:v>43945</c:v>
                </c:pt>
                <c:pt idx="15">
                  <c:v>43951</c:v>
                </c:pt>
                <c:pt idx="16">
                  <c:v>43959</c:v>
                </c:pt>
                <c:pt idx="17">
                  <c:v>43966</c:v>
                </c:pt>
                <c:pt idx="18">
                  <c:v>43973</c:v>
                </c:pt>
                <c:pt idx="19">
                  <c:v>43980</c:v>
                </c:pt>
                <c:pt idx="20">
                  <c:v>43987</c:v>
                </c:pt>
                <c:pt idx="21">
                  <c:v>43994</c:v>
                </c:pt>
                <c:pt idx="22">
                  <c:v>44001</c:v>
                </c:pt>
                <c:pt idx="23">
                  <c:v>44006</c:v>
                </c:pt>
                <c:pt idx="24">
                  <c:v>44015</c:v>
                </c:pt>
                <c:pt idx="25">
                  <c:v>44022</c:v>
                </c:pt>
                <c:pt idx="26">
                  <c:v>44029</c:v>
                </c:pt>
                <c:pt idx="27">
                  <c:v>44036</c:v>
                </c:pt>
                <c:pt idx="28">
                  <c:v>44043</c:v>
                </c:pt>
                <c:pt idx="29">
                  <c:v>44050</c:v>
                </c:pt>
                <c:pt idx="30">
                  <c:v>44057</c:v>
                </c:pt>
                <c:pt idx="31">
                  <c:v>44064</c:v>
                </c:pt>
                <c:pt idx="32">
                  <c:v>44071</c:v>
                </c:pt>
                <c:pt idx="33">
                  <c:v>44078</c:v>
                </c:pt>
                <c:pt idx="34">
                  <c:v>44085</c:v>
                </c:pt>
                <c:pt idx="35">
                  <c:v>44092</c:v>
                </c:pt>
                <c:pt idx="36">
                  <c:v>44099</c:v>
                </c:pt>
                <c:pt idx="37">
                  <c:v>44104</c:v>
                </c:pt>
                <c:pt idx="38">
                  <c:v>44113</c:v>
                </c:pt>
                <c:pt idx="39">
                  <c:v>44120</c:v>
                </c:pt>
                <c:pt idx="40">
                  <c:v>44127</c:v>
                </c:pt>
                <c:pt idx="41">
                  <c:v>44134</c:v>
                </c:pt>
                <c:pt idx="42">
                  <c:v>44141</c:v>
                </c:pt>
                <c:pt idx="43">
                  <c:v>44148</c:v>
                </c:pt>
                <c:pt idx="44">
                  <c:v>44155</c:v>
                </c:pt>
                <c:pt idx="45">
                  <c:v>44162</c:v>
                </c:pt>
                <c:pt idx="46">
                  <c:v>44169</c:v>
                </c:pt>
                <c:pt idx="47">
                  <c:v>44176</c:v>
                </c:pt>
                <c:pt idx="48">
                  <c:v>44183</c:v>
                </c:pt>
                <c:pt idx="49">
                  <c:v>44190</c:v>
                </c:pt>
                <c:pt idx="50">
                  <c:v>44196</c:v>
                </c:pt>
                <c:pt idx="51">
                  <c:v>44204</c:v>
                </c:pt>
                <c:pt idx="52">
                  <c:v>44211</c:v>
                </c:pt>
                <c:pt idx="53">
                  <c:v>44218</c:v>
                </c:pt>
                <c:pt idx="54">
                  <c:v>44225</c:v>
                </c:pt>
                <c:pt idx="55">
                  <c:v>44232</c:v>
                </c:pt>
                <c:pt idx="56">
                  <c:v>44237</c:v>
                </c:pt>
              </c:numCache>
            </c:numRef>
          </c:cat>
          <c:val>
            <c:numRef>
              <c:f>Sheet1!$B$5:$B$61</c:f>
              <c:numCache>
                <c:formatCode>0.0000</c:formatCode>
                <c:ptCount val="57"/>
                <c:pt idx="0">
                  <c:v>148.28953274399998</c:v>
                </c:pt>
                <c:pt idx="1">
                  <c:v>151.32977839439999</c:v>
                </c:pt>
                <c:pt idx="2">
                  <c:v>151.82614503119999</c:v>
                </c:pt>
                <c:pt idx="3">
                  <c:v>181.42200575040002</c:v>
                </c:pt>
                <c:pt idx="4">
                  <c:v>164.60758592880001</c:v>
                </c:pt>
                <c:pt idx="5">
                  <c:v>168.57851902320002</c:v>
                </c:pt>
                <c:pt idx="6">
                  <c:v>158.65118628720001</c:v>
                </c:pt>
                <c:pt idx="7">
                  <c:v>165.78645669119999</c:v>
                </c:pt>
                <c:pt idx="8">
                  <c:v>150.52318260960001</c:v>
                </c:pt>
                <c:pt idx="9">
                  <c:v>146.5522495152</c:v>
                </c:pt>
                <c:pt idx="10">
                  <c:v>150.89545758719999</c:v>
                </c:pt>
                <c:pt idx="11">
                  <c:v>142.084949784</c:v>
                </c:pt>
                <c:pt idx="12">
                  <c:v>151.26773256479999</c:v>
                </c:pt>
                <c:pt idx="13">
                  <c:v>158.52709462800001</c:v>
                </c:pt>
                <c:pt idx="14">
                  <c:v>160.69869866400001</c:v>
                </c:pt>
                <c:pt idx="15">
                  <c:v>155.8591239552</c:v>
                </c:pt>
                <c:pt idx="16">
                  <c:v>160.2643778568</c:v>
                </c:pt>
                <c:pt idx="17">
                  <c:v>154.3700240448</c:v>
                </c:pt>
                <c:pt idx="18">
                  <c:v>147.42089112960002</c:v>
                </c:pt>
                <c:pt idx="19">
                  <c:v>155.114574</c:v>
                </c:pt>
                <c:pt idx="20">
                  <c:v>184.21406808240002</c:v>
                </c:pt>
                <c:pt idx="21">
                  <c:v>189.23978027999999</c:v>
                </c:pt>
                <c:pt idx="22">
                  <c:v>213.80992880159999</c:v>
                </c:pt>
                <c:pt idx="23">
                  <c:v>213.43765382399997</c:v>
                </c:pt>
                <c:pt idx="24">
                  <c:v>212.196737232</c:v>
                </c:pt>
                <c:pt idx="25">
                  <c:v>227.7702404616</c:v>
                </c:pt>
                <c:pt idx="26">
                  <c:v>205.24760431679999</c:v>
                </c:pt>
                <c:pt idx="27">
                  <c:v>218.33927436239998</c:v>
                </c:pt>
                <c:pt idx="28">
                  <c:v>232.67186100000001</c:v>
                </c:pt>
                <c:pt idx="29">
                  <c:v>246.01171436399997</c:v>
                </c:pt>
                <c:pt idx="30">
                  <c:v>244.33647696480003</c:v>
                </c:pt>
                <c:pt idx="31">
                  <c:v>275.17325427600002</c:v>
                </c:pt>
                <c:pt idx="32">
                  <c:v>275.6075750832</c:v>
                </c:pt>
                <c:pt idx="33">
                  <c:v>272.31914611439998</c:v>
                </c:pt>
                <c:pt idx="34">
                  <c:v>249.30014333279999</c:v>
                </c:pt>
                <c:pt idx="35">
                  <c:v>259.2274760688</c:v>
                </c:pt>
                <c:pt idx="36">
                  <c:v>252.77470979040001</c:v>
                </c:pt>
                <c:pt idx="37">
                  <c:v>246.13580602319999</c:v>
                </c:pt>
                <c:pt idx="38">
                  <c:v>250.60310575439999</c:v>
                </c:pt>
                <c:pt idx="39">
                  <c:v>265.99047149519998</c:v>
                </c:pt>
                <c:pt idx="40">
                  <c:v>236.8909774128</c:v>
                </c:pt>
                <c:pt idx="41">
                  <c:v>241.9166896104</c:v>
                </c:pt>
                <c:pt idx="42">
                  <c:v>213.93402046079999</c:v>
                </c:pt>
                <c:pt idx="43">
                  <c:v>212.07264557279998</c:v>
                </c:pt>
                <c:pt idx="44">
                  <c:v>209.03239992239997</c:v>
                </c:pt>
                <c:pt idx="45">
                  <c:v>206.55056673839999</c:v>
                </c:pt>
                <c:pt idx="46">
                  <c:v>219.82837427279998</c:v>
                </c:pt>
                <c:pt idx="47">
                  <c:v>217.53267857760002</c:v>
                </c:pt>
                <c:pt idx="48">
                  <c:v>221.6277033312</c:v>
                </c:pt>
                <c:pt idx="49">
                  <c:v>221.13133669439998</c:v>
                </c:pt>
                <c:pt idx="50">
                  <c:v>212.69310386880002</c:v>
                </c:pt>
                <c:pt idx="51">
                  <c:v>231.43094440799999</c:v>
                </c:pt>
                <c:pt idx="52">
                  <c:v>250.72719741359998</c:v>
                </c:pt>
                <c:pt idx="53">
                  <c:v>308.67800226000003</c:v>
                </c:pt>
                <c:pt idx="54">
                  <c:v>259.16543023920002</c:v>
                </c:pt>
                <c:pt idx="55">
                  <c:v>253.95358055279999</c:v>
                </c:pt>
                <c:pt idx="56">
                  <c:v>250.78924324319999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E-4F1F-8FC2-340991FB2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7395615"/>
        <c:axId val="1257413087"/>
      </c:lineChart>
      <c:dateAx>
        <c:axId val="125739561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7413087"/>
        <c:crosses val="autoZero"/>
        <c:auto val="1"/>
        <c:lblOffset val="100"/>
        <c:baseTimeUnit val="days"/>
      </c:dateAx>
      <c:valAx>
        <c:axId val="1257413087"/>
        <c:scaling>
          <c:orientation val="minMax"/>
          <c:min val="140"/>
        </c:scaling>
        <c:delete val="0"/>
        <c:axPos val="l"/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73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Sheet3!$A$2:$A$11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九鼎投资</c:v>
                </c:pt>
                <c:pt idx="4">
                  <c:v>供销大集</c:v>
                </c:pt>
                <c:pt idx="5">
                  <c:v>国城矿业</c:v>
                </c:pt>
                <c:pt idx="6">
                  <c:v>泛海控股</c:v>
                </c:pt>
                <c:pt idx="7">
                  <c:v>希努尔</c:v>
                </c:pt>
                <c:pt idx="8">
                  <c:v>*ST新光</c:v>
                </c:pt>
                <c:pt idx="9">
                  <c:v>*ST贵人</c:v>
                </c:pt>
              </c:strCache>
            </c:strRef>
          </c:cat>
          <c:val>
            <c:numRef>
              <c:f>Sheet3!$B$2:$B$11</c:f>
              <c:numCache>
                <c:formatCode>General</c:formatCode>
                <c:ptCount val="10"/>
                <c:pt idx="0">
                  <c:v>76.13</c:v>
                </c:pt>
                <c:pt idx="1">
                  <c:v>75.09</c:v>
                </c:pt>
                <c:pt idx="2">
                  <c:v>72.33</c:v>
                </c:pt>
                <c:pt idx="3">
                  <c:v>71.81</c:v>
                </c:pt>
                <c:pt idx="4">
                  <c:v>71.52</c:v>
                </c:pt>
                <c:pt idx="5">
                  <c:v>70.87</c:v>
                </c:pt>
                <c:pt idx="6">
                  <c:v>68.97</c:v>
                </c:pt>
                <c:pt idx="7">
                  <c:v>68.5</c:v>
                </c:pt>
                <c:pt idx="8">
                  <c:v>67.88</c:v>
                </c:pt>
                <c:pt idx="9">
                  <c:v>67.12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E-4675-86F7-E20107355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76064832"/>
        <c:axId val="1076071072"/>
      </c:barChart>
      <c:catAx>
        <c:axId val="10760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76071072"/>
        <c:crosses val="autoZero"/>
        <c:auto val="1"/>
        <c:lblAlgn val="ctr"/>
        <c:lblOffset val="100"/>
        <c:noMultiLvlLbl val="0"/>
      </c:catAx>
      <c:valAx>
        <c:axId val="107607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606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万得!$C$4138:$C$4142</c:f>
            </c:numRef>
          </c:val>
          <c:extLst>
            <c:ext xmlns:c16="http://schemas.microsoft.com/office/drawing/2014/chart" uri="{C3380CC4-5D6E-409C-BE32-E72D297353CC}">
              <c16:uniqueId val="{00000000-721A-42BE-B086-8D528522814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万得!$D$4138:$D$4142</c:f>
            </c:numRef>
          </c:val>
          <c:extLst>
            <c:ext xmlns:c16="http://schemas.microsoft.com/office/drawing/2014/chart" uri="{C3380CC4-5D6E-409C-BE32-E72D297353CC}">
              <c16:uniqueId val="{00000001-721A-42BE-B086-8D528522814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万得!$E$4138:$E$4142</c:f>
            </c:numRef>
          </c:val>
          <c:extLst>
            <c:ext xmlns:c16="http://schemas.microsoft.com/office/drawing/2014/chart" uri="{C3380CC4-5D6E-409C-BE32-E72D297353CC}">
              <c16:uniqueId val="{00000002-721A-42BE-B086-8D528522814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万得!$F$4138:$F$4142</c:f>
            </c:numRef>
          </c:val>
          <c:extLst>
            <c:ext xmlns:c16="http://schemas.microsoft.com/office/drawing/2014/chart" uri="{C3380CC4-5D6E-409C-BE32-E72D297353CC}">
              <c16:uniqueId val="{00000003-721A-42BE-B086-8D528522814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万得!$G$4138:$G$4142</c:f>
            </c:numRef>
          </c:val>
          <c:extLst>
            <c:ext xmlns:c16="http://schemas.microsoft.com/office/drawing/2014/chart" uri="{C3380CC4-5D6E-409C-BE32-E72D297353CC}">
              <c16:uniqueId val="{00000004-721A-42BE-B086-8D5285228145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万得!$H$4138:$H$4142</c:f>
            </c:numRef>
          </c:val>
          <c:extLst>
            <c:ext xmlns:c16="http://schemas.microsoft.com/office/drawing/2014/chart" uri="{C3380CC4-5D6E-409C-BE32-E72D297353CC}">
              <c16:uniqueId val="{00000005-721A-42BE-B086-8D5285228145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万得!$I$4138:$I$4142</c:f>
            </c:numRef>
          </c:val>
          <c:extLst>
            <c:ext xmlns:c16="http://schemas.microsoft.com/office/drawing/2014/chart" uri="{C3380CC4-5D6E-409C-BE32-E72D297353CC}">
              <c16:uniqueId val="{00000006-721A-42BE-B086-8D5285228145}"/>
            </c:ext>
          </c:extLst>
        </c:ser>
        <c:ser>
          <c:idx val="7"/>
          <c:order val="7"/>
          <c:spPr>
            <a:solidFill>
              <a:srgbClr val="527BCB"/>
            </a:solidFill>
            <a:ln>
              <a:noFill/>
            </a:ln>
            <a:effectLst/>
          </c:spPr>
          <c:invertIfNegative val="0"/>
          <c:dLbls>
            <c:numFmt formatCode="#,##0.0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万得!$B$4138:$B$4142</c:f>
              <c:strCache>
                <c:ptCount val="5"/>
                <c:pt idx="0">
                  <c:v>柘中股份</c:v>
                </c:pt>
                <c:pt idx="1">
                  <c:v>云赛智联</c:v>
                </c:pt>
                <c:pt idx="2">
                  <c:v>华钰矿业</c:v>
                </c:pt>
                <c:pt idx="3">
                  <c:v>申通快递</c:v>
                </c:pt>
                <c:pt idx="4">
                  <c:v>航锦科技</c:v>
                </c:pt>
              </c:strCache>
            </c:strRef>
          </c:cat>
          <c:val>
            <c:numRef>
              <c:f>万得!$J$4138:$J$4142</c:f>
              <c:numCache>
                <c:formatCode>#,##0.0000_ </c:formatCode>
                <c:ptCount val="5"/>
                <c:pt idx="0">
                  <c:v>-17.030000000000005</c:v>
                </c:pt>
                <c:pt idx="1">
                  <c:v>-17.84</c:v>
                </c:pt>
                <c:pt idx="2">
                  <c:v>-20.819999999999997</c:v>
                </c:pt>
                <c:pt idx="3">
                  <c:v>-23.599999999999998</c:v>
                </c:pt>
                <c:pt idx="4">
                  <c:v>-28.74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1A-42BE-B086-8D5285228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64504"/>
        <c:axId val="709863520"/>
      </c:barChart>
      <c:catAx>
        <c:axId val="7098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09863520"/>
        <c:crosses val="autoZero"/>
        <c:auto val="1"/>
        <c:lblAlgn val="ctr"/>
        <c:lblOffset val="100"/>
        <c:noMultiLvlLbl val="0"/>
      </c:catAx>
      <c:valAx>
        <c:axId val="709863520"/>
        <c:scaling>
          <c:orientation val="minMax"/>
        </c:scaling>
        <c:delete val="1"/>
        <c:axPos val="l"/>
        <c:numFmt formatCode="#,##0_ " sourceLinked="0"/>
        <c:majorTickMark val="none"/>
        <c:minorTickMark val="none"/>
        <c:tickLblPos val="nextTo"/>
        <c:crossAx val="7098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万得!$C$4138:$C$4142</c:f>
            </c:numRef>
          </c:val>
          <c:extLst>
            <c:ext xmlns:c16="http://schemas.microsoft.com/office/drawing/2014/chart" uri="{C3380CC4-5D6E-409C-BE32-E72D297353CC}">
              <c16:uniqueId val="{00000000-E05C-4501-9CC6-970E7502B34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万得!$D$4138:$D$4142</c:f>
            </c:numRef>
          </c:val>
          <c:extLst>
            <c:ext xmlns:c16="http://schemas.microsoft.com/office/drawing/2014/chart" uri="{C3380CC4-5D6E-409C-BE32-E72D297353CC}">
              <c16:uniqueId val="{00000001-E05C-4501-9CC6-970E7502B34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万得!$E$4138:$E$4142</c:f>
            </c:numRef>
          </c:val>
          <c:extLst>
            <c:ext xmlns:c16="http://schemas.microsoft.com/office/drawing/2014/chart" uri="{C3380CC4-5D6E-409C-BE32-E72D297353CC}">
              <c16:uniqueId val="{00000002-E05C-4501-9CC6-970E7502B34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万得!$F$4138:$F$4142</c:f>
            </c:numRef>
          </c:val>
          <c:extLst>
            <c:ext xmlns:c16="http://schemas.microsoft.com/office/drawing/2014/chart" uri="{C3380CC4-5D6E-409C-BE32-E72D297353CC}">
              <c16:uniqueId val="{00000003-E05C-4501-9CC6-970E7502B34B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万得!$G$4138:$G$4142</c:f>
            </c:numRef>
          </c:val>
          <c:extLst>
            <c:ext xmlns:c16="http://schemas.microsoft.com/office/drawing/2014/chart" uri="{C3380CC4-5D6E-409C-BE32-E72D297353CC}">
              <c16:uniqueId val="{00000004-E05C-4501-9CC6-970E7502B34B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万得!$H$4138:$H$4142</c:f>
            </c:numRef>
          </c:val>
          <c:extLst>
            <c:ext xmlns:c16="http://schemas.microsoft.com/office/drawing/2014/chart" uri="{C3380CC4-5D6E-409C-BE32-E72D297353CC}">
              <c16:uniqueId val="{00000005-E05C-4501-9CC6-970E7502B34B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万得!$I$4138:$I$4142</c:f>
            </c:numRef>
          </c:val>
          <c:extLst>
            <c:ext xmlns:c16="http://schemas.microsoft.com/office/drawing/2014/chart" uri="{C3380CC4-5D6E-409C-BE32-E72D297353CC}">
              <c16:uniqueId val="{00000006-E05C-4501-9CC6-970E7502B34B}"/>
            </c:ext>
          </c:extLst>
        </c:ser>
        <c:ser>
          <c:idx val="7"/>
          <c:order val="7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万得!$B$4138:$B$4142</c:f>
              <c:strCache>
                <c:ptCount val="5"/>
                <c:pt idx="0">
                  <c:v>悦达投资</c:v>
                </c:pt>
                <c:pt idx="1">
                  <c:v>联明股份</c:v>
                </c:pt>
                <c:pt idx="2">
                  <c:v>九鼎投资</c:v>
                </c:pt>
                <c:pt idx="3">
                  <c:v>奥士康</c:v>
                </c:pt>
                <c:pt idx="4">
                  <c:v>迪瑞医疗</c:v>
                </c:pt>
              </c:strCache>
            </c:strRef>
          </c:cat>
          <c:val>
            <c:numRef>
              <c:f>万得!$J$4138:$J$4142</c:f>
              <c:numCache>
                <c:formatCode>0.00_);[Red]\(0.00\)</c:formatCode>
                <c:ptCount val="5"/>
                <c:pt idx="0">
                  <c:v>13.05</c:v>
                </c:pt>
                <c:pt idx="1">
                  <c:v>13.090000000000002</c:v>
                </c:pt>
                <c:pt idx="2">
                  <c:v>13.840000000000003</c:v>
                </c:pt>
                <c:pt idx="3">
                  <c:v>14.09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5C-4501-9CC6-970E7502B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64504"/>
        <c:axId val="709863520"/>
      </c:barChart>
      <c:catAx>
        <c:axId val="7098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09863520"/>
        <c:crosses val="autoZero"/>
        <c:auto val="1"/>
        <c:lblAlgn val="ctr"/>
        <c:lblOffset val="100"/>
        <c:noMultiLvlLbl val="0"/>
      </c:catAx>
      <c:valAx>
        <c:axId val="709863520"/>
        <c:scaling>
          <c:orientation val="minMax"/>
        </c:scaling>
        <c:delete val="1"/>
        <c:axPos val="l"/>
        <c:numFmt formatCode="#,##0_ " sourceLinked="0"/>
        <c:majorTickMark val="none"/>
        <c:minorTickMark val="none"/>
        <c:tickLblPos val="nextTo"/>
        <c:crossAx val="7098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CPI:当月同比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Sheet1!$A$6:$A$18</c:f>
              <c:numCache>
                <c:formatCode>yyyy\-mm;@</c:formatCode>
                <c:ptCount val="13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</c:numCache>
            </c:numRef>
          </c:cat>
          <c:val>
            <c:numRef>
              <c:f>Sheet1!$B$6:$B$18</c:f>
              <c:numCache>
                <c:formatCode>#,##0.00_ </c:formatCode>
                <c:ptCount val="13"/>
                <c:pt idx="0">
                  <c:v>5.4</c:v>
                </c:pt>
                <c:pt idx="1">
                  <c:v>5.2</c:v>
                </c:pt>
                <c:pt idx="2">
                  <c:v>4.3</c:v>
                </c:pt>
                <c:pt idx="3">
                  <c:v>3.3</c:v>
                </c:pt>
                <c:pt idx="4">
                  <c:v>2.4</c:v>
                </c:pt>
                <c:pt idx="5">
                  <c:v>2.5</c:v>
                </c:pt>
                <c:pt idx="6">
                  <c:v>2.7</c:v>
                </c:pt>
                <c:pt idx="7">
                  <c:v>2.4</c:v>
                </c:pt>
                <c:pt idx="8">
                  <c:v>1.7</c:v>
                </c:pt>
                <c:pt idx="9">
                  <c:v>0.5</c:v>
                </c:pt>
                <c:pt idx="10">
                  <c:v>-0.5</c:v>
                </c:pt>
                <c:pt idx="11">
                  <c:v>0.2</c:v>
                </c:pt>
                <c:pt idx="12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D-4A19-A3D0-EAD0AA4C7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CPI:环比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Sheet1!$A$6:$A$18</c:f>
              <c:numCache>
                <c:formatCode>yyyy\-mm;@</c:formatCode>
                <c:ptCount val="13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</c:numCache>
            </c:numRef>
          </c:cat>
          <c:val>
            <c:numRef>
              <c:f>Sheet1!$C$6:$C$18</c:f>
              <c:numCache>
                <c:formatCode>#,##0.00_ </c:formatCode>
                <c:ptCount val="13"/>
                <c:pt idx="0">
                  <c:v>1.4</c:v>
                </c:pt>
                <c:pt idx="1">
                  <c:v>0.8</c:v>
                </c:pt>
                <c:pt idx="2">
                  <c:v>-1.2</c:v>
                </c:pt>
                <c:pt idx="3">
                  <c:v>-0.9</c:v>
                </c:pt>
                <c:pt idx="4">
                  <c:v>-0.8</c:v>
                </c:pt>
                <c:pt idx="5">
                  <c:v>-0.1</c:v>
                </c:pt>
                <c:pt idx="6">
                  <c:v>0.6</c:v>
                </c:pt>
                <c:pt idx="7">
                  <c:v>0.4</c:v>
                </c:pt>
                <c:pt idx="8">
                  <c:v>0.2</c:v>
                </c:pt>
                <c:pt idx="9">
                  <c:v>-0.3</c:v>
                </c:pt>
                <c:pt idx="10">
                  <c:v>-0.6</c:v>
                </c:pt>
                <c:pt idx="11">
                  <c:v>0.7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BD-4A19-A3D0-EAD0AA4C7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045919"/>
        <c:axId val="1284046335"/>
      </c:lineChart>
      <c:dateAx>
        <c:axId val="1284045919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84046335"/>
        <c:crosses val="autoZero"/>
        <c:auto val="1"/>
        <c:lblOffset val="100"/>
        <c:baseTimeUnit val="months"/>
      </c:dateAx>
      <c:valAx>
        <c:axId val="1284046335"/>
        <c:scaling>
          <c:orientation val="minMax"/>
        </c:scaling>
        <c:delete val="0"/>
        <c:axPos val="l"/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8404591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6.8197683784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C-429F-9A20-7C3F3586E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yyyy\-mm;@</c:formatCode>
                <c:ptCount val="13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</c:numCache>
            </c:numRef>
          </c:cat>
          <c:val>
            <c:numRef>
              <c:f>Sheet1!$B$2:$B$14</c:f>
              <c:numCache>
                <c:formatCode>###,###,###,###,##0.00_ </c:formatCode>
                <c:ptCount val="13"/>
                <c:pt idx="0">
                  <c:v>50</c:v>
                </c:pt>
                <c:pt idx="1">
                  <c:v>35.700000000000003</c:v>
                </c:pt>
                <c:pt idx="2">
                  <c:v>52</c:v>
                </c:pt>
                <c:pt idx="3">
                  <c:v>50.8</c:v>
                </c:pt>
                <c:pt idx="4">
                  <c:v>50.6</c:v>
                </c:pt>
                <c:pt idx="5">
                  <c:v>50.9</c:v>
                </c:pt>
                <c:pt idx="6">
                  <c:v>51.1</c:v>
                </c:pt>
                <c:pt idx="7">
                  <c:v>51</c:v>
                </c:pt>
                <c:pt idx="8">
                  <c:v>51.5</c:v>
                </c:pt>
                <c:pt idx="9">
                  <c:v>51.4</c:v>
                </c:pt>
                <c:pt idx="10">
                  <c:v>52.1</c:v>
                </c:pt>
                <c:pt idx="11">
                  <c:v>51.9</c:v>
                </c:pt>
                <c:pt idx="12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C-429F-9A20-7C3F3586EB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1338583801955302E-2"/>
                  <c:y val="-6.535611362700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C-429F-9A20-7C3F3586E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yyyy\-mm;@</c:formatCode>
                <c:ptCount val="13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</c:numCache>
            </c:numRef>
          </c:cat>
          <c:val>
            <c:numRef>
              <c:f>Sheet1!$C$2:$C$14</c:f>
              <c:numCache>
                <c:formatCode>###,###,###,###,##0.00_ </c:formatCode>
                <c:ptCount val="13"/>
                <c:pt idx="0">
                  <c:v>51.1</c:v>
                </c:pt>
                <c:pt idx="1">
                  <c:v>40.299999999999997</c:v>
                </c:pt>
                <c:pt idx="2">
                  <c:v>50.1</c:v>
                </c:pt>
                <c:pt idx="3">
                  <c:v>49.4</c:v>
                </c:pt>
                <c:pt idx="4">
                  <c:v>50.7</c:v>
                </c:pt>
                <c:pt idx="5">
                  <c:v>51.2</c:v>
                </c:pt>
                <c:pt idx="6">
                  <c:v>52.8</c:v>
                </c:pt>
                <c:pt idx="7">
                  <c:v>53.1</c:v>
                </c:pt>
                <c:pt idx="8">
                  <c:v>53</c:v>
                </c:pt>
                <c:pt idx="9">
                  <c:v>53.6</c:v>
                </c:pt>
                <c:pt idx="10">
                  <c:v>54.9</c:v>
                </c:pt>
                <c:pt idx="11">
                  <c:v>53</c:v>
                </c:pt>
                <c:pt idx="12">
                  <c:v>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C-429F-9A20-7C3F3586E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074216"/>
        <c:axId val="931074544"/>
      </c:lineChart>
      <c:dateAx>
        <c:axId val="931074216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1074544"/>
        <c:crosses val="autoZero"/>
        <c:auto val="1"/>
        <c:lblOffset val="100"/>
        <c:baseTimeUnit val="months"/>
      </c:dateAx>
      <c:valAx>
        <c:axId val="931074544"/>
        <c:scaling>
          <c:orientation val="minMax"/>
          <c:max val="55"/>
          <c:min val="35"/>
        </c:scaling>
        <c:delete val="1"/>
        <c:axPos val="l"/>
        <c:numFmt formatCode="###,###,###,###,##0.00_ " sourceLinked="1"/>
        <c:majorTickMark val="none"/>
        <c:minorTickMark val="none"/>
        <c:tickLblPos val="nextTo"/>
        <c:crossAx val="93107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Sheet1!$G$5:$G$24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Sheet1!$H$5:$H$24</c:f>
              <c:numCache>
                <c:formatCode>0.00%</c:formatCode>
                <c:ptCount val="20"/>
                <c:pt idx="0">
                  <c:v>8.6059613034499272E-3</c:v>
                </c:pt>
                <c:pt idx="1">
                  <c:v>1.6011025175915794E-2</c:v>
                </c:pt>
                <c:pt idx="2">
                  <c:v>2.2403065783916265E-2</c:v>
                </c:pt>
                <c:pt idx="3">
                  <c:v>2.9695721879203552E-2</c:v>
                </c:pt>
                <c:pt idx="4">
                  <c:v>2.7940386907914672E-2</c:v>
                </c:pt>
                <c:pt idx="5">
                  <c:v>1.6823303813718882E-2</c:v>
                </c:pt>
                <c:pt idx="6">
                  <c:v>3.8948143073332941E-2</c:v>
                </c:pt>
                <c:pt idx="7">
                  <c:v>3.6158938723163336E-2</c:v>
                </c:pt>
                <c:pt idx="8">
                  <c:v>2.6730045380896961E-2</c:v>
                </c:pt>
                <c:pt idx="9">
                  <c:v>2.6866293741964808E-2</c:v>
                </c:pt>
                <c:pt idx="10">
                  <c:v>3.5459816479907147E-2</c:v>
                </c:pt>
                <c:pt idx="11">
                  <c:v>2.6867330289090496E-2</c:v>
                </c:pt>
                <c:pt idx="12">
                  <c:v>3.1678809288372189E-2</c:v>
                </c:pt>
                <c:pt idx="13">
                  <c:v>4.2669692770023193E-2</c:v>
                </c:pt>
                <c:pt idx="14">
                  <c:v>3.849053631034649E-2</c:v>
                </c:pt>
                <c:pt idx="15">
                  <c:v>4.3525995867689682E-2</c:v>
                </c:pt>
                <c:pt idx="16">
                  <c:v>2.7744825016880581E-2</c:v>
                </c:pt>
                <c:pt idx="17">
                  <c:v>2.8871263812674242E-2</c:v>
                </c:pt>
                <c:pt idx="18">
                  <c:v>9.24444553985726E-3</c:v>
                </c:pt>
                <c:pt idx="19">
                  <c:v>2.8792687781955539E-3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8-4EFD-B731-43A5EA771519}"/>
            </c:ext>
          </c:extLst>
        </c:ser>
        <c:ser>
          <c:idx val="1"/>
          <c:order val="1"/>
          <c:tx>
            <c:strRef>
              <c:f>Sheet1!$I$4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Sheet1!$G$5:$G$24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Sheet1!$I$5:$I$24</c:f>
              <c:numCache>
                <c:formatCode>0.00%</c:formatCode>
                <c:ptCount val="20"/>
                <c:pt idx="0">
                  <c:v>2.465573982021807E-2</c:v>
                </c:pt>
                <c:pt idx="1">
                  <c:v>4.6776374732604209E-2</c:v>
                </c:pt>
                <c:pt idx="2">
                  <c:v>4.9543666328069502E-2</c:v>
                </c:pt>
                <c:pt idx="3">
                  <c:v>6.1207911731493203E-2</c:v>
                </c:pt>
                <c:pt idx="4">
                  <c:v>5.864325742408627E-2</c:v>
                </c:pt>
                <c:pt idx="5">
                  <c:v>4.4551939330687684E-2</c:v>
                </c:pt>
                <c:pt idx="6">
                  <c:v>6.8369190751131903E-2</c:v>
                </c:pt>
                <c:pt idx="7">
                  <c:v>6.1831545037210223E-2</c:v>
                </c:pt>
                <c:pt idx="8">
                  <c:v>4.1424809852792732E-2</c:v>
                </c:pt>
                <c:pt idx="9">
                  <c:v>3.8769441100058089E-2</c:v>
                </c:pt>
                <c:pt idx="10">
                  <c:v>5.5186696368282107E-2</c:v>
                </c:pt>
                <c:pt idx="11">
                  <c:v>3.6853947573118218E-2</c:v>
                </c:pt>
                <c:pt idx="12">
                  <c:v>5.2013736296846025E-2</c:v>
                </c:pt>
                <c:pt idx="13">
                  <c:v>7.2554611657865697E-2</c:v>
                </c:pt>
                <c:pt idx="14">
                  <c:v>8.0027126846367702E-2</c:v>
                </c:pt>
                <c:pt idx="15">
                  <c:v>8.565661917054479E-2</c:v>
                </c:pt>
                <c:pt idx="16">
                  <c:v>6.0932603375630556E-2</c:v>
                </c:pt>
                <c:pt idx="17">
                  <c:v>6.5177295844608185E-2</c:v>
                </c:pt>
                <c:pt idx="18">
                  <c:v>3.058059484019382E-2</c:v>
                </c:pt>
                <c:pt idx="19">
                  <c:v>2.4277457749886988E-2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8-4EFD-B731-43A5EA771519}"/>
            </c:ext>
          </c:extLst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中小板指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Sheet1!$G$5:$G$24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Sheet1!$J$5:$J$24</c:f>
              <c:numCache>
                <c:formatCode>0.00%</c:formatCode>
                <c:ptCount val="20"/>
                <c:pt idx="0">
                  <c:v>2.482646876301553E-2</c:v>
                </c:pt>
                <c:pt idx="1">
                  <c:v>6.1883619104860621E-2</c:v>
                </c:pt>
                <c:pt idx="2">
                  <c:v>6.2106422574275344E-2</c:v>
                </c:pt>
                <c:pt idx="3">
                  <c:v>8.2023315738246616E-2</c:v>
                </c:pt>
                <c:pt idx="4">
                  <c:v>8.1059311222251518E-2</c:v>
                </c:pt>
                <c:pt idx="5">
                  <c:v>7.6272404820714179E-2</c:v>
                </c:pt>
                <c:pt idx="6">
                  <c:v>9.5567958436838962E-2</c:v>
                </c:pt>
                <c:pt idx="7">
                  <c:v>8.8685356337046883E-2</c:v>
                </c:pt>
                <c:pt idx="8">
                  <c:v>6.2319839110479114E-2</c:v>
                </c:pt>
                <c:pt idx="9">
                  <c:v>5.9140434544815212E-2</c:v>
                </c:pt>
                <c:pt idx="10">
                  <c:v>7.8707339675554877E-2</c:v>
                </c:pt>
                <c:pt idx="11">
                  <c:v>5.8890832219202549E-2</c:v>
                </c:pt>
                <c:pt idx="12">
                  <c:v>6.8442068190726735E-2</c:v>
                </c:pt>
                <c:pt idx="13">
                  <c:v>8.8756271684038435E-2</c:v>
                </c:pt>
                <c:pt idx="14">
                  <c:v>0.10111166537552707</c:v>
                </c:pt>
                <c:pt idx="15">
                  <c:v>0.10303637431380985</c:v>
                </c:pt>
                <c:pt idx="16">
                  <c:v>8.4372081479628047E-2</c:v>
                </c:pt>
                <c:pt idx="17">
                  <c:v>9.4765868042243628E-2</c:v>
                </c:pt>
                <c:pt idx="18">
                  <c:v>5.359486279127057E-2</c:v>
                </c:pt>
                <c:pt idx="19">
                  <c:v>4.6877778724735863E-2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C8-4EFD-B731-43A5EA771519}"/>
            </c:ext>
          </c:extLst>
        </c:ser>
        <c:ser>
          <c:idx val="3"/>
          <c:order val="3"/>
          <c:tx>
            <c:strRef>
              <c:f>Sheet1!$K$4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Sheet1!$G$5:$G$24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Sheet1!$K$5:$K$24</c:f>
              <c:numCache>
                <c:formatCode>0.00%</c:formatCode>
                <c:ptCount val="20"/>
                <c:pt idx="0">
                  <c:v>3.7709148734045739E-2</c:v>
                </c:pt>
                <c:pt idx="1">
                  <c:v>4.4406378504783905E-2</c:v>
                </c:pt>
                <c:pt idx="2">
                  <c:v>5.0176041766856194E-2</c:v>
                </c:pt>
                <c:pt idx="3">
                  <c:v>6.6124326478463891E-2</c:v>
                </c:pt>
                <c:pt idx="4">
                  <c:v>6.2207503781787077E-2</c:v>
                </c:pt>
                <c:pt idx="5">
                  <c:v>4.2681578122564678E-2</c:v>
                </c:pt>
                <c:pt idx="6">
                  <c:v>7.2176264741519391E-2</c:v>
                </c:pt>
                <c:pt idx="7">
                  <c:v>5.5302571123068578E-2</c:v>
                </c:pt>
                <c:pt idx="8">
                  <c:v>4.1439810848442171E-2</c:v>
                </c:pt>
                <c:pt idx="9">
                  <c:v>4.1698487079488089E-2</c:v>
                </c:pt>
                <c:pt idx="10">
                  <c:v>6.1675081819463795E-2</c:v>
                </c:pt>
                <c:pt idx="11">
                  <c:v>3.9858929250314645E-2</c:v>
                </c:pt>
                <c:pt idx="12">
                  <c:v>8.0463613343189522E-2</c:v>
                </c:pt>
                <c:pt idx="13">
                  <c:v>0.10702537740922802</c:v>
                </c:pt>
                <c:pt idx="14">
                  <c:v>0.13214684112091057</c:v>
                </c:pt>
                <c:pt idx="15">
                  <c:v>0.1311362743671205</c:v>
                </c:pt>
                <c:pt idx="16">
                  <c:v>9.8473958571954956E-2</c:v>
                </c:pt>
                <c:pt idx="17">
                  <c:v>0.10611834183040747</c:v>
                </c:pt>
                <c:pt idx="18">
                  <c:v>6.5944099301196601E-2</c:v>
                </c:pt>
                <c:pt idx="19">
                  <c:v>5.4819470589914987E-2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C8-4EFD-B731-43A5EA771519}"/>
            </c:ext>
          </c:extLst>
        </c:ser>
        <c:ser>
          <c:idx val="4"/>
          <c:order val="4"/>
          <c:tx>
            <c:strRef>
              <c:f>Sheet1!$L$4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Sheet1!$G$5:$G$24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Sheet1!$L$5:$L$24</c:f>
              <c:numCache>
                <c:formatCode>0.00%</c:formatCode>
                <c:ptCount val="20"/>
                <c:pt idx="0">
                  <c:v>2.0887890774853535E-2</c:v>
                </c:pt>
                <c:pt idx="1">
                  <c:v>2.3066886274726084E-2</c:v>
                </c:pt>
                <c:pt idx="2">
                  <c:v>1.5789282506472269E-2</c:v>
                </c:pt>
                <c:pt idx="3">
                  <c:v>-7.9575617762525086E-3</c:v>
                </c:pt>
                <c:pt idx="4">
                  <c:v>-1.0256440075254725E-2</c:v>
                </c:pt>
                <c:pt idx="5">
                  <c:v>-1.7026946781800723E-3</c:v>
                </c:pt>
                <c:pt idx="6">
                  <c:v>8.7546029251976965E-3</c:v>
                </c:pt>
                <c:pt idx="7">
                  <c:v>1.0328154396410882E-2</c:v>
                </c:pt>
                <c:pt idx="8">
                  <c:v>3.8936497435225981E-2</c:v>
                </c:pt>
                <c:pt idx="9">
                  <c:v>3.9163341534178109E-2</c:v>
                </c:pt>
                <c:pt idx="10">
                  <c:v>6.3331283122109783E-2</c:v>
                </c:pt>
                <c:pt idx="11">
                  <c:v>3.6534318927871512E-2</c:v>
                </c:pt>
                <c:pt idx="12">
                  <c:v>6.34771524920692E-2</c:v>
                </c:pt>
                <c:pt idx="13">
                  <c:v>6.4074484690607614E-2</c:v>
                </c:pt>
                <c:pt idx="14">
                  <c:v>6.6962296213598727E-2</c:v>
                </c:pt>
                <c:pt idx="15">
                  <c:v>7.5783014143586014E-2</c:v>
                </c:pt>
                <c:pt idx="16">
                  <c:v>6.1322420696451552E-2</c:v>
                </c:pt>
                <c:pt idx="17">
                  <c:v>4.69087035773601E-2</c:v>
                </c:pt>
                <c:pt idx="18">
                  <c:v>2.050211223442E-2</c:v>
                </c:pt>
                <c:pt idx="19">
                  <c:v>2.077102299222866E-2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C8-4EFD-B731-43A5EA771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091656"/>
        <c:axId val="984090672"/>
      </c:lineChart>
      <c:dateAx>
        <c:axId val="9840916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84090672"/>
        <c:crosses val="autoZero"/>
        <c:auto val="1"/>
        <c:lblOffset val="100"/>
        <c:baseTimeUnit val="days"/>
        <c:majorUnit val="2"/>
        <c:majorTimeUnit val="days"/>
      </c:dateAx>
      <c:valAx>
        <c:axId val="9840906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8409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万得!$F$3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万得!$E$4:$E$23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万得!$F$4:$F$23</c:f>
              <c:numCache>
                <c:formatCode>0.00%</c:formatCode>
                <c:ptCount val="20"/>
                <c:pt idx="0">
                  <c:v>1.5229842281124784E-2</c:v>
                </c:pt>
                <c:pt idx="1">
                  <c:v>2.4612886219559149E-2</c:v>
                </c:pt>
                <c:pt idx="2">
                  <c:v>2.790775126602596E-2</c:v>
                </c:pt>
                <c:pt idx="3">
                  <c:v>3.2795547733560193E-2</c:v>
                </c:pt>
                <c:pt idx="4">
                  <c:v>3.1179109694544405E-2</c:v>
                </c:pt>
                <c:pt idx="5">
                  <c:v>1.8079766241448914E-2</c:v>
                </c:pt>
                <c:pt idx="6">
                  <c:v>3.8706890527477666E-2</c:v>
                </c:pt>
                <c:pt idx="7">
                  <c:v>3.2333379302161402E-2</c:v>
                </c:pt>
                <c:pt idx="8">
                  <c:v>2.2189252638297852E-2</c:v>
                </c:pt>
                <c:pt idx="9">
                  <c:v>2.4421443275904453E-2</c:v>
                </c:pt>
                <c:pt idx="10">
                  <c:v>3.6628091923912143E-2</c:v>
                </c:pt>
                <c:pt idx="11">
                  <c:v>2.9288987482033235E-2</c:v>
                </c:pt>
                <c:pt idx="12">
                  <c:v>3.8355384647481783E-2</c:v>
                </c:pt>
                <c:pt idx="13">
                  <c:v>5.0953900235359617E-2</c:v>
                </c:pt>
                <c:pt idx="14">
                  <c:v>4.8972682496467579E-2</c:v>
                </c:pt>
                <c:pt idx="15">
                  <c:v>5.3765042123724349E-2</c:v>
                </c:pt>
                <c:pt idx="16">
                  <c:v>3.6015442472955073E-2</c:v>
                </c:pt>
                <c:pt idx="17">
                  <c:v>3.728957482936468E-2</c:v>
                </c:pt>
                <c:pt idx="18">
                  <c:v>1.3657886535978658E-2</c:v>
                </c:pt>
                <c:pt idx="19">
                  <c:v>6.0356299598967045E-3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D0-4F1E-979E-7A60DD2E13CA}"/>
            </c:ext>
          </c:extLst>
        </c:ser>
        <c:ser>
          <c:idx val="1"/>
          <c:order val="1"/>
          <c:tx>
            <c:strRef>
              <c:f>万得!$G$3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万得!$E$4:$E$23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万得!$G$4:$G$23</c:f>
              <c:numCache>
                <c:formatCode>0.00%</c:formatCode>
                <c:ptCount val="20"/>
                <c:pt idx="0">
                  <c:v>8.2635945825944024E-3</c:v>
                </c:pt>
                <c:pt idx="1">
                  <c:v>1.36430229404505E-2</c:v>
                </c:pt>
                <c:pt idx="2">
                  <c:v>1.9091371035078408E-2</c:v>
                </c:pt>
                <c:pt idx="3">
                  <c:v>2.5511606791423391E-2</c:v>
                </c:pt>
                <c:pt idx="4">
                  <c:v>2.4584940315677484E-2</c:v>
                </c:pt>
                <c:pt idx="5">
                  <c:v>1.492594106096079E-2</c:v>
                </c:pt>
                <c:pt idx="6">
                  <c:v>3.667722922052552E-2</c:v>
                </c:pt>
                <c:pt idx="7">
                  <c:v>3.2857705720374941E-2</c:v>
                </c:pt>
                <c:pt idx="8">
                  <c:v>2.5493839884776603E-2</c:v>
                </c:pt>
                <c:pt idx="9">
                  <c:v>2.7413282391101301E-2</c:v>
                </c:pt>
                <c:pt idx="10">
                  <c:v>3.7773543573267343E-2</c:v>
                </c:pt>
                <c:pt idx="11">
                  <c:v>3.1886833918799873E-2</c:v>
                </c:pt>
                <c:pt idx="12">
                  <c:v>3.6659592505895233E-2</c:v>
                </c:pt>
                <c:pt idx="13">
                  <c:v>4.6767050598407689E-2</c:v>
                </c:pt>
                <c:pt idx="14">
                  <c:v>4.0969295678870532E-2</c:v>
                </c:pt>
                <c:pt idx="15">
                  <c:v>4.6693760409107332E-2</c:v>
                </c:pt>
                <c:pt idx="16">
                  <c:v>3.1296180631041226E-2</c:v>
                </c:pt>
                <c:pt idx="17">
                  <c:v>3.1395742152663164E-2</c:v>
                </c:pt>
                <c:pt idx="18">
                  <c:v>1.1727857888326421E-2</c:v>
                </c:pt>
                <c:pt idx="19">
                  <c:v>3.5757709451851305E-3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D0-4F1E-979E-7A60DD2E13CA}"/>
            </c:ext>
          </c:extLst>
        </c:ser>
        <c:ser>
          <c:idx val="2"/>
          <c:order val="2"/>
          <c:tx>
            <c:strRef>
              <c:f>万得!$H$3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万得!$E$4:$E$23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万得!$H$4:$H$23</c:f>
              <c:numCache>
                <c:formatCode>0.00%</c:formatCode>
                <c:ptCount val="20"/>
                <c:pt idx="0">
                  <c:v>2.5281270661147603E-2</c:v>
                </c:pt>
                <c:pt idx="1">
                  <c:v>4.0441033575263852E-2</c:v>
                </c:pt>
                <c:pt idx="2">
                  <c:v>4.0628690614932461E-2</c:v>
                </c:pt>
                <c:pt idx="3">
                  <c:v>4.330536792265427E-2</c:v>
                </c:pt>
                <c:pt idx="4">
                  <c:v>4.0693675369750215E-2</c:v>
                </c:pt>
                <c:pt idx="5">
                  <c:v>2.2630343438341916E-2</c:v>
                </c:pt>
                <c:pt idx="6">
                  <c:v>4.1635439173091315E-2</c:v>
                </c:pt>
                <c:pt idx="7">
                  <c:v>3.1576841540579714E-2</c:v>
                </c:pt>
                <c:pt idx="8">
                  <c:v>1.7421144544680578E-2</c:v>
                </c:pt>
                <c:pt idx="9">
                  <c:v>2.0104591809755101E-2</c:v>
                </c:pt>
                <c:pt idx="10">
                  <c:v>3.4975347761696307E-2</c:v>
                </c:pt>
                <c:pt idx="11">
                  <c:v>2.5540618412846383E-2</c:v>
                </c:pt>
                <c:pt idx="12">
                  <c:v>4.0802201642258673E-2</c:v>
                </c:pt>
                <c:pt idx="13">
                  <c:v>5.6995003148288648E-2</c:v>
                </c:pt>
                <c:pt idx="14">
                  <c:v>6.0520573538535016E-2</c:v>
                </c:pt>
                <c:pt idx="15">
                  <c:v>6.3968021515978135E-2</c:v>
                </c:pt>
                <c:pt idx="16">
                  <c:v>4.2824749931340778E-2</c:v>
                </c:pt>
                <c:pt idx="17">
                  <c:v>4.5793641810238483E-2</c:v>
                </c:pt>
                <c:pt idx="18">
                  <c:v>1.6442677654931792E-2</c:v>
                </c:pt>
                <c:pt idx="19">
                  <c:v>9.5849003535593003E-3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D0-4F1E-979E-7A60DD2E1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7652976"/>
        <c:axId val="711509592"/>
      </c:lineChart>
      <c:dateAx>
        <c:axId val="87765297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11509592"/>
        <c:crosses val="autoZero"/>
        <c:auto val="0"/>
        <c:lblOffset val="100"/>
        <c:baseTimeUnit val="days"/>
        <c:majorUnit val="2"/>
        <c:majorTimeUnit val="days"/>
      </c:dateAx>
      <c:valAx>
        <c:axId val="7115095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776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Sheet1!$C$6:$C$25</c:f>
              <c:numCache>
                <c:formatCode>yyyy\-mm\-dd</c:formatCode>
                <c:ptCount val="2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</c:numCache>
            </c:numRef>
          </c:cat>
          <c:val>
            <c:numRef>
              <c:f>Sheet1!$D$6:$D$25</c:f>
              <c:numCache>
                <c:formatCode>0.00%</c:formatCode>
                <c:ptCount val="20"/>
                <c:pt idx="0">
                  <c:v>4.7919659880542032E-3</c:v>
                </c:pt>
                <c:pt idx="1">
                  <c:v>2.2324857455248592E-2</c:v>
                </c:pt>
                <c:pt idx="2">
                  <c:v>3.8981810295751984E-2</c:v>
                </c:pt>
                <c:pt idx="3">
                  <c:v>6.040813883090701E-2</c:v>
                </c:pt>
                <c:pt idx="4">
                  <c:v>5.0588138288740092E-2</c:v>
                </c:pt>
                <c:pt idx="5">
                  <c:v>4.0397092177433258E-2</c:v>
                </c:pt>
                <c:pt idx="6">
                  <c:v>7.1368949189912101E-2</c:v>
                </c:pt>
                <c:pt idx="7">
                  <c:v>6.4946528775515544E-2</c:v>
                </c:pt>
                <c:pt idx="8">
                  <c:v>4.1166856425131293E-2</c:v>
                </c:pt>
                <c:pt idx="9">
                  <c:v>4.4660445299863349E-2</c:v>
                </c:pt>
                <c:pt idx="10">
                  <c:v>4.9999661145598839E-2</c:v>
                </c:pt>
                <c:pt idx="11">
                  <c:v>3.7248570034427608E-2</c:v>
                </c:pt>
                <c:pt idx="12">
                  <c:v>3.9867914554474249E-2</c:v>
                </c:pt>
                <c:pt idx="13">
                  <c:v>5.4246636305312235E-2</c:v>
                </c:pt>
                <c:pt idx="14">
                  <c:v>5.2623523724325993E-2</c:v>
                </c:pt>
                <c:pt idx="15">
                  <c:v>7.388776690431631E-2</c:v>
                </c:pt>
                <c:pt idx="16">
                  <c:v>5.3105826488474284E-2</c:v>
                </c:pt>
                <c:pt idx="17">
                  <c:v>5.2386325643597464E-2</c:v>
                </c:pt>
                <c:pt idx="18">
                  <c:v>3.1024379444640315E-2</c:v>
                </c:pt>
                <c:pt idx="19">
                  <c:v>2.9574647365519846E-2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04-4DBB-BC72-D17551BD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108504"/>
        <c:axId val="1075109160"/>
      </c:lineChart>
      <c:dateAx>
        <c:axId val="1075108504"/>
        <c:scaling>
          <c:orientation val="minMax"/>
          <c:min val="44200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5109160"/>
        <c:crosses val="autoZero"/>
        <c:auto val="0"/>
        <c:lblOffset val="100"/>
        <c:baseTimeUnit val="days"/>
      </c:dateAx>
      <c:valAx>
        <c:axId val="107510916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510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总成交额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2021-01-04</c:v>
                </c:pt>
                <c:pt idx="1">
                  <c:v>2021-01-05</c:v>
                </c:pt>
                <c:pt idx="2">
                  <c:v>2021-01-06</c:v>
                </c:pt>
                <c:pt idx="3">
                  <c:v>2021-01-07</c:v>
                </c:pt>
                <c:pt idx="4">
                  <c:v>2021-01-08</c:v>
                </c:pt>
                <c:pt idx="5">
                  <c:v>2021-01-11</c:v>
                </c:pt>
                <c:pt idx="6">
                  <c:v>2021-01-12</c:v>
                </c:pt>
                <c:pt idx="7">
                  <c:v>2021-01-13</c:v>
                </c:pt>
                <c:pt idx="8">
                  <c:v>2021-01-14</c:v>
                </c:pt>
                <c:pt idx="9">
                  <c:v>2021-01-15</c:v>
                </c:pt>
                <c:pt idx="10">
                  <c:v>2021-01-18</c:v>
                </c:pt>
                <c:pt idx="11">
                  <c:v>2021-01-19</c:v>
                </c:pt>
                <c:pt idx="12">
                  <c:v>2021-01-20</c:v>
                </c:pt>
                <c:pt idx="13">
                  <c:v>2021-01-21</c:v>
                </c:pt>
                <c:pt idx="14">
                  <c:v>2021-01-22</c:v>
                </c:pt>
                <c:pt idx="15">
                  <c:v>2021-01-25</c:v>
                </c:pt>
                <c:pt idx="16">
                  <c:v>2021-01-26</c:v>
                </c:pt>
                <c:pt idx="17">
                  <c:v>2021-01-27</c:v>
                </c:pt>
                <c:pt idx="18">
                  <c:v>2021-01-28</c:v>
                </c:pt>
                <c:pt idx="19">
                  <c:v>2021-01-29</c:v>
                </c:pt>
              </c:strCache>
            </c:str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226999.51</c:v>
                </c:pt>
                <c:pt idx="1">
                  <c:v>505966.25999999978</c:v>
                </c:pt>
                <c:pt idx="2">
                  <c:v>199463.79</c:v>
                </c:pt>
                <c:pt idx="3">
                  <c:v>332169.10000000009</c:v>
                </c:pt>
                <c:pt idx="4">
                  <c:v>300476.56999999989</c:v>
                </c:pt>
                <c:pt idx="5">
                  <c:v>365090.03</c:v>
                </c:pt>
                <c:pt idx="6">
                  <c:v>362500.50999999995</c:v>
                </c:pt>
                <c:pt idx="7">
                  <c:v>371897.02999999991</c:v>
                </c:pt>
                <c:pt idx="8">
                  <c:v>280735.75999999983</c:v>
                </c:pt>
                <c:pt idx="9">
                  <c:v>318774.34999999986</c:v>
                </c:pt>
                <c:pt idx="10">
                  <c:v>356929.98000000016</c:v>
                </c:pt>
                <c:pt idx="11">
                  <c:v>242058.13999999993</c:v>
                </c:pt>
                <c:pt idx="12">
                  <c:v>377711.11</c:v>
                </c:pt>
                <c:pt idx="13">
                  <c:v>319376.75000000012</c:v>
                </c:pt>
                <c:pt idx="14">
                  <c:v>164408.32999999996</c:v>
                </c:pt>
                <c:pt idx="15">
                  <c:v>304403.98000000016</c:v>
                </c:pt>
                <c:pt idx="16">
                  <c:v>354099.97</c:v>
                </c:pt>
                <c:pt idx="17">
                  <c:v>245650.86999999994</c:v>
                </c:pt>
                <c:pt idx="18">
                  <c:v>258867.25000000009</c:v>
                </c:pt>
                <c:pt idx="19">
                  <c:v>320060.70000000013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D-4E35-B538-2BD458965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96948304"/>
        <c:axId val="9969532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折价率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2021-01-04</c:v>
                </c:pt>
                <c:pt idx="1">
                  <c:v>2021-01-05</c:v>
                </c:pt>
                <c:pt idx="2">
                  <c:v>2021-01-06</c:v>
                </c:pt>
                <c:pt idx="3">
                  <c:v>2021-01-07</c:v>
                </c:pt>
                <c:pt idx="4">
                  <c:v>2021-01-08</c:v>
                </c:pt>
                <c:pt idx="5">
                  <c:v>2021-01-11</c:v>
                </c:pt>
                <c:pt idx="6">
                  <c:v>2021-01-12</c:v>
                </c:pt>
                <c:pt idx="7">
                  <c:v>2021-01-13</c:v>
                </c:pt>
                <c:pt idx="8">
                  <c:v>2021-01-14</c:v>
                </c:pt>
                <c:pt idx="9">
                  <c:v>2021-01-15</c:v>
                </c:pt>
                <c:pt idx="10">
                  <c:v>2021-01-18</c:v>
                </c:pt>
                <c:pt idx="11">
                  <c:v>2021-01-19</c:v>
                </c:pt>
                <c:pt idx="12">
                  <c:v>2021-01-20</c:v>
                </c:pt>
                <c:pt idx="13">
                  <c:v>2021-01-21</c:v>
                </c:pt>
                <c:pt idx="14">
                  <c:v>2021-01-22</c:v>
                </c:pt>
                <c:pt idx="15">
                  <c:v>2021-01-25</c:v>
                </c:pt>
                <c:pt idx="16">
                  <c:v>2021-01-26</c:v>
                </c:pt>
                <c:pt idx="17">
                  <c:v>2021-01-27</c:v>
                </c:pt>
                <c:pt idx="18">
                  <c:v>2021-01-28</c:v>
                </c:pt>
                <c:pt idx="19">
                  <c:v>2021-01-29</c:v>
                </c:pt>
              </c:strCache>
            </c:str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4.6934741510852795</c:v>
                </c:pt>
                <c:pt idx="1">
                  <c:v>4.6354097230279674</c:v>
                </c:pt>
                <c:pt idx="2">
                  <c:v>2.683374101034441</c:v>
                </c:pt>
                <c:pt idx="3">
                  <c:v>2.6270595596465425</c:v>
                </c:pt>
                <c:pt idx="4">
                  <c:v>3.1905880457579125</c:v>
                </c:pt>
                <c:pt idx="5">
                  <c:v>2.3950578128185773</c:v>
                </c:pt>
                <c:pt idx="6">
                  <c:v>1.0865263808428318</c:v>
                </c:pt>
                <c:pt idx="7">
                  <c:v>3.4152712687537168</c:v>
                </c:pt>
                <c:pt idx="8">
                  <c:v>4.2741842899992193</c:v>
                </c:pt>
                <c:pt idx="9">
                  <c:v>5.9794209657014044</c:v>
                </c:pt>
                <c:pt idx="10">
                  <c:v>3.8761084283612064</c:v>
                </c:pt>
                <c:pt idx="11">
                  <c:v>4.3170853525947646</c:v>
                </c:pt>
                <c:pt idx="12">
                  <c:v>5.105064271769062</c:v>
                </c:pt>
                <c:pt idx="13">
                  <c:v>4.5644631397689404</c:v>
                </c:pt>
                <c:pt idx="14">
                  <c:v>3.3079246176259973</c:v>
                </c:pt>
                <c:pt idx="15">
                  <c:v>5.6900222623235122</c:v>
                </c:pt>
                <c:pt idx="16">
                  <c:v>4.442720566979685</c:v>
                </c:pt>
                <c:pt idx="17">
                  <c:v>4.1610751740791683</c:v>
                </c:pt>
                <c:pt idx="18">
                  <c:v>2.9440556276439156</c:v>
                </c:pt>
                <c:pt idx="19">
                  <c:v>5.0437915402759135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5D-4E35-B538-2BD458965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096624"/>
        <c:axId val="958097608"/>
      </c:lineChart>
      <c:catAx>
        <c:axId val="99694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96953224"/>
        <c:crosses val="autoZero"/>
        <c:auto val="1"/>
        <c:lblAlgn val="ctr"/>
        <c:lblOffset val="100"/>
        <c:noMultiLvlLbl val="0"/>
      </c:catAx>
      <c:valAx>
        <c:axId val="99695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96948304"/>
        <c:crosses val="autoZero"/>
        <c:crossBetween val="between"/>
      </c:valAx>
      <c:valAx>
        <c:axId val="95809760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58096624"/>
        <c:crosses val="max"/>
        <c:crossBetween val="between"/>
      </c:valAx>
      <c:catAx>
        <c:axId val="958096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8097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沪深两融余额(万亿)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6.337887504742499E-3"/>
                  <c:y val="-2.52047889098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F-4D83-86C3-75F9BA81A8FA}"/>
                </c:ext>
              </c:extLst>
            </c:dLbl>
            <c:dLbl>
              <c:idx val="19"/>
              <c:layout>
                <c:manualLayout>
                  <c:x val="-4.7874015748031497E-2"/>
                  <c:y val="5.34779962258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F-4D83-86C3-75F9BA81A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2021-01-04</c:v>
                </c:pt>
                <c:pt idx="1">
                  <c:v>2021-01-05</c:v>
                </c:pt>
                <c:pt idx="2">
                  <c:v>2021-01-06</c:v>
                </c:pt>
                <c:pt idx="3">
                  <c:v>2021-01-07</c:v>
                </c:pt>
                <c:pt idx="4">
                  <c:v>2021-01-08</c:v>
                </c:pt>
                <c:pt idx="5">
                  <c:v>2021-01-11</c:v>
                </c:pt>
                <c:pt idx="6">
                  <c:v>2021-01-12</c:v>
                </c:pt>
                <c:pt idx="7">
                  <c:v>2021-01-13</c:v>
                </c:pt>
                <c:pt idx="8">
                  <c:v>2021-01-14</c:v>
                </c:pt>
                <c:pt idx="9">
                  <c:v>2021-01-15</c:v>
                </c:pt>
                <c:pt idx="10">
                  <c:v>2021-01-18</c:v>
                </c:pt>
                <c:pt idx="11">
                  <c:v>2021-01-19</c:v>
                </c:pt>
                <c:pt idx="12">
                  <c:v>2021-01-20</c:v>
                </c:pt>
                <c:pt idx="13">
                  <c:v>2021-01-21</c:v>
                </c:pt>
                <c:pt idx="14">
                  <c:v>2021-01-22</c:v>
                </c:pt>
                <c:pt idx="15">
                  <c:v>2021-01-25</c:v>
                </c:pt>
                <c:pt idx="16">
                  <c:v>2021-01-26</c:v>
                </c:pt>
                <c:pt idx="17">
                  <c:v>2021-01-27</c:v>
                </c:pt>
                <c:pt idx="18">
                  <c:v>2021-01-28</c:v>
                </c:pt>
                <c:pt idx="19">
                  <c:v>2021-01-29</c:v>
                </c:pt>
              </c:strCache>
            </c:strRef>
          </c:cat>
          <c:val>
            <c:numRef>
              <c:f>Sheet1!$D$2:$D$21</c:f>
              <c:numCache>
                <c:formatCode>0.00</c:formatCode>
                <c:ptCount val="20"/>
                <c:pt idx="0">
                  <c:v>1.643646221827</c:v>
                </c:pt>
                <c:pt idx="1">
                  <c:v>1.655687080768</c:v>
                </c:pt>
                <c:pt idx="2">
                  <c:v>1.6630934150159999</c:v>
                </c:pt>
                <c:pt idx="3">
                  <c:v>1.6730313996199999</c:v>
                </c:pt>
                <c:pt idx="4">
                  <c:v>1.672599746717</c:v>
                </c:pt>
                <c:pt idx="5">
                  <c:v>1.67364294351</c:v>
                </c:pt>
                <c:pt idx="6">
                  <c:v>1.6844838290880002</c:v>
                </c:pt>
                <c:pt idx="7">
                  <c:v>1.6860581533379999</c:v>
                </c:pt>
                <c:pt idx="8">
                  <c:v>1.68266383169</c:v>
                </c:pt>
                <c:pt idx="9">
                  <c:v>1.6801732628959998</c:v>
                </c:pt>
                <c:pt idx="10">
                  <c:v>1.6892835165929998</c:v>
                </c:pt>
                <c:pt idx="11">
                  <c:v>1.691279668233</c:v>
                </c:pt>
                <c:pt idx="12">
                  <c:v>1.6985425276589998</c:v>
                </c:pt>
                <c:pt idx="13">
                  <c:v>1.709628072866</c:v>
                </c:pt>
                <c:pt idx="14">
                  <c:v>1.7085098329500001</c:v>
                </c:pt>
                <c:pt idx="15">
                  <c:v>1.7156529113280001</c:v>
                </c:pt>
                <c:pt idx="16">
                  <c:v>1.7064818500400001</c:v>
                </c:pt>
                <c:pt idx="17">
                  <c:v>1.706083743135</c:v>
                </c:pt>
                <c:pt idx="18">
                  <c:v>1.6980457141880001</c:v>
                </c:pt>
                <c:pt idx="19">
                  <c:v>1.682493500836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3F-4D83-86C3-75F9BA81A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570896"/>
        <c:axId val="646561328"/>
      </c:lineChart>
      <c:dateAx>
        <c:axId val="646570896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46561328"/>
        <c:crosses val="autoZero"/>
        <c:auto val="0"/>
        <c:lblOffset val="100"/>
        <c:baseTimeUnit val="days"/>
      </c:dateAx>
      <c:valAx>
        <c:axId val="646561328"/>
        <c:scaling>
          <c:orientation val="minMax"/>
          <c:min val="1.640000000000000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4657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成交量</c:v>
                </c:pt>
              </c:strCache>
            </c:strRef>
          </c:tx>
          <c:spPr>
            <a:solidFill>
              <a:srgbClr val="527BCB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沥青2106</c:v>
                </c:pt>
                <c:pt idx="1">
                  <c:v>PTA2105</c:v>
                </c:pt>
                <c:pt idx="2">
                  <c:v>燃油2105</c:v>
                </c:pt>
                <c:pt idx="3">
                  <c:v>豆粕2105</c:v>
                </c:pt>
                <c:pt idx="4">
                  <c:v>铁矿石2105</c:v>
                </c:pt>
                <c:pt idx="5">
                  <c:v>螺纹钢2105</c:v>
                </c:pt>
                <c:pt idx="6">
                  <c:v>热轧卷板2105</c:v>
                </c:pt>
                <c:pt idx="7">
                  <c:v>玻璃2105</c:v>
                </c:pt>
                <c:pt idx="8">
                  <c:v>甲醇2105</c:v>
                </c:pt>
                <c:pt idx="9">
                  <c:v>沪银2102</c:v>
                </c:pt>
              </c:strCache>
            </c:strRef>
          </c:cat>
          <c:val>
            <c:numRef>
              <c:f>Sheet1!$B$2:$B$11</c:f>
              <c:numCache>
                <c:formatCode>###,###,###,###,###,##0.0000</c:formatCode>
                <c:ptCount val="10"/>
                <c:pt idx="0">
                  <c:v>17113762</c:v>
                </c:pt>
                <c:pt idx="1">
                  <c:v>43847116</c:v>
                </c:pt>
                <c:pt idx="2">
                  <c:v>30446066</c:v>
                </c:pt>
                <c:pt idx="3">
                  <c:v>26112516</c:v>
                </c:pt>
                <c:pt idx="4">
                  <c:v>14315212</c:v>
                </c:pt>
                <c:pt idx="5">
                  <c:v>47755970</c:v>
                </c:pt>
                <c:pt idx="6">
                  <c:v>14616621</c:v>
                </c:pt>
                <c:pt idx="7">
                  <c:v>19089161</c:v>
                </c:pt>
                <c:pt idx="8">
                  <c:v>27355460</c:v>
                </c:pt>
                <c:pt idx="9">
                  <c:v>31091038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4-47F7-BBB9-20C268ADB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59984424"/>
        <c:axId val="959979176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涨跌幅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沥青2106</c:v>
                </c:pt>
                <c:pt idx="1">
                  <c:v>PTA2105</c:v>
                </c:pt>
                <c:pt idx="2">
                  <c:v>燃油2105</c:v>
                </c:pt>
                <c:pt idx="3">
                  <c:v>豆粕2105</c:v>
                </c:pt>
                <c:pt idx="4">
                  <c:v>铁矿石2105</c:v>
                </c:pt>
                <c:pt idx="5">
                  <c:v>螺纹钢2105</c:v>
                </c:pt>
                <c:pt idx="6">
                  <c:v>热轧卷板2105</c:v>
                </c:pt>
                <c:pt idx="7">
                  <c:v>玻璃2105</c:v>
                </c:pt>
                <c:pt idx="8">
                  <c:v>甲醇2105</c:v>
                </c:pt>
                <c:pt idx="9">
                  <c:v>沪银2102</c:v>
                </c:pt>
              </c:strCache>
            </c:strRef>
          </c:xVal>
          <c:yVal>
            <c:numRef>
              <c:f>Sheet1!$C$2:$C$11</c:f>
              <c:numCache>
                <c:formatCode>###,###,###,###,###,##0.0000</c:formatCode>
                <c:ptCount val="10"/>
                <c:pt idx="0">
                  <c:v>6.7915999999999999</c:v>
                </c:pt>
                <c:pt idx="1">
                  <c:v>6.1547000000000001</c:v>
                </c:pt>
                <c:pt idx="2">
                  <c:v>4.3078000000000003</c:v>
                </c:pt>
                <c:pt idx="3">
                  <c:v>1.7821</c:v>
                </c:pt>
                <c:pt idx="4">
                  <c:v>0.3548</c:v>
                </c:pt>
                <c:pt idx="5">
                  <c:v>-0.90569999999999995</c:v>
                </c:pt>
                <c:pt idx="6">
                  <c:v>-2.1836000000000002</c:v>
                </c:pt>
                <c:pt idx="7">
                  <c:v>-3.1996000000000002</c:v>
                </c:pt>
                <c:pt idx="8">
                  <c:v>-3.2841999999999998</c:v>
                </c:pt>
                <c:pt idx="9">
                  <c:v>-3.5451999999999999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D4-47F7-BBB9-20C268ADB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359688"/>
        <c:axId val="954358704"/>
      </c:scatterChart>
      <c:catAx>
        <c:axId val="95998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59979176"/>
        <c:crosses val="autoZero"/>
        <c:auto val="1"/>
        <c:lblAlgn val="ctr"/>
        <c:lblOffset val="100"/>
        <c:noMultiLvlLbl val="0"/>
      </c:catAx>
      <c:valAx>
        <c:axId val="95997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59984424"/>
        <c:crosses val="autoZero"/>
        <c:crossBetween val="between"/>
      </c:valAx>
      <c:valAx>
        <c:axId val="954358704"/>
        <c:scaling>
          <c:orientation val="minMax"/>
        </c:scaling>
        <c:delete val="0"/>
        <c:axPos val="r"/>
        <c:numFmt formatCode="###,###,###,###,###,##0.0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54359688"/>
        <c:crosses val="max"/>
        <c:crossBetween val="midCat"/>
      </c:valAx>
      <c:valAx>
        <c:axId val="954359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358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月解禁较</a:t>
            </a:r>
            <a:r>
              <a:rPr lang="en-US" altLang="zh-CN" dirty="0">
                <a:latin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</a:rPr>
              <a:t>月有所减少，处于全年中位。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2020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4.74</a:t>
            </a:r>
            <a:r>
              <a:rPr lang="zh-CN" altLang="en-US" dirty="0">
                <a:latin typeface="Arial" panose="020B0604020202020204" pitchFamily="34" charset="0"/>
              </a:rPr>
              <a:t>万亿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与上月大宗交易活跃相比，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月份大宗交易较为冷清，总成交额大幅减少，折价率进一步降低。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沪市中国平安和建设银行互换了位置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比亚迪跃居第三，海康威视也上来了，立讯精密跌出前十，泸州老窖进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川能动力将国内最大锂辉石矿“收入囊中”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</a:rPr>
              <a:t>稀土永磁板块早盘走强，投资者调研报告：直接向苹果公司供应稀土金属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3.</a:t>
            </a:r>
            <a:r>
              <a:rPr lang="zh-CN" altLang="en-US" dirty="0">
                <a:latin typeface="Arial" panose="020B0604020202020204" pitchFamily="34" charset="0"/>
              </a:rPr>
              <a:t>业绩连年亏损，股价连续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天涨停，资金炒作宜宾纸业，评级</a:t>
            </a:r>
            <a:r>
              <a:rPr lang="en-US" altLang="zh-CN" dirty="0">
                <a:latin typeface="Arial" panose="020B0604020202020204" pitchFamily="34" charset="0"/>
              </a:rPr>
              <a:t>D-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皇台酒业经过资产重组后，声称再造一个“茅台”，被资金热钱推动，月涨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327.04%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大豪科技收购红星牌白酒，跟随白酒板块暴涨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213.81%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郑州煤电、豫能控股受黑色金属行情推动，也出现大幅上涨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获利了结，概念炒作结束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全新好或利用内幕交易买卖股票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2. </a:t>
            </a:r>
            <a:r>
              <a:rPr lang="zh-CN" altLang="en-US" dirty="0">
                <a:latin typeface="Arial" panose="020B0604020202020204" pitchFamily="34" charset="0"/>
              </a:rPr>
              <a:t>退市金钰连续亏损，高管离职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3.</a:t>
            </a:r>
            <a:r>
              <a:rPr lang="zh-CN" altLang="en-US" dirty="0">
                <a:latin typeface="Arial" panose="020B0604020202020204" pitchFamily="34" charset="0"/>
              </a:rPr>
              <a:t>美好置业</a:t>
            </a: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转型</a:t>
            </a:r>
            <a:r>
              <a:rPr lang="en-US" altLang="zh-CN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年新业务两年半累亏</a:t>
            </a:r>
            <a:r>
              <a:rPr lang="en-US" altLang="zh-CN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亿元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九鼎投资质押比例扩大至第四，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本次股份质押主要系九鼎集团用于偿还债务，控股股东资信状况良好，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9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CPI</a:t>
            </a:r>
            <a:r>
              <a:rPr lang="zh-CN" altLang="en-US" dirty="0">
                <a:latin typeface="Arial" panose="020B0604020202020204" pitchFamily="34" charset="0"/>
              </a:rPr>
              <a:t>环比涨幅扩大</a:t>
            </a:r>
            <a:r>
              <a:rPr lang="en-US" altLang="zh-CN" dirty="0">
                <a:latin typeface="Arial" panose="020B0604020202020204" pitchFamily="34" charset="0"/>
              </a:rPr>
              <a:t>0.3</a:t>
            </a:r>
            <a:r>
              <a:rPr lang="zh-CN" altLang="en-US" dirty="0">
                <a:latin typeface="Arial" panose="020B0604020202020204" pitchFamily="34" charset="0"/>
              </a:rPr>
              <a:t>个百分点，</a:t>
            </a:r>
            <a:r>
              <a:rPr lang="en-US" altLang="zh-CN" dirty="0">
                <a:latin typeface="Arial" panose="020B0604020202020204" pitchFamily="34" charset="0"/>
              </a:rPr>
              <a:t>CPI</a:t>
            </a:r>
            <a:r>
              <a:rPr lang="zh-CN" altLang="en-US" dirty="0">
                <a:latin typeface="Arial" panose="020B0604020202020204" pitchFamily="34" charset="0"/>
              </a:rPr>
              <a:t>同比下降主要以服务业务主，去年除疫情还没显现。</a:t>
            </a: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制造业增速有所放缓</a:t>
            </a: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12</a:t>
            </a:r>
            <a:r>
              <a:rPr lang="zh-CN" altLang="en-US" dirty="0"/>
              <a:t>月份延续了前期宽松的财政政策。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</a:t>
            </a:r>
            <a:r>
              <a:rPr lang="zh-CN" altLang="en-US" dirty="0"/>
              <a:t>月份资金面整体有所收紧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各大宽基率创近年新高，指数表现强势。科创板表现相较其他指数表现并不乐观。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富时中国</a:t>
            </a:r>
            <a:r>
              <a:rPr lang="en-US" altLang="zh-CN" dirty="0">
                <a:latin typeface="Arial" panose="020B0604020202020204" pitchFamily="34" charset="0"/>
              </a:rPr>
              <a:t>A50</a:t>
            </a:r>
            <a:r>
              <a:rPr lang="zh-CN" altLang="en-US" dirty="0">
                <a:latin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月份，两次上冲未果，继续震荡态势。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583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86015" y="2179092"/>
            <a:ext cx="8370614" cy="1504707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私募股权投资市场（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二级市场（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724855" y="5983009"/>
            <a:ext cx="674229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5.14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3990.73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F22279-3A10-48C3-B258-853D8DEC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4" y="1239496"/>
            <a:ext cx="11136312" cy="45432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620.76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207797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上月减少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470.77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684396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3.92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469885" y="5699784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1.18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29F4BFE7-725C-4D18-9A13-F32476B5F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604411"/>
              </p:ext>
            </p:extLst>
          </p:nvPr>
        </p:nvGraphicFramePr>
        <p:xfrm>
          <a:off x="1055689" y="976394"/>
          <a:ext cx="10080624" cy="46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5856289" y="3429000"/>
            <a:ext cx="5040311" cy="1289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16190.08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16824.94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较上月增加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634.86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两融余额持续增长。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65CFA13B-BB17-4B39-A563-47727834F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81511"/>
              </p:ext>
            </p:extLst>
          </p:nvPr>
        </p:nvGraphicFramePr>
        <p:xfrm>
          <a:off x="1055688" y="927557"/>
          <a:ext cx="10080625" cy="474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55688" y="5399236"/>
            <a:ext cx="10080625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强势上涨方面，沥青、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和燃油受到油价走高影响，价格上涨；强势下跌方面，投机炒作情绪退潮，白银继续下跌；甲醇供给较为充足 ，导致价格下滑；临近春节，玻璃现货市场几乎没有需求，价格顺周期回落。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4456448B-4688-4AB4-85A4-62E01205A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07476"/>
              </p:ext>
            </p:extLst>
          </p:nvPr>
        </p:nvGraphicFramePr>
        <p:xfrm>
          <a:off x="1055689" y="960895"/>
          <a:ext cx="10080624" cy="435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月沪深两市市值前十（万亿）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A083A69-0521-4225-8EF9-C0B1BB994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8683"/>
              </p:ext>
            </p:extLst>
          </p:nvPr>
        </p:nvGraphicFramePr>
        <p:xfrm>
          <a:off x="1055688" y="901243"/>
          <a:ext cx="10080625" cy="25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6D371B4B-01E8-4AEE-8B1E-5C14EFEF4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18305"/>
              </p:ext>
            </p:extLst>
          </p:nvPr>
        </p:nvGraphicFramePr>
        <p:xfrm>
          <a:off x="1055687" y="3429000"/>
          <a:ext cx="10080625" cy="305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E473E43-0A76-4ED7-9251-A53C4C88F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227170"/>
              </p:ext>
            </p:extLst>
          </p:nvPr>
        </p:nvGraphicFramePr>
        <p:xfrm>
          <a:off x="1055688" y="886440"/>
          <a:ext cx="10080625" cy="54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3A74EA5-1C17-4466-819B-EEFC29F7C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774274"/>
              </p:ext>
            </p:extLst>
          </p:nvPr>
        </p:nvGraphicFramePr>
        <p:xfrm>
          <a:off x="1223328" y="906780"/>
          <a:ext cx="991298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055688" y="260351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06327622-2864-4E4A-9BF3-67A4217AA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85375"/>
              </p:ext>
            </p:extLst>
          </p:nvPr>
        </p:nvGraphicFramePr>
        <p:xfrm>
          <a:off x="1055688" y="899160"/>
          <a:ext cx="10080624" cy="553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035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迪安诊断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1055688" y="4593796"/>
            <a:ext cx="10080625" cy="1895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月初，国家提出春节返乡需提供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天内核酸检测证明，叠加头部私募增资入股的双重利好下，国内生物技术诊断平台的公司迪安诊断，连续上涨。从溢价协同指标来看，公司当前市值和内在价值保持协同增长，向上趋势明显，溢价协同值在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估值较为合理。从内在价值端来看短期受到新冠疫情影响，相关检测试剂和设备以及相关服务带来丰厚的利润增长；长期端公司加大高端医疗检测技术的研发投入，着重布局质谱技术和金迪安产品的国内推广，有明确的未来增长点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表, 折线图&#10;&#10;描述已自动生成">
            <a:extLst>
              <a:ext uri="{FF2B5EF4-FFF2-40B4-BE49-F238E27FC236}">
                <a16:creationId xmlns:a16="http://schemas.microsoft.com/office/drawing/2014/main" id="{3235164B-FF0B-4756-A2DC-27080562D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40" y="929922"/>
            <a:ext cx="6068060" cy="3371144"/>
          </a:xfrm>
          <a:prstGeom prst="rect">
            <a:avLst/>
          </a:prstGeom>
        </p:spPr>
      </p:pic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725E5DC5-F0BC-447D-9C9B-3D78670DB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831283"/>
              </p:ext>
            </p:extLst>
          </p:nvPr>
        </p:nvGraphicFramePr>
        <p:xfrm>
          <a:off x="241301" y="889000"/>
          <a:ext cx="58547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AADED985-932B-4AFB-9308-8F97509EE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897472"/>
              </p:ext>
            </p:extLst>
          </p:nvPr>
        </p:nvGraphicFramePr>
        <p:xfrm>
          <a:off x="1055688" y="914400"/>
          <a:ext cx="1008062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395759" y="1023280"/>
            <a:ext cx="740554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b="1" dirty="0">
                <a:solidFill>
                  <a:srgbClr val="000066"/>
                </a:solidFill>
                <a:latin typeface="等线" panose="020F0502020204030204"/>
                <a:ea typeface="幼圆" panose="02010509060101010101" pitchFamily="49" charset="-122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1055688" y="4771335"/>
            <a:ext cx="10080625" cy="17508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本月没有公司累计质押数占持股比例变化超过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。累计质押上升方面，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迪瑞医疗控股股东“华德欣润”质押全部股权，占总股本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28%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，用于向银行贷款支付收购迪瑞医疗股权的部分转让款及交易费用，风险可控，不会影响实际控制权变更。累计质押下降方面，原控股股东“新余昊月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完成股权转让，航锦科技实控人变更为武汉市国资委；申通快递的原控股股东“德殷德润”完成公司分立及股权转让，分立为阿里网络控股的德峨实业和德殷投资全资的德润二，阿里巴巴入局申通快递。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21491BFD-BEC3-444E-A656-576A2A2D7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132214"/>
              </p:ext>
            </p:extLst>
          </p:nvPr>
        </p:nvGraphicFramePr>
        <p:xfrm>
          <a:off x="6096000" y="904875"/>
          <a:ext cx="5040313" cy="38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21491BFD-BEC3-444E-A656-576A2A2D7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60443"/>
              </p:ext>
            </p:extLst>
          </p:nvPr>
        </p:nvGraphicFramePr>
        <p:xfrm>
          <a:off x="1055688" y="914400"/>
          <a:ext cx="5040312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461485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00" y="3174359"/>
            <a:ext cx="1605600" cy="50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0E10BA-8CF4-40E7-9C33-1EC4DEEA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4" y="3690103"/>
            <a:ext cx="1920576" cy="556688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153971" y="1028700"/>
            <a:ext cx="5688029" cy="2049780"/>
          </a:xfrm>
          <a:prstGeom prst="wedgeRoundRectCallout">
            <a:avLst>
              <a:gd name="adj1" fmla="val 39956"/>
              <a:gd name="adj2" fmla="val 5830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004" y="994233"/>
            <a:ext cx="5570734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随着业绩预披露结束，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股已从盈利驱动转向流动性驱动。央行对流动性的短期调节不等于全面转向，一季度国内货币政策不具备全面转向的条件。市场流动性依然充裕，机构端待入市资金规模庞大，南下资金分流较小。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股依然处于资金平稳流入驱动的轮动慢涨下半场。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配置建议：半导体设备、信创、稀土、军工、饲料等。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 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912377" y="1007014"/>
            <a:ext cx="6058644" cy="2094326"/>
          </a:xfrm>
          <a:prstGeom prst="wedgeRoundRectCallout">
            <a:avLst>
              <a:gd name="adj1" fmla="val -40052"/>
              <a:gd name="adj2" fmla="val 5428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356735"/>
            <a:ext cx="6144449" cy="1936581"/>
          </a:xfrm>
          <a:prstGeom prst="wedgeRoundRectCallout">
            <a:avLst>
              <a:gd name="adj1" fmla="val -40808"/>
              <a:gd name="adj2" fmla="val -575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226244" y="4419600"/>
            <a:ext cx="5523022" cy="1859280"/>
          </a:xfrm>
          <a:prstGeom prst="wedgeRoundRectCallout">
            <a:avLst>
              <a:gd name="adj1" fmla="val 35793"/>
              <a:gd name="adj2" fmla="val -6488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81700" y="4346920"/>
            <a:ext cx="6056329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性扰动，波动加大，绝对收益春节前落袋为安情绪较浓，多方面因素加速市场调整。但整体而言，看好两会前做多窗口期的观点并未改变。基本面依然处于国内和全球共振向上的阶段，股市流动性整体较为充裕，居民理财资金和全球配置资金持续入市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配置建议：复苏主线（中上游周期制造品）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成长链条景气扩散是当前配置的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条主线。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2145" y="4501515"/>
            <a:ext cx="5328451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月，我们预计市场将会继续保持上行趋势，但市场风格可能会出现较为明显的变化，风格均衡化将会更加明显，部分中小市值绩优股迎来逆袭的可能。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配置建议：绩优中小市值个股将会在业绩预告落地后关注度提升。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20740" y="965859"/>
            <a:ext cx="6042660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配置主题是“货币政策恐转向，风险防范为上策”。我们认为防风险是未来一段时间的主基调，建议投资者做好仓位控制，等待市场重拾升势，选择业绩向上、估值合理的个股。长期依旧看好十四五政策延展方向与主流赛道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十四五政策延展方向与主流赛道等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月观点：谨慎看空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3779603"/>
            <a:ext cx="1605600" cy="425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43" y="3240616"/>
            <a:ext cx="1719350" cy="42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972344" y="973226"/>
            <a:ext cx="10247311" cy="52671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月央行公开市场连续的净回笼操作，使得市场对于流动性收紧预期加强，叠加辽宁、河北的疫情蔓延，资本市场出现了一定的波动，股指横盘震荡。同时，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月多只“抱团股”出现波动，市场对于抱团瓦解的分歧加大，估值高位盘整。有色金属、军工等成为市场热点。</a:t>
            </a:r>
            <a:endParaRPr lang="en-US" altLang="zh-CN" sz="1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月，公募基金募集火热，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抱团仍难见瓦解，未来或将持续有增量资金入场。临近春节，央行也适度向市场放水，使得前期资金面紧张局面得到缓解。市场流动性充裕，资金面保持稳定。同时，国内疫情已基本得到控制，叠加鼓励就地过年，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月经济指标或同比上行。</a:t>
            </a:r>
            <a:endParaRPr lang="en-US" altLang="zh-CN" sz="1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节前，国务院等连续出台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建设高标准市场体系行动方案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监管规则适用指引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关于申请首发上市企业股东信息披露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等政策，维护资本市场稳定运行，未来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股投资者结构有望进一步去散户化。</a:t>
            </a:r>
            <a:endParaRPr lang="en-US" altLang="zh-CN" sz="1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20474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1713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1061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6627" y="3282176"/>
            <a:ext cx="508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1066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2175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245476"/>
            <a:ext cx="341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股指分化依旧，创业板备受青睐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194" y="4246034"/>
            <a:ext cx="37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流动性保持平稳，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月或迎春节行情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4" y="2171399"/>
            <a:ext cx="410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国内疫情控制良好，经济指标保持稳定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29655" y="4273468"/>
            <a:ext cx="7932689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月CPI同比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51" y="4613747"/>
            <a:ext cx="10078262" cy="1895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方面，环比持续走高，主要与春节临近，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月局部地区疫情反复和低温天气等因素有关。受低温天气及运输成本增加影响，食品价格涨幅居前。非食品中，受国际原油价格波动影响，汽油、柴油等价格纷纷上行。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环比继续上涨，同比由降转涨。环比来看，国内需求持续改善，原油等大宗商品价格持续走强。同时冬季取暖需求也拉动燃气生产和供应价格的上涨。同比来看，由降转涨主要与黑色金属冶炼和压延加工的价格涨幅扩大有关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4A3DC1A9-2122-4954-B5D8-5CEAAF8C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166465"/>
              </p:ext>
            </p:extLst>
          </p:nvPr>
        </p:nvGraphicFramePr>
        <p:xfrm>
          <a:off x="6096000" y="889000"/>
          <a:ext cx="5040314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6065FE0C-66C6-4D7E-B0CD-00013340A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007632"/>
              </p:ext>
            </p:extLst>
          </p:nvPr>
        </p:nvGraphicFramePr>
        <p:xfrm>
          <a:off x="1055688" y="914400"/>
          <a:ext cx="5040312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751B8CA7-0D3F-45D7-BA45-27F00B17C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27564"/>
              </p:ext>
            </p:extLst>
          </p:nvPr>
        </p:nvGraphicFramePr>
        <p:xfrm>
          <a:off x="1055688" y="1123720"/>
          <a:ext cx="10080624" cy="44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6746800" y="2287477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51.30%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51.50%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EBDD3C-86B8-4109-87B8-CE18AECA68DD}"/>
              </a:ext>
            </a:extLst>
          </p:cNvPr>
          <p:cNvSpPr/>
          <p:nvPr/>
        </p:nvSpPr>
        <p:spPr>
          <a:xfrm>
            <a:off x="2178975" y="5784245"/>
            <a:ext cx="783404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仍然保持在荣枯线之上，但是较前期有所回落。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1674356" y="6011299"/>
            <a:ext cx="88432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月央行累计净回笼资金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2165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亿元，为近半年来首次净回笼，资金面有所收窄。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EC0491-22E4-4DAA-90D8-A591A02F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720"/>
            <a:ext cx="12192000" cy="49943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8500" y="11109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2200" y="159086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0.29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500" y="33426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2200" y="377911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4.69%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8500" y="22687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92200" y="271167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2.43%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8500" y="4392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2200" y="484655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5.48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6222" y="5929622"/>
            <a:ext cx="591955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月下旬股指出现了一定的分化，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创业板指依旧领涨。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箭头: 上 23">
            <a:extLst>
              <a:ext uri="{FF2B5EF4-FFF2-40B4-BE49-F238E27FC236}">
                <a16:creationId xmlns:a16="http://schemas.microsoft.com/office/drawing/2014/main" id="{077DEF29-894E-4D3C-AC45-E366A7255636}"/>
              </a:ext>
            </a:extLst>
          </p:cNvPr>
          <p:cNvSpPr/>
          <p:nvPr/>
        </p:nvSpPr>
        <p:spPr bwMode="auto">
          <a:xfrm>
            <a:off x="800100" y="158245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>
            <a:off x="800100" y="483865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>
            <a:off x="800100" y="3780075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>
            <a:off x="800100" y="2740850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698500" y="5267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>
            <a:off x="800100" y="5679714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1092200" y="571648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2.08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62D3D6C1-5204-4AE6-B70B-00A5F59F6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030031"/>
              </p:ext>
            </p:extLst>
          </p:nvPr>
        </p:nvGraphicFramePr>
        <p:xfrm>
          <a:off x="2105526" y="938462"/>
          <a:ext cx="9030787" cy="487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15433" y="5950660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0.66%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08599" y="5929407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85.07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4032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34.92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3693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50.09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>
            <a:off x="7539899" y="5912198"/>
            <a:ext cx="288032" cy="4001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1B9697CD-0D14-4E5D-BBB9-6EB2B4DDE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099239"/>
              </p:ext>
            </p:extLst>
          </p:nvPr>
        </p:nvGraphicFramePr>
        <p:xfrm>
          <a:off x="1055688" y="980501"/>
          <a:ext cx="10080625" cy="420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26035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3DB6C82-9A87-4C26-9AAF-172043F34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610631"/>
              </p:ext>
            </p:extLst>
          </p:nvPr>
        </p:nvGraphicFramePr>
        <p:xfrm>
          <a:off x="1055688" y="1090202"/>
          <a:ext cx="10080625" cy="527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2218</Words>
  <Application>Microsoft Office PowerPoint</Application>
  <PresentationFormat>宽屏</PresentationFormat>
  <Paragraphs>147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Microsoft YaHei UI</vt:lpstr>
      <vt:lpstr>等线</vt:lpstr>
      <vt:lpstr>等线 Light</vt:lpstr>
      <vt:lpstr>黑体</vt:lpstr>
      <vt:lpstr>华文中宋</vt:lpstr>
      <vt:lpstr>微软雅黑</vt:lpstr>
      <vt:lpstr>幼圆</vt:lpstr>
      <vt:lpstr>Arial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1月热门公司解读——迪安诊断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Xue Yong</cp:lastModifiedBy>
  <cp:revision>328</cp:revision>
  <dcterms:created xsi:type="dcterms:W3CDTF">2020-09-03T02:02:06Z</dcterms:created>
  <dcterms:modified xsi:type="dcterms:W3CDTF">2021-02-10T01:57:57Z</dcterms:modified>
</cp:coreProperties>
</file>