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256" r:id="rId3"/>
    <p:sldId id="257" r:id="rId4"/>
    <p:sldId id="258" r:id="rId5"/>
    <p:sldId id="303" r:id="rId6"/>
    <p:sldId id="296" r:id="rId7"/>
    <p:sldId id="289" r:id="rId8"/>
    <p:sldId id="261" r:id="rId9"/>
    <p:sldId id="263" r:id="rId10"/>
    <p:sldId id="264" r:id="rId11"/>
    <p:sldId id="265" r:id="rId12"/>
    <p:sldId id="276" r:id="rId13"/>
    <p:sldId id="277" r:id="rId14"/>
    <p:sldId id="295" r:id="rId15"/>
    <p:sldId id="267" r:id="rId16"/>
    <p:sldId id="301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  <p15:guide id="5" pos="1118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3022" userDrawn="1">
          <p15:clr>
            <a:srgbClr val="A4A3A4"/>
          </p15:clr>
        </p15:guide>
        <p15:guide id="11" orient="horz" pos="618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8CDBB0"/>
    <a:srgbClr val="E46C0A"/>
    <a:srgbClr val="4F79CA"/>
    <a:srgbClr val="44546A"/>
    <a:srgbClr val="4472C4"/>
    <a:srgbClr val="FF0000"/>
    <a:srgbClr val="FF2121"/>
    <a:srgbClr val="0891E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0902" autoAdjust="0"/>
  </p:normalViewPr>
  <p:slideViewPr>
    <p:cSldViewPr snapToGrid="0">
      <p:cViewPr>
        <p:scale>
          <a:sx n="75" d="100"/>
          <a:sy n="75" d="100"/>
        </p:scale>
        <p:origin x="2700" y="1680"/>
      </p:cViewPr>
      <p:guideLst>
        <p:guide pos="3840"/>
        <p:guide pos="5201"/>
        <p:guide orient="horz" pos="3748"/>
        <p:guide pos="1118"/>
        <p:guide pos="6562"/>
        <p:guide orient="horz" pos="572"/>
        <p:guide pos="2479"/>
        <p:guide orient="horz" pos="3022"/>
        <p:guide orient="horz" pos="618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6032;&#19977;&#26495;&#25968;&#25454;&#32479;&#3574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 altLang="zh-CN"/>
              <a:t>3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 altLang="zh-CN"/>
              <a:t>3</a:t>
            </a:r>
            <a:r>
              <a:rPr lang="zh-CN"/>
              <a:t>月基金募集情况一览</a:t>
            </a:r>
          </a:p>
        </c:rich>
      </c:tx>
      <c:layout>
        <c:manualLayout>
          <c:xMode val="edge"/>
          <c:yMode val="edge"/>
          <c:x val="0.32683857645756365"/>
          <c:y val="5.893993466644007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26-45C2-AA67-EB43CD06DFE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26-45C2-AA67-EB43CD06DF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26-45C2-AA67-EB43CD06DFE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26-45C2-AA67-EB43CD06DFE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26-45C2-AA67-EB43CD06DFE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26-45C2-AA67-EB43CD06DFE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26-45C2-AA67-EB43CD06DFE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26-45C2-AA67-EB43CD06DFE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B26-45C2-AA67-EB43CD06DFE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26-45C2-AA67-EB43CD06DFE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26-45C2-AA67-EB43CD06D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44256</c:v>
                </c:pt>
                <c:pt idx="1">
                  <c:v>44228</c:v>
                </c:pt>
                <c:pt idx="2">
                  <c:v>44197</c:v>
                </c:pt>
                <c:pt idx="3">
                  <c:v>44166</c:v>
                </c:pt>
                <c:pt idx="4">
                  <c:v>44136</c:v>
                </c:pt>
                <c:pt idx="5">
                  <c:v>44105</c:v>
                </c:pt>
                <c:pt idx="6">
                  <c:v>44075</c:v>
                </c:pt>
                <c:pt idx="7">
                  <c:v>44044</c:v>
                </c:pt>
                <c:pt idx="8">
                  <c:v>44013</c:v>
                </c:pt>
                <c:pt idx="9">
                  <c:v>43983</c:v>
                </c:pt>
                <c:pt idx="10">
                  <c:v>43952</c:v>
                </c:pt>
                <c:pt idx="11">
                  <c:v>43922</c:v>
                </c:pt>
                <c:pt idx="12">
                  <c:v>43891</c:v>
                </c:pt>
              </c:numCache>
            </c:numRef>
          </c:cat>
          <c:val>
            <c:numRef>
              <c:f>数据汇总!$C$2:$C$14</c:f>
              <c:numCache>
                <c:formatCode>0.00</c:formatCode>
                <c:ptCount val="13"/>
                <c:pt idx="0">
                  <c:v>0.2</c:v>
                </c:pt>
                <c:pt idx="1">
                  <c:v>0.67100000000000004</c:v>
                </c:pt>
                <c:pt idx="2">
                  <c:v>11.04</c:v>
                </c:pt>
                <c:pt idx="3">
                  <c:v>128.02799999999999</c:v>
                </c:pt>
                <c:pt idx="4">
                  <c:v>26.224499999999999</c:v>
                </c:pt>
                <c:pt idx="5">
                  <c:v>142.45734999999999</c:v>
                </c:pt>
                <c:pt idx="6">
                  <c:v>138.61009999999999</c:v>
                </c:pt>
                <c:pt idx="7">
                  <c:v>211.9956</c:v>
                </c:pt>
                <c:pt idx="8">
                  <c:v>1075.0610999999999</c:v>
                </c:pt>
                <c:pt idx="9">
                  <c:v>189.51410100000001</c:v>
                </c:pt>
                <c:pt idx="10">
                  <c:v>98.103099999999998</c:v>
                </c:pt>
                <c:pt idx="11">
                  <c:v>138.91999999999999</c:v>
                </c:pt>
                <c:pt idx="12">
                  <c:v>213.518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6-45C2-AA67-EB43CD06D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axId val="1265280696"/>
        <c:axId val="1265275776"/>
      </c:bar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471208641168202E-2"/>
                  <c:y val="-4.27575338253383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26-45C2-AA67-EB43CD06DFE4}"/>
                </c:ext>
              </c:extLst>
            </c:dLbl>
            <c:dLbl>
              <c:idx val="1"/>
              <c:layout>
                <c:manualLayout>
                  <c:x val="-1.9374591401644228E-2"/>
                  <c:y val="-3.1757380073800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26-45C2-AA67-EB43CD06DFE4}"/>
                </c:ext>
              </c:extLst>
            </c:dLbl>
            <c:dLbl>
              <c:idx val="2"/>
              <c:layout>
                <c:manualLayout>
                  <c:x val="-2.1951205401308699E-2"/>
                  <c:y val="-3.6975963509635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26-45C2-AA67-EB43CD06DFE4}"/>
                </c:ext>
              </c:extLst>
            </c:dLbl>
            <c:dLbl>
              <c:idx val="11"/>
              <c:layout>
                <c:manualLayout>
                  <c:x val="-7.5418502202643173E-3"/>
                  <c:y val="-4.0095923261390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26-45C2-AA67-EB43CD06D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44256</c:v>
                </c:pt>
                <c:pt idx="1">
                  <c:v>44228</c:v>
                </c:pt>
                <c:pt idx="2">
                  <c:v>44197</c:v>
                </c:pt>
                <c:pt idx="3">
                  <c:v>44166</c:v>
                </c:pt>
                <c:pt idx="4">
                  <c:v>44136</c:v>
                </c:pt>
                <c:pt idx="5">
                  <c:v>44105</c:v>
                </c:pt>
                <c:pt idx="6">
                  <c:v>44075</c:v>
                </c:pt>
                <c:pt idx="7">
                  <c:v>44044</c:v>
                </c:pt>
                <c:pt idx="8">
                  <c:v>44013</c:v>
                </c:pt>
                <c:pt idx="9">
                  <c:v>43983</c:v>
                </c:pt>
                <c:pt idx="10">
                  <c:v>43952</c:v>
                </c:pt>
                <c:pt idx="11">
                  <c:v>43922</c:v>
                </c:pt>
                <c:pt idx="12">
                  <c:v>43891</c:v>
                </c:pt>
              </c:numCache>
            </c:numRef>
          </c:cat>
          <c:val>
            <c:numRef>
              <c:f>数据汇总!$B$2:$B$14</c:f>
              <c:numCache>
                <c:formatCode>General</c:formatCode>
                <c:ptCount val="13"/>
                <c:pt idx="0">
                  <c:v>103</c:v>
                </c:pt>
                <c:pt idx="1">
                  <c:v>187</c:v>
                </c:pt>
                <c:pt idx="2">
                  <c:v>649</c:v>
                </c:pt>
                <c:pt idx="3">
                  <c:v>197</c:v>
                </c:pt>
                <c:pt idx="4">
                  <c:v>74</c:v>
                </c:pt>
                <c:pt idx="5">
                  <c:v>35</c:v>
                </c:pt>
                <c:pt idx="6">
                  <c:v>45</c:v>
                </c:pt>
                <c:pt idx="7">
                  <c:v>52</c:v>
                </c:pt>
                <c:pt idx="8">
                  <c:v>29</c:v>
                </c:pt>
                <c:pt idx="9">
                  <c:v>29</c:v>
                </c:pt>
                <c:pt idx="10">
                  <c:v>17</c:v>
                </c:pt>
                <c:pt idx="11">
                  <c:v>24</c:v>
                </c:pt>
                <c:pt idx="1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26-45C2-AA67-EB43CD06D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220136"/>
        <c:axId val="1563220464"/>
      </c:lineChart>
      <c:dateAx>
        <c:axId val="1563220136"/>
        <c:scaling>
          <c:orientation val="minMax"/>
        </c:scaling>
        <c:delete val="0"/>
        <c:axPos val="b"/>
        <c:numFmt formatCode="yyyy/m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464"/>
        <c:crosses val="autoZero"/>
        <c:auto val="1"/>
        <c:lblOffset val="100"/>
        <c:baseTimeUnit val="months"/>
      </c:dateAx>
      <c:valAx>
        <c:axId val="156322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136"/>
        <c:crosses val="autoZero"/>
        <c:crossBetween val="between"/>
      </c:valAx>
      <c:valAx>
        <c:axId val="1265275776"/>
        <c:scaling>
          <c:orientation val="minMax"/>
          <c:max val="110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65280696"/>
        <c:crosses val="max"/>
        <c:crossBetween val="between"/>
      </c:valAx>
      <c:dateAx>
        <c:axId val="12652806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2652757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5.1614231040503195E-2"/>
          <c:y val="7.9854604505372073E-2"/>
          <c:w val="0.16684050055829722"/>
          <c:h val="0.1127203772037720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2020</a:t>
            </a:r>
            <a:r>
              <a:rPr lang="zh-CN" sz="1200"/>
              <a:t>年</a:t>
            </a:r>
            <a:r>
              <a:rPr lang="en-US" altLang="zh-CN" sz="1200"/>
              <a:t>3</a:t>
            </a:r>
            <a:r>
              <a:rPr lang="zh-CN" sz="1200"/>
              <a:t>月</a:t>
            </a:r>
            <a:r>
              <a:rPr lang="en-US" sz="1200"/>
              <a:t>-2021</a:t>
            </a:r>
            <a:r>
              <a:rPr lang="zh-CN" sz="1200"/>
              <a:t>年</a:t>
            </a:r>
            <a:r>
              <a:rPr lang="en-US" altLang="zh-CN" sz="1200"/>
              <a:t>3</a:t>
            </a:r>
            <a:r>
              <a:rPr lang="zh-CN" sz="1200"/>
              <a:t>月</a:t>
            </a:r>
            <a:r>
              <a:rPr lang="en-US" sz="1200"/>
              <a:t>A</a:t>
            </a:r>
            <a:r>
              <a:rPr lang="zh-CN" sz="1200"/>
              <a:t>股</a:t>
            </a:r>
            <a:r>
              <a:rPr lang="en-US" sz="1200"/>
              <a:t>IPO</a:t>
            </a:r>
            <a:r>
              <a:rPr lang="zh-CN" sz="1200"/>
              <a:t>情况及退出基金数量</a:t>
            </a:r>
          </a:p>
        </c:rich>
      </c:tx>
      <c:layout>
        <c:manualLayout>
          <c:xMode val="edge"/>
          <c:yMode val="edge"/>
          <c:x val="0.27764168064736394"/>
          <c:y val="7.7146034101584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数据汇总!$A$25:$A$37</c:f>
              <c:numCache>
                <c:formatCode>yyyy"年"m"月"</c:formatCode>
                <c:ptCount val="13"/>
                <c:pt idx="0">
                  <c:v>43921</c:v>
                </c:pt>
                <c:pt idx="1">
                  <c:v>43922</c:v>
                </c:pt>
                <c:pt idx="2">
                  <c:v>43982</c:v>
                </c:pt>
                <c:pt idx="3">
                  <c:v>44012</c:v>
                </c:pt>
                <c:pt idx="4">
                  <c:v>44043</c:v>
                </c:pt>
                <c:pt idx="5">
                  <c:v>44074</c:v>
                </c:pt>
                <c:pt idx="6">
                  <c:v>44104</c:v>
                </c:pt>
                <c:pt idx="7">
                  <c:v>44105</c:v>
                </c:pt>
                <c:pt idx="8">
                  <c:v>44165</c:v>
                </c:pt>
                <c:pt idx="9">
                  <c:v>44196</c:v>
                </c:pt>
                <c:pt idx="10">
                  <c:v>43861</c:v>
                </c:pt>
                <c:pt idx="11">
                  <c:v>43889</c:v>
                </c:pt>
                <c:pt idx="12">
                  <c:v>43891</c:v>
                </c:pt>
              </c:numCache>
            </c:numRef>
          </c:cat>
          <c:val>
            <c:numRef>
              <c:f>数据汇总!$C$25:$C$37</c:f>
              <c:numCache>
                <c:formatCode>0_);[Red]\(0\)</c:formatCode>
                <c:ptCount val="13"/>
                <c:pt idx="0">
                  <c:v>99.61</c:v>
                </c:pt>
                <c:pt idx="1">
                  <c:v>185.85</c:v>
                </c:pt>
                <c:pt idx="2">
                  <c:v>161.1</c:v>
                </c:pt>
                <c:pt idx="3">
                  <c:v>260.56</c:v>
                </c:pt>
                <c:pt idx="4">
                  <c:v>1098.1300000000001</c:v>
                </c:pt>
                <c:pt idx="5">
                  <c:v>630.58000000000004</c:v>
                </c:pt>
                <c:pt idx="6">
                  <c:v>530.44264752780009</c:v>
                </c:pt>
                <c:pt idx="7">
                  <c:v>394.65238078869993</c:v>
                </c:pt>
                <c:pt idx="8">
                  <c:v>286.68</c:v>
                </c:pt>
                <c:pt idx="9">
                  <c:v>460.91844684450018</c:v>
                </c:pt>
                <c:pt idx="10">
                  <c:v>246.38</c:v>
                </c:pt>
                <c:pt idx="11">
                  <c:v>229.23</c:v>
                </c:pt>
                <c:pt idx="12">
                  <c:v>285.68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BE-4BEC-93C6-6033468BD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数据汇总!$A$25:$A$37</c:f>
              <c:numCache>
                <c:formatCode>yyyy"年"m"月"</c:formatCode>
                <c:ptCount val="13"/>
                <c:pt idx="0">
                  <c:v>43921</c:v>
                </c:pt>
                <c:pt idx="1">
                  <c:v>43922</c:v>
                </c:pt>
                <c:pt idx="2">
                  <c:v>43982</c:v>
                </c:pt>
                <c:pt idx="3">
                  <c:v>44012</c:v>
                </c:pt>
                <c:pt idx="4">
                  <c:v>44043</c:v>
                </c:pt>
                <c:pt idx="5">
                  <c:v>44074</c:v>
                </c:pt>
                <c:pt idx="6">
                  <c:v>44104</c:v>
                </c:pt>
                <c:pt idx="7">
                  <c:v>44105</c:v>
                </c:pt>
                <c:pt idx="8">
                  <c:v>44165</c:v>
                </c:pt>
                <c:pt idx="9">
                  <c:v>44196</c:v>
                </c:pt>
                <c:pt idx="10">
                  <c:v>43861</c:v>
                </c:pt>
                <c:pt idx="11">
                  <c:v>43889</c:v>
                </c:pt>
                <c:pt idx="12">
                  <c:v>43891</c:v>
                </c:pt>
              </c:numCache>
            </c:numRef>
          </c:cat>
          <c:val>
            <c:numRef>
              <c:f>数据汇总!$B$25:$B$37</c:f>
              <c:numCache>
                <c:formatCode>General</c:formatCode>
                <c:ptCount val="13"/>
                <c:pt idx="0">
                  <c:v>13</c:v>
                </c:pt>
                <c:pt idx="1">
                  <c:v>24</c:v>
                </c:pt>
                <c:pt idx="2">
                  <c:v>18</c:v>
                </c:pt>
                <c:pt idx="3">
                  <c:v>26</c:v>
                </c:pt>
                <c:pt idx="4">
                  <c:v>82</c:v>
                </c:pt>
                <c:pt idx="5">
                  <c:v>59</c:v>
                </c:pt>
                <c:pt idx="6">
                  <c:v>67</c:v>
                </c:pt>
                <c:pt idx="7">
                  <c:v>26</c:v>
                </c:pt>
                <c:pt idx="8">
                  <c:v>21</c:v>
                </c:pt>
                <c:pt idx="9">
                  <c:v>54</c:v>
                </c:pt>
                <c:pt idx="10">
                  <c:v>33</c:v>
                </c:pt>
                <c:pt idx="11">
                  <c:v>28</c:v>
                </c:pt>
                <c:pt idx="12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BE-4BEC-93C6-6033468BD223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数据汇总!$A$25:$A$37</c:f>
              <c:numCache>
                <c:formatCode>yyyy"年"m"月"</c:formatCode>
                <c:ptCount val="13"/>
                <c:pt idx="0">
                  <c:v>43921</c:v>
                </c:pt>
                <c:pt idx="1">
                  <c:v>43922</c:v>
                </c:pt>
                <c:pt idx="2">
                  <c:v>43982</c:v>
                </c:pt>
                <c:pt idx="3">
                  <c:v>44012</c:v>
                </c:pt>
                <c:pt idx="4">
                  <c:v>44043</c:v>
                </c:pt>
                <c:pt idx="5">
                  <c:v>44074</c:v>
                </c:pt>
                <c:pt idx="6">
                  <c:v>44104</c:v>
                </c:pt>
                <c:pt idx="7">
                  <c:v>44105</c:v>
                </c:pt>
                <c:pt idx="8">
                  <c:v>44165</c:v>
                </c:pt>
                <c:pt idx="9">
                  <c:v>44196</c:v>
                </c:pt>
                <c:pt idx="10">
                  <c:v>43861</c:v>
                </c:pt>
                <c:pt idx="11">
                  <c:v>43889</c:v>
                </c:pt>
                <c:pt idx="12">
                  <c:v>43891</c:v>
                </c:pt>
              </c:numCache>
            </c:numRef>
          </c:cat>
          <c:val>
            <c:numRef>
              <c:f>数据汇总!$D$25:$D$37</c:f>
              <c:numCache>
                <c:formatCode>General</c:formatCode>
                <c:ptCount val="13"/>
                <c:pt idx="0">
                  <c:v>48</c:v>
                </c:pt>
                <c:pt idx="1">
                  <c:v>90</c:v>
                </c:pt>
                <c:pt idx="2">
                  <c:v>66</c:v>
                </c:pt>
                <c:pt idx="3">
                  <c:v>109</c:v>
                </c:pt>
                <c:pt idx="4">
                  <c:v>273</c:v>
                </c:pt>
                <c:pt idx="5">
                  <c:v>209</c:v>
                </c:pt>
                <c:pt idx="6">
                  <c:v>206</c:v>
                </c:pt>
                <c:pt idx="7">
                  <c:v>93</c:v>
                </c:pt>
                <c:pt idx="8">
                  <c:v>68</c:v>
                </c:pt>
                <c:pt idx="9">
                  <c:v>106</c:v>
                </c:pt>
                <c:pt idx="10">
                  <c:v>81</c:v>
                </c:pt>
                <c:pt idx="11">
                  <c:v>87</c:v>
                </c:pt>
                <c:pt idx="12">
                  <c:v>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BE-4BEC-93C6-6033468BD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661"/>
          <c:y val="6.3373309870526376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/>
              <a:t>3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/>
              <a:t>3</a:t>
            </a:r>
            <a:r>
              <a:rPr lang="zh-CN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166687424177429E-2"/>
          <c:y val="0.19125632147843469"/>
          <c:w val="0.91805709699292859"/>
          <c:h val="0.63006660245282264"/>
        </c:manualLayout>
      </c:layout>
      <c:lineChart>
        <c:grouping val="standard"/>
        <c:varyColors val="0"/>
        <c:ser>
          <c:idx val="0"/>
          <c:order val="0"/>
          <c:tx>
            <c:strRef>
              <c:f>数据汇总!$H$1</c:f>
              <c:strCache>
                <c:ptCount val="1"/>
                <c:pt idx="0">
                  <c:v>M&amp;A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F4-4F3C-9E4D-4B4E48012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数据汇总!$F$25:$F$37</c:f>
              <c:numCache>
                <c:formatCode>yyyy/mm</c:formatCode>
                <c:ptCount val="13"/>
                <c:pt idx="0">
                  <c:v>43921</c:v>
                </c:pt>
                <c:pt idx="1">
                  <c:v>43951</c:v>
                </c:pt>
                <c:pt idx="2">
                  <c:v>43982</c:v>
                </c:pt>
                <c:pt idx="3">
                  <c:v>44012</c:v>
                </c:pt>
                <c:pt idx="4">
                  <c:v>44043</c:v>
                </c:pt>
                <c:pt idx="5">
                  <c:v>44074</c:v>
                </c:pt>
                <c:pt idx="6">
                  <c:v>44104</c:v>
                </c:pt>
                <c:pt idx="7">
                  <c:v>44135</c:v>
                </c:pt>
                <c:pt idx="8">
                  <c:v>44165</c:v>
                </c:pt>
                <c:pt idx="9">
                  <c:v>44196</c:v>
                </c:pt>
                <c:pt idx="10">
                  <c:v>44227</c:v>
                </c:pt>
                <c:pt idx="11">
                  <c:v>44255</c:v>
                </c:pt>
                <c:pt idx="12">
                  <c:v>44286</c:v>
                </c:pt>
              </c:numCache>
            </c:numRef>
          </c:cat>
          <c:val>
            <c:numRef>
              <c:f>数据汇总!$H$25:$H$37</c:f>
              <c:numCache>
                <c:formatCode>General</c:formatCode>
                <c:ptCount val="13"/>
                <c:pt idx="0">
                  <c:v>36</c:v>
                </c:pt>
                <c:pt idx="1">
                  <c:v>29</c:v>
                </c:pt>
                <c:pt idx="2">
                  <c:v>12</c:v>
                </c:pt>
                <c:pt idx="3">
                  <c:v>24</c:v>
                </c:pt>
                <c:pt idx="4">
                  <c:v>35</c:v>
                </c:pt>
                <c:pt idx="5">
                  <c:v>61</c:v>
                </c:pt>
                <c:pt idx="6">
                  <c:v>38</c:v>
                </c:pt>
                <c:pt idx="7">
                  <c:v>14</c:v>
                </c:pt>
                <c:pt idx="8">
                  <c:v>12</c:v>
                </c:pt>
                <c:pt idx="9">
                  <c:v>63</c:v>
                </c:pt>
                <c:pt idx="10">
                  <c:v>31</c:v>
                </c:pt>
                <c:pt idx="11">
                  <c:v>14</c:v>
                </c:pt>
                <c:pt idx="12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F4-4F3C-9E4D-4B4E480123C2}"/>
            </c:ext>
          </c:extLst>
        </c:ser>
        <c:ser>
          <c:idx val="1"/>
          <c:order val="1"/>
          <c:tx>
            <c:strRef>
              <c:f>数据汇总!$I$1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F4-4F3C-9E4D-4B4E48012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数据汇总!$F$25:$F$37</c:f>
              <c:numCache>
                <c:formatCode>yyyy/mm</c:formatCode>
                <c:ptCount val="13"/>
                <c:pt idx="0">
                  <c:v>43921</c:v>
                </c:pt>
                <c:pt idx="1">
                  <c:v>43951</c:v>
                </c:pt>
                <c:pt idx="2">
                  <c:v>43982</c:v>
                </c:pt>
                <c:pt idx="3">
                  <c:v>44012</c:v>
                </c:pt>
                <c:pt idx="4">
                  <c:v>44043</c:v>
                </c:pt>
                <c:pt idx="5">
                  <c:v>44074</c:v>
                </c:pt>
                <c:pt idx="6">
                  <c:v>44104</c:v>
                </c:pt>
                <c:pt idx="7">
                  <c:v>44135</c:v>
                </c:pt>
                <c:pt idx="8">
                  <c:v>44165</c:v>
                </c:pt>
                <c:pt idx="9">
                  <c:v>44196</c:v>
                </c:pt>
                <c:pt idx="10">
                  <c:v>44227</c:v>
                </c:pt>
                <c:pt idx="11">
                  <c:v>44255</c:v>
                </c:pt>
                <c:pt idx="12">
                  <c:v>44286</c:v>
                </c:pt>
              </c:numCache>
            </c:numRef>
          </c:cat>
          <c:val>
            <c:numRef>
              <c:f>数据汇总!$I$25:$I$37</c:f>
              <c:numCache>
                <c:formatCode>General</c:formatCode>
                <c:ptCount val="13"/>
                <c:pt idx="0">
                  <c:v>18</c:v>
                </c:pt>
                <c:pt idx="1">
                  <c:v>23</c:v>
                </c:pt>
                <c:pt idx="2">
                  <c:v>21</c:v>
                </c:pt>
                <c:pt idx="3">
                  <c:v>30</c:v>
                </c:pt>
                <c:pt idx="4">
                  <c:v>43</c:v>
                </c:pt>
                <c:pt idx="5">
                  <c:v>7</c:v>
                </c:pt>
                <c:pt idx="6">
                  <c:v>0</c:v>
                </c:pt>
                <c:pt idx="7">
                  <c:v>1</c:v>
                </c:pt>
                <c:pt idx="8">
                  <c:v>11</c:v>
                </c:pt>
                <c:pt idx="9">
                  <c:v>37</c:v>
                </c:pt>
                <c:pt idx="10">
                  <c:v>10</c:v>
                </c:pt>
                <c:pt idx="11">
                  <c:v>25</c:v>
                </c:pt>
                <c:pt idx="1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F4-4F3C-9E4D-4B4E48012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899040"/>
        <c:axId val="884898384"/>
      </c:lineChart>
      <c:catAx>
        <c:axId val="884899040"/>
        <c:scaling>
          <c:orientation val="minMax"/>
        </c:scaling>
        <c:delete val="0"/>
        <c:axPos val="b"/>
        <c:numFmt formatCode="yyyy/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8384"/>
        <c:crosses val="autoZero"/>
        <c:auto val="0"/>
        <c:lblAlgn val="ctr"/>
        <c:lblOffset val="100"/>
        <c:noMultiLvlLbl val="1"/>
      </c:catAx>
      <c:valAx>
        <c:axId val="88489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73999999999995"/>
          <c:y val="0.13464783950617285"/>
          <c:w val="0.33116740740740741"/>
          <c:h val="8.16670888204828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2020.3-2021.3</a:t>
            </a:r>
            <a:r>
              <a:rPr lang="zh-CN" sz="1200"/>
              <a:t>新三板新挂牌及摘牌情况</a:t>
            </a:r>
          </a:p>
        </c:rich>
      </c:tx>
      <c:layout>
        <c:manualLayout>
          <c:xMode val="edge"/>
          <c:yMode val="edge"/>
          <c:x val="0.27150632182426104"/>
          <c:y val="2.3088635210168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6900481189851275E-2"/>
          <c:y val="0.12195630475767993"/>
          <c:w val="0.88254396325459317"/>
          <c:h val="0.6929538050104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44286</c:v>
                </c:pt>
                <c:pt idx="1">
                  <c:v>44255</c:v>
                </c:pt>
                <c:pt idx="2">
                  <c:v>44227</c:v>
                </c:pt>
                <c:pt idx="3">
                  <c:v>44196</c:v>
                </c:pt>
                <c:pt idx="4">
                  <c:v>44165</c:v>
                </c:pt>
                <c:pt idx="5">
                  <c:v>44135</c:v>
                </c:pt>
                <c:pt idx="6">
                  <c:v>44104</c:v>
                </c:pt>
                <c:pt idx="7">
                  <c:v>44044</c:v>
                </c:pt>
                <c:pt idx="8">
                  <c:v>44043</c:v>
                </c:pt>
                <c:pt idx="9">
                  <c:v>43983</c:v>
                </c:pt>
                <c:pt idx="10">
                  <c:v>43982</c:v>
                </c:pt>
                <c:pt idx="11">
                  <c:v>43951</c:v>
                </c:pt>
                <c:pt idx="12">
                  <c:v>43921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8</c:v>
                </c:pt>
                <c:pt idx="1">
                  <c:v>8</c:v>
                </c:pt>
                <c:pt idx="2">
                  <c:v>12</c:v>
                </c:pt>
                <c:pt idx="3">
                  <c:v>19</c:v>
                </c:pt>
                <c:pt idx="4">
                  <c:v>10</c:v>
                </c:pt>
                <c:pt idx="5">
                  <c:v>9</c:v>
                </c:pt>
                <c:pt idx="6">
                  <c:v>11</c:v>
                </c:pt>
                <c:pt idx="7">
                  <c:v>10</c:v>
                </c:pt>
                <c:pt idx="8">
                  <c:v>13</c:v>
                </c:pt>
                <c:pt idx="9">
                  <c:v>7</c:v>
                </c:pt>
                <c:pt idx="10">
                  <c:v>10</c:v>
                </c:pt>
                <c:pt idx="11">
                  <c:v>13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F-4DB8-B5F1-20FFC87F4ED3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44286</c:v>
                </c:pt>
                <c:pt idx="1">
                  <c:v>44255</c:v>
                </c:pt>
                <c:pt idx="2">
                  <c:v>44227</c:v>
                </c:pt>
                <c:pt idx="3">
                  <c:v>44196</c:v>
                </c:pt>
                <c:pt idx="4">
                  <c:v>44165</c:v>
                </c:pt>
                <c:pt idx="5">
                  <c:v>44135</c:v>
                </c:pt>
                <c:pt idx="6">
                  <c:v>44104</c:v>
                </c:pt>
                <c:pt idx="7">
                  <c:v>44044</c:v>
                </c:pt>
                <c:pt idx="8">
                  <c:v>44043</c:v>
                </c:pt>
                <c:pt idx="9">
                  <c:v>43983</c:v>
                </c:pt>
                <c:pt idx="10">
                  <c:v>43982</c:v>
                </c:pt>
                <c:pt idx="11">
                  <c:v>43951</c:v>
                </c:pt>
                <c:pt idx="12">
                  <c:v>43921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-207</c:v>
                </c:pt>
                <c:pt idx="1">
                  <c:v>-72</c:v>
                </c:pt>
                <c:pt idx="2">
                  <c:v>-159</c:v>
                </c:pt>
                <c:pt idx="3">
                  <c:v>-76</c:v>
                </c:pt>
                <c:pt idx="4">
                  <c:v>-47</c:v>
                </c:pt>
                <c:pt idx="5">
                  <c:v>-125</c:v>
                </c:pt>
                <c:pt idx="6">
                  <c:v>-35</c:v>
                </c:pt>
                <c:pt idx="7">
                  <c:v>-98</c:v>
                </c:pt>
                <c:pt idx="8">
                  <c:v>-51</c:v>
                </c:pt>
                <c:pt idx="9">
                  <c:v>-51</c:v>
                </c:pt>
                <c:pt idx="10">
                  <c:v>-45</c:v>
                </c:pt>
                <c:pt idx="11">
                  <c:v>-142</c:v>
                </c:pt>
                <c:pt idx="12">
                  <c:v>-80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F-4DB8-B5F1-20FFC87F4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万得!$H$13:$H$22</c:f>
              <c:strCache>
                <c:ptCount val="10"/>
                <c:pt idx="0">
                  <c:v>美迪西</c:v>
                </c:pt>
                <c:pt idx="1">
                  <c:v>热景生物</c:v>
                </c:pt>
                <c:pt idx="2">
                  <c:v>石头科技</c:v>
                </c:pt>
                <c:pt idx="3">
                  <c:v>莱伯泰科</c:v>
                </c:pt>
                <c:pt idx="4">
                  <c:v>奥福环保</c:v>
                </c:pt>
                <c:pt idx="5">
                  <c:v>建龙微纳</c:v>
                </c:pt>
                <c:pt idx="6">
                  <c:v>欧科亿</c:v>
                </c:pt>
                <c:pt idx="7">
                  <c:v>明微电子</c:v>
                </c:pt>
                <c:pt idx="8">
                  <c:v>海泰新光</c:v>
                </c:pt>
                <c:pt idx="9">
                  <c:v>佰仁医疗</c:v>
                </c:pt>
              </c:strCache>
            </c:strRef>
          </c:cat>
          <c:val>
            <c:numRef>
              <c:f>万得!$I$13:$I$22</c:f>
            </c:numRef>
          </c:val>
          <c:extLst>
            <c:ext xmlns:c16="http://schemas.microsoft.com/office/drawing/2014/chart" uri="{C3380CC4-5D6E-409C-BE32-E72D297353CC}">
              <c16:uniqueId val="{00000000-ABFA-4E42-B55E-9A5A8F119C8D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万得!$H$13:$H$22</c:f>
              <c:strCache>
                <c:ptCount val="10"/>
                <c:pt idx="0">
                  <c:v>美迪西</c:v>
                </c:pt>
                <c:pt idx="1">
                  <c:v>热景生物</c:v>
                </c:pt>
                <c:pt idx="2">
                  <c:v>石头科技</c:v>
                </c:pt>
                <c:pt idx="3">
                  <c:v>莱伯泰科</c:v>
                </c:pt>
                <c:pt idx="4">
                  <c:v>奥福环保</c:v>
                </c:pt>
                <c:pt idx="5">
                  <c:v>建龙微纳</c:v>
                </c:pt>
                <c:pt idx="6">
                  <c:v>欧科亿</c:v>
                </c:pt>
                <c:pt idx="7">
                  <c:v>明微电子</c:v>
                </c:pt>
                <c:pt idx="8">
                  <c:v>海泰新光</c:v>
                </c:pt>
                <c:pt idx="9">
                  <c:v>佰仁医疗</c:v>
                </c:pt>
              </c:strCache>
            </c:strRef>
          </c:cat>
          <c:val>
            <c:numRef>
              <c:f>万得!$J$13:$J$22</c:f>
            </c:numRef>
          </c:val>
          <c:extLst>
            <c:ext xmlns:c16="http://schemas.microsoft.com/office/drawing/2014/chart" uri="{C3380CC4-5D6E-409C-BE32-E72D297353CC}">
              <c16:uniqueId val="{00000001-ABFA-4E42-B55E-9A5A8F119C8D}"/>
            </c:ext>
          </c:extLst>
        </c:ser>
        <c:ser>
          <c:idx val="2"/>
          <c:order val="2"/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0776265421042639E-16"/>
                  <c:y val="5.0956790123456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FA-4E42-B55E-9A5A8F119C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万得!$H$13:$H$22</c:f>
              <c:strCache>
                <c:ptCount val="10"/>
                <c:pt idx="0">
                  <c:v>美迪西</c:v>
                </c:pt>
                <c:pt idx="1">
                  <c:v>热景生物</c:v>
                </c:pt>
                <c:pt idx="2">
                  <c:v>石头科技</c:v>
                </c:pt>
                <c:pt idx="3">
                  <c:v>莱伯泰科</c:v>
                </c:pt>
                <c:pt idx="4">
                  <c:v>奥福环保</c:v>
                </c:pt>
                <c:pt idx="5">
                  <c:v>建龙微纳</c:v>
                </c:pt>
                <c:pt idx="6">
                  <c:v>欧科亿</c:v>
                </c:pt>
                <c:pt idx="7">
                  <c:v>明微电子</c:v>
                </c:pt>
                <c:pt idx="8">
                  <c:v>海泰新光</c:v>
                </c:pt>
                <c:pt idx="9">
                  <c:v>佰仁医疗</c:v>
                </c:pt>
              </c:strCache>
            </c:strRef>
          </c:cat>
          <c:val>
            <c:numRef>
              <c:f>万得!$K$13:$K$22</c:f>
              <c:numCache>
                <c:formatCode>0.00%</c:formatCode>
                <c:ptCount val="10"/>
                <c:pt idx="0">
                  <c:v>0.17927342256214152</c:v>
                </c:pt>
                <c:pt idx="1">
                  <c:v>0.18018966401868353</c:v>
                </c:pt>
                <c:pt idx="2">
                  <c:v>0.18117402929281234</c:v>
                </c:pt>
                <c:pt idx="3">
                  <c:v>0.19010918432883761</c:v>
                </c:pt>
                <c:pt idx="4">
                  <c:v>0.19196075974878402</c:v>
                </c:pt>
                <c:pt idx="5">
                  <c:v>0.19519122569617542</c:v>
                </c:pt>
                <c:pt idx="6">
                  <c:v>0.20110803324099713</c:v>
                </c:pt>
                <c:pt idx="7">
                  <c:v>0.3310585686881018</c:v>
                </c:pt>
                <c:pt idx="8">
                  <c:v>0.33902315327953669</c:v>
                </c:pt>
                <c:pt idx="9">
                  <c:v>0.56148634777253137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FA-4E42-B55E-9A5A8F119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22103135"/>
        <c:axId val="2122105215"/>
      </c:barChart>
      <c:catAx>
        <c:axId val="2122103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2122105215"/>
        <c:crosses val="autoZero"/>
        <c:auto val="1"/>
        <c:lblAlgn val="ctr"/>
        <c:lblOffset val="100"/>
        <c:noMultiLvlLbl val="0"/>
      </c:catAx>
      <c:valAx>
        <c:axId val="212210521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122103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rgbClr val="E46C0A"/>
          </a:solidFill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万得!$H$2:$H$11</c:f>
              <c:strCache>
                <c:ptCount val="10"/>
                <c:pt idx="0">
                  <c:v>铂力特</c:v>
                </c:pt>
                <c:pt idx="1">
                  <c:v>芯原股份-U</c:v>
                </c:pt>
                <c:pt idx="2">
                  <c:v>成都先导</c:v>
                </c:pt>
                <c:pt idx="3">
                  <c:v>康希诺-U</c:v>
                </c:pt>
                <c:pt idx="4">
                  <c:v>绿的谐波</c:v>
                </c:pt>
                <c:pt idx="5">
                  <c:v>浩欧博</c:v>
                </c:pt>
                <c:pt idx="6">
                  <c:v>生益电子</c:v>
                </c:pt>
                <c:pt idx="7">
                  <c:v>华峰测控</c:v>
                </c:pt>
                <c:pt idx="8">
                  <c:v>奥普特</c:v>
                </c:pt>
                <c:pt idx="9">
                  <c:v>安集科技</c:v>
                </c:pt>
              </c:strCache>
            </c:strRef>
          </c:cat>
          <c:val>
            <c:numRef>
              <c:f>万得!$I$2:$I$11</c:f>
            </c:numRef>
          </c:val>
          <c:extLst>
            <c:ext xmlns:c16="http://schemas.microsoft.com/office/drawing/2014/chart" uri="{C3380CC4-5D6E-409C-BE32-E72D297353CC}">
              <c16:uniqueId val="{00000000-9CA5-4404-BA07-67B4F0DD48F5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万得!$H$2:$H$11</c:f>
              <c:strCache>
                <c:ptCount val="10"/>
                <c:pt idx="0">
                  <c:v>铂力特</c:v>
                </c:pt>
                <c:pt idx="1">
                  <c:v>芯原股份-U</c:v>
                </c:pt>
                <c:pt idx="2">
                  <c:v>成都先导</c:v>
                </c:pt>
                <c:pt idx="3">
                  <c:v>康希诺-U</c:v>
                </c:pt>
                <c:pt idx="4">
                  <c:v>绿的谐波</c:v>
                </c:pt>
                <c:pt idx="5">
                  <c:v>浩欧博</c:v>
                </c:pt>
                <c:pt idx="6">
                  <c:v>生益电子</c:v>
                </c:pt>
                <c:pt idx="7">
                  <c:v>华峰测控</c:v>
                </c:pt>
                <c:pt idx="8">
                  <c:v>奥普特</c:v>
                </c:pt>
                <c:pt idx="9">
                  <c:v>安集科技</c:v>
                </c:pt>
              </c:strCache>
            </c:strRef>
          </c:cat>
          <c:val>
            <c:numRef>
              <c:f>万得!$J$2:$J$11</c:f>
            </c:numRef>
          </c:val>
          <c:extLst>
            <c:ext xmlns:c16="http://schemas.microsoft.com/office/drawing/2014/chart" uri="{C3380CC4-5D6E-409C-BE32-E72D297353CC}">
              <c16:uniqueId val="{00000001-9CA5-4404-BA07-67B4F0DD48F5}"/>
            </c:ext>
          </c:extLst>
        </c:ser>
        <c:ser>
          <c:idx val="2"/>
          <c:order val="2"/>
          <c:spPr>
            <a:solidFill>
              <a:srgbClr val="4F79C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万得!$H$2:$H$11</c:f>
              <c:strCache>
                <c:ptCount val="10"/>
                <c:pt idx="0">
                  <c:v>铂力特</c:v>
                </c:pt>
                <c:pt idx="1">
                  <c:v>芯原股份-U</c:v>
                </c:pt>
                <c:pt idx="2">
                  <c:v>成都先导</c:v>
                </c:pt>
                <c:pt idx="3">
                  <c:v>康希诺-U</c:v>
                </c:pt>
                <c:pt idx="4">
                  <c:v>绿的谐波</c:v>
                </c:pt>
                <c:pt idx="5">
                  <c:v>浩欧博</c:v>
                </c:pt>
                <c:pt idx="6">
                  <c:v>生益电子</c:v>
                </c:pt>
                <c:pt idx="7">
                  <c:v>华峰测控</c:v>
                </c:pt>
                <c:pt idx="8">
                  <c:v>奥普特</c:v>
                </c:pt>
                <c:pt idx="9">
                  <c:v>安集科技</c:v>
                </c:pt>
              </c:strCache>
            </c:strRef>
          </c:cat>
          <c:val>
            <c:numRef>
              <c:f>万得!$K$2:$K$11</c:f>
              <c:numCache>
                <c:formatCode>0.00%</c:formatCode>
                <c:ptCount val="10"/>
                <c:pt idx="0">
                  <c:v>-0.23336198428290766</c:v>
                </c:pt>
                <c:pt idx="1">
                  <c:v>-0.2362978487707057</c:v>
                </c:pt>
                <c:pt idx="2">
                  <c:v>-0.24002226614542799</c:v>
                </c:pt>
                <c:pt idx="3">
                  <c:v>-0.24123713058230267</c:v>
                </c:pt>
                <c:pt idx="4">
                  <c:v>-0.24244812103590685</c:v>
                </c:pt>
                <c:pt idx="5">
                  <c:v>-0.24988417554043785</c:v>
                </c:pt>
                <c:pt idx="6">
                  <c:v>-0.26778009542855341</c:v>
                </c:pt>
                <c:pt idx="7">
                  <c:v>-0.2768721647170711</c:v>
                </c:pt>
                <c:pt idx="8">
                  <c:v>-0.3052878672061129</c:v>
                </c:pt>
                <c:pt idx="9">
                  <c:v>-0.3192562287143319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A5-4404-BA07-67B4F0DD4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22104799"/>
        <c:axId val="2122090239"/>
      </c:barChart>
      <c:catAx>
        <c:axId val="21221047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44546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2122090239"/>
        <c:crosses val="autoZero"/>
        <c:auto val="1"/>
        <c:lblAlgn val="ctr"/>
        <c:lblOffset val="100"/>
        <c:noMultiLvlLbl val="0"/>
      </c:catAx>
      <c:valAx>
        <c:axId val="2122090239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122104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104</a:t>
            </a:r>
            <a:r>
              <a:rPr lang="zh-CN" altLang="en-US" dirty="0"/>
              <a:t>起，金额总计</a:t>
            </a:r>
            <a:r>
              <a:rPr lang="en-US" altLang="zh-CN" dirty="0"/>
              <a:t>273.72</a:t>
            </a:r>
            <a:r>
              <a:rPr lang="zh-CN" altLang="en-US" dirty="0"/>
              <a:t>亿元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华域汽车子公司延锋公司汽车装饰与</a:t>
            </a:r>
            <a:r>
              <a:rPr lang="en-US" altLang="zh-CN" sz="1200" b="0" i="0" kern="12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Adient</a:t>
            </a:r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plc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座椅有限公司，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延锋将加速全球化布局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PingFang SC"/>
              </a:rPr>
              <a:t>发可转债对子公司增资，</a:t>
            </a:r>
            <a:r>
              <a:rPr lang="zh-CN" altLang="en-US" b="0" i="0" dirty="0">
                <a:solidFill>
                  <a:srgbClr val="1A1A1A"/>
                </a:solidFill>
                <a:effectLst/>
                <a:latin typeface="-apple-system"/>
              </a:rPr>
              <a:t>公司产业链从化纤扩展至炼油、石化全产业链</a:t>
            </a:r>
            <a:endParaRPr lang="en-US" altLang="zh-CN" b="0" i="0" dirty="0">
              <a:solidFill>
                <a:srgbClr val="1A1A1A"/>
              </a:solidFill>
              <a:effectLst/>
              <a:latin typeface="-apple-system"/>
            </a:endParaRPr>
          </a:p>
          <a:p>
            <a:pPr marL="228600" indent="-228600">
              <a:buAutoNum type="arabicPeriod"/>
            </a:pP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蒙东能源、福源热电将成为上市公司的全资子公司。满足公司转型发展以及“降杠杆、减负债”的需求以及优化上市公司股权结构。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积极支持协和精准生物岛项目所涉业务的开展和壮大，发挥上市公司与协和精准的协同效应。横向并购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间接获得五矿盐湖董事席位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精选层不变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0" dirty="0"/>
              <a:t>1.</a:t>
            </a:r>
            <a:r>
              <a:rPr lang="zh-CN" altLang="en-US" b="0" dirty="0"/>
              <a:t>无支架生物瓣带瓣管道产品注册申请获受理，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介入肺动脉瓣及输送系统临床试验</a:t>
            </a:r>
            <a:endParaRPr lang="en-US" altLang="zh-CN" b="0" dirty="0"/>
          </a:p>
          <a:p>
            <a:r>
              <a:rPr lang="en-US" altLang="zh-CN" dirty="0"/>
              <a:t>2.</a:t>
            </a:r>
            <a:r>
              <a:rPr lang="zh-CN" altLang="en-US" dirty="0"/>
              <a:t>海泰新光</a:t>
            </a:r>
            <a:r>
              <a:rPr lang="en-US" altLang="zh-CN" dirty="0"/>
              <a:t>2020</a:t>
            </a:r>
            <a:r>
              <a:rPr lang="zh-CN" altLang="en-US" dirty="0"/>
              <a:t>年净利润同比增长</a:t>
            </a:r>
            <a:r>
              <a:rPr lang="en-US" altLang="zh-CN" dirty="0"/>
              <a:t>33.95%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明微电子</a:t>
            </a:r>
            <a:r>
              <a:rPr lang="en-US" altLang="zh-CN" dirty="0"/>
              <a:t>:</a:t>
            </a:r>
            <a:r>
              <a:rPr lang="zh-CN" altLang="en-US" dirty="0"/>
              <a:t>目前公司在手订单充足，公司</a:t>
            </a:r>
            <a:r>
              <a:rPr lang="en-US" altLang="zh-CN" dirty="0"/>
              <a:t>2020</a:t>
            </a:r>
            <a:r>
              <a:rPr lang="zh-CN" altLang="en-US" dirty="0"/>
              <a:t>年实现营业总收入</a:t>
            </a:r>
            <a:r>
              <a:rPr lang="en-US" altLang="zh-CN" dirty="0"/>
              <a:t>5.3</a:t>
            </a:r>
            <a:r>
              <a:rPr lang="zh-CN" altLang="en-US" dirty="0"/>
              <a:t>亿</a:t>
            </a:r>
            <a:r>
              <a:rPr lang="en-US" altLang="zh-CN" dirty="0"/>
              <a:t>,</a:t>
            </a:r>
            <a:r>
              <a:rPr lang="zh-CN" altLang="en-US" dirty="0"/>
              <a:t>同比增长</a:t>
            </a:r>
            <a:r>
              <a:rPr lang="en-US" altLang="zh-CN" dirty="0"/>
              <a:t>13.5%;</a:t>
            </a:r>
            <a:r>
              <a:rPr lang="zh-CN" altLang="en-US" dirty="0"/>
              <a:t>实现归母净利润</a:t>
            </a:r>
            <a:r>
              <a:rPr lang="en-US" altLang="zh-CN" dirty="0"/>
              <a:t>1.1</a:t>
            </a:r>
            <a:r>
              <a:rPr lang="zh-CN" altLang="en-US" dirty="0"/>
              <a:t>亿</a:t>
            </a:r>
            <a:r>
              <a:rPr lang="en-US" altLang="zh-CN" dirty="0"/>
              <a:t>,</a:t>
            </a:r>
            <a:r>
              <a:rPr lang="zh-CN" altLang="en-US" dirty="0"/>
              <a:t>同比增长</a:t>
            </a:r>
            <a:r>
              <a:rPr lang="en-US" altLang="zh-CN" dirty="0"/>
              <a:t>35.4%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安集科技业绩良好，中美贸易摩擦，可能考虑获利了结</a:t>
            </a:r>
            <a:endParaRPr lang="en-US" altLang="zh-CN" dirty="0"/>
          </a:p>
          <a:p>
            <a:r>
              <a:rPr lang="zh-CN" altLang="en-US" dirty="0"/>
              <a:t>业绩略超预期</a:t>
            </a:r>
            <a:r>
              <a:rPr lang="en-US" altLang="zh-CN" dirty="0"/>
              <a:t>,</a:t>
            </a:r>
            <a:r>
              <a:rPr lang="zh-CN" altLang="en-US" dirty="0"/>
              <a:t>新能源行业将带来业绩弹性</a:t>
            </a:r>
            <a:endParaRPr lang="en-US" altLang="zh-CN" dirty="0"/>
          </a:p>
          <a:p>
            <a:r>
              <a:rPr lang="zh-CN" altLang="en-US"/>
              <a:t>第三代半导体整体不太行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IPO</a:t>
            </a:r>
            <a:r>
              <a:rPr lang="zh-CN" altLang="en-US" dirty="0"/>
              <a:t>发审出现的“大进大撤”现象，证监会认为，相关方对注册制的理解存在偏差，形成有效的市场约束需要一个渐进的过程。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Wind</a:t>
            </a:r>
            <a:r>
              <a:rPr lang="zh-CN" altLang="en-US" dirty="0"/>
              <a:t>数据补充，</a:t>
            </a:r>
            <a:r>
              <a:rPr lang="en-US" altLang="zh-CN" dirty="0"/>
              <a:t>0.2</a:t>
            </a:r>
            <a:r>
              <a:rPr lang="zh-CN" altLang="en-US" dirty="0"/>
              <a:t>亿为募集完成的，其他的都正在募集</a:t>
            </a:r>
            <a:endParaRPr lang="en-US" altLang="zh-CN" dirty="0"/>
          </a:p>
          <a:p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环比增减</a:t>
            </a:r>
            <a:endParaRPr lang="en-US" altLang="zh-CN" dirty="0"/>
          </a:p>
          <a:p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-44.92%</a:t>
            </a:r>
            <a:r>
              <a:rPr lang="zh-CN" altLang="en-US" dirty="0"/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-70.19%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sz="12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同比增减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472.22%</a:t>
            </a:r>
            <a:r>
              <a:rPr lang="zh-CN" altLang="en-US" dirty="0"/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-99.91%</a:t>
            </a:r>
            <a:r>
              <a:rPr lang="zh-CN" altLang="en-US" dirty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871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256 474.25</a:t>
            </a:r>
            <a:r>
              <a:rPr lang="zh-CN" altLang="en-US" dirty="0"/>
              <a:t>亿元，</a:t>
            </a:r>
            <a:r>
              <a:rPr lang="en-US" altLang="zh-CN" dirty="0"/>
              <a:t>3</a:t>
            </a:r>
            <a:r>
              <a:rPr lang="zh-CN" altLang="en-US" dirty="0"/>
              <a:t>月恢复到和</a:t>
            </a:r>
            <a:r>
              <a:rPr lang="en-US" altLang="zh-CN" dirty="0"/>
              <a:t>1</a:t>
            </a:r>
            <a:r>
              <a:rPr lang="zh-CN" altLang="en-US" dirty="0"/>
              <a:t>月份相近水平，</a:t>
            </a:r>
            <a:r>
              <a:rPr lang="en-US" altLang="zh-CN" dirty="0"/>
              <a:t>2</a:t>
            </a:r>
            <a:r>
              <a:rPr lang="zh-CN" altLang="en-US" dirty="0"/>
              <a:t>月可能受春节假期影响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长安新能源寻找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 tahoma"/>
              </a:rPr>
              <a:t>证券公司担任公司财务顾问，准备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 tahoma"/>
              </a:rPr>
              <a:t>IPO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 tahoma"/>
              </a:rPr>
              <a:t>，据说是华为和宁德时代投的</a:t>
            </a:r>
            <a:endParaRPr lang="en-US" altLang="zh-CN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港股</a:t>
            </a:r>
            <a:r>
              <a:rPr lang="en-US" altLang="zh-CN" dirty="0"/>
              <a:t>2</a:t>
            </a:r>
            <a:r>
              <a:rPr lang="zh-CN" altLang="en-US" dirty="0"/>
              <a:t>月 </a:t>
            </a:r>
            <a:r>
              <a:rPr lang="en-US" altLang="zh-CN" dirty="0"/>
              <a:t>7</a:t>
            </a:r>
            <a:r>
              <a:rPr lang="zh-CN" altLang="en-US" dirty="0"/>
              <a:t>家 </a:t>
            </a:r>
            <a:r>
              <a:rPr lang="en-US" altLang="zh-CN" dirty="0"/>
              <a:t>619.74</a:t>
            </a:r>
            <a:r>
              <a:rPr lang="zh-CN" altLang="en-US" dirty="0"/>
              <a:t>亿港元，有快手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39 14MA 25</a:t>
            </a:r>
            <a:r>
              <a:rPr lang="zh-CN" altLang="en-US" dirty="0"/>
              <a:t>股权转让，股权转让家数不变，并购增加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422843" y="5363383"/>
            <a:ext cx="7346314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774825" y="981075"/>
            <a:ext cx="2468119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5B989BC8-4C5C-48D7-9408-9B60E9CA7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965712"/>
              </p:ext>
            </p:extLst>
          </p:nvPr>
        </p:nvGraphicFramePr>
        <p:xfrm>
          <a:off x="1774825" y="1533334"/>
          <a:ext cx="6481763" cy="378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图片 1">
            <a:extLst>
              <a:ext uri="{FF2B5EF4-FFF2-40B4-BE49-F238E27FC236}">
                <a16:creationId xmlns:a16="http://schemas.microsoft.com/office/drawing/2014/main" id="{CCF7AE51-3BA6-4A0E-867D-0CCCB33F01A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621" r="22500"/>
          <a:stretch/>
        </p:blipFill>
        <p:spPr>
          <a:xfrm>
            <a:off x="8498541" y="1501089"/>
            <a:ext cx="3693459" cy="392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2219603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74825" y="5325894"/>
            <a:ext cx="8642350" cy="1116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323.22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家。较前一月并购数量由降转升，规模逐步扩大。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652898"/>
              </p:ext>
            </p:extLst>
          </p:nvPr>
        </p:nvGraphicFramePr>
        <p:xfrm>
          <a:off x="1774825" y="1423295"/>
          <a:ext cx="8642350" cy="3889686"/>
        </p:xfrm>
        <a:graphic>
          <a:graphicData uri="http://schemas.openxmlformats.org/drawingml/2006/table">
            <a:tbl>
              <a:tblPr/>
              <a:tblGrid>
                <a:gridCol w="2898229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2738669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3005452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67882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291.21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751627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437024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23858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231171"/>
                  </a:ext>
                </a:extLst>
              </a:tr>
              <a:tr h="45869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323.22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774825" y="981075"/>
            <a:ext cx="3889171" cy="369870"/>
            <a:chOff x="1066511" y="1100283"/>
            <a:chExt cx="3889171" cy="369870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634829" y="1149299"/>
              <a:ext cx="369868" cy="271839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91396"/>
              </p:ext>
            </p:extLst>
          </p:nvPr>
        </p:nvGraphicFramePr>
        <p:xfrm>
          <a:off x="1183342" y="1533412"/>
          <a:ext cx="9932945" cy="4800151"/>
        </p:xfrm>
        <a:graphic>
          <a:graphicData uri="http://schemas.openxmlformats.org/drawingml/2006/table">
            <a:tbl>
              <a:tblPr/>
              <a:tblGrid>
                <a:gridCol w="1222350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2236563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2049067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720948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486226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1217791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862526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endParaRPr lang="en-US" altLang="zh-CN" sz="16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78752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2021-03-13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延锋安道拓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49.99%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华域汽车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(600741.</a:t>
                      </a:r>
                      <a:r>
                        <a:rPr 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机动车零配件与设备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78752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2021-03-18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盛虹炼化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6.8728%</a:t>
                      </a:r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东方盛虹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(000301.</a:t>
                      </a:r>
                      <a:r>
                        <a:rPr 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综合性石油天然气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78752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2021-03-26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蒙东能源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45.15%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</a:p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福源热电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36.86%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华电国际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(600027.SH﹐1071.HK)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电力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78752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2021-03-27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协和精准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香雪制药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(300147.</a:t>
                      </a:r>
                      <a:r>
                        <a:rPr 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78752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2021-03-09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伊犁鸿大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财产份额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赣锋锂业</a:t>
                      </a:r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(002460.SZ﹐1772.HK)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多领域控股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68515"/>
              </p:ext>
            </p:extLst>
          </p:nvPr>
        </p:nvGraphicFramePr>
        <p:xfrm>
          <a:off x="1774825" y="2492375"/>
          <a:ext cx="8642350" cy="396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1785938" y="98107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51025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7777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-199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911102" y="2276931"/>
            <a:ext cx="102431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sz="1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935413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6655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1071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51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94451" y="141279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7242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484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51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C28EE9D-E0C1-45F1-9BDF-CB97A5754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12011"/>
              </p:ext>
            </p:extLst>
          </p:nvPr>
        </p:nvGraphicFramePr>
        <p:xfrm>
          <a:off x="1774825" y="4034790"/>
          <a:ext cx="8642350" cy="2426402"/>
        </p:xfrm>
        <a:graphic>
          <a:graphicData uri="http://schemas.openxmlformats.org/drawingml/2006/table">
            <a:tbl>
              <a:tblPr/>
              <a:tblGrid>
                <a:gridCol w="1728470">
                  <a:extLst>
                    <a:ext uri="{9D8B030D-6E8A-4147-A177-3AD203B41FA5}">
                      <a16:colId xmlns:a16="http://schemas.microsoft.com/office/drawing/2014/main" val="3544187334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4187049106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143558502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7348928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4280208221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2020/2/28</a:t>
                      </a:r>
                      <a:b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2020/3/31</a:t>
                      </a:r>
                      <a:b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213655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佰仁医疗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146.04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56.15%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5161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海泰新光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35026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688699.SH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明微电子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06782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688308.SH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欧科亿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1872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688357.SH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建龙微纳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19.52%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8520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奥福环保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28029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莱伯泰科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5645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石头科技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658.67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778.00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48782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热景生物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18.02%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6477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美迪西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162.13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191.20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17.93%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129843"/>
                  </a:ext>
                </a:extLst>
              </a:tr>
            </a:tbl>
          </a:graphicData>
        </a:graphic>
      </p:graphicFrame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95723007-3DA1-4217-B49F-2E2A75ACB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454344"/>
              </p:ext>
            </p:extLst>
          </p:nvPr>
        </p:nvGraphicFramePr>
        <p:xfrm>
          <a:off x="1774825" y="854075"/>
          <a:ext cx="864235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A96D0AE-A304-4475-A8DE-40DEB7C20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01677"/>
              </p:ext>
            </p:extLst>
          </p:nvPr>
        </p:nvGraphicFramePr>
        <p:xfrm>
          <a:off x="1774825" y="4036071"/>
          <a:ext cx="8642350" cy="2426402"/>
        </p:xfrm>
        <a:graphic>
          <a:graphicData uri="http://schemas.openxmlformats.org/drawingml/2006/table">
            <a:tbl>
              <a:tblPr/>
              <a:tblGrid>
                <a:gridCol w="1728470">
                  <a:extLst>
                    <a:ext uri="{9D8B030D-6E8A-4147-A177-3AD203B41FA5}">
                      <a16:colId xmlns:a16="http://schemas.microsoft.com/office/drawing/2014/main" val="121389076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3211907508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23054308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183192249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816195827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2020/2/28</a:t>
                      </a:r>
                      <a:b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2020/3/31</a:t>
                      </a:r>
                      <a:b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77518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安集科技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145.87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99.30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-31.93%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6163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688686.SH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奥普特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282.31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196.13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469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华峰测控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247.73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179.14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-27.69%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7443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688183.SH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生益电子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174.27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127.60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-26.78%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97994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浩欧博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54.61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-24.99%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796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绿的谐波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155.46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117.77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5305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688185.SH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康希诺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1,200.13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910.62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79067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688222.SH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成都先导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141.56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9624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688521.SH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芯原股份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349.17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266.66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-23.63%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27938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688333.SH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铂力特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130.30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86132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A41F8063-BF31-4316-ACDD-1C29829D8B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420309"/>
              </p:ext>
            </p:extLst>
          </p:nvPr>
        </p:nvGraphicFramePr>
        <p:xfrm>
          <a:off x="1777175" y="872375"/>
          <a:ext cx="86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774825" y="3375395"/>
            <a:ext cx="3915682" cy="357504"/>
            <a:chOff x="7157508" y="740533"/>
            <a:chExt cx="3098165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节奏平稳，并购市场有所回温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6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774825" y="3825373"/>
            <a:ext cx="8642350" cy="2541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今年以来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上市节奏保持稳定，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月数量及规模环比小幅上行。并购市场方面，并购数量及规模均有所增加，整体有所回暖，数量环比增加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起，规模小幅扩张。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从去年底以来，基金募集便持续火热，大量基金开始募集，在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月市场震荡情况下，募集明显降温，但同比仍大幅增长。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月，深市主板和中小板进行合并，但对于市场预计合并后会加速市场扩容，深交所方面表示，市场短期内并不会加速扩容，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节奏将持续保持稳定，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退出难度并不会减小。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3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774825" y="1379995"/>
            <a:ext cx="8642350" cy="1803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在募集市场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月由涨转跌的情况下，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月募集市场持续下行，市场热度走低，规模数量双双下行。募集数量环比减少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44.92%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，募集规模环比收窄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70.19%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投资市场连续下行后，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月有所回升，整体数量及规模与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月相近。投资数量较前一月增加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起，投资规模近乎翻番。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轮依旧为主要融资轮次。分行业来看，信息技术本月热度较高，数量占比超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774824" y="981075"/>
            <a:ext cx="3978275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募集市场持续下行，投资市场回升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募集市场持续降温，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数量规模双双下行。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投资市场逐步回暖，</a:t>
            </a:r>
            <a:endParaRPr lang="en-US" altLang="zh-CN" dirty="0"/>
          </a:p>
          <a:p>
            <a:r>
              <a:rPr lang="zh-CN" altLang="en-US" dirty="0"/>
              <a:t>市场热门板块依旧。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 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数量规模小幅增长。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192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新三板摘牌增多，</a:t>
            </a:r>
            <a:endParaRPr lang="en-US" altLang="zh-CN" dirty="0"/>
          </a:p>
          <a:p>
            <a:r>
              <a:rPr lang="zh-CN" altLang="en-US" dirty="0"/>
              <a:t>精选层保持稳定。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并购数量逐步增加，</a:t>
            </a:r>
            <a:endParaRPr lang="en-US" altLang="zh-CN" dirty="0"/>
          </a:p>
          <a:p>
            <a:r>
              <a:rPr lang="zh-CN" altLang="en-US" dirty="0"/>
              <a:t>并购规模小幅扩大。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9" y="4219574"/>
            <a:ext cx="201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科创板稳定运行，</a:t>
            </a:r>
            <a:endParaRPr lang="en-US" altLang="zh-CN" dirty="0"/>
          </a:p>
          <a:p>
            <a:r>
              <a:rPr lang="zh-CN" altLang="en-US" dirty="0"/>
              <a:t>业绩兑现影响明显。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ACE62A1B-3E5B-4EF9-83E9-1573CC6F8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822246"/>
              </p:ext>
            </p:extLst>
          </p:nvPr>
        </p:nvGraphicFramePr>
        <p:xfrm>
          <a:off x="1774825" y="897780"/>
          <a:ext cx="8642350" cy="340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1925261C-2FF5-4E54-BB11-1CF01BD39D41}"/>
              </a:ext>
            </a:extLst>
          </p:cNvPr>
          <p:cNvSpPr txBox="1"/>
          <p:nvPr/>
        </p:nvSpPr>
        <p:spPr>
          <a:xfrm>
            <a:off x="3935413" y="4709581"/>
            <a:ext cx="6664007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月募集市场降温的情况下，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月市场热度持续走低，共发生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亿元，基金募集数量规模双双下行。具体数据方面，募集数量环比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44.92%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472.22%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70.19%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缩小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99.91%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5476CC-5A92-46F5-92CC-5228B83DE6FF}"/>
              </a:ext>
            </a:extLst>
          </p:cNvPr>
          <p:cNvSpPr txBox="1"/>
          <p:nvPr/>
        </p:nvSpPr>
        <p:spPr>
          <a:xfrm>
            <a:off x="2211684" y="5145352"/>
            <a:ext cx="12440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472.22%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8E052-21B6-4ACD-8879-51AC41D46C47}"/>
              </a:ext>
            </a:extLst>
          </p:cNvPr>
          <p:cNvSpPr txBox="1"/>
          <p:nvPr/>
        </p:nvSpPr>
        <p:spPr>
          <a:xfrm>
            <a:off x="2229721" y="5949950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99.91%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E1A0AD6-A340-4944-8A98-91A057F64CE9}"/>
              </a:ext>
            </a:extLst>
          </p:cNvPr>
          <p:cNvSpPr txBox="1"/>
          <p:nvPr/>
        </p:nvSpPr>
        <p:spPr>
          <a:xfrm>
            <a:off x="2134976" y="4871496"/>
            <a:ext cx="1829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/>
              <a:t>募集事件数量</a:t>
            </a:r>
            <a:r>
              <a:rPr lang="zh-CN" altLang="en-US" sz="1600" b="1" dirty="0"/>
              <a:t>同比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235572-52DE-4EB5-B3DA-28A6101D42E7}"/>
              </a:ext>
            </a:extLst>
          </p:cNvPr>
          <p:cNvSpPr txBox="1"/>
          <p:nvPr/>
        </p:nvSpPr>
        <p:spPr>
          <a:xfrm>
            <a:off x="2163897" y="5685100"/>
            <a:ext cx="1829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/>
              <a:t>募集事件规模</a:t>
            </a:r>
            <a:r>
              <a:rPr lang="zh-CN" altLang="en-US" sz="1600" b="1" dirty="0"/>
              <a:t>同比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AE5DCC3-7341-4F68-B271-ABA770A0316E}"/>
              </a:ext>
            </a:extLst>
          </p:cNvPr>
          <p:cNvGrpSpPr/>
          <p:nvPr/>
        </p:nvGrpSpPr>
        <p:grpSpPr>
          <a:xfrm>
            <a:off x="1774825" y="4400550"/>
            <a:ext cx="2284315" cy="342001"/>
            <a:chOff x="7265361" y="731103"/>
            <a:chExt cx="3098166" cy="379297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0AC8110-DAD2-43DE-9775-1A41D0401AD4}"/>
                </a:ext>
              </a:extLst>
            </p:cNvPr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募集市场持续走低</a:t>
              </a: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184005D9-30F7-4690-9914-1D662D6037BA}"/>
                </a:ext>
              </a:extLst>
            </p:cNvPr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2" name="箭头: 下 21">
            <a:extLst>
              <a:ext uri="{FF2B5EF4-FFF2-40B4-BE49-F238E27FC236}">
                <a16:creationId xmlns:a16="http://schemas.microsoft.com/office/drawing/2014/main" id="{E7ACBE0E-696C-47FD-BC43-F4474FEC43F0}"/>
              </a:ext>
            </a:extLst>
          </p:cNvPr>
          <p:cNvSpPr/>
          <p:nvPr/>
        </p:nvSpPr>
        <p:spPr>
          <a:xfrm flipV="1">
            <a:off x="1774825" y="4944625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23" name="箭头: 下 22">
            <a:extLst>
              <a:ext uri="{FF2B5EF4-FFF2-40B4-BE49-F238E27FC236}">
                <a16:creationId xmlns:a16="http://schemas.microsoft.com/office/drawing/2014/main" id="{998B8B4B-EBFC-42A9-B585-93FA3C08CA73}"/>
              </a:ext>
            </a:extLst>
          </p:cNvPr>
          <p:cNvSpPr/>
          <p:nvPr/>
        </p:nvSpPr>
        <p:spPr>
          <a:xfrm>
            <a:off x="1774825" y="5762043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74825" y="4510798"/>
            <a:ext cx="8642350" cy="15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起基金募集事件，全部为成长型基金，募资总额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亿元。本月募资规模总体环比</a:t>
            </a:r>
            <a:r>
              <a:rPr lang="zh-CN" altLang="en-US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下滑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70.19%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其中，仅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只基金（衢州信友投资基金）已募集完成，其余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只正在募集。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5" y="4030679"/>
            <a:ext cx="2369158" cy="369871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募集市场逐步降温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7E88A9C-32CC-4F1D-9C97-969629D99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11271"/>
              </p:ext>
            </p:extLst>
          </p:nvPr>
        </p:nvGraphicFramePr>
        <p:xfrm>
          <a:off x="1774825" y="908050"/>
          <a:ext cx="8642349" cy="3001009"/>
        </p:xfrm>
        <a:graphic>
          <a:graphicData uri="http://schemas.openxmlformats.org/drawingml/2006/table">
            <a:tbl>
              <a:tblPr/>
              <a:tblGrid>
                <a:gridCol w="2879594">
                  <a:extLst>
                    <a:ext uri="{9D8B030D-6E8A-4147-A177-3AD203B41FA5}">
                      <a16:colId xmlns:a16="http://schemas.microsoft.com/office/drawing/2014/main" val="2242357201"/>
                    </a:ext>
                  </a:extLst>
                </a:gridCol>
                <a:gridCol w="2879594">
                  <a:extLst>
                    <a:ext uri="{9D8B030D-6E8A-4147-A177-3AD203B41FA5}">
                      <a16:colId xmlns:a16="http://schemas.microsoft.com/office/drawing/2014/main" val="2018969679"/>
                    </a:ext>
                  </a:extLst>
                </a:gridCol>
                <a:gridCol w="2883161">
                  <a:extLst>
                    <a:ext uri="{9D8B030D-6E8A-4147-A177-3AD203B41FA5}">
                      <a16:colId xmlns:a16="http://schemas.microsoft.com/office/drawing/2014/main" val="1749106597"/>
                    </a:ext>
                  </a:extLst>
                </a:gridCol>
              </a:tblGrid>
              <a:tr h="74559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月募集基金数量及规模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28285"/>
                  </a:ext>
                </a:extLst>
              </a:tr>
              <a:tr h="11183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5039"/>
                  </a:ext>
                </a:extLst>
              </a:tr>
              <a:tr h="577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Growth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66485"/>
                  </a:ext>
                </a:extLst>
              </a:tr>
              <a:tr h="559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35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866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2260600" cy="330013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投资市场有所回升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274724" y="5603015"/>
            <a:ext cx="7642552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872.20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月投资事件超过半数依旧在信息技术行业，共计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177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起，融资总额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384.08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5310225B-3A35-4156-8D44-EA88FB8BD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41732"/>
              </p:ext>
            </p:extLst>
          </p:nvPr>
        </p:nvGraphicFramePr>
        <p:xfrm>
          <a:off x="1774825" y="1255515"/>
          <a:ext cx="8642350" cy="4378800"/>
        </p:xfrm>
        <a:graphic>
          <a:graphicData uri="http://schemas.openxmlformats.org/drawingml/2006/table">
            <a:tbl>
              <a:tblPr/>
              <a:tblGrid>
                <a:gridCol w="2571277">
                  <a:extLst>
                    <a:ext uri="{9D8B030D-6E8A-4147-A177-3AD203B41FA5}">
                      <a16:colId xmlns:a16="http://schemas.microsoft.com/office/drawing/2014/main" val="2514399265"/>
                    </a:ext>
                  </a:extLst>
                </a:gridCol>
                <a:gridCol w="2928400">
                  <a:extLst>
                    <a:ext uri="{9D8B030D-6E8A-4147-A177-3AD203B41FA5}">
                      <a16:colId xmlns:a16="http://schemas.microsoft.com/office/drawing/2014/main" val="670689786"/>
                    </a:ext>
                  </a:extLst>
                </a:gridCol>
                <a:gridCol w="3142673">
                  <a:extLst>
                    <a:ext uri="{9D8B030D-6E8A-4147-A177-3AD203B41FA5}">
                      <a16:colId xmlns:a16="http://schemas.microsoft.com/office/drawing/2014/main" val="1446958655"/>
                    </a:ext>
                  </a:extLst>
                </a:gridCol>
              </a:tblGrid>
              <a:tr h="44666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825323"/>
                  </a:ext>
                </a:extLst>
              </a:tr>
              <a:tr h="65117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4271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384.08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20560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258.92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879166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可选消费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129845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467028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25946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652647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日常消费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063238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房地产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392607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公用事业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2449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电信服务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591878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能源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91271"/>
                  </a:ext>
                </a:extLst>
              </a:tr>
              <a:tr h="2734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872.20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74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3797999" cy="369871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07157" y="5667580"/>
            <a:ext cx="7177685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的投资事件发生在信息技术行业、医疗保健紧随其后；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从投资规模来看，本月信息技术行业投资规模占比近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，医疗保健依旧第二。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F4A4D86-A129-4E8C-B532-63F91638E9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91" t="18230" r="22598" b="21215"/>
          <a:stretch/>
        </p:blipFill>
        <p:spPr>
          <a:xfrm>
            <a:off x="1774825" y="1479176"/>
            <a:ext cx="5049557" cy="381896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3B2DF0C-4E3E-4126-8CF5-9914B1ED4A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46" t="22911" r="27923" b="16258"/>
          <a:stretch/>
        </p:blipFill>
        <p:spPr>
          <a:xfrm>
            <a:off x="6964680" y="1371600"/>
            <a:ext cx="5227320" cy="39014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89431" y="5201908"/>
            <a:ext cx="8127744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66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114.84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85B534B-337D-41DE-A607-EDE182B8D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345" y="981075"/>
            <a:ext cx="8638781" cy="38744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81075"/>
            <a:ext cx="2338551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908595" y="1454074"/>
            <a:ext cx="2453856" cy="318499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906972" y="5121313"/>
            <a:ext cx="2441201" cy="322887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48378" y="3964007"/>
            <a:ext cx="5808209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众能联合：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众能联合是一家专注于工程设备租赁的高新技术产业互联网企业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能够为客户提供多品类工程机械设备租赁及物流、金融、保险等多产品一站式解决方案。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市北高新、五星控股、不惑创投、源码资本、瑞橡资本等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1903119" y="18542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909483" y="297434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909483" y="404175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905010" y="5540487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38408" y="5496561"/>
            <a:ext cx="5818179" cy="983026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印象笔记：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印象笔记帮助用户聚焦高价值信息，是对高价值信息进行获取、收藏、梳理、分享和协作的平台， 帮用户保存记忆，激发灵感，创想未来。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真成投资、上海文化产业发展投资基金、敦鸿资产、同创伟业、瑞壹投资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38410" y="1787526"/>
            <a:ext cx="5818177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十荟团：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十荟团通过小程序及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，基于城市社区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小区，为社区家庭带来产地食材以及日用品等。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：阿里巴巴、时代资本等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38408" y="2891996"/>
            <a:ext cx="5818179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京东邦能投资管理：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江苏京东邦能投资管理有限公司经营范围包括投资管理，企业管理咨询，投资咨询，广告代理等。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高瓴资本、华平投资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72835" y="1549384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851195" y="2022190"/>
            <a:ext cx="96661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889667" y="3102568"/>
            <a:ext cx="88966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807801" y="4031218"/>
            <a:ext cx="105339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200408" y="5701582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B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41335" y="1546401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200408" y="3102568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11200408" y="4106374"/>
            <a:ext cx="22281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11191591" y="2071950"/>
            <a:ext cx="1480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8632385" y="5683208"/>
            <a:ext cx="14042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万人民币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81075"/>
            <a:ext cx="2468119" cy="369871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858904"/>
            <a:ext cx="8642350" cy="1613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节奏小幅加快，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285.68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144.30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44.46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诺诚健华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-B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24.16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446500"/>
              </p:ext>
            </p:extLst>
          </p:nvPr>
        </p:nvGraphicFramePr>
        <p:xfrm>
          <a:off x="1774825" y="1436914"/>
          <a:ext cx="8642350" cy="347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18404</TotalTime>
  <Words>2144</Words>
  <Application>Microsoft Office PowerPoint</Application>
  <PresentationFormat>宽屏</PresentationFormat>
  <Paragraphs>376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-apple-system</vt:lpstr>
      <vt:lpstr>Microsoft YaHei tahoma</vt:lpstr>
      <vt:lpstr>PingFang SC</vt:lpstr>
      <vt:lpstr>等线</vt:lpstr>
      <vt:lpstr>黑体</vt:lpstr>
      <vt:lpstr>华文新魏</vt:lpstr>
      <vt:lpstr>Microsoft Yahei</vt:lpstr>
      <vt:lpstr>Microsoft Yahei</vt:lpstr>
      <vt:lpstr>幼圆</vt:lpstr>
      <vt:lpstr>Arial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1428</cp:revision>
  <dcterms:created xsi:type="dcterms:W3CDTF">2018-03-11T13:30:00Z</dcterms:created>
  <dcterms:modified xsi:type="dcterms:W3CDTF">2021-04-09T05:26:56Z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