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tags/tag3.xml" ContentType="application/vnd.openxmlformats-officedocument.presentationml.tags+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1"/>
  </p:notesMasterIdLst>
  <p:handoutMasterIdLst>
    <p:handoutMasterId r:id="rId32"/>
  </p:handoutMasterIdLst>
  <p:sldIdLst>
    <p:sldId id="483" r:id="rId7"/>
    <p:sldId id="484" r:id="rId8"/>
    <p:sldId id="485" r:id="rId9"/>
    <p:sldId id="486" r:id="rId10"/>
    <p:sldId id="508" r:id="rId11"/>
    <p:sldId id="509" r:id="rId12"/>
    <p:sldId id="510" r:id="rId13"/>
    <p:sldId id="511" r:id="rId14"/>
    <p:sldId id="514" r:id="rId15"/>
    <p:sldId id="513" r:id="rId16"/>
    <p:sldId id="515" r:id="rId17"/>
    <p:sldId id="517" r:id="rId18"/>
    <p:sldId id="519" r:id="rId19"/>
    <p:sldId id="520" r:id="rId20"/>
    <p:sldId id="521" r:id="rId21"/>
    <p:sldId id="522" r:id="rId22"/>
    <p:sldId id="523" r:id="rId23"/>
    <p:sldId id="524" r:id="rId24"/>
    <p:sldId id="501" r:id="rId25"/>
    <p:sldId id="507" r:id="rId26"/>
    <p:sldId id="528" r:id="rId27"/>
    <p:sldId id="527" r:id="rId28"/>
    <p:sldId id="505" r:id="rId29"/>
    <p:sldId id="50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pos="506" userDrawn="1">
          <p15:clr>
            <a:srgbClr val="A4A3A4"/>
          </p15:clr>
        </p15:guide>
        <p15:guide id="3" pos="665" userDrawn="1">
          <p15:clr>
            <a:srgbClr val="A4A3A4"/>
          </p15:clr>
        </p15:guide>
        <p15:guide id="4" pos="3840" userDrawn="1">
          <p15:clr>
            <a:srgbClr val="A4A3A4"/>
          </p15:clr>
        </p15:guide>
        <p15:guide id="5" pos="7015" userDrawn="1">
          <p15:clr>
            <a:srgbClr val="A4A3A4"/>
          </p15:clr>
        </p15:guide>
        <p15:guide id="6" orient="horz" pos="2160" userDrawn="1">
          <p15:clr>
            <a:srgbClr val="A4A3A4"/>
          </p15:clr>
        </p15:guide>
        <p15:guide id="7" orient="horz" pos="1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527BCB"/>
    <a:srgbClr val="CC3300"/>
    <a:srgbClr val="D9666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2" autoAdjust="0"/>
    <p:restoredTop sz="90653" autoAdjust="0"/>
  </p:normalViewPr>
  <p:slideViewPr>
    <p:cSldViewPr snapToGrid="0">
      <p:cViewPr varScale="1">
        <p:scale>
          <a:sx n="129" d="100"/>
          <a:sy n="129" d="100"/>
        </p:scale>
        <p:origin x="132" y="522"/>
      </p:cViewPr>
      <p:guideLst>
        <p:guide pos="415"/>
        <p:guide pos="506"/>
        <p:guide pos="665"/>
        <p:guide pos="3840"/>
        <p:guide pos="7015"/>
        <p:guide orient="horz" pos="2160"/>
        <p:guide orient="horz" pos="164"/>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23454;&#20064;&#20219;&#21153;\20210402%20&#24066;&#22330;&#26376;&#25253;\&#32654;&#36842;&#35199;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23454;&#20064;&#20219;&#21153;\20210402%20&#24066;&#22330;&#26376;&#25253;\&#22823;&#23447;&#20132;&#26131;&#24066;&#22330;&#32479;&#35745;(&#21516;&#33457;&#39034;&#32479;&#35745;).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Sheet1!$B$4</c:f>
              <c:strCache>
                <c:ptCount val="1"/>
                <c:pt idx="0">
                  <c:v>制造业PMI</c:v>
                </c:pt>
              </c:strCache>
            </c:strRef>
          </c:tx>
          <c:spPr>
            <a:ln w="31750" cap="rnd">
              <a:solidFill>
                <a:srgbClr val="FF6600"/>
              </a:solidFill>
              <a:round/>
            </a:ln>
            <a:effectLst>
              <a:outerShdw blurRad="40000" dist="23000" dir="5400000" rotWithShape="0">
                <a:srgbClr val="000000">
                  <a:alpha val="35000"/>
                </a:srgbClr>
              </a:outerShdw>
            </a:effectLst>
          </c:spPr>
          <c:marker>
            <c:symbol val="none"/>
          </c:marker>
          <c:dLbls>
            <c:dLbl>
              <c:idx val="11"/>
              <c:layout>
                <c:manualLayout>
                  <c:x val="-1.8477478668294315E-16"/>
                  <c:y val="-3.9215694347320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E8-4016-AF41-49A417C074E9}"/>
                </c:ext>
              </c:extLst>
            </c:dLbl>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Sheet1!$A$5:$A$16</c:f>
              <c:numCache>
                <c:formatCode>yyyy\-mm;@</c:formatCode>
                <c:ptCount val="12"/>
                <c:pt idx="0">
                  <c:v>44286</c:v>
                </c:pt>
                <c:pt idx="1">
                  <c:v>44255</c:v>
                </c:pt>
                <c:pt idx="2">
                  <c:v>44227</c:v>
                </c:pt>
                <c:pt idx="3">
                  <c:v>44196</c:v>
                </c:pt>
                <c:pt idx="4">
                  <c:v>44165</c:v>
                </c:pt>
                <c:pt idx="5">
                  <c:v>44135</c:v>
                </c:pt>
                <c:pt idx="6">
                  <c:v>44104</c:v>
                </c:pt>
                <c:pt idx="7">
                  <c:v>44074</c:v>
                </c:pt>
                <c:pt idx="8">
                  <c:v>44043</c:v>
                </c:pt>
                <c:pt idx="9">
                  <c:v>44012</c:v>
                </c:pt>
                <c:pt idx="10">
                  <c:v>43982</c:v>
                </c:pt>
                <c:pt idx="11">
                  <c:v>43951</c:v>
                </c:pt>
              </c:numCache>
            </c:numRef>
          </c:cat>
          <c:val>
            <c:numRef>
              <c:f>Sheet1!$B$5:$B$16</c:f>
              <c:numCache>
                <c:formatCode>#,##0.00_ </c:formatCode>
                <c:ptCount val="12"/>
                <c:pt idx="0">
                  <c:v>51.9</c:v>
                </c:pt>
                <c:pt idx="1">
                  <c:v>50.6</c:v>
                </c:pt>
                <c:pt idx="2">
                  <c:v>51.3</c:v>
                </c:pt>
                <c:pt idx="3">
                  <c:v>51.9</c:v>
                </c:pt>
                <c:pt idx="4">
                  <c:v>52.1</c:v>
                </c:pt>
                <c:pt idx="5">
                  <c:v>51.4</c:v>
                </c:pt>
                <c:pt idx="6">
                  <c:v>51.5</c:v>
                </c:pt>
                <c:pt idx="7">
                  <c:v>51</c:v>
                </c:pt>
                <c:pt idx="8">
                  <c:v>51.1</c:v>
                </c:pt>
                <c:pt idx="9">
                  <c:v>50.9</c:v>
                </c:pt>
                <c:pt idx="10">
                  <c:v>50.6</c:v>
                </c:pt>
                <c:pt idx="11">
                  <c:v>50.8</c:v>
                </c:pt>
              </c:numCache>
            </c:numRef>
          </c:val>
          <c:smooth val="0"/>
          <c:extLst>
            <c:ext xmlns:c16="http://schemas.microsoft.com/office/drawing/2014/chart" uri="{C3380CC4-5D6E-409C-BE32-E72D297353CC}">
              <c16:uniqueId val="{00000000-C207-4EA6-A6A5-ECC54EF829E0}"/>
            </c:ext>
          </c:extLst>
        </c:ser>
        <c:ser>
          <c:idx val="1"/>
          <c:order val="1"/>
          <c:tx>
            <c:strRef>
              <c:f>Sheet1!$C$4</c:f>
              <c:strCache>
                <c:ptCount val="1"/>
                <c:pt idx="0">
                  <c:v>财新中国PMI</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E8-4016-AF41-49A417C074E9}"/>
                </c:ext>
              </c:extLst>
            </c:dLbl>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Sheet1!$A$5:$A$16</c:f>
              <c:numCache>
                <c:formatCode>yyyy\-mm;@</c:formatCode>
                <c:ptCount val="12"/>
                <c:pt idx="0">
                  <c:v>44286</c:v>
                </c:pt>
                <c:pt idx="1">
                  <c:v>44255</c:v>
                </c:pt>
                <c:pt idx="2">
                  <c:v>44227</c:v>
                </c:pt>
                <c:pt idx="3">
                  <c:v>44196</c:v>
                </c:pt>
                <c:pt idx="4">
                  <c:v>44165</c:v>
                </c:pt>
                <c:pt idx="5">
                  <c:v>44135</c:v>
                </c:pt>
                <c:pt idx="6">
                  <c:v>44104</c:v>
                </c:pt>
                <c:pt idx="7">
                  <c:v>44074</c:v>
                </c:pt>
                <c:pt idx="8">
                  <c:v>44043</c:v>
                </c:pt>
                <c:pt idx="9">
                  <c:v>44012</c:v>
                </c:pt>
                <c:pt idx="10">
                  <c:v>43982</c:v>
                </c:pt>
                <c:pt idx="11">
                  <c:v>43951</c:v>
                </c:pt>
              </c:numCache>
            </c:numRef>
          </c:cat>
          <c:val>
            <c:numRef>
              <c:f>Sheet1!$C$5:$C$16</c:f>
              <c:numCache>
                <c:formatCode>General</c:formatCode>
                <c:ptCount val="12"/>
                <c:pt idx="0">
                  <c:v>50.6</c:v>
                </c:pt>
                <c:pt idx="1">
                  <c:v>50.9</c:v>
                </c:pt>
                <c:pt idx="2">
                  <c:v>51.5</c:v>
                </c:pt>
                <c:pt idx="3">
                  <c:v>53</c:v>
                </c:pt>
                <c:pt idx="4">
                  <c:v>54.9</c:v>
                </c:pt>
                <c:pt idx="5">
                  <c:v>53.6</c:v>
                </c:pt>
                <c:pt idx="6">
                  <c:v>53</c:v>
                </c:pt>
                <c:pt idx="7">
                  <c:v>53.1</c:v>
                </c:pt>
                <c:pt idx="8">
                  <c:v>52.8</c:v>
                </c:pt>
                <c:pt idx="9">
                  <c:v>51.2</c:v>
                </c:pt>
                <c:pt idx="10">
                  <c:v>50.7</c:v>
                </c:pt>
                <c:pt idx="11">
                  <c:v>49.4</c:v>
                </c:pt>
              </c:numCache>
            </c:numRef>
          </c:val>
          <c:smooth val="0"/>
          <c:extLst>
            <c:ext xmlns:c16="http://schemas.microsoft.com/office/drawing/2014/chart" uri="{C3380CC4-5D6E-409C-BE32-E72D297353CC}">
              <c16:uniqueId val="{00000001-C207-4EA6-A6A5-ECC54EF829E0}"/>
            </c:ext>
          </c:extLst>
        </c:ser>
        <c:dLbls>
          <c:showLegendKey val="0"/>
          <c:showVal val="0"/>
          <c:showCatName val="0"/>
          <c:showSerName val="0"/>
          <c:showPercent val="0"/>
          <c:showBubbleSize val="0"/>
        </c:dLbls>
        <c:smooth val="0"/>
        <c:axId val="1588383807"/>
        <c:axId val="1588383391"/>
      </c:lineChart>
      <c:dateAx>
        <c:axId val="1588383807"/>
        <c:scaling>
          <c:orientation val="minMax"/>
        </c:scaling>
        <c:delete val="0"/>
        <c:axPos val="b"/>
        <c:numFmt formatCode="yyyy\-mm;@"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微软雅黑" panose="020B0503020204020204" pitchFamily="34" charset="-122"/>
                <a:ea typeface="微软雅黑" panose="020B0503020204020204" pitchFamily="34" charset="-122"/>
                <a:cs typeface="+mn-cs"/>
              </a:defRPr>
            </a:pPr>
            <a:endParaRPr lang="zh-CN"/>
          </a:p>
        </c:txPr>
        <c:crossAx val="1588383391"/>
        <c:crosses val="autoZero"/>
        <c:auto val="1"/>
        <c:lblOffset val="100"/>
        <c:baseTimeUnit val="months"/>
      </c:dateAx>
      <c:valAx>
        <c:axId val="1588383391"/>
        <c:scaling>
          <c:orientation val="minMax"/>
        </c:scaling>
        <c:delete val="1"/>
        <c:axPos val="l"/>
        <c:numFmt formatCode="#,##0.00_ " sourceLinked="1"/>
        <c:majorTickMark val="none"/>
        <c:minorTickMark val="none"/>
        <c:tickLblPos val="nextTo"/>
        <c:crossAx val="1588383807"/>
        <c:crosses val="autoZero"/>
        <c:crossBetween val="between"/>
      </c:valAx>
      <c:spPr>
        <a:noFill/>
        <a:ln w="25400">
          <a:noFill/>
        </a:ln>
        <a:effectLst/>
      </c:spPr>
    </c:plotArea>
    <c:legend>
      <c:legendPos val="b"/>
      <c:layout>
        <c:manualLayout>
          <c:xMode val="edge"/>
          <c:yMode val="edge"/>
          <c:x val="0.34978648147178193"/>
          <c:y val="0.93445345209852448"/>
          <c:w val="0.3004270370564362"/>
          <c:h val="6.35168675862009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solidFill>
            <a:srgbClr val="002060"/>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66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Sheet2!$B$2:$B$11</c:f>
              <c:strCache>
                <c:ptCount val="10"/>
                <c:pt idx="0">
                  <c:v>五粮液</c:v>
                </c:pt>
                <c:pt idx="1">
                  <c:v>宁德时代</c:v>
                </c:pt>
                <c:pt idx="2">
                  <c:v>美的集团</c:v>
                </c:pt>
                <c:pt idx="3">
                  <c:v>海康威视</c:v>
                </c:pt>
                <c:pt idx="4">
                  <c:v>迈瑞医疗</c:v>
                </c:pt>
                <c:pt idx="5">
                  <c:v>比亚迪</c:v>
                </c:pt>
                <c:pt idx="6">
                  <c:v>平安银行</c:v>
                </c:pt>
                <c:pt idx="7">
                  <c:v>金龙鱼</c:v>
                </c:pt>
                <c:pt idx="8">
                  <c:v>格力电器</c:v>
                </c:pt>
                <c:pt idx="9">
                  <c:v>牧原股份</c:v>
                </c:pt>
              </c:strCache>
            </c:strRef>
          </c:cat>
          <c:val>
            <c:numRef>
              <c:f>Sheet2!$D$2:$D$11</c:f>
              <c:numCache>
                <c:formatCode>0.00</c:formatCode>
                <c:ptCount val="10"/>
                <c:pt idx="0">
                  <c:v>1.04019331</c:v>
                </c:pt>
                <c:pt idx="1">
                  <c:v>0.75048665000000003</c:v>
                </c:pt>
                <c:pt idx="2">
                  <c:v>0.57901724999999993</c:v>
                </c:pt>
                <c:pt idx="3">
                  <c:v>0.52229702</c:v>
                </c:pt>
                <c:pt idx="4">
                  <c:v>0.48519453999999995</c:v>
                </c:pt>
                <c:pt idx="5">
                  <c:v>0.47068661000000001</c:v>
                </c:pt>
                <c:pt idx="6">
                  <c:v>0.42712425999999998</c:v>
                </c:pt>
                <c:pt idx="7">
                  <c:v>0.42006490999999996</c:v>
                </c:pt>
                <c:pt idx="8">
                  <c:v>0.37718633000000001</c:v>
                </c:pt>
                <c:pt idx="9">
                  <c:v>0.37604580999999998</c:v>
                </c:pt>
              </c:numCache>
            </c:numRef>
          </c:val>
          <c:extLst>
            <c:ext xmlns:c16="http://schemas.microsoft.com/office/drawing/2014/chart" uri="{C3380CC4-5D6E-409C-BE32-E72D297353CC}">
              <c16:uniqueId val="{00000000-6DE5-4528-A4BF-5D5AB7251C1E}"/>
            </c:ext>
          </c:extLst>
        </c:ser>
        <c:dLbls>
          <c:showLegendKey val="0"/>
          <c:showVal val="0"/>
          <c:showCatName val="0"/>
          <c:showSerName val="0"/>
          <c:showPercent val="0"/>
          <c:showBubbleSize val="0"/>
        </c:dLbls>
        <c:gapWidth val="100"/>
        <c:overlap val="-24"/>
        <c:axId val="1949935023"/>
        <c:axId val="1949917967"/>
      </c:barChart>
      <c:catAx>
        <c:axId val="19499350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crossAx val="1949917967"/>
        <c:crosses val="autoZero"/>
        <c:auto val="1"/>
        <c:lblAlgn val="ctr"/>
        <c:lblOffset val="100"/>
        <c:noMultiLvlLbl val="0"/>
      </c:catAx>
      <c:valAx>
        <c:axId val="1949917967"/>
        <c:scaling>
          <c:orientation val="minMax"/>
        </c:scaling>
        <c:delete val="1"/>
        <c:axPos val="l"/>
        <c:numFmt formatCode="0.00" sourceLinked="1"/>
        <c:majorTickMark val="none"/>
        <c:minorTickMark val="none"/>
        <c:tickLblPos val="nextTo"/>
        <c:crossAx val="194993502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rgbClr val="FF6600"/>
          </a:solidFill>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66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Sheet2!$P$13:$P$22</c:f>
              <c:strCache>
                <c:ptCount val="10"/>
                <c:pt idx="0">
                  <c:v>菲达环保</c:v>
                </c:pt>
                <c:pt idx="1">
                  <c:v>湖北能源</c:v>
                </c:pt>
                <c:pt idx="2">
                  <c:v>重庆燃气</c:v>
                </c:pt>
                <c:pt idx="3">
                  <c:v>华通热力</c:v>
                </c:pt>
                <c:pt idx="4">
                  <c:v>深圳能源</c:v>
                </c:pt>
                <c:pt idx="5">
                  <c:v>美邦服饰</c:v>
                </c:pt>
                <c:pt idx="6">
                  <c:v>森特股份</c:v>
                </c:pt>
                <c:pt idx="7">
                  <c:v>华银电力</c:v>
                </c:pt>
                <c:pt idx="8">
                  <c:v>长源电力</c:v>
                </c:pt>
                <c:pt idx="9">
                  <c:v>雪迪龙</c:v>
                </c:pt>
              </c:strCache>
            </c:strRef>
          </c:cat>
          <c:val>
            <c:numRef>
              <c:f>Sheet2!$Q$13:$Q$22</c:f>
              <c:numCache>
                <c:formatCode>0.00</c:formatCode>
                <c:ptCount val="10"/>
                <c:pt idx="0">
                  <c:v>74.117599999999996</c:v>
                </c:pt>
                <c:pt idx="1">
                  <c:v>78.3934</c:v>
                </c:pt>
                <c:pt idx="2">
                  <c:v>79.566599999999994</c:v>
                </c:pt>
                <c:pt idx="3">
                  <c:v>91.618499999999997</c:v>
                </c:pt>
                <c:pt idx="4">
                  <c:v>94.791700000000006</c:v>
                </c:pt>
                <c:pt idx="5">
                  <c:v>96.923100000000005</c:v>
                </c:pt>
                <c:pt idx="6">
                  <c:v>99.783799999999999</c:v>
                </c:pt>
                <c:pt idx="7">
                  <c:v>109.6429</c:v>
                </c:pt>
                <c:pt idx="8">
                  <c:v>133.42699999999999</c:v>
                </c:pt>
                <c:pt idx="9">
                  <c:v>145.42189999999999</c:v>
                </c:pt>
              </c:numCache>
            </c:numRef>
          </c:val>
          <c:extLst>
            <c:ext xmlns:c16="http://schemas.microsoft.com/office/drawing/2014/chart" uri="{C3380CC4-5D6E-409C-BE32-E72D297353CC}">
              <c16:uniqueId val="{00000000-A757-442C-BA6D-F77BF8D91E05}"/>
            </c:ext>
          </c:extLst>
        </c:ser>
        <c:dLbls>
          <c:showLegendKey val="0"/>
          <c:showVal val="0"/>
          <c:showCatName val="0"/>
          <c:showSerName val="0"/>
          <c:showPercent val="0"/>
          <c:showBubbleSize val="0"/>
        </c:dLbls>
        <c:gapWidth val="115"/>
        <c:overlap val="-20"/>
        <c:axId val="718875775"/>
        <c:axId val="718867455"/>
      </c:barChart>
      <c:catAx>
        <c:axId val="718875775"/>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crossAx val="718867455"/>
        <c:crosses val="autoZero"/>
        <c:auto val="1"/>
        <c:lblAlgn val="ctr"/>
        <c:lblOffset val="100"/>
        <c:noMultiLvlLbl val="0"/>
      </c:catAx>
      <c:valAx>
        <c:axId val="718867455"/>
        <c:scaling>
          <c:orientation val="minMax"/>
        </c:scaling>
        <c:delete val="1"/>
        <c:axPos val="b"/>
        <c:numFmt formatCode="0.00" sourceLinked="1"/>
        <c:majorTickMark val="none"/>
        <c:minorTickMark val="none"/>
        <c:tickLblPos val="nextTo"/>
        <c:crossAx val="71887577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rgbClr val="FF6600"/>
          </a:solidFill>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Sheet2!$Q$23</c:f>
              <c:strCache>
                <c:ptCount val="1"/>
                <c:pt idx="0">
                  <c:v>2月涨跌幅（%）</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Sheet2!$P$24:$P$33</c:f>
              <c:strCache>
                <c:ptCount val="10"/>
                <c:pt idx="0">
                  <c:v>晨鸣纸业</c:v>
                </c:pt>
                <c:pt idx="1">
                  <c:v>全新好</c:v>
                </c:pt>
                <c:pt idx="2">
                  <c:v>*ST松江</c:v>
                </c:pt>
                <c:pt idx="3">
                  <c:v>华昌化工</c:v>
                </c:pt>
                <c:pt idx="4">
                  <c:v>嘉凯城</c:v>
                </c:pt>
                <c:pt idx="5">
                  <c:v>沧州大化</c:v>
                </c:pt>
                <c:pt idx="6">
                  <c:v>*ST实达</c:v>
                </c:pt>
                <c:pt idx="7">
                  <c:v>金瑞矿业</c:v>
                </c:pt>
                <c:pt idx="8">
                  <c:v>鄂尔多斯</c:v>
                </c:pt>
                <c:pt idx="9">
                  <c:v>金牛化工</c:v>
                </c:pt>
              </c:strCache>
            </c:strRef>
          </c:cat>
          <c:val>
            <c:numRef>
              <c:f>Sheet2!$Q$24:$Q$33</c:f>
              <c:numCache>
                <c:formatCode>0.00</c:formatCode>
                <c:ptCount val="10"/>
                <c:pt idx="0">
                  <c:v>53.112000000000002</c:v>
                </c:pt>
                <c:pt idx="1">
                  <c:v>53.7879</c:v>
                </c:pt>
                <c:pt idx="2">
                  <c:v>58.064500000000002</c:v>
                </c:pt>
                <c:pt idx="3">
                  <c:v>60.526299999999999</c:v>
                </c:pt>
                <c:pt idx="4">
                  <c:v>63.5246</c:v>
                </c:pt>
                <c:pt idx="5">
                  <c:v>63.965899999999998</c:v>
                </c:pt>
                <c:pt idx="6">
                  <c:v>67.741900000000001</c:v>
                </c:pt>
                <c:pt idx="7">
                  <c:v>68.736599999999996</c:v>
                </c:pt>
                <c:pt idx="8">
                  <c:v>70.018000000000001</c:v>
                </c:pt>
                <c:pt idx="9">
                  <c:v>86.111099999999993</c:v>
                </c:pt>
              </c:numCache>
            </c:numRef>
          </c:val>
          <c:extLst>
            <c:ext xmlns:c16="http://schemas.microsoft.com/office/drawing/2014/chart" uri="{C3380CC4-5D6E-409C-BE32-E72D297353CC}">
              <c16:uniqueId val="{00000000-2FAB-4589-BF0E-A06058D1A26F}"/>
            </c:ext>
          </c:extLst>
        </c:ser>
        <c:ser>
          <c:idx val="1"/>
          <c:order val="1"/>
          <c:tx>
            <c:strRef>
              <c:f>Sheet2!$R$23</c:f>
              <c:strCache>
                <c:ptCount val="1"/>
                <c:pt idx="0">
                  <c:v>3月涨跌幅（%）</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Sheet2!$P$24:$P$33</c:f>
              <c:strCache>
                <c:ptCount val="10"/>
                <c:pt idx="0">
                  <c:v>晨鸣纸业</c:v>
                </c:pt>
                <c:pt idx="1">
                  <c:v>全新好</c:v>
                </c:pt>
                <c:pt idx="2">
                  <c:v>*ST松江</c:v>
                </c:pt>
                <c:pt idx="3">
                  <c:v>华昌化工</c:v>
                </c:pt>
                <c:pt idx="4">
                  <c:v>嘉凯城</c:v>
                </c:pt>
                <c:pt idx="5">
                  <c:v>沧州大化</c:v>
                </c:pt>
                <c:pt idx="6">
                  <c:v>*ST实达</c:v>
                </c:pt>
                <c:pt idx="7">
                  <c:v>金瑞矿业</c:v>
                </c:pt>
                <c:pt idx="8">
                  <c:v>鄂尔多斯</c:v>
                </c:pt>
                <c:pt idx="9">
                  <c:v>金牛化工</c:v>
                </c:pt>
              </c:strCache>
            </c:strRef>
          </c:cat>
          <c:val>
            <c:numRef>
              <c:f>Sheet2!$R$24:$R$33</c:f>
              <c:numCache>
                <c:formatCode>0.00</c:formatCode>
                <c:ptCount val="10"/>
                <c:pt idx="0">
                  <c:v>-8.6721000000000004</c:v>
                </c:pt>
                <c:pt idx="1">
                  <c:v>-4.6798000000000002</c:v>
                </c:pt>
                <c:pt idx="2">
                  <c:v>-7.6531000000000002</c:v>
                </c:pt>
                <c:pt idx="3">
                  <c:v>-10.245900000000001</c:v>
                </c:pt>
                <c:pt idx="4">
                  <c:v>-10.0251</c:v>
                </c:pt>
                <c:pt idx="5">
                  <c:v>-29.648900000000001</c:v>
                </c:pt>
                <c:pt idx="6">
                  <c:v>28.8462</c:v>
                </c:pt>
                <c:pt idx="7">
                  <c:v>-21.9543</c:v>
                </c:pt>
                <c:pt idx="8">
                  <c:v>-15.892300000000001</c:v>
                </c:pt>
                <c:pt idx="9">
                  <c:v>-1.4924999999999999</c:v>
                </c:pt>
              </c:numCache>
            </c:numRef>
          </c:val>
          <c:extLst>
            <c:ext xmlns:c16="http://schemas.microsoft.com/office/drawing/2014/chart" uri="{C3380CC4-5D6E-409C-BE32-E72D297353CC}">
              <c16:uniqueId val="{00000001-2FAB-4589-BF0E-A06058D1A26F}"/>
            </c:ext>
          </c:extLst>
        </c:ser>
        <c:dLbls>
          <c:showLegendKey val="0"/>
          <c:showVal val="0"/>
          <c:showCatName val="0"/>
          <c:showSerName val="0"/>
          <c:showPercent val="0"/>
          <c:showBubbleSize val="0"/>
        </c:dLbls>
        <c:gapWidth val="100"/>
        <c:axId val="510341599"/>
        <c:axId val="510339935"/>
      </c:barChart>
      <c:catAx>
        <c:axId val="510341599"/>
        <c:scaling>
          <c:orientation val="minMax"/>
        </c:scaling>
        <c:delete val="0"/>
        <c:axPos val="l"/>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510339935"/>
        <c:crosses val="autoZero"/>
        <c:auto val="1"/>
        <c:lblAlgn val="ctr"/>
        <c:lblOffset val="100"/>
        <c:noMultiLvlLbl val="0"/>
      </c:catAx>
      <c:valAx>
        <c:axId val="510339935"/>
        <c:scaling>
          <c:orientation val="minMax"/>
        </c:scaling>
        <c:delete val="1"/>
        <c:axPos val="b"/>
        <c:numFmt formatCode="0.00" sourceLinked="1"/>
        <c:majorTickMark val="none"/>
        <c:minorTickMark val="none"/>
        <c:tickLblPos val="nextTo"/>
        <c:crossAx val="51034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Sheet2!$P$2:$P$11</c:f>
              <c:strCache>
                <c:ptCount val="10"/>
                <c:pt idx="0">
                  <c:v>金力泰</c:v>
                </c:pt>
                <c:pt idx="1">
                  <c:v>龙蟒佰利</c:v>
                </c:pt>
                <c:pt idx="2">
                  <c:v>华昌达</c:v>
                </c:pt>
                <c:pt idx="3">
                  <c:v>天际股份</c:v>
                </c:pt>
                <c:pt idx="4">
                  <c:v>沧州大化</c:v>
                </c:pt>
                <c:pt idx="5">
                  <c:v>通威股份</c:v>
                </c:pt>
                <c:pt idx="6">
                  <c:v>豆神教育</c:v>
                </c:pt>
                <c:pt idx="7">
                  <c:v>安集科技</c:v>
                </c:pt>
                <c:pt idx="8">
                  <c:v>国瑞科技</c:v>
                </c:pt>
                <c:pt idx="9">
                  <c:v>华灿光电</c:v>
                </c:pt>
              </c:strCache>
            </c:strRef>
          </c:cat>
          <c:val>
            <c:numRef>
              <c:f>Sheet2!$Q$2:$Q$11</c:f>
              <c:numCache>
                <c:formatCode>0.00</c:formatCode>
                <c:ptCount val="10"/>
                <c:pt idx="0">
                  <c:v>-29.008299999999998</c:v>
                </c:pt>
                <c:pt idx="1">
                  <c:v>-29.2224</c:v>
                </c:pt>
                <c:pt idx="2">
                  <c:v>-29.273499999999999</c:v>
                </c:pt>
                <c:pt idx="3">
                  <c:v>-29.502300000000002</c:v>
                </c:pt>
                <c:pt idx="4">
                  <c:v>-29.648900000000001</c:v>
                </c:pt>
                <c:pt idx="5">
                  <c:v>-30.3108</c:v>
                </c:pt>
                <c:pt idx="6">
                  <c:v>-31.135899999999999</c:v>
                </c:pt>
                <c:pt idx="7">
                  <c:v>-31.925599999999999</c:v>
                </c:pt>
                <c:pt idx="8">
                  <c:v>-37.172800000000002</c:v>
                </c:pt>
                <c:pt idx="9">
                  <c:v>-37.348599999999998</c:v>
                </c:pt>
              </c:numCache>
            </c:numRef>
          </c:val>
          <c:extLst>
            <c:ext xmlns:c16="http://schemas.microsoft.com/office/drawing/2014/chart" uri="{C3380CC4-5D6E-409C-BE32-E72D297353CC}">
              <c16:uniqueId val="{00000000-6F39-432E-9380-89BD6ACEC43E}"/>
            </c:ext>
          </c:extLst>
        </c:ser>
        <c:dLbls>
          <c:showLegendKey val="0"/>
          <c:showVal val="0"/>
          <c:showCatName val="0"/>
          <c:showSerName val="0"/>
          <c:showPercent val="0"/>
          <c:showBubbleSize val="0"/>
        </c:dLbls>
        <c:gapWidth val="115"/>
        <c:overlap val="-20"/>
        <c:axId val="718855807"/>
        <c:axId val="718859967"/>
      </c:barChart>
      <c:catAx>
        <c:axId val="718855807"/>
        <c:scaling>
          <c:orientation val="minMax"/>
        </c:scaling>
        <c:delete val="0"/>
        <c:axPos val="l"/>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18859967"/>
        <c:crosses val="autoZero"/>
        <c:auto val="1"/>
        <c:lblAlgn val="ctr"/>
        <c:lblOffset val="100"/>
        <c:noMultiLvlLbl val="0"/>
      </c:catAx>
      <c:valAx>
        <c:axId val="718859967"/>
        <c:scaling>
          <c:orientation val="minMax"/>
        </c:scaling>
        <c:delete val="1"/>
        <c:axPos val="b"/>
        <c:numFmt formatCode="0.00" sourceLinked="1"/>
        <c:majorTickMark val="none"/>
        <c:minorTickMark val="none"/>
        <c:tickLblPos val="nextTo"/>
        <c:crossAx val="71885580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Sheet1!$D$1</c:f>
              <c:strCache>
                <c:ptCount val="1"/>
                <c:pt idx="0">
                  <c:v>周收盘价</c:v>
                </c:pt>
              </c:strCache>
            </c:strRef>
          </c:tx>
          <c:spPr>
            <a:ln w="28575" cap="rnd">
              <a:solidFill>
                <a:schemeClr val="accent1"/>
              </a:solidFill>
              <a:round/>
            </a:ln>
            <a:effectLst/>
          </c:spPr>
          <c:marker>
            <c:symbol val="none"/>
          </c:marker>
          <c:cat>
            <c:numRef>
              <c:f>Sheet1!$C$2:$C$61</c:f>
              <c:numCache>
                <c:formatCode>yyyy\-mm\-dd</c:formatCode>
                <c:ptCount val="60"/>
                <c:pt idx="0">
                  <c:v>43896</c:v>
                </c:pt>
                <c:pt idx="1">
                  <c:v>43903</c:v>
                </c:pt>
                <c:pt idx="2">
                  <c:v>43910</c:v>
                </c:pt>
                <c:pt idx="3">
                  <c:v>43917</c:v>
                </c:pt>
                <c:pt idx="4">
                  <c:v>43924</c:v>
                </c:pt>
                <c:pt idx="5">
                  <c:v>43931</c:v>
                </c:pt>
                <c:pt idx="6">
                  <c:v>43938</c:v>
                </c:pt>
                <c:pt idx="7">
                  <c:v>43945</c:v>
                </c:pt>
                <c:pt idx="8">
                  <c:v>43952</c:v>
                </c:pt>
                <c:pt idx="9">
                  <c:v>43959</c:v>
                </c:pt>
                <c:pt idx="10">
                  <c:v>43966</c:v>
                </c:pt>
                <c:pt idx="11">
                  <c:v>43973</c:v>
                </c:pt>
                <c:pt idx="12">
                  <c:v>43980</c:v>
                </c:pt>
                <c:pt idx="13">
                  <c:v>43987</c:v>
                </c:pt>
                <c:pt idx="14">
                  <c:v>43994</c:v>
                </c:pt>
                <c:pt idx="15">
                  <c:v>44001</c:v>
                </c:pt>
                <c:pt idx="16">
                  <c:v>44008</c:v>
                </c:pt>
                <c:pt idx="17">
                  <c:v>44015</c:v>
                </c:pt>
                <c:pt idx="18">
                  <c:v>44022</c:v>
                </c:pt>
                <c:pt idx="19">
                  <c:v>44029</c:v>
                </c:pt>
                <c:pt idx="20">
                  <c:v>44036</c:v>
                </c:pt>
                <c:pt idx="21">
                  <c:v>44043</c:v>
                </c:pt>
                <c:pt idx="22">
                  <c:v>44050</c:v>
                </c:pt>
                <c:pt idx="23">
                  <c:v>44057</c:v>
                </c:pt>
                <c:pt idx="24">
                  <c:v>44064</c:v>
                </c:pt>
                <c:pt idx="25">
                  <c:v>44071</c:v>
                </c:pt>
                <c:pt idx="26">
                  <c:v>44078</c:v>
                </c:pt>
                <c:pt idx="27">
                  <c:v>44085</c:v>
                </c:pt>
                <c:pt idx="28">
                  <c:v>44092</c:v>
                </c:pt>
                <c:pt idx="29">
                  <c:v>44099</c:v>
                </c:pt>
                <c:pt idx="30">
                  <c:v>44106</c:v>
                </c:pt>
                <c:pt idx="31">
                  <c:v>44113</c:v>
                </c:pt>
                <c:pt idx="32">
                  <c:v>44120</c:v>
                </c:pt>
                <c:pt idx="33">
                  <c:v>44127</c:v>
                </c:pt>
                <c:pt idx="34">
                  <c:v>44134</c:v>
                </c:pt>
                <c:pt idx="35">
                  <c:v>44141</c:v>
                </c:pt>
                <c:pt idx="36">
                  <c:v>44148</c:v>
                </c:pt>
                <c:pt idx="37">
                  <c:v>44155</c:v>
                </c:pt>
                <c:pt idx="38">
                  <c:v>44162</c:v>
                </c:pt>
                <c:pt idx="39">
                  <c:v>44169</c:v>
                </c:pt>
                <c:pt idx="40">
                  <c:v>44176</c:v>
                </c:pt>
                <c:pt idx="41">
                  <c:v>44183</c:v>
                </c:pt>
                <c:pt idx="42">
                  <c:v>44190</c:v>
                </c:pt>
                <c:pt idx="43">
                  <c:v>44197</c:v>
                </c:pt>
                <c:pt idx="44">
                  <c:v>44204</c:v>
                </c:pt>
                <c:pt idx="45">
                  <c:v>44211</c:v>
                </c:pt>
                <c:pt idx="46">
                  <c:v>44218</c:v>
                </c:pt>
                <c:pt idx="47">
                  <c:v>44225</c:v>
                </c:pt>
                <c:pt idx="48">
                  <c:v>44232</c:v>
                </c:pt>
                <c:pt idx="49">
                  <c:v>44239</c:v>
                </c:pt>
                <c:pt idx="50">
                  <c:v>44246</c:v>
                </c:pt>
                <c:pt idx="51">
                  <c:v>44253</c:v>
                </c:pt>
                <c:pt idx="52">
                  <c:v>44260</c:v>
                </c:pt>
                <c:pt idx="53">
                  <c:v>44267</c:v>
                </c:pt>
                <c:pt idx="54">
                  <c:v>44274</c:v>
                </c:pt>
                <c:pt idx="55">
                  <c:v>44281</c:v>
                </c:pt>
                <c:pt idx="56">
                  <c:v>44288</c:v>
                </c:pt>
                <c:pt idx="57">
                  <c:v>44293</c:v>
                </c:pt>
              </c:numCache>
            </c:numRef>
          </c:cat>
          <c:val>
            <c:numRef>
              <c:f>Sheet1!$D$2:$D$61</c:f>
              <c:numCache>
                <c:formatCode>0_);[Red]\(0\)</c:formatCode>
                <c:ptCount val="60"/>
                <c:pt idx="0">
                  <c:v>76.25</c:v>
                </c:pt>
                <c:pt idx="1">
                  <c:v>77.11</c:v>
                </c:pt>
                <c:pt idx="2">
                  <c:v>68.239999999999995</c:v>
                </c:pt>
                <c:pt idx="3">
                  <c:v>70.150000000000006</c:v>
                </c:pt>
                <c:pt idx="4">
                  <c:v>67.59</c:v>
                </c:pt>
                <c:pt idx="5">
                  <c:v>69.849999999999994</c:v>
                </c:pt>
                <c:pt idx="6">
                  <c:v>77</c:v>
                </c:pt>
                <c:pt idx="7">
                  <c:v>88.99</c:v>
                </c:pt>
                <c:pt idx="8">
                  <c:v>86.31</c:v>
                </c:pt>
                <c:pt idx="9">
                  <c:v>89</c:v>
                </c:pt>
                <c:pt idx="10">
                  <c:v>100.36</c:v>
                </c:pt>
                <c:pt idx="11">
                  <c:v>96.46</c:v>
                </c:pt>
                <c:pt idx="12">
                  <c:v>115.27</c:v>
                </c:pt>
                <c:pt idx="13">
                  <c:v>120.67</c:v>
                </c:pt>
                <c:pt idx="14">
                  <c:v>117.51</c:v>
                </c:pt>
                <c:pt idx="15">
                  <c:v>118.97</c:v>
                </c:pt>
                <c:pt idx="16">
                  <c:v>127.19</c:v>
                </c:pt>
                <c:pt idx="17">
                  <c:v>124.76</c:v>
                </c:pt>
                <c:pt idx="18">
                  <c:v>128.32</c:v>
                </c:pt>
                <c:pt idx="19">
                  <c:v>134.88</c:v>
                </c:pt>
                <c:pt idx="20">
                  <c:v>135.01</c:v>
                </c:pt>
                <c:pt idx="21">
                  <c:v>139.6</c:v>
                </c:pt>
                <c:pt idx="22">
                  <c:v>155.9</c:v>
                </c:pt>
                <c:pt idx="23">
                  <c:v>140</c:v>
                </c:pt>
                <c:pt idx="24">
                  <c:v>141</c:v>
                </c:pt>
                <c:pt idx="25">
                  <c:v>161.38</c:v>
                </c:pt>
                <c:pt idx="26">
                  <c:v>175</c:v>
                </c:pt>
                <c:pt idx="27">
                  <c:v>155.79</c:v>
                </c:pt>
                <c:pt idx="28">
                  <c:v>167.96</c:v>
                </c:pt>
                <c:pt idx="29">
                  <c:v>171.48</c:v>
                </c:pt>
                <c:pt idx="30">
                  <c:v>174.9</c:v>
                </c:pt>
                <c:pt idx="31">
                  <c:v>184.9</c:v>
                </c:pt>
                <c:pt idx="32">
                  <c:v>188.6</c:v>
                </c:pt>
                <c:pt idx="33">
                  <c:v>167</c:v>
                </c:pt>
                <c:pt idx="34">
                  <c:v>172.73</c:v>
                </c:pt>
                <c:pt idx="35">
                  <c:v>149.68</c:v>
                </c:pt>
                <c:pt idx="36">
                  <c:v>149</c:v>
                </c:pt>
                <c:pt idx="37">
                  <c:v>142.99</c:v>
                </c:pt>
                <c:pt idx="38">
                  <c:v>138.34</c:v>
                </c:pt>
                <c:pt idx="39">
                  <c:v>149.24</c:v>
                </c:pt>
                <c:pt idx="40">
                  <c:v>141</c:v>
                </c:pt>
                <c:pt idx="41">
                  <c:v>161.19999999999999</c:v>
                </c:pt>
                <c:pt idx="42">
                  <c:v>162.30000000000001</c:v>
                </c:pt>
                <c:pt idx="43">
                  <c:v>157.22999999999999</c:v>
                </c:pt>
                <c:pt idx="44">
                  <c:v>173.32</c:v>
                </c:pt>
                <c:pt idx="45">
                  <c:v>226.45</c:v>
                </c:pt>
                <c:pt idx="46">
                  <c:v>271.72000000000003</c:v>
                </c:pt>
                <c:pt idx="47">
                  <c:v>244.8</c:v>
                </c:pt>
                <c:pt idx="48">
                  <c:v>249.1</c:v>
                </c:pt>
                <c:pt idx="49">
                  <c:v>296.41000000000003</c:v>
                </c:pt>
                <c:pt idx="50">
                  <c:v>307.14</c:v>
                </c:pt>
                <c:pt idx="51">
                  <c:v>261.5</c:v>
                </c:pt>
                <c:pt idx="52">
                  <c:v>266.7</c:v>
                </c:pt>
                <c:pt idx="53">
                  <c:v>251.06</c:v>
                </c:pt>
                <c:pt idx="54">
                  <c:v>271.79000000000002</c:v>
                </c:pt>
                <c:pt idx="55">
                  <c:v>295.77</c:v>
                </c:pt>
                <c:pt idx="56">
                  <c:v>319</c:v>
                </c:pt>
                <c:pt idx="57">
                  <c:v>303.19</c:v>
                </c:pt>
              </c:numCache>
            </c:numRef>
          </c:val>
          <c:smooth val="0"/>
          <c:extLst>
            <c:ext xmlns:c16="http://schemas.microsoft.com/office/drawing/2014/chart" uri="{C3380CC4-5D6E-409C-BE32-E72D297353CC}">
              <c16:uniqueId val="{00000000-DD71-4474-8D83-3634DBF1FFD0}"/>
            </c:ext>
          </c:extLst>
        </c:ser>
        <c:dLbls>
          <c:showLegendKey val="0"/>
          <c:showVal val="0"/>
          <c:showCatName val="0"/>
          <c:showSerName val="0"/>
          <c:showPercent val="0"/>
          <c:showBubbleSize val="0"/>
        </c:dLbls>
        <c:smooth val="0"/>
        <c:axId val="1637323535"/>
        <c:axId val="1637323951"/>
      </c:lineChart>
      <c:dateAx>
        <c:axId val="1637323535"/>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37323951"/>
        <c:crosses val="autoZero"/>
        <c:auto val="1"/>
        <c:lblOffset val="100"/>
        <c:baseTimeUnit val="days"/>
        <c:majorUnit val="2"/>
        <c:majorTimeUnit val="months"/>
        <c:minorUnit val="1"/>
      </c:dateAx>
      <c:valAx>
        <c:axId val="1637323951"/>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37323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万得!$O$2:$O$11</c:f>
              <c:strCache>
                <c:ptCount val="10"/>
                <c:pt idx="0">
                  <c:v>*ST藏格</c:v>
                </c:pt>
                <c:pt idx="1">
                  <c:v>海德股份</c:v>
                </c:pt>
                <c:pt idx="2">
                  <c:v>*ST银亿</c:v>
                </c:pt>
                <c:pt idx="3">
                  <c:v>九鼎投资</c:v>
                </c:pt>
                <c:pt idx="4">
                  <c:v>*ST大集</c:v>
                </c:pt>
                <c:pt idx="5">
                  <c:v>国城矿业</c:v>
                </c:pt>
                <c:pt idx="6">
                  <c:v>泛海控股</c:v>
                </c:pt>
                <c:pt idx="7">
                  <c:v>希努尔</c:v>
                </c:pt>
                <c:pt idx="8">
                  <c:v>*ST新光</c:v>
                </c:pt>
                <c:pt idx="9">
                  <c:v>*ST贵人</c:v>
                </c:pt>
              </c:strCache>
            </c:strRef>
          </c:cat>
          <c:val>
            <c:numRef>
              <c:f>万得!$P$2:$P$11</c:f>
              <c:numCache>
                <c:formatCode>0.00</c:formatCode>
                <c:ptCount val="10"/>
                <c:pt idx="0">
                  <c:v>76.13</c:v>
                </c:pt>
                <c:pt idx="1">
                  <c:v>75.09</c:v>
                </c:pt>
                <c:pt idx="2">
                  <c:v>72.33</c:v>
                </c:pt>
                <c:pt idx="3">
                  <c:v>71.81</c:v>
                </c:pt>
                <c:pt idx="4">
                  <c:v>71.52</c:v>
                </c:pt>
                <c:pt idx="5">
                  <c:v>70.87</c:v>
                </c:pt>
                <c:pt idx="6">
                  <c:v>68.97</c:v>
                </c:pt>
                <c:pt idx="7">
                  <c:v>68.5</c:v>
                </c:pt>
                <c:pt idx="8">
                  <c:v>67.88</c:v>
                </c:pt>
                <c:pt idx="9">
                  <c:v>67.12</c:v>
                </c:pt>
              </c:numCache>
            </c:numRef>
          </c:val>
          <c:extLst>
            <c:ext xmlns:c16="http://schemas.microsoft.com/office/drawing/2014/chart" uri="{C3380CC4-5D6E-409C-BE32-E72D297353CC}">
              <c16:uniqueId val="{00000000-9DBF-4A8B-97E1-E6C20F260026}"/>
            </c:ext>
          </c:extLst>
        </c:ser>
        <c:dLbls>
          <c:showLegendKey val="0"/>
          <c:showVal val="0"/>
          <c:showCatName val="0"/>
          <c:showSerName val="0"/>
          <c:showPercent val="0"/>
          <c:showBubbleSize val="0"/>
        </c:dLbls>
        <c:gapWidth val="100"/>
        <c:overlap val="-24"/>
        <c:axId val="719574143"/>
        <c:axId val="719572063"/>
      </c:barChart>
      <c:catAx>
        <c:axId val="719574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19572063"/>
        <c:crosses val="autoZero"/>
        <c:auto val="1"/>
        <c:lblAlgn val="ctr"/>
        <c:lblOffset val="100"/>
        <c:noMultiLvlLbl val="0"/>
      </c:catAx>
      <c:valAx>
        <c:axId val="719572063"/>
        <c:scaling>
          <c:orientation val="minMax"/>
        </c:scaling>
        <c:delete val="1"/>
        <c:axPos val="l"/>
        <c:numFmt formatCode="0.00" sourceLinked="1"/>
        <c:majorTickMark val="none"/>
        <c:minorTickMark val="none"/>
        <c:tickLblPos val="nextTo"/>
        <c:crossAx val="71957414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66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万得!$O$25:$O$29</c:f>
              <c:strCache>
                <c:ptCount val="5"/>
                <c:pt idx="0">
                  <c:v>华神科技</c:v>
                </c:pt>
                <c:pt idx="1">
                  <c:v>亿通科技</c:v>
                </c:pt>
                <c:pt idx="2">
                  <c:v>哈药股份</c:v>
                </c:pt>
                <c:pt idx="3">
                  <c:v>ST罗普</c:v>
                </c:pt>
                <c:pt idx="4">
                  <c:v>泰瑞机器</c:v>
                </c:pt>
              </c:strCache>
            </c:strRef>
          </c:cat>
          <c:val>
            <c:numRef>
              <c:f>万得!$P$25:$P$29</c:f>
              <c:numCache>
                <c:formatCode>0.00</c:formatCode>
                <c:ptCount val="5"/>
                <c:pt idx="0">
                  <c:v>79.900000000000006</c:v>
                </c:pt>
                <c:pt idx="1">
                  <c:v>79.319199999999995</c:v>
                </c:pt>
                <c:pt idx="2">
                  <c:v>79</c:v>
                </c:pt>
                <c:pt idx="3">
                  <c:v>69</c:v>
                </c:pt>
                <c:pt idx="4">
                  <c:v>57.365200000000002</c:v>
                </c:pt>
              </c:numCache>
            </c:numRef>
          </c:val>
          <c:extLst>
            <c:ext xmlns:c16="http://schemas.microsoft.com/office/drawing/2014/chart" uri="{C3380CC4-5D6E-409C-BE32-E72D297353CC}">
              <c16:uniqueId val="{00000000-BEC6-40E0-B254-CF1EBC33BD78}"/>
            </c:ext>
          </c:extLst>
        </c:ser>
        <c:dLbls>
          <c:showLegendKey val="0"/>
          <c:showVal val="0"/>
          <c:showCatName val="0"/>
          <c:showSerName val="0"/>
          <c:showPercent val="0"/>
          <c:showBubbleSize val="0"/>
        </c:dLbls>
        <c:gapWidth val="100"/>
        <c:overlap val="-24"/>
        <c:axId val="719554527"/>
        <c:axId val="719541215"/>
      </c:barChart>
      <c:catAx>
        <c:axId val="71955452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crossAx val="719541215"/>
        <c:crosses val="autoZero"/>
        <c:auto val="1"/>
        <c:lblAlgn val="ctr"/>
        <c:lblOffset val="100"/>
        <c:noMultiLvlLbl val="0"/>
      </c:catAx>
      <c:valAx>
        <c:axId val="719541215"/>
        <c:scaling>
          <c:orientation val="minMax"/>
        </c:scaling>
        <c:delete val="1"/>
        <c:axPos val="l"/>
        <c:numFmt formatCode="0.00" sourceLinked="1"/>
        <c:majorTickMark val="none"/>
        <c:minorTickMark val="none"/>
        <c:tickLblPos val="nextTo"/>
        <c:crossAx val="71955452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rgbClr val="FF6600"/>
          </a:solidFill>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万得!$R$25:$R$29</c:f>
              <c:strCache>
                <c:ptCount val="5"/>
                <c:pt idx="0">
                  <c:v>长方集团</c:v>
                </c:pt>
                <c:pt idx="1">
                  <c:v>奥马电器</c:v>
                </c:pt>
                <c:pt idx="2">
                  <c:v>昌九生化</c:v>
                </c:pt>
                <c:pt idx="3">
                  <c:v>重庆钢铁</c:v>
                </c:pt>
                <c:pt idx="4">
                  <c:v>聆达股份</c:v>
                </c:pt>
              </c:strCache>
            </c:strRef>
          </c:cat>
          <c:val>
            <c:numRef>
              <c:f>万得!$S$25:$S$29</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4180-4DA4-B1C2-5C7B09B58254}"/>
            </c:ext>
          </c:extLst>
        </c:ser>
        <c:dLbls>
          <c:showLegendKey val="0"/>
          <c:showVal val="0"/>
          <c:showCatName val="0"/>
          <c:showSerName val="0"/>
          <c:showPercent val="0"/>
          <c:showBubbleSize val="0"/>
        </c:dLbls>
        <c:gapWidth val="100"/>
        <c:overlap val="-24"/>
        <c:axId val="719568319"/>
        <c:axId val="719574559"/>
      </c:barChart>
      <c:catAx>
        <c:axId val="719568319"/>
        <c:scaling>
          <c:orientation val="minMax"/>
        </c:scaling>
        <c:delete val="0"/>
        <c:axPos val="b"/>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19574559"/>
        <c:crosses val="autoZero"/>
        <c:auto val="1"/>
        <c:lblAlgn val="ctr"/>
        <c:lblOffset val="100"/>
        <c:noMultiLvlLbl val="0"/>
      </c:catAx>
      <c:valAx>
        <c:axId val="719574559"/>
        <c:scaling>
          <c:orientation val="minMax"/>
        </c:scaling>
        <c:delete val="1"/>
        <c:axPos val="l"/>
        <c:numFmt formatCode="General" sourceLinked="1"/>
        <c:majorTickMark val="none"/>
        <c:minorTickMark val="none"/>
        <c:tickLblPos val="nextTo"/>
        <c:crossAx val="71956831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Sheet1!$B$30</c:f>
              <c:strCache>
                <c:ptCount val="1"/>
                <c:pt idx="0">
                  <c:v>上证指数</c:v>
                </c:pt>
              </c:strCache>
            </c:strRef>
          </c:tx>
          <c:spPr>
            <a:ln w="31750" cap="rnd">
              <a:solidFill>
                <a:schemeClr val="accent1"/>
              </a:solidFill>
              <a:round/>
            </a:ln>
            <a:effectLst/>
          </c:spPr>
          <c:marker>
            <c:symbol val="none"/>
          </c:marker>
          <c:cat>
            <c:numRef>
              <c:f>Sheet1!$A$31:$A$53</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Sheet1!$B$31:$B$53</c:f>
              <c:numCache>
                <c:formatCode>0.00%</c:formatCode>
                <c:ptCount val="23"/>
                <c:pt idx="0">
                  <c:v>1.2059968759906559E-2</c:v>
                </c:pt>
                <c:pt idx="1">
                  <c:v>-1.3940974393178429E-4</c:v>
                </c:pt>
                <c:pt idx="2">
                  <c:v>1.9328169283325813E-2</c:v>
                </c:pt>
                <c:pt idx="3">
                  <c:v>-1.592667982187046E-3</c:v>
                </c:pt>
                <c:pt idx="4">
                  <c:v>-2.0215267794946312E-3</c:v>
                </c:pt>
                <c:pt idx="5">
                  <c:v>-2.4982699170985057E-2</c:v>
                </c:pt>
                <c:pt idx="6">
                  <c:v>-4.2685941308155839E-2</c:v>
                </c:pt>
                <c:pt idx="7">
                  <c:v>-4.3129020355304415E-2</c:v>
                </c:pt>
                <c:pt idx="8">
                  <c:v>-2.0589183422528579E-2</c:v>
                </c:pt>
                <c:pt idx="9">
                  <c:v>-1.5959366448258017E-2</c:v>
                </c:pt>
                <c:pt idx="10">
                  <c:v>-2.5401184880232353E-2</c:v>
                </c:pt>
                <c:pt idx="11">
                  <c:v>-1.7767333002686292E-2</c:v>
                </c:pt>
                <c:pt idx="12">
                  <c:v>-1.8104315877173871E-2</c:v>
                </c:pt>
                <c:pt idx="13">
                  <c:v>-1.3112352740621169E-2</c:v>
                </c:pt>
                <c:pt idx="14">
                  <c:v>-2.9756229010882707E-2</c:v>
                </c:pt>
                <c:pt idx="15">
                  <c:v>-1.8706097472146799E-2</c:v>
                </c:pt>
                <c:pt idx="16">
                  <c:v>-2.7805461510656659E-2</c:v>
                </c:pt>
                <c:pt idx="17">
                  <c:v>-4.0472084937124841E-2</c:v>
                </c:pt>
                <c:pt idx="18">
                  <c:v>-4.1460691524765281E-2</c:v>
                </c:pt>
                <c:pt idx="19">
                  <c:v>-2.5862530821465279E-2</c:v>
                </c:pt>
                <c:pt idx="20">
                  <c:v>-2.1026762453205672E-2</c:v>
                </c:pt>
                <c:pt idx="21">
                  <c:v>-1.4933770112534384E-2</c:v>
                </c:pt>
                <c:pt idx="22">
                  <c:v>-1.9141453698239497E-2</c:v>
                </c:pt>
              </c:numCache>
            </c:numRef>
          </c:val>
          <c:smooth val="1"/>
          <c:extLst>
            <c:ext xmlns:c16="http://schemas.microsoft.com/office/drawing/2014/chart" uri="{C3380CC4-5D6E-409C-BE32-E72D297353CC}">
              <c16:uniqueId val="{00000000-096F-4E3B-8EC7-67E8AAE623A4}"/>
            </c:ext>
          </c:extLst>
        </c:ser>
        <c:ser>
          <c:idx val="1"/>
          <c:order val="1"/>
          <c:tx>
            <c:strRef>
              <c:f>Sheet1!$C$30</c:f>
              <c:strCache>
                <c:ptCount val="1"/>
                <c:pt idx="0">
                  <c:v>深证成指</c:v>
                </c:pt>
              </c:strCache>
            </c:strRef>
          </c:tx>
          <c:spPr>
            <a:ln w="31750" cap="rnd">
              <a:solidFill>
                <a:schemeClr val="accent2"/>
              </a:solidFill>
              <a:round/>
            </a:ln>
            <a:effectLst/>
          </c:spPr>
          <c:marker>
            <c:symbol val="none"/>
          </c:marker>
          <c:cat>
            <c:numRef>
              <c:f>Sheet1!$A$31:$A$53</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Sheet1!$C$31:$C$53</c:f>
              <c:numCache>
                <c:formatCode>0.00%</c:formatCode>
                <c:ptCount val="23"/>
                <c:pt idx="0">
                  <c:v>2.4118553802163989E-2</c:v>
                </c:pt>
                <c:pt idx="1">
                  <c:v>1.6796334224331133E-2</c:v>
                </c:pt>
                <c:pt idx="2">
                  <c:v>2.9291146112403466E-2</c:v>
                </c:pt>
                <c:pt idx="3">
                  <c:v>-6.2992000390309499E-3</c:v>
                </c:pt>
                <c:pt idx="4">
                  <c:v>-6.5575501428910554E-3</c:v>
                </c:pt>
                <c:pt idx="5">
                  <c:v>-4.4365612738171079E-2</c:v>
                </c:pt>
                <c:pt idx="6">
                  <c:v>-7.1117111156710711E-2</c:v>
                </c:pt>
                <c:pt idx="7">
                  <c:v>-6.5077357210507669E-2</c:v>
                </c:pt>
                <c:pt idx="8">
                  <c:v>-4.4189689276305621E-2</c:v>
                </c:pt>
                <c:pt idx="9">
                  <c:v>-4.2076291681761524E-2</c:v>
                </c:pt>
                <c:pt idx="10">
                  <c:v>-6.8060177349074547E-2</c:v>
                </c:pt>
                <c:pt idx="11">
                  <c:v>-5.9589450942131084E-2</c:v>
                </c:pt>
                <c:pt idx="12">
                  <c:v>-4.8091023993038884E-2</c:v>
                </c:pt>
                <c:pt idx="13">
                  <c:v>-3.7465011155341066E-2</c:v>
                </c:pt>
                <c:pt idx="14">
                  <c:v>-6.2136625805509715E-2</c:v>
                </c:pt>
                <c:pt idx="15">
                  <c:v>-5.1454944999861474E-2</c:v>
                </c:pt>
                <c:pt idx="16">
                  <c:v>-6.2049374054851558E-2</c:v>
                </c:pt>
                <c:pt idx="17">
                  <c:v>-7.5829918862420187E-2</c:v>
                </c:pt>
                <c:pt idx="18">
                  <c:v>-7.4877628523610462E-2</c:v>
                </c:pt>
                <c:pt idx="19">
                  <c:v>-5.0854074218015466E-2</c:v>
                </c:pt>
                <c:pt idx="20">
                  <c:v>-5.0745419663929314E-2</c:v>
                </c:pt>
                <c:pt idx="21">
                  <c:v>-4.2668229119568024E-2</c:v>
                </c:pt>
                <c:pt idx="22">
                  <c:v>-5.0234585409741239E-2</c:v>
                </c:pt>
              </c:numCache>
            </c:numRef>
          </c:val>
          <c:smooth val="1"/>
          <c:extLst>
            <c:ext xmlns:c16="http://schemas.microsoft.com/office/drawing/2014/chart" uri="{C3380CC4-5D6E-409C-BE32-E72D297353CC}">
              <c16:uniqueId val="{00000001-096F-4E3B-8EC7-67E8AAE623A4}"/>
            </c:ext>
          </c:extLst>
        </c:ser>
        <c:ser>
          <c:idx val="2"/>
          <c:order val="2"/>
          <c:tx>
            <c:strRef>
              <c:f>Sheet1!$D$30</c:f>
              <c:strCache>
                <c:ptCount val="1"/>
                <c:pt idx="0">
                  <c:v>中小板指</c:v>
                </c:pt>
              </c:strCache>
            </c:strRef>
          </c:tx>
          <c:spPr>
            <a:ln w="31750" cap="rnd">
              <a:solidFill>
                <a:schemeClr val="accent3"/>
              </a:solidFill>
              <a:round/>
            </a:ln>
            <a:effectLst/>
          </c:spPr>
          <c:marker>
            <c:symbol val="none"/>
          </c:marker>
          <c:cat>
            <c:numRef>
              <c:f>Sheet1!$A$31:$A$53</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Sheet1!$D$31:$D$53</c:f>
              <c:numCache>
                <c:formatCode>0.00%</c:formatCode>
                <c:ptCount val="23"/>
                <c:pt idx="0">
                  <c:v>2.7840087699293692E-2</c:v>
                </c:pt>
                <c:pt idx="1">
                  <c:v>2.4861954863218516E-2</c:v>
                </c:pt>
                <c:pt idx="2">
                  <c:v>3.6301981249982074E-2</c:v>
                </c:pt>
                <c:pt idx="3">
                  <c:v>-6.9110005399108942E-4</c:v>
                </c:pt>
                <c:pt idx="4">
                  <c:v>-1.6910497706279504E-4</c:v>
                </c:pt>
                <c:pt idx="5">
                  <c:v>-3.9833550429509645E-2</c:v>
                </c:pt>
                <c:pt idx="6">
                  <c:v>-6.7215957542999361E-2</c:v>
                </c:pt>
                <c:pt idx="7">
                  <c:v>-6.3804662539969526E-2</c:v>
                </c:pt>
                <c:pt idx="8">
                  <c:v>-4.8472460783175353E-2</c:v>
                </c:pt>
                <c:pt idx="9">
                  <c:v>-5.0673833627137177E-2</c:v>
                </c:pt>
                <c:pt idx="10">
                  <c:v>-7.7562709693648535E-2</c:v>
                </c:pt>
                <c:pt idx="11">
                  <c:v>-7.4092858937367057E-2</c:v>
                </c:pt>
                <c:pt idx="12">
                  <c:v>-6.1243188296480899E-2</c:v>
                </c:pt>
                <c:pt idx="13">
                  <c:v>-5.4648774113568832E-2</c:v>
                </c:pt>
                <c:pt idx="14">
                  <c:v>-8.3236745700759673E-2</c:v>
                </c:pt>
                <c:pt idx="15">
                  <c:v>-7.4692303372659974E-2</c:v>
                </c:pt>
                <c:pt idx="16">
                  <c:v>-8.8574560012080306E-2</c:v>
                </c:pt>
                <c:pt idx="17">
                  <c:v>-0.10499403002255669</c:v>
                </c:pt>
                <c:pt idx="18">
                  <c:v>-0.10259282176311724</c:v>
                </c:pt>
                <c:pt idx="19">
                  <c:v>-7.7891194695087873E-2</c:v>
                </c:pt>
                <c:pt idx="20">
                  <c:v>-8.1491137297263316E-2</c:v>
                </c:pt>
                <c:pt idx="21">
                  <c:v>-7.4170370106871775E-2</c:v>
                </c:pt>
                <c:pt idx="22">
                  <c:v>-8.4102822790109499E-2</c:v>
                </c:pt>
              </c:numCache>
            </c:numRef>
          </c:val>
          <c:smooth val="1"/>
          <c:extLst>
            <c:ext xmlns:c16="http://schemas.microsoft.com/office/drawing/2014/chart" uri="{C3380CC4-5D6E-409C-BE32-E72D297353CC}">
              <c16:uniqueId val="{00000002-096F-4E3B-8EC7-67E8AAE623A4}"/>
            </c:ext>
          </c:extLst>
        </c:ser>
        <c:ser>
          <c:idx val="3"/>
          <c:order val="3"/>
          <c:tx>
            <c:strRef>
              <c:f>Sheet1!$E$30</c:f>
              <c:strCache>
                <c:ptCount val="1"/>
                <c:pt idx="0">
                  <c:v>创业板指</c:v>
                </c:pt>
              </c:strCache>
            </c:strRef>
          </c:tx>
          <c:spPr>
            <a:ln w="31750" cap="rnd">
              <a:solidFill>
                <a:schemeClr val="accent4"/>
              </a:solidFill>
              <a:round/>
            </a:ln>
            <a:effectLst/>
          </c:spPr>
          <c:marker>
            <c:symbol val="none"/>
          </c:marker>
          <c:cat>
            <c:numRef>
              <c:f>Sheet1!$A$31:$A$53</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Sheet1!$E$31:$E$53</c:f>
              <c:numCache>
                <c:formatCode>0.00%</c:formatCode>
                <c:ptCount val="23"/>
                <c:pt idx="0">
                  <c:v>2.7671579071049557E-2</c:v>
                </c:pt>
                <c:pt idx="1">
                  <c:v>1.8111447783059287E-2</c:v>
                </c:pt>
                <c:pt idx="2">
                  <c:v>2.8700502900934399E-2</c:v>
                </c:pt>
                <c:pt idx="3">
                  <c:v>-2.1357959148251227E-2</c:v>
                </c:pt>
                <c:pt idx="4">
                  <c:v>-1.4460936943173186E-2</c:v>
                </c:pt>
                <c:pt idx="5">
                  <c:v>-6.3576470463891144E-2</c:v>
                </c:pt>
                <c:pt idx="6">
                  <c:v>-9.6311683484307298E-2</c:v>
                </c:pt>
                <c:pt idx="7">
                  <c:v>-8.1469361154083098E-2</c:v>
                </c:pt>
                <c:pt idx="8">
                  <c:v>-5.7491702362780894E-2</c:v>
                </c:pt>
                <c:pt idx="9">
                  <c:v>-5.397869478417916E-2</c:v>
                </c:pt>
                <c:pt idx="10">
                  <c:v>-9.26861202039303E-2</c:v>
                </c:pt>
                <c:pt idx="11">
                  <c:v>-8.3042635928253672E-2</c:v>
                </c:pt>
                <c:pt idx="12">
                  <c:v>-7.2055037541959188E-2</c:v>
                </c:pt>
                <c:pt idx="13">
                  <c:v>-5.675377620089983E-2</c:v>
                </c:pt>
                <c:pt idx="14">
                  <c:v>-8.3248255978569441E-2</c:v>
                </c:pt>
                <c:pt idx="15">
                  <c:v>-7.4071054286953264E-2</c:v>
                </c:pt>
                <c:pt idx="16">
                  <c:v>-8.4427379901951038E-2</c:v>
                </c:pt>
                <c:pt idx="17">
                  <c:v>-9.5912042111480522E-2</c:v>
                </c:pt>
                <c:pt idx="18">
                  <c:v>-8.8573753513376596E-2</c:v>
                </c:pt>
                <c:pt idx="19">
                  <c:v>-5.789501552222065E-2</c:v>
                </c:pt>
                <c:pt idx="20">
                  <c:v>-6.1819674990606921E-2</c:v>
                </c:pt>
                <c:pt idx="21">
                  <c:v>-4.8999683505720371E-2</c:v>
                </c:pt>
                <c:pt idx="22">
                  <c:v>-5.3399170183088707E-2</c:v>
                </c:pt>
              </c:numCache>
            </c:numRef>
          </c:val>
          <c:smooth val="1"/>
          <c:extLst>
            <c:ext xmlns:c16="http://schemas.microsoft.com/office/drawing/2014/chart" uri="{C3380CC4-5D6E-409C-BE32-E72D297353CC}">
              <c16:uniqueId val="{00000003-096F-4E3B-8EC7-67E8AAE623A4}"/>
            </c:ext>
          </c:extLst>
        </c:ser>
        <c:ser>
          <c:idx val="4"/>
          <c:order val="4"/>
          <c:tx>
            <c:strRef>
              <c:f>Sheet1!$F$30</c:f>
              <c:strCache>
                <c:ptCount val="1"/>
                <c:pt idx="0">
                  <c:v>科创50</c:v>
                </c:pt>
              </c:strCache>
            </c:strRef>
          </c:tx>
          <c:spPr>
            <a:ln w="31750" cap="rnd">
              <a:solidFill>
                <a:schemeClr val="accent5"/>
              </a:solidFill>
              <a:round/>
            </a:ln>
            <a:effectLst/>
          </c:spPr>
          <c:marker>
            <c:symbol val="none"/>
          </c:marker>
          <c:cat>
            <c:numRef>
              <c:f>Sheet1!$A$31:$A$53</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Sheet1!$F$31:$F$53</c:f>
              <c:numCache>
                <c:formatCode>0.00%</c:formatCode>
                <c:ptCount val="23"/>
                <c:pt idx="0">
                  <c:v>2.4558714199337528E-2</c:v>
                </c:pt>
                <c:pt idx="1">
                  <c:v>1.9958788053439092E-2</c:v>
                </c:pt>
                <c:pt idx="2">
                  <c:v>2.5506671952377324E-2</c:v>
                </c:pt>
                <c:pt idx="3">
                  <c:v>-1.0773344478084423E-3</c:v>
                </c:pt>
                <c:pt idx="4">
                  <c:v>3.2081648387336514E-3</c:v>
                </c:pt>
                <c:pt idx="5">
                  <c:v>-3.7817449106489653E-2</c:v>
                </c:pt>
                <c:pt idx="6">
                  <c:v>-7.2005410435305395E-2</c:v>
                </c:pt>
                <c:pt idx="7">
                  <c:v>-7.0045598684054133E-2</c:v>
                </c:pt>
                <c:pt idx="8">
                  <c:v>-4.3969669274694589E-2</c:v>
                </c:pt>
                <c:pt idx="9">
                  <c:v>-4.8478088755430138E-2</c:v>
                </c:pt>
                <c:pt idx="10">
                  <c:v>-7.7095383816899177E-2</c:v>
                </c:pt>
                <c:pt idx="11">
                  <c:v>-7.9376185560127377E-2</c:v>
                </c:pt>
                <c:pt idx="12">
                  <c:v>-6.7174718511390896E-2</c:v>
                </c:pt>
                <c:pt idx="13">
                  <c:v>-6.3576763945619508E-2</c:v>
                </c:pt>
                <c:pt idx="14">
                  <c:v>-7.1134022562842736E-2</c:v>
                </c:pt>
                <c:pt idx="15">
                  <c:v>-6.248622779426305E-2</c:v>
                </c:pt>
                <c:pt idx="16">
                  <c:v>-6.7225262176402567E-2</c:v>
                </c:pt>
                <c:pt idx="17">
                  <c:v>-7.8561225540543678E-2</c:v>
                </c:pt>
                <c:pt idx="18">
                  <c:v>-7.9871664353853733E-2</c:v>
                </c:pt>
                <c:pt idx="19">
                  <c:v>-5.199411732089898E-2</c:v>
                </c:pt>
                <c:pt idx="20">
                  <c:v>-5.6440601952418623E-2</c:v>
                </c:pt>
                <c:pt idx="21">
                  <c:v>-5.8272319460103028E-2</c:v>
                </c:pt>
                <c:pt idx="22">
                  <c:v>-5.8279712414089913E-2</c:v>
                </c:pt>
              </c:numCache>
            </c:numRef>
          </c:val>
          <c:smooth val="1"/>
          <c:extLst>
            <c:ext xmlns:c16="http://schemas.microsoft.com/office/drawing/2014/chart" uri="{C3380CC4-5D6E-409C-BE32-E72D297353CC}">
              <c16:uniqueId val="{00000004-096F-4E3B-8EC7-67E8AAE623A4}"/>
            </c:ext>
          </c:extLst>
        </c:ser>
        <c:dLbls>
          <c:showLegendKey val="0"/>
          <c:showVal val="0"/>
          <c:showCatName val="0"/>
          <c:showSerName val="0"/>
          <c:showPercent val="0"/>
          <c:showBubbleSize val="0"/>
        </c:dLbls>
        <c:smooth val="0"/>
        <c:axId val="978971072"/>
        <c:axId val="978978560"/>
      </c:lineChart>
      <c:dateAx>
        <c:axId val="978971072"/>
        <c:scaling>
          <c:orientation val="minMax"/>
        </c:scaling>
        <c:delete val="0"/>
        <c:axPos val="b"/>
        <c:numFmt formatCode="m/d/yyyy"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78978560"/>
        <c:crosses val="autoZero"/>
        <c:auto val="0"/>
        <c:lblOffset val="100"/>
        <c:baseTimeUnit val="days"/>
        <c:majorUnit val="7"/>
        <c:majorTimeUnit val="days"/>
      </c:dateAx>
      <c:valAx>
        <c:axId val="9789785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78971072"/>
        <c:crosses val="autoZero"/>
        <c:crossBetween val="between"/>
      </c:valAx>
      <c:spPr>
        <a:noFill/>
        <a:ln>
          <a:noFill/>
        </a:ln>
        <a:effectLst/>
      </c:spPr>
    </c:plotArea>
    <c:legend>
      <c:legendPos val="b"/>
      <c:layout>
        <c:manualLayout>
          <c:xMode val="edge"/>
          <c:yMode val="edge"/>
          <c:x val="0.31932079619551557"/>
          <c:y val="3.564687162989813E-2"/>
          <c:w val="0.59085054968199868"/>
          <c:h val="5.6670451563060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25786942922677E-2"/>
          <c:y val="4.1561774786696225E-2"/>
          <c:w val="0.90047204447497686"/>
          <c:h val="0.84416678578799109"/>
        </c:manualLayout>
      </c:layout>
      <c:lineChart>
        <c:grouping val="standard"/>
        <c:varyColors val="0"/>
        <c:ser>
          <c:idx val="0"/>
          <c:order val="0"/>
          <c:tx>
            <c:strRef>
              <c:f>万得!$F$3</c:f>
              <c:strCache>
                <c:ptCount val="1"/>
                <c:pt idx="0">
                  <c:v>全部A股</c:v>
                </c:pt>
              </c:strCache>
            </c:strRef>
          </c:tx>
          <c:spPr>
            <a:ln w="31750" cap="rnd">
              <a:solidFill>
                <a:schemeClr val="accent1"/>
              </a:solidFill>
              <a:round/>
            </a:ln>
            <a:effectLst/>
          </c:spPr>
          <c:marker>
            <c:symbol val="none"/>
          </c:marker>
          <c:cat>
            <c:numRef>
              <c:f>万得!$E$4:$E$26</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万得!$F$4:$F$26</c:f>
              <c:numCache>
                <c:formatCode>0.00%</c:formatCode>
                <c:ptCount val="23"/>
                <c:pt idx="0">
                  <c:v>1.7168882816766429E-2</c:v>
                </c:pt>
                <c:pt idx="1">
                  <c:v>7.2294493219355882E-3</c:v>
                </c:pt>
                <c:pt idx="2">
                  <c:v>2.5504951602568493E-2</c:v>
                </c:pt>
                <c:pt idx="3">
                  <c:v>1.277120311637292E-3</c:v>
                </c:pt>
                <c:pt idx="4">
                  <c:v>2.2489152232112453E-3</c:v>
                </c:pt>
                <c:pt idx="5">
                  <c:v>-2.4042235953986801E-2</c:v>
                </c:pt>
                <c:pt idx="6">
                  <c:v>-4.4911383479934841E-2</c:v>
                </c:pt>
                <c:pt idx="7">
                  <c:v>-4.4241886799640029E-2</c:v>
                </c:pt>
                <c:pt idx="8">
                  <c:v>-2.1564266983383318E-2</c:v>
                </c:pt>
                <c:pt idx="9">
                  <c:v>-1.957602005978476E-2</c:v>
                </c:pt>
                <c:pt idx="10">
                  <c:v>-3.2550844352519759E-2</c:v>
                </c:pt>
                <c:pt idx="11">
                  <c:v>-2.4199546139758055E-2</c:v>
                </c:pt>
                <c:pt idx="12">
                  <c:v>-2.0211551294074814E-2</c:v>
                </c:pt>
                <c:pt idx="13">
                  <c:v>-1.4063736506579883E-2</c:v>
                </c:pt>
                <c:pt idx="14">
                  <c:v>-3.0806508972631486E-2</c:v>
                </c:pt>
                <c:pt idx="15">
                  <c:v>-1.8576723786414062E-2</c:v>
                </c:pt>
                <c:pt idx="16">
                  <c:v>-2.8826248431296442E-2</c:v>
                </c:pt>
                <c:pt idx="17">
                  <c:v>-4.2110302761200757E-2</c:v>
                </c:pt>
                <c:pt idx="18">
                  <c:v>-4.1598572554276902E-2</c:v>
                </c:pt>
                <c:pt idx="19">
                  <c:v>-2.3527299672738033E-2</c:v>
                </c:pt>
                <c:pt idx="20">
                  <c:v>-1.9062521076124272E-2</c:v>
                </c:pt>
                <c:pt idx="21">
                  <c:v>-1.3848936256254385E-2</c:v>
                </c:pt>
                <c:pt idx="22">
                  <c:v>-1.8542830220745321E-2</c:v>
                </c:pt>
              </c:numCache>
            </c:numRef>
          </c:val>
          <c:smooth val="1"/>
          <c:extLst>
            <c:ext xmlns:c16="http://schemas.microsoft.com/office/drawing/2014/chart" uri="{C3380CC4-5D6E-409C-BE32-E72D297353CC}">
              <c16:uniqueId val="{00000000-5506-4075-BADE-FFB3E30944FB}"/>
            </c:ext>
          </c:extLst>
        </c:ser>
        <c:ser>
          <c:idx val="1"/>
          <c:order val="1"/>
          <c:tx>
            <c:strRef>
              <c:f>万得!$G$3</c:f>
              <c:strCache>
                <c:ptCount val="1"/>
                <c:pt idx="0">
                  <c:v>上证A股</c:v>
                </c:pt>
              </c:strCache>
            </c:strRef>
          </c:tx>
          <c:spPr>
            <a:ln w="31750" cap="rnd">
              <a:solidFill>
                <a:schemeClr val="accent2"/>
              </a:solidFill>
              <a:round/>
            </a:ln>
            <a:effectLst/>
          </c:spPr>
          <c:marker>
            <c:symbol val="none"/>
          </c:marker>
          <c:cat>
            <c:numRef>
              <c:f>万得!$E$4:$E$26</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万得!$G$4:$G$26</c:f>
              <c:numCache>
                <c:formatCode>0.00%</c:formatCode>
                <c:ptCount val="23"/>
                <c:pt idx="0">
                  <c:v>1.2201542957923861E-2</c:v>
                </c:pt>
                <c:pt idx="1">
                  <c:v>3.5748736626728395E-4</c:v>
                </c:pt>
                <c:pt idx="2">
                  <c:v>2.2002662107179827E-2</c:v>
                </c:pt>
                <c:pt idx="3">
                  <c:v>1.7762588145451286E-3</c:v>
                </c:pt>
                <c:pt idx="4">
                  <c:v>2.308441115649984E-3</c:v>
                </c:pt>
                <c:pt idx="5">
                  <c:v>-1.9655405786613289E-2</c:v>
                </c:pt>
                <c:pt idx="6">
                  <c:v>-3.6475913089830891E-2</c:v>
                </c:pt>
                <c:pt idx="7">
                  <c:v>-3.6915407482024376E-2</c:v>
                </c:pt>
                <c:pt idx="8">
                  <c:v>-1.4395073028139804E-2</c:v>
                </c:pt>
                <c:pt idx="9">
                  <c:v>-1.2045565422512006E-2</c:v>
                </c:pt>
                <c:pt idx="10">
                  <c:v>-1.9913591090542249E-2</c:v>
                </c:pt>
                <c:pt idx="11">
                  <c:v>-1.299482266146601E-2</c:v>
                </c:pt>
                <c:pt idx="12">
                  <c:v>-1.2731751575580819E-2</c:v>
                </c:pt>
                <c:pt idx="13">
                  <c:v>-8.2448114467635891E-3</c:v>
                </c:pt>
                <c:pt idx="14">
                  <c:v>-2.3796743242282647E-2</c:v>
                </c:pt>
                <c:pt idx="15">
                  <c:v>-1.1722726709936904E-2</c:v>
                </c:pt>
                <c:pt idx="16">
                  <c:v>-2.1315766052819596E-2</c:v>
                </c:pt>
                <c:pt idx="17">
                  <c:v>-3.4419565669721153E-2</c:v>
                </c:pt>
                <c:pt idx="18">
                  <c:v>-3.4824504510359566E-2</c:v>
                </c:pt>
                <c:pt idx="19">
                  <c:v>-1.9170228122130872E-2</c:v>
                </c:pt>
                <c:pt idx="20">
                  <c:v>-1.3048922904787763E-2</c:v>
                </c:pt>
                <c:pt idx="21">
                  <c:v>-7.6144996502691686E-3</c:v>
                </c:pt>
                <c:pt idx="22">
                  <c:v>-1.1774111485723049E-2</c:v>
                </c:pt>
              </c:numCache>
            </c:numRef>
          </c:val>
          <c:smooth val="1"/>
          <c:extLst>
            <c:ext xmlns:c16="http://schemas.microsoft.com/office/drawing/2014/chart" uri="{C3380CC4-5D6E-409C-BE32-E72D297353CC}">
              <c16:uniqueId val="{00000001-5506-4075-BADE-FFB3E30944FB}"/>
            </c:ext>
          </c:extLst>
        </c:ser>
        <c:ser>
          <c:idx val="2"/>
          <c:order val="2"/>
          <c:tx>
            <c:strRef>
              <c:f>万得!$H$3</c:f>
              <c:strCache>
                <c:ptCount val="1"/>
                <c:pt idx="0">
                  <c:v>深证A股</c:v>
                </c:pt>
              </c:strCache>
            </c:strRef>
          </c:tx>
          <c:spPr>
            <a:ln w="31750" cap="rnd">
              <a:solidFill>
                <a:schemeClr val="accent3"/>
              </a:solidFill>
              <a:round/>
            </a:ln>
            <a:effectLst/>
          </c:spPr>
          <c:marker>
            <c:symbol val="none"/>
          </c:marker>
          <c:cat>
            <c:numRef>
              <c:f>万得!$E$4:$E$26</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万得!$H$4:$H$26</c:f>
              <c:numCache>
                <c:formatCode>0.00%</c:formatCode>
                <c:ptCount val="23"/>
                <c:pt idx="0">
                  <c:v>2.4488022369987039E-2</c:v>
                </c:pt>
                <c:pt idx="1">
                  <c:v>1.7354959064533881E-2</c:v>
                </c:pt>
                <c:pt idx="2">
                  <c:v>3.0665409044737579E-2</c:v>
                </c:pt>
                <c:pt idx="3">
                  <c:v>5.4166366865460169E-4</c:v>
                </c:pt>
                <c:pt idx="4">
                  <c:v>2.1612068828247288E-3</c:v>
                </c:pt>
                <c:pt idx="5">
                  <c:v>-3.050602159395488E-2</c:v>
                </c:pt>
                <c:pt idx="6">
                  <c:v>-5.7340648177868214E-2</c:v>
                </c:pt>
                <c:pt idx="7">
                  <c:v>-5.5037105835980316E-2</c:v>
                </c:pt>
                <c:pt idx="8">
                  <c:v>-3.2127733504596523E-2</c:v>
                </c:pt>
                <c:pt idx="9">
                  <c:v>-3.0671787031943065E-2</c:v>
                </c:pt>
                <c:pt idx="10">
                  <c:v>-5.1171236515970553E-2</c:v>
                </c:pt>
                <c:pt idx="11">
                  <c:v>-4.0709173709798985E-2</c:v>
                </c:pt>
                <c:pt idx="12">
                  <c:v>-3.1232680633037857E-2</c:v>
                </c:pt>
                <c:pt idx="13">
                  <c:v>-2.263764592138473E-2</c:v>
                </c:pt>
                <c:pt idx="14">
                  <c:v>-4.1135065548444039E-2</c:v>
                </c:pt>
                <c:pt idx="15">
                  <c:v>-2.867576265775218E-2</c:v>
                </c:pt>
                <c:pt idx="16">
                  <c:v>-3.9892587213951614E-2</c:v>
                </c:pt>
                <c:pt idx="17">
                  <c:v>-5.3442238300958067E-2</c:v>
                </c:pt>
                <c:pt idx="18">
                  <c:v>-5.1579839802003202E-2</c:v>
                </c:pt>
                <c:pt idx="19">
                  <c:v>-2.9947237394831405E-2</c:v>
                </c:pt>
                <c:pt idx="20">
                  <c:v>-2.792327208703449E-2</c:v>
                </c:pt>
                <c:pt idx="21">
                  <c:v>-2.3035082218546554E-2</c:v>
                </c:pt>
                <c:pt idx="22">
                  <c:v>-2.8516215756209107E-2</c:v>
                </c:pt>
              </c:numCache>
            </c:numRef>
          </c:val>
          <c:smooth val="1"/>
          <c:extLst>
            <c:ext xmlns:c16="http://schemas.microsoft.com/office/drawing/2014/chart" uri="{C3380CC4-5D6E-409C-BE32-E72D297353CC}">
              <c16:uniqueId val="{00000002-5506-4075-BADE-FFB3E30944FB}"/>
            </c:ext>
          </c:extLst>
        </c:ser>
        <c:dLbls>
          <c:showLegendKey val="0"/>
          <c:showVal val="0"/>
          <c:showCatName val="0"/>
          <c:showSerName val="0"/>
          <c:showPercent val="0"/>
          <c:showBubbleSize val="0"/>
        </c:dLbls>
        <c:smooth val="0"/>
        <c:axId val="925603744"/>
        <c:axId val="925588352"/>
      </c:lineChart>
      <c:dateAx>
        <c:axId val="925603744"/>
        <c:scaling>
          <c:orientation val="minMax"/>
        </c:scaling>
        <c:delete val="0"/>
        <c:axPos val="b"/>
        <c:numFmt formatCode="m/d/yyyy"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25588352"/>
        <c:crosses val="autoZero"/>
        <c:auto val="1"/>
        <c:lblOffset val="100"/>
        <c:baseTimeUnit val="days"/>
        <c:majorUnit val="7"/>
        <c:majorTimeUnit val="days"/>
      </c:dateAx>
      <c:valAx>
        <c:axId val="92558835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25603744"/>
        <c:crosses val="autoZero"/>
        <c:crossBetween val="between"/>
      </c:valAx>
      <c:spPr>
        <a:noFill/>
        <a:ln>
          <a:noFill/>
        </a:ln>
        <a:effectLst/>
      </c:spPr>
    </c:plotArea>
    <c:legend>
      <c:legendPos val="b"/>
      <c:layout>
        <c:manualLayout>
          <c:xMode val="edge"/>
          <c:yMode val="edge"/>
          <c:x val="0.61898024521535777"/>
          <c:y val="6.2495260043766168E-2"/>
          <c:w val="0.34758474118439703"/>
          <c:h val="6.87893525196536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Sheet1!$G$7:$G$29</c:f>
              <c:numCache>
                <c:formatCode>m/d/yyyy</c:formatCode>
                <c:ptCount val="23"/>
                <c:pt idx="0">
                  <c:v>44256</c:v>
                </c:pt>
                <c:pt idx="1">
                  <c:v>44257</c:v>
                </c:pt>
                <c:pt idx="2">
                  <c:v>44258</c:v>
                </c:pt>
                <c:pt idx="3">
                  <c:v>44259</c:v>
                </c:pt>
                <c:pt idx="4">
                  <c:v>44260</c:v>
                </c:pt>
                <c:pt idx="5">
                  <c:v>44263</c:v>
                </c:pt>
                <c:pt idx="6">
                  <c:v>44264</c:v>
                </c:pt>
                <c:pt idx="7">
                  <c:v>44265</c:v>
                </c:pt>
                <c:pt idx="8">
                  <c:v>44266</c:v>
                </c:pt>
                <c:pt idx="9">
                  <c:v>44267</c:v>
                </c:pt>
                <c:pt idx="10">
                  <c:v>44270</c:v>
                </c:pt>
                <c:pt idx="11">
                  <c:v>44271</c:v>
                </c:pt>
                <c:pt idx="12">
                  <c:v>44272</c:v>
                </c:pt>
                <c:pt idx="13">
                  <c:v>44273</c:v>
                </c:pt>
                <c:pt idx="14">
                  <c:v>44274</c:v>
                </c:pt>
                <c:pt idx="15">
                  <c:v>44277</c:v>
                </c:pt>
                <c:pt idx="16">
                  <c:v>44278</c:v>
                </c:pt>
                <c:pt idx="17">
                  <c:v>44279</c:v>
                </c:pt>
                <c:pt idx="18">
                  <c:v>44280</c:v>
                </c:pt>
                <c:pt idx="19">
                  <c:v>44281</c:v>
                </c:pt>
                <c:pt idx="20">
                  <c:v>44284</c:v>
                </c:pt>
                <c:pt idx="21">
                  <c:v>44285</c:v>
                </c:pt>
                <c:pt idx="22">
                  <c:v>44286</c:v>
                </c:pt>
              </c:numCache>
            </c:numRef>
          </c:cat>
          <c:val>
            <c:numRef>
              <c:f>Sheet1!$H$7:$H$29</c:f>
              <c:numCache>
                <c:formatCode>0.00%</c:formatCode>
                <c:ptCount val="23"/>
                <c:pt idx="0">
                  <c:v>1.1480993188310196E-2</c:v>
                </c:pt>
                <c:pt idx="1">
                  <c:v>-4.9439683586025573E-3</c:v>
                </c:pt>
                <c:pt idx="2">
                  <c:v>1.9940672379696878E-2</c:v>
                </c:pt>
                <c:pt idx="3">
                  <c:v>-8.3498132278619908E-3</c:v>
                </c:pt>
                <c:pt idx="4">
                  <c:v>-2.1643594814326539E-2</c:v>
                </c:pt>
                <c:pt idx="5">
                  <c:v>-6.0810810810810856E-2</c:v>
                </c:pt>
                <c:pt idx="6">
                  <c:v>-6.7183036695231846E-2</c:v>
                </c:pt>
                <c:pt idx="7">
                  <c:v>-5.8503625576796336E-2</c:v>
                </c:pt>
                <c:pt idx="8">
                  <c:v>-3.1476598549769252E-2</c:v>
                </c:pt>
                <c:pt idx="9">
                  <c:v>-3.8068556361239292E-2</c:v>
                </c:pt>
                <c:pt idx="10">
                  <c:v>-4.8231157987255524E-2</c:v>
                </c:pt>
                <c:pt idx="11">
                  <c:v>-3.8837618105910798E-2</c:v>
                </c:pt>
                <c:pt idx="12">
                  <c:v>-3.850802021533728E-2</c:v>
                </c:pt>
                <c:pt idx="13">
                  <c:v>-3.6475499890133989E-2</c:v>
                </c:pt>
                <c:pt idx="14">
                  <c:v>-6.0646011865524097E-2</c:v>
                </c:pt>
                <c:pt idx="15">
                  <c:v>-5.5702043506921539E-2</c:v>
                </c:pt>
                <c:pt idx="16">
                  <c:v>-5.773456383212483E-2</c:v>
                </c:pt>
                <c:pt idx="17">
                  <c:v>-7.2072072072072113E-2</c:v>
                </c:pt>
                <c:pt idx="18">
                  <c:v>-7.7675236211821597E-2</c:v>
                </c:pt>
                <c:pt idx="19">
                  <c:v>-5.7240166996264552E-2</c:v>
                </c:pt>
                <c:pt idx="20">
                  <c:v>-5.1691935838277248E-2</c:v>
                </c:pt>
                <c:pt idx="21">
                  <c:v>-4.7187431333772789E-2</c:v>
                </c:pt>
                <c:pt idx="22">
                  <c:v>-5.6141507361019527E-2</c:v>
                </c:pt>
              </c:numCache>
            </c:numRef>
          </c:val>
          <c:smooth val="0"/>
          <c:extLst>
            <c:ext xmlns:c16="http://schemas.microsoft.com/office/drawing/2014/chart" uri="{C3380CC4-5D6E-409C-BE32-E72D297353CC}">
              <c16:uniqueId val="{00000000-FB1D-4DA9-A9A0-27ECB4D63A71}"/>
            </c:ext>
          </c:extLst>
        </c:ser>
        <c:dLbls>
          <c:showLegendKey val="0"/>
          <c:showVal val="0"/>
          <c:showCatName val="0"/>
          <c:showSerName val="0"/>
          <c:showPercent val="0"/>
          <c:showBubbleSize val="0"/>
        </c:dLbls>
        <c:smooth val="0"/>
        <c:axId val="600003695"/>
        <c:axId val="600007023"/>
      </c:lineChart>
      <c:dateAx>
        <c:axId val="600003695"/>
        <c:scaling>
          <c:orientation val="minMax"/>
        </c:scaling>
        <c:delete val="0"/>
        <c:axPos val="b"/>
        <c:numFmt formatCode="m/d/yyyy"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600007023"/>
        <c:crosses val="autoZero"/>
        <c:auto val="1"/>
        <c:lblOffset val="100"/>
        <c:baseTimeUnit val="days"/>
        <c:majorUnit val="7"/>
        <c:majorTimeUnit val="days"/>
      </c:dateAx>
      <c:valAx>
        <c:axId val="60000702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6000036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27BCB"/>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Sheet1!$F$2:$F$13</c:f>
              <c:strCache>
                <c:ptCount val="12"/>
                <c:pt idx="0">
                  <c:v>2021-01-31</c:v>
                </c:pt>
                <c:pt idx="1">
                  <c:v>2021-02-28</c:v>
                </c:pt>
                <c:pt idx="2">
                  <c:v>2021-03-31</c:v>
                </c:pt>
                <c:pt idx="3">
                  <c:v>2021-04-30</c:v>
                </c:pt>
                <c:pt idx="4">
                  <c:v>2021-05-31</c:v>
                </c:pt>
                <c:pt idx="5">
                  <c:v>2021-06-30</c:v>
                </c:pt>
                <c:pt idx="6">
                  <c:v>2021-07-31</c:v>
                </c:pt>
                <c:pt idx="7">
                  <c:v>2021-08-31</c:v>
                </c:pt>
                <c:pt idx="8">
                  <c:v>2021-09-30</c:v>
                </c:pt>
                <c:pt idx="9">
                  <c:v>2021-10-31</c:v>
                </c:pt>
                <c:pt idx="10">
                  <c:v>2021-11-30</c:v>
                </c:pt>
                <c:pt idx="11">
                  <c:v>2021-12-31</c:v>
                </c:pt>
              </c:strCache>
            </c:strRef>
          </c:cat>
          <c:val>
            <c:numRef>
              <c:f>Sheet1!$G$2:$G$13</c:f>
              <c:numCache>
                <c:formatCode>0</c:formatCode>
                <c:ptCount val="12"/>
                <c:pt idx="0">
                  <c:v>3990.7314723422</c:v>
                </c:pt>
                <c:pt idx="1">
                  <c:v>5084.2163419419039</c:v>
                </c:pt>
                <c:pt idx="2">
                  <c:v>2365.0779893484009</c:v>
                </c:pt>
                <c:pt idx="3">
                  <c:v>2071.7146864248998</c:v>
                </c:pt>
                <c:pt idx="4">
                  <c:v>3955.2410833577028</c:v>
                </c:pt>
                <c:pt idx="5">
                  <c:v>7651.3907194241046</c:v>
                </c:pt>
                <c:pt idx="6">
                  <c:v>4441.787933531501</c:v>
                </c:pt>
                <c:pt idx="7">
                  <c:v>4242.0758660793008</c:v>
                </c:pt>
                <c:pt idx="8">
                  <c:v>4080.2821562616023</c:v>
                </c:pt>
                <c:pt idx="9">
                  <c:v>4461.471391305101</c:v>
                </c:pt>
                <c:pt idx="10">
                  <c:v>2856.7028447693001</c:v>
                </c:pt>
                <c:pt idx="11">
                  <c:v>4674.7088905624014</c:v>
                </c:pt>
              </c:numCache>
            </c:numRef>
          </c:val>
          <c:extLst>
            <c:ext xmlns:c16="http://schemas.microsoft.com/office/drawing/2014/chart" uri="{C3380CC4-5D6E-409C-BE32-E72D297353CC}">
              <c16:uniqueId val="{00000000-524E-4486-8D75-EF5DDE7CC283}"/>
            </c:ext>
          </c:extLst>
        </c:ser>
        <c:dLbls>
          <c:dLblPos val="inEnd"/>
          <c:showLegendKey val="0"/>
          <c:showVal val="1"/>
          <c:showCatName val="0"/>
          <c:showSerName val="0"/>
          <c:showPercent val="0"/>
          <c:showBubbleSize val="0"/>
        </c:dLbls>
        <c:gapWidth val="100"/>
        <c:overlap val="-24"/>
        <c:axId val="175962320"/>
        <c:axId val="175974800"/>
      </c:barChart>
      <c:catAx>
        <c:axId val="175962320"/>
        <c:scaling>
          <c:orientation val="minMax"/>
        </c:scaling>
        <c:delete val="0"/>
        <c:axPos val="b"/>
        <c:numFmt formatCode="m/d/yyyy"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75974800"/>
        <c:crosses val="autoZero"/>
        <c:auto val="1"/>
        <c:lblAlgn val="ctr"/>
        <c:lblOffset val="100"/>
        <c:noMultiLvlLbl val="0"/>
      </c:catAx>
      <c:valAx>
        <c:axId val="175974800"/>
        <c:scaling>
          <c:orientation val="minMax"/>
        </c:scaling>
        <c:delete val="1"/>
        <c:axPos val="l"/>
        <c:numFmt formatCode="0" sourceLinked="1"/>
        <c:majorTickMark val="none"/>
        <c:minorTickMark val="none"/>
        <c:tickLblPos val="nextTo"/>
        <c:crossAx val="17596232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'大宗交易市场统计(同花顺统计)'!$M$37</c:f>
              <c:strCache>
                <c:ptCount val="1"/>
                <c:pt idx="0">
                  <c:v>总成交额（万元）</c:v>
                </c:pt>
              </c:strCache>
            </c:strRef>
          </c:tx>
          <c:spPr>
            <a:solidFill>
              <a:srgbClr val="CC3300"/>
            </a:solidFill>
            <a:ln w="53975">
              <a:solidFill>
                <a:srgbClr val="CC3300"/>
              </a:solidFill>
            </a:ln>
            <a:effectLst/>
          </c:spPr>
          <c:invertIfNegative val="0"/>
          <c:cat>
            <c:strRef>
              <c:f>'大宗交易市场统计(同花顺统计)'!$K$38:$K$60</c:f>
              <c:strCache>
                <c:ptCount val="23"/>
                <c:pt idx="0">
                  <c:v>2021-03-01</c:v>
                </c:pt>
                <c:pt idx="1">
                  <c:v>2021-03-02</c:v>
                </c:pt>
                <c:pt idx="2">
                  <c:v>2021-03-03</c:v>
                </c:pt>
                <c:pt idx="3">
                  <c:v>2021-03-04</c:v>
                </c:pt>
                <c:pt idx="4">
                  <c:v>2021-03-05</c:v>
                </c:pt>
                <c:pt idx="5">
                  <c:v>2021-03-08</c:v>
                </c:pt>
                <c:pt idx="6">
                  <c:v>2021-03-09</c:v>
                </c:pt>
                <c:pt idx="7">
                  <c:v>2021-03-10</c:v>
                </c:pt>
                <c:pt idx="8">
                  <c:v>2021-03-11</c:v>
                </c:pt>
                <c:pt idx="9">
                  <c:v>2021-03-12</c:v>
                </c:pt>
                <c:pt idx="10">
                  <c:v>2021-03-15</c:v>
                </c:pt>
                <c:pt idx="11">
                  <c:v>2021-03-16</c:v>
                </c:pt>
                <c:pt idx="12">
                  <c:v>2021-03-17</c:v>
                </c:pt>
                <c:pt idx="13">
                  <c:v>2021-03-18</c:v>
                </c:pt>
                <c:pt idx="14">
                  <c:v>2021-03-19</c:v>
                </c:pt>
                <c:pt idx="15">
                  <c:v>2021-03-22</c:v>
                </c:pt>
                <c:pt idx="16">
                  <c:v>2021-03-23</c:v>
                </c:pt>
                <c:pt idx="17">
                  <c:v>2021-03-24</c:v>
                </c:pt>
                <c:pt idx="18">
                  <c:v>2021-03-25</c:v>
                </c:pt>
                <c:pt idx="19">
                  <c:v>2021-03-26</c:v>
                </c:pt>
                <c:pt idx="20">
                  <c:v>2021-03-29</c:v>
                </c:pt>
                <c:pt idx="21">
                  <c:v>2021-03-30</c:v>
                </c:pt>
                <c:pt idx="22">
                  <c:v>2021-03-31</c:v>
                </c:pt>
              </c:strCache>
            </c:strRef>
          </c:cat>
          <c:val>
            <c:numRef>
              <c:f>'大宗交易市场统计(同花顺统计)'!$M$38:$M$60</c:f>
              <c:numCache>
                <c:formatCode>#,##0.00</c:formatCode>
                <c:ptCount val="23"/>
                <c:pt idx="0">
                  <c:v>362656.52</c:v>
                </c:pt>
                <c:pt idx="1">
                  <c:v>246470.42</c:v>
                </c:pt>
                <c:pt idx="2">
                  <c:v>655072.18000000005</c:v>
                </c:pt>
                <c:pt idx="3">
                  <c:v>358849.89</c:v>
                </c:pt>
                <c:pt idx="4">
                  <c:v>244271.01</c:v>
                </c:pt>
                <c:pt idx="5">
                  <c:v>146927.5</c:v>
                </c:pt>
                <c:pt idx="6">
                  <c:v>206471.72</c:v>
                </c:pt>
                <c:pt idx="7">
                  <c:v>356143.55</c:v>
                </c:pt>
                <c:pt idx="8">
                  <c:v>437469.47</c:v>
                </c:pt>
                <c:pt idx="9">
                  <c:v>289767.61</c:v>
                </c:pt>
                <c:pt idx="10">
                  <c:v>206426.77</c:v>
                </c:pt>
                <c:pt idx="11">
                  <c:v>145590.98000000001</c:v>
                </c:pt>
                <c:pt idx="12">
                  <c:v>224536.03</c:v>
                </c:pt>
                <c:pt idx="13">
                  <c:v>315812.8</c:v>
                </c:pt>
                <c:pt idx="14">
                  <c:v>220228.94</c:v>
                </c:pt>
                <c:pt idx="15">
                  <c:v>498206.26</c:v>
                </c:pt>
                <c:pt idx="16">
                  <c:v>284885.90000000002</c:v>
                </c:pt>
                <c:pt idx="17">
                  <c:v>136479.6</c:v>
                </c:pt>
                <c:pt idx="18">
                  <c:v>218586.15</c:v>
                </c:pt>
                <c:pt idx="19">
                  <c:v>290957.34999999998</c:v>
                </c:pt>
                <c:pt idx="20">
                  <c:v>372480.32</c:v>
                </c:pt>
                <c:pt idx="21">
                  <c:v>147095.85</c:v>
                </c:pt>
                <c:pt idx="22">
                  <c:v>120146.93</c:v>
                </c:pt>
              </c:numCache>
            </c:numRef>
          </c:val>
          <c:extLst>
            <c:ext xmlns:c16="http://schemas.microsoft.com/office/drawing/2014/chart" uri="{C3380CC4-5D6E-409C-BE32-E72D297353CC}">
              <c16:uniqueId val="{00000000-9FD1-4B0D-9D2A-8EFDC30C9803}"/>
            </c:ext>
          </c:extLst>
        </c:ser>
        <c:dLbls>
          <c:showLegendKey val="0"/>
          <c:showVal val="0"/>
          <c:showCatName val="0"/>
          <c:showSerName val="0"/>
          <c:showPercent val="0"/>
          <c:showBubbleSize val="0"/>
        </c:dLbls>
        <c:gapWidth val="219"/>
        <c:axId val="1005331135"/>
        <c:axId val="1005305759"/>
      </c:barChart>
      <c:lineChart>
        <c:grouping val="standard"/>
        <c:varyColors val="0"/>
        <c:ser>
          <c:idx val="0"/>
          <c:order val="0"/>
          <c:tx>
            <c:strRef>
              <c:f>'大宗交易市场统计(同花顺统计)'!$L$37</c:f>
              <c:strCache>
                <c:ptCount val="1"/>
                <c:pt idx="0">
                  <c:v>折价率（%）</c:v>
                </c:pt>
              </c:strCache>
            </c:strRef>
          </c:tx>
          <c:spPr>
            <a:ln w="28575" cap="rnd">
              <a:solidFill>
                <a:schemeClr val="accent1"/>
              </a:solidFill>
              <a:round/>
            </a:ln>
            <a:effectLst/>
          </c:spPr>
          <c:marker>
            <c:symbol val="none"/>
          </c:marker>
          <c:cat>
            <c:strRef>
              <c:f>'大宗交易市场统计(同花顺统计)'!$K$38:$K$60</c:f>
              <c:strCache>
                <c:ptCount val="23"/>
                <c:pt idx="0">
                  <c:v>2021-03-01</c:v>
                </c:pt>
                <c:pt idx="1">
                  <c:v>2021-03-02</c:v>
                </c:pt>
                <c:pt idx="2">
                  <c:v>2021-03-03</c:v>
                </c:pt>
                <c:pt idx="3">
                  <c:v>2021-03-04</c:v>
                </c:pt>
                <c:pt idx="4">
                  <c:v>2021-03-05</c:v>
                </c:pt>
                <c:pt idx="5">
                  <c:v>2021-03-08</c:v>
                </c:pt>
                <c:pt idx="6">
                  <c:v>2021-03-09</c:v>
                </c:pt>
                <c:pt idx="7">
                  <c:v>2021-03-10</c:v>
                </c:pt>
                <c:pt idx="8">
                  <c:v>2021-03-11</c:v>
                </c:pt>
                <c:pt idx="9">
                  <c:v>2021-03-12</c:v>
                </c:pt>
                <c:pt idx="10">
                  <c:v>2021-03-15</c:v>
                </c:pt>
                <c:pt idx="11">
                  <c:v>2021-03-16</c:v>
                </c:pt>
                <c:pt idx="12">
                  <c:v>2021-03-17</c:v>
                </c:pt>
                <c:pt idx="13">
                  <c:v>2021-03-18</c:v>
                </c:pt>
                <c:pt idx="14">
                  <c:v>2021-03-19</c:v>
                </c:pt>
                <c:pt idx="15">
                  <c:v>2021-03-22</c:v>
                </c:pt>
                <c:pt idx="16">
                  <c:v>2021-03-23</c:v>
                </c:pt>
                <c:pt idx="17">
                  <c:v>2021-03-24</c:v>
                </c:pt>
                <c:pt idx="18">
                  <c:v>2021-03-25</c:v>
                </c:pt>
                <c:pt idx="19">
                  <c:v>2021-03-26</c:v>
                </c:pt>
                <c:pt idx="20">
                  <c:v>2021-03-29</c:v>
                </c:pt>
                <c:pt idx="21">
                  <c:v>2021-03-30</c:v>
                </c:pt>
                <c:pt idx="22">
                  <c:v>2021-03-31</c:v>
                </c:pt>
              </c:strCache>
            </c:strRef>
          </c:cat>
          <c:val>
            <c:numRef>
              <c:f>'大宗交易市场统计(同花顺统计)'!$L$38:$L$60</c:f>
              <c:numCache>
                <c:formatCode>#,##0.00</c:formatCode>
                <c:ptCount val="23"/>
                <c:pt idx="0">
                  <c:v>5.7077781113698753</c:v>
                </c:pt>
                <c:pt idx="1">
                  <c:v>2.8203825570525467</c:v>
                </c:pt>
                <c:pt idx="2">
                  <c:v>5.1334089553507107</c:v>
                </c:pt>
                <c:pt idx="3">
                  <c:v>3.8422481732714826</c:v>
                </c:pt>
                <c:pt idx="4">
                  <c:v>2.3157413709409522</c:v>
                </c:pt>
                <c:pt idx="5">
                  <c:v>3.8655457532736408</c:v>
                </c:pt>
                <c:pt idx="6">
                  <c:v>5.3427022705916833</c:v>
                </c:pt>
                <c:pt idx="7">
                  <c:v>4.1658077063995211</c:v>
                </c:pt>
                <c:pt idx="8">
                  <c:v>2.4747413511607848</c:v>
                </c:pt>
                <c:pt idx="9">
                  <c:v>6.9351452636231912</c:v>
                </c:pt>
                <c:pt idx="10">
                  <c:v>5.6329036636181735</c:v>
                </c:pt>
                <c:pt idx="11">
                  <c:v>3.6159039799702315</c:v>
                </c:pt>
                <c:pt idx="12">
                  <c:v>6.4901544716828159</c:v>
                </c:pt>
                <c:pt idx="13">
                  <c:v>3.3342423722180858</c:v>
                </c:pt>
                <c:pt idx="14">
                  <c:v>2.4527637273133047</c:v>
                </c:pt>
                <c:pt idx="15">
                  <c:v>3.4765474852811269</c:v>
                </c:pt>
                <c:pt idx="16">
                  <c:v>1.0426597309231724</c:v>
                </c:pt>
                <c:pt idx="17">
                  <c:v>2.8474508175745878</c:v>
                </c:pt>
                <c:pt idx="18">
                  <c:v>3.5256201362286821</c:v>
                </c:pt>
                <c:pt idx="19">
                  <c:v>0.77405563871649552</c:v>
                </c:pt>
                <c:pt idx="20">
                  <c:v>5.6985124430601388</c:v>
                </c:pt>
                <c:pt idx="21">
                  <c:v>-3.6582295112062742</c:v>
                </c:pt>
                <c:pt idx="22">
                  <c:v>3.3327465515302435</c:v>
                </c:pt>
              </c:numCache>
            </c:numRef>
          </c:val>
          <c:smooth val="0"/>
          <c:extLst>
            <c:ext xmlns:c16="http://schemas.microsoft.com/office/drawing/2014/chart" uri="{C3380CC4-5D6E-409C-BE32-E72D297353CC}">
              <c16:uniqueId val="{00000001-9FD1-4B0D-9D2A-8EFDC30C9803}"/>
            </c:ext>
          </c:extLst>
        </c:ser>
        <c:dLbls>
          <c:showLegendKey val="0"/>
          <c:showVal val="0"/>
          <c:showCatName val="0"/>
          <c:showSerName val="0"/>
          <c:showPercent val="0"/>
          <c:showBubbleSize val="0"/>
        </c:dLbls>
        <c:marker val="1"/>
        <c:smooth val="0"/>
        <c:axId val="1005322815"/>
        <c:axId val="1005319487"/>
      </c:lineChart>
      <c:catAx>
        <c:axId val="100533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05305759"/>
        <c:crosses val="autoZero"/>
        <c:auto val="1"/>
        <c:lblAlgn val="ctr"/>
        <c:lblOffset val="100"/>
        <c:noMultiLvlLbl val="0"/>
      </c:catAx>
      <c:valAx>
        <c:axId val="100530575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05331135"/>
        <c:crosses val="autoZero"/>
        <c:crossBetween val="between"/>
      </c:valAx>
      <c:valAx>
        <c:axId val="1005319487"/>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05322815"/>
        <c:crosses val="max"/>
        <c:crossBetween val="between"/>
      </c:valAx>
      <c:catAx>
        <c:axId val="1005322815"/>
        <c:scaling>
          <c:orientation val="minMax"/>
        </c:scaling>
        <c:delete val="1"/>
        <c:axPos val="b"/>
        <c:numFmt formatCode="General" sourceLinked="1"/>
        <c:majorTickMark val="out"/>
        <c:minorTickMark val="none"/>
        <c:tickLblPos val="nextTo"/>
        <c:crossAx val="10053194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Lbls>
            <c:dLbl>
              <c:idx val="3"/>
              <c:layout>
                <c:manualLayout>
                  <c:x val="2.6456692913385826E-2"/>
                  <c:y val="-4.8054919908466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25-4E71-AEBD-1B7DC167BFEF}"/>
                </c:ext>
              </c:extLst>
            </c:dLbl>
            <c:dLbl>
              <c:idx val="8"/>
              <c:layout>
                <c:manualLayout>
                  <c:x val="3.7795275590550258E-3"/>
                  <c:y val="3.6613272311212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25-4E71-AEBD-1B7DC167BFEF}"/>
                </c:ext>
              </c:extLst>
            </c:dLbl>
            <c:dLbl>
              <c:idx val="23"/>
              <c:layout>
                <c:manualLayout>
                  <c:x val="0"/>
                  <c:y val="-5.0343249427917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25-4E71-AEBD-1B7DC167BF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Sheet2!$A$2:$A$25</c:f>
              <c:numCache>
                <c:formatCode>m/d/yyyy</c:formatCode>
                <c:ptCount val="24"/>
                <c:pt idx="0">
                  <c:v>44286</c:v>
                </c:pt>
                <c:pt idx="1">
                  <c:v>44285</c:v>
                </c:pt>
                <c:pt idx="2">
                  <c:v>44284</c:v>
                </c:pt>
                <c:pt idx="3">
                  <c:v>44281</c:v>
                </c:pt>
                <c:pt idx="4">
                  <c:v>44280</c:v>
                </c:pt>
                <c:pt idx="5">
                  <c:v>44279</c:v>
                </c:pt>
                <c:pt idx="6">
                  <c:v>44278</c:v>
                </c:pt>
                <c:pt idx="7">
                  <c:v>44277</c:v>
                </c:pt>
                <c:pt idx="8">
                  <c:v>44274</c:v>
                </c:pt>
                <c:pt idx="9">
                  <c:v>44273</c:v>
                </c:pt>
                <c:pt idx="10">
                  <c:v>44272</c:v>
                </c:pt>
                <c:pt idx="11">
                  <c:v>44271</c:v>
                </c:pt>
                <c:pt idx="12">
                  <c:v>44270</c:v>
                </c:pt>
                <c:pt idx="13">
                  <c:v>44267</c:v>
                </c:pt>
                <c:pt idx="14">
                  <c:v>44266</c:v>
                </c:pt>
                <c:pt idx="15">
                  <c:v>44265</c:v>
                </c:pt>
                <c:pt idx="16">
                  <c:v>44264</c:v>
                </c:pt>
                <c:pt idx="17">
                  <c:v>44263</c:v>
                </c:pt>
                <c:pt idx="18">
                  <c:v>44260</c:v>
                </c:pt>
                <c:pt idx="19">
                  <c:v>44259</c:v>
                </c:pt>
                <c:pt idx="20">
                  <c:v>44258</c:v>
                </c:pt>
                <c:pt idx="21">
                  <c:v>44257</c:v>
                </c:pt>
                <c:pt idx="22">
                  <c:v>44256</c:v>
                </c:pt>
                <c:pt idx="23">
                  <c:v>44253</c:v>
                </c:pt>
              </c:numCache>
            </c:numRef>
          </c:cat>
          <c:val>
            <c:numRef>
              <c:f>Sheet2!$C$2:$C$25</c:f>
              <c:numCache>
                <c:formatCode>0.00</c:formatCode>
                <c:ptCount val="24"/>
                <c:pt idx="0">
                  <c:v>1.6547788499770002</c:v>
                </c:pt>
                <c:pt idx="1">
                  <c:v>1.6540481357519998</c:v>
                </c:pt>
                <c:pt idx="2">
                  <c:v>1.652620451517</c:v>
                </c:pt>
                <c:pt idx="3">
                  <c:v>1.6492839746829999</c:v>
                </c:pt>
                <c:pt idx="4">
                  <c:v>1.648485710846</c:v>
                </c:pt>
                <c:pt idx="5">
                  <c:v>1.6525102070990001</c:v>
                </c:pt>
                <c:pt idx="6">
                  <c:v>1.6539250156750001</c:v>
                </c:pt>
                <c:pt idx="7">
                  <c:v>1.6565563992160002</c:v>
                </c:pt>
                <c:pt idx="8">
                  <c:v>1.6482480361080001</c:v>
                </c:pt>
                <c:pt idx="9">
                  <c:v>1.6527034668939999</c:v>
                </c:pt>
                <c:pt idx="10">
                  <c:v>1.652636060936</c:v>
                </c:pt>
                <c:pt idx="11">
                  <c:v>1.6510356001830002</c:v>
                </c:pt>
                <c:pt idx="12">
                  <c:v>1.652313361619</c:v>
                </c:pt>
                <c:pt idx="13">
                  <c:v>1.6510707164579999</c:v>
                </c:pt>
                <c:pt idx="14">
                  <c:v>1.6538132512439998</c:v>
                </c:pt>
                <c:pt idx="15">
                  <c:v>1.6462071611390001</c:v>
                </c:pt>
                <c:pt idx="16">
                  <c:v>1.6515472727020002</c:v>
                </c:pt>
                <c:pt idx="17">
                  <c:v>1.6632325727719999</c:v>
                </c:pt>
                <c:pt idx="18">
                  <c:v>1.6680913494180001</c:v>
                </c:pt>
                <c:pt idx="19">
                  <c:v>1.6750344607380001</c:v>
                </c:pt>
                <c:pt idx="20">
                  <c:v>1.6829366758250002</c:v>
                </c:pt>
                <c:pt idx="21">
                  <c:v>1.679751683334</c:v>
                </c:pt>
                <c:pt idx="22">
                  <c:v>1.6777846557630001</c:v>
                </c:pt>
                <c:pt idx="23">
                  <c:v>1.670059962876</c:v>
                </c:pt>
              </c:numCache>
            </c:numRef>
          </c:val>
          <c:smooth val="0"/>
          <c:extLst>
            <c:ext xmlns:c16="http://schemas.microsoft.com/office/drawing/2014/chart" uri="{C3380CC4-5D6E-409C-BE32-E72D297353CC}">
              <c16:uniqueId val="{00000000-9110-457D-9CC4-3F092FB534F2}"/>
            </c:ext>
          </c:extLst>
        </c:ser>
        <c:dLbls>
          <c:showLegendKey val="0"/>
          <c:showVal val="0"/>
          <c:showCatName val="0"/>
          <c:showSerName val="0"/>
          <c:showPercent val="0"/>
          <c:showBubbleSize val="0"/>
        </c:dLbls>
        <c:smooth val="0"/>
        <c:axId val="623909968"/>
        <c:axId val="623922448"/>
      </c:lineChart>
      <c:dateAx>
        <c:axId val="623909968"/>
        <c:scaling>
          <c:orientation val="minMax"/>
        </c:scaling>
        <c:delete val="0"/>
        <c:axPos val="b"/>
        <c:numFmt formatCode="m/d/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623922448"/>
        <c:crosses val="autoZero"/>
        <c:auto val="1"/>
        <c:lblOffset val="100"/>
        <c:baseTimeUnit val="days"/>
        <c:majorUnit val="7"/>
        <c:majorTimeUnit val="days"/>
      </c:dateAx>
      <c:valAx>
        <c:axId val="623922448"/>
        <c:scaling>
          <c:orientation val="minMax"/>
          <c:min val="1.640000000000000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6239099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Sheet2!$C$1</c:f>
              <c:strCache>
                <c:ptCount val="1"/>
                <c:pt idx="0">
                  <c:v>月成交额（亿元）</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Sheet2!$B$2:$B$11</c:f>
              <c:strCache>
                <c:ptCount val="10"/>
                <c:pt idx="0">
                  <c:v>动力煤2105</c:v>
                </c:pt>
                <c:pt idx="1">
                  <c:v>玻璃2105</c:v>
                </c:pt>
                <c:pt idx="2">
                  <c:v>纯碱2105</c:v>
                </c:pt>
                <c:pt idx="3">
                  <c:v>白糖2105</c:v>
                </c:pt>
                <c:pt idx="4">
                  <c:v>菜油2105</c:v>
                </c:pt>
                <c:pt idx="5">
                  <c:v>甲醇2105</c:v>
                </c:pt>
                <c:pt idx="6">
                  <c:v>菜粕2105</c:v>
                </c:pt>
                <c:pt idx="7">
                  <c:v>PTA2105</c:v>
                </c:pt>
                <c:pt idx="8">
                  <c:v>郑棉2105</c:v>
                </c:pt>
                <c:pt idx="9">
                  <c:v>苹果2105</c:v>
                </c:pt>
              </c:strCache>
            </c:strRef>
          </c:cat>
          <c:val>
            <c:numRef>
              <c:f>Sheet2!$C$2:$C$11</c:f>
              <c:numCache>
                <c:formatCode>General</c:formatCode>
                <c:ptCount val="10"/>
                <c:pt idx="0">
                  <c:v>8716.2062999999998</c:v>
                </c:pt>
                <c:pt idx="1">
                  <c:v>11026.1088</c:v>
                </c:pt>
                <c:pt idx="2">
                  <c:v>7589.5414000000001</c:v>
                </c:pt>
                <c:pt idx="3">
                  <c:v>3844.6327000000001</c:v>
                </c:pt>
                <c:pt idx="4">
                  <c:v>8632.4840999999997</c:v>
                </c:pt>
                <c:pt idx="5">
                  <c:v>7389.6475</c:v>
                </c:pt>
                <c:pt idx="6">
                  <c:v>6555.4192000000003</c:v>
                </c:pt>
                <c:pt idx="7">
                  <c:v>8056.0446000000002</c:v>
                </c:pt>
                <c:pt idx="8">
                  <c:v>6736.5365000000002</c:v>
                </c:pt>
                <c:pt idx="9">
                  <c:v>3691.3207000000002</c:v>
                </c:pt>
              </c:numCache>
            </c:numRef>
          </c:val>
          <c:extLst>
            <c:ext xmlns:c16="http://schemas.microsoft.com/office/drawing/2014/chart" uri="{C3380CC4-5D6E-409C-BE32-E72D297353CC}">
              <c16:uniqueId val="{00000000-67D9-47E2-B106-854E7F47A818}"/>
            </c:ext>
          </c:extLst>
        </c:ser>
        <c:dLbls>
          <c:showLegendKey val="0"/>
          <c:showVal val="0"/>
          <c:showCatName val="0"/>
          <c:showSerName val="0"/>
          <c:showPercent val="0"/>
          <c:showBubbleSize val="0"/>
        </c:dLbls>
        <c:gapWidth val="219"/>
        <c:overlap val="-27"/>
        <c:axId val="1287245279"/>
        <c:axId val="1287242367"/>
      </c:barChart>
      <c:scatterChart>
        <c:scatterStyle val="lineMarker"/>
        <c:varyColors val="0"/>
        <c:ser>
          <c:idx val="1"/>
          <c:order val="1"/>
          <c:tx>
            <c:strRef>
              <c:f>Sheet2!$D$1</c:f>
              <c:strCache>
                <c:ptCount val="1"/>
                <c:pt idx="0">
                  <c:v>月涨跌幅（%）</c:v>
                </c:pt>
              </c:strCache>
            </c:strRef>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xVal>
            <c:strRef>
              <c:f>Sheet2!$B$2:$B$11</c:f>
              <c:strCache>
                <c:ptCount val="10"/>
                <c:pt idx="0">
                  <c:v>动力煤2105</c:v>
                </c:pt>
                <c:pt idx="1">
                  <c:v>玻璃2105</c:v>
                </c:pt>
                <c:pt idx="2">
                  <c:v>纯碱2105</c:v>
                </c:pt>
                <c:pt idx="3">
                  <c:v>白糖2105</c:v>
                </c:pt>
                <c:pt idx="4">
                  <c:v>菜油2105</c:v>
                </c:pt>
                <c:pt idx="5">
                  <c:v>甲醇2105</c:v>
                </c:pt>
                <c:pt idx="6">
                  <c:v>菜粕2105</c:v>
                </c:pt>
                <c:pt idx="7">
                  <c:v>PTA2105</c:v>
                </c:pt>
                <c:pt idx="8">
                  <c:v>郑棉2105</c:v>
                </c:pt>
                <c:pt idx="9">
                  <c:v>苹果2105</c:v>
                </c:pt>
              </c:strCache>
            </c:strRef>
          </c:xVal>
          <c:yVal>
            <c:numRef>
              <c:f>Sheet2!$D$2:$D$11</c:f>
              <c:numCache>
                <c:formatCode>General</c:formatCode>
                <c:ptCount val="10"/>
                <c:pt idx="0">
                  <c:v>19.203099999999999</c:v>
                </c:pt>
                <c:pt idx="1">
                  <c:v>2.9742000000000002</c:v>
                </c:pt>
                <c:pt idx="2">
                  <c:v>1.9576</c:v>
                </c:pt>
                <c:pt idx="3">
                  <c:v>-3.5741000000000001</c:v>
                </c:pt>
                <c:pt idx="4">
                  <c:v>-3.7399</c:v>
                </c:pt>
                <c:pt idx="5">
                  <c:v>-4.3391000000000002</c:v>
                </c:pt>
                <c:pt idx="6">
                  <c:v>-4.5179</c:v>
                </c:pt>
                <c:pt idx="7">
                  <c:v>-9.7982999999999993</c:v>
                </c:pt>
                <c:pt idx="8">
                  <c:v>-10.3291</c:v>
                </c:pt>
                <c:pt idx="9">
                  <c:v>-14.579599999999999</c:v>
                </c:pt>
              </c:numCache>
            </c:numRef>
          </c:yVal>
          <c:smooth val="0"/>
          <c:extLst>
            <c:ext xmlns:c16="http://schemas.microsoft.com/office/drawing/2014/chart" uri="{C3380CC4-5D6E-409C-BE32-E72D297353CC}">
              <c16:uniqueId val="{00000001-67D9-47E2-B106-854E7F47A818}"/>
            </c:ext>
          </c:extLst>
        </c:ser>
        <c:dLbls>
          <c:showLegendKey val="0"/>
          <c:showVal val="0"/>
          <c:showCatName val="0"/>
          <c:showSerName val="0"/>
          <c:showPercent val="0"/>
          <c:showBubbleSize val="0"/>
        </c:dLbls>
        <c:axId val="1287249855"/>
        <c:axId val="1287243615"/>
      </c:scatterChart>
      <c:catAx>
        <c:axId val="12872452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7242367"/>
        <c:crosses val="autoZero"/>
        <c:auto val="1"/>
        <c:lblAlgn val="ctr"/>
        <c:lblOffset val="100"/>
        <c:noMultiLvlLbl val="0"/>
      </c:catAx>
      <c:valAx>
        <c:axId val="12872423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7245279"/>
        <c:crosses val="autoZero"/>
        <c:crossBetween val="between"/>
      </c:valAx>
      <c:valAx>
        <c:axId val="1287243615"/>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7249855"/>
        <c:crosses val="max"/>
        <c:crossBetween val="midCat"/>
      </c:valAx>
      <c:valAx>
        <c:axId val="1287249855"/>
        <c:scaling>
          <c:orientation val="minMax"/>
        </c:scaling>
        <c:delete val="1"/>
        <c:axPos val="t"/>
        <c:majorTickMark val="none"/>
        <c:minorTickMark val="none"/>
        <c:tickLblPos val="nextTo"/>
        <c:crossAx val="1287243615"/>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Sheet2!$D$1</c:f>
              <c:strCache>
                <c:ptCount val="1"/>
                <c:pt idx="0">
                  <c:v>总市值（万亿）</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Sheet2!$B$2:$B$11</c:f>
              <c:strCache>
                <c:ptCount val="10"/>
                <c:pt idx="0">
                  <c:v>贵州茅台</c:v>
                </c:pt>
                <c:pt idx="1">
                  <c:v>工商银行</c:v>
                </c:pt>
                <c:pt idx="2">
                  <c:v>建设银行</c:v>
                </c:pt>
                <c:pt idx="3">
                  <c:v>中国平安</c:v>
                </c:pt>
                <c:pt idx="4">
                  <c:v>招商银行</c:v>
                </c:pt>
                <c:pt idx="5">
                  <c:v>农业银行</c:v>
                </c:pt>
                <c:pt idx="6">
                  <c:v>中国银行</c:v>
                </c:pt>
                <c:pt idx="7">
                  <c:v>中国人寿</c:v>
                </c:pt>
                <c:pt idx="8">
                  <c:v>中国石油</c:v>
                </c:pt>
                <c:pt idx="9">
                  <c:v>中国中免</c:v>
                </c:pt>
              </c:strCache>
            </c:strRef>
          </c:cat>
          <c:val>
            <c:numRef>
              <c:f>Sheet2!$D$2:$D$11</c:f>
              <c:numCache>
                <c:formatCode>0.00</c:formatCode>
                <c:ptCount val="10"/>
                <c:pt idx="0">
                  <c:v>2.5237013799999999</c:v>
                </c:pt>
                <c:pt idx="1">
                  <c:v>1.9744906599999998</c:v>
                </c:pt>
                <c:pt idx="2">
                  <c:v>1.8375806799999999</c:v>
                </c:pt>
                <c:pt idx="3">
                  <c:v>1.438655</c:v>
                </c:pt>
                <c:pt idx="4">
                  <c:v>1.28873411</c:v>
                </c:pt>
                <c:pt idx="5">
                  <c:v>1.1899423199999999</c:v>
                </c:pt>
                <c:pt idx="6">
                  <c:v>0.9861991</c:v>
                </c:pt>
                <c:pt idx="7">
                  <c:v>0.89938291000000004</c:v>
                </c:pt>
                <c:pt idx="8">
                  <c:v>0.78699019999999997</c:v>
                </c:pt>
                <c:pt idx="9">
                  <c:v>0.59761370999999996</c:v>
                </c:pt>
              </c:numCache>
            </c:numRef>
          </c:val>
          <c:extLst>
            <c:ext xmlns:c16="http://schemas.microsoft.com/office/drawing/2014/chart" uri="{C3380CC4-5D6E-409C-BE32-E72D297353CC}">
              <c16:uniqueId val="{00000000-1441-4302-ADA2-ED40B732A242}"/>
            </c:ext>
          </c:extLst>
        </c:ser>
        <c:dLbls>
          <c:showLegendKey val="0"/>
          <c:showVal val="0"/>
          <c:showCatName val="0"/>
          <c:showSerName val="0"/>
          <c:showPercent val="0"/>
          <c:showBubbleSize val="0"/>
        </c:dLbls>
        <c:gapWidth val="100"/>
        <c:overlap val="-24"/>
        <c:axId val="1286582367"/>
        <c:axId val="1286603167"/>
      </c:barChart>
      <c:catAx>
        <c:axId val="12865823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6603167"/>
        <c:crosses val="autoZero"/>
        <c:auto val="1"/>
        <c:lblAlgn val="ctr"/>
        <c:lblOffset val="100"/>
        <c:noMultiLvlLbl val="0"/>
      </c:catAx>
      <c:valAx>
        <c:axId val="1286603167"/>
        <c:scaling>
          <c:orientation val="minMax"/>
        </c:scaling>
        <c:delete val="1"/>
        <c:axPos val="l"/>
        <c:numFmt formatCode="0.00" sourceLinked="1"/>
        <c:majorTickMark val="none"/>
        <c:minorTickMark val="none"/>
        <c:tickLblPos val="nextTo"/>
        <c:crossAx val="128658236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2021/4/9</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2021/4/9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r>
              <a:rPr lang="en-US" altLang="zh-CN" dirty="0">
                <a:latin typeface="Arial" panose="020B0604020202020204" pitchFamily="34" charset="0"/>
              </a:rPr>
              <a:t>4</a:t>
            </a:r>
            <a:r>
              <a:rPr lang="zh-CN" altLang="en-US" dirty="0">
                <a:latin typeface="Arial" panose="020B0604020202020204" pitchFamily="34" charset="0"/>
              </a:rPr>
              <a:t>月解禁较</a:t>
            </a:r>
            <a:r>
              <a:rPr lang="en-US" altLang="zh-CN" dirty="0">
                <a:latin typeface="Arial" panose="020B0604020202020204" pitchFamily="34" charset="0"/>
              </a:rPr>
              <a:t>3</a:t>
            </a:r>
            <a:r>
              <a:rPr lang="zh-CN" altLang="en-US" dirty="0">
                <a:latin typeface="Arial" panose="020B0604020202020204" pitchFamily="34" charset="0"/>
              </a:rPr>
              <a:t>月基本持平，处于全年低位。</a:t>
            </a:r>
            <a:r>
              <a:rPr lang="en-US" altLang="zh-CN" dirty="0">
                <a:latin typeface="Arial" panose="020B0604020202020204" pitchFamily="34" charset="0"/>
              </a:rPr>
              <a:t>2020</a:t>
            </a:r>
            <a:r>
              <a:rPr lang="zh-CN" altLang="en-US" dirty="0">
                <a:latin typeface="Arial" panose="020B0604020202020204" pitchFamily="34" charset="0"/>
              </a:rPr>
              <a:t>年</a:t>
            </a:r>
            <a:r>
              <a:rPr lang="en-US" altLang="zh-CN" dirty="0">
                <a:latin typeface="Arial" panose="020B0604020202020204" pitchFamily="34" charset="0"/>
              </a:rPr>
              <a:t>4.74</a:t>
            </a:r>
            <a:r>
              <a:rPr lang="zh-CN" altLang="en-US" dirty="0">
                <a:latin typeface="Arial" panose="020B0604020202020204" pitchFamily="34" charset="0"/>
              </a:rPr>
              <a:t>万亿</a:t>
            </a:r>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0774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dirty="0">
                <a:latin typeface="Arial" panose="020B0604020202020204" pitchFamily="34" charset="0"/>
              </a:rPr>
              <a:t>大宗交易活跃度进一步下行，但折价率下降，市场预期有所上行</a:t>
            </a: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1630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dirty="0">
                <a:latin typeface="Arial" panose="020B0604020202020204" pitchFamily="34" charset="0"/>
              </a:rPr>
              <a:t>两融余额继续收窄，</a:t>
            </a:r>
            <a:r>
              <a:rPr lang="en-US" altLang="zh-CN" dirty="0">
                <a:latin typeface="Arial" panose="020B0604020202020204" pitchFamily="34" charset="0"/>
              </a:rPr>
              <a:t>1</a:t>
            </a:r>
            <a:r>
              <a:rPr lang="zh-CN" altLang="en-US" dirty="0">
                <a:latin typeface="Arial" panose="020B0604020202020204" pitchFamily="34" charset="0"/>
              </a:rPr>
              <a:t>月上行</a:t>
            </a:r>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72203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0" i="0" dirty="0">
                <a:solidFill>
                  <a:srgbClr val="333333"/>
                </a:solidFill>
                <a:effectLst/>
                <a:latin typeface="arial" panose="020B0604020202020204" pitchFamily="34" charset="0"/>
              </a:rPr>
              <a:t>动力煤：消息干扰较大，山西陕西煤炭倒查二十年，实际执行概率不大。供应受煤管票影响回升空间有限，日耗同比偏高下需求有支撑，供需相对较好。但盘面大幅拉涨后注意回调。</a:t>
            </a:r>
            <a:endParaRPr lang="en-US" altLang="zh-CN" b="0" i="0" dirty="0">
              <a:solidFill>
                <a:srgbClr val="333333"/>
              </a:solidFill>
              <a:effectLst/>
              <a:latin typeface="arial" panose="020B0604020202020204" pitchFamily="34" charset="0"/>
            </a:endParaRPr>
          </a:p>
          <a:p>
            <a:r>
              <a:rPr lang="zh-CN" altLang="en-US" b="0" i="0" dirty="0">
                <a:solidFill>
                  <a:srgbClr val="333333"/>
                </a:solidFill>
                <a:effectLst/>
                <a:latin typeface="arial" panose="020B0604020202020204" pitchFamily="34" charset="0"/>
              </a:rPr>
              <a:t>玻璃价格的大幅上涨也有这方面因素，但最主要原因或碳中及光伏产能扩张预期的背景下人为操纵资本集中推动嫌疑。</a:t>
            </a:r>
            <a:endParaRPr lang="en-US" altLang="zh-CN" b="0" i="0" dirty="0">
              <a:solidFill>
                <a:srgbClr val="333333"/>
              </a:solidFill>
              <a:effectLst/>
              <a:latin typeface="arial" panose="020B0604020202020204" pitchFamily="34" charset="0"/>
            </a:endParaRPr>
          </a:p>
          <a:p>
            <a:r>
              <a:rPr lang="zh-CN" altLang="en-US" b="0" i="0" dirty="0">
                <a:solidFill>
                  <a:srgbClr val="333333"/>
                </a:solidFill>
                <a:effectLst/>
                <a:latin typeface="arial" panose="020B0604020202020204" pitchFamily="34" charset="0"/>
              </a:rPr>
              <a:t>国内棉花现货交投有所转淡</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02202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沪市：没有变化</a:t>
            </a:r>
            <a:endParaRPr lang="en-US" altLang="zh-CN" dirty="0">
              <a:latin typeface="Arial" panose="020B0604020202020204" pitchFamily="34" charset="0"/>
            </a:endParaRPr>
          </a:p>
          <a:p>
            <a:r>
              <a:rPr lang="zh-CN" altLang="en-US" dirty="0">
                <a:latin typeface="Arial" panose="020B0604020202020204" pitchFamily="34" charset="0"/>
              </a:rPr>
              <a:t>深市：比亚迪掉出去了，芯片短缺问题；平安隔离上来了，顺丰掉出去了</a:t>
            </a:r>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01919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rPr>
              <a:t>主营业务涉及“碳中和”概念</a:t>
            </a:r>
            <a:endParaRPr lang="en-US" altLang="zh-CN"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rPr>
              <a:t>隆基股份溢价三成收购森特股份</a:t>
            </a:r>
            <a:r>
              <a:rPr lang="en-US" altLang="zh-CN" dirty="0">
                <a:latin typeface="Arial" panose="020B0604020202020204" pitchFamily="34" charset="0"/>
              </a:rPr>
              <a:t>27%</a:t>
            </a:r>
            <a:r>
              <a:rPr lang="zh-CN" altLang="en-US" dirty="0">
                <a:latin typeface="Arial" panose="020B0604020202020204" pitchFamily="34" charset="0"/>
              </a:rPr>
              <a:t>股权</a:t>
            </a:r>
            <a:endParaRPr lang="en-US" altLang="zh-CN"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rPr>
              <a:t>美邦服饰，资金推动</a:t>
            </a:r>
            <a:endParaRPr lang="en-US" altLang="zh-CN"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72059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ST</a:t>
            </a:r>
            <a:r>
              <a:rPr lang="zh-CN" altLang="en-US" dirty="0"/>
              <a:t>实达还是资金推动比较明显</a:t>
            </a:r>
            <a:endParaRPr lang="en-US" altLang="zh-CN" dirty="0"/>
          </a:p>
        </p:txBody>
      </p:sp>
    </p:spTree>
    <p:extLst>
      <p:ext uri="{BB962C8B-B14F-4D97-AF65-F5344CB8AC3E}">
        <p14:creationId xmlns:p14="http://schemas.microsoft.com/office/powerpoint/2010/main" val="369500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pPr marL="228600" indent="-228600">
              <a:buAutoNum type="arabicPeriod"/>
            </a:pPr>
            <a:r>
              <a:rPr lang="en-US" altLang="zh-CN" dirty="0">
                <a:latin typeface="Arial" panose="020B0604020202020204" pitchFamily="34" charset="0"/>
              </a:rPr>
              <a:t>8</a:t>
            </a:r>
            <a:r>
              <a:rPr lang="zh-CN" altLang="en-US" dirty="0">
                <a:latin typeface="Arial" panose="020B0604020202020204" pitchFamily="34" charset="0"/>
              </a:rPr>
              <a:t>个月暴涨</a:t>
            </a:r>
            <a:r>
              <a:rPr lang="en-US" altLang="zh-CN" dirty="0">
                <a:latin typeface="Arial" panose="020B0604020202020204" pitchFamily="34" charset="0"/>
              </a:rPr>
              <a:t>230%</a:t>
            </a:r>
            <a:r>
              <a:rPr lang="zh-CN" altLang="en-US" dirty="0">
                <a:latin typeface="Arial" panose="020B0604020202020204" pitchFamily="34" charset="0"/>
              </a:rPr>
              <a:t>，珠海国资入主，上月获利了结</a:t>
            </a:r>
            <a:endParaRPr lang="en-US" altLang="zh-CN" dirty="0">
              <a:latin typeface="Arial" panose="020B0604020202020204" pitchFamily="34" charset="0"/>
            </a:endParaRPr>
          </a:p>
          <a:p>
            <a:pPr marL="228600" indent="-228600">
              <a:buAutoNum type="arabicPeriod"/>
            </a:pPr>
            <a:r>
              <a:rPr lang="en-US" altLang="zh-CN" dirty="0">
                <a:latin typeface="Arial" panose="020B0604020202020204" pitchFamily="34" charset="0"/>
              </a:rPr>
              <a:t>2</a:t>
            </a:r>
            <a:r>
              <a:rPr lang="zh-CN" altLang="en-US" dirty="0">
                <a:latin typeface="Arial" panose="020B0604020202020204" pitchFamily="34" charset="0"/>
              </a:rPr>
              <a:t>月底，股东宣布减持，船舶军工股</a:t>
            </a:r>
            <a:endParaRPr lang="en-US" altLang="zh-CN" dirty="0">
              <a:latin typeface="Arial" panose="020B0604020202020204" pitchFamily="34" charset="0"/>
            </a:endParaRPr>
          </a:p>
          <a:p>
            <a:pPr marL="228600" indent="-228600">
              <a:buAutoNum type="arabicPeriod"/>
            </a:pPr>
            <a:r>
              <a:rPr lang="zh-CN" altLang="en-US" b="0" i="0" dirty="0">
                <a:solidFill>
                  <a:srgbClr val="333333"/>
                </a:solidFill>
                <a:effectLst/>
                <a:latin typeface="arial" panose="020B0604020202020204" pitchFamily="34" charset="0"/>
              </a:rPr>
              <a:t>安集科技回应“股价暴跌”：公司的业务及经营情况一切顺利</a:t>
            </a:r>
            <a:r>
              <a:rPr lang="zh-CN" altLang="en-US" b="0" i="0" dirty="0">
                <a:solidFill>
                  <a:srgbClr val="333333"/>
                </a:solidFill>
                <a:effectLst/>
                <a:latin typeface="Arial" panose="020B0604020202020204" pitchFamily="34" charset="0"/>
              </a:rPr>
              <a:t>，主要还是市场情绪面为主</a:t>
            </a:r>
            <a:endParaRPr lang="en-US" altLang="zh-CN" b="0" i="0" dirty="0">
              <a:solidFill>
                <a:srgbClr val="333333"/>
              </a:solidFill>
              <a:effectLst/>
              <a:latin typeface="Arial" panose="020B0604020202020204" pitchFamily="34" charset="0"/>
            </a:endParaRPr>
          </a:p>
          <a:p>
            <a:pPr marL="0" indent="0">
              <a:buNone/>
            </a:pPr>
            <a:r>
              <a:rPr lang="zh-CN" altLang="en-US" b="0" i="0" dirty="0">
                <a:solidFill>
                  <a:srgbClr val="333333"/>
                </a:solidFill>
                <a:effectLst/>
                <a:latin typeface="Arial" panose="020B0604020202020204" pitchFamily="34" charset="0"/>
              </a:rPr>
              <a:t>不含退市整理</a:t>
            </a:r>
            <a:endParaRPr lang="en-US" altLang="zh-CN" b="0" i="0" dirty="0">
              <a:solidFill>
                <a:srgbClr val="333333"/>
              </a:solidFill>
              <a:effectLst/>
              <a:latin typeface="Arial" panose="020B0604020202020204" pitchFamily="34" charset="0"/>
            </a:endParaRPr>
          </a:p>
          <a:p>
            <a:pPr marL="0" indent="0">
              <a:buNone/>
            </a:pPr>
            <a:endParaRPr lang="en-US" altLang="zh-CN" b="0" i="0" dirty="0">
              <a:solidFill>
                <a:srgbClr val="333333"/>
              </a:solidFill>
              <a:effectLst/>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4120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6A1AEDE-A97D-4FF8-B8CE-E84DB2AF6E51}" type="slidenum">
              <a:rPr lang="zh-CN" altLang="en-US" smtClean="0"/>
              <a:t>18</a:t>
            </a:fld>
            <a:endParaRPr lang="zh-CN" altLang="en-US"/>
          </a:p>
        </p:txBody>
      </p:sp>
    </p:spTree>
    <p:extLst>
      <p:ext uri="{BB962C8B-B14F-4D97-AF65-F5344CB8AC3E}">
        <p14:creationId xmlns:p14="http://schemas.microsoft.com/office/powerpoint/2010/main" val="10163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和上月一致，数量都没有变化</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2349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3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11815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en-US" altLang="zh-CN" dirty="0">
                <a:latin typeface="Arial" panose="020B0604020202020204" pitchFamily="34" charset="0"/>
              </a:rPr>
              <a:t>CPI</a:t>
            </a:r>
            <a:r>
              <a:rPr lang="zh-CN" altLang="en-US" dirty="0">
                <a:latin typeface="Arial" panose="020B0604020202020204" pitchFamily="34" charset="0"/>
              </a:rPr>
              <a:t>环比涨幅扩大</a:t>
            </a:r>
            <a:r>
              <a:rPr lang="en-US" altLang="zh-CN" dirty="0">
                <a:latin typeface="Arial" panose="020B0604020202020204" pitchFamily="34" charset="0"/>
              </a:rPr>
              <a:t>0.3</a:t>
            </a:r>
            <a:r>
              <a:rPr lang="zh-CN" altLang="en-US" dirty="0">
                <a:latin typeface="Arial" panose="020B0604020202020204" pitchFamily="34" charset="0"/>
              </a:rPr>
              <a:t>个百分点，</a:t>
            </a:r>
            <a:r>
              <a:rPr lang="en-US" altLang="zh-CN" dirty="0">
                <a:latin typeface="Arial" panose="020B0604020202020204" pitchFamily="34" charset="0"/>
              </a:rPr>
              <a:t>CPI</a:t>
            </a:r>
            <a:r>
              <a:rPr lang="zh-CN" altLang="en-US" dirty="0">
                <a:latin typeface="Arial" panose="020B0604020202020204" pitchFamily="34" charset="0"/>
              </a:rPr>
              <a:t>同比下降主要以服务业务主，去年除疫情还没显现。</a:t>
            </a: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Arial" panose="020B0604020202020204" pitchFamily="34" charset="0"/>
              </a:rPr>
              <a:t>1.</a:t>
            </a:r>
            <a:r>
              <a:rPr lang="zh-CN" altLang="en-US" b="0" i="0" dirty="0">
                <a:solidFill>
                  <a:srgbClr val="333333"/>
                </a:solidFill>
                <a:effectLst/>
                <a:latin typeface="Arial" panose="020B0604020202020204" pitchFamily="34" charset="0"/>
              </a:rPr>
              <a:t>财新中国通用服务业采购经理人指数是依据财新对</a:t>
            </a:r>
            <a:r>
              <a:rPr lang="en-US" altLang="zh-CN" b="0" i="0" dirty="0">
                <a:solidFill>
                  <a:srgbClr val="333333"/>
                </a:solidFill>
                <a:effectLst/>
                <a:latin typeface="Arial" panose="020B0604020202020204" pitchFamily="34" charset="0"/>
              </a:rPr>
              <a:t>400</a:t>
            </a:r>
            <a:r>
              <a:rPr lang="zh-CN" altLang="en-US" b="0" i="0" dirty="0">
                <a:solidFill>
                  <a:srgbClr val="333333"/>
                </a:solidFill>
                <a:effectLst/>
                <a:latin typeface="Arial" panose="020B0604020202020204" pitchFamily="34" charset="0"/>
              </a:rPr>
              <a:t>多家私营服务企业采购主管的月度问卷调查数据编制的。</a:t>
            </a:r>
            <a:r>
              <a:rPr lang="zh-CN" altLang="en-US" b="0" i="0" dirty="0">
                <a:solidFill>
                  <a:srgbClr val="333333"/>
                </a:solidFill>
                <a:effectLst/>
                <a:latin typeface="arial" panose="020B0604020202020204" pitchFamily="34" charset="0"/>
              </a:rPr>
              <a:t>中小型企业的情况，样本企业只有</a:t>
            </a:r>
            <a:r>
              <a:rPr lang="en-US" altLang="zh-CN" b="0" i="0" dirty="0">
                <a:solidFill>
                  <a:srgbClr val="333333"/>
                </a:solidFill>
                <a:effectLst/>
                <a:latin typeface="arial" panose="020B0604020202020204" pitchFamily="34" charset="0"/>
              </a:rPr>
              <a:t>430</a:t>
            </a:r>
            <a:r>
              <a:rPr lang="zh-CN" altLang="en-US" b="0" i="0" dirty="0">
                <a:solidFill>
                  <a:srgbClr val="333333"/>
                </a:solidFill>
                <a:effectLst/>
                <a:latin typeface="arial" panose="020B0604020202020204" pitchFamily="34" charset="0"/>
              </a:rPr>
              <a:t>家。</a:t>
            </a:r>
            <a:endParaRPr lang="zh-CN" altLang="en-US" b="0" i="0" dirty="0">
              <a:solidFill>
                <a:srgbClr val="333333"/>
              </a:solidFill>
              <a:effectLst/>
              <a:latin typeface="Arial" panose="020B0604020202020204" pitchFamily="34" charset="0"/>
            </a:endParaRPr>
          </a:p>
          <a:p>
            <a:pPr algn="l"/>
            <a:r>
              <a:rPr lang="en-US" altLang="zh-CN" b="0" i="0" dirty="0">
                <a:solidFill>
                  <a:srgbClr val="333333"/>
                </a:solidFill>
                <a:effectLst/>
                <a:latin typeface="Arial" panose="020B0604020202020204" pitchFamily="34" charset="0"/>
              </a:rPr>
              <a:t>2.</a:t>
            </a:r>
            <a:r>
              <a:rPr lang="zh-CN" altLang="en-US" b="0" i="0" dirty="0">
                <a:solidFill>
                  <a:srgbClr val="333333"/>
                </a:solidFill>
                <a:effectLst/>
                <a:latin typeface="Arial" panose="020B0604020202020204" pitchFamily="34" charset="0"/>
              </a:rPr>
              <a:t>中国国家统计局服务业</a:t>
            </a:r>
            <a:r>
              <a:rPr lang="en-US" altLang="zh-CN" b="0" i="0" dirty="0">
                <a:solidFill>
                  <a:srgbClr val="333333"/>
                </a:solidFill>
                <a:effectLst/>
                <a:latin typeface="Arial" panose="020B0604020202020204" pitchFamily="34" charset="0"/>
              </a:rPr>
              <a:t>PMI</a:t>
            </a:r>
            <a:r>
              <a:rPr lang="zh-CN" altLang="en-US" b="0" i="0" dirty="0">
                <a:solidFill>
                  <a:srgbClr val="333333"/>
                </a:solidFill>
                <a:effectLst/>
                <a:latin typeface="Arial" panose="020B0604020202020204" pitchFamily="34" charset="0"/>
              </a:rPr>
              <a:t>是由国家统计局直属调查队具体组织实施</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利用国家统计联网直报系统对企业采购经理进行月度问卷调查。</a:t>
            </a:r>
            <a:r>
              <a:rPr lang="zh-CN" altLang="en-US" b="0" i="0" dirty="0">
                <a:solidFill>
                  <a:srgbClr val="333333"/>
                </a:solidFill>
                <a:effectLst/>
                <a:latin typeface="arial" panose="020B0604020202020204" pitchFamily="34" charset="0"/>
              </a:rPr>
              <a:t>大中型企业为主，样本更大</a:t>
            </a:r>
            <a:endParaRPr lang="zh-CN" altLang="en-US" b="0" i="0" dirty="0">
              <a:solidFill>
                <a:srgbClr val="333333"/>
              </a:solidFill>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5</a:t>
            </a:fld>
            <a:endParaRPr lang="zh-CN" altLang="en-US"/>
          </a:p>
        </p:txBody>
      </p:sp>
    </p:spTree>
    <p:extLst>
      <p:ext uri="{BB962C8B-B14F-4D97-AF65-F5344CB8AC3E}">
        <p14:creationId xmlns:p14="http://schemas.microsoft.com/office/powerpoint/2010/main" val="286721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a:t>
            </a:r>
            <a:r>
              <a:rPr lang="zh-CN" altLang="en-US" dirty="0"/>
              <a:t>月份资金面整体保持平稳，小幅回笼</a:t>
            </a:r>
            <a:endParaRPr lang="en-US" altLang="zh-CN" dirty="0"/>
          </a:p>
        </p:txBody>
      </p:sp>
    </p:spTree>
    <p:extLst>
      <p:ext uri="{BB962C8B-B14F-4D97-AF65-F5344CB8AC3E}">
        <p14:creationId xmlns:p14="http://schemas.microsoft.com/office/powerpoint/2010/main" val="73564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en-US" altLang="zh-CN" dirty="0">
                <a:latin typeface="Arial" panose="020B0604020202020204" pitchFamily="34" charset="0"/>
              </a:rPr>
              <a:t>3</a:t>
            </a:r>
            <a:r>
              <a:rPr lang="zh-CN" altLang="en-US" dirty="0">
                <a:latin typeface="Arial" panose="020B0604020202020204" pitchFamily="34" charset="0"/>
              </a:rPr>
              <a:t>月股指普跌，在月初跳水之后持续震荡</a:t>
            </a:r>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8410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r>
              <a:rPr lang="zh-CN" altLang="en-US" dirty="0">
                <a:latin typeface="Arial" panose="020B0604020202020204" pitchFamily="34" charset="0"/>
              </a:rPr>
              <a:t>沪深两市在</a:t>
            </a:r>
            <a:r>
              <a:rPr lang="en-US" altLang="zh-CN" dirty="0">
                <a:latin typeface="Arial" panose="020B0604020202020204" pitchFamily="34" charset="0"/>
              </a:rPr>
              <a:t>IPO</a:t>
            </a:r>
            <a:r>
              <a:rPr lang="zh-CN" altLang="en-US" dirty="0">
                <a:latin typeface="Arial" panose="020B0604020202020204" pitchFamily="34" charset="0"/>
              </a:rPr>
              <a:t>保持稳定的情况下，市值有所缩水</a:t>
            </a: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6561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r>
              <a:rPr lang="zh-CN" altLang="en-US" dirty="0">
                <a:latin typeface="Arial" panose="020B0604020202020204" pitchFamily="34" charset="0"/>
              </a:rPr>
              <a:t>富时中国</a:t>
            </a:r>
            <a:r>
              <a:rPr lang="en-US" altLang="zh-CN" dirty="0">
                <a:latin typeface="Arial" panose="020B0604020202020204" pitchFamily="34" charset="0"/>
              </a:rPr>
              <a:t>A50</a:t>
            </a:r>
            <a:r>
              <a:rPr lang="zh-CN" altLang="en-US" dirty="0">
                <a:latin typeface="Arial" panose="020B0604020202020204" pitchFamily="34" charset="0"/>
              </a:rPr>
              <a:t>与股指基本一致，相比于沪深指下探更深</a:t>
            </a:r>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5060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2021/4/9</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2021/4/9</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75.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5.xml"/><Relationship Id="rId1" Type="http://schemas.openxmlformats.org/officeDocument/2006/relationships/tags" Target="../tags/tag3.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9.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ags" Target="../tags/tag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1.xml"/><Relationship Id="rId1" Type="http://schemas.openxmlformats.org/officeDocument/2006/relationships/tags" Target="../tags/tag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4583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5" name="Text Box 6"/>
          <p:cNvSpPr txBox="1">
            <a:spLocks noChangeArrowheads="1"/>
          </p:cNvSpPr>
          <p:nvPr/>
        </p:nvSpPr>
        <p:spPr bwMode="gray">
          <a:xfrm>
            <a:off x="1786015" y="2179092"/>
            <a:ext cx="8370614" cy="1504707"/>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600" b="0" i="0" u="none" strike="noStrike" kern="1200" cap="none" spc="0" normalizeH="0" baseline="0" noProof="0" dirty="0">
                <a:ln>
                  <a:noFill/>
                </a:ln>
                <a:solidFill>
                  <a:srgbClr val="777777"/>
                </a:solidFill>
                <a:effectLst/>
                <a:uLnTx/>
                <a:uFillTx/>
                <a:latin typeface="华文中宋" panose="02010600040101010101" pitchFamily="2" charset="-122"/>
                <a:ea typeface="华文中宋" panose="02010600040101010101" pitchFamily="2" charset="-122"/>
                <a:cs typeface="+mn-cs"/>
              </a:rPr>
              <a:t>                                                           </a:t>
            </a: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rPr>
              <a:t>                                     </a:t>
            </a: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私募股权投资市场（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lang="en-US" altLang="zh-CN" sz="1800" b="1" dirty="0">
                <a:solidFill>
                  <a:srgbClr val="000066"/>
                </a:solidFill>
                <a:latin typeface="黑体" panose="02010609060101010101" pitchFamily="49" charset="-122"/>
                <a:ea typeface="黑体" panose="02010609060101010101" pitchFamily="49" charset="-122"/>
              </a:rPr>
              <a:t>3</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endPar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                                     ——</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二级市场（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lang="en-US" altLang="zh-CN" sz="1800" b="1" dirty="0">
                <a:solidFill>
                  <a:srgbClr val="000066"/>
                </a:solidFill>
                <a:latin typeface="黑体" panose="02010609060101010101" pitchFamily="49" charset="-122"/>
                <a:ea typeface="黑体" panose="02010609060101010101" pitchFamily="49" charset="-122"/>
              </a:rPr>
              <a:t>3</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1055688" y="260350"/>
            <a:ext cx="823118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2724855" y="6020124"/>
            <a:ext cx="6742290" cy="369332"/>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年全市场解禁规模</a:t>
            </a:r>
            <a:r>
              <a:rPr lang="en-US" altLang="zh-CN" dirty="0">
                <a:solidFill>
                  <a:srgbClr val="FF0000"/>
                </a:solidFill>
                <a:latin typeface="微软雅黑" panose="020B0503020204020204" pitchFamily="34" charset="-122"/>
                <a:ea typeface="微软雅黑" panose="020B0503020204020204" pitchFamily="34" charset="-122"/>
              </a:rPr>
              <a:t>4.99</a:t>
            </a:r>
            <a:r>
              <a:rPr lang="zh-CN" altLang="en-US" dirty="0">
                <a:solidFill>
                  <a:srgbClr val="FF0000"/>
                </a:solidFill>
                <a:latin typeface="微软雅黑" panose="020B0503020204020204" pitchFamily="34" charset="-122"/>
                <a:ea typeface="微软雅黑" panose="020B0503020204020204" pitchFamily="34" charset="-122"/>
              </a:rPr>
              <a:t>万亿</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月市场解禁</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规模</a:t>
            </a:r>
            <a:r>
              <a:rPr lang="en-US" altLang="zh-CN" dirty="0">
                <a:solidFill>
                  <a:srgbClr val="FF0000"/>
                </a:solidFill>
                <a:latin typeface="微软雅黑" panose="020B0503020204020204" pitchFamily="34" charset="-122"/>
                <a:ea typeface="微软雅黑" panose="020B0503020204020204" pitchFamily="34" charset="-122"/>
              </a:rPr>
              <a:t>2072</a:t>
            </a:r>
            <a:r>
              <a:rPr dirty="0">
                <a:solidFill>
                  <a:srgbClr val="FF0000"/>
                </a:solidFill>
                <a:latin typeface="微软雅黑" panose="020B0503020204020204" pitchFamily="34" charset="-122"/>
                <a:ea typeface="微软雅黑" panose="020B0503020204020204" pitchFamily="34" charset="-122"/>
              </a:rPr>
              <a:t>亿</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a:t>
            </a:r>
            <a:r>
              <a:rPr lang="zh-CN" altLang="en-US" dirty="0">
                <a:solidFill>
                  <a:srgbClr val="000000"/>
                </a:solidFill>
                <a:latin typeface="微软雅黑" panose="020B0503020204020204" pitchFamily="34" charset="-122"/>
                <a:ea typeface="微软雅黑" panose="020B0503020204020204" pitchFamily="34" charset="-122"/>
              </a:rPr>
              <a:t>。</a:t>
            </a:r>
            <a:endPar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a:extLst>
              <a:ext uri="{FF2B5EF4-FFF2-40B4-BE49-F238E27FC236}">
                <a16:creationId xmlns:a16="http://schemas.microsoft.com/office/drawing/2014/main" id="{5DA1253F-E72B-4F4F-BD8A-35742E7B044E}"/>
              </a:ext>
            </a:extLst>
          </p:cNvPr>
          <p:cNvGraphicFramePr>
            <a:graphicFrameLocks/>
          </p:cNvGraphicFramePr>
          <p:nvPr>
            <p:extLst>
              <p:ext uri="{D42A27DB-BD31-4B8C-83A1-F6EECF244321}">
                <p14:modId xmlns:p14="http://schemas.microsoft.com/office/powerpoint/2010/main" val="1415257775"/>
              </p:ext>
            </p:extLst>
          </p:nvPr>
        </p:nvGraphicFramePr>
        <p:xfrm>
          <a:off x="1055688" y="657225"/>
          <a:ext cx="10080625" cy="5231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796440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1055688" y="260350"/>
            <a:ext cx="8231187"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1950556" y="5715174"/>
            <a:ext cx="2172809"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月大宗市场总成交额</a:t>
            </a:r>
            <a:r>
              <a:rPr kumimoji="0" lang="en-US" altLang="zh-CN"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648.55</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p>
        </p:txBody>
      </p:sp>
      <p:sp>
        <p:nvSpPr>
          <p:cNvPr id="9" name="文本框 8"/>
          <p:cNvSpPr txBox="1"/>
          <p:nvPr/>
        </p:nvSpPr>
        <p:spPr bwMode="auto">
          <a:xfrm>
            <a:off x="4207796" y="5715174"/>
            <a:ext cx="1751583"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上月减少</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sym typeface="+mn-ea"/>
              </a:rPr>
              <a:t>48.17</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亿元</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bwMode="auto">
          <a:xfrm>
            <a:off x="6232622" y="5684396"/>
            <a:ext cx="1980812"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月大宗市场平均折价率</a:t>
            </a:r>
            <a:r>
              <a:rPr lang="en-US" dirty="0">
                <a:solidFill>
                  <a:srgbClr val="00B050"/>
                </a:solidFill>
                <a:latin typeface="微软雅黑" panose="020B0503020204020204" pitchFamily="34" charset="-122"/>
                <a:ea typeface="微软雅黑" panose="020B0503020204020204" pitchFamily="34" charset="-122"/>
              </a:rPr>
              <a:t>3.53</a:t>
            </a:r>
            <a:r>
              <a:rPr kumimoji="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endParaRPr kumimoji="0" lang="zh-CN" alt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bwMode="auto">
          <a:xfrm>
            <a:off x="8469885" y="5699784"/>
            <a:ext cx="1512168"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a:t>
            </a:r>
            <a:r>
              <a:rPr lang="zh-CN" altLang="en-US" dirty="0">
                <a:solidFill>
                  <a:srgbClr val="000000"/>
                </a:solidFill>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21.57</a:t>
            </a:r>
            <a:r>
              <a:rPr kumimoji="0" lang="en-US" altLang="zh-CN"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p>
        </p:txBody>
      </p:sp>
      <p:graphicFrame>
        <p:nvGraphicFramePr>
          <p:cNvPr id="10" name="图表 9">
            <a:extLst>
              <a:ext uri="{FF2B5EF4-FFF2-40B4-BE49-F238E27FC236}">
                <a16:creationId xmlns:a16="http://schemas.microsoft.com/office/drawing/2014/main" id="{16E8F196-3424-466D-B09F-681A7EAE6FBC}"/>
              </a:ext>
            </a:extLst>
          </p:cNvPr>
          <p:cNvGraphicFramePr>
            <a:graphicFrameLocks/>
          </p:cNvGraphicFramePr>
          <p:nvPr>
            <p:extLst>
              <p:ext uri="{D42A27DB-BD31-4B8C-83A1-F6EECF244321}">
                <p14:modId xmlns:p14="http://schemas.microsoft.com/office/powerpoint/2010/main" val="2305207365"/>
              </p:ext>
            </p:extLst>
          </p:nvPr>
        </p:nvGraphicFramePr>
        <p:xfrm>
          <a:off x="1055688" y="971551"/>
          <a:ext cx="10080625"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281206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a:extLst>
              <a:ext uri="{FF2B5EF4-FFF2-40B4-BE49-F238E27FC236}">
                <a16:creationId xmlns:a16="http://schemas.microsoft.com/office/drawing/2014/main" id="{EAD1220A-2CCD-48EF-9D78-626B979C7410}"/>
              </a:ext>
            </a:extLst>
          </p:cNvPr>
          <p:cNvGraphicFramePr>
            <a:graphicFrameLocks/>
          </p:cNvGraphicFramePr>
          <p:nvPr>
            <p:extLst>
              <p:ext uri="{D42A27DB-BD31-4B8C-83A1-F6EECF244321}">
                <p14:modId xmlns:p14="http://schemas.microsoft.com/office/powerpoint/2010/main" val="4085030091"/>
              </p:ext>
            </p:extLst>
          </p:nvPr>
        </p:nvGraphicFramePr>
        <p:xfrm>
          <a:off x="1055687" y="850900"/>
          <a:ext cx="10080625" cy="5549900"/>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Rectangle 2"/>
          <p:cNvSpPr>
            <a:spLocks noChangeArrowheads="1"/>
          </p:cNvSpPr>
          <p:nvPr/>
        </p:nvSpPr>
        <p:spPr bwMode="white">
          <a:xfrm>
            <a:off x="1055688" y="260350"/>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sp>
        <p:nvSpPr>
          <p:cNvPr id="2" name="文本框 1">
            <a:extLst>
              <a:ext uri="{FF2B5EF4-FFF2-40B4-BE49-F238E27FC236}">
                <a16:creationId xmlns:a16="http://schemas.microsoft.com/office/drawing/2014/main" id="{A400CA4C-96BB-4C4C-B748-8127E276EABD}"/>
              </a:ext>
            </a:extLst>
          </p:cNvPr>
          <p:cNvSpPr txBox="1"/>
          <p:nvPr/>
        </p:nvSpPr>
        <p:spPr bwMode="auto">
          <a:xfrm>
            <a:off x="6096000" y="2006046"/>
            <a:ext cx="5040313" cy="1422954"/>
          </a:xfrm>
          <a:prstGeom prst="rect">
            <a:avLst/>
          </a:prstGeom>
          <a:noFill/>
          <a:ln w="9525">
            <a:noFill/>
            <a:miter lim="800000"/>
          </a:ln>
        </p:spPr>
        <p:txBody>
          <a:bodyPr wrap="square" rtlCol="0">
            <a:spAutoFit/>
          </a:bodyPr>
          <a:lstStyle/>
          <a:p>
            <a:pP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2021</a:t>
            </a:r>
            <a:r>
              <a:rPr lang="zh-CN" altLang="en-US" sz="2000" dirty="0">
                <a:solidFill>
                  <a:srgbClr val="000000"/>
                </a:solidFill>
                <a:latin typeface="微软雅黑" panose="020B0503020204020204" pitchFamily="34" charset="-122"/>
                <a:ea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rPr>
              <a:t>2</a:t>
            </a:r>
            <a:r>
              <a:rPr lang="zh-CN" altLang="en-US" sz="2000" dirty="0">
                <a:solidFill>
                  <a:srgbClr val="000000"/>
                </a:solidFill>
                <a:latin typeface="微软雅黑" panose="020B0503020204020204" pitchFamily="34" charset="-122"/>
                <a:ea typeface="微软雅黑" panose="020B0503020204020204" pitchFamily="34" charset="-122"/>
              </a:rPr>
              <a:t>月底两融余额为</a:t>
            </a:r>
            <a:r>
              <a:rPr lang="en-US" altLang="zh-CN" sz="2000" dirty="0">
                <a:solidFill>
                  <a:srgbClr val="00B050"/>
                </a:solidFill>
                <a:latin typeface="微软雅黑" panose="020B0503020204020204" pitchFamily="34" charset="-122"/>
                <a:ea typeface="微软雅黑" panose="020B0503020204020204" pitchFamily="34" charset="-122"/>
              </a:rPr>
              <a:t>16700.60</a:t>
            </a:r>
            <a:r>
              <a:rPr lang="zh-CN" altLang="en-US" sz="2000" dirty="0">
                <a:solidFill>
                  <a:srgbClr val="00B050"/>
                </a:solidFill>
                <a:latin typeface="微软雅黑" panose="020B0503020204020204" pitchFamily="34" charset="-122"/>
                <a:ea typeface="微软雅黑" panose="020B0503020204020204" pitchFamily="34" charset="-122"/>
              </a:rPr>
              <a:t>亿元</a:t>
            </a:r>
            <a:endParaRPr lang="en-US" altLang="zh-CN" sz="2000" dirty="0">
              <a:solidFill>
                <a:srgbClr val="00B05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2021</a:t>
            </a:r>
            <a:r>
              <a:rPr lang="zh-CN" altLang="en-US" sz="2000" dirty="0">
                <a:solidFill>
                  <a:srgbClr val="000000"/>
                </a:solidFill>
                <a:latin typeface="微软雅黑" panose="020B0503020204020204" pitchFamily="34" charset="-122"/>
                <a:ea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rPr>
              <a:t>3</a:t>
            </a:r>
            <a:r>
              <a:rPr lang="zh-CN" altLang="en-US" sz="2000" dirty="0">
                <a:solidFill>
                  <a:srgbClr val="000000"/>
                </a:solidFill>
                <a:latin typeface="微软雅黑" panose="020B0503020204020204" pitchFamily="34" charset="-122"/>
                <a:ea typeface="微软雅黑" panose="020B0503020204020204" pitchFamily="34" charset="-122"/>
              </a:rPr>
              <a:t>月底两融余额为</a:t>
            </a:r>
            <a:r>
              <a:rPr lang="en-US" altLang="zh-CN" sz="2000" b="0" i="0" u="none" strike="noStrike" dirty="0">
                <a:solidFill>
                  <a:srgbClr val="00B050"/>
                </a:solidFill>
                <a:effectLst/>
                <a:latin typeface="微软雅黑" panose="020B0503020204020204" pitchFamily="34" charset="-122"/>
                <a:ea typeface="微软雅黑" panose="020B0503020204020204" pitchFamily="34" charset="-122"/>
              </a:rPr>
              <a:t>16547.79</a:t>
            </a:r>
            <a:r>
              <a:rPr lang="zh-CN" altLang="en-US" sz="2000" dirty="0">
                <a:solidFill>
                  <a:srgbClr val="00B050"/>
                </a:solidFill>
                <a:latin typeface="微软雅黑" panose="020B0503020204020204" pitchFamily="34" charset="-122"/>
                <a:ea typeface="微软雅黑" panose="020B0503020204020204" pitchFamily="34" charset="-122"/>
              </a:rPr>
              <a:t>亿元</a:t>
            </a:r>
            <a:endParaRPr lang="en-US" altLang="zh-CN" sz="2000" dirty="0">
              <a:solidFill>
                <a:srgbClr val="00B05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较上月减少</a:t>
            </a:r>
            <a:r>
              <a:rPr lang="en-US" altLang="zh-CN" sz="2000" dirty="0">
                <a:solidFill>
                  <a:srgbClr val="00B050"/>
                </a:solidFill>
                <a:latin typeface="微软雅黑" panose="020B0503020204020204" pitchFamily="34" charset="-122"/>
                <a:ea typeface="微软雅黑" panose="020B0503020204020204" pitchFamily="34" charset="-122"/>
              </a:rPr>
              <a:t>152.81</a:t>
            </a:r>
            <a:r>
              <a:rPr lang="zh-CN" altLang="en-US" sz="2000" dirty="0">
                <a:solidFill>
                  <a:srgbClr val="00B050"/>
                </a:solidFill>
                <a:latin typeface="微软雅黑" panose="020B0503020204020204" pitchFamily="34" charset="-122"/>
                <a:ea typeface="微软雅黑" panose="020B0503020204020204" pitchFamily="34" charset="-122"/>
              </a:rPr>
              <a:t>亿元</a:t>
            </a:r>
          </a:p>
        </p:txBody>
      </p:sp>
    </p:spTree>
    <p:extLst>
      <p:ext uri="{BB962C8B-B14F-4D97-AF65-F5344CB8AC3E}">
        <p14:creationId xmlns:p14="http://schemas.microsoft.com/office/powerpoint/2010/main" val="130852644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1055688" y="26035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sp>
        <p:nvSpPr>
          <p:cNvPr id="4" name="文本框 3"/>
          <p:cNvSpPr txBox="1"/>
          <p:nvPr/>
        </p:nvSpPr>
        <p:spPr bwMode="auto">
          <a:xfrm>
            <a:off x="1055688" y="5319373"/>
            <a:ext cx="10080625" cy="1156855"/>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强势上涨方面受港口优质低硫煤结构性紧缺、发运成本支撑、加之大秦线春季检修等因素影响，动力煤期价呈现大幅上涨。具有广泛工业应用价值的浮法玻璃现货持续涨价，推高玻璃期货价格；强势下跌方面，苹果市场供应继续保持宽松局面，同时库存居高不下，导致期货价格下行。</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3E894FC2-ADED-4777-9F29-B6A63486BED4}"/>
              </a:ext>
            </a:extLst>
          </p:cNvPr>
          <p:cNvGraphicFramePr>
            <a:graphicFrameLocks/>
          </p:cNvGraphicFramePr>
          <p:nvPr>
            <p:extLst>
              <p:ext uri="{D42A27DB-BD31-4B8C-83A1-F6EECF244321}">
                <p14:modId xmlns:p14="http://schemas.microsoft.com/office/powerpoint/2010/main" val="3836652658"/>
              </p:ext>
            </p:extLst>
          </p:nvPr>
        </p:nvGraphicFramePr>
        <p:xfrm>
          <a:off x="1055688" y="877032"/>
          <a:ext cx="10080625" cy="454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24501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1055688" y="26035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3</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月沪深两市市值前十（万亿）</a:t>
            </a:r>
          </a:p>
        </p:txBody>
      </p:sp>
      <p:graphicFrame>
        <p:nvGraphicFramePr>
          <p:cNvPr id="5" name="图表 4">
            <a:extLst>
              <a:ext uri="{FF2B5EF4-FFF2-40B4-BE49-F238E27FC236}">
                <a16:creationId xmlns:a16="http://schemas.microsoft.com/office/drawing/2014/main" id="{B569332D-32CA-416A-983C-ECF85F633A0A}"/>
              </a:ext>
            </a:extLst>
          </p:cNvPr>
          <p:cNvGraphicFramePr>
            <a:graphicFrameLocks/>
          </p:cNvGraphicFramePr>
          <p:nvPr>
            <p:extLst>
              <p:ext uri="{D42A27DB-BD31-4B8C-83A1-F6EECF244321}">
                <p14:modId xmlns:p14="http://schemas.microsoft.com/office/powerpoint/2010/main" val="615301968"/>
              </p:ext>
            </p:extLst>
          </p:nvPr>
        </p:nvGraphicFramePr>
        <p:xfrm>
          <a:off x="695325" y="923925"/>
          <a:ext cx="10440988" cy="2505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a:extLst>
              <a:ext uri="{FF2B5EF4-FFF2-40B4-BE49-F238E27FC236}">
                <a16:creationId xmlns:a16="http://schemas.microsoft.com/office/drawing/2014/main" id="{06D02699-07D6-4DDD-84ED-2C32AC4B8712}"/>
              </a:ext>
            </a:extLst>
          </p:cNvPr>
          <p:cNvGraphicFramePr>
            <a:graphicFrameLocks/>
          </p:cNvGraphicFramePr>
          <p:nvPr>
            <p:extLst>
              <p:ext uri="{D42A27DB-BD31-4B8C-83A1-F6EECF244321}">
                <p14:modId xmlns:p14="http://schemas.microsoft.com/office/powerpoint/2010/main" val="1127612764"/>
              </p:ext>
            </p:extLst>
          </p:nvPr>
        </p:nvGraphicFramePr>
        <p:xfrm>
          <a:off x="695325" y="3429000"/>
          <a:ext cx="10440988"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546133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1055688" y="26035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3</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5" name="图表 4">
            <a:extLst>
              <a:ext uri="{FF2B5EF4-FFF2-40B4-BE49-F238E27FC236}">
                <a16:creationId xmlns:a16="http://schemas.microsoft.com/office/drawing/2014/main" id="{F70B34D6-F962-479E-82CC-DD81CB918E54}"/>
              </a:ext>
            </a:extLst>
          </p:cNvPr>
          <p:cNvGraphicFramePr>
            <a:graphicFrameLocks/>
          </p:cNvGraphicFramePr>
          <p:nvPr>
            <p:extLst>
              <p:ext uri="{D42A27DB-BD31-4B8C-83A1-F6EECF244321}">
                <p14:modId xmlns:p14="http://schemas.microsoft.com/office/powerpoint/2010/main" val="1927557683"/>
              </p:ext>
            </p:extLst>
          </p:nvPr>
        </p:nvGraphicFramePr>
        <p:xfrm>
          <a:off x="1055687" y="900111"/>
          <a:ext cx="10080625" cy="554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97138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1055688" y="26035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3</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a:extLst>
              <a:ext uri="{FF2B5EF4-FFF2-40B4-BE49-F238E27FC236}">
                <a16:creationId xmlns:a16="http://schemas.microsoft.com/office/drawing/2014/main" id="{F5E2798A-275C-49B7-9FBB-90C4FE6561FC}"/>
              </a:ext>
            </a:extLst>
          </p:cNvPr>
          <p:cNvGraphicFramePr>
            <a:graphicFrameLocks/>
          </p:cNvGraphicFramePr>
          <p:nvPr>
            <p:extLst>
              <p:ext uri="{D42A27DB-BD31-4B8C-83A1-F6EECF244321}">
                <p14:modId xmlns:p14="http://schemas.microsoft.com/office/powerpoint/2010/main" val="4015394091"/>
              </p:ext>
            </p:extLst>
          </p:nvPr>
        </p:nvGraphicFramePr>
        <p:xfrm>
          <a:off x="1055688" y="904874"/>
          <a:ext cx="10080625" cy="5553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888541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1055688" y="260351"/>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3</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a:extLst>
              <a:ext uri="{FF2B5EF4-FFF2-40B4-BE49-F238E27FC236}">
                <a16:creationId xmlns:a16="http://schemas.microsoft.com/office/drawing/2014/main" id="{5ED152E4-A16A-46EB-8F32-710818CDED15}"/>
              </a:ext>
            </a:extLst>
          </p:cNvPr>
          <p:cNvGraphicFramePr>
            <a:graphicFrameLocks/>
          </p:cNvGraphicFramePr>
          <p:nvPr>
            <p:extLst>
              <p:ext uri="{D42A27DB-BD31-4B8C-83A1-F6EECF244321}">
                <p14:modId xmlns:p14="http://schemas.microsoft.com/office/powerpoint/2010/main" val="3775249625"/>
              </p:ext>
            </p:extLst>
          </p:nvPr>
        </p:nvGraphicFramePr>
        <p:xfrm>
          <a:off x="1055688" y="895349"/>
          <a:ext cx="10080626" cy="5534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19877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1055688" y="260350"/>
            <a:ext cx="5630862" cy="530225"/>
          </a:xfrm>
        </p:spPr>
        <p:txBody>
          <a:bodyPr lIns="0" tIns="0" rIns="0" bIns="0"/>
          <a:lstStyle/>
          <a:p>
            <a:r>
              <a:rPr lang="en-US" altLang="zh-CN" sz="2400" b="0" dirty="0">
                <a:solidFill>
                  <a:schemeClr val="tx2">
                    <a:lumMod val="75000"/>
                  </a:schemeClr>
                </a:solidFill>
                <a:latin typeface="微软雅黑" panose="020B0503020204020204" pitchFamily="34" charset="-122"/>
                <a:ea typeface="微软雅黑" panose="020B0503020204020204" pitchFamily="34" charset="-122"/>
              </a:rPr>
              <a:t>3</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月热门公司解读</a:t>
            </a:r>
            <a:r>
              <a:rPr lang="en-US" altLang="zh-CN" sz="2400" b="0" dirty="0">
                <a:solidFill>
                  <a:schemeClr val="tx2">
                    <a:lumMod val="75000"/>
                  </a:schemeClr>
                </a:solidFill>
                <a:latin typeface="微软雅黑" panose="020B0503020204020204" pitchFamily="34" charset="-122"/>
                <a:ea typeface="微软雅黑" panose="020B0503020204020204" pitchFamily="34" charset="-122"/>
              </a:rPr>
              <a:t>——</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美迪西生物医药</a:t>
            </a:r>
          </a:p>
        </p:txBody>
      </p:sp>
      <p:graphicFrame>
        <p:nvGraphicFramePr>
          <p:cNvPr id="6" name="图表 5">
            <a:extLst>
              <a:ext uri="{FF2B5EF4-FFF2-40B4-BE49-F238E27FC236}">
                <a16:creationId xmlns:a16="http://schemas.microsoft.com/office/drawing/2014/main" id="{112F169C-C08F-473F-9599-897421B292FD}"/>
              </a:ext>
            </a:extLst>
          </p:cNvPr>
          <p:cNvGraphicFramePr>
            <a:graphicFrameLocks/>
          </p:cNvGraphicFramePr>
          <p:nvPr>
            <p:extLst>
              <p:ext uri="{D42A27DB-BD31-4B8C-83A1-F6EECF244321}">
                <p14:modId xmlns:p14="http://schemas.microsoft.com/office/powerpoint/2010/main" val="4099943908"/>
              </p:ext>
            </p:extLst>
          </p:nvPr>
        </p:nvGraphicFramePr>
        <p:xfrm>
          <a:off x="1055688" y="947340"/>
          <a:ext cx="5040312" cy="333891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图片 6">
            <a:extLst>
              <a:ext uri="{FF2B5EF4-FFF2-40B4-BE49-F238E27FC236}">
                <a16:creationId xmlns:a16="http://schemas.microsoft.com/office/drawing/2014/main" id="{DBCDAD85-34DF-44A3-A88E-25D231D80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71550"/>
            <a:ext cx="5040313" cy="3308886"/>
          </a:xfrm>
          <a:prstGeom prst="rect">
            <a:avLst/>
          </a:prstGeom>
        </p:spPr>
      </p:pic>
      <p:sp>
        <p:nvSpPr>
          <p:cNvPr id="3" name="文本框 2">
            <a:extLst>
              <a:ext uri="{FF2B5EF4-FFF2-40B4-BE49-F238E27FC236}">
                <a16:creationId xmlns:a16="http://schemas.microsoft.com/office/drawing/2014/main" id="{3BB7D296-44FB-4DF6-B83F-533BDB7D8C8D}"/>
              </a:ext>
            </a:extLst>
          </p:cNvPr>
          <p:cNvSpPr txBox="1"/>
          <p:nvPr/>
        </p:nvSpPr>
        <p:spPr bwMode="auto">
          <a:xfrm>
            <a:off x="1055688" y="4450176"/>
            <a:ext cx="10080625" cy="1815882"/>
          </a:xfrm>
          <a:prstGeom prst="rect">
            <a:avLst/>
          </a:prstGeom>
          <a:noFill/>
          <a:ln w="9525">
            <a:noFill/>
            <a:miter lim="800000"/>
          </a:ln>
        </p:spPr>
        <p:txBody>
          <a:bodyPr wrap="square" rtlCol="0">
            <a:spAutoFit/>
          </a:bodyPr>
          <a:lstStyle/>
          <a:p>
            <a:pPr algn="l"/>
            <a:r>
              <a:rPr lang="en-US" altLang="zh-CN" sz="1600" dirty="0">
                <a:solidFill>
                  <a:srgbClr val="000000"/>
                </a:solidFill>
                <a:latin typeface="微软雅黑" panose="020B0503020204020204" pitchFamily="34" charset="-122"/>
                <a:ea typeface="微软雅黑" panose="020B0503020204020204" pitchFamily="34" charset="-122"/>
              </a:rPr>
              <a:t>       2021</a:t>
            </a:r>
            <a:r>
              <a:rPr lang="zh-CN" altLang="en-US" sz="1600" dirty="0">
                <a:solidFill>
                  <a:srgbClr val="000000"/>
                </a:solidFill>
                <a:latin typeface="微软雅黑" panose="020B0503020204020204" pitchFamily="34" charset="-122"/>
                <a:ea typeface="微软雅黑" panose="020B0503020204020204" pitchFamily="34" charset="-122"/>
              </a:rPr>
              <a:t>年第一季度，虽然国内部分地区有疫情出现，但疫情总体稳定可控，反观海外，在疫情肆虐之下，对于</a:t>
            </a:r>
            <a:r>
              <a:rPr lang="en-US" altLang="zh-CN" sz="1600" dirty="0">
                <a:solidFill>
                  <a:srgbClr val="000000"/>
                </a:solidFill>
                <a:latin typeface="微软雅黑" panose="020B0503020204020204" pitchFamily="34" charset="-122"/>
                <a:ea typeface="微软雅黑" panose="020B0503020204020204" pitchFamily="34" charset="-122"/>
              </a:rPr>
              <a:t>CRO </a:t>
            </a:r>
            <a:r>
              <a:rPr lang="zh-CN" altLang="zh-CN" sz="1600" dirty="0">
                <a:solidFill>
                  <a:srgbClr val="000000"/>
                </a:solidFill>
                <a:latin typeface="微软雅黑" panose="020B0503020204020204" pitchFamily="34" charset="-122"/>
                <a:ea typeface="微软雅黑" panose="020B0503020204020204" pitchFamily="34" charset="-122"/>
              </a:rPr>
              <a:t>行业景气度持续向好</a:t>
            </a:r>
            <a:r>
              <a:rPr lang="zh-CN" altLang="en-US" sz="1600" dirty="0">
                <a:solidFill>
                  <a:srgbClr val="000000"/>
                </a:solidFill>
                <a:latin typeface="微软雅黑" panose="020B0503020204020204" pitchFamily="34" charset="-122"/>
                <a:ea typeface="微软雅黑" panose="020B0503020204020204" pitchFamily="34" charset="-122"/>
              </a:rPr>
              <a:t>，医疗器械和药品的需求只增不减，而美迪西的业绩也不断超预期增长。公司溢价协同处于合理区间且大于零，公司市值及内在价值双双累计上涨，市值变动很好地反映了内在价值变动，在合理区间内，公司应追求更高的溢价协同，同时，需继续做好相关工作并跟踪内在价值与市值变化的对应关系，着力于影响市值的核心因素及变量的主动管理。从价值端来看，公司业绩不断提高，且考虑该公司</a:t>
            </a:r>
            <a:r>
              <a:rPr lang="en-US" altLang="zh-CN" sz="1600" dirty="0">
                <a:solidFill>
                  <a:srgbClr val="000000"/>
                </a:solidFill>
                <a:latin typeface="微软雅黑" panose="020B0503020204020204" pitchFamily="34" charset="-122"/>
                <a:ea typeface="微软雅黑" panose="020B0503020204020204" pitchFamily="34" charset="-122"/>
              </a:rPr>
              <a:t>08</a:t>
            </a:r>
            <a:r>
              <a:rPr lang="zh-CN" altLang="en-US" sz="1600" dirty="0">
                <a:solidFill>
                  <a:srgbClr val="000000"/>
                </a:solidFill>
                <a:latin typeface="微软雅黑" panose="020B0503020204020204" pitchFamily="34" charset="-122"/>
                <a:ea typeface="微软雅黑" panose="020B0503020204020204" pitchFamily="34" charset="-122"/>
              </a:rPr>
              <a:t>年成立已经过多年深耕，已经通过横向拓展和纵向深入的方式完成临床前</a:t>
            </a:r>
            <a:r>
              <a:rPr lang="en-US" altLang="zh-CN" sz="1600" dirty="0">
                <a:solidFill>
                  <a:srgbClr val="000000"/>
                </a:solidFill>
                <a:latin typeface="微软雅黑" panose="020B0503020204020204" pitchFamily="34" charset="-122"/>
                <a:ea typeface="微软雅黑" panose="020B0503020204020204" pitchFamily="34" charset="-122"/>
              </a:rPr>
              <a:t>CRO</a:t>
            </a:r>
            <a:r>
              <a:rPr lang="zh-CN" altLang="en-US" sz="1600" dirty="0">
                <a:solidFill>
                  <a:srgbClr val="000000"/>
                </a:solidFill>
                <a:latin typeface="微软雅黑" panose="020B0503020204020204" pitchFamily="34" charset="-122"/>
                <a:ea typeface="微软雅黑" panose="020B0503020204020204" pitchFamily="34" charset="-122"/>
              </a:rPr>
              <a:t>全产业链布局，在国内</a:t>
            </a:r>
            <a:r>
              <a:rPr lang="en-US" altLang="zh-CN" sz="1600" dirty="0">
                <a:solidFill>
                  <a:srgbClr val="000000"/>
                </a:solidFill>
                <a:latin typeface="微软雅黑" panose="020B0503020204020204" pitchFamily="34" charset="-122"/>
                <a:ea typeface="微软雅黑" panose="020B0503020204020204" pitchFamily="34" charset="-122"/>
              </a:rPr>
              <a:t>CRO</a:t>
            </a:r>
            <a:r>
              <a:rPr lang="zh-CN" altLang="en-US" sz="1600" dirty="0">
                <a:solidFill>
                  <a:srgbClr val="000000"/>
                </a:solidFill>
                <a:latin typeface="微软雅黑" panose="020B0503020204020204" pitchFamily="34" charset="-122"/>
                <a:ea typeface="微软雅黑" panose="020B0503020204020204" pitchFamily="34" charset="-122"/>
              </a:rPr>
              <a:t>市场具备相对明显的竞争优势，同时，公司上市后资金更加宽裕、产能扩张计划更快落地，长期稳中向好。</a:t>
            </a:r>
          </a:p>
        </p:txBody>
      </p:sp>
    </p:spTree>
    <p:extLst>
      <p:ext uri="{BB962C8B-B14F-4D97-AF65-F5344CB8AC3E}">
        <p14:creationId xmlns:p14="http://schemas.microsoft.com/office/powerpoint/2010/main" val="279523395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F821BB39-2992-4DF6-BFF3-E9CC17368AC6}"/>
              </a:ext>
            </a:extLst>
          </p:cNvPr>
          <p:cNvGraphicFramePr>
            <a:graphicFrameLocks/>
          </p:cNvGraphicFramePr>
          <p:nvPr>
            <p:extLst>
              <p:ext uri="{D42A27DB-BD31-4B8C-83A1-F6EECF244321}">
                <p14:modId xmlns:p14="http://schemas.microsoft.com/office/powerpoint/2010/main" val="1999119680"/>
              </p:ext>
            </p:extLst>
          </p:nvPr>
        </p:nvGraphicFramePr>
        <p:xfrm>
          <a:off x="1055688" y="895349"/>
          <a:ext cx="10080625" cy="553402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white">
          <a:xfrm>
            <a:off x="1055688" y="26035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395759" y="1166155"/>
            <a:ext cx="740554" cy="215444"/>
          </a:xfrm>
          <a:prstGeom prst="rect">
            <a:avLst/>
          </a:prstGeom>
          <a:noFill/>
          <a:ln w="9525">
            <a:noFill/>
            <a:miter lim="800000"/>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27965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524001" y="2565401"/>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3</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1255420" y="154555"/>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第一大股东累计质押数占持股比例变化</a:t>
            </a:r>
          </a:p>
        </p:txBody>
      </p:sp>
      <p:sp>
        <p:nvSpPr>
          <p:cNvPr id="6" name="文本框 5"/>
          <p:cNvSpPr txBox="1"/>
          <p:nvPr/>
        </p:nvSpPr>
        <p:spPr bwMode="auto">
          <a:xfrm>
            <a:off x="1055688" y="4771335"/>
            <a:ext cx="10080625" cy="1750864"/>
          </a:xfrm>
          <a:prstGeom prst="rect">
            <a:avLst/>
          </a:prstGeom>
          <a:noFill/>
          <a:ln w="9525">
            <a:noFill/>
            <a:miter lim="800000"/>
          </a:ln>
        </p:spPr>
        <p:txBody>
          <a:bodyPr wrap="square" rtlCol="0">
            <a:spAutoFit/>
          </a:bodyPr>
          <a:lstStyle/>
          <a:p>
            <a:pPr marL="0" marR="0" lvl="0" indent="457200" algn="just" defTabSz="914400" rtl="0" eaLnBrk="1" fontAlgn="auto" latinLnBrk="0" hangingPunct="1">
              <a:lnSpc>
                <a:spcPct val="2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月多家公司第一大股东累计质押数占持股比例变化超过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。华神科技控股股东华神集团质押股份为短期流动资金贷款</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4200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万元提供最高额质押担保。</a:t>
            </a:r>
            <a:r>
              <a:rPr lang="zh-CN" altLang="en-US" sz="1400" dirty="0">
                <a:solidFill>
                  <a:srgbClr val="000000"/>
                </a:solidFill>
                <a:latin typeface="微软雅黑" panose="020B0503020204020204" pitchFamily="34" charset="-122"/>
                <a:ea typeface="微软雅黑" panose="020B0503020204020204" pitchFamily="34" charset="-122"/>
              </a:rPr>
              <a:t>哈药集团向中国银行澳门分行质押所持股份，用于偿还债务、收购资产。</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marR="0" lvl="0" indent="457200" algn="just" defTabSz="914400" rtl="0" eaLnBrk="1" fontAlgn="auto" latinLnBrk="0" hangingPunct="1">
              <a:lnSpc>
                <a:spcPct val="200000"/>
              </a:lnSpc>
              <a:spcBef>
                <a:spcPts val="0"/>
              </a:spcBef>
              <a:spcAft>
                <a:spcPts val="0"/>
              </a:spcAft>
              <a:buClrTx/>
              <a:buSzTx/>
              <a:buFontTx/>
              <a:buNone/>
              <a:tabLst/>
              <a:defRPr/>
            </a:pPr>
            <a:r>
              <a:rPr lang="zh-CN" altLang="en-US" sz="1400" dirty="0">
                <a:solidFill>
                  <a:srgbClr val="000000"/>
                </a:solidFill>
                <a:latin typeface="微软雅黑" panose="020B0503020204020204" pitchFamily="34" charset="-122"/>
                <a:ea typeface="微软雅黑" panose="020B0503020204020204" pitchFamily="34" charset="-122"/>
              </a:rPr>
              <a:t>累计质押下降方面，长方集团原来质押用于担保的，</a:t>
            </a: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月以解除质押。奥马电器控股股东赵国栋质押给国元证券的股份近日已在网络拍卖平台拍卖。</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a:extLst>
              <a:ext uri="{FF2B5EF4-FFF2-40B4-BE49-F238E27FC236}">
                <a16:creationId xmlns:a16="http://schemas.microsoft.com/office/drawing/2014/main" id="{FD3ACA5A-6795-4DE3-9524-83E69F9C6931}"/>
              </a:ext>
            </a:extLst>
          </p:cNvPr>
          <p:cNvGraphicFramePr>
            <a:graphicFrameLocks/>
          </p:cNvGraphicFramePr>
          <p:nvPr>
            <p:extLst>
              <p:ext uri="{D42A27DB-BD31-4B8C-83A1-F6EECF244321}">
                <p14:modId xmlns:p14="http://schemas.microsoft.com/office/powerpoint/2010/main" val="2419969276"/>
              </p:ext>
            </p:extLst>
          </p:nvPr>
        </p:nvGraphicFramePr>
        <p:xfrm>
          <a:off x="1055688" y="885825"/>
          <a:ext cx="5040312"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a:extLst>
              <a:ext uri="{FF2B5EF4-FFF2-40B4-BE49-F238E27FC236}">
                <a16:creationId xmlns:a16="http://schemas.microsoft.com/office/drawing/2014/main" id="{106AFDC3-90C1-4E64-A9A1-A5521ED655F5}"/>
              </a:ext>
            </a:extLst>
          </p:cNvPr>
          <p:cNvGraphicFramePr>
            <a:graphicFrameLocks/>
          </p:cNvGraphicFramePr>
          <p:nvPr>
            <p:extLst>
              <p:ext uri="{D42A27DB-BD31-4B8C-83A1-F6EECF244321}">
                <p14:modId xmlns:p14="http://schemas.microsoft.com/office/powerpoint/2010/main" val="3717269664"/>
              </p:ext>
            </p:extLst>
          </p:nvPr>
        </p:nvGraphicFramePr>
        <p:xfrm>
          <a:off x="6095999" y="895349"/>
          <a:ext cx="5040313" cy="401002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68461485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10D5F8C-8EFD-FF46-A4D4-E8D54AC37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300" y="3174359"/>
            <a:ext cx="1605600" cy="509282"/>
          </a:xfrm>
          <a:prstGeom prst="rect">
            <a:avLst/>
          </a:prstGeom>
        </p:spPr>
      </p:pic>
      <p:pic>
        <p:nvPicPr>
          <p:cNvPr id="5" name="图片 4">
            <a:extLst>
              <a:ext uri="{FF2B5EF4-FFF2-40B4-BE49-F238E27FC236}">
                <a16:creationId xmlns:a16="http://schemas.microsoft.com/office/drawing/2014/main" id="{2F0E10BA-8CF4-40E7-9C33-1EC4DEEA4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324" y="3690103"/>
            <a:ext cx="1920576" cy="556688"/>
          </a:xfrm>
          <a:prstGeom prst="rect">
            <a:avLst/>
          </a:prstGeom>
        </p:spPr>
      </p:pic>
      <p:sp>
        <p:nvSpPr>
          <p:cNvPr id="7" name="对话气泡: 圆角矩形 6"/>
          <p:cNvSpPr/>
          <p:nvPr/>
        </p:nvSpPr>
        <p:spPr bwMode="auto">
          <a:xfrm>
            <a:off x="405765" y="1036320"/>
            <a:ext cx="5123815" cy="1965960"/>
          </a:xfrm>
          <a:prstGeom prst="wedgeRoundRectCallout">
            <a:avLst>
              <a:gd name="adj1" fmla="val 31773"/>
              <a:gd name="adj2" fmla="val 6140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1055688" y="260350"/>
            <a:ext cx="8231187" cy="11445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405765" y="1009473"/>
            <a:ext cx="5126355" cy="19932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月是市场悲观预期的顶点，风险已充分释放，</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月市场关注点将由外部转向内部，国内基本面预期上修，海外基本面预期下修，市场流动性整体均衡；随着投资者情绪面担忧与实际情况背离的不断修正，</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月投资者情绪料将持续修复。</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配置建议：建议继续聚焦平静期的四条新主线</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FF0000"/>
                </a:solidFill>
                <a:latin typeface="微软雅黑" panose="020B0503020204020204" pitchFamily="34" charset="-122"/>
                <a:ea typeface="微软雅黑" panose="020B0503020204020204" pitchFamily="34" charset="-122"/>
              </a:rPr>
              <a:t>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看多    </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月观点：中性     </a:t>
            </a:r>
            <a:r>
              <a:rPr lang="en-US" altLang="zh-CN" sz="1400" b="1" dirty="0">
                <a:solidFill>
                  <a:srgbClr val="FF0000"/>
                </a:solidFill>
                <a:latin typeface="微软雅黑" panose="020B0503020204020204" pitchFamily="34" charset="-122"/>
                <a:ea typeface="微软雅黑" panose="020B0503020204020204" pitchFamily="34" charset="-122"/>
              </a:rPr>
              <a:t>4</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月观点：谨慎</a:t>
            </a:r>
            <a:r>
              <a:rPr lang="zh-CN" altLang="en-US" sz="1400" b="1" dirty="0">
                <a:solidFill>
                  <a:srgbClr val="FF0000"/>
                </a:solidFill>
                <a:latin typeface="微软雅黑" panose="020B0503020204020204" pitchFamily="34" charset="-122"/>
                <a:ea typeface="微软雅黑" panose="020B0503020204020204" pitchFamily="34" charset="-122"/>
              </a:rPr>
              <a:t>看多</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7" name="对话气泡: 圆角矩形 36"/>
          <p:cNvSpPr/>
          <p:nvPr/>
        </p:nvSpPr>
        <p:spPr bwMode="auto">
          <a:xfrm>
            <a:off x="5881897" y="1159414"/>
            <a:ext cx="6058644" cy="1759046"/>
          </a:xfrm>
          <a:prstGeom prst="wedgeRoundRectCallout">
            <a:avLst>
              <a:gd name="adj1" fmla="val -39297"/>
              <a:gd name="adj2" fmla="val 6728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5902771" y="4356735"/>
            <a:ext cx="6144449" cy="1936581"/>
          </a:xfrm>
          <a:prstGeom prst="wedgeRoundRectCallout">
            <a:avLst>
              <a:gd name="adj1" fmla="val -40808"/>
              <a:gd name="adj2" fmla="val -5751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333374" y="4410075"/>
            <a:ext cx="5415891" cy="1933575"/>
          </a:xfrm>
          <a:prstGeom prst="wedgeRoundRectCallout">
            <a:avLst>
              <a:gd name="adj1" fmla="val 35793"/>
              <a:gd name="adj2" fmla="val -6488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5962650" y="4327870"/>
            <a:ext cx="6113479" cy="1993238"/>
          </a:xfrm>
          <a:prstGeom prst="rect">
            <a:avLst/>
          </a:prstGeom>
          <a:noFill/>
        </p:spPr>
        <p:txBody>
          <a:bodyPr wrap="square" rtlCol="0">
            <a:spAutoFit/>
          </a:bodyPr>
          <a:lstStyle>
            <a:defPPr>
              <a:defRPr lang="en-US"/>
            </a:defPPr>
            <a:lvl1pPr>
              <a:defRPr sz="1800" b="1">
                <a:latin typeface="+mn-ea"/>
                <a:ea typeface="+mn-ea"/>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b="0" dirty="0">
                <a:solidFill>
                  <a:srgbClr val="000000"/>
                </a:solidFill>
                <a:latin typeface="微软雅黑" panose="020B0503020204020204" pitchFamily="34" charset="-122"/>
                <a:ea typeface="微软雅黑" panose="020B0503020204020204" pitchFamily="34" charset="-122"/>
              </a:rPr>
              <a:t>市场调整幅度差不多，但由于下调过急、过快，微观结构改善还需要些时间，尚未完全结束；市场前期对流动性变化已经</a:t>
            </a:r>
            <a:r>
              <a:rPr lang="en-US" altLang="zh-CN" sz="1400" b="0" dirty="0">
                <a:solidFill>
                  <a:srgbClr val="000000"/>
                </a:solidFill>
                <a:latin typeface="微软雅黑" panose="020B0503020204020204" pitchFamily="34" charset="-122"/>
                <a:ea typeface="微软雅黑" panose="020B0503020204020204" pitchFamily="34" charset="-122"/>
              </a:rPr>
              <a:t>price in</a:t>
            </a:r>
            <a:r>
              <a:rPr lang="zh-CN" altLang="en-US" sz="1400" b="0" dirty="0">
                <a:solidFill>
                  <a:srgbClr val="000000"/>
                </a:solidFill>
                <a:latin typeface="微软雅黑" panose="020B0503020204020204" pitchFamily="34" charset="-122"/>
                <a:ea typeface="微软雅黑" panose="020B0503020204020204" pitchFamily="34" charset="-122"/>
              </a:rPr>
              <a:t>，后续美债利率对市场的影响将减小，进入</a:t>
            </a:r>
            <a:r>
              <a:rPr lang="en-US" altLang="zh-CN" sz="1400" b="0" dirty="0">
                <a:solidFill>
                  <a:srgbClr val="000000"/>
                </a:solidFill>
                <a:latin typeface="微软雅黑" panose="020B0503020204020204" pitchFamily="34" charset="-122"/>
                <a:ea typeface="微软雅黑" panose="020B0503020204020204" pitchFamily="34" charset="-122"/>
              </a:rPr>
              <a:t>4</a:t>
            </a:r>
            <a:r>
              <a:rPr lang="zh-CN" altLang="en-US" sz="1400" b="0" dirty="0">
                <a:solidFill>
                  <a:srgbClr val="000000"/>
                </a:solidFill>
                <a:latin typeface="微软雅黑" panose="020B0503020204020204" pitchFamily="34" charset="-122"/>
                <a:ea typeface="微软雅黑" panose="020B0503020204020204" pitchFamily="34" charset="-122"/>
              </a:rPr>
              <a:t>月年报和一季报披露期，业绩超预期的细分方向将是驱动市场上涨的主动力</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配置建议：地产后周期</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服务业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dirty="0">
                <a:solidFill>
                  <a:srgbClr val="FF0000"/>
                </a:solidFill>
                <a:latin typeface="微软雅黑" panose="020B0503020204020204" pitchFamily="34" charset="-122"/>
                <a:ea typeface="微软雅黑" panose="020B0503020204020204" pitchFamily="34" charset="-122"/>
              </a:rPr>
              <a:t>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dirty="0">
                <a:solidFill>
                  <a:srgbClr val="FF0000"/>
                </a:solidFill>
                <a:latin typeface="微软雅黑" panose="020B0503020204020204" pitchFamily="34" charset="-122"/>
                <a:ea typeface="微软雅黑" panose="020B0503020204020204" pitchFamily="34" charset="-122"/>
              </a:rPr>
              <a:t>看多</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1400" dirty="0">
                <a:solidFill>
                  <a:srgbClr val="FF0000"/>
                </a:solidFill>
                <a:latin typeface="微软雅黑" panose="020B0503020204020204" pitchFamily="34" charset="-122"/>
                <a:ea typeface="微软雅黑" panose="020B0503020204020204" pitchFamily="34" charset="-122"/>
              </a:rPr>
              <a:t>3</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月观点：谨慎</a:t>
            </a:r>
            <a:r>
              <a:rPr lang="zh-CN" altLang="en-US" sz="1400" dirty="0">
                <a:solidFill>
                  <a:srgbClr val="FF0000"/>
                </a:solidFill>
                <a:latin typeface="微软雅黑" panose="020B0503020204020204" pitchFamily="34" charset="-122"/>
                <a:ea typeface="微软雅黑" panose="020B0503020204020204" pitchFamily="34" charset="-122"/>
              </a:rPr>
              <a:t>看多     </a:t>
            </a:r>
            <a:r>
              <a:rPr lang="en-US" altLang="zh-CN" sz="1400" dirty="0">
                <a:solidFill>
                  <a:srgbClr val="FF0000"/>
                </a:solidFill>
                <a:latin typeface="微软雅黑" panose="020B0503020204020204" pitchFamily="34" charset="-122"/>
                <a:ea typeface="微软雅黑" panose="020B0503020204020204" pitchFamily="34" charset="-122"/>
              </a:rPr>
              <a:t>4</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dirty="0">
                <a:solidFill>
                  <a:srgbClr val="FF0000"/>
                </a:solidFill>
                <a:latin typeface="微软雅黑" panose="020B0503020204020204" pitchFamily="34" charset="-122"/>
                <a:ea typeface="微软雅黑" panose="020B0503020204020204" pitchFamily="34" charset="-122"/>
              </a:rPr>
              <a:t>中性</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399225" y="4367962"/>
            <a:ext cx="5328451" cy="19932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进入</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lang="en-US" altLang="zh-CN" sz="1400" dirty="0">
                <a:solidFill>
                  <a:srgbClr val="000000"/>
                </a:solidFill>
                <a:latin typeface="微软雅黑" panose="020B0503020204020204" pitchFamily="34" charset="-122"/>
                <a:ea typeface="微软雅黑" panose="020B0503020204020204" pitchFamily="34" charset="-122"/>
              </a:rPr>
              <a:t>4</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月，我们预计市场将会以震荡为主，市场更加关注盈利高增长估值相对合理的个股。外需导向相关行业盈利有望持续超预期，需要提房美债收益率和美元指数进一步上行可能会引发的流动性冲击。</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配置建议：外需导向中国优势制造业、碳达峰碳中和相关行业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月观点：谨慎看多     </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     </a:t>
            </a:r>
            <a:r>
              <a:rPr lang="en-US" altLang="zh-CN" sz="1400" b="1" dirty="0">
                <a:solidFill>
                  <a:srgbClr val="FF0000"/>
                </a:solidFill>
                <a:latin typeface="微软雅黑" panose="020B0503020204020204" pitchFamily="34" charset="-122"/>
                <a:ea typeface="微软雅黑" panose="020B0503020204020204" pitchFamily="34" charset="-122"/>
              </a:rPr>
              <a:t>4</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中性</a:t>
            </a:r>
            <a:endPar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5913120" y="1179219"/>
            <a:ext cx="6042660" cy="16700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dirty="0">
                <a:solidFill>
                  <a:srgbClr val="000000"/>
                </a:solidFill>
                <a:latin typeface="微软雅黑" panose="020B0503020204020204" pitchFamily="34" charset="-122"/>
                <a:ea typeface="微软雅黑" panose="020B0503020204020204" pitchFamily="34" charset="-122"/>
              </a:rPr>
              <a:t>展望后市，对投资者而言，需要关注盈利和估值逐步进入匹配的过程，特别是</a:t>
            </a: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en-US" sz="1400" dirty="0">
                <a:solidFill>
                  <a:srgbClr val="000000"/>
                </a:solidFill>
                <a:latin typeface="微软雅黑" panose="020B0503020204020204" pitchFamily="34" charset="-122"/>
                <a:ea typeface="微软雅黑" panose="020B0503020204020204" pitchFamily="34" charset="-122"/>
              </a:rPr>
              <a:t>月之后，金融市场利率和实体经济利率变化可能带来阶段性的反弹机会，交易型投资者可以参与，但价值型机构投资者仍然需要等待。</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继续持有高股息板块，如高铁运营、酒店等疫情结束受益板块。</a:t>
            </a:r>
            <a:r>
              <a:rPr lang="en-US" altLang="zh-CN" sz="1400" b="1" dirty="0">
                <a:solidFill>
                  <a:srgbClr val="FF0000"/>
                </a:solidFill>
                <a:latin typeface="微软雅黑" panose="020B0503020204020204" pitchFamily="34" charset="-122"/>
                <a:ea typeface="微软雅黑" panose="020B0503020204020204" pitchFamily="34" charset="-122"/>
              </a:rPr>
              <a:t>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月观点：中性     </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月观点：中性</a:t>
            </a:r>
            <a:r>
              <a:rPr lang="zh-CN" altLang="en-US" sz="1400" b="1" dirty="0">
                <a:solidFill>
                  <a:srgbClr val="FF0000"/>
                </a:solidFill>
                <a:latin typeface="微软雅黑" panose="020B0503020204020204" pitchFamily="34" charset="-122"/>
                <a:ea typeface="微软雅黑" panose="020B0503020204020204" pitchFamily="34" charset="-122"/>
              </a:rPr>
              <a:t>   </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4</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月观点：中性</a:t>
            </a:r>
          </a:p>
        </p:txBody>
      </p:sp>
      <p:pic>
        <p:nvPicPr>
          <p:cNvPr id="2" name="图片 1">
            <a:extLst>
              <a:ext uri="{FF2B5EF4-FFF2-40B4-BE49-F238E27FC236}">
                <a16:creationId xmlns:a16="http://schemas.microsoft.com/office/drawing/2014/main" id="{2D0417D4-A09E-4085-8F7D-CE4F25E7322E}"/>
              </a:ext>
            </a:extLst>
          </p:cNvPr>
          <p:cNvPicPr>
            <a:picLocks noChangeAspect="1"/>
          </p:cNvPicPr>
          <p:nvPr/>
        </p:nvPicPr>
        <p:blipFill>
          <a:blip r:embed="rId5"/>
          <a:stretch>
            <a:fillRect/>
          </a:stretch>
        </p:blipFill>
        <p:spPr>
          <a:xfrm>
            <a:off x="6134100" y="3779603"/>
            <a:ext cx="1605600" cy="425483"/>
          </a:xfrm>
          <a:prstGeom prst="rect">
            <a:avLst/>
          </a:prstGeom>
        </p:spPr>
      </p:pic>
      <p:pic>
        <p:nvPicPr>
          <p:cNvPr id="4" name="图片 3">
            <a:extLst>
              <a:ext uri="{FF2B5EF4-FFF2-40B4-BE49-F238E27FC236}">
                <a16:creationId xmlns:a16="http://schemas.microsoft.com/office/drawing/2014/main" id="{7B49EA2D-D3D3-4A00-8A50-5ECC13D93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943" y="3240616"/>
            <a:ext cx="1719350" cy="424800"/>
          </a:xfrm>
          <a:prstGeom prst="rect">
            <a:avLst/>
          </a:prstGeom>
        </p:spPr>
      </p:pic>
    </p:spTree>
    <p:extLst>
      <p:ext uri="{BB962C8B-B14F-4D97-AF65-F5344CB8AC3E}">
        <p14:creationId xmlns:p14="http://schemas.microsoft.com/office/powerpoint/2010/main" val="329202296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631156" y="8683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1055688" y="260350"/>
            <a:ext cx="8231188" cy="708025"/>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34842" name="Rectangle 26"/>
          <p:cNvSpPr>
            <a:spLocks noChangeArrowheads="1"/>
          </p:cNvSpPr>
          <p:nvPr/>
        </p:nvSpPr>
        <p:spPr bwMode="auto">
          <a:xfrm>
            <a:off x="1327943" y="1054022"/>
            <a:ext cx="9536113" cy="4994765"/>
          </a:xfrm>
          <a:prstGeom prst="rect">
            <a:avLst/>
          </a:prstGeom>
          <a:noFill/>
          <a:ln w="9525">
            <a:noFill/>
            <a:miter lim="800000"/>
          </a:ln>
          <a:effectLst/>
        </p:spPr>
        <p:txBody>
          <a:bodyPr wrap="square" anchor="ctr">
            <a:spAutoFit/>
          </a:bodyPr>
          <a:lstStyle/>
          <a:p>
            <a:pPr marL="0" marR="0" lvl="0" indent="720000" algn="just" defTabSz="914400" rtl="0" eaLnBrk="1" fontAlgn="auto" latinLnBrk="0" hangingPunct="1">
              <a:lnSpc>
                <a:spcPct val="200000"/>
              </a:lnSpc>
              <a:spcBef>
                <a:spcPts val="0"/>
              </a:spcBef>
              <a:spcAft>
                <a:spcPts val="0"/>
              </a:spcAft>
              <a:buClrTx/>
              <a:buSzTx/>
              <a:buFontTx/>
              <a:buNone/>
              <a:tabLst/>
              <a:defRPr/>
            </a:pPr>
            <a:r>
              <a:rPr lang="en-US" altLang="zh-CN" b="0" i="0" dirty="0">
                <a:solidFill>
                  <a:srgbClr val="151515"/>
                </a:solidFill>
                <a:effectLst/>
                <a:latin typeface="Microsoft YaHei" panose="020B0503020204020204" pitchFamily="34" charset="-122"/>
                <a:ea typeface="Microsoft YaHei" panose="020B0503020204020204" pitchFamily="34" charset="-122"/>
              </a:rPr>
              <a:t>3</a:t>
            </a:r>
            <a:r>
              <a:rPr lang="zh-CN" altLang="en-US" b="0" i="0" dirty="0">
                <a:solidFill>
                  <a:srgbClr val="151515"/>
                </a:solidFill>
                <a:effectLst/>
                <a:latin typeface="Microsoft YaHei" panose="020B0503020204020204" pitchFamily="34" charset="-122"/>
                <a:ea typeface="Microsoft YaHei" panose="020B0503020204020204" pitchFamily="34" charset="-122"/>
              </a:rPr>
              <a:t>月市场震荡下行，大盘持续磨底，成交量低迷。从资金面来看，全月央行小幅回笼，总体依旧保持稳健，市场预计将继续保持稳中偏紧的态势。</a:t>
            </a:r>
            <a:r>
              <a:rPr lang="zh-CN" altLang="en-US" dirty="0">
                <a:solidFill>
                  <a:srgbClr val="151515"/>
                </a:solidFill>
                <a:latin typeface="Microsoft YaHei" panose="020B0503020204020204" pitchFamily="34" charset="-122"/>
                <a:ea typeface="Microsoft YaHei" panose="020B0503020204020204" pitchFamily="34" charset="-122"/>
              </a:rPr>
              <a:t>美债收益率持续攀升，高估值板块承压，叠加中美关系紧张，大盘宽幅震荡。</a:t>
            </a:r>
            <a:r>
              <a:rPr lang="zh-CN" altLang="en-US" b="0" i="0" dirty="0">
                <a:solidFill>
                  <a:srgbClr val="151515"/>
                </a:solidFill>
                <a:effectLst/>
                <a:latin typeface="Microsoft YaHei" panose="020B0503020204020204" pitchFamily="34" charset="-122"/>
                <a:ea typeface="Microsoft YaHei" panose="020B0503020204020204" pitchFamily="34" charset="-122"/>
              </a:rPr>
              <a:t>同时，十四五规划等政策出台，多举措并行或将有利于提升长期资金入市的信心。两会政策的发布，也将碳中和、碳达峰推向了风口。</a:t>
            </a:r>
            <a:endParaRPr lang="en-US" altLang="zh-CN" b="0" i="0" dirty="0">
              <a:solidFill>
                <a:srgbClr val="151515"/>
              </a:solidFill>
              <a:effectLst/>
              <a:latin typeface="Microsoft YaHei" panose="020B0503020204020204" pitchFamily="34" charset="-122"/>
              <a:ea typeface="Microsoft YaHei" panose="020B0503020204020204" pitchFamily="34" charset="-122"/>
            </a:endParaRPr>
          </a:p>
          <a:p>
            <a:pPr marL="0" marR="0" lvl="0" indent="720000" algn="just" defTabSz="914400" rtl="0" eaLnBrk="1" fontAlgn="auto" latinLnBrk="0" hangingPunct="1">
              <a:lnSpc>
                <a:spcPct val="200000"/>
              </a:lnSpc>
              <a:spcBef>
                <a:spcPts val="0"/>
              </a:spcBef>
              <a:spcAft>
                <a:spcPts val="0"/>
              </a:spcAft>
              <a:buClrTx/>
              <a:buSzTx/>
              <a:buFontTx/>
              <a:buNone/>
              <a:tabLst/>
              <a:defRPr/>
            </a:pPr>
            <a:endParaRPr lang="en-US" altLang="zh-CN" b="0" i="0" dirty="0">
              <a:solidFill>
                <a:srgbClr val="151515"/>
              </a:solidFill>
              <a:effectLst/>
              <a:latin typeface="Microsoft YaHei" panose="020B0503020204020204" pitchFamily="34" charset="-122"/>
              <a:ea typeface="Microsoft YaHei" panose="020B0503020204020204" pitchFamily="34" charset="-122"/>
            </a:endParaRPr>
          </a:p>
          <a:p>
            <a:pPr marL="0" marR="0" lvl="0" indent="720000" algn="just" defTabSz="914400" rtl="0" eaLnBrk="1" fontAlgn="auto" latinLnBrk="0" hangingPunct="1">
              <a:lnSpc>
                <a:spcPct val="200000"/>
              </a:lnSpc>
              <a:spcBef>
                <a:spcPts val="0"/>
              </a:spcBef>
              <a:spcAft>
                <a:spcPts val="0"/>
              </a:spcAft>
              <a:buClrTx/>
              <a:buSzTx/>
              <a:buFontTx/>
              <a:buNone/>
              <a:tabLst/>
              <a:defRPr/>
            </a:pPr>
            <a:r>
              <a:rPr lang="zh-CN" altLang="en-US" dirty="0">
                <a:solidFill>
                  <a:srgbClr val="151515"/>
                </a:solidFill>
                <a:latin typeface="Microsoft YaHei" panose="020B0503020204020204" pitchFamily="34" charset="-122"/>
                <a:ea typeface="Microsoft YaHei" panose="020B0503020204020204" pitchFamily="34" charset="-122"/>
              </a:rPr>
              <a:t>进入</a:t>
            </a:r>
            <a:r>
              <a:rPr lang="en-US" altLang="zh-CN" dirty="0">
                <a:solidFill>
                  <a:srgbClr val="151515"/>
                </a:solidFill>
                <a:latin typeface="Microsoft YaHei" panose="020B0503020204020204" pitchFamily="34" charset="-122"/>
                <a:ea typeface="Microsoft YaHei" panose="020B0503020204020204" pitchFamily="34" charset="-122"/>
              </a:rPr>
              <a:t>4</a:t>
            </a:r>
            <a:r>
              <a:rPr lang="zh-CN" altLang="en-US" dirty="0">
                <a:solidFill>
                  <a:srgbClr val="151515"/>
                </a:solidFill>
                <a:latin typeface="Microsoft YaHei" panose="020B0503020204020204" pitchFamily="34" charset="-122"/>
                <a:ea typeface="Microsoft YaHei" panose="020B0503020204020204" pitchFamily="34" charset="-122"/>
              </a:rPr>
              <a:t>月，市场整体量能依旧不足，上行动力缺乏，多空博弈持续，后市或仍将保持震荡态势，美债收益率或将继续对市场产生影响。</a:t>
            </a:r>
            <a:r>
              <a:rPr lang="en-US" altLang="zh-CN" dirty="0">
                <a:solidFill>
                  <a:srgbClr val="151515"/>
                </a:solidFill>
                <a:latin typeface="Microsoft YaHei" panose="020B0503020204020204" pitchFamily="34" charset="-122"/>
                <a:ea typeface="Microsoft YaHei" panose="020B0503020204020204" pitchFamily="34" charset="-122"/>
              </a:rPr>
              <a:t>4</a:t>
            </a:r>
            <a:r>
              <a:rPr lang="zh-CN" altLang="en-US" dirty="0">
                <a:solidFill>
                  <a:srgbClr val="151515"/>
                </a:solidFill>
                <a:latin typeface="Microsoft YaHei" panose="020B0503020204020204" pitchFamily="34" charset="-122"/>
                <a:ea typeface="Microsoft YaHei" panose="020B0503020204020204" pitchFamily="34" charset="-122"/>
              </a:rPr>
              <a:t>月，上市公司开始密集披露</a:t>
            </a:r>
            <a:r>
              <a:rPr lang="en-US" altLang="zh-CN" dirty="0">
                <a:solidFill>
                  <a:srgbClr val="151515"/>
                </a:solidFill>
                <a:latin typeface="Microsoft YaHei" panose="020B0503020204020204" pitchFamily="34" charset="-122"/>
                <a:ea typeface="Microsoft YaHei" panose="020B0503020204020204" pitchFamily="34" charset="-122"/>
              </a:rPr>
              <a:t>2020</a:t>
            </a:r>
            <a:r>
              <a:rPr lang="zh-CN" altLang="en-US" dirty="0">
                <a:solidFill>
                  <a:srgbClr val="151515"/>
                </a:solidFill>
                <a:latin typeface="Microsoft YaHei" panose="020B0503020204020204" pitchFamily="34" charset="-122"/>
                <a:ea typeface="Microsoft YaHei" panose="020B0503020204020204" pitchFamily="34" charset="-122"/>
              </a:rPr>
              <a:t>年年报及一季报，市场行情将从前期的流动性驱动转向业绩驱动，随着上市公司不断释放业绩，优质标的有望吸引场外资金入场，相关公司或将新来新一轮的上涨行情。</a:t>
            </a:r>
            <a:endParaRPr lang="en-US" altLang="zh-CN" dirty="0">
              <a:solidFill>
                <a:srgbClr val="15151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97028465"/>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7851" y="260351"/>
            <a:ext cx="5167313"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Pre-IPO</a:t>
            </a:r>
            <a:r>
              <a:rPr kumimoji="0" lang="zh-CN" altLang="en-US"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819" name="矩形 3"/>
          <p:cNvSpPr>
            <a:spLocks noChangeArrowheads="1"/>
          </p:cNvSpPr>
          <p:nvPr/>
        </p:nvSpPr>
        <p:spPr bwMode="auto">
          <a:xfrm>
            <a:off x="1879601" y="1206981"/>
            <a:ext cx="8141096" cy="4028539"/>
          </a:xfrm>
          <a:prstGeom prst="rect">
            <a:avLst/>
          </a:prstGeom>
          <a:noFill/>
          <a:ln w="9525">
            <a:noFill/>
            <a:miter lim="800000"/>
          </a:ln>
        </p:spPr>
        <p:txBody>
          <a:bodyPr wrap="square">
            <a:spAutoFit/>
          </a:bodyPr>
          <a:lstStyle/>
          <a:p>
            <a:pPr marL="342900" marR="0" lvl="0" indent="-342900" algn="just"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just"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just"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4825" y="260351"/>
            <a:ext cx="7850188"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Post-IPO</a:t>
            </a:r>
            <a:r>
              <a:rPr kumimoji="0" lang="zh-CN" altLang="en-US"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3719736" y="20474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3863752" y="2171399"/>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宏观</a:t>
            </a:r>
          </a:p>
        </p:txBody>
      </p:sp>
      <p:sp>
        <p:nvSpPr>
          <p:cNvPr id="6" name="椭圆 5"/>
          <p:cNvSpPr/>
          <p:nvPr/>
        </p:nvSpPr>
        <p:spPr bwMode="auto">
          <a:xfrm>
            <a:off x="3719736" y="31061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4006627" y="3282176"/>
            <a:ext cx="50822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a:t>
            </a:r>
          </a:p>
        </p:txBody>
      </p:sp>
      <p:sp>
        <p:nvSpPr>
          <p:cNvPr id="8" name="椭圆 7"/>
          <p:cNvSpPr/>
          <p:nvPr/>
        </p:nvSpPr>
        <p:spPr bwMode="auto">
          <a:xfrm>
            <a:off x="3719736" y="41066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3863752" y="4217552"/>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展望</a:t>
            </a:r>
          </a:p>
        </p:txBody>
      </p:sp>
      <p:sp>
        <p:nvSpPr>
          <p:cNvPr id="14" name="文本框 13"/>
          <p:cNvSpPr txBox="1"/>
          <p:nvPr/>
        </p:nvSpPr>
        <p:spPr>
          <a:xfrm>
            <a:off x="5062193" y="3245476"/>
            <a:ext cx="3919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月初股指大幅回调，中下旬持续震荡</a:t>
            </a:r>
          </a:p>
        </p:txBody>
      </p:sp>
      <p:sp>
        <p:nvSpPr>
          <p:cNvPr id="15" name="文本框 14"/>
          <p:cNvSpPr txBox="1"/>
          <p:nvPr/>
        </p:nvSpPr>
        <p:spPr>
          <a:xfrm>
            <a:off x="5100294" y="4246034"/>
            <a:ext cx="3538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sym typeface="+mn-ea"/>
              </a:rPr>
              <a:t>市场量能不足，</a:t>
            </a:r>
            <a:r>
              <a:rPr lang="en-US" altLang="zh-CN" dirty="0">
                <a:solidFill>
                  <a:prstClr val="black"/>
                </a:solidFill>
                <a:latin typeface="微软雅黑" panose="020B0503020204020204" pitchFamily="34" charset="-122"/>
                <a:ea typeface="微软雅黑" panose="020B0503020204020204" pitchFamily="34" charset="-122"/>
                <a:sym typeface="+mn-ea"/>
              </a:rPr>
              <a:t>4</a:t>
            </a:r>
            <a:r>
              <a:rPr lang="zh-CN" altLang="en-US" dirty="0">
                <a:solidFill>
                  <a:prstClr val="black"/>
                </a:solidFill>
                <a:latin typeface="微软雅黑" panose="020B0503020204020204" pitchFamily="34" charset="-122"/>
                <a:ea typeface="微软雅黑" panose="020B0503020204020204" pitchFamily="34" charset="-122"/>
                <a:sym typeface="+mn-ea"/>
              </a:rPr>
              <a:t>月或迎业绩行情</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框 3">
            <a:extLst>
              <a:ext uri="{FF2B5EF4-FFF2-40B4-BE49-F238E27FC236}">
                <a16:creationId xmlns:a16="http://schemas.microsoft.com/office/drawing/2014/main" id="{233ED68F-1DF9-4183-804C-319A93232479}"/>
              </a:ext>
            </a:extLst>
          </p:cNvPr>
          <p:cNvSpPr txBox="1"/>
          <p:nvPr/>
        </p:nvSpPr>
        <p:spPr>
          <a:xfrm>
            <a:off x="5062194" y="2171399"/>
            <a:ext cx="410085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经济指标逐步上行，制造业景气度回升</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1055688" y="26035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2129655" y="3693456"/>
            <a:ext cx="7932689" cy="366575"/>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3</a:t>
            </a:r>
            <a:r>
              <a:rPr kumimoji="0"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月CPI同比</a:t>
            </a:r>
            <a:r>
              <a:rPr lang="zh-CN" altLang="en-US" dirty="0">
                <a:solidFill>
                  <a:srgbClr val="00B050"/>
                </a:solidFill>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0.5</a:t>
            </a:r>
            <a:r>
              <a:rPr lang="en-US" dirty="0">
                <a:solidFill>
                  <a:srgbClr val="00B05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0.4%</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dirty="0">
                <a:solidFill>
                  <a:srgbClr val="000000"/>
                </a:solidFill>
                <a:latin typeface="微软雅黑" panose="020B0503020204020204" pitchFamily="34" charset="-122"/>
                <a:ea typeface="微软雅黑" panose="020B0503020204020204" pitchFamily="34" charset="-122"/>
              </a:rPr>
              <a:t>3</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4.4%</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1.6%</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1058051" y="4161368"/>
            <a:ext cx="10078262" cy="2264851"/>
          </a:xfrm>
          <a:prstGeom prst="rect">
            <a:avLst/>
          </a:prstGeom>
          <a:noFill/>
          <a:ln w="9525">
            <a:noFill/>
            <a:miter lim="800000"/>
          </a:ln>
          <a:effectLst/>
        </p:spPr>
        <p:txBody>
          <a:bodyPr wrap="square" anchor="ctr">
            <a:spAutoFit/>
          </a:bodyPr>
          <a:lstStyle/>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CPI</a:t>
            </a:r>
            <a:r>
              <a:rPr lang="zh-CN" altLang="en-US" sz="1600" dirty="0">
                <a:solidFill>
                  <a:srgbClr val="000000"/>
                </a:solidFill>
                <a:latin typeface="微软雅黑" panose="020B0503020204020204" pitchFamily="34" charset="-122"/>
                <a:ea typeface="微软雅黑" panose="020B0503020204020204" pitchFamily="34" charset="-122"/>
              </a:rPr>
              <a:t>方面，</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受春节后需求季节性回落影响，环比由涨转降。其中，因为春节后消费需求有所回落，食品价格由涨转跌。非食品中，受国际原油价格上涨影响，汽油和柴油价格上涨。从同比来看，同比由降转涨。主要原因为食品中猪肉价格下降明显。同时汽油和柴油价格上涨带动非食品价格上行。</a:t>
            </a:r>
          </a:p>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方面，从环比看，受国际大宗商品价格上涨等因素影响，</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持续上行。国际原油价格持续上行，带动国内石油相关行业价格涨幅扩大。从同比看，</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上涨</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4.4%</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，涨幅扩大。其中，受进口铁矿石价格上涨、国内工业生产和投资需求上升等因素影响，黑色金属冶炼和压延加工业价格上涨。</a:t>
            </a:r>
          </a:p>
        </p:txBody>
      </p:sp>
      <p:pic>
        <p:nvPicPr>
          <p:cNvPr id="8" name="图片 7">
            <a:extLst>
              <a:ext uri="{FF2B5EF4-FFF2-40B4-BE49-F238E27FC236}">
                <a16:creationId xmlns:a16="http://schemas.microsoft.com/office/drawing/2014/main" id="{B3EAC771-C32A-46DC-B514-477E976914CE}"/>
              </a:ext>
            </a:extLst>
          </p:cNvPr>
          <p:cNvPicPr/>
          <p:nvPr/>
        </p:nvPicPr>
        <p:blipFill rotWithShape="1">
          <a:blip r:embed="rId3">
            <a:extLst>
              <a:ext uri="{28A0092B-C50C-407E-A947-70E740481C1C}">
                <a14:useLocalDpi xmlns:a14="http://schemas.microsoft.com/office/drawing/2010/main" val="0"/>
              </a:ext>
            </a:extLst>
          </a:blip>
          <a:srcRect t="4807" b="4871"/>
          <a:stretch/>
        </p:blipFill>
        <p:spPr bwMode="auto">
          <a:xfrm>
            <a:off x="821690" y="916305"/>
            <a:ext cx="5274310" cy="2769870"/>
          </a:xfrm>
          <a:prstGeom prst="rect">
            <a:avLst/>
          </a:prstGeom>
          <a:ln>
            <a:noFill/>
          </a:ln>
          <a:extLst>
            <a:ext uri="{53640926-AAD7-44D8-BBD7-CCE9431645EC}">
              <a14:shadowObscured xmlns:a14="http://schemas.microsoft.com/office/drawing/2010/main"/>
            </a:ext>
          </a:extLst>
        </p:spPr>
      </p:pic>
      <p:pic>
        <p:nvPicPr>
          <p:cNvPr id="9" name="图片 8">
            <a:extLst>
              <a:ext uri="{FF2B5EF4-FFF2-40B4-BE49-F238E27FC236}">
                <a16:creationId xmlns:a16="http://schemas.microsoft.com/office/drawing/2014/main" id="{CC749EF6-24C7-42BB-84CC-593156C2E91C}"/>
              </a:ext>
            </a:extLst>
          </p:cNvPr>
          <p:cNvPicPr/>
          <p:nvPr/>
        </p:nvPicPr>
        <p:blipFill>
          <a:blip r:embed="rId4">
            <a:extLst>
              <a:ext uri="{28A0092B-C50C-407E-A947-70E740481C1C}">
                <a14:useLocalDpi xmlns:a14="http://schemas.microsoft.com/office/drawing/2010/main" val="0"/>
              </a:ext>
            </a:extLst>
          </a:blip>
          <a:stretch>
            <a:fillRect/>
          </a:stretch>
        </p:blipFill>
        <p:spPr>
          <a:xfrm>
            <a:off x="6096000" y="904240"/>
            <a:ext cx="5274310" cy="283591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7DE4D5-D7FB-47C7-9803-D17CEA957044}"/>
              </a:ext>
            </a:extLst>
          </p:cNvPr>
          <p:cNvSpPr>
            <a:spLocks noGrp="1"/>
          </p:cNvSpPr>
          <p:nvPr>
            <p:ph type="title"/>
          </p:nvPr>
        </p:nvSpPr>
        <p:spPr>
          <a:xfrm>
            <a:off x="844550" y="192882"/>
            <a:ext cx="10394950" cy="1143000"/>
          </a:xfrm>
        </p:spPr>
        <p:txBody>
          <a:bodyPr/>
          <a:lstStyle/>
          <a:p>
            <a:r>
              <a:rPr lang="en-US" altLang="zh-CN" b="0" dirty="0">
                <a:solidFill>
                  <a:schemeClr val="tx1"/>
                </a:solidFill>
                <a:latin typeface="微软雅黑" panose="020B0503020204020204" pitchFamily="34" charset="-122"/>
                <a:ea typeface="微软雅黑" panose="020B0503020204020204" pitchFamily="34" charset="-122"/>
              </a:rPr>
              <a:t>PMI</a:t>
            </a:r>
            <a:endParaRPr lang="zh-CN" altLang="en-US" b="0" dirty="0">
              <a:solidFill>
                <a:schemeClr val="tx1"/>
              </a:solidFill>
              <a:latin typeface="微软雅黑" panose="020B0503020204020204" pitchFamily="34" charset="-122"/>
              <a:ea typeface="微软雅黑" panose="020B0503020204020204" pitchFamily="34" charset="-122"/>
            </a:endParaRPr>
          </a:p>
        </p:txBody>
      </p:sp>
      <p:graphicFrame>
        <p:nvGraphicFramePr>
          <p:cNvPr id="4" name="图表 3">
            <a:extLst>
              <a:ext uri="{FF2B5EF4-FFF2-40B4-BE49-F238E27FC236}">
                <a16:creationId xmlns:a16="http://schemas.microsoft.com/office/drawing/2014/main" id="{FF6AA44A-FE0C-45A8-8A2A-F1244515D876}"/>
              </a:ext>
            </a:extLst>
          </p:cNvPr>
          <p:cNvGraphicFramePr>
            <a:graphicFrameLocks/>
          </p:cNvGraphicFramePr>
          <p:nvPr>
            <p:extLst>
              <p:ext uri="{D42A27DB-BD31-4B8C-83A1-F6EECF244321}">
                <p14:modId xmlns:p14="http://schemas.microsoft.com/office/powerpoint/2010/main" val="974043523"/>
              </p:ext>
            </p:extLst>
          </p:nvPr>
        </p:nvGraphicFramePr>
        <p:xfrm>
          <a:off x="1055688" y="504825"/>
          <a:ext cx="10080624"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F658C14A-C38F-400E-9D0C-1E499C0AFFA4}"/>
              </a:ext>
            </a:extLst>
          </p:cNvPr>
          <p:cNvSpPr txBox="1"/>
          <p:nvPr/>
        </p:nvSpPr>
        <p:spPr>
          <a:xfrm>
            <a:off x="6286500" y="2854325"/>
            <a:ext cx="2860676" cy="1477328"/>
          </a:xfrm>
          <a:prstGeom prst="rect">
            <a:avLst/>
          </a:prstGeom>
          <a:noFill/>
        </p:spPr>
        <p:txBody>
          <a:bodyPr wrap="square" rtlCol="0">
            <a:spAutoFit/>
          </a:bodyPr>
          <a:lstStyle/>
          <a:p>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月制造业</a:t>
            </a:r>
            <a:r>
              <a:rPr lang="en-US" altLang="zh-CN" dirty="0">
                <a:latin typeface="黑体" panose="02010609060101010101" pitchFamily="49" charset="-122"/>
                <a:ea typeface="黑体" panose="02010609060101010101" pitchFamily="49" charset="-122"/>
              </a:rPr>
              <a:t>PMI</a:t>
            </a:r>
            <a:r>
              <a:rPr lang="zh-CN" altLang="en-US" dirty="0">
                <a:latin typeface="黑体" panose="02010609060101010101" pitchFamily="49" charset="-122"/>
                <a:ea typeface="黑体" panose="02010609060101010101" pitchFamily="49" charset="-122"/>
              </a:rPr>
              <a:t>为</a:t>
            </a:r>
            <a:r>
              <a:rPr lang="en-US" altLang="zh-CN" dirty="0">
                <a:solidFill>
                  <a:srgbClr val="FF0000"/>
                </a:solidFill>
                <a:latin typeface="微软雅黑" panose="020B0503020204020204" pitchFamily="34" charset="-122"/>
                <a:ea typeface="微软雅黑" panose="020B0503020204020204" pitchFamily="34" charset="-122"/>
              </a:rPr>
              <a:t>51.90%</a:t>
            </a:r>
          </a:p>
          <a:p>
            <a:r>
              <a:rPr lang="zh-CN" altLang="en-US" dirty="0">
                <a:latin typeface="黑体" panose="02010609060101010101" pitchFamily="49" charset="-122"/>
                <a:ea typeface="黑体" panose="02010609060101010101" pitchFamily="49" charset="-122"/>
              </a:rPr>
              <a:t>较上月上升</a:t>
            </a:r>
            <a:r>
              <a:rPr lang="en-US" altLang="zh-CN" dirty="0">
                <a:solidFill>
                  <a:srgbClr val="FF0000"/>
                </a:solidFill>
                <a:latin typeface="微软雅黑" panose="020B0503020204020204" pitchFamily="34" charset="-122"/>
                <a:ea typeface="微软雅黑" panose="020B0503020204020204" pitchFamily="34" charset="-122"/>
              </a:rPr>
              <a:t>2.57%</a:t>
            </a:r>
          </a:p>
          <a:p>
            <a:endParaRPr lang="en-US" altLang="zh-CN" dirty="0">
              <a:solidFill>
                <a:srgbClr val="00B0F0"/>
              </a:solidFill>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月财新中国</a:t>
            </a:r>
            <a:r>
              <a:rPr lang="en-US" altLang="zh-CN" dirty="0">
                <a:latin typeface="黑体" panose="02010609060101010101" pitchFamily="49" charset="-122"/>
                <a:ea typeface="黑体" panose="02010609060101010101" pitchFamily="49" charset="-122"/>
              </a:rPr>
              <a:t>PMI</a:t>
            </a:r>
            <a:r>
              <a:rPr lang="zh-CN" altLang="en-US" dirty="0">
                <a:latin typeface="黑体" panose="02010609060101010101" pitchFamily="49" charset="-122"/>
                <a:ea typeface="黑体" panose="02010609060101010101" pitchFamily="49" charset="-122"/>
              </a:rPr>
              <a:t>为</a:t>
            </a:r>
            <a:r>
              <a:rPr lang="en-US" altLang="zh-CN" dirty="0">
                <a:solidFill>
                  <a:srgbClr val="00B050"/>
                </a:solidFill>
                <a:latin typeface="微软雅黑" panose="020B0503020204020204" pitchFamily="34" charset="-122"/>
                <a:ea typeface="微软雅黑" panose="020B0503020204020204" pitchFamily="34" charset="-122"/>
              </a:rPr>
              <a:t>50.60%</a:t>
            </a:r>
          </a:p>
          <a:p>
            <a:r>
              <a:rPr lang="zh-CN" altLang="en-US" dirty="0">
                <a:latin typeface="黑体" panose="02010609060101010101" pitchFamily="49" charset="-122"/>
                <a:ea typeface="黑体" panose="02010609060101010101" pitchFamily="49" charset="-122"/>
              </a:rPr>
              <a:t>较上月下降</a:t>
            </a:r>
            <a:r>
              <a:rPr lang="en-US" altLang="zh-CN" dirty="0">
                <a:solidFill>
                  <a:srgbClr val="00B050"/>
                </a:solidFill>
                <a:latin typeface="微软雅黑" panose="020B0503020204020204" pitchFamily="34" charset="-122"/>
                <a:ea typeface="微软雅黑" panose="020B0503020204020204" pitchFamily="34" charset="-122"/>
              </a:rPr>
              <a:t>0.60%</a:t>
            </a:r>
            <a:endParaRPr lang="zh-CN" altLang="en-US" dirty="0">
              <a:solidFill>
                <a:srgbClr val="00B05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5C10BE34-A5B5-4189-A7FA-051AB3A8F144}"/>
              </a:ext>
            </a:extLst>
          </p:cNvPr>
          <p:cNvSpPr txBox="1"/>
          <p:nvPr/>
        </p:nvSpPr>
        <p:spPr>
          <a:xfrm>
            <a:off x="1662112" y="5495925"/>
            <a:ext cx="8867776" cy="871392"/>
          </a:xfrm>
          <a:prstGeom prst="rect">
            <a:avLst/>
          </a:prstGeom>
          <a:noFill/>
        </p:spPr>
        <p:txBody>
          <a:bodyPr wrap="square" rtlCol="0">
            <a:spAutoFit/>
          </a:bodyPr>
          <a:lstStyle/>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3</a:t>
            </a:r>
            <a:r>
              <a:rPr lang="zh-CN" altLang="en-US" dirty="0">
                <a:solidFill>
                  <a:srgbClr val="000000"/>
                </a:solidFill>
                <a:latin typeface="微软雅黑" panose="020B0503020204020204" pitchFamily="34" charset="-122"/>
                <a:ea typeface="微软雅黑" panose="020B0503020204020204" pitchFamily="34" charset="-122"/>
              </a:rPr>
              <a:t>月官方制造业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，由降转升，继续保持在荣枯线之上，制造业景气度回升。</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3</a:t>
            </a:r>
            <a:r>
              <a:rPr lang="zh-CN" altLang="en-US" dirty="0">
                <a:solidFill>
                  <a:srgbClr val="000000"/>
                </a:solidFill>
                <a:latin typeface="微软雅黑" panose="020B0503020204020204" pitchFamily="34" charset="-122"/>
                <a:ea typeface="微软雅黑" panose="020B0503020204020204" pitchFamily="34" charset="-122"/>
              </a:rPr>
              <a:t>月财新中国制造业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为</a:t>
            </a:r>
            <a:r>
              <a:rPr lang="en-US" altLang="zh-CN" dirty="0">
                <a:solidFill>
                  <a:srgbClr val="000000"/>
                </a:solidFill>
                <a:latin typeface="微软雅黑" panose="020B0503020204020204" pitchFamily="34" charset="-122"/>
                <a:ea typeface="微软雅黑" panose="020B0503020204020204" pitchFamily="34" charset="-122"/>
              </a:rPr>
              <a:t>2020</a:t>
            </a:r>
            <a:r>
              <a:rPr lang="zh-CN" altLang="en-US" dirty="0">
                <a:solidFill>
                  <a:srgbClr val="000000"/>
                </a:solidFill>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5</a:t>
            </a:r>
            <a:r>
              <a:rPr lang="zh-CN" altLang="en-US" dirty="0">
                <a:solidFill>
                  <a:srgbClr val="000000"/>
                </a:solidFill>
                <a:latin typeface="微软雅黑" panose="020B0503020204020204" pitchFamily="34" charset="-122"/>
                <a:ea typeface="微软雅黑" panose="020B0503020204020204" pitchFamily="34" charset="-122"/>
              </a:rPr>
              <a:t>月来新低，虽处于扩张区间，但扩张速度边际放缓。</a:t>
            </a:r>
            <a:endParaRPr lang="zh-CN" altLang="en-US" dirty="0"/>
          </a:p>
        </p:txBody>
      </p:sp>
    </p:spTree>
    <p:extLst>
      <p:ext uri="{BB962C8B-B14F-4D97-AF65-F5344CB8AC3E}">
        <p14:creationId xmlns:p14="http://schemas.microsoft.com/office/powerpoint/2010/main" val="163301380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6C027A-2771-44FC-B168-87BBC4D875B2}"/>
              </a:ext>
            </a:extLst>
          </p:cNvPr>
          <p:cNvPicPr>
            <a:picLocks noChangeAspect="1"/>
          </p:cNvPicPr>
          <p:nvPr/>
        </p:nvPicPr>
        <p:blipFill>
          <a:blip r:embed="rId3"/>
          <a:stretch>
            <a:fillRect/>
          </a:stretch>
        </p:blipFill>
        <p:spPr>
          <a:xfrm>
            <a:off x="0" y="940929"/>
            <a:ext cx="12192000" cy="4805453"/>
          </a:xfrm>
          <a:prstGeom prst="rect">
            <a:avLst/>
          </a:prstGeom>
        </p:spPr>
      </p:pic>
      <p:sp>
        <p:nvSpPr>
          <p:cNvPr id="16386" name="标题 1"/>
          <p:cNvSpPr>
            <a:spLocks noGrp="1"/>
          </p:cNvSpPr>
          <p:nvPr>
            <p:ph type="title"/>
          </p:nvPr>
        </p:nvSpPr>
        <p:spPr bwMode="auto">
          <a:xfrm>
            <a:off x="1055688" y="260350"/>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2784218" y="6005584"/>
            <a:ext cx="6623564" cy="400110"/>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月央行累计净回笼资金</a:t>
            </a:r>
            <a:r>
              <a:rPr lang="en-US" altLang="zh-CN" sz="2000" dirty="0">
                <a:solidFill>
                  <a:srgbClr val="00B050"/>
                </a:solidFill>
                <a:latin typeface="微软雅黑" panose="020B0503020204020204" pitchFamily="34" charset="-122"/>
                <a:ea typeface="微软雅黑" panose="020B0503020204020204" pitchFamily="34" charset="-122"/>
              </a:rPr>
              <a:t>300</a:t>
            </a:r>
            <a:r>
              <a:rPr lang="zh-CN" altLang="en-US" dirty="0">
                <a:latin typeface="微软雅黑" panose="020B0503020204020204" pitchFamily="34" charset="-122"/>
                <a:ea typeface="微软雅黑" panose="020B0503020204020204" pitchFamily="34" charset="-122"/>
              </a:rPr>
              <a:t>亿元，资金面基本保持稳定。</a:t>
            </a:r>
          </a:p>
        </p:txBody>
      </p:sp>
    </p:spTree>
    <p:extLst>
      <p:ext uri="{BB962C8B-B14F-4D97-AF65-F5344CB8AC3E}">
        <p14:creationId xmlns:p14="http://schemas.microsoft.com/office/powerpoint/2010/main" val="14573445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1055688" y="26035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sp>
        <p:nvSpPr>
          <p:cNvPr id="4" name="文本框 3"/>
          <p:cNvSpPr txBox="1"/>
          <p:nvPr/>
        </p:nvSpPr>
        <p:spPr>
          <a:xfrm>
            <a:off x="698500" y="1110994"/>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上证指数</a:t>
            </a:r>
          </a:p>
        </p:txBody>
      </p:sp>
      <p:sp>
        <p:nvSpPr>
          <p:cNvPr id="8" name="文本框 7"/>
          <p:cNvSpPr txBox="1"/>
          <p:nvPr/>
        </p:nvSpPr>
        <p:spPr>
          <a:xfrm>
            <a:off x="1092200" y="1590869"/>
            <a:ext cx="10631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B050"/>
                </a:solidFill>
                <a:effectLst/>
                <a:latin typeface="微软雅黑" panose="020B0503020204020204" pitchFamily="34" charset="-122"/>
                <a:ea typeface="微软雅黑" panose="020B0503020204020204" pitchFamily="34" charset="-122"/>
              </a:rPr>
              <a:t>-1.91%</a:t>
            </a:r>
            <a:r>
              <a:rPr lang="zh-CN" altLang="en-US" b="1" dirty="0">
                <a:solidFill>
                  <a:srgbClr val="00B050"/>
                </a:solidFill>
                <a:latin typeface="微软雅黑" panose="020B0503020204020204" pitchFamily="34" charset="-122"/>
                <a:ea typeface="微软雅黑" panose="020B0503020204020204" pitchFamily="34" charset="-122"/>
              </a:rPr>
              <a:t> </a:t>
            </a:r>
            <a:endParaRPr kumimoji="0" lang="en-US"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9" name="文本框 8"/>
          <p:cNvSpPr txBox="1"/>
          <p:nvPr/>
        </p:nvSpPr>
        <p:spPr>
          <a:xfrm>
            <a:off x="698500" y="3342685"/>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中小板指</a:t>
            </a:r>
          </a:p>
        </p:txBody>
      </p:sp>
      <p:sp>
        <p:nvSpPr>
          <p:cNvPr id="11" name="文本框 10"/>
          <p:cNvSpPr txBox="1"/>
          <p:nvPr/>
        </p:nvSpPr>
        <p:spPr>
          <a:xfrm>
            <a:off x="1092200" y="3779114"/>
            <a:ext cx="10631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B050"/>
                </a:solidFill>
                <a:effectLst/>
                <a:latin typeface="微软雅黑" panose="020B0503020204020204" pitchFamily="34" charset="-122"/>
                <a:ea typeface="微软雅黑" panose="020B0503020204020204" pitchFamily="34" charset="-122"/>
              </a:rPr>
              <a:t>-8.41%</a:t>
            </a:r>
            <a:r>
              <a:rPr lang="zh-CN" altLang="en-US" b="1" dirty="0">
                <a:solidFill>
                  <a:srgbClr val="00B050"/>
                </a:solidFill>
                <a:latin typeface="微软雅黑" panose="020B0503020204020204" pitchFamily="34" charset="-122"/>
                <a:ea typeface="微软雅黑" panose="020B0503020204020204" pitchFamily="34" charset="-122"/>
              </a:rPr>
              <a:t> </a:t>
            </a:r>
            <a:endPar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98500" y="2268771"/>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深证成指</a:t>
            </a:r>
          </a:p>
        </p:txBody>
      </p:sp>
      <p:sp>
        <p:nvSpPr>
          <p:cNvPr id="17" name="文本框 16"/>
          <p:cNvSpPr txBox="1"/>
          <p:nvPr/>
        </p:nvSpPr>
        <p:spPr>
          <a:xfrm>
            <a:off x="1092200" y="2711678"/>
            <a:ext cx="10631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B050"/>
                </a:solidFill>
                <a:effectLst/>
                <a:latin typeface="微软雅黑" panose="020B0503020204020204" pitchFamily="34" charset="-122"/>
                <a:ea typeface="微软雅黑" panose="020B0503020204020204" pitchFamily="34" charset="-122"/>
              </a:rPr>
              <a:t>-5.02%</a:t>
            </a:r>
            <a:r>
              <a:rPr lang="zh-CN" altLang="en-US" b="1" dirty="0">
                <a:solidFill>
                  <a:srgbClr val="00B050"/>
                </a:solidFill>
                <a:latin typeface="微软雅黑" panose="020B0503020204020204" pitchFamily="34" charset="-122"/>
                <a:ea typeface="微软雅黑" panose="020B0503020204020204" pitchFamily="34" charset="-122"/>
              </a:rPr>
              <a:t> </a:t>
            </a:r>
            <a:endPar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18" name="文本框 17"/>
          <p:cNvSpPr txBox="1"/>
          <p:nvPr/>
        </p:nvSpPr>
        <p:spPr>
          <a:xfrm>
            <a:off x="698500" y="4392002"/>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创业板指</a:t>
            </a:r>
          </a:p>
        </p:txBody>
      </p:sp>
      <p:sp>
        <p:nvSpPr>
          <p:cNvPr id="20" name="文本框 19"/>
          <p:cNvSpPr txBox="1"/>
          <p:nvPr/>
        </p:nvSpPr>
        <p:spPr>
          <a:xfrm>
            <a:off x="1092200" y="4846550"/>
            <a:ext cx="10631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B050"/>
                </a:solidFill>
                <a:effectLst/>
                <a:latin typeface="微软雅黑" panose="020B0503020204020204" pitchFamily="34" charset="-122"/>
                <a:ea typeface="微软雅黑" panose="020B0503020204020204" pitchFamily="34" charset="-122"/>
              </a:rPr>
              <a:t>-5.34%</a:t>
            </a:r>
            <a:r>
              <a:rPr lang="zh-CN" altLang="en-US" b="1" dirty="0">
                <a:solidFill>
                  <a:srgbClr val="00B050"/>
                </a:solidFill>
                <a:latin typeface="微软雅黑" panose="020B0503020204020204" pitchFamily="34" charset="-122"/>
                <a:ea typeface="微软雅黑" panose="020B0503020204020204" pitchFamily="34" charset="-122"/>
              </a:rPr>
              <a:t> </a:t>
            </a:r>
            <a:endPar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3" name="箭头: 上 23">
            <a:extLst>
              <a:ext uri="{FF2B5EF4-FFF2-40B4-BE49-F238E27FC236}">
                <a16:creationId xmlns:a16="http://schemas.microsoft.com/office/drawing/2014/main" id="{077DEF29-894E-4D3C-AC45-E366A7255636}"/>
              </a:ext>
            </a:extLst>
          </p:cNvPr>
          <p:cNvSpPr/>
          <p:nvPr/>
        </p:nvSpPr>
        <p:spPr bwMode="auto">
          <a:xfrm rot="10800000">
            <a:off x="800100" y="1582452"/>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1" name="箭头: 上 23">
            <a:extLst>
              <a:ext uri="{FF2B5EF4-FFF2-40B4-BE49-F238E27FC236}">
                <a16:creationId xmlns:a16="http://schemas.microsoft.com/office/drawing/2014/main" id="{CEB1F2A0-938E-0143-BAB6-EAFB2A75A153}"/>
              </a:ext>
            </a:extLst>
          </p:cNvPr>
          <p:cNvSpPr/>
          <p:nvPr/>
        </p:nvSpPr>
        <p:spPr bwMode="auto">
          <a:xfrm rot="10800000">
            <a:off x="800100" y="4838652"/>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2" name="箭头: 上 23">
            <a:extLst>
              <a:ext uri="{FF2B5EF4-FFF2-40B4-BE49-F238E27FC236}">
                <a16:creationId xmlns:a16="http://schemas.microsoft.com/office/drawing/2014/main" id="{2C2D9E9D-A267-324C-8F8F-23C4783C5ACE}"/>
              </a:ext>
            </a:extLst>
          </p:cNvPr>
          <p:cNvSpPr/>
          <p:nvPr/>
        </p:nvSpPr>
        <p:spPr bwMode="auto">
          <a:xfrm rot="10800000">
            <a:off x="800100" y="3780075"/>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4" name="箭头: 上 23">
            <a:extLst>
              <a:ext uri="{FF2B5EF4-FFF2-40B4-BE49-F238E27FC236}">
                <a16:creationId xmlns:a16="http://schemas.microsoft.com/office/drawing/2014/main" id="{BAC36409-7293-3F4A-A80F-2AC70BDDB144}"/>
              </a:ext>
            </a:extLst>
          </p:cNvPr>
          <p:cNvSpPr/>
          <p:nvPr/>
        </p:nvSpPr>
        <p:spPr bwMode="auto">
          <a:xfrm rot="10800000">
            <a:off x="800100" y="2740850"/>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CB0F3E8-9B5C-40F7-9012-B0DB166A9F78}"/>
              </a:ext>
            </a:extLst>
          </p:cNvPr>
          <p:cNvSpPr txBox="1"/>
          <p:nvPr/>
        </p:nvSpPr>
        <p:spPr>
          <a:xfrm>
            <a:off x="698500" y="5267132"/>
            <a:ext cx="9156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 name="箭头: 上 23">
            <a:extLst>
              <a:ext uri="{FF2B5EF4-FFF2-40B4-BE49-F238E27FC236}">
                <a16:creationId xmlns:a16="http://schemas.microsoft.com/office/drawing/2014/main" id="{E315E506-E523-41CE-B4BE-83EFF2BF4390}"/>
              </a:ext>
            </a:extLst>
          </p:cNvPr>
          <p:cNvSpPr/>
          <p:nvPr/>
        </p:nvSpPr>
        <p:spPr bwMode="auto">
          <a:xfrm rot="10800000">
            <a:off x="800100" y="5679714"/>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1092200" y="5716480"/>
            <a:ext cx="1212850" cy="36933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tabLst/>
              <a:defRPr b="1" i="0" u="none" strike="noStrike">
                <a:solidFill>
                  <a:srgbClr val="FF0000"/>
                </a:solidFill>
                <a:effectLst/>
                <a:latin typeface="微软雅黑" panose="020B0503020204020204" pitchFamily="34" charset="-122"/>
                <a:ea typeface="微软雅黑" panose="020B0503020204020204" pitchFamily="34" charset="-122"/>
              </a:defRPr>
            </a:lvl1pPr>
          </a:lstStyle>
          <a:p>
            <a:r>
              <a:rPr lang="en-US" altLang="zh-CN" dirty="0">
                <a:solidFill>
                  <a:srgbClr val="00B050"/>
                </a:solidFill>
              </a:rPr>
              <a:t>-5.83%</a:t>
            </a:r>
            <a:endParaRPr lang="zh-CN" altLang="en-US" dirty="0">
              <a:solidFill>
                <a:srgbClr val="00B050"/>
              </a:solidFill>
            </a:endParaRPr>
          </a:p>
        </p:txBody>
      </p:sp>
      <p:graphicFrame>
        <p:nvGraphicFramePr>
          <p:cNvPr id="25" name="图表 24">
            <a:extLst>
              <a:ext uri="{FF2B5EF4-FFF2-40B4-BE49-F238E27FC236}">
                <a16:creationId xmlns:a16="http://schemas.microsoft.com/office/drawing/2014/main" id="{7E3838B2-61F7-4530-8994-FD2AD502E40F}"/>
              </a:ext>
            </a:extLst>
          </p:cNvPr>
          <p:cNvGraphicFramePr>
            <a:graphicFrameLocks/>
          </p:cNvGraphicFramePr>
          <p:nvPr>
            <p:extLst>
              <p:ext uri="{D42A27DB-BD31-4B8C-83A1-F6EECF244321}">
                <p14:modId xmlns:p14="http://schemas.microsoft.com/office/powerpoint/2010/main" val="863755950"/>
              </p:ext>
            </p:extLst>
          </p:nvPr>
        </p:nvGraphicFramePr>
        <p:xfrm>
          <a:off x="2272382" y="1241897"/>
          <a:ext cx="8863932" cy="5006503"/>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4191308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6215433" y="5950660"/>
            <a:ext cx="2768365" cy="40011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幼圆"/>
                <a:ea typeface="幼圆"/>
                <a:cs typeface="+mn-cs"/>
              </a:rPr>
              <a:t>  </a:t>
            </a:r>
            <a:r>
              <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较</a:t>
            </a:r>
            <a:r>
              <a:rPr lang="en-US" altLang="zh-CN" sz="2000" dirty="0">
                <a:solidFill>
                  <a:srgbClr val="0070C0"/>
                </a:solidFill>
                <a:latin typeface="微软雅黑" panose="020B0503020204020204" pitchFamily="34" charset="-122"/>
                <a:ea typeface="微软雅黑" panose="020B0503020204020204" pitchFamily="34" charset="-122"/>
              </a:rPr>
              <a:t>2</a:t>
            </a:r>
            <a:r>
              <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月底</a:t>
            </a:r>
            <a:r>
              <a:rPr kumimoji="0" lang="zh-CN" altLang="en-US"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2000" dirty="0">
                <a:solidFill>
                  <a:srgbClr val="00B050"/>
                </a:solidFill>
                <a:latin typeface="微软雅黑" panose="020B0503020204020204" pitchFamily="34" charset="-122"/>
                <a:ea typeface="微软雅黑" panose="020B0503020204020204" pitchFamily="34" charset="-122"/>
              </a:rPr>
              <a:t>1.85</a:t>
            </a:r>
            <a:r>
              <a:rPr kumimoji="0" lang="en-US" altLang="zh-CN" sz="2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endParaRPr kumimoji="0" lang="en-US" altLang="zh-CN"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21506" name="Rectangle 2"/>
          <p:cNvSpPr>
            <a:spLocks noChangeArrowheads="1"/>
          </p:cNvSpPr>
          <p:nvPr/>
        </p:nvSpPr>
        <p:spPr bwMode="white">
          <a:xfrm>
            <a:off x="1055688" y="26035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4" name="文本框 3"/>
          <p:cNvSpPr txBox="1"/>
          <p:nvPr/>
        </p:nvSpPr>
        <p:spPr>
          <a:xfrm>
            <a:off x="2908599" y="5929407"/>
            <a:ext cx="36724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股总市值近</a:t>
            </a:r>
            <a:r>
              <a:rPr lang="en-US" altLang="zh-CN" sz="2000" dirty="0">
                <a:solidFill>
                  <a:srgbClr val="0070C0"/>
                </a:solidFill>
                <a:latin typeface="微软雅黑" panose="020B0503020204020204" pitchFamily="34" charset="-122"/>
                <a:ea typeface="微软雅黑" panose="020B0503020204020204" pitchFamily="34" charset="-122"/>
              </a:rPr>
              <a:t>83.51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7" name="文本框 6"/>
          <p:cNvSpPr txBox="1"/>
          <p:nvPr/>
        </p:nvSpPr>
        <p:spPr>
          <a:xfrm>
            <a:off x="5751428" y="5470597"/>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深市市值</a:t>
            </a:r>
            <a:r>
              <a:rPr kumimoji="0" lang="en-US" altLang="zh-CN"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33.42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8" name="文本框 7"/>
          <p:cNvSpPr txBox="1"/>
          <p:nvPr/>
        </p:nvSpPr>
        <p:spPr>
          <a:xfrm>
            <a:off x="3277686" y="5513090"/>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沪市市值</a:t>
            </a:r>
            <a:r>
              <a:rPr lang="en-US" altLang="zh-CN" sz="2000" dirty="0">
                <a:solidFill>
                  <a:srgbClr val="0070C0"/>
                </a:solidFill>
                <a:latin typeface="微软雅黑" panose="020B0503020204020204" pitchFamily="34" charset="-122"/>
                <a:ea typeface="微软雅黑" panose="020B0503020204020204" pitchFamily="34" charset="-122"/>
              </a:rPr>
              <a:t>50.09</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10" name="箭头: 上 9">
            <a:extLst>
              <a:ext uri="{FF2B5EF4-FFF2-40B4-BE49-F238E27FC236}">
                <a16:creationId xmlns:a16="http://schemas.microsoft.com/office/drawing/2014/main" id="{86F47082-1BAE-4F10-A5B1-A6740311BDB8}"/>
              </a:ext>
            </a:extLst>
          </p:cNvPr>
          <p:cNvSpPr/>
          <p:nvPr/>
        </p:nvSpPr>
        <p:spPr bwMode="auto">
          <a:xfrm rot="10800000">
            <a:off x="7514432" y="5954475"/>
            <a:ext cx="288032" cy="400110"/>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B050"/>
              </a:solidFill>
              <a:effectLst/>
              <a:highlight>
                <a:srgbClr val="00FF00"/>
              </a:highlight>
              <a:uLnTx/>
              <a:uFillTx/>
              <a:latin typeface="Arial" panose="020B0604020202020204" pitchFamily="34" charset="0"/>
              <a:ea typeface="幼圆" panose="02010509060101010101" pitchFamily="49" charset="-122"/>
              <a:cs typeface="+mn-cs"/>
            </a:endParaRPr>
          </a:p>
        </p:txBody>
      </p:sp>
      <p:graphicFrame>
        <p:nvGraphicFramePr>
          <p:cNvPr id="9" name="图表 8">
            <a:extLst>
              <a:ext uri="{FF2B5EF4-FFF2-40B4-BE49-F238E27FC236}">
                <a16:creationId xmlns:a16="http://schemas.microsoft.com/office/drawing/2014/main" id="{569EC8A3-A46B-45C8-A595-C7495E542CF7}"/>
              </a:ext>
            </a:extLst>
          </p:cNvPr>
          <p:cNvGraphicFramePr>
            <a:graphicFrameLocks/>
          </p:cNvGraphicFramePr>
          <p:nvPr>
            <p:extLst>
              <p:ext uri="{D42A27DB-BD31-4B8C-83A1-F6EECF244321}">
                <p14:modId xmlns:p14="http://schemas.microsoft.com/office/powerpoint/2010/main" val="2720298095"/>
              </p:ext>
            </p:extLst>
          </p:nvPr>
        </p:nvGraphicFramePr>
        <p:xfrm>
          <a:off x="1107487" y="964406"/>
          <a:ext cx="9977026" cy="435130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16923207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55688" y="26035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graphicFrame>
        <p:nvGraphicFramePr>
          <p:cNvPr id="6" name="图表 5">
            <a:extLst>
              <a:ext uri="{FF2B5EF4-FFF2-40B4-BE49-F238E27FC236}">
                <a16:creationId xmlns:a16="http://schemas.microsoft.com/office/drawing/2014/main" id="{009ABD98-7E7F-4604-8FC1-98C9D71FC20E}"/>
              </a:ext>
            </a:extLst>
          </p:cNvPr>
          <p:cNvGraphicFramePr>
            <a:graphicFrameLocks/>
          </p:cNvGraphicFramePr>
          <p:nvPr>
            <p:extLst>
              <p:ext uri="{D42A27DB-BD31-4B8C-83A1-F6EECF244321}">
                <p14:modId xmlns:p14="http://schemas.microsoft.com/office/powerpoint/2010/main" val="717897887"/>
              </p:ext>
            </p:extLst>
          </p:nvPr>
        </p:nvGraphicFramePr>
        <p:xfrm>
          <a:off x="1055688" y="904875"/>
          <a:ext cx="10080625" cy="5467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0888205"/>
      </p:ext>
    </p:extLst>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10062</TotalTime>
  <Words>2337</Words>
  <Application>Microsoft Office PowerPoint</Application>
  <PresentationFormat>宽屏</PresentationFormat>
  <Paragraphs>151</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24</vt:i4>
      </vt:variant>
    </vt:vector>
  </HeadingPairs>
  <TitlesOfParts>
    <vt:vector size="43" baseType="lpstr">
      <vt:lpstr>Microsoft YaHei UI</vt:lpstr>
      <vt:lpstr>等线</vt:lpstr>
      <vt:lpstr>等线 Light</vt:lpstr>
      <vt:lpstr>黑体</vt:lpstr>
      <vt:lpstr>华文中宋</vt:lpstr>
      <vt:lpstr>微软雅黑</vt:lpstr>
      <vt:lpstr>微软雅黑</vt:lpstr>
      <vt:lpstr>幼圆</vt:lpstr>
      <vt:lpstr>Arial</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PowerPoint 演示文稿</vt:lpstr>
      <vt:lpstr>CPI、PPI</vt:lpstr>
      <vt:lpstr>PMI</vt:lpstr>
      <vt:lpstr>央行公开市场操作</vt:lpstr>
      <vt:lpstr>PowerPoint 演示文稿</vt:lpstr>
      <vt:lpstr>PowerPoint 演示文稿</vt:lpstr>
      <vt:lpstr>富时中国A50股指期货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3月热门公司解读——美迪西生物医药</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438</cp:revision>
  <dcterms:created xsi:type="dcterms:W3CDTF">2020-09-03T02:02:06Z</dcterms:created>
  <dcterms:modified xsi:type="dcterms:W3CDTF">2021-04-09T07:11:16Z</dcterms:modified>
</cp:coreProperties>
</file>