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5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96" r:id="rId7"/>
    <p:sldId id="289" r:id="rId8"/>
    <p:sldId id="261" r:id="rId9"/>
    <p:sldId id="263" r:id="rId10"/>
    <p:sldId id="264" r:id="rId11"/>
    <p:sldId id="265" r:id="rId12"/>
    <p:sldId id="276" r:id="rId13"/>
    <p:sldId id="277" r:id="rId14"/>
    <p:sldId id="295" r:id="rId15"/>
    <p:sldId id="267" r:id="rId16"/>
    <p:sldId id="301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683" userDrawn="1">
          <p15:clr>
            <a:srgbClr val="A4A3A4"/>
          </p15:clr>
        </p15:guide>
        <p15:guide id="2" pos="4974" userDrawn="1">
          <p15:clr>
            <a:srgbClr val="A4A3A4"/>
          </p15:clr>
        </p15:guide>
        <p15:guide id="3" orient="horz" pos="4088" userDrawn="1">
          <p15:clr>
            <a:srgbClr val="A4A3A4"/>
          </p15:clr>
        </p15:guide>
        <p15:guide id="5" pos="1186" userDrawn="1">
          <p15:clr>
            <a:srgbClr val="A4A3A4"/>
          </p15:clr>
        </p15:guide>
        <p15:guide id="6" pos="7680" userDrawn="1">
          <p15:clr>
            <a:srgbClr val="A4A3A4"/>
          </p15:clr>
        </p15:guide>
        <p15:guide id="7" pos="6494" userDrawn="1">
          <p15:clr>
            <a:srgbClr val="A4A3A4"/>
          </p15:clr>
        </p15:guide>
        <p15:guide id="8" orient="horz" pos="572" userDrawn="1">
          <p15:clr>
            <a:srgbClr val="A4A3A4"/>
          </p15:clr>
        </p15:guide>
        <p15:guide id="9" pos="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2121"/>
    <a:srgbClr val="E46C0A"/>
    <a:srgbClr val="4472C4"/>
    <a:srgbClr val="0891EB"/>
    <a:srgbClr val="00B050"/>
    <a:srgbClr val="000066"/>
    <a:srgbClr val="3976BF"/>
    <a:srgbClr val="000798"/>
    <a:srgbClr val="B9B9B9"/>
    <a:srgbClr val="EA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3548" autoAdjust="0"/>
  </p:normalViewPr>
  <p:slideViewPr>
    <p:cSldViewPr snapToGrid="0">
      <p:cViewPr>
        <p:scale>
          <a:sx n="75" d="100"/>
          <a:sy n="75" d="100"/>
        </p:scale>
        <p:origin x="2838" y="1776"/>
      </p:cViewPr>
      <p:guideLst>
        <p:guide pos="2683"/>
        <p:guide pos="4974"/>
        <p:guide orient="horz" pos="4088"/>
        <p:guide pos="1186"/>
        <p:guide pos="7680"/>
        <p:guide pos="6494"/>
        <p:guide orient="horz" pos="572"/>
        <p:guide pos="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1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22522;&#37329;&#21215;&#38598;&#32479;&#3574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19978;&#24066;&#24773;&#20917;&#32479;&#3574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20854;&#20182;&#36864;&#20986;&#32479;&#3574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26032;&#19977;&#26495;&#25968;&#25454;&#32479;&#3574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dirty="0"/>
              <a:t>2019</a:t>
            </a:r>
            <a:r>
              <a:rPr lang="zh-CN" dirty="0"/>
              <a:t>年</a:t>
            </a:r>
            <a:r>
              <a:rPr lang="en-US" altLang="zh-CN" dirty="0"/>
              <a:t>12</a:t>
            </a:r>
            <a:r>
              <a:rPr lang="zh-CN" dirty="0"/>
              <a:t>月</a:t>
            </a:r>
            <a:r>
              <a:rPr lang="en-US" dirty="0"/>
              <a:t>-2020</a:t>
            </a:r>
            <a:r>
              <a:rPr lang="zh-CN" dirty="0"/>
              <a:t>年</a:t>
            </a:r>
            <a:r>
              <a:rPr lang="en-US" altLang="zh-CN" dirty="0"/>
              <a:t>12</a:t>
            </a:r>
            <a:r>
              <a:rPr lang="zh-CN" dirty="0"/>
              <a:t>月基金募集情况一览</a:t>
            </a:r>
          </a:p>
        </c:rich>
      </c:tx>
      <c:layout>
        <c:manualLayout>
          <c:xMode val="edge"/>
          <c:yMode val="edge"/>
          <c:x val="0.29584872685185187"/>
          <c:y val="7.41543209876543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62-4D15-AD33-6D2D80EA9D50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62-4D15-AD33-6D2D80EA9D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数据汇总!$A$2:$A$14</c:f>
              <c:numCache>
                <c:formatCode>m/d/yyyy</c:formatCode>
                <c:ptCount val="13"/>
                <c:pt idx="0">
                  <c:v>44196</c:v>
                </c:pt>
                <c:pt idx="1">
                  <c:v>44165</c:v>
                </c:pt>
                <c:pt idx="2">
                  <c:v>44135</c:v>
                </c:pt>
                <c:pt idx="3">
                  <c:v>44104</c:v>
                </c:pt>
                <c:pt idx="4">
                  <c:v>44074</c:v>
                </c:pt>
                <c:pt idx="5">
                  <c:v>44043</c:v>
                </c:pt>
                <c:pt idx="6">
                  <c:v>44012</c:v>
                </c:pt>
                <c:pt idx="7">
                  <c:v>43982</c:v>
                </c:pt>
                <c:pt idx="8">
                  <c:v>43951</c:v>
                </c:pt>
                <c:pt idx="9">
                  <c:v>43921</c:v>
                </c:pt>
                <c:pt idx="10">
                  <c:v>43890</c:v>
                </c:pt>
                <c:pt idx="11">
                  <c:v>43861</c:v>
                </c:pt>
                <c:pt idx="12">
                  <c:v>43830</c:v>
                </c:pt>
              </c:numCache>
            </c:numRef>
          </c:cat>
          <c:val>
            <c:numRef>
              <c:f>数据汇总!$C$2:$C$14</c:f>
              <c:numCache>
                <c:formatCode>General</c:formatCode>
                <c:ptCount val="13"/>
                <c:pt idx="0">
                  <c:v>138.13</c:v>
                </c:pt>
                <c:pt idx="1">
                  <c:v>20.66</c:v>
                </c:pt>
                <c:pt idx="2" formatCode="0.00">
                  <c:v>140.31735</c:v>
                </c:pt>
                <c:pt idx="3" formatCode="0.00">
                  <c:v>105.39</c:v>
                </c:pt>
                <c:pt idx="4" formatCode="0.00">
                  <c:v>179.81960000000001</c:v>
                </c:pt>
                <c:pt idx="5" formatCode="0.00">
                  <c:v>257.17</c:v>
                </c:pt>
                <c:pt idx="6" formatCode="0.00">
                  <c:v>144.80000000000001</c:v>
                </c:pt>
                <c:pt idx="7" formatCode="0.00">
                  <c:v>78.091200999999998</c:v>
                </c:pt>
                <c:pt idx="8" formatCode="0.00">
                  <c:v>120.3</c:v>
                </c:pt>
                <c:pt idx="9" formatCode="0.00">
                  <c:v>139.22800000000001</c:v>
                </c:pt>
                <c:pt idx="10" formatCode="0.00">
                  <c:v>107.01</c:v>
                </c:pt>
                <c:pt idx="11" formatCode="0.00">
                  <c:v>87.634799999999998</c:v>
                </c:pt>
                <c:pt idx="12" formatCode="0.00">
                  <c:v>177.809337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62-4D15-AD33-6D2D80EA9D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axId val="1265280696"/>
        <c:axId val="1265275776"/>
      </c:bar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0015497076023393E-2"/>
                  <c:y val="-5.76987654320988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62-4D15-AD33-6D2D80EA9D50}"/>
                </c:ext>
              </c:extLst>
            </c:dLbl>
            <c:dLbl>
              <c:idx val="2"/>
              <c:layout>
                <c:manualLayout>
                  <c:x val="-1.8158771929824562E-2"/>
                  <c:y val="-5.76987654320987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62-4D15-AD33-6D2D80EA9D50}"/>
                </c:ext>
              </c:extLst>
            </c:dLbl>
            <c:dLbl>
              <c:idx val="3"/>
              <c:layout>
                <c:manualLayout>
                  <c:x val="-6.2456140350877192E-3"/>
                  <c:y val="-6.5538271604938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62-4D15-AD33-6D2D80EA9D50}"/>
                </c:ext>
              </c:extLst>
            </c:dLbl>
            <c:dLbl>
              <c:idx val="4"/>
              <c:layout>
                <c:manualLayout>
                  <c:x val="-1.0557602339181286E-2"/>
                  <c:y val="-8.0573456790123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62-4D15-AD33-6D2D80EA9D50}"/>
                </c:ext>
              </c:extLst>
            </c:dLbl>
            <c:dLbl>
              <c:idx val="5"/>
              <c:layout>
                <c:manualLayout>
                  <c:x val="-2.1951169590643412E-2"/>
                  <c:y val="-5.65024691358025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62-4D15-AD33-6D2D80EA9D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数据汇总!$A$2:$A$14</c:f>
              <c:numCache>
                <c:formatCode>m/d/yyyy</c:formatCode>
                <c:ptCount val="13"/>
                <c:pt idx="0">
                  <c:v>44196</c:v>
                </c:pt>
                <c:pt idx="1">
                  <c:v>44165</c:v>
                </c:pt>
                <c:pt idx="2">
                  <c:v>44135</c:v>
                </c:pt>
                <c:pt idx="3">
                  <c:v>44104</c:v>
                </c:pt>
                <c:pt idx="4">
                  <c:v>44074</c:v>
                </c:pt>
                <c:pt idx="5">
                  <c:v>44043</c:v>
                </c:pt>
                <c:pt idx="6">
                  <c:v>44012</c:v>
                </c:pt>
                <c:pt idx="7">
                  <c:v>43982</c:v>
                </c:pt>
                <c:pt idx="8">
                  <c:v>43951</c:v>
                </c:pt>
                <c:pt idx="9">
                  <c:v>43921</c:v>
                </c:pt>
                <c:pt idx="10">
                  <c:v>43890</c:v>
                </c:pt>
                <c:pt idx="11">
                  <c:v>43861</c:v>
                </c:pt>
                <c:pt idx="12">
                  <c:v>43830</c:v>
                </c:pt>
              </c:numCache>
            </c:numRef>
          </c:cat>
          <c:val>
            <c:numRef>
              <c:f>数据汇总!$B$2:$B$14</c:f>
              <c:numCache>
                <c:formatCode>General</c:formatCode>
                <c:ptCount val="13"/>
                <c:pt idx="0">
                  <c:v>22</c:v>
                </c:pt>
                <c:pt idx="1">
                  <c:v>16</c:v>
                </c:pt>
                <c:pt idx="2">
                  <c:v>24</c:v>
                </c:pt>
                <c:pt idx="3">
                  <c:v>30</c:v>
                </c:pt>
                <c:pt idx="4">
                  <c:v>39</c:v>
                </c:pt>
                <c:pt idx="5">
                  <c:v>19</c:v>
                </c:pt>
                <c:pt idx="6">
                  <c:v>20</c:v>
                </c:pt>
                <c:pt idx="7">
                  <c:v>16</c:v>
                </c:pt>
                <c:pt idx="8">
                  <c:v>20</c:v>
                </c:pt>
                <c:pt idx="9">
                  <c:v>11</c:v>
                </c:pt>
                <c:pt idx="10">
                  <c:v>5</c:v>
                </c:pt>
                <c:pt idx="11">
                  <c:v>22</c:v>
                </c:pt>
                <c:pt idx="12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262-4D15-AD33-6D2D80EA9D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3220136"/>
        <c:axId val="1563220464"/>
      </c:lineChart>
      <c:dateAx>
        <c:axId val="1563220136"/>
        <c:scaling>
          <c:orientation val="minMax"/>
        </c:scaling>
        <c:delete val="0"/>
        <c:axPos val="b"/>
        <c:numFmt formatCode="yyyy/m" sourceLinked="0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alpha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63220464"/>
        <c:crosses val="autoZero"/>
        <c:auto val="1"/>
        <c:lblOffset val="100"/>
        <c:baseTimeUnit val="months"/>
      </c:dateAx>
      <c:valAx>
        <c:axId val="1563220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63220136"/>
        <c:crosses val="autoZero"/>
        <c:crossBetween val="between"/>
      </c:valAx>
      <c:valAx>
        <c:axId val="1265275776"/>
        <c:scaling>
          <c:orientation val="minMax"/>
          <c:max val="1500"/>
          <c:min val="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65280696"/>
        <c:crosses val="max"/>
        <c:crossBetween val="between"/>
      </c:valAx>
      <c:dateAx>
        <c:axId val="126528069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26527577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4445643274853801"/>
          <c:y val="8.9446910012499853E-2"/>
          <c:w val="0.20175789473684211"/>
          <c:h val="0.1159748168025596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200"/>
              <a:t>2019</a:t>
            </a:r>
            <a:r>
              <a:rPr lang="zh-CN" sz="1200"/>
              <a:t>年</a:t>
            </a:r>
            <a:r>
              <a:rPr lang="en-US" altLang="zh-CN" sz="1200"/>
              <a:t>12</a:t>
            </a:r>
            <a:r>
              <a:rPr lang="zh-CN" sz="1200"/>
              <a:t>月</a:t>
            </a:r>
            <a:r>
              <a:rPr lang="en-US" sz="1200"/>
              <a:t>-2020</a:t>
            </a:r>
            <a:r>
              <a:rPr lang="zh-CN" sz="1200"/>
              <a:t>年</a:t>
            </a:r>
            <a:r>
              <a:rPr lang="en-US" altLang="zh-CN" sz="1200"/>
              <a:t>12</a:t>
            </a:r>
            <a:r>
              <a:rPr lang="zh-CN" sz="1200"/>
              <a:t>月</a:t>
            </a:r>
            <a:r>
              <a:rPr lang="en-US" sz="1200"/>
              <a:t>A</a:t>
            </a:r>
            <a:r>
              <a:rPr lang="zh-CN" sz="1200"/>
              <a:t>股</a:t>
            </a:r>
            <a:r>
              <a:rPr lang="en-US" sz="1200"/>
              <a:t>IPO</a:t>
            </a:r>
            <a:r>
              <a:rPr lang="zh-CN" sz="1200"/>
              <a:t>情况及退出基金数量</a:t>
            </a:r>
          </a:p>
        </c:rich>
      </c:tx>
      <c:layout>
        <c:manualLayout>
          <c:xMode val="edge"/>
          <c:yMode val="edge"/>
          <c:x val="0.28352129629629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1867387467860847E-2"/>
          <c:y val="0.15516358024691357"/>
          <c:w val="0.84265970955218394"/>
          <c:h val="0.61005617283950619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数据汇总!$H$1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数据汇总!$F$22:$F$34</c:f>
              <c:numCache>
                <c:formatCode>yyyy"年"m"月"</c:formatCode>
                <c:ptCount val="13"/>
                <c:pt idx="0">
                  <c:v>43830</c:v>
                </c:pt>
                <c:pt idx="1">
                  <c:v>43831</c:v>
                </c:pt>
                <c:pt idx="2">
                  <c:v>43890</c:v>
                </c:pt>
                <c:pt idx="3">
                  <c:v>43921</c:v>
                </c:pt>
                <c:pt idx="4">
                  <c:v>43922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44105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数据汇总!$H$22:$H$34</c:f>
              <c:numCache>
                <c:formatCode>0_);[Red]\(0\)</c:formatCode>
                <c:ptCount val="13"/>
                <c:pt idx="0">
                  <c:v>505.99902761669995</c:v>
                </c:pt>
                <c:pt idx="1">
                  <c:v>416.62</c:v>
                </c:pt>
                <c:pt idx="2">
                  <c:v>269.99244115710002</c:v>
                </c:pt>
                <c:pt idx="3">
                  <c:v>99.61</c:v>
                </c:pt>
                <c:pt idx="4">
                  <c:v>185.85</c:v>
                </c:pt>
                <c:pt idx="5">
                  <c:v>161.1</c:v>
                </c:pt>
                <c:pt idx="6">
                  <c:v>260.56</c:v>
                </c:pt>
                <c:pt idx="7">
                  <c:v>1098.1300000000001</c:v>
                </c:pt>
                <c:pt idx="8">
                  <c:v>630.58000000000004</c:v>
                </c:pt>
                <c:pt idx="9">
                  <c:v>530.44264752780009</c:v>
                </c:pt>
                <c:pt idx="10">
                  <c:v>394.65238078869993</c:v>
                </c:pt>
                <c:pt idx="11">
                  <c:v>286.68</c:v>
                </c:pt>
                <c:pt idx="12">
                  <c:v>460.91844684450018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3A-4AFE-94E3-B01B7D255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数据汇总!$G$1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3.4715715345712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3A-4AFE-94E3-B01B7D255299}"/>
                </c:ext>
              </c:extLst>
            </c:dLbl>
            <c:dLbl>
              <c:idx val="1"/>
              <c:layout>
                <c:manualLayout>
                  <c:x val="-3.4093259561246594E-3"/>
                  <c:y val="-5.0144922166029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3A-4AFE-94E3-B01B7D255299}"/>
                </c:ext>
              </c:extLst>
            </c:dLbl>
            <c:dLbl>
              <c:idx val="2"/>
              <c:layout>
                <c:manualLayout>
                  <c:x val="-3.4093259561246594E-3"/>
                  <c:y val="-3.4715715345712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3A-4AFE-94E3-B01B7D255299}"/>
                </c:ext>
              </c:extLst>
            </c:dLbl>
            <c:dLbl>
              <c:idx val="3"/>
              <c:layout>
                <c:manualLayout>
                  <c:x val="-1.2500717429769274E-16"/>
                  <c:y val="-4.2430318755871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3A-4AFE-94E3-B01B7D255299}"/>
                </c:ext>
              </c:extLst>
            </c:dLbl>
            <c:dLbl>
              <c:idx val="4"/>
              <c:layout>
                <c:manualLayout>
                  <c:x val="-5.1139889341869889E-3"/>
                  <c:y val="-3.4715715345712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3A-4AFE-94E3-B01B7D255299}"/>
                </c:ext>
              </c:extLst>
            </c:dLbl>
            <c:dLbl>
              <c:idx val="5"/>
              <c:layout>
                <c:manualLayout>
                  <c:x val="-5.1139889341869889E-3"/>
                  <c:y val="-3.4715715345713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3A-4AFE-94E3-B01B7D255299}"/>
                </c:ext>
              </c:extLst>
            </c:dLbl>
            <c:dLbl>
              <c:idx val="6"/>
              <c:layout>
                <c:manualLayout>
                  <c:x val="-1.0227977868373978E-2"/>
                  <c:y val="-6.171682728126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3A-4AFE-94E3-B01B7D255299}"/>
                </c:ext>
              </c:extLst>
            </c:dLbl>
            <c:dLbl>
              <c:idx val="7"/>
              <c:layout>
                <c:manualLayout>
                  <c:x val="-2.72746076489974E-2"/>
                  <c:y val="-4.6287620460950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3A-4AFE-94E3-B01B7D255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数据汇总!$F$22:$F$34</c:f>
              <c:numCache>
                <c:formatCode>yyyy"年"m"月"</c:formatCode>
                <c:ptCount val="13"/>
                <c:pt idx="0">
                  <c:v>43830</c:v>
                </c:pt>
                <c:pt idx="1">
                  <c:v>43831</c:v>
                </c:pt>
                <c:pt idx="2">
                  <c:v>43890</c:v>
                </c:pt>
                <c:pt idx="3">
                  <c:v>43921</c:v>
                </c:pt>
                <c:pt idx="4">
                  <c:v>43922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44105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数据汇总!$G$22:$G$34</c:f>
              <c:numCache>
                <c:formatCode>General</c:formatCode>
                <c:ptCount val="13"/>
                <c:pt idx="0">
                  <c:v>27</c:v>
                </c:pt>
                <c:pt idx="1">
                  <c:v>16</c:v>
                </c:pt>
                <c:pt idx="2">
                  <c:v>22</c:v>
                </c:pt>
                <c:pt idx="3">
                  <c:v>13</c:v>
                </c:pt>
                <c:pt idx="4">
                  <c:v>24</c:v>
                </c:pt>
                <c:pt idx="5">
                  <c:v>18</c:v>
                </c:pt>
                <c:pt idx="6">
                  <c:v>26</c:v>
                </c:pt>
                <c:pt idx="7">
                  <c:v>82</c:v>
                </c:pt>
                <c:pt idx="8">
                  <c:v>59</c:v>
                </c:pt>
                <c:pt idx="9">
                  <c:v>67</c:v>
                </c:pt>
                <c:pt idx="10">
                  <c:v>26</c:v>
                </c:pt>
                <c:pt idx="11">
                  <c:v>21</c:v>
                </c:pt>
                <c:pt idx="12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03A-4AFE-94E3-B01B7D255299}"/>
            </c:ext>
          </c:extLst>
        </c:ser>
        <c:ser>
          <c:idx val="2"/>
          <c:order val="2"/>
          <c:tx>
            <c:strRef>
              <c:f>数据汇总!$I$1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0225830261472483E-2"/>
                  <c:y val="-5.25300710077610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03A-4AFE-94E3-B01B7D255299}"/>
                </c:ext>
              </c:extLst>
            </c:dLbl>
            <c:dLbl>
              <c:idx val="1"/>
              <c:layout>
                <c:manualLayout>
                  <c:x val="-1.6092389210729204E-2"/>
                  <c:y val="-5.0501234567901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03A-4AFE-94E3-B01B7D255299}"/>
                </c:ext>
              </c:extLst>
            </c:dLbl>
            <c:dLbl>
              <c:idx val="2"/>
              <c:layout>
                <c:manualLayout>
                  <c:x val="-2.1166450248715243E-2"/>
                  <c:y val="-4.21243827160494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03A-4AFE-94E3-B01B7D255299}"/>
                </c:ext>
              </c:extLst>
            </c:dLbl>
            <c:dLbl>
              <c:idx val="3"/>
              <c:layout>
                <c:manualLayout>
                  <c:x val="-3.0729838702641409E-2"/>
                  <c:y val="-3.8287212255163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03A-4AFE-94E3-B01B7D255299}"/>
                </c:ext>
              </c:extLst>
            </c:dLbl>
            <c:dLbl>
              <c:idx val="4"/>
              <c:layout>
                <c:manualLayout>
                  <c:x val="-2.5652090634917288E-2"/>
                  <c:y val="-4.2427585234978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03A-4AFE-94E3-B01B7D255299}"/>
                </c:ext>
              </c:extLst>
            </c:dLbl>
            <c:dLbl>
              <c:idx val="5"/>
              <c:layout>
                <c:manualLayout>
                  <c:x val="-2.3551462634391535E-2"/>
                  <c:y val="-6.1743251316569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03A-4AFE-94E3-B01B7D255299}"/>
                </c:ext>
              </c:extLst>
            </c:dLbl>
            <c:dLbl>
              <c:idx val="6"/>
              <c:layout>
                <c:manualLayout>
                  <c:x val="-2.1106751603386511E-2"/>
                  <c:y val="-5.0142259403860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03A-4AFE-94E3-B01B7D255299}"/>
                </c:ext>
              </c:extLst>
            </c:dLbl>
            <c:dLbl>
              <c:idx val="7"/>
              <c:layout>
                <c:manualLayout>
                  <c:x val="-2.4581240143658919E-2"/>
                  <c:y val="8.59406819891649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03A-4AFE-94E3-B01B7D255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数据汇总!$F$22:$F$34</c:f>
              <c:numCache>
                <c:formatCode>yyyy"年"m"月"</c:formatCode>
                <c:ptCount val="13"/>
                <c:pt idx="0">
                  <c:v>43830</c:v>
                </c:pt>
                <c:pt idx="1">
                  <c:v>43831</c:v>
                </c:pt>
                <c:pt idx="2">
                  <c:v>43890</c:v>
                </c:pt>
                <c:pt idx="3">
                  <c:v>43921</c:v>
                </c:pt>
                <c:pt idx="4">
                  <c:v>43922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44105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数据汇总!$I$22:$I$34</c:f>
              <c:numCache>
                <c:formatCode>General</c:formatCode>
                <c:ptCount val="13"/>
                <c:pt idx="0">
                  <c:v>55</c:v>
                </c:pt>
                <c:pt idx="1">
                  <c:v>69</c:v>
                </c:pt>
                <c:pt idx="2">
                  <c:v>72</c:v>
                </c:pt>
                <c:pt idx="3">
                  <c:v>48</c:v>
                </c:pt>
                <c:pt idx="4">
                  <c:v>90</c:v>
                </c:pt>
                <c:pt idx="5">
                  <c:v>66</c:v>
                </c:pt>
                <c:pt idx="6">
                  <c:v>109</c:v>
                </c:pt>
                <c:pt idx="7">
                  <c:v>273</c:v>
                </c:pt>
                <c:pt idx="8">
                  <c:v>209</c:v>
                </c:pt>
                <c:pt idx="9">
                  <c:v>206</c:v>
                </c:pt>
                <c:pt idx="10">
                  <c:v>93</c:v>
                </c:pt>
                <c:pt idx="11">
                  <c:v>68</c:v>
                </c:pt>
                <c:pt idx="12">
                  <c:v>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A03A-4AFE-94E3-B01B7D255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&quot;年&quot;m&quot;月&quot;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1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3792"/>
        <c:crosses val="autoZero"/>
        <c:crossBetween val="between"/>
      </c:val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4309336"/>
        <c:crosses val="max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7895364028094457"/>
          <c:y val="8.5667026175284905E-2"/>
          <c:w val="0.63895377019931487"/>
          <c:h val="0.1268100233532465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2019</a:t>
            </a:r>
            <a:r>
              <a:rPr lang="zh-CN"/>
              <a:t>年</a:t>
            </a:r>
            <a:r>
              <a:rPr lang="en-US" altLang="zh-CN"/>
              <a:t>12</a:t>
            </a:r>
            <a:r>
              <a:rPr lang="zh-CN"/>
              <a:t>月</a:t>
            </a:r>
            <a:r>
              <a:rPr lang="en-US"/>
              <a:t>-2020</a:t>
            </a:r>
            <a:r>
              <a:rPr lang="zh-CN"/>
              <a:t>年</a:t>
            </a:r>
            <a:r>
              <a:rPr lang="en-US" altLang="zh-CN"/>
              <a:t>12</a:t>
            </a:r>
            <a:r>
              <a:rPr lang="zh-CN"/>
              <a:t>月其他退出事件统计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6166687424177429E-2"/>
          <c:y val="0.19125632147843469"/>
          <c:w val="0.91805709699292859"/>
          <c:h val="0.63006660245282264"/>
        </c:manualLayout>
      </c:layout>
      <c:lineChart>
        <c:grouping val="standard"/>
        <c:varyColors val="0"/>
        <c:ser>
          <c:idx val="0"/>
          <c:order val="0"/>
          <c:tx>
            <c:strRef>
              <c:f>数据汇总!$H$1</c:f>
              <c:strCache>
                <c:ptCount val="1"/>
                <c:pt idx="0">
                  <c:v>M&amp;A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32-4DCF-9A9E-C34266F0B9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数据汇总!$F$22:$F$34</c:f>
              <c:numCache>
                <c:formatCode>yyyy/mm</c:formatCode>
                <c:ptCount val="13"/>
                <c:pt idx="0">
                  <c:v>43830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数据汇总!$H$22:$H$34</c:f>
              <c:numCache>
                <c:formatCode>General</c:formatCode>
                <c:ptCount val="13"/>
                <c:pt idx="0">
                  <c:v>15</c:v>
                </c:pt>
                <c:pt idx="1">
                  <c:v>19</c:v>
                </c:pt>
                <c:pt idx="2">
                  <c:v>4</c:v>
                </c:pt>
                <c:pt idx="3">
                  <c:v>36</c:v>
                </c:pt>
                <c:pt idx="4">
                  <c:v>29</c:v>
                </c:pt>
                <c:pt idx="5">
                  <c:v>12</c:v>
                </c:pt>
                <c:pt idx="6">
                  <c:v>24</c:v>
                </c:pt>
                <c:pt idx="7">
                  <c:v>35</c:v>
                </c:pt>
                <c:pt idx="8">
                  <c:v>61</c:v>
                </c:pt>
                <c:pt idx="9">
                  <c:v>38</c:v>
                </c:pt>
                <c:pt idx="10">
                  <c:v>14</c:v>
                </c:pt>
                <c:pt idx="11">
                  <c:v>12</c:v>
                </c:pt>
                <c:pt idx="12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32-4DCF-9A9E-C34266F0B915}"/>
            </c:ext>
          </c:extLst>
        </c:ser>
        <c:ser>
          <c:idx val="1"/>
          <c:order val="1"/>
          <c:tx>
            <c:strRef>
              <c:f>数据汇总!$I$1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32-4DCF-9A9E-C34266F0B9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数据汇总!$F$22:$F$34</c:f>
              <c:numCache>
                <c:formatCode>yyyy/mm</c:formatCode>
                <c:ptCount val="13"/>
                <c:pt idx="0">
                  <c:v>43830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数据汇总!$I$22:$I$34</c:f>
              <c:numCache>
                <c:formatCode>General</c:formatCode>
                <c:ptCount val="13"/>
                <c:pt idx="0">
                  <c:v>19</c:v>
                </c:pt>
                <c:pt idx="1">
                  <c:v>32</c:v>
                </c:pt>
                <c:pt idx="2">
                  <c:v>11</c:v>
                </c:pt>
                <c:pt idx="3">
                  <c:v>18</c:v>
                </c:pt>
                <c:pt idx="4">
                  <c:v>23</c:v>
                </c:pt>
                <c:pt idx="5">
                  <c:v>21</c:v>
                </c:pt>
                <c:pt idx="6">
                  <c:v>30</c:v>
                </c:pt>
                <c:pt idx="7">
                  <c:v>43</c:v>
                </c:pt>
                <c:pt idx="8">
                  <c:v>7</c:v>
                </c:pt>
                <c:pt idx="9">
                  <c:v>0</c:v>
                </c:pt>
                <c:pt idx="10">
                  <c:v>1</c:v>
                </c:pt>
                <c:pt idx="11">
                  <c:v>11</c:v>
                </c:pt>
                <c:pt idx="12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B32-4DCF-9A9E-C34266F0B9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4899040"/>
        <c:axId val="884898384"/>
      </c:lineChart>
      <c:catAx>
        <c:axId val="884899040"/>
        <c:scaling>
          <c:orientation val="minMax"/>
        </c:scaling>
        <c:delete val="0"/>
        <c:axPos val="b"/>
        <c:numFmt formatCode="yyyy/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8384"/>
        <c:crosses val="autoZero"/>
        <c:auto val="0"/>
        <c:lblAlgn val="ctr"/>
        <c:lblOffset val="100"/>
        <c:noMultiLvlLbl val="1"/>
      </c:catAx>
      <c:valAx>
        <c:axId val="884898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1473999999999995"/>
          <c:y val="0.13464783950617285"/>
          <c:w val="0.33116740740740741"/>
          <c:h val="8.166708882048281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 b="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2019.12-2020.12</a:t>
            </a:r>
            <a:r>
              <a:rPr lang="zh-CN"/>
              <a:t>新三板新挂牌及摘牌情况</a:t>
            </a:r>
          </a:p>
        </c:rich>
      </c:tx>
      <c:layout>
        <c:manualLayout>
          <c:xMode val="edge"/>
          <c:yMode val="edge"/>
          <c:x val="0.27150632182426104"/>
          <c:y val="2.30886352101686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6900481189851275E-2"/>
          <c:y val="0.12195630475767993"/>
          <c:w val="0.88254396325459317"/>
          <c:h val="0.69295380501045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44196</c:v>
                </c:pt>
                <c:pt idx="1">
                  <c:v>44165</c:v>
                </c:pt>
                <c:pt idx="2">
                  <c:v>44135</c:v>
                </c:pt>
                <c:pt idx="3">
                  <c:v>44104</c:v>
                </c:pt>
                <c:pt idx="4">
                  <c:v>44044</c:v>
                </c:pt>
                <c:pt idx="5">
                  <c:v>44043</c:v>
                </c:pt>
                <c:pt idx="6">
                  <c:v>43983</c:v>
                </c:pt>
                <c:pt idx="7">
                  <c:v>43982</c:v>
                </c:pt>
                <c:pt idx="8">
                  <c:v>43951</c:v>
                </c:pt>
                <c:pt idx="9">
                  <c:v>43921</c:v>
                </c:pt>
                <c:pt idx="10">
                  <c:v>43890</c:v>
                </c:pt>
                <c:pt idx="11">
                  <c:v>43861</c:v>
                </c:pt>
                <c:pt idx="12">
                  <c:v>43830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19</c:v>
                </c:pt>
                <c:pt idx="1">
                  <c:v>10</c:v>
                </c:pt>
                <c:pt idx="2">
                  <c:v>9</c:v>
                </c:pt>
                <c:pt idx="3">
                  <c:v>11</c:v>
                </c:pt>
                <c:pt idx="4">
                  <c:v>10</c:v>
                </c:pt>
                <c:pt idx="5">
                  <c:v>13</c:v>
                </c:pt>
                <c:pt idx="6">
                  <c:v>7</c:v>
                </c:pt>
                <c:pt idx="7">
                  <c:v>10</c:v>
                </c:pt>
                <c:pt idx="8">
                  <c:v>13</c:v>
                </c:pt>
                <c:pt idx="9">
                  <c:v>12</c:v>
                </c:pt>
                <c:pt idx="10">
                  <c:v>13</c:v>
                </c:pt>
                <c:pt idx="11">
                  <c:v>9</c:v>
                </c:pt>
                <c:pt idx="1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3-4EFE-B1EA-9B26358ABD15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44196</c:v>
                </c:pt>
                <c:pt idx="1">
                  <c:v>44165</c:v>
                </c:pt>
                <c:pt idx="2">
                  <c:v>44135</c:v>
                </c:pt>
                <c:pt idx="3">
                  <c:v>44104</c:v>
                </c:pt>
                <c:pt idx="4">
                  <c:v>44044</c:v>
                </c:pt>
                <c:pt idx="5">
                  <c:v>44043</c:v>
                </c:pt>
                <c:pt idx="6">
                  <c:v>43983</c:v>
                </c:pt>
                <c:pt idx="7">
                  <c:v>43982</c:v>
                </c:pt>
                <c:pt idx="8">
                  <c:v>43951</c:v>
                </c:pt>
                <c:pt idx="9">
                  <c:v>43921</c:v>
                </c:pt>
                <c:pt idx="10">
                  <c:v>43890</c:v>
                </c:pt>
                <c:pt idx="11">
                  <c:v>43861</c:v>
                </c:pt>
                <c:pt idx="12">
                  <c:v>43830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-76</c:v>
                </c:pt>
                <c:pt idx="1">
                  <c:v>-47</c:v>
                </c:pt>
                <c:pt idx="2">
                  <c:v>-125</c:v>
                </c:pt>
                <c:pt idx="3">
                  <c:v>-35</c:v>
                </c:pt>
                <c:pt idx="4">
                  <c:v>-98</c:v>
                </c:pt>
                <c:pt idx="5">
                  <c:v>-51</c:v>
                </c:pt>
                <c:pt idx="6">
                  <c:v>-51</c:v>
                </c:pt>
                <c:pt idx="7">
                  <c:v>-45</c:v>
                </c:pt>
                <c:pt idx="8">
                  <c:v>-142</c:v>
                </c:pt>
                <c:pt idx="9">
                  <c:v>-80</c:v>
                </c:pt>
                <c:pt idx="10">
                  <c:v>-60</c:v>
                </c:pt>
                <c:pt idx="11">
                  <c:v>-92</c:v>
                </c:pt>
                <c:pt idx="12">
                  <c:v>-170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3-4EFE-B1EA-9B26358AB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822462962962965"/>
          <c:y val="0.11596604938271603"/>
          <c:w val="0.26355055555555557"/>
          <c:h val="6.9619444444444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46C0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rgbClr val="E46C0A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万得!$N$2:$N$11</c:f>
              <c:strCache>
                <c:ptCount val="10"/>
                <c:pt idx="0">
                  <c:v>天奈科技</c:v>
                </c:pt>
                <c:pt idx="1">
                  <c:v>西部超导</c:v>
                </c:pt>
                <c:pt idx="2">
                  <c:v>海目星</c:v>
                </c:pt>
                <c:pt idx="3">
                  <c:v>固德威</c:v>
                </c:pt>
                <c:pt idx="4">
                  <c:v>东方生物</c:v>
                </c:pt>
                <c:pt idx="5">
                  <c:v>嘉元科技</c:v>
                </c:pt>
                <c:pt idx="6">
                  <c:v>杭可科技</c:v>
                </c:pt>
                <c:pt idx="7">
                  <c:v>容百科技</c:v>
                </c:pt>
                <c:pt idx="8">
                  <c:v>孚能科技</c:v>
                </c:pt>
                <c:pt idx="9">
                  <c:v>金博股份</c:v>
                </c:pt>
              </c:strCache>
            </c:strRef>
          </c:cat>
          <c:val>
            <c:numRef>
              <c:f>万得!$Q$2:$Q$11</c:f>
              <c:numCache>
                <c:formatCode>0.00%</c:formatCode>
                <c:ptCount val="10"/>
                <c:pt idx="0">
                  <c:v>0.41230054909481395</c:v>
                </c:pt>
                <c:pt idx="1">
                  <c:v>0.41982167621765476</c:v>
                </c:pt>
                <c:pt idx="2">
                  <c:v>0.43310165073848839</c:v>
                </c:pt>
                <c:pt idx="3">
                  <c:v>0.44181818181818189</c:v>
                </c:pt>
                <c:pt idx="4">
                  <c:v>0.44937883764101083</c:v>
                </c:pt>
                <c:pt idx="5">
                  <c:v>0.46899995379915338</c:v>
                </c:pt>
                <c:pt idx="6">
                  <c:v>0.48162027123483231</c:v>
                </c:pt>
                <c:pt idx="7">
                  <c:v>0.52080250549991858</c:v>
                </c:pt>
                <c:pt idx="8">
                  <c:v>0.61660794819793407</c:v>
                </c:pt>
                <c:pt idx="9">
                  <c:v>0.91432111878208522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F2-45B7-ACFE-C6EA6078B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37168016"/>
        <c:axId val="637185488"/>
      </c:barChart>
      <c:catAx>
        <c:axId val="637168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637185488"/>
        <c:crosses val="autoZero"/>
        <c:auto val="1"/>
        <c:lblAlgn val="ctr"/>
        <c:lblOffset val="100"/>
        <c:noMultiLvlLbl val="0"/>
      </c:catAx>
      <c:valAx>
        <c:axId val="637185488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63716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万得!$H$2:$H$11</c:f>
              <c:strCache>
                <c:ptCount val="10"/>
                <c:pt idx="0">
                  <c:v>优刻得-W</c:v>
                </c:pt>
                <c:pt idx="1">
                  <c:v>豪森股份</c:v>
                </c:pt>
                <c:pt idx="2">
                  <c:v>凌志软件</c:v>
                </c:pt>
                <c:pt idx="3">
                  <c:v>云涌科技</c:v>
                </c:pt>
                <c:pt idx="4">
                  <c:v>利扬芯片</c:v>
                </c:pt>
                <c:pt idx="5">
                  <c:v>步科股份</c:v>
                </c:pt>
                <c:pt idx="6">
                  <c:v>东来技术</c:v>
                </c:pt>
                <c:pt idx="7">
                  <c:v>有方科技</c:v>
                </c:pt>
                <c:pt idx="8">
                  <c:v>会通股份</c:v>
                </c:pt>
                <c:pt idx="9">
                  <c:v>科思科技</c:v>
                </c:pt>
              </c:strCache>
            </c:strRef>
          </c:cat>
          <c:val>
            <c:numRef>
              <c:f>万得!$K$2:$K$11</c:f>
              <c:numCache>
                <c:formatCode>0.00%</c:formatCode>
                <c:ptCount val="10"/>
                <c:pt idx="0">
                  <c:v>-0.23167808211696939</c:v>
                </c:pt>
                <c:pt idx="1">
                  <c:v>-0.23208333333333331</c:v>
                </c:pt>
                <c:pt idx="2">
                  <c:v>-0.24045464298787034</c:v>
                </c:pt>
                <c:pt idx="3">
                  <c:v>-0.2451677607585705</c:v>
                </c:pt>
                <c:pt idx="4">
                  <c:v>-0.24824839353122574</c:v>
                </c:pt>
                <c:pt idx="5">
                  <c:v>-0.25589101620029442</c:v>
                </c:pt>
                <c:pt idx="6">
                  <c:v>-0.25601183869774324</c:v>
                </c:pt>
                <c:pt idx="7">
                  <c:v>-0.2674629823305994</c:v>
                </c:pt>
                <c:pt idx="8">
                  <c:v>-0.3061819592567081</c:v>
                </c:pt>
                <c:pt idx="9">
                  <c:v>-0.41749699888633374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5F-4D09-8523-D3B32E0FC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29532927"/>
        <c:axId val="2129531263"/>
      </c:barChart>
      <c:catAx>
        <c:axId val="21295329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2129531263"/>
        <c:crosses val="autoZero"/>
        <c:auto val="1"/>
        <c:lblAlgn val="ctr"/>
        <c:lblOffset val="100"/>
        <c:noMultiLvlLbl val="0"/>
      </c:catAx>
      <c:valAx>
        <c:axId val="2129531263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129532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11</a:t>
            </a:r>
            <a:r>
              <a:rPr lang="zh-CN" altLang="en-US" dirty="0"/>
              <a:t>月</a:t>
            </a:r>
            <a:r>
              <a:rPr lang="en-US" altLang="zh-CN" dirty="0"/>
              <a:t>124</a:t>
            </a:r>
            <a:r>
              <a:rPr lang="zh-CN" altLang="en-US" dirty="0"/>
              <a:t>起，总金额</a:t>
            </a:r>
            <a:r>
              <a:rPr lang="en-US" altLang="zh-CN" dirty="0"/>
              <a:t>368.63</a:t>
            </a:r>
            <a:r>
              <a:rPr lang="zh-CN" altLang="en-US" dirty="0"/>
              <a:t>亿元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1.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横向并购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2.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在白酒板块发力，之前和一致行动人获得金徽酒控股权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收购同古矿，扩大矿产实力，横向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4.TCL19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年</a:t>
            </a:r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月剥离将其出售给</a:t>
            </a:r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TCL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实业，这次又收进来，可能为了赶上京东方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5. 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内部整合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zh-CN" altLang="en-US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8244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</a:t>
            </a:r>
            <a:r>
              <a:rPr lang="zh-CN" alt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光伏产业链材料黑马股金博股份与行业第一梯队龙头（隆基股份</a:t>
            </a:r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</a:t>
            </a:r>
            <a:r>
              <a:rPr lang="zh-CN" alt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亿）战略合作，公告称影响较小</a:t>
            </a:r>
            <a:endParaRPr lang="en-US" altLang="zh-CN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</a:t>
            </a:r>
            <a:r>
              <a:rPr lang="zh-CN" alt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孚能科技和吉利共建动力电池厂</a:t>
            </a:r>
            <a:endParaRPr lang="en-US" altLang="zh-CN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3.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比克电池和容百科技 回款诉讼部分回款，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军工板块走弱，科思科技无理由暴跌，机构资金疯狂出逃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有靠赊销拉升营收之嫌，产品大幅降价 存货跌价风险较高，</a:t>
            </a:r>
            <a:r>
              <a:rPr lang="zh-CN" altLang="en-US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销售增长靠并购 销售金额有疑点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人员扩张，销售研发费用投入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</a:t>
            </a:r>
            <a:r>
              <a:rPr lang="en-US" altLang="zh-CN" dirty="0"/>
              <a:t>30</a:t>
            </a:r>
            <a:r>
              <a:rPr lang="zh-CN" altLang="en-US" dirty="0"/>
              <a:t>起，</a:t>
            </a:r>
            <a:r>
              <a:rPr lang="en-US" altLang="zh-CN" dirty="0"/>
              <a:t>105.39</a:t>
            </a:r>
            <a:r>
              <a:rPr lang="zh-CN" altLang="en-US" dirty="0"/>
              <a:t>亿元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11</a:t>
            </a:r>
            <a:r>
              <a:rPr lang="zh-CN" altLang="en-US" dirty="0"/>
              <a:t>月</a:t>
            </a:r>
            <a:r>
              <a:rPr lang="en-US" altLang="zh-CN" dirty="0"/>
              <a:t>304 612.68</a:t>
            </a:r>
            <a:r>
              <a:rPr lang="zh-CN" altLang="en-US" dirty="0"/>
              <a:t>亿元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投资数量还是三大内容，投资规模比较分散，工业主要有高端制造这些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港股</a:t>
            </a:r>
            <a:r>
              <a:rPr lang="en-US" altLang="zh-CN" dirty="0"/>
              <a:t>11</a:t>
            </a:r>
            <a:r>
              <a:rPr lang="zh-CN" altLang="en-US" dirty="0"/>
              <a:t>月 </a:t>
            </a:r>
            <a:r>
              <a:rPr lang="en-US" altLang="zh-CN" dirty="0"/>
              <a:t>11 522.08</a:t>
            </a:r>
            <a:r>
              <a:rPr lang="zh-CN" altLang="en-US" dirty="0"/>
              <a:t>亿 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23 12MA 11</a:t>
            </a:r>
            <a:r>
              <a:rPr lang="zh-CN" altLang="en-US" dirty="0"/>
              <a:t>转让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1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5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97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74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1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69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15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0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14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6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500"/>
            </a:lvl2pPr>
            <a:lvl3pPr marL="685783" indent="0">
              <a:buNone/>
              <a:defRPr sz="1351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1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1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7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891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783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674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566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17" indent="-2146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21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>
            <a:extLst>
              <a:ext uri="{FF2B5EF4-FFF2-40B4-BE49-F238E27FC236}">
                <a16:creationId xmlns:a16="http://schemas.microsoft.com/office/drawing/2014/main" id="{EF005204-CC66-41E3-9766-F6850627E1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>
            <a:extLst>
              <a:ext uri="{FF2B5EF4-FFF2-40B4-BE49-F238E27FC236}">
                <a16:creationId xmlns:a16="http://schemas.microsoft.com/office/drawing/2014/main" id="{D69FF8B5-F1F0-4BE1-8DE3-94823D3677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>
            <a:extLst>
              <a:ext uri="{FF2B5EF4-FFF2-40B4-BE49-F238E27FC236}">
                <a16:creationId xmlns:a16="http://schemas.microsoft.com/office/drawing/2014/main" id="{1E395321-15A2-4A38-AF45-6FC3390851A1}"/>
              </a:ext>
            </a:extLst>
          </p:cNvPr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>
            <a:extLst>
              <a:ext uri="{FF2B5EF4-FFF2-40B4-BE49-F238E27FC236}">
                <a16:creationId xmlns:a16="http://schemas.microsoft.com/office/drawing/2014/main" id="{C43A4AD6-D025-460F-8F87-BB39761656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>
            <a:extLst>
              <a:ext uri="{FF2B5EF4-FFF2-40B4-BE49-F238E27FC236}">
                <a16:creationId xmlns:a16="http://schemas.microsoft.com/office/drawing/2014/main" id="{83119400-9ABF-4EC8-A65D-6AD4F9BCF1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>
            <a:extLst>
              <a:ext uri="{FF2B5EF4-FFF2-40B4-BE49-F238E27FC236}">
                <a16:creationId xmlns:a16="http://schemas.microsoft.com/office/drawing/2014/main" id="{E9BEC332-3AB8-40FC-9E23-BD3EB0B82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  <p:extLst>
      <p:ext uri="{BB962C8B-B14F-4D97-AF65-F5344CB8AC3E}">
        <p14:creationId xmlns:p14="http://schemas.microsoft.com/office/powerpoint/2010/main" val="142139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04092" y="5569123"/>
            <a:ext cx="6791151" cy="782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通过其他方式实现退出，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个通过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882775" y="1109988"/>
            <a:ext cx="2468119" cy="369871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其他退出情况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D78456D-F2B5-466C-A1E4-2664DFA6A4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93" r="15452"/>
          <a:stretch/>
        </p:blipFill>
        <p:spPr>
          <a:xfrm>
            <a:off x="7852143" y="1811743"/>
            <a:ext cx="3886200" cy="3237257"/>
          </a:xfrm>
          <a:prstGeom prst="rect">
            <a:avLst/>
          </a:prstGeom>
        </p:spPr>
      </p:pic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5B989BC8-4C5C-48D7-9408-9B60E9CA72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7825425"/>
              </p:ext>
            </p:extLst>
          </p:nvPr>
        </p:nvGraphicFramePr>
        <p:xfrm>
          <a:off x="1882775" y="1809000"/>
          <a:ext cx="576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96414" y="1042688"/>
            <a:ext cx="2219603" cy="369871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30253" y="5216524"/>
            <a:ext cx="8403286" cy="11975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股上市公司并购非上市公司事件共计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257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677.43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家，股东大会未通过的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家，失败的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月并购数量及规模继续双双大幅增长。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389C18E-0EA1-4534-B0AE-72DE24A65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299249"/>
              </p:ext>
            </p:extLst>
          </p:nvPr>
        </p:nvGraphicFramePr>
        <p:xfrm>
          <a:off x="1882200" y="1648999"/>
          <a:ext cx="8427599" cy="3461480"/>
        </p:xfrm>
        <a:graphic>
          <a:graphicData uri="http://schemas.openxmlformats.org/drawingml/2006/table">
            <a:tbl>
              <a:tblPr/>
              <a:tblGrid>
                <a:gridCol w="2971715">
                  <a:extLst>
                    <a:ext uri="{9D8B030D-6E8A-4147-A177-3AD203B41FA5}">
                      <a16:colId xmlns:a16="http://schemas.microsoft.com/office/drawing/2014/main" val="4134243409"/>
                    </a:ext>
                  </a:extLst>
                </a:gridCol>
                <a:gridCol w="2321653">
                  <a:extLst>
                    <a:ext uri="{9D8B030D-6E8A-4147-A177-3AD203B41FA5}">
                      <a16:colId xmlns:a16="http://schemas.microsoft.com/office/drawing/2014/main" val="1882722514"/>
                    </a:ext>
                  </a:extLst>
                </a:gridCol>
                <a:gridCol w="3134231">
                  <a:extLst>
                    <a:ext uri="{9D8B030D-6E8A-4147-A177-3AD203B41FA5}">
                      <a16:colId xmlns:a16="http://schemas.microsoft.com/office/drawing/2014/main" val="3692396230"/>
                    </a:ext>
                  </a:extLst>
                </a:gridCol>
              </a:tblGrid>
              <a:tr h="6293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98672"/>
                  </a:ext>
                </a:extLst>
              </a:tr>
              <a:tr h="314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达成转让意向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9.08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9301"/>
                  </a:ext>
                </a:extLst>
              </a:tr>
              <a:tr h="314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246.94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4283171"/>
                  </a:ext>
                </a:extLst>
              </a:tr>
              <a:tr h="314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股东大会通过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131.85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124535"/>
                  </a:ext>
                </a:extLst>
              </a:tr>
              <a:tr h="314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股东大会未通过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997367"/>
                  </a:ext>
                </a:extLst>
              </a:tr>
              <a:tr h="314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58.11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577586"/>
                  </a:ext>
                </a:extLst>
              </a:tr>
              <a:tr h="314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签署转让协议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56.76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868505"/>
                  </a:ext>
                </a:extLst>
              </a:tr>
              <a:tr h="314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失败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20.52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630308"/>
                  </a:ext>
                </a:extLst>
              </a:tr>
              <a:tr h="314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152.47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971325"/>
                  </a:ext>
                </a:extLst>
              </a:tr>
              <a:tr h="3146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677.43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6527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66511" y="1100283"/>
            <a:ext cx="3617333" cy="369869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上市公司并购非上市公司规模前五</a:t>
            </a:r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0762674-E569-4558-8C79-F25671ABC618}"/>
              </a:ext>
            </a:extLst>
          </p:cNvPr>
          <p:cNvSpPr/>
          <p:nvPr/>
        </p:nvSpPr>
        <p:spPr>
          <a:xfrm rot="5400000">
            <a:off x="4634829" y="1149299"/>
            <a:ext cx="369868" cy="271839"/>
          </a:xfrm>
          <a:prstGeom prst="triangle">
            <a:avLst/>
          </a:prstGeom>
          <a:solidFill>
            <a:schemeClr val="bg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41C10BA-29FC-4457-B4AF-1BC7799F0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649376"/>
              </p:ext>
            </p:extLst>
          </p:nvPr>
        </p:nvGraphicFramePr>
        <p:xfrm>
          <a:off x="1066511" y="1789588"/>
          <a:ext cx="10490488" cy="4471511"/>
        </p:xfrm>
        <a:graphic>
          <a:graphicData uri="http://schemas.openxmlformats.org/drawingml/2006/table">
            <a:tbl>
              <a:tblPr/>
              <a:tblGrid>
                <a:gridCol w="1319908">
                  <a:extLst>
                    <a:ext uri="{9D8B030D-6E8A-4147-A177-3AD203B41FA5}">
                      <a16:colId xmlns:a16="http://schemas.microsoft.com/office/drawing/2014/main" val="1588610738"/>
                    </a:ext>
                  </a:extLst>
                </a:gridCol>
                <a:gridCol w="2399280">
                  <a:extLst>
                    <a:ext uri="{9D8B030D-6E8A-4147-A177-3AD203B41FA5}">
                      <a16:colId xmlns:a16="http://schemas.microsoft.com/office/drawing/2014/main" val="3184796270"/>
                    </a:ext>
                  </a:extLst>
                </a:gridCol>
                <a:gridCol w="2879136">
                  <a:extLst>
                    <a:ext uri="{9D8B030D-6E8A-4147-A177-3AD203B41FA5}">
                      <a16:colId xmlns:a16="http://schemas.microsoft.com/office/drawing/2014/main" val="410931865"/>
                    </a:ext>
                  </a:extLst>
                </a:gridCol>
                <a:gridCol w="1439568">
                  <a:extLst>
                    <a:ext uri="{9D8B030D-6E8A-4147-A177-3AD203B41FA5}">
                      <a16:colId xmlns:a16="http://schemas.microsoft.com/office/drawing/2014/main" val="4036925637"/>
                    </a:ext>
                  </a:extLst>
                </a:gridCol>
                <a:gridCol w="1459562">
                  <a:extLst>
                    <a:ext uri="{9D8B030D-6E8A-4147-A177-3AD203B41FA5}">
                      <a16:colId xmlns:a16="http://schemas.microsoft.com/office/drawing/2014/main" val="3295745150"/>
                    </a:ext>
                  </a:extLst>
                </a:gridCol>
                <a:gridCol w="993034">
                  <a:extLst>
                    <a:ext uri="{9D8B030D-6E8A-4147-A177-3AD203B41FA5}">
                      <a16:colId xmlns:a16="http://schemas.microsoft.com/office/drawing/2014/main" val="1150155871"/>
                    </a:ext>
                  </a:extLst>
                </a:gridCol>
              </a:tblGrid>
              <a:tr h="6995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交易总价值</a:t>
                      </a:r>
                      <a:b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人民币 亿元</a:t>
                      </a:r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70063"/>
                  </a:ext>
                </a:extLst>
              </a:tr>
              <a:tr h="7543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2020-12-10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水峪煤业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山西焦煤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(000983.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SZ)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贵金属与矿石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63.33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80535"/>
                  </a:ext>
                </a:extLst>
              </a:tr>
              <a:tr h="7543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2020-12-17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沱牌舍得集团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70%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豫园股份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(600655.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SH)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白酒与葡萄酒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45.30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57150"/>
                  </a:ext>
                </a:extLst>
              </a:tr>
              <a:tr h="7543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2020-12-14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Jenny East100%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;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Kisanfu100%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洛阳钼业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(3993.HK﹐603993.SH)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铜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铜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35.75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380752"/>
                  </a:ext>
                </a:extLst>
              </a:tr>
              <a:tr h="7543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2020-12-12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茂佳国际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TCL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科技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(000100.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SZ)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电子元件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28.00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股东大会通过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409566"/>
                  </a:ext>
                </a:extLst>
              </a:tr>
              <a:tr h="7543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2020-12-12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宝武清能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46.8%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宝钢股份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(600019.SH)﹔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宝钢金属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﹔</a:t>
                      </a:r>
                      <a:b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武钢鄂钢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﹔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湛江钢铁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基础化工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26.39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8363" marR="8363" marT="83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777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82775" y="1008995"/>
            <a:ext cx="2482389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021789" y="1484910"/>
            <a:ext cx="1222942" cy="941083"/>
            <a:chOff x="415341" y="1328632"/>
            <a:chExt cx="1154098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54098" cy="667568"/>
              <a:chOff x="539468" y="1205342"/>
              <a:chExt cx="1154098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973009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3" y="1608747"/>
                <a:ext cx="307393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3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8187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-57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2021784" y="2384749"/>
            <a:ext cx="1226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sz="1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F4B331A1-0637-4ADF-A775-B931353549FC}"/>
              </a:ext>
            </a:extLst>
          </p:cNvPr>
          <p:cNvGrpSpPr/>
          <p:nvPr/>
        </p:nvGrpSpPr>
        <p:grpSpPr>
          <a:xfrm>
            <a:off x="3807405" y="1394518"/>
            <a:ext cx="3051740" cy="1015808"/>
            <a:chOff x="2576529" y="1390353"/>
            <a:chExt cx="3051738" cy="1015809"/>
          </a:xfrm>
        </p:grpSpPr>
        <p:grpSp>
          <p:nvGrpSpPr>
            <p:cNvPr id="11" name="组合 10"/>
            <p:cNvGrpSpPr/>
            <p:nvPr/>
          </p:nvGrpSpPr>
          <p:grpSpPr>
            <a:xfrm>
              <a:off x="3557177" y="1390353"/>
              <a:ext cx="2071090" cy="1005826"/>
              <a:chOff x="1882108" y="1137115"/>
              <a:chExt cx="2071090" cy="1005826"/>
            </a:xfrm>
          </p:grpSpPr>
          <p:sp>
            <p:nvSpPr>
              <p:cNvPr id="12" name="矩形: 对角圆角 11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7008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矩形: 对角圆角 12"/>
              <p:cNvSpPr/>
              <p:nvPr/>
            </p:nvSpPr>
            <p:spPr>
              <a:xfrm>
                <a:off x="2935197" y="1415404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1138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882108" y="113711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市场分层分布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3460755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创新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2452878" y="1865942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基础</a:t>
                </a:r>
              </a:p>
            </p:txBody>
          </p:sp>
        </p:grpSp>
        <p:sp>
          <p:nvSpPr>
            <p:cNvPr id="26" name="矩形: 对角圆角 25">
              <a:extLst>
                <a:ext uri="{FF2B5EF4-FFF2-40B4-BE49-F238E27FC236}">
                  <a16:creationId xmlns:a16="http://schemas.microsoft.com/office/drawing/2014/main" id="{E1FC36C5-1A37-4A49-B971-0AA7DCD5433F}"/>
                </a:ext>
              </a:extLst>
            </p:cNvPr>
            <p:cNvSpPr/>
            <p:nvPr/>
          </p:nvSpPr>
          <p:spPr>
            <a:xfrm>
              <a:off x="2576529" y="1665719"/>
              <a:ext cx="976905" cy="706905"/>
            </a:xfrm>
            <a:prstGeom prst="round2DiagRect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41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F80355C1-C0A6-4598-AF37-EB4C2C3928BC}"/>
                </a:ext>
              </a:extLst>
            </p:cNvPr>
            <p:cNvSpPr txBox="1"/>
            <p:nvPr/>
          </p:nvSpPr>
          <p:spPr>
            <a:xfrm>
              <a:off x="3118810" y="2129163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精选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9E44EAF-2742-4A8C-845E-6E9FD9916DC9}"/>
              </a:ext>
            </a:extLst>
          </p:cNvPr>
          <p:cNvGrpSpPr/>
          <p:nvPr/>
        </p:nvGrpSpPr>
        <p:grpSpPr>
          <a:xfrm>
            <a:off x="7333491" y="1405171"/>
            <a:ext cx="3076769" cy="994504"/>
            <a:chOff x="6524954" y="1276819"/>
            <a:chExt cx="3076768" cy="994505"/>
          </a:xfrm>
        </p:grpSpPr>
        <p:grpSp>
          <p:nvGrpSpPr>
            <p:cNvPr id="29" name="组合 28"/>
            <p:cNvGrpSpPr/>
            <p:nvPr/>
          </p:nvGrpSpPr>
          <p:grpSpPr>
            <a:xfrm>
              <a:off x="7516489" y="1276819"/>
              <a:ext cx="2085233" cy="994505"/>
              <a:chOff x="1891211" y="1145335"/>
              <a:chExt cx="2085233" cy="994505"/>
            </a:xfrm>
          </p:grpSpPr>
          <p:sp>
            <p:nvSpPr>
              <p:cNvPr id="30" name="矩形: 对角圆角 29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7610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矩形: 对角圆角 30"/>
              <p:cNvSpPr/>
              <p:nvPr/>
            </p:nvSpPr>
            <p:spPr>
              <a:xfrm>
                <a:off x="2949851" y="1418000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536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891211" y="114533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转让方式分布</a:t>
                </a: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3484001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做市</a:t>
                </a: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2167899" y="1850443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集合竞价</a:t>
                </a: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61D2D0E8-F491-4D6D-B421-6304631594C4}"/>
                </a:ext>
              </a:extLst>
            </p:cNvPr>
            <p:cNvGrpSpPr/>
            <p:nvPr/>
          </p:nvGrpSpPr>
          <p:grpSpPr>
            <a:xfrm>
              <a:off x="6524954" y="1549485"/>
              <a:ext cx="1018940" cy="706905"/>
              <a:chOff x="6522933" y="2619885"/>
              <a:chExt cx="1018940" cy="706905"/>
            </a:xfrm>
          </p:grpSpPr>
          <p:sp>
            <p:nvSpPr>
              <p:cNvPr id="20" name="矩形: 对角圆角 19">
                <a:extLst>
                  <a:ext uri="{FF2B5EF4-FFF2-40B4-BE49-F238E27FC236}">
                    <a16:creationId xmlns:a16="http://schemas.microsoft.com/office/drawing/2014/main" id="{A91632D7-C336-4F35-82B1-417A4997CC81}"/>
                  </a:ext>
                </a:extLst>
              </p:cNvPr>
              <p:cNvSpPr/>
              <p:nvPr/>
            </p:nvSpPr>
            <p:spPr>
              <a:xfrm>
                <a:off x="6522933" y="2619885"/>
                <a:ext cx="976905" cy="706905"/>
              </a:xfrm>
              <a:prstGeom prst="round2DiagRect">
                <a:avLst/>
              </a:prstGeom>
              <a:solidFill>
                <a:srgbClr val="FF0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41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5399CFBF-6315-48FD-BAD5-66D67344E536}"/>
                  </a:ext>
                </a:extLst>
              </p:cNvPr>
              <p:cNvSpPr txBox="1"/>
              <p:nvPr/>
            </p:nvSpPr>
            <p:spPr>
              <a:xfrm>
                <a:off x="6741654" y="3042339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连续竞价</a:t>
                </a:r>
              </a:p>
            </p:txBody>
          </p:sp>
        </p:grpSp>
      </p:grpSp>
      <p:graphicFrame>
        <p:nvGraphicFramePr>
          <p:cNvPr id="37" name="图表 36">
            <a:extLst>
              <a:ext uri="{FF2B5EF4-FFF2-40B4-BE49-F238E27FC236}">
                <a16:creationId xmlns:a16="http://schemas.microsoft.com/office/drawing/2014/main" id="{3C484993-8DF3-4859-A5A1-A9B5EEA70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86258"/>
              </p:ext>
            </p:extLst>
          </p:nvPr>
        </p:nvGraphicFramePr>
        <p:xfrm>
          <a:off x="2046702" y="2676204"/>
          <a:ext cx="8640000" cy="3896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12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A0A497CA-8181-49C2-A865-4B5C738402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361041"/>
              </p:ext>
            </p:extLst>
          </p:nvPr>
        </p:nvGraphicFramePr>
        <p:xfrm>
          <a:off x="1882200" y="827190"/>
          <a:ext cx="8427600" cy="32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C28EE9D-E0C1-45F1-9BDF-CB97A5754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05233"/>
              </p:ext>
            </p:extLst>
          </p:nvPr>
        </p:nvGraphicFramePr>
        <p:xfrm>
          <a:off x="1882200" y="4034790"/>
          <a:ext cx="8427600" cy="2426402"/>
        </p:xfrm>
        <a:graphic>
          <a:graphicData uri="http://schemas.openxmlformats.org/drawingml/2006/table">
            <a:tbl>
              <a:tblPr/>
              <a:tblGrid>
                <a:gridCol w="1685520">
                  <a:extLst>
                    <a:ext uri="{9D8B030D-6E8A-4147-A177-3AD203B41FA5}">
                      <a16:colId xmlns:a16="http://schemas.microsoft.com/office/drawing/2014/main" val="3544187334"/>
                    </a:ext>
                  </a:extLst>
                </a:gridCol>
                <a:gridCol w="1685520">
                  <a:extLst>
                    <a:ext uri="{9D8B030D-6E8A-4147-A177-3AD203B41FA5}">
                      <a16:colId xmlns:a16="http://schemas.microsoft.com/office/drawing/2014/main" val="4187049106"/>
                    </a:ext>
                  </a:extLst>
                </a:gridCol>
                <a:gridCol w="1685520">
                  <a:extLst>
                    <a:ext uri="{9D8B030D-6E8A-4147-A177-3AD203B41FA5}">
                      <a16:colId xmlns:a16="http://schemas.microsoft.com/office/drawing/2014/main" val="1435585020"/>
                    </a:ext>
                  </a:extLst>
                </a:gridCol>
                <a:gridCol w="1685520">
                  <a:extLst>
                    <a:ext uri="{9D8B030D-6E8A-4147-A177-3AD203B41FA5}">
                      <a16:colId xmlns:a16="http://schemas.microsoft.com/office/drawing/2014/main" val="2073489289"/>
                    </a:ext>
                  </a:extLst>
                </a:gridCol>
                <a:gridCol w="1685520">
                  <a:extLst>
                    <a:ext uri="{9D8B030D-6E8A-4147-A177-3AD203B41FA5}">
                      <a16:colId xmlns:a16="http://schemas.microsoft.com/office/drawing/2014/main" val="4280208221"/>
                    </a:ext>
                  </a:extLst>
                </a:gridCol>
              </a:tblGrid>
              <a:tr h="39671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证券简称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2020/11/30</a:t>
                      </a:r>
                      <a:b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2020/12/31</a:t>
                      </a:r>
                      <a:br>
                        <a:rPr lang="en-US" altLang="zh-CN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213655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688598.SH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金博股份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90.38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173.02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91.43%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85161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688567.SH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孚能科技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303.00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489.83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61.66%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350260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容百科技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150.23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228.47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52.08%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067824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杭可科技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224.72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332.95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48.16%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18723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688388.SH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嘉元科技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138.53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203.49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485201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688298.SH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东方生物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168.07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243.60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44.94%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28029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688390.SH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固德威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145.20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209.35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44.18%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956454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688559.SH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海目星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65.98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43.31%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487822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688122.SH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西部超导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247.11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350.86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41.98%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64770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688116.SH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天奈科技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101.79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143.75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41.23%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12984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12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A69B0AF9-8FA1-4CF8-A8D3-70142D0E29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779802"/>
              </p:ext>
            </p:extLst>
          </p:nvPr>
        </p:nvGraphicFramePr>
        <p:xfrm>
          <a:off x="1866000" y="788459"/>
          <a:ext cx="846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A96D0AE-A304-4475-A8DE-40DEB7C20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445976"/>
              </p:ext>
            </p:extLst>
          </p:nvPr>
        </p:nvGraphicFramePr>
        <p:xfrm>
          <a:off x="1882200" y="4036071"/>
          <a:ext cx="8427600" cy="2426402"/>
        </p:xfrm>
        <a:graphic>
          <a:graphicData uri="http://schemas.openxmlformats.org/drawingml/2006/table">
            <a:tbl>
              <a:tblPr/>
              <a:tblGrid>
                <a:gridCol w="1685520">
                  <a:extLst>
                    <a:ext uri="{9D8B030D-6E8A-4147-A177-3AD203B41FA5}">
                      <a16:colId xmlns:a16="http://schemas.microsoft.com/office/drawing/2014/main" val="1213890760"/>
                    </a:ext>
                  </a:extLst>
                </a:gridCol>
                <a:gridCol w="1685520">
                  <a:extLst>
                    <a:ext uri="{9D8B030D-6E8A-4147-A177-3AD203B41FA5}">
                      <a16:colId xmlns:a16="http://schemas.microsoft.com/office/drawing/2014/main" val="3211907508"/>
                    </a:ext>
                  </a:extLst>
                </a:gridCol>
                <a:gridCol w="1685520">
                  <a:extLst>
                    <a:ext uri="{9D8B030D-6E8A-4147-A177-3AD203B41FA5}">
                      <a16:colId xmlns:a16="http://schemas.microsoft.com/office/drawing/2014/main" val="2230543089"/>
                    </a:ext>
                  </a:extLst>
                </a:gridCol>
                <a:gridCol w="1685520">
                  <a:extLst>
                    <a:ext uri="{9D8B030D-6E8A-4147-A177-3AD203B41FA5}">
                      <a16:colId xmlns:a16="http://schemas.microsoft.com/office/drawing/2014/main" val="1831922499"/>
                    </a:ext>
                  </a:extLst>
                </a:gridCol>
                <a:gridCol w="1685520">
                  <a:extLst>
                    <a:ext uri="{9D8B030D-6E8A-4147-A177-3AD203B41FA5}">
                      <a16:colId xmlns:a16="http://schemas.microsoft.com/office/drawing/2014/main" val="816195827"/>
                    </a:ext>
                  </a:extLst>
                </a:gridCol>
              </a:tblGrid>
              <a:tr h="39671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证券简称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2020/11/30</a:t>
                      </a:r>
                      <a:br>
                        <a:rPr lang="en-US" altLang="zh-CN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2020/12/31</a:t>
                      </a:r>
                      <a:br>
                        <a:rPr lang="en-US" altLang="zh-CN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775186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688158.SH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优刻得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228.89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175.86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-23.17%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61632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688529.SH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豪森股份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61.44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47.18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-23.21%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44697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688588.SH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凌志软件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126.76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96.28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-24.05%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474436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688060.SH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云涌科技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65.81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49.67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-24.52%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979941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688135.SH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利扬芯片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77.86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58.53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-24.82%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27967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688160.SH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步科股份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45.63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-25.59%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53053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688129.SH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东来技术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32.44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-25.60%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079067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688159.SH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有方科技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34.52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25.29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-26.75%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96244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688219.SH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会通股份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126.30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87.63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-30.62%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27938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688788.SH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科思科技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172.85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100.69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-41.75%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86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1889089" y="3263379"/>
            <a:ext cx="3410397" cy="357504"/>
            <a:chOff x="7157508" y="740533"/>
            <a:chExt cx="3098165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节奏加快，并购市场升温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9216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1882775" y="3744734"/>
            <a:ext cx="7801914" cy="27373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节奏较前一月加快，无论是数量还是融资规模较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月均大幅增加。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家公司上市，募资总额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460.92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204.27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亿。并购市场方面，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月由跌转涨，环比增加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133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起，并购规模翻番。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月监管层频繁发声后，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月的监管继续加强，退市新规征求意见稿出台，并于月底正式发布新修订的上市规则，同时叠加刑法修正案，金融监管进一步上了一个台阶。同时科创板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节奏加快，资本市场可进可退将成常态，一级市场上市退出渠道通畅，募投及并购市场保持活跃，但能否获得较好的收益在注册制下仍充满不确定性。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endParaRPr lang="en-US" altLang="zh-CN" sz="1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新年伊始，宏观经济持续向好，外围风险主要集中在疫情及美国总统能否顺利交接。目前国内资金面整体继续保持宽松，疫情虽有所反复，但整体防控力度较强，一季度经济同比有望提升。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1895403" y="136107"/>
            <a:ext cx="142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12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1895395" y="1446670"/>
            <a:ext cx="7789294" cy="16293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在募投市场连续两月走弱的情况下。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月募投市场活跃度上升，数量规模双双上行，数量环比增加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起，规模环比扩大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568.59%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，同比收窄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88.19%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。全部为小规模成长基金，本月基金募集整体规模较前一月由降转升。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月，投资市场继续回升，投资数量较上月大幅增加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起，投资规模环比继续翻番，从融资轮次来看，除战略投资外，数量及规模第一的分别为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轮及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轮融资。分行业来看，信息技术、医疗保健依旧为热门板块。工业板块投资事件持续占据前列，除大规模战略投资外，高端制造也逐步受到资金青睐。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1882776" y="996294"/>
            <a:ext cx="3474084" cy="357504"/>
            <a:chOff x="7155479" y="740532"/>
            <a:chExt cx="3098130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募集市场回升，投资市场火热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98365" y="2067264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募集市场环比回升，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数量规模双双上行。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98365" y="3115283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投资市场继续升温，</a:t>
            </a:r>
            <a:endParaRPr lang="en-US" altLang="zh-CN" dirty="0"/>
          </a:p>
          <a:p>
            <a:r>
              <a:rPr lang="zh-CN" altLang="en-US" dirty="0"/>
              <a:t>投资规模环比翻番。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52776" y="4200524"/>
            <a:ext cx="1978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节奏有所加快，</a:t>
            </a:r>
            <a:endParaRPr lang="en-US" altLang="zh-CN" dirty="0"/>
          </a:p>
          <a:p>
            <a:r>
              <a:rPr lang="zh-CN" altLang="en-US" dirty="0"/>
              <a:t>回升至年中水平。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6108581" y="3097869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</a:t>
            </a:r>
            <a:endParaRPr lang="en-US" altLang="zh-CN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1240" y="3157854"/>
            <a:ext cx="2472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新三板体量继续缩水，</a:t>
            </a:r>
            <a:endParaRPr lang="en-US" altLang="zh-CN" dirty="0"/>
          </a:p>
          <a:p>
            <a:r>
              <a:rPr lang="zh-CN" altLang="en-US" dirty="0"/>
              <a:t>精选层持续净增加。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1240" y="2048214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并购市场升温明显，</a:t>
            </a:r>
            <a:endParaRPr lang="en-US" altLang="zh-CN" dirty="0"/>
          </a:p>
          <a:p>
            <a:r>
              <a:rPr lang="zh-CN" altLang="en-US" dirty="0"/>
              <a:t>数量规模大幅增长。</a:t>
            </a:r>
            <a:endParaRPr lang="en-US" altLang="zh-CN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838D878-7E1E-449A-AE2B-A7EB0F36A2FE}"/>
              </a:ext>
            </a:extLst>
          </p:cNvPr>
          <p:cNvSpPr/>
          <p:nvPr/>
        </p:nvSpPr>
        <p:spPr>
          <a:xfrm>
            <a:off x="2430794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2097731-A4B3-4D85-A0E9-1AD314BD4FDD}"/>
              </a:ext>
            </a:extLst>
          </p:cNvPr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投资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73EAEE1-2304-4E09-A4DE-B9691FF52C2E}"/>
              </a:ext>
            </a:extLst>
          </p:cNvPr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科创板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3638B5A-E0B9-4077-999A-9263794D2CFE}"/>
              </a:ext>
            </a:extLst>
          </p:cNvPr>
          <p:cNvSpPr txBox="1"/>
          <p:nvPr/>
        </p:nvSpPr>
        <p:spPr>
          <a:xfrm>
            <a:off x="7104658" y="4219574"/>
            <a:ext cx="2083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科创板加速扩张，</a:t>
            </a:r>
            <a:endParaRPr lang="en-US" altLang="zh-CN" dirty="0"/>
          </a:p>
          <a:p>
            <a:r>
              <a:rPr lang="zh-CN" altLang="en-US" dirty="0"/>
              <a:t>板块公司跌多涨少。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295776" y="4663861"/>
            <a:ext cx="6013450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138.13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亿元，基金募集数量及规模回升。具体数据方面，募集数量环比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37.50%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下降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38.46%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扩大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568.59%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88.19%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16459" y="5112306"/>
            <a:ext cx="12440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43.59%</a:t>
            </a:r>
            <a:endParaRPr lang="en-US" altLang="zh-CN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34496" y="5916904"/>
            <a:ext cx="107240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22.32%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39751" y="4838450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募集事件数量</a:t>
            </a:r>
            <a:r>
              <a:rPr lang="zh-CN" altLang="en-US" sz="1400" b="1" dirty="0"/>
              <a:t>同比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268672" y="5652054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募集事件规模</a:t>
            </a:r>
            <a:r>
              <a:rPr lang="zh-CN" altLang="en-US" b="1" dirty="0"/>
              <a:t>同比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879600" y="4406593"/>
            <a:ext cx="2284315" cy="342001"/>
            <a:chOff x="7265361" y="731103"/>
            <a:chExt cx="3098166" cy="379297"/>
          </a:xfrm>
        </p:grpSpPr>
        <p:sp>
          <p:nvSpPr>
            <p:cNvPr id="10" name="矩形 9"/>
            <p:cNvSpPr/>
            <p:nvPr/>
          </p:nvSpPr>
          <p:spPr>
            <a:xfrm>
              <a:off x="7265361" y="731103"/>
              <a:ext cx="2815120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募集市场环比回升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10037070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3217A355-F1BD-46BD-AFAF-4C7EA1D66294}"/>
              </a:ext>
            </a:extLst>
          </p:cNvPr>
          <p:cNvSpPr/>
          <p:nvPr/>
        </p:nvSpPr>
        <p:spPr>
          <a:xfrm rot="10800000" flipV="1">
            <a:off x="1879600" y="4911579"/>
            <a:ext cx="419576" cy="461667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17" name="箭头: 下 16">
            <a:extLst>
              <a:ext uri="{FF2B5EF4-FFF2-40B4-BE49-F238E27FC236}">
                <a16:creationId xmlns:a16="http://schemas.microsoft.com/office/drawing/2014/main" id="{9816C430-A999-4A39-A62B-B6FFB29A8352}"/>
              </a:ext>
            </a:extLst>
          </p:cNvPr>
          <p:cNvSpPr/>
          <p:nvPr/>
        </p:nvSpPr>
        <p:spPr>
          <a:xfrm rot="10800000" flipV="1">
            <a:off x="1879600" y="5728997"/>
            <a:ext cx="419576" cy="461667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graphicFrame>
        <p:nvGraphicFramePr>
          <p:cNvPr id="16" name="图表 15">
            <a:extLst>
              <a:ext uri="{FF2B5EF4-FFF2-40B4-BE49-F238E27FC236}">
                <a16:creationId xmlns:a16="http://schemas.microsoft.com/office/drawing/2014/main" id="{ACE62A1B-3E5B-4EF9-83E9-1573CC6F8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264543"/>
              </p:ext>
            </p:extLst>
          </p:nvPr>
        </p:nvGraphicFramePr>
        <p:xfrm>
          <a:off x="1776000" y="997220"/>
          <a:ext cx="864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244565" y="4452432"/>
            <a:ext cx="8070927" cy="1710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起基金募集事件，全部为成长型基金，募资总额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138.13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亿元。本月募资规模总体环比</a:t>
            </a:r>
            <a:r>
              <a:rPr lang="zh-CN" altLang="en-US" sz="2000" dirty="0">
                <a:solidFill>
                  <a:srgbClr val="FF21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上行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568.59%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其中，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只基金已募集完成，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只正在募集，最大的为创合鹭翔投资的创合制造业基金。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889043" y="3954609"/>
            <a:ext cx="2409743" cy="369871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数量规模双双上行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7E88A9C-32CC-4F1D-9C97-969629D99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65054"/>
              </p:ext>
            </p:extLst>
          </p:nvPr>
        </p:nvGraphicFramePr>
        <p:xfrm>
          <a:off x="1889043" y="1239273"/>
          <a:ext cx="8426449" cy="2587383"/>
        </p:xfrm>
        <a:graphic>
          <a:graphicData uri="http://schemas.openxmlformats.org/drawingml/2006/table">
            <a:tbl>
              <a:tblPr/>
              <a:tblGrid>
                <a:gridCol w="2807657">
                  <a:extLst>
                    <a:ext uri="{9D8B030D-6E8A-4147-A177-3AD203B41FA5}">
                      <a16:colId xmlns:a16="http://schemas.microsoft.com/office/drawing/2014/main" val="2242357201"/>
                    </a:ext>
                  </a:extLst>
                </a:gridCol>
                <a:gridCol w="2807657">
                  <a:extLst>
                    <a:ext uri="{9D8B030D-6E8A-4147-A177-3AD203B41FA5}">
                      <a16:colId xmlns:a16="http://schemas.microsoft.com/office/drawing/2014/main" val="2018969679"/>
                    </a:ext>
                  </a:extLst>
                </a:gridCol>
                <a:gridCol w="2811135">
                  <a:extLst>
                    <a:ext uri="{9D8B030D-6E8A-4147-A177-3AD203B41FA5}">
                      <a16:colId xmlns:a16="http://schemas.microsoft.com/office/drawing/2014/main" val="1749106597"/>
                    </a:ext>
                  </a:extLst>
                </a:gridCol>
              </a:tblGrid>
              <a:tr h="64282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</a:t>
                      </a:r>
                      <a:r>
                        <a:rPr lang="zh-CN" alt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  <a:r>
                        <a:rPr lang="zh-CN" alt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月募集基金数量及规模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228285"/>
                  </a:ext>
                </a:extLst>
              </a:tr>
              <a:tr h="96424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75039"/>
                  </a:ext>
                </a:extLst>
              </a:tr>
              <a:tr h="4981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Growth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138.13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066485"/>
                  </a:ext>
                </a:extLst>
              </a:tr>
              <a:tr h="482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138.13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03504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82775" y="983789"/>
            <a:ext cx="2260600" cy="437207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投资市场热度回升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208211" y="5609738"/>
            <a:ext cx="7775575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304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起，环比增加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179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1441.04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分行业来看，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月投资事件将近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为信息技术行业，案例共计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226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562.09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395B83B-B976-4A11-8ED3-812F38EEA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43608"/>
              </p:ext>
            </p:extLst>
          </p:nvPr>
        </p:nvGraphicFramePr>
        <p:xfrm>
          <a:off x="1882774" y="1420994"/>
          <a:ext cx="8646984" cy="4189231"/>
        </p:xfrm>
        <a:graphic>
          <a:graphicData uri="http://schemas.openxmlformats.org/drawingml/2006/table">
            <a:tbl>
              <a:tblPr/>
              <a:tblGrid>
                <a:gridCol w="2882328">
                  <a:extLst>
                    <a:ext uri="{9D8B030D-6E8A-4147-A177-3AD203B41FA5}">
                      <a16:colId xmlns:a16="http://schemas.microsoft.com/office/drawing/2014/main" val="792581688"/>
                    </a:ext>
                  </a:extLst>
                </a:gridCol>
                <a:gridCol w="2882328">
                  <a:extLst>
                    <a:ext uri="{9D8B030D-6E8A-4147-A177-3AD203B41FA5}">
                      <a16:colId xmlns:a16="http://schemas.microsoft.com/office/drawing/2014/main" val="2590742497"/>
                    </a:ext>
                  </a:extLst>
                </a:gridCol>
                <a:gridCol w="2882328">
                  <a:extLst>
                    <a:ext uri="{9D8B030D-6E8A-4147-A177-3AD203B41FA5}">
                      <a16:colId xmlns:a16="http://schemas.microsoft.com/office/drawing/2014/main" val="268573590"/>
                    </a:ext>
                  </a:extLst>
                </a:gridCol>
              </a:tblGrid>
              <a:tr h="31187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案例行业分布及规模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255499"/>
                  </a:ext>
                </a:extLst>
              </a:tr>
              <a:tr h="53698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融资金融</a:t>
                      </a:r>
                      <a:b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959549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信息技术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562.09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81514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医疗保健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221.18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268363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219.30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326810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可选消费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159.98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329060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材料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61.82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064643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152.67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707919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日常消费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18.92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830412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公用事业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41.87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742241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电信服务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389370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房地产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277262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能源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407894"/>
                  </a:ext>
                </a:extLst>
              </a:tr>
              <a:tr h="322468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总计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1441.04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525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82775" y="986485"/>
            <a:ext cx="3797999" cy="369871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9947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687637" y="5735264"/>
            <a:ext cx="7304088" cy="6082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从投资数量来看，将近一半的投资事件发生在信息技术行业、医疗保健及工业继续紧随其后；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从投资规模来看，本月投资规模最大的仍为信息技术，其次为医疗保健及工业。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C0C00D7-E945-4C9C-B3AB-3187AFD4D0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35" t="17105" r="19470" b="17371"/>
          <a:stretch/>
        </p:blipFill>
        <p:spPr>
          <a:xfrm>
            <a:off x="1351853" y="1387516"/>
            <a:ext cx="5159375" cy="408296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0509CE02-6365-4C6D-AE01-0308F6B28CC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80" t="18652" r="27694" b="8338"/>
          <a:stretch/>
        </p:blipFill>
        <p:spPr>
          <a:xfrm>
            <a:off x="6511228" y="1145248"/>
            <a:ext cx="5159375" cy="45051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07380" y="5447863"/>
            <a:ext cx="8377238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按融资轮次来看，除战略轮外，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月融资事件发生最多的依旧是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69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按融资金额来看，除战略轮外，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月融资金额最多的也是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170.16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C302722-6E72-432E-A74B-F187F5720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351" y="914401"/>
            <a:ext cx="9827297" cy="4381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90549" y="923843"/>
            <a:ext cx="2338551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908595" y="1377874"/>
            <a:ext cx="2453856" cy="318499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906972" y="5045113"/>
            <a:ext cx="2441201" cy="322887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48379" y="3887807"/>
            <a:ext cx="5714546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图森未来：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图森未来（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TuSimple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）是一个无人驾驶卡车品牌，创立初衷在于以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L4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级别（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SAE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标准）的无人驾驶卡车技术为全球物流运输行业赋能。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Steve 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Girsky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Navistar, 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Traton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箭头: 五边形 11"/>
          <p:cNvSpPr/>
          <p:nvPr/>
        </p:nvSpPr>
        <p:spPr>
          <a:xfrm>
            <a:off x="1903119" y="177800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1909483" y="289814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1909483" y="3965552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1905010" y="5464287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438409" y="5420361"/>
            <a:ext cx="5724516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雪球财经：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雪球是北京雪球信息科技有限公司旗下推出的投资者社区，致力于为中国投资者提供跨市场，跨品种的数据查询、资讯获取和互动交流以及交易服务。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兰馨亚洲投资集团独家投资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438411" y="1711326"/>
            <a:ext cx="5724514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作业帮：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作业帮致力于为全国中小学生提供全学科的学习辅导服务。作业帮自主研发多项学习工具，包括拍照搜题、作业帮直播课、古文助手、作文搜索等。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阿里巴巴，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Tiger Global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，软银愿景基金一期，红杉资本等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438409" y="2815796"/>
            <a:ext cx="5724516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货拉拉：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货拉拉是一家互联网物流商城，提供同城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跨城货运服务；提供账期、定制配送等服务；零担物流提供门到门长途物流运输服务；汽车租售满足租买货车需求。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红杉资本中国基金，高瓴资本，顺为资本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807530" y="1473184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792943" y="1995751"/>
            <a:ext cx="88165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703173" y="3026368"/>
            <a:ext cx="113813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5.51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761313" y="4066329"/>
            <a:ext cx="10218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3.5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149608" y="5699341"/>
            <a:ext cx="20518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E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790535" y="1470201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11140791" y="3026368"/>
            <a:ext cx="20518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E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3DD3E3F-B1A2-4547-A00A-70AFDD85F94F}"/>
              </a:ext>
            </a:extLst>
          </p:cNvPr>
          <p:cNvSpPr txBox="1"/>
          <p:nvPr/>
        </p:nvSpPr>
        <p:spPr>
          <a:xfrm>
            <a:off x="11140791" y="4126188"/>
            <a:ext cx="20518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E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1CD3948-93D7-4130-878A-9B4ADEF8C89F}"/>
              </a:ext>
            </a:extLst>
          </p:cNvPr>
          <p:cNvSpPr txBox="1"/>
          <p:nvPr/>
        </p:nvSpPr>
        <p:spPr>
          <a:xfrm>
            <a:off x="11140791" y="1995751"/>
            <a:ext cx="38472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E+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552DD72-21A9-4FFC-9AD4-41D30A5F0990}"/>
              </a:ext>
            </a:extLst>
          </p:cNvPr>
          <p:cNvSpPr txBox="1"/>
          <p:nvPr/>
        </p:nvSpPr>
        <p:spPr>
          <a:xfrm>
            <a:off x="8761313" y="5607008"/>
            <a:ext cx="1151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82775" y="994067"/>
            <a:ext cx="2468119" cy="369871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882775" y="5034164"/>
            <a:ext cx="8426450" cy="14338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整体节奏较上月明显加快，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家公司上市，其中科创板上市企业共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18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募资总额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460.92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204.27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893.86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港元，其中募资规模最大的为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京东健康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，首发募资总额为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309.98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810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IPO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及退出</a:t>
            </a:r>
          </a:p>
        </p:txBody>
      </p:sp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7CCFD5AA-EE79-4EE3-9927-5309EB970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481835"/>
              </p:ext>
            </p:extLst>
          </p:nvPr>
        </p:nvGraphicFramePr>
        <p:xfrm>
          <a:off x="1776000" y="1477450"/>
          <a:ext cx="864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16097</TotalTime>
  <Words>2171</Words>
  <Application>Microsoft Office PowerPoint</Application>
  <PresentationFormat>宽屏</PresentationFormat>
  <Paragraphs>396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黑体</vt:lpstr>
      <vt:lpstr>华文新魏</vt:lpstr>
      <vt:lpstr>微软雅黑</vt:lpstr>
      <vt:lpstr>幼圆</vt:lpstr>
      <vt:lpstr>Arial</vt:lpstr>
      <vt:lpstr>Arial</vt:lpstr>
      <vt:lpstr>Calibri</vt:lpstr>
      <vt:lpstr>Calibri Light</vt:lpstr>
      <vt:lpstr>Verdana</vt:lpstr>
      <vt:lpstr>Wingdings</vt:lpstr>
      <vt:lpstr>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Yong X.</dc:creator>
  <cp:lastModifiedBy>Xue Yong</cp:lastModifiedBy>
  <cp:revision>1310</cp:revision>
  <dcterms:created xsi:type="dcterms:W3CDTF">2018-03-11T13:30:00Z</dcterms:created>
  <dcterms:modified xsi:type="dcterms:W3CDTF">2021-01-11T05:51:57Z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