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1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19"/>
  </p:notesMasterIdLst>
  <p:sldIdLst>
    <p:sldId id="304" r:id="rId3"/>
    <p:sldId id="257" r:id="rId4"/>
    <p:sldId id="305" r:id="rId5"/>
    <p:sldId id="306" r:id="rId6"/>
    <p:sldId id="296" r:id="rId7"/>
    <p:sldId id="317" r:id="rId8"/>
    <p:sldId id="309" r:id="rId9"/>
    <p:sldId id="263" r:id="rId10"/>
    <p:sldId id="316" r:id="rId11"/>
    <p:sldId id="265" r:id="rId12"/>
    <p:sldId id="315" r:id="rId13"/>
    <p:sldId id="310" r:id="rId14"/>
    <p:sldId id="311" r:id="rId15"/>
    <p:sldId id="312" r:id="rId16"/>
    <p:sldId id="301" r:id="rId17"/>
    <p:sldId id="31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5201" userDrawn="1">
          <p15:clr>
            <a:srgbClr val="A4A3A4"/>
          </p15:clr>
        </p15:guide>
        <p15:guide id="3" orient="horz" pos="3748" userDrawn="1">
          <p15:clr>
            <a:srgbClr val="A4A3A4"/>
          </p15:clr>
        </p15:guide>
        <p15:guide id="5" pos="1164" userDrawn="1">
          <p15:clr>
            <a:srgbClr val="A4A3A4"/>
          </p15:clr>
        </p15:guide>
        <p15:guide id="7" pos="6562" userDrawn="1">
          <p15:clr>
            <a:srgbClr val="A4A3A4"/>
          </p15:clr>
        </p15:guide>
        <p15:guide id="9" pos="2479" userDrawn="1">
          <p15:clr>
            <a:srgbClr val="A4A3A4"/>
          </p15:clr>
        </p15:guide>
        <p15:guide id="10" orient="horz" pos="3067" userDrawn="1">
          <p15:clr>
            <a:srgbClr val="A4A3A4"/>
          </p15:clr>
        </p15:guide>
        <p15:guide id="11" orient="horz" pos="459" userDrawn="1">
          <p15:clr>
            <a:srgbClr val="A4A3A4"/>
          </p15:clr>
        </p15:guide>
        <p15:guide id="12" orient="horz" pos="1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 id="2" name="Xue Yong" initials="XY" lastIdx="7" clrIdx="1">
    <p:extLst>
      <p:ext uri="{19B8F6BF-5375-455C-9EA6-DF929625EA0E}">
        <p15:presenceInfo xmlns:p15="http://schemas.microsoft.com/office/powerpoint/2012/main" userId="9af8da658765c6d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472C4"/>
    <a:srgbClr val="0070C0"/>
    <a:srgbClr val="4F79CA"/>
    <a:srgbClr val="FFFFFF"/>
    <a:srgbClr val="00B050"/>
    <a:srgbClr val="D6DCE4"/>
    <a:srgbClr val="417EC1"/>
    <a:srgbClr val="C00000"/>
    <a:srgbClr val="8CDBB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0902" autoAdjust="0"/>
  </p:normalViewPr>
  <p:slideViewPr>
    <p:cSldViewPr snapToGrid="0">
      <p:cViewPr>
        <p:scale>
          <a:sx n="100" d="100"/>
          <a:sy n="100" d="100"/>
        </p:scale>
        <p:origin x="810" y="1140"/>
      </p:cViewPr>
      <p:guideLst>
        <p:guide pos="3840"/>
        <p:guide pos="5201"/>
        <p:guide orient="horz" pos="3748"/>
        <p:guide pos="1164"/>
        <p:guide pos="6562"/>
        <p:guide pos="2479"/>
        <p:guide orient="horz" pos="3067"/>
        <p:guide orient="horz" pos="459"/>
        <p:guide orient="horz" pos="1593"/>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D:\&#23454;&#20064;&#20219;&#21153;\20210402%20&#24066;&#22330;&#26376;&#25253;\4&#26376;&#26376;&#25253;\202104&#19968;&#32423;&#26376;&#25253;\&#24050;&#29992;\202104&#22522;&#37329;&#21215;&#38598;&#65288;LTM&#65289;.xls"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D:\Lightman\WeChat%20Files\houmingming002\FileStorage\File\2021-05\&#26032;excel(1)(2).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D:\&#23454;&#20064;&#20219;&#21153;\20210402%20&#24066;&#22330;&#26376;&#25253;\4&#26376;&#26376;&#25253;\202104&#19968;&#32423;&#26376;&#25253;\&#19978;&#24066;&#24773;&#20917;&#32479;&#35745;.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D:\&#23454;&#20064;&#20219;&#21153;\20210402%20&#24066;&#22330;&#26376;&#25253;\4&#26376;&#26376;&#25253;\202104&#19968;&#32423;&#26376;&#25253;\&#20854;&#20182;&#36864;&#20986;&#32479;&#35745;.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D:\&#23454;&#20064;&#20219;&#21153;\20210402%20&#24066;&#22330;&#26376;&#25253;\4&#26376;&#26376;&#25253;\202104&#19968;&#32423;&#26376;&#25253;\&#20854;&#20182;&#36864;&#20986;&#32479;&#35745;.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D:\&#23454;&#20064;&#20219;&#21153;\20210402%20&#24066;&#22330;&#26376;&#25253;\4&#26376;&#26376;&#25253;\202104&#19968;&#32423;&#26376;&#25253;\&#26032;&#19977;&#26495;&#25968;&#25454;&#32479;&#35745;.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D:\&#23454;&#20064;&#20219;&#21153;\20210402%20&#24066;&#22330;&#26376;&#25253;\4&#26376;&#26376;&#25253;\202104&#19968;&#32423;&#26376;&#25253;\202104&#31185;&#21019;&#26495;&#24635;&#24066;&#20540;&#24773;&#20917;.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a:t>2020</a:t>
            </a:r>
            <a:r>
              <a:rPr lang="zh-CN"/>
              <a:t>年</a:t>
            </a:r>
            <a:r>
              <a:rPr lang="en-US"/>
              <a:t>4</a:t>
            </a:r>
            <a:r>
              <a:rPr lang="zh-CN"/>
              <a:t>月</a:t>
            </a:r>
            <a:r>
              <a:rPr lang="en-US"/>
              <a:t>-2021</a:t>
            </a:r>
            <a:r>
              <a:rPr lang="zh-CN"/>
              <a:t>年</a:t>
            </a:r>
            <a:r>
              <a:rPr lang="en-US"/>
              <a:t>4</a:t>
            </a:r>
            <a:r>
              <a:rPr lang="zh-CN"/>
              <a:t>月基金募集情况一览</a:t>
            </a:r>
          </a:p>
        </c:rich>
      </c:tx>
      <c:layout>
        <c:manualLayout>
          <c:xMode val="edge"/>
          <c:yMode val="edge"/>
          <c:x val="0.30277507271576232"/>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2.6296124098129529E-2"/>
          <c:y val="4.1961706473567922E-2"/>
          <c:w val="0.94740775180374093"/>
          <c:h val="0.85332931992486771"/>
        </c:manualLayout>
      </c:layout>
      <c:barChart>
        <c:barDir val="col"/>
        <c:grouping val="clustered"/>
        <c:varyColors val="0"/>
        <c:ser>
          <c:idx val="1"/>
          <c:order val="1"/>
          <c:tx>
            <c:strRef>
              <c:f>Sheet3!$C$32</c:f>
              <c:strCache>
                <c:ptCount val="1"/>
                <c:pt idx="0">
                  <c:v>募集金额（亿）</c:v>
                </c:pt>
              </c:strCache>
            </c:strRef>
          </c:tx>
          <c:spPr>
            <a:solidFill>
              <a:srgbClr val="0070C0"/>
            </a:solidFill>
            <a:ln>
              <a:noFill/>
            </a:ln>
            <a:effectLst/>
          </c:spPr>
          <c:invertIfNegative val="0"/>
          <c:dLbls>
            <c:dLbl>
              <c:idx val="7"/>
              <c:layout>
                <c:manualLayout>
                  <c:x val="3.5858351042903906E-2"/>
                  <c:y val="5.45502184156382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9AE-48B8-8633-3F86B3E7762D}"/>
                </c:ext>
              </c:extLst>
            </c:dLbl>
            <c:dLbl>
              <c:idx val="8"/>
              <c:layout>
                <c:manualLayout>
                  <c:x val="-1.6733897153355156E-2"/>
                  <c:y val="-9.65119248892063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9AE-48B8-8633-3F86B3E7762D}"/>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Sheet3!$A$33:$A$45</c:f>
              <c:strCache>
                <c:ptCount val="13"/>
                <c:pt idx="0">
                  <c:v>2020-04</c:v>
                </c:pt>
                <c:pt idx="1">
                  <c:v>2020-05</c:v>
                </c:pt>
                <c:pt idx="2">
                  <c:v>2020-06</c:v>
                </c:pt>
                <c:pt idx="3">
                  <c:v>2020-07</c:v>
                </c:pt>
                <c:pt idx="4">
                  <c:v>2020-08</c:v>
                </c:pt>
                <c:pt idx="5">
                  <c:v>2020-09</c:v>
                </c:pt>
                <c:pt idx="6">
                  <c:v>2020-10</c:v>
                </c:pt>
                <c:pt idx="7">
                  <c:v>2020-11</c:v>
                </c:pt>
                <c:pt idx="8">
                  <c:v>2020-12</c:v>
                </c:pt>
                <c:pt idx="9">
                  <c:v>2021-01</c:v>
                </c:pt>
                <c:pt idx="10">
                  <c:v>2021-02</c:v>
                </c:pt>
                <c:pt idx="11">
                  <c:v>2021-03</c:v>
                </c:pt>
                <c:pt idx="12">
                  <c:v>2021-04</c:v>
                </c:pt>
              </c:strCache>
            </c:strRef>
          </c:cat>
          <c:val>
            <c:numRef>
              <c:f>Sheet3!$C$33:$C$45</c:f>
              <c:numCache>
                <c:formatCode>0.00_ </c:formatCode>
                <c:ptCount val="13"/>
                <c:pt idx="0">
                  <c:v>138.91999999999999</c:v>
                </c:pt>
                <c:pt idx="1">
                  <c:v>98.103099999999998</c:v>
                </c:pt>
                <c:pt idx="2">
                  <c:v>186.05170100000001</c:v>
                </c:pt>
                <c:pt idx="3">
                  <c:v>1075.463182</c:v>
                </c:pt>
                <c:pt idx="4">
                  <c:v>211.9956</c:v>
                </c:pt>
                <c:pt idx="5">
                  <c:v>138.61009999999999</c:v>
                </c:pt>
                <c:pt idx="6">
                  <c:v>142.45734999999999</c:v>
                </c:pt>
                <c:pt idx="7">
                  <c:v>30.7395</c:v>
                </c:pt>
                <c:pt idx="8">
                  <c:v>122.9344</c:v>
                </c:pt>
                <c:pt idx="9">
                  <c:v>27.586200000000002</c:v>
                </c:pt>
                <c:pt idx="10">
                  <c:v>48.714399999999998</c:v>
                </c:pt>
                <c:pt idx="11">
                  <c:v>17.869954999999997</c:v>
                </c:pt>
                <c:pt idx="12">
                  <c:v>0.20499999999999999</c:v>
                </c:pt>
              </c:numCache>
            </c:numRef>
          </c:val>
          <c:extLst>
            <c:ext xmlns:c16="http://schemas.microsoft.com/office/drawing/2014/chart" uri="{C3380CC4-5D6E-409C-BE32-E72D297353CC}">
              <c16:uniqueId val="{00000002-09AE-48B8-8633-3F86B3E7762D}"/>
            </c:ext>
          </c:extLst>
        </c:ser>
        <c:dLbls>
          <c:showLegendKey val="0"/>
          <c:showVal val="0"/>
          <c:showCatName val="0"/>
          <c:showSerName val="0"/>
          <c:showPercent val="0"/>
          <c:showBubbleSize val="0"/>
        </c:dLbls>
        <c:gapWidth val="219"/>
        <c:axId val="1892093120"/>
        <c:axId val="1892090208"/>
      </c:barChart>
      <c:lineChart>
        <c:grouping val="standard"/>
        <c:varyColors val="0"/>
        <c:ser>
          <c:idx val="0"/>
          <c:order val="0"/>
          <c:tx>
            <c:strRef>
              <c:f>Sheet3!$B$32</c:f>
              <c:strCache>
                <c:ptCount val="1"/>
                <c:pt idx="0">
                  <c:v>募集数量</c:v>
                </c:pt>
              </c:strCache>
            </c:strRef>
          </c:tx>
          <c:spPr>
            <a:ln w="28575" cap="rnd">
              <a:solidFill>
                <a:schemeClr val="accent1"/>
              </a:solidFill>
              <a:round/>
            </a:ln>
            <a:effectLst/>
          </c:spPr>
          <c:marker>
            <c:symbol val="none"/>
          </c:marker>
          <c:dLbls>
            <c:dLbl>
              <c:idx val="0"/>
              <c:layout>
                <c:manualLayout>
                  <c:x val="0"/>
                  <c:y val="-5.03540477682815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9AE-48B8-8633-3F86B3E7762D}"/>
                </c:ext>
              </c:extLst>
            </c:dLbl>
            <c:dLbl>
              <c:idx val="1"/>
              <c:layout>
                <c:manualLayout>
                  <c:x val="1.1952783680967987E-2"/>
                  <c:y val="-3.3569199975285548E-2"/>
                </c:manualLayout>
              </c:layout>
              <c:showLegendKey val="0"/>
              <c:showVal val="1"/>
              <c:showCatName val="0"/>
              <c:showSerName val="0"/>
              <c:showPercent val="0"/>
              <c:showBubbleSize val="0"/>
              <c:extLst>
                <c:ext xmlns:c15="http://schemas.microsoft.com/office/drawing/2012/chart" uri="{CE6537A1-D6FC-4f65-9D91-7224C49458BB}">
                  <c15:layout>
                    <c:manualLayout>
                      <c:w val="4.3316888059827911E-2"/>
                      <c:h val="8.3860635590994284E-2"/>
                    </c:manualLayout>
                  </c15:layout>
                </c:ext>
                <c:ext xmlns:c16="http://schemas.microsoft.com/office/drawing/2014/chart" uri="{C3380CC4-5D6E-409C-BE32-E72D297353CC}">
                  <c16:uniqueId val="{00000004-09AE-48B8-8633-3F86B3E7762D}"/>
                </c:ext>
              </c:extLst>
            </c:dLbl>
            <c:dLbl>
              <c:idx val="2"/>
              <c:layout>
                <c:manualLayout>
                  <c:x val="0"/>
                  <c:y val="-6.7138730357708676E-2"/>
                </c:manualLayout>
              </c:layout>
              <c:showLegendKey val="0"/>
              <c:showVal val="1"/>
              <c:showCatName val="0"/>
              <c:showSerName val="0"/>
              <c:showPercent val="0"/>
              <c:showBubbleSize val="0"/>
              <c:extLst>
                <c:ext xmlns:c15="http://schemas.microsoft.com/office/drawing/2012/chart" uri="{CE6537A1-D6FC-4f65-9D91-7224C49458BB}">
                  <c15:layout>
                    <c:manualLayout>
                      <c:w val="3.6145217851247136E-2"/>
                      <c:h val="0.10484148882777826"/>
                    </c:manualLayout>
                  </c15:layout>
                </c:ext>
                <c:ext xmlns:c16="http://schemas.microsoft.com/office/drawing/2014/chart" uri="{C3380CC4-5D6E-409C-BE32-E72D297353CC}">
                  <c16:uniqueId val="{00000005-09AE-48B8-8633-3F86B3E7762D}"/>
                </c:ext>
              </c:extLst>
            </c:dLbl>
            <c:dLbl>
              <c:idx val="3"/>
              <c:layout>
                <c:manualLayout>
                  <c:x val="7.1716702085807375E-3"/>
                  <c:y val="-8.8119418390923854E-2"/>
                </c:manualLayout>
              </c:layout>
              <c:showLegendKey val="0"/>
              <c:showVal val="1"/>
              <c:showCatName val="0"/>
              <c:showSerName val="0"/>
              <c:showPercent val="0"/>
              <c:showBubbleSize val="0"/>
              <c:extLst>
                <c:ext xmlns:c15="http://schemas.microsoft.com/office/drawing/2012/chart" uri="{CE6537A1-D6FC-4f65-9D91-7224C49458BB}">
                  <c15:layout>
                    <c:manualLayout>
                      <c:w val="3.6145217851247136E-2"/>
                      <c:h val="9.4426725443893716E-2"/>
                    </c:manualLayout>
                  </c15:layout>
                </c:ext>
                <c:ext xmlns:c16="http://schemas.microsoft.com/office/drawing/2014/chart" uri="{C3380CC4-5D6E-409C-BE32-E72D297353CC}">
                  <c16:uniqueId val="{00000006-09AE-48B8-8633-3F86B3E7762D}"/>
                </c:ext>
              </c:extLst>
            </c:dLbl>
            <c:dLbl>
              <c:idx val="4"/>
              <c:layout>
                <c:manualLayout>
                  <c:x val="4.7811134723871433E-3"/>
                  <c:y val="-7.5531071652422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9AE-48B8-8633-3F86B3E7762D}"/>
                </c:ext>
              </c:extLst>
            </c:dLbl>
            <c:dLbl>
              <c:idx val="5"/>
              <c:layout>
                <c:manualLayout>
                  <c:x val="7.1716702085806933E-3"/>
                  <c:y val="-6.29425597103518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9AE-48B8-8633-3F86B3E7762D}"/>
                </c:ext>
              </c:extLst>
            </c:dLbl>
            <c:dLbl>
              <c:idx val="6"/>
              <c:layout>
                <c:manualLayout>
                  <c:x val="9.5622269447743751E-3"/>
                  <c:y val="-5.87463890629951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9AE-48B8-8633-3F86B3E7762D}"/>
                </c:ext>
              </c:extLst>
            </c:dLbl>
            <c:dLbl>
              <c:idx val="7"/>
              <c:layout>
                <c:manualLayout>
                  <c:x val="-1.1952783680967968E-2"/>
                  <c:y val="-7.55310716524223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9AE-48B8-8633-3F86B3E7762D}"/>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Sheet3!$A$33:$A$45</c:f>
              <c:strCache>
                <c:ptCount val="13"/>
                <c:pt idx="0">
                  <c:v>2020-04</c:v>
                </c:pt>
                <c:pt idx="1">
                  <c:v>2020-05</c:v>
                </c:pt>
                <c:pt idx="2">
                  <c:v>2020-06</c:v>
                </c:pt>
                <c:pt idx="3">
                  <c:v>2020-07</c:v>
                </c:pt>
                <c:pt idx="4">
                  <c:v>2020-08</c:v>
                </c:pt>
                <c:pt idx="5">
                  <c:v>2020-09</c:v>
                </c:pt>
                <c:pt idx="6">
                  <c:v>2020-10</c:v>
                </c:pt>
                <c:pt idx="7">
                  <c:v>2020-11</c:v>
                </c:pt>
                <c:pt idx="8">
                  <c:v>2020-12</c:v>
                </c:pt>
                <c:pt idx="9">
                  <c:v>2021-01</c:v>
                </c:pt>
                <c:pt idx="10">
                  <c:v>2021-02</c:v>
                </c:pt>
                <c:pt idx="11">
                  <c:v>2021-03</c:v>
                </c:pt>
                <c:pt idx="12">
                  <c:v>2021-04</c:v>
                </c:pt>
              </c:strCache>
            </c:strRef>
          </c:cat>
          <c:val>
            <c:numRef>
              <c:f>Sheet3!$B$33:$B$45</c:f>
              <c:numCache>
                <c:formatCode>General</c:formatCode>
                <c:ptCount val="13"/>
                <c:pt idx="0">
                  <c:v>25</c:v>
                </c:pt>
                <c:pt idx="1">
                  <c:v>18</c:v>
                </c:pt>
                <c:pt idx="2">
                  <c:v>31</c:v>
                </c:pt>
                <c:pt idx="3">
                  <c:v>36</c:v>
                </c:pt>
                <c:pt idx="4">
                  <c:v>56</c:v>
                </c:pt>
                <c:pt idx="5">
                  <c:v>50</c:v>
                </c:pt>
                <c:pt idx="6">
                  <c:v>42</c:v>
                </c:pt>
                <c:pt idx="7">
                  <c:v>88</c:v>
                </c:pt>
                <c:pt idx="8">
                  <c:v>220</c:v>
                </c:pt>
                <c:pt idx="9">
                  <c:v>661</c:v>
                </c:pt>
                <c:pt idx="10">
                  <c:v>291</c:v>
                </c:pt>
                <c:pt idx="11">
                  <c:v>644</c:v>
                </c:pt>
                <c:pt idx="12">
                  <c:v>5</c:v>
                </c:pt>
              </c:numCache>
            </c:numRef>
          </c:val>
          <c:smooth val="0"/>
          <c:extLst>
            <c:ext xmlns:c16="http://schemas.microsoft.com/office/drawing/2014/chart" uri="{C3380CC4-5D6E-409C-BE32-E72D297353CC}">
              <c16:uniqueId val="{0000000B-09AE-48B8-8633-3F86B3E7762D}"/>
            </c:ext>
          </c:extLst>
        </c:ser>
        <c:dLbls>
          <c:showLegendKey val="0"/>
          <c:showVal val="0"/>
          <c:showCatName val="0"/>
          <c:showSerName val="0"/>
          <c:showPercent val="0"/>
          <c:showBubbleSize val="0"/>
        </c:dLbls>
        <c:marker val="1"/>
        <c:smooth val="0"/>
        <c:axId val="1892093120"/>
        <c:axId val="1892090208"/>
      </c:lineChart>
      <c:catAx>
        <c:axId val="1892093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892090208"/>
        <c:crosses val="autoZero"/>
        <c:auto val="1"/>
        <c:lblAlgn val="ctr"/>
        <c:lblOffset val="100"/>
        <c:noMultiLvlLbl val="0"/>
      </c:catAx>
      <c:valAx>
        <c:axId val="1892090208"/>
        <c:scaling>
          <c:orientation val="minMax"/>
        </c:scaling>
        <c:delete val="1"/>
        <c:axPos val="l"/>
        <c:numFmt formatCode="0.00_ " sourceLinked="1"/>
        <c:majorTickMark val="none"/>
        <c:minorTickMark val="none"/>
        <c:tickLblPos val="nextTo"/>
        <c:crossAx val="1892093120"/>
        <c:crosses val="autoZero"/>
        <c:crossBetween val="between"/>
      </c:valAx>
      <c:spPr>
        <a:noFill/>
        <a:ln>
          <a:noFill/>
        </a:ln>
        <a:effectLst/>
      </c:spPr>
    </c:plotArea>
    <c:legend>
      <c:legendPos val="b"/>
      <c:layout>
        <c:manualLayout>
          <c:xMode val="edge"/>
          <c:yMode val="edge"/>
          <c:x val="0.77179123772625668"/>
          <c:y val="9.2754887720493701E-2"/>
          <c:w val="0.20332474272651266"/>
          <c:h val="5.485321335841970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0731149588735146E-2"/>
          <c:y val="3.178244698906247E-2"/>
          <c:w val="0.90278450858902648"/>
          <c:h val="0.94135945151277178"/>
        </c:manualLayout>
      </c:layout>
      <c:barChart>
        <c:barDir val="bar"/>
        <c:grouping val="clustered"/>
        <c:varyColors val="0"/>
        <c:ser>
          <c:idx val="0"/>
          <c:order val="0"/>
          <c:tx>
            <c:strRef>
              <c:f>Sheet1!$L$35</c:f>
              <c:strCache>
                <c:ptCount val="1"/>
                <c:pt idx="0">
                  <c:v>融资轮次</c:v>
                </c:pt>
              </c:strCache>
            </c:strRef>
          </c:tx>
          <c:spPr>
            <a:solidFill>
              <a:schemeClr val="accent1"/>
            </a:solidFill>
            <a:ln>
              <a:noFill/>
            </a:ln>
            <a:effectLst/>
          </c:spPr>
          <c:invertIfNegative val="0"/>
          <c:dLbls>
            <c:dLbl>
              <c:idx val="0"/>
              <c:tx>
                <c:rich>
                  <a:bodyPr/>
                  <a:lstStyle/>
                  <a:p>
                    <a:r>
                      <a:rPr lang="en-US" altLang="zh-CN"/>
                      <a:t>116</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26F2-4DE7-9DF3-844318F49C88}"/>
                </c:ext>
              </c:extLst>
            </c:dLbl>
            <c:dLbl>
              <c:idx val="1"/>
              <c:tx>
                <c:rich>
                  <a:bodyPr/>
                  <a:lstStyle/>
                  <a:p>
                    <a:r>
                      <a:rPr lang="en-US" altLang="zh-CN"/>
                      <a:t>5</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0D74-4DAE-BF9C-5FA5B87C4436}"/>
                </c:ext>
              </c:extLst>
            </c:dLbl>
            <c:dLbl>
              <c:idx val="2"/>
              <c:tx>
                <c:rich>
                  <a:bodyPr/>
                  <a:lstStyle/>
                  <a:p>
                    <a:r>
                      <a:rPr lang="en-US" altLang="zh-CN"/>
                      <a:t>12</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D74-4DAE-BF9C-5FA5B87C4436}"/>
                </c:ext>
              </c:extLst>
            </c:dLbl>
            <c:dLbl>
              <c:idx val="3"/>
              <c:tx>
                <c:rich>
                  <a:bodyPr/>
                  <a:lstStyle/>
                  <a:p>
                    <a:r>
                      <a:rPr lang="en-US" altLang="zh-CN"/>
                      <a:t>53</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26F2-4DE7-9DF3-844318F49C88}"/>
                </c:ext>
              </c:extLst>
            </c:dLbl>
            <c:dLbl>
              <c:idx val="4"/>
              <c:tx>
                <c:rich>
                  <a:bodyPr/>
                  <a:lstStyle/>
                  <a:p>
                    <a:r>
                      <a:rPr lang="en-US" altLang="zh-CN"/>
                      <a:t>2</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0D74-4DAE-BF9C-5FA5B87C4436}"/>
                </c:ext>
              </c:extLst>
            </c:dLbl>
            <c:dLbl>
              <c:idx val="5"/>
              <c:tx>
                <c:rich>
                  <a:bodyPr/>
                  <a:lstStyle/>
                  <a:p>
                    <a:r>
                      <a:rPr lang="en-US" altLang="zh-CN"/>
                      <a:t>46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26F2-4DE7-9DF3-844318F49C88}"/>
                </c:ext>
              </c:extLst>
            </c:dLbl>
            <c:dLbl>
              <c:idx val="6"/>
              <c:tx>
                <c:rich>
                  <a:bodyPr/>
                  <a:lstStyle/>
                  <a:p>
                    <a:r>
                      <a:rPr lang="en-US" altLang="zh-CN"/>
                      <a:t>1</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0D74-4DAE-BF9C-5FA5B87C4436}"/>
                </c:ext>
              </c:extLst>
            </c:dLbl>
            <c:dLbl>
              <c:idx val="7"/>
              <c:tx>
                <c:rich>
                  <a:bodyPr/>
                  <a:lstStyle/>
                  <a:p>
                    <a:r>
                      <a:rPr lang="en-US" altLang="zh-CN"/>
                      <a:t>21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26F2-4DE7-9DF3-844318F49C88}"/>
                </c:ext>
              </c:extLst>
            </c:dLbl>
            <c:dLbl>
              <c:idx val="8"/>
              <c:tx>
                <c:rich>
                  <a:bodyPr/>
                  <a:lstStyle/>
                  <a:p>
                    <a:r>
                      <a:rPr lang="en-US" altLang="zh-CN" dirty="0"/>
                      <a:t>10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26F2-4DE7-9DF3-844318F49C88}"/>
                </c:ext>
              </c:extLst>
            </c:dLbl>
            <c:dLbl>
              <c:idx val="9"/>
              <c:tx>
                <c:rich>
                  <a:bodyPr/>
                  <a:lstStyle/>
                  <a:p>
                    <a:r>
                      <a:rPr lang="en-US" altLang="zh-CN"/>
                      <a:t>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26F2-4DE7-9DF3-844318F49C88}"/>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Sheet1!$K$36:$K$46</c:f>
              <c:strCache>
                <c:ptCount val="10"/>
                <c:pt idx="0">
                  <c:v>Strategy</c:v>
                </c:pt>
                <c:pt idx="1">
                  <c:v>Angel</c:v>
                </c:pt>
                <c:pt idx="2">
                  <c:v>Pre-A</c:v>
                </c:pt>
                <c:pt idx="3">
                  <c:v>A</c:v>
                </c:pt>
                <c:pt idx="4">
                  <c:v>Pre-B</c:v>
                </c:pt>
                <c:pt idx="5">
                  <c:v>B</c:v>
                </c:pt>
                <c:pt idx="6">
                  <c:v>Pre-C</c:v>
                </c:pt>
                <c:pt idx="7">
                  <c:v>C</c:v>
                </c:pt>
                <c:pt idx="8">
                  <c:v>D</c:v>
                </c:pt>
                <c:pt idx="9">
                  <c:v>E</c:v>
                </c:pt>
              </c:strCache>
            </c:strRef>
          </c:cat>
          <c:val>
            <c:numRef>
              <c:f>Sheet1!$L$36:$L$46</c:f>
              <c:numCache>
                <c:formatCode>General</c:formatCode>
                <c:ptCount val="11"/>
                <c:pt idx="0">
                  <c:v>-116</c:v>
                </c:pt>
                <c:pt idx="1">
                  <c:v>-5</c:v>
                </c:pt>
                <c:pt idx="2">
                  <c:v>-12</c:v>
                </c:pt>
                <c:pt idx="3">
                  <c:v>-53</c:v>
                </c:pt>
                <c:pt idx="4">
                  <c:v>-2</c:v>
                </c:pt>
                <c:pt idx="5">
                  <c:v>-46</c:v>
                </c:pt>
                <c:pt idx="6">
                  <c:v>-1</c:v>
                </c:pt>
                <c:pt idx="7">
                  <c:v>-21</c:v>
                </c:pt>
                <c:pt idx="8">
                  <c:v>-10</c:v>
                </c:pt>
                <c:pt idx="9">
                  <c:v>-1</c:v>
                </c:pt>
              </c:numCache>
            </c:numRef>
          </c:val>
          <c:extLst>
            <c:ext xmlns:c16="http://schemas.microsoft.com/office/drawing/2014/chart" uri="{C3380CC4-5D6E-409C-BE32-E72D297353CC}">
              <c16:uniqueId val="{00000000-7FA2-49A1-BCBB-4C1D91737D6B}"/>
            </c:ext>
          </c:extLst>
        </c:ser>
        <c:ser>
          <c:idx val="1"/>
          <c:order val="1"/>
          <c:tx>
            <c:strRef>
              <c:f>Sheet1!$M$35</c:f>
              <c:strCache>
                <c:ptCount val="1"/>
                <c:pt idx="0">
                  <c:v>融资金额（亿）</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Sheet1!$K$36:$K$46</c:f>
              <c:strCache>
                <c:ptCount val="10"/>
                <c:pt idx="0">
                  <c:v>Strategy</c:v>
                </c:pt>
                <c:pt idx="1">
                  <c:v>Angel</c:v>
                </c:pt>
                <c:pt idx="2">
                  <c:v>Pre-A</c:v>
                </c:pt>
                <c:pt idx="3">
                  <c:v>A</c:v>
                </c:pt>
                <c:pt idx="4">
                  <c:v>Pre-B</c:v>
                </c:pt>
                <c:pt idx="5">
                  <c:v>B</c:v>
                </c:pt>
                <c:pt idx="6">
                  <c:v>Pre-C</c:v>
                </c:pt>
                <c:pt idx="7">
                  <c:v>C</c:v>
                </c:pt>
                <c:pt idx="8">
                  <c:v>D</c:v>
                </c:pt>
                <c:pt idx="9">
                  <c:v>E</c:v>
                </c:pt>
              </c:strCache>
            </c:strRef>
          </c:cat>
          <c:val>
            <c:numRef>
              <c:f>Sheet1!$M$36:$M$46</c:f>
              <c:numCache>
                <c:formatCode>0.00_ </c:formatCode>
                <c:ptCount val="11"/>
                <c:pt idx="0">
                  <c:v>327.53571999999997</c:v>
                </c:pt>
                <c:pt idx="1">
                  <c:v>0.08</c:v>
                </c:pt>
                <c:pt idx="2">
                  <c:v>1.35</c:v>
                </c:pt>
                <c:pt idx="3">
                  <c:v>19.025400000000001</c:v>
                </c:pt>
                <c:pt idx="4">
                  <c:v>0</c:v>
                </c:pt>
                <c:pt idx="5">
                  <c:v>61.902500000000003</c:v>
                </c:pt>
                <c:pt idx="6">
                  <c:v>0</c:v>
                </c:pt>
                <c:pt idx="7">
                  <c:v>59.22</c:v>
                </c:pt>
                <c:pt idx="8">
                  <c:v>61.372500000000002</c:v>
                </c:pt>
                <c:pt idx="9">
                  <c:v>0</c:v>
                </c:pt>
              </c:numCache>
            </c:numRef>
          </c:val>
          <c:extLst>
            <c:ext xmlns:c16="http://schemas.microsoft.com/office/drawing/2014/chart" uri="{C3380CC4-5D6E-409C-BE32-E72D297353CC}">
              <c16:uniqueId val="{00000001-7FA2-49A1-BCBB-4C1D91737D6B}"/>
            </c:ext>
          </c:extLst>
        </c:ser>
        <c:dLbls>
          <c:showLegendKey val="0"/>
          <c:showVal val="0"/>
          <c:showCatName val="0"/>
          <c:showSerName val="0"/>
          <c:showPercent val="0"/>
          <c:showBubbleSize val="0"/>
        </c:dLbls>
        <c:gapWidth val="182"/>
        <c:overlap val="100"/>
        <c:axId val="1139176335"/>
        <c:axId val="1138809839"/>
      </c:barChart>
      <c:catAx>
        <c:axId val="1139176335"/>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138809839"/>
        <c:crosses val="autoZero"/>
        <c:auto val="1"/>
        <c:lblAlgn val="ctr"/>
        <c:lblOffset val="100"/>
        <c:noMultiLvlLbl val="0"/>
      </c:catAx>
      <c:valAx>
        <c:axId val="1138809839"/>
        <c:scaling>
          <c:orientation val="minMax"/>
        </c:scaling>
        <c:delete val="1"/>
        <c:axPos val="t"/>
        <c:numFmt formatCode="General" sourceLinked="1"/>
        <c:majorTickMark val="none"/>
        <c:minorTickMark val="none"/>
        <c:tickLblPos val="nextTo"/>
        <c:crossAx val="1139176335"/>
        <c:crosses val="autoZero"/>
        <c:crossBetween val="between"/>
      </c:valAx>
      <c:spPr>
        <a:noFill/>
        <a:ln>
          <a:noFill/>
        </a:ln>
        <a:effectLst/>
      </c:spPr>
    </c:plotArea>
    <c:legend>
      <c:legendPos val="b"/>
      <c:layout>
        <c:manualLayout>
          <c:xMode val="edge"/>
          <c:yMode val="edge"/>
          <c:x val="0.35897728169781407"/>
          <c:y val="0.91535563124899344"/>
          <c:w val="0.26106524719609842"/>
          <c:h val="5.5751235124586282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a:t>2020</a:t>
            </a:r>
            <a:r>
              <a:rPr lang="zh-CN"/>
              <a:t>年</a:t>
            </a:r>
            <a:r>
              <a:rPr lang="en-US"/>
              <a:t>4</a:t>
            </a:r>
            <a:r>
              <a:rPr lang="zh-CN"/>
              <a:t>月</a:t>
            </a:r>
            <a:r>
              <a:rPr lang="en-US"/>
              <a:t>-2021</a:t>
            </a:r>
            <a:r>
              <a:rPr lang="zh-CN"/>
              <a:t>年</a:t>
            </a:r>
            <a:r>
              <a:rPr lang="en-US"/>
              <a:t>4</a:t>
            </a:r>
            <a:r>
              <a:rPr lang="zh-CN"/>
              <a:t>月</a:t>
            </a:r>
            <a:r>
              <a:rPr lang="en-US"/>
              <a:t>A</a:t>
            </a:r>
            <a:r>
              <a:rPr lang="zh-CN"/>
              <a:t>股</a:t>
            </a:r>
            <a:r>
              <a:rPr lang="en-US"/>
              <a:t>IPO</a:t>
            </a:r>
            <a:r>
              <a:rPr lang="zh-CN"/>
              <a:t>情况及退出基金数量</a:t>
            </a:r>
          </a:p>
        </c:rich>
      </c:tx>
      <c:layout>
        <c:manualLayout>
          <c:xMode val="edge"/>
          <c:yMode val="edge"/>
          <c:x val="0.28205025253547933"/>
          <c:y val="7.7144716573359041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8.1867387467860847E-2"/>
          <c:y val="0.15516358024691357"/>
          <c:w val="0.84265970955218394"/>
          <c:h val="0.61005617283950619"/>
        </c:manualLayout>
      </c:layout>
      <c:areaChart>
        <c:grouping val="standard"/>
        <c:varyColors val="0"/>
        <c:ser>
          <c:idx val="1"/>
          <c:order val="1"/>
          <c:tx>
            <c:strRef>
              <c:f>数据汇总!$C$1</c:f>
              <c:strCache>
                <c:ptCount val="1"/>
                <c:pt idx="0">
                  <c:v>募集资金（亿元）</c:v>
                </c:pt>
              </c:strCache>
            </c:strRef>
          </c:tx>
          <c:spPr>
            <a:solidFill>
              <a:schemeClr val="bg1">
                <a:lumMod val="75000"/>
              </a:schemeClr>
            </a:solidFill>
            <a:ln>
              <a:noFill/>
            </a:ln>
            <a:effectLst/>
          </c:spPr>
          <c:cat>
            <c:numRef>
              <c:f>数据汇总!$A$26:$A$38</c:f>
              <c:numCache>
                <c:formatCode>yyyy"年"m"月"</c:formatCode>
                <c:ptCount val="13"/>
                <c:pt idx="0">
                  <c:v>43922</c:v>
                </c:pt>
                <c:pt idx="1">
                  <c:v>43982</c:v>
                </c:pt>
                <c:pt idx="2">
                  <c:v>44012</c:v>
                </c:pt>
                <c:pt idx="3">
                  <c:v>44043</c:v>
                </c:pt>
                <c:pt idx="4">
                  <c:v>44074</c:v>
                </c:pt>
                <c:pt idx="5">
                  <c:v>44104</c:v>
                </c:pt>
                <c:pt idx="6">
                  <c:v>44105</c:v>
                </c:pt>
                <c:pt idx="7">
                  <c:v>44165</c:v>
                </c:pt>
                <c:pt idx="8">
                  <c:v>44196</c:v>
                </c:pt>
                <c:pt idx="9">
                  <c:v>44227</c:v>
                </c:pt>
                <c:pt idx="10">
                  <c:v>44255</c:v>
                </c:pt>
                <c:pt idx="11">
                  <c:v>44256</c:v>
                </c:pt>
                <c:pt idx="12">
                  <c:v>44287</c:v>
                </c:pt>
              </c:numCache>
            </c:numRef>
          </c:cat>
          <c:val>
            <c:numRef>
              <c:f>数据汇总!$C$26:$C$38</c:f>
              <c:numCache>
                <c:formatCode>0_);[Red]\(0\)</c:formatCode>
                <c:ptCount val="13"/>
                <c:pt idx="0">
                  <c:v>185.85</c:v>
                </c:pt>
                <c:pt idx="1">
                  <c:v>161.1</c:v>
                </c:pt>
                <c:pt idx="2">
                  <c:v>260.56</c:v>
                </c:pt>
                <c:pt idx="3">
                  <c:v>1098.1300000000001</c:v>
                </c:pt>
                <c:pt idx="4">
                  <c:v>630.58000000000004</c:v>
                </c:pt>
                <c:pt idx="5">
                  <c:v>530.44264752780009</c:v>
                </c:pt>
                <c:pt idx="6">
                  <c:v>394.65238078869993</c:v>
                </c:pt>
                <c:pt idx="7">
                  <c:v>286.68</c:v>
                </c:pt>
                <c:pt idx="8">
                  <c:v>460.91844684450018</c:v>
                </c:pt>
                <c:pt idx="9">
                  <c:v>246.38</c:v>
                </c:pt>
                <c:pt idx="10">
                  <c:v>229.23</c:v>
                </c:pt>
                <c:pt idx="11">
                  <c:v>285.68</c:v>
                </c:pt>
                <c:pt idx="12" formatCode="General">
                  <c:v>340</c:v>
                </c:pt>
              </c:numCache>
            </c:numRef>
          </c:val>
          <c:extLst>
            <c:ext xmlns:c16="http://schemas.microsoft.com/office/drawing/2014/chart" uri="{C3380CC4-5D6E-409C-BE32-E72D297353CC}">
              <c16:uniqueId val="{00000000-A419-4940-8087-E8465D8BBD97}"/>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数据汇总!$B$1</c:f>
              <c:strCache>
                <c:ptCount val="1"/>
                <c:pt idx="0">
                  <c:v>IPO数量</c:v>
                </c:pt>
              </c:strCache>
            </c:strRef>
          </c:tx>
          <c:spPr>
            <a:ln w="19050" cap="rnd">
              <a:solidFill>
                <a:srgbClr val="0070C0"/>
              </a:solidFill>
              <a:round/>
            </a:ln>
            <a:effectLst/>
          </c:spPr>
          <c:marker>
            <c:symbol val="none"/>
          </c:marker>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数据汇总!$A$26:$A$38</c:f>
              <c:numCache>
                <c:formatCode>yyyy"年"m"月"</c:formatCode>
                <c:ptCount val="13"/>
                <c:pt idx="0">
                  <c:v>43922</c:v>
                </c:pt>
                <c:pt idx="1">
                  <c:v>43982</c:v>
                </c:pt>
                <c:pt idx="2">
                  <c:v>44012</c:v>
                </c:pt>
                <c:pt idx="3">
                  <c:v>44043</c:v>
                </c:pt>
                <c:pt idx="4">
                  <c:v>44074</c:v>
                </c:pt>
                <c:pt idx="5">
                  <c:v>44104</c:v>
                </c:pt>
                <c:pt idx="6">
                  <c:v>44105</c:v>
                </c:pt>
                <c:pt idx="7">
                  <c:v>44165</c:v>
                </c:pt>
                <c:pt idx="8">
                  <c:v>44196</c:v>
                </c:pt>
                <c:pt idx="9">
                  <c:v>44227</c:v>
                </c:pt>
                <c:pt idx="10">
                  <c:v>44255</c:v>
                </c:pt>
                <c:pt idx="11">
                  <c:v>44256</c:v>
                </c:pt>
                <c:pt idx="12">
                  <c:v>44287</c:v>
                </c:pt>
              </c:numCache>
            </c:numRef>
          </c:cat>
          <c:val>
            <c:numRef>
              <c:f>数据汇总!$B$26:$B$38</c:f>
              <c:numCache>
                <c:formatCode>General</c:formatCode>
                <c:ptCount val="13"/>
                <c:pt idx="0">
                  <c:v>24</c:v>
                </c:pt>
                <c:pt idx="1">
                  <c:v>18</c:v>
                </c:pt>
                <c:pt idx="2">
                  <c:v>26</c:v>
                </c:pt>
                <c:pt idx="3">
                  <c:v>82</c:v>
                </c:pt>
                <c:pt idx="4">
                  <c:v>59</c:v>
                </c:pt>
                <c:pt idx="5">
                  <c:v>67</c:v>
                </c:pt>
                <c:pt idx="6">
                  <c:v>26</c:v>
                </c:pt>
                <c:pt idx="7">
                  <c:v>21</c:v>
                </c:pt>
                <c:pt idx="8">
                  <c:v>54</c:v>
                </c:pt>
                <c:pt idx="9">
                  <c:v>33</c:v>
                </c:pt>
                <c:pt idx="10">
                  <c:v>28</c:v>
                </c:pt>
                <c:pt idx="11">
                  <c:v>39</c:v>
                </c:pt>
                <c:pt idx="12">
                  <c:v>50</c:v>
                </c:pt>
              </c:numCache>
            </c:numRef>
          </c:val>
          <c:smooth val="0"/>
          <c:extLst>
            <c:ext xmlns:c16="http://schemas.microsoft.com/office/drawing/2014/chart" uri="{C3380CC4-5D6E-409C-BE32-E72D297353CC}">
              <c16:uniqueId val="{00000001-A419-4940-8087-E8465D8BBD97}"/>
            </c:ext>
          </c:extLst>
        </c:ser>
        <c:ser>
          <c:idx val="2"/>
          <c:order val="2"/>
          <c:tx>
            <c:strRef>
              <c:f>数据汇总!$D$1</c:f>
              <c:strCache>
                <c:ptCount val="1"/>
                <c:pt idx="0">
                  <c:v>退出基金数量</c:v>
                </c:pt>
              </c:strCache>
            </c:strRef>
          </c:tx>
          <c:spPr>
            <a:ln w="19050" cap="rnd">
              <a:solidFill>
                <a:srgbClr val="6699FF"/>
              </a:solidFill>
              <a:round/>
            </a:ln>
            <a:effectLst/>
          </c:spPr>
          <c:marker>
            <c:symbol val="none"/>
          </c:marker>
          <c:dLbls>
            <c:dLbl>
              <c:idx val="12"/>
              <c:tx>
                <c:rich>
                  <a:bodyPr/>
                  <a:lstStyle/>
                  <a:p>
                    <a:r>
                      <a:rPr lang="en-US" altLang="zh-CN"/>
                      <a:t>160</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87E6-40BA-A9F3-3F0F6BC06F98}"/>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数据汇总!$A$26:$A$38</c:f>
              <c:numCache>
                <c:formatCode>yyyy"年"m"月"</c:formatCode>
                <c:ptCount val="13"/>
                <c:pt idx="0">
                  <c:v>43922</c:v>
                </c:pt>
                <c:pt idx="1">
                  <c:v>43982</c:v>
                </c:pt>
                <c:pt idx="2">
                  <c:v>44012</c:v>
                </c:pt>
                <c:pt idx="3">
                  <c:v>44043</c:v>
                </c:pt>
                <c:pt idx="4">
                  <c:v>44074</c:v>
                </c:pt>
                <c:pt idx="5">
                  <c:v>44104</c:v>
                </c:pt>
                <c:pt idx="6">
                  <c:v>44105</c:v>
                </c:pt>
                <c:pt idx="7">
                  <c:v>44165</c:v>
                </c:pt>
                <c:pt idx="8">
                  <c:v>44196</c:v>
                </c:pt>
                <c:pt idx="9">
                  <c:v>44227</c:v>
                </c:pt>
                <c:pt idx="10">
                  <c:v>44255</c:v>
                </c:pt>
                <c:pt idx="11">
                  <c:v>44256</c:v>
                </c:pt>
                <c:pt idx="12">
                  <c:v>44287</c:v>
                </c:pt>
              </c:numCache>
            </c:numRef>
          </c:cat>
          <c:val>
            <c:numRef>
              <c:f>数据汇总!$D$26:$D$38</c:f>
              <c:numCache>
                <c:formatCode>General</c:formatCode>
                <c:ptCount val="13"/>
                <c:pt idx="0">
                  <c:v>90</c:v>
                </c:pt>
                <c:pt idx="1">
                  <c:v>66</c:v>
                </c:pt>
                <c:pt idx="2">
                  <c:v>109</c:v>
                </c:pt>
                <c:pt idx="3">
                  <c:v>273</c:v>
                </c:pt>
                <c:pt idx="4">
                  <c:v>209</c:v>
                </c:pt>
                <c:pt idx="5">
                  <c:v>206</c:v>
                </c:pt>
                <c:pt idx="6">
                  <c:v>93</c:v>
                </c:pt>
                <c:pt idx="7">
                  <c:v>68</c:v>
                </c:pt>
                <c:pt idx="8">
                  <c:v>106</c:v>
                </c:pt>
                <c:pt idx="9">
                  <c:v>81</c:v>
                </c:pt>
                <c:pt idx="10">
                  <c:v>87</c:v>
                </c:pt>
                <c:pt idx="11">
                  <c:v>128</c:v>
                </c:pt>
                <c:pt idx="12">
                  <c:v>162</c:v>
                </c:pt>
              </c:numCache>
            </c:numRef>
          </c:val>
          <c:smooth val="0"/>
          <c:extLst>
            <c:ext xmlns:c16="http://schemas.microsoft.com/office/drawing/2014/chart" uri="{C3380CC4-5D6E-409C-BE32-E72D297353CC}">
              <c16:uniqueId val="{00000002-A419-4940-8087-E8465D8BBD97}"/>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quot;年&quot;m&quot;月&quot;"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4309336"/>
        <c:crosses val="max"/>
        <c:crossBetween val="between"/>
      </c:valAx>
      <c:dateAx>
        <c:axId val="754309336"/>
        <c:scaling>
          <c:orientation val="minMax"/>
        </c:scaling>
        <c:delete val="1"/>
        <c:axPos val="b"/>
        <c:numFmt formatCode="yyyy&quot;年&quot;m&quot;月&quot;"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8236830073359661"/>
          <c:y val="6.3373309870526376E-2"/>
          <c:w val="0.63895377019931487"/>
          <c:h val="0.12681002335324659"/>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a:t>2021</a:t>
            </a:r>
            <a:r>
              <a:rPr lang="zh-CN"/>
              <a:t>年</a:t>
            </a:r>
            <a:r>
              <a:rPr lang="en-US"/>
              <a:t>4</a:t>
            </a:r>
            <a:r>
              <a:rPr lang="zh-CN"/>
              <a:t>月其他退出统计</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doughnut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329-43DF-947A-EAB7C63EC15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329-43DF-947A-EAB7C63EC15C}"/>
              </c:ext>
            </c:extLst>
          </c:dPt>
          <c:dLbls>
            <c:dLbl>
              <c:idx val="0"/>
              <c:layout>
                <c:manualLayout>
                  <c:x val="0.12585721647441234"/>
                  <c:y val="0.1108368748130811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329-43DF-947A-EAB7C63EC15C}"/>
                </c:ext>
              </c:extLst>
            </c:dLbl>
            <c:dLbl>
              <c:idx val="1"/>
              <c:layout>
                <c:manualLayout>
                  <c:x val="-0.11617589213022679"/>
                  <c:y val="-0.12165022845338178"/>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329-43DF-947A-EAB7C63EC15C}"/>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0"/>
            <c:showCatName val="0"/>
            <c:showSerName val="0"/>
            <c:showPercent val="1"/>
            <c:showBubbleSize val="0"/>
            <c:showLeaderLines val="0"/>
            <c:extLst>
              <c:ext xmlns:c15="http://schemas.microsoft.com/office/drawing/2012/chart" uri="{CE6537A1-D6FC-4f65-9D91-7224C49458BB}"/>
            </c:extLst>
          </c:dLbls>
          <c:cat>
            <c:strRef>
              <c:f>数据汇总!$H$1:$I$1</c:f>
              <c:strCache>
                <c:ptCount val="2"/>
                <c:pt idx="0">
                  <c:v>M&amp;A</c:v>
                </c:pt>
                <c:pt idx="1">
                  <c:v>股权转让</c:v>
                </c:pt>
              </c:strCache>
            </c:strRef>
          </c:cat>
          <c:val>
            <c:numRef>
              <c:f>数据汇总!$H$38:$I$38</c:f>
              <c:numCache>
                <c:formatCode>General</c:formatCode>
                <c:ptCount val="2"/>
                <c:pt idx="0">
                  <c:v>97</c:v>
                </c:pt>
                <c:pt idx="1">
                  <c:v>47</c:v>
                </c:pt>
              </c:numCache>
            </c:numRef>
          </c:val>
          <c:extLst>
            <c:ext xmlns:c16="http://schemas.microsoft.com/office/drawing/2014/chart" uri="{C3380CC4-5D6E-409C-BE32-E72D297353CC}">
              <c16:uniqueId val="{00000004-8329-43DF-947A-EAB7C63EC15C}"/>
            </c:ext>
          </c:extLst>
        </c:ser>
        <c:dLbls>
          <c:showLegendKey val="0"/>
          <c:showVal val="0"/>
          <c:showCatName val="0"/>
          <c:showSerName val="0"/>
          <c:showPercent val="0"/>
          <c:showBubbleSize val="0"/>
          <c:showLeaderLines val="0"/>
        </c:dLbls>
        <c:firstSliceAng val="0"/>
        <c:holeSize val="51"/>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a:t>2020</a:t>
            </a:r>
            <a:r>
              <a:rPr lang="zh-CN"/>
              <a:t>年</a:t>
            </a:r>
            <a:r>
              <a:rPr lang="en-US"/>
              <a:t>4</a:t>
            </a:r>
            <a:r>
              <a:rPr lang="zh-CN"/>
              <a:t>月</a:t>
            </a:r>
            <a:r>
              <a:rPr lang="en-US"/>
              <a:t>-2021</a:t>
            </a:r>
            <a:r>
              <a:rPr lang="zh-CN"/>
              <a:t>年</a:t>
            </a:r>
            <a:r>
              <a:rPr lang="en-US"/>
              <a:t>4</a:t>
            </a:r>
            <a:r>
              <a:rPr lang="zh-CN"/>
              <a:t>月其他退出事件统计</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5.4566862202300274E-2"/>
          <c:y val="0.17408502577706389"/>
          <c:w val="0.91805709699292859"/>
          <c:h val="0.63006660245282264"/>
        </c:manualLayout>
      </c:layout>
      <c:lineChart>
        <c:grouping val="standard"/>
        <c:varyColors val="0"/>
        <c:ser>
          <c:idx val="0"/>
          <c:order val="0"/>
          <c:tx>
            <c:strRef>
              <c:f>数据汇总!$H$1</c:f>
              <c:strCache>
                <c:ptCount val="1"/>
                <c:pt idx="0">
                  <c:v>M&amp;A</c:v>
                </c:pt>
              </c:strCache>
            </c:strRef>
          </c:tx>
          <c:spPr>
            <a:ln w="19050" cap="rnd">
              <a:solidFill>
                <a:srgbClr val="0070C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693-4154-B767-242CA47CC16E}"/>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数据汇总!$F$26:$F$38</c:f>
              <c:numCache>
                <c:formatCode>yyyy/mm</c:formatCode>
                <c:ptCount val="13"/>
                <c:pt idx="0">
                  <c:v>43951</c:v>
                </c:pt>
                <c:pt idx="1">
                  <c:v>43982</c:v>
                </c:pt>
                <c:pt idx="2">
                  <c:v>44012</c:v>
                </c:pt>
                <c:pt idx="3">
                  <c:v>44043</c:v>
                </c:pt>
                <c:pt idx="4">
                  <c:v>44074</c:v>
                </c:pt>
                <c:pt idx="5">
                  <c:v>44104</c:v>
                </c:pt>
                <c:pt idx="6">
                  <c:v>44135</c:v>
                </c:pt>
                <c:pt idx="7">
                  <c:v>44165</c:v>
                </c:pt>
                <c:pt idx="8">
                  <c:v>44196</c:v>
                </c:pt>
                <c:pt idx="9">
                  <c:v>44227</c:v>
                </c:pt>
                <c:pt idx="10">
                  <c:v>44255</c:v>
                </c:pt>
                <c:pt idx="11">
                  <c:v>44286</c:v>
                </c:pt>
                <c:pt idx="12">
                  <c:v>44287</c:v>
                </c:pt>
              </c:numCache>
            </c:numRef>
          </c:cat>
          <c:val>
            <c:numRef>
              <c:f>数据汇总!$H$26:$H$38</c:f>
              <c:numCache>
                <c:formatCode>General</c:formatCode>
                <c:ptCount val="13"/>
                <c:pt idx="0">
                  <c:v>29</c:v>
                </c:pt>
                <c:pt idx="1">
                  <c:v>12</c:v>
                </c:pt>
                <c:pt idx="2">
                  <c:v>24</c:v>
                </c:pt>
                <c:pt idx="3">
                  <c:v>35</c:v>
                </c:pt>
                <c:pt idx="4">
                  <c:v>61</c:v>
                </c:pt>
                <c:pt idx="5">
                  <c:v>38</c:v>
                </c:pt>
                <c:pt idx="6">
                  <c:v>14</c:v>
                </c:pt>
                <c:pt idx="7">
                  <c:v>12</c:v>
                </c:pt>
                <c:pt idx="8">
                  <c:v>63</c:v>
                </c:pt>
                <c:pt idx="9">
                  <c:v>31</c:v>
                </c:pt>
                <c:pt idx="10">
                  <c:v>14</c:v>
                </c:pt>
                <c:pt idx="11">
                  <c:v>36</c:v>
                </c:pt>
                <c:pt idx="12">
                  <c:v>97</c:v>
                </c:pt>
              </c:numCache>
            </c:numRef>
          </c:val>
          <c:smooth val="0"/>
          <c:extLst>
            <c:ext xmlns:c16="http://schemas.microsoft.com/office/drawing/2014/chart" uri="{C3380CC4-5D6E-409C-BE32-E72D297353CC}">
              <c16:uniqueId val="{00000001-F693-4154-B767-242CA47CC16E}"/>
            </c:ext>
          </c:extLst>
        </c:ser>
        <c:ser>
          <c:idx val="1"/>
          <c:order val="1"/>
          <c:tx>
            <c:strRef>
              <c:f>数据汇总!$I$1</c:f>
              <c:strCache>
                <c:ptCount val="1"/>
                <c:pt idx="0">
                  <c:v>股权转让</c:v>
                </c:pt>
              </c:strCache>
            </c:strRef>
          </c:tx>
          <c:spPr>
            <a:ln w="19050" cap="rnd">
              <a:solidFill>
                <a:srgbClr val="00B0F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693-4154-B767-242CA47CC16E}"/>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数据汇总!$F$26:$F$38</c:f>
              <c:numCache>
                <c:formatCode>yyyy/mm</c:formatCode>
                <c:ptCount val="13"/>
                <c:pt idx="0">
                  <c:v>43951</c:v>
                </c:pt>
                <c:pt idx="1">
                  <c:v>43982</c:v>
                </c:pt>
                <c:pt idx="2">
                  <c:v>44012</c:v>
                </c:pt>
                <c:pt idx="3">
                  <c:v>44043</c:v>
                </c:pt>
                <c:pt idx="4">
                  <c:v>44074</c:v>
                </c:pt>
                <c:pt idx="5">
                  <c:v>44104</c:v>
                </c:pt>
                <c:pt idx="6">
                  <c:v>44135</c:v>
                </c:pt>
                <c:pt idx="7">
                  <c:v>44165</c:v>
                </c:pt>
                <c:pt idx="8">
                  <c:v>44196</c:v>
                </c:pt>
                <c:pt idx="9">
                  <c:v>44227</c:v>
                </c:pt>
                <c:pt idx="10">
                  <c:v>44255</c:v>
                </c:pt>
                <c:pt idx="11">
                  <c:v>44286</c:v>
                </c:pt>
                <c:pt idx="12">
                  <c:v>44287</c:v>
                </c:pt>
              </c:numCache>
            </c:numRef>
          </c:cat>
          <c:val>
            <c:numRef>
              <c:f>数据汇总!$I$26:$I$38</c:f>
              <c:numCache>
                <c:formatCode>General</c:formatCode>
                <c:ptCount val="13"/>
                <c:pt idx="0">
                  <c:v>23</c:v>
                </c:pt>
                <c:pt idx="1">
                  <c:v>21</c:v>
                </c:pt>
                <c:pt idx="2">
                  <c:v>30</c:v>
                </c:pt>
                <c:pt idx="3">
                  <c:v>43</c:v>
                </c:pt>
                <c:pt idx="4">
                  <c:v>7</c:v>
                </c:pt>
                <c:pt idx="5">
                  <c:v>0</c:v>
                </c:pt>
                <c:pt idx="6">
                  <c:v>1</c:v>
                </c:pt>
                <c:pt idx="7">
                  <c:v>11</c:v>
                </c:pt>
                <c:pt idx="8">
                  <c:v>37</c:v>
                </c:pt>
                <c:pt idx="9">
                  <c:v>10</c:v>
                </c:pt>
                <c:pt idx="10">
                  <c:v>25</c:v>
                </c:pt>
                <c:pt idx="11">
                  <c:v>25</c:v>
                </c:pt>
                <c:pt idx="12">
                  <c:v>47</c:v>
                </c:pt>
              </c:numCache>
            </c:numRef>
          </c:val>
          <c:smooth val="0"/>
          <c:extLst>
            <c:ext xmlns:c16="http://schemas.microsoft.com/office/drawing/2014/chart" uri="{C3380CC4-5D6E-409C-BE32-E72D297353CC}">
              <c16:uniqueId val="{00000003-F693-4154-B767-242CA47CC16E}"/>
            </c:ext>
          </c:extLst>
        </c:ser>
        <c:dLbls>
          <c:showLegendKey val="0"/>
          <c:showVal val="0"/>
          <c:showCatName val="0"/>
          <c:showSerName val="0"/>
          <c:showPercent val="0"/>
          <c:showBubbleSize val="0"/>
        </c:dLbls>
        <c:smooth val="0"/>
        <c:axId val="884899040"/>
        <c:axId val="884898384"/>
      </c:lineChart>
      <c:catAx>
        <c:axId val="884899040"/>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84898384"/>
        <c:crosses val="autoZero"/>
        <c:auto val="0"/>
        <c:lblAlgn val="ctr"/>
        <c:lblOffset val="100"/>
        <c:noMultiLvlLbl val="1"/>
      </c:catAx>
      <c:valAx>
        <c:axId val="884898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84899040"/>
        <c:crosses val="autoZero"/>
        <c:crossBetween val="between"/>
      </c:valAx>
      <c:spPr>
        <a:noFill/>
        <a:ln>
          <a:noFill/>
        </a:ln>
        <a:effectLst/>
      </c:spPr>
    </c:plotArea>
    <c:legend>
      <c:legendPos val="t"/>
      <c:layout>
        <c:manualLayout>
          <c:xMode val="edge"/>
          <c:yMode val="edge"/>
          <c:x val="0.61473999999999995"/>
          <c:y val="0.13464783950617285"/>
          <c:w val="0.33116740740740741"/>
          <c:h val="8.1667088820482819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sz="900" b="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a:t>2020.4-2021.4</a:t>
            </a:r>
            <a:r>
              <a:rPr lang="zh-CN"/>
              <a:t>新三板新挂牌及摘牌情况</a:t>
            </a:r>
          </a:p>
        </c:rich>
      </c:tx>
      <c:layout>
        <c:manualLayout>
          <c:xMode val="edge"/>
          <c:yMode val="edge"/>
          <c:x val="0.31902693232504714"/>
          <c:y val="1.54882628405571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8.6900481189851275E-2"/>
          <c:y val="0.12195630475767993"/>
          <c:w val="0.88254396325459317"/>
          <c:h val="0.69295380501045856"/>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44316</c:v>
                </c:pt>
                <c:pt idx="1">
                  <c:v>44286</c:v>
                </c:pt>
                <c:pt idx="2">
                  <c:v>44255</c:v>
                </c:pt>
                <c:pt idx="3">
                  <c:v>44227</c:v>
                </c:pt>
                <c:pt idx="4">
                  <c:v>44196</c:v>
                </c:pt>
                <c:pt idx="5">
                  <c:v>44165</c:v>
                </c:pt>
                <c:pt idx="6">
                  <c:v>44135</c:v>
                </c:pt>
                <c:pt idx="7">
                  <c:v>44104</c:v>
                </c:pt>
                <c:pt idx="8">
                  <c:v>44044</c:v>
                </c:pt>
                <c:pt idx="9">
                  <c:v>44043</c:v>
                </c:pt>
                <c:pt idx="10">
                  <c:v>43983</c:v>
                </c:pt>
                <c:pt idx="11">
                  <c:v>43982</c:v>
                </c:pt>
                <c:pt idx="12">
                  <c:v>43951</c:v>
                </c:pt>
              </c:numCache>
            </c:numRef>
          </c:cat>
          <c:val>
            <c:numRef>
              <c:f>'2017年9月摘牌公司情况一览'!$J$2:$J$14</c:f>
              <c:numCache>
                <c:formatCode>General</c:formatCode>
                <c:ptCount val="13"/>
                <c:pt idx="0">
                  <c:v>7</c:v>
                </c:pt>
                <c:pt idx="1">
                  <c:v>8</c:v>
                </c:pt>
                <c:pt idx="2">
                  <c:v>8</c:v>
                </c:pt>
                <c:pt idx="3">
                  <c:v>12</c:v>
                </c:pt>
                <c:pt idx="4">
                  <c:v>19</c:v>
                </c:pt>
                <c:pt idx="5">
                  <c:v>10</c:v>
                </c:pt>
                <c:pt idx="6">
                  <c:v>9</c:v>
                </c:pt>
                <c:pt idx="7">
                  <c:v>11</c:v>
                </c:pt>
                <c:pt idx="8">
                  <c:v>10</c:v>
                </c:pt>
                <c:pt idx="9">
                  <c:v>13</c:v>
                </c:pt>
                <c:pt idx="10">
                  <c:v>7</c:v>
                </c:pt>
                <c:pt idx="11">
                  <c:v>10</c:v>
                </c:pt>
                <c:pt idx="12">
                  <c:v>13</c:v>
                </c:pt>
              </c:numCache>
            </c:numRef>
          </c:val>
          <c:extLst>
            <c:ext xmlns:c16="http://schemas.microsoft.com/office/drawing/2014/chart" uri="{C3380CC4-5D6E-409C-BE32-E72D297353CC}">
              <c16:uniqueId val="{00000000-8094-4CFB-9D23-3F2AC2752F15}"/>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44316</c:v>
                </c:pt>
                <c:pt idx="1">
                  <c:v>44286</c:v>
                </c:pt>
                <c:pt idx="2">
                  <c:v>44255</c:v>
                </c:pt>
                <c:pt idx="3">
                  <c:v>44227</c:v>
                </c:pt>
                <c:pt idx="4">
                  <c:v>44196</c:v>
                </c:pt>
                <c:pt idx="5">
                  <c:v>44165</c:v>
                </c:pt>
                <c:pt idx="6">
                  <c:v>44135</c:v>
                </c:pt>
                <c:pt idx="7">
                  <c:v>44104</c:v>
                </c:pt>
                <c:pt idx="8">
                  <c:v>44044</c:v>
                </c:pt>
                <c:pt idx="9">
                  <c:v>44043</c:v>
                </c:pt>
                <c:pt idx="10">
                  <c:v>43983</c:v>
                </c:pt>
                <c:pt idx="11">
                  <c:v>43982</c:v>
                </c:pt>
                <c:pt idx="12">
                  <c:v>43951</c:v>
                </c:pt>
              </c:numCache>
            </c:numRef>
          </c:cat>
          <c:val>
            <c:numRef>
              <c:f>'2017年9月摘牌公司情况一览'!$K$2:$K$14</c:f>
              <c:numCache>
                <c:formatCode>General</c:formatCode>
                <c:ptCount val="13"/>
                <c:pt idx="0">
                  <c:v>-204</c:v>
                </c:pt>
                <c:pt idx="1">
                  <c:v>-207</c:v>
                </c:pt>
                <c:pt idx="2">
                  <c:v>-72</c:v>
                </c:pt>
                <c:pt idx="3">
                  <c:v>-159</c:v>
                </c:pt>
                <c:pt idx="4">
                  <c:v>-76</c:v>
                </c:pt>
                <c:pt idx="5">
                  <c:v>-47</c:v>
                </c:pt>
                <c:pt idx="6">
                  <c:v>-125</c:v>
                </c:pt>
                <c:pt idx="7">
                  <c:v>-35</c:v>
                </c:pt>
                <c:pt idx="8">
                  <c:v>-98</c:v>
                </c:pt>
                <c:pt idx="9">
                  <c:v>-51</c:v>
                </c:pt>
                <c:pt idx="10">
                  <c:v>-51</c:v>
                </c:pt>
                <c:pt idx="11">
                  <c:v>-45</c:v>
                </c:pt>
                <c:pt idx="12">
                  <c:v>-142</c:v>
                </c:pt>
              </c:numCache>
            </c:numRef>
          </c:val>
          <c:extLst>
            <c:ext xmlns:c16="http://schemas.microsoft.com/office/drawing/2014/chart" uri="{C3380CC4-5D6E-409C-BE32-E72D297353CC}">
              <c16:uniqueId val="{00000001-8094-4CFB-9D23-3F2AC2752F15}"/>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277032920"/>
        <c:crossesAt val="0"/>
        <c:auto val="1"/>
        <c:lblOffset val="100"/>
        <c:baseTimeUnit val="months"/>
      </c:dateAx>
      <c:valAx>
        <c:axId val="1277032920"/>
        <c:scaling>
          <c:orientation val="minMax"/>
          <c:max val="100"/>
          <c:min val="-25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277029968"/>
        <c:crosses val="autoZero"/>
        <c:crossBetween val="between"/>
      </c:valAx>
      <c:spPr>
        <a:noFill/>
        <a:ln>
          <a:noFill/>
        </a:ln>
        <a:effectLst/>
      </c:spPr>
    </c:plotArea>
    <c:legend>
      <c:legendPos val="t"/>
      <c:layout>
        <c:manualLayout>
          <c:xMode val="edge"/>
          <c:yMode val="edge"/>
          <c:x val="0.36822462962962965"/>
          <c:y val="0.11596604938271603"/>
          <c:w val="0.26355055555555557"/>
          <c:h val="6.961944444444444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FF66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万得!$B$20:$B$29</c:f>
              <c:strCache>
                <c:ptCount val="10"/>
                <c:pt idx="0">
                  <c:v>热景生物</c:v>
                </c:pt>
                <c:pt idx="1">
                  <c:v>翔宇医疗</c:v>
                </c:pt>
                <c:pt idx="2">
                  <c:v>明微电子</c:v>
                </c:pt>
                <c:pt idx="3">
                  <c:v>和林微纳</c:v>
                </c:pt>
                <c:pt idx="4">
                  <c:v>键凯科技</c:v>
                </c:pt>
                <c:pt idx="5">
                  <c:v>惠泰医疗</c:v>
                </c:pt>
                <c:pt idx="6">
                  <c:v>晶丰明源</c:v>
                </c:pt>
                <c:pt idx="7">
                  <c:v>极米科技</c:v>
                </c:pt>
                <c:pt idx="8">
                  <c:v>四方光电</c:v>
                </c:pt>
                <c:pt idx="9">
                  <c:v>奕瑞科技</c:v>
                </c:pt>
              </c:strCache>
            </c:strRef>
          </c:cat>
          <c:val>
            <c:numRef>
              <c:f>万得!$E$20:$E$29</c:f>
              <c:numCache>
                <c:formatCode>0.00%</c:formatCode>
                <c:ptCount val="10"/>
                <c:pt idx="0">
                  <c:v>4.2564143886186292</c:v>
                </c:pt>
                <c:pt idx="1">
                  <c:v>0.77075892857142847</c:v>
                </c:pt>
                <c:pt idx="2">
                  <c:v>0.7017963349250953</c:v>
                </c:pt>
                <c:pt idx="3">
                  <c:v>0.58227272727272705</c:v>
                </c:pt>
                <c:pt idx="4">
                  <c:v>0.5604188481675394</c:v>
                </c:pt>
                <c:pt idx="5">
                  <c:v>0.52281880586821705</c:v>
                </c:pt>
                <c:pt idx="6">
                  <c:v>0.50891172119020212</c:v>
                </c:pt>
                <c:pt idx="7">
                  <c:v>0.50785249832580837</c:v>
                </c:pt>
                <c:pt idx="8">
                  <c:v>0.47539616346955782</c:v>
                </c:pt>
                <c:pt idx="9">
                  <c:v>0.4483051643079472</c:v>
                </c:pt>
              </c:numCache>
            </c:numRef>
          </c:val>
          <c:extLst>
            <c:ext xmlns:c16="http://schemas.microsoft.com/office/drawing/2014/chart" uri="{C3380CC4-5D6E-409C-BE32-E72D297353CC}">
              <c16:uniqueId val="{00000000-9A20-45EB-AF00-4894EF635B27}"/>
            </c:ext>
          </c:extLst>
        </c:ser>
        <c:dLbls>
          <c:showLegendKey val="0"/>
          <c:showVal val="0"/>
          <c:showCatName val="0"/>
          <c:showSerName val="0"/>
          <c:showPercent val="0"/>
          <c:showBubbleSize val="0"/>
        </c:dLbls>
        <c:gapWidth val="70"/>
        <c:axId val="686252543"/>
        <c:axId val="686252959"/>
      </c:barChart>
      <c:catAx>
        <c:axId val="6862525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686252959"/>
        <c:crosses val="autoZero"/>
        <c:auto val="1"/>
        <c:lblAlgn val="ctr"/>
        <c:lblOffset val="100"/>
        <c:noMultiLvlLbl val="0"/>
      </c:catAx>
      <c:valAx>
        <c:axId val="686252959"/>
        <c:scaling>
          <c:orientation val="minMax"/>
        </c:scaling>
        <c:delete val="1"/>
        <c:axPos val="t"/>
        <c:numFmt formatCode="0.00%" sourceLinked="1"/>
        <c:majorTickMark val="none"/>
        <c:minorTickMark val="none"/>
        <c:tickLblPos val="nextTo"/>
        <c:crossAx val="686252543"/>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Sheet1!$B$18:$B$27</c:f>
              <c:strCache>
                <c:ptCount val="10"/>
                <c:pt idx="0">
                  <c:v>奥福环保</c:v>
                </c:pt>
                <c:pt idx="1">
                  <c:v>佳华科技</c:v>
                </c:pt>
                <c:pt idx="2">
                  <c:v>元琛科技</c:v>
                </c:pt>
                <c:pt idx="3">
                  <c:v>博睿数据</c:v>
                </c:pt>
                <c:pt idx="4">
                  <c:v>光云科技</c:v>
                </c:pt>
                <c:pt idx="5">
                  <c:v>上纬新材</c:v>
                </c:pt>
                <c:pt idx="6">
                  <c:v>寒武纪-U</c:v>
                </c:pt>
                <c:pt idx="7">
                  <c:v>纵横股份</c:v>
                </c:pt>
                <c:pt idx="8">
                  <c:v>交控科技</c:v>
                </c:pt>
                <c:pt idx="9">
                  <c:v>三旺通信</c:v>
                </c:pt>
              </c:strCache>
            </c:strRef>
          </c:cat>
          <c:val>
            <c:numRef>
              <c:f>Sheet1!$E$18:$E$27</c:f>
              <c:numCache>
                <c:formatCode>0.00%</c:formatCode>
                <c:ptCount val="10"/>
                <c:pt idx="0">
                  <c:v>-0.31785393584473687</c:v>
                </c:pt>
                <c:pt idx="1">
                  <c:v>-0.29218836183121899</c:v>
                </c:pt>
                <c:pt idx="2">
                  <c:v>-0.26017699115044246</c:v>
                </c:pt>
                <c:pt idx="3">
                  <c:v>-0.25620045045045037</c:v>
                </c:pt>
                <c:pt idx="4">
                  <c:v>-0.24988864142538969</c:v>
                </c:pt>
                <c:pt idx="5">
                  <c:v>-0.22059886038473919</c:v>
                </c:pt>
                <c:pt idx="6">
                  <c:v>-0.20725388233369868</c:v>
                </c:pt>
                <c:pt idx="7">
                  <c:v>-0.20168213370114374</c:v>
                </c:pt>
                <c:pt idx="8">
                  <c:v>-0.19217819217819221</c:v>
                </c:pt>
                <c:pt idx="9">
                  <c:v>-0.18880922192260308</c:v>
                </c:pt>
              </c:numCache>
            </c:numRef>
          </c:val>
          <c:extLst>
            <c:ext xmlns:c16="http://schemas.microsoft.com/office/drawing/2014/chart" uri="{C3380CC4-5D6E-409C-BE32-E72D297353CC}">
              <c16:uniqueId val="{00000000-B1C2-4A46-ADAC-08C679A5AE04}"/>
            </c:ext>
          </c:extLst>
        </c:ser>
        <c:dLbls>
          <c:showLegendKey val="0"/>
          <c:showVal val="0"/>
          <c:showCatName val="0"/>
          <c:showSerName val="0"/>
          <c:showPercent val="0"/>
          <c:showBubbleSize val="0"/>
        </c:dLbls>
        <c:gapWidth val="70"/>
        <c:axId val="1172333903"/>
        <c:axId val="1172335567"/>
      </c:barChart>
      <c:catAx>
        <c:axId val="1172333903"/>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172335567"/>
        <c:crosses val="autoZero"/>
        <c:auto val="1"/>
        <c:lblAlgn val="ctr"/>
        <c:lblOffset val="100"/>
        <c:noMultiLvlLbl val="0"/>
      </c:catAx>
      <c:valAx>
        <c:axId val="1172335567"/>
        <c:scaling>
          <c:orientation val="minMax"/>
        </c:scaling>
        <c:delete val="1"/>
        <c:axPos val="t"/>
        <c:numFmt formatCode="0.00%" sourceLinked="1"/>
        <c:majorTickMark val="none"/>
        <c:minorTickMark val="none"/>
        <c:tickLblPos val="nextTo"/>
        <c:crossAx val="1172333903"/>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5/11/2021</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333333"/>
                </a:solidFill>
                <a:effectLst/>
                <a:latin typeface="arial" panose="020B0604020202020204" pitchFamily="34" charset="0"/>
                <a:ea typeface="+mn-ea"/>
                <a:cs typeface="+mn-cs"/>
              </a:rPr>
              <a:t>翼东水泥收购金翼水泥，使得金翼成为翼东水泥的全资子公司，且金隅集团是翼东水泥的第二大股东。股权重组主要是为了减少竞争和基础设施的重复建设。</a:t>
            </a:r>
            <a:endParaRPr lang="en-US" altLang="zh-CN" sz="1200" b="0" i="0" kern="1200" dirty="0">
              <a:solidFill>
                <a:srgbClr val="333333"/>
              </a:solidFill>
              <a:effectLst/>
              <a:latin typeface="arial" panose="020B0604020202020204" pitchFamily="34" charset="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333333"/>
                </a:solidFill>
                <a:effectLst/>
                <a:latin typeface="arial" panose="020B0604020202020204" pitchFamily="34" charset="0"/>
                <a:ea typeface="+mn-ea"/>
                <a:cs typeface="+mn-cs"/>
              </a:rPr>
              <a:t>华按股份，向无锡铧安增资主要是为了当前项目的建设（</a:t>
            </a:r>
            <a:r>
              <a:rPr lang="zh-CN" altLang="en-US" b="0" i="0" dirty="0">
                <a:solidFill>
                  <a:srgbClr val="000000"/>
                </a:solidFill>
                <a:effectLst/>
                <a:latin typeface="微软雅黑" panose="020B0503020204020204" pitchFamily="34" charset="-122"/>
                <a:ea typeface="微软雅黑" panose="020B0503020204020204" pitchFamily="34" charset="-122"/>
              </a:rPr>
              <a:t>无锡经开区博览中心项目</a:t>
            </a:r>
            <a:r>
              <a:rPr lang="zh-CN" altLang="en-US" sz="1200" b="0" i="0" kern="1200" dirty="0">
                <a:solidFill>
                  <a:srgbClr val="333333"/>
                </a:solidFill>
                <a:effectLst/>
                <a:latin typeface="arial" panose="020B0604020202020204" pitchFamily="34" charset="0"/>
                <a:ea typeface="+mn-ea"/>
                <a:cs typeface="+mn-cs"/>
              </a:rPr>
              <a:t>）</a:t>
            </a:r>
            <a:endParaRPr lang="en-US" altLang="zh-CN" sz="1200" b="0" i="0" kern="1200" dirty="0">
              <a:solidFill>
                <a:srgbClr val="333333"/>
              </a:solidFill>
              <a:effectLst/>
              <a:latin typeface="arial" panose="020B0604020202020204" pitchFamily="34" charset="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333333"/>
                </a:solidFill>
                <a:effectLst/>
                <a:latin typeface="arial" panose="020B0604020202020204" pitchFamily="34" charset="0"/>
                <a:ea typeface="+mn-ea"/>
                <a:cs typeface="+mn-cs"/>
              </a:rPr>
              <a:t>川投能源主要是想解决同业竞争的问题而花了相对较高的价格进行并购，引发中小投资者不满。</a:t>
            </a:r>
            <a:endParaRPr lang="en-US" altLang="zh-CN" sz="1200" b="0" i="0" kern="1200" dirty="0">
              <a:solidFill>
                <a:srgbClr val="333333"/>
              </a:solidFill>
              <a:effectLst/>
              <a:latin typeface="arial" panose="020B0604020202020204" pitchFamily="34" charset="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zh-CN" altLang="en-US" sz="1200" b="0" i="0" kern="1200" dirty="0">
              <a:solidFill>
                <a:srgbClr val="333333"/>
              </a:solidFill>
              <a:effectLst/>
              <a:latin typeface="arial" panose="020B0604020202020204" pitchFamily="34" charset="0"/>
              <a:ea typeface="+mn-ea"/>
              <a:cs typeface="+mn-cs"/>
            </a:endParaRPr>
          </a:p>
        </p:txBody>
      </p:sp>
    </p:spTree>
    <p:extLst>
      <p:ext uri="{BB962C8B-B14F-4D97-AF65-F5344CB8AC3E}">
        <p14:creationId xmlns:p14="http://schemas.microsoft.com/office/powerpoint/2010/main" val="1395363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extLst>
      <p:ext uri="{BB962C8B-B14F-4D97-AF65-F5344CB8AC3E}">
        <p14:creationId xmlns:p14="http://schemas.microsoft.com/office/powerpoint/2010/main" val="289921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extLst>
      <p:ext uri="{BB962C8B-B14F-4D97-AF65-F5344CB8AC3E}">
        <p14:creationId xmlns:p14="http://schemas.microsoft.com/office/powerpoint/2010/main" val="2982338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IPO</a:t>
            </a:r>
            <a:r>
              <a:rPr lang="zh-CN" altLang="en-US" dirty="0"/>
              <a:t>发审出现的“大进大撤”现象，证监会认为，相关方对注册制的理解存在偏差，形成有效的市场约束需要一个渐进的过程。</a:t>
            </a:r>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extLst>
      <p:ext uri="{BB962C8B-B14F-4D97-AF65-F5344CB8AC3E}">
        <p14:creationId xmlns:p14="http://schemas.microsoft.com/office/powerpoint/2010/main" val="3098525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648198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extLst>
      <p:ext uri="{BB962C8B-B14F-4D97-AF65-F5344CB8AC3E}">
        <p14:creationId xmlns:p14="http://schemas.microsoft.com/office/powerpoint/2010/main" val="2203703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extLst>
      <p:ext uri="{BB962C8B-B14F-4D97-AF65-F5344CB8AC3E}">
        <p14:creationId xmlns:p14="http://schemas.microsoft.com/office/powerpoint/2010/main" val="3081348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extLst>
      <p:ext uri="{BB962C8B-B14F-4D97-AF65-F5344CB8AC3E}">
        <p14:creationId xmlns:p14="http://schemas.microsoft.com/office/powerpoint/2010/main" val="381868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333333"/>
              </a:solidFill>
              <a:effectLst/>
              <a:latin typeface="Microsoft YaHei tahom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rPr>
              <a:t>融客月报</a:t>
            </a:r>
            <a:r>
              <a:rPr lang="en-US" altLang="zh-CN"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ea typeface="幼圆" panose="02010509060101010101" pitchFamily="49" charset="-122"/>
                <a:sym typeface="微软雅黑" panose="020B0503020204020204" pitchFamily="34" charset="-122"/>
              </a:rPr>
              <a:t>——</a:t>
            </a:r>
            <a:r>
              <a:rPr lang="zh-CN" altLang="en-US" sz="2800" dirty="0">
                <a:solidFill>
                  <a:srgbClr val="000066"/>
                </a:solidFill>
                <a:ea typeface="幼圆" panose="02010509060101010101" pitchFamily="49" charset="-122"/>
                <a:sym typeface="微软雅黑" panose="020B0503020204020204" pitchFamily="34" charset="-122"/>
              </a:rPr>
              <a:t>私募股权投资市场</a:t>
            </a:r>
            <a:r>
              <a:rPr lang="zh-CN" altLang="en-US" sz="1600" dirty="0">
                <a:solidFill>
                  <a:srgbClr val="000066"/>
                </a:solidFill>
                <a:ea typeface="幼圆" panose="02010509060101010101" pitchFamily="49" charset="-122"/>
                <a:sym typeface="微软雅黑" panose="020B0503020204020204" pitchFamily="34" charset="-122"/>
              </a:rPr>
              <a:t>（</a:t>
            </a:r>
            <a:r>
              <a:rPr lang="en-US" altLang="zh-CN" sz="1600" dirty="0">
                <a:solidFill>
                  <a:srgbClr val="000066"/>
                </a:solidFill>
                <a:ea typeface="幼圆" panose="02010509060101010101" pitchFamily="49" charset="-122"/>
                <a:sym typeface="微软雅黑" panose="020B0503020204020204" pitchFamily="34" charset="-122"/>
              </a:rPr>
              <a:t>2021</a:t>
            </a:r>
            <a:r>
              <a:rPr lang="zh-CN" altLang="en-US" sz="1600" dirty="0">
                <a:solidFill>
                  <a:srgbClr val="000066"/>
                </a:solidFill>
                <a:ea typeface="幼圆" panose="02010509060101010101" pitchFamily="49" charset="-122"/>
                <a:sym typeface="微软雅黑" panose="020B0503020204020204" pitchFamily="34" charset="-122"/>
              </a:rPr>
              <a:t>年</a:t>
            </a:r>
            <a:r>
              <a:rPr lang="en-US" altLang="zh-CN" sz="1600" dirty="0">
                <a:solidFill>
                  <a:srgbClr val="000066"/>
                </a:solidFill>
                <a:ea typeface="幼圆" panose="02010509060101010101" pitchFamily="49" charset="-122"/>
                <a:sym typeface="微软雅黑" panose="020B0503020204020204" pitchFamily="34" charset="-122"/>
              </a:rPr>
              <a:t>4</a:t>
            </a:r>
            <a:r>
              <a:rPr lang="zh-CN" altLang="en-US" sz="1600" dirty="0">
                <a:solidFill>
                  <a:srgbClr val="000066"/>
                </a:solidFill>
                <a:ea typeface="幼圆" panose="02010509060101010101" pitchFamily="49" charset="-122"/>
                <a:sym typeface="微软雅黑" panose="020B0503020204020204" pitchFamily="34" charset="-122"/>
              </a:rPr>
              <a:t>月）</a:t>
            </a:r>
          </a:p>
        </p:txBody>
      </p:sp>
    </p:spTree>
    <p:extLst>
      <p:ext uri="{BB962C8B-B14F-4D97-AF65-F5344CB8AC3E}">
        <p14:creationId xmlns:p14="http://schemas.microsoft.com/office/powerpoint/2010/main" val="20398489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422843" y="5363383"/>
            <a:ext cx="7346314" cy="1042721"/>
          </a:xfrm>
          <a:prstGeom prst="rect">
            <a:avLst/>
          </a:prstGeom>
          <a:noFill/>
        </p:spPr>
        <p:txBody>
          <a:bodyPr wrap="square" lIns="0" tIns="0" rIns="0" bIns="0" rtlCol="0">
            <a:spAutoFit/>
          </a:bodyPr>
          <a:lstStyle/>
          <a:p>
            <a:pPr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144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家</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PE</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通过其他方式实现退出。</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97</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个通过</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M&amp;A</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途径完成退出，</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47</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家通过</a:t>
            </a:r>
            <a:r>
              <a:rPr lang="zh-CN" altLang="en-US"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股权转让</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途径完成退出。</a:t>
            </a:r>
          </a:p>
        </p:txBody>
      </p:sp>
      <p:grpSp>
        <p:nvGrpSpPr>
          <p:cNvPr id="4" name="组合 3"/>
          <p:cNvGrpSpPr/>
          <p:nvPr/>
        </p:nvGrpSpPr>
        <p:grpSpPr>
          <a:xfrm>
            <a:off x="959636" y="972930"/>
            <a:ext cx="1776427" cy="36000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 name="Rectangle 2"/>
          <p:cNvSpPr txBox="1">
            <a:spLocks noChangeArrowheads="1"/>
          </p:cNvSpPr>
          <p:nvPr/>
        </p:nvSpPr>
        <p:spPr bwMode="auto">
          <a:xfrm>
            <a:off x="633265" y="128870"/>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其他退出情况</a:t>
            </a:r>
          </a:p>
        </p:txBody>
      </p:sp>
      <p:graphicFrame>
        <p:nvGraphicFramePr>
          <p:cNvPr id="10" name="图表 9">
            <a:extLst>
              <a:ext uri="{FF2B5EF4-FFF2-40B4-BE49-F238E27FC236}">
                <a16:creationId xmlns:a16="http://schemas.microsoft.com/office/drawing/2014/main" id="{49C6F371-1556-4BE1-870C-832AB799B192}"/>
              </a:ext>
            </a:extLst>
          </p:cNvPr>
          <p:cNvGraphicFramePr>
            <a:graphicFrameLocks/>
          </p:cNvGraphicFramePr>
          <p:nvPr>
            <p:extLst>
              <p:ext uri="{D42A27DB-BD31-4B8C-83A1-F6EECF244321}">
                <p14:modId xmlns:p14="http://schemas.microsoft.com/office/powerpoint/2010/main" val="3436184219"/>
              </p:ext>
            </p:extLst>
          </p:nvPr>
        </p:nvGraphicFramePr>
        <p:xfrm>
          <a:off x="8256588" y="1252055"/>
          <a:ext cx="3935412" cy="46978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图表 8">
            <a:extLst>
              <a:ext uri="{FF2B5EF4-FFF2-40B4-BE49-F238E27FC236}">
                <a16:creationId xmlns:a16="http://schemas.microsoft.com/office/drawing/2014/main" id="{5B989BC8-4C5C-48D7-9408-9B60E9CA72A4}"/>
              </a:ext>
            </a:extLst>
          </p:cNvPr>
          <p:cNvGraphicFramePr>
            <a:graphicFrameLocks/>
          </p:cNvGraphicFramePr>
          <p:nvPr>
            <p:extLst>
              <p:ext uri="{D42A27DB-BD31-4B8C-83A1-F6EECF244321}">
                <p14:modId xmlns:p14="http://schemas.microsoft.com/office/powerpoint/2010/main" val="2678018296"/>
              </p:ext>
            </p:extLst>
          </p:nvPr>
        </p:nvGraphicFramePr>
        <p:xfrm>
          <a:off x="318053" y="1350945"/>
          <a:ext cx="7938536" cy="369805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47850" y="946150"/>
            <a:ext cx="2219603" cy="360000"/>
            <a:chOff x="7155444" y="826258"/>
            <a:chExt cx="3098165" cy="374315"/>
          </a:xfrm>
        </p:grpSpPr>
        <p:sp>
          <p:nvSpPr>
            <p:cNvPr id="5" name="矩形 4"/>
            <p:cNvSpPr/>
            <p:nvPr/>
          </p:nvSpPr>
          <p:spPr>
            <a:xfrm>
              <a:off x="7155444" y="830704"/>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上市公司并购事件</a:t>
              </a:r>
            </a:p>
          </p:txBody>
        </p:sp>
        <p:sp>
          <p:nvSpPr>
            <p:cNvPr id="6" name="等腰三角形 5"/>
            <p:cNvSpPr/>
            <p:nvPr/>
          </p:nvSpPr>
          <p:spPr>
            <a:xfrm rot="5400000">
              <a:off x="9927152" y="869669"/>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0" name="Rectangle 2"/>
          <p:cNvSpPr txBox="1">
            <a:spLocks noChangeArrowheads="1"/>
          </p:cNvSpPr>
          <p:nvPr/>
        </p:nvSpPr>
        <p:spPr bwMode="auto">
          <a:xfrm>
            <a:off x="971195" y="212813"/>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并购</a:t>
            </a:r>
          </a:p>
        </p:txBody>
      </p:sp>
      <p:sp>
        <p:nvSpPr>
          <p:cNvPr id="11" name="文本框 10"/>
          <p:cNvSpPr txBox="1"/>
          <p:nvPr/>
        </p:nvSpPr>
        <p:spPr>
          <a:xfrm>
            <a:off x="1847850" y="5316369"/>
            <a:ext cx="8569325" cy="1116075"/>
          </a:xfrm>
          <a:prstGeom prst="rect">
            <a:avLst/>
          </a:prstGeom>
          <a:noFill/>
        </p:spPr>
        <p:txBody>
          <a:bodyPr wrap="square" lIns="0" tIns="0" rIns="0" bIns="0" rtlCol="0">
            <a:spAutoFit/>
          </a:bodyPr>
          <a:lstStyle/>
          <a:p>
            <a:pPr indent="457189">
              <a:lnSpc>
                <a:spcPct val="150000"/>
              </a:lnSpc>
            </a:pP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股上市公司并购事件共计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222</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5442.48</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109</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26</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9</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22</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家。较前一月并购数量急剧上升，规模迅速扩大。</a:t>
            </a:r>
          </a:p>
        </p:txBody>
      </p:sp>
      <p:graphicFrame>
        <p:nvGraphicFramePr>
          <p:cNvPr id="7" name="表格 6">
            <a:extLst>
              <a:ext uri="{FF2B5EF4-FFF2-40B4-BE49-F238E27FC236}">
                <a16:creationId xmlns:a16="http://schemas.microsoft.com/office/drawing/2014/main" id="{06F65599-3A9F-4251-B6A1-092A3A5C1DD5}"/>
              </a:ext>
            </a:extLst>
          </p:cNvPr>
          <p:cNvGraphicFramePr>
            <a:graphicFrameLocks noGrp="1"/>
          </p:cNvGraphicFramePr>
          <p:nvPr>
            <p:extLst>
              <p:ext uri="{D42A27DB-BD31-4B8C-83A1-F6EECF244321}">
                <p14:modId xmlns:p14="http://schemas.microsoft.com/office/powerpoint/2010/main" val="3543847349"/>
              </p:ext>
            </p:extLst>
          </p:nvPr>
        </p:nvGraphicFramePr>
        <p:xfrm>
          <a:off x="1847851" y="1381125"/>
          <a:ext cx="8569323" cy="3921269"/>
        </p:xfrm>
        <a:graphic>
          <a:graphicData uri="http://schemas.openxmlformats.org/drawingml/2006/table">
            <a:tbl>
              <a:tblPr/>
              <a:tblGrid>
                <a:gridCol w="2873739">
                  <a:extLst>
                    <a:ext uri="{9D8B030D-6E8A-4147-A177-3AD203B41FA5}">
                      <a16:colId xmlns:a16="http://schemas.microsoft.com/office/drawing/2014/main" val="2736749827"/>
                    </a:ext>
                  </a:extLst>
                </a:gridCol>
                <a:gridCol w="2715527">
                  <a:extLst>
                    <a:ext uri="{9D8B030D-6E8A-4147-A177-3AD203B41FA5}">
                      <a16:colId xmlns:a16="http://schemas.microsoft.com/office/drawing/2014/main" val="1477437873"/>
                    </a:ext>
                  </a:extLst>
                </a:gridCol>
                <a:gridCol w="2980057">
                  <a:extLst>
                    <a:ext uri="{9D8B030D-6E8A-4147-A177-3AD203B41FA5}">
                      <a16:colId xmlns:a16="http://schemas.microsoft.com/office/drawing/2014/main" val="799964429"/>
                    </a:ext>
                  </a:extLst>
                </a:gridCol>
              </a:tblGrid>
              <a:tr h="695039">
                <a:tc>
                  <a:txBody>
                    <a:bodyPr/>
                    <a:lstStyle/>
                    <a:p>
                      <a:pPr algn="ctr" fontAlgn="b"/>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金额总计</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82439170"/>
                  </a:ext>
                </a:extLst>
              </a:tr>
              <a:tr h="396991">
                <a:tc>
                  <a:txBody>
                    <a:bodyPr/>
                    <a:lstStyle/>
                    <a:p>
                      <a:pPr algn="ctr" fontAlgn="b"/>
                      <a:r>
                        <a:rPr lang="zh-CN" altLang="en-US"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达成转让意向</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2.45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887776279"/>
                  </a:ext>
                </a:extLst>
              </a:tr>
              <a:tr h="396991">
                <a:tc>
                  <a:txBody>
                    <a:bodyPr/>
                    <a:lstStyle/>
                    <a:p>
                      <a:pPr algn="ctr" fontAlgn="b"/>
                      <a:r>
                        <a:rPr lang="zh-CN" altLang="en-US"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董事会预案</a:t>
                      </a:r>
                    </a:p>
                  </a:txBody>
                  <a:tcPr marL="9525" marR="9525" marT="9525" marB="0" anchor="ctr">
                    <a:lnL>
                      <a:noFill/>
                    </a:lnL>
                    <a:lnR>
                      <a:noFill/>
                    </a:lnR>
                    <a:lnT>
                      <a:noFill/>
                    </a:lnT>
                    <a:lnB>
                      <a:noFill/>
                    </a:lnB>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109</a:t>
                      </a:r>
                    </a:p>
                  </a:txBody>
                  <a:tcPr marL="9525" marR="9525" marT="9525" marB="0" anchor="ctr">
                    <a:lnL>
                      <a:noFill/>
                    </a:lnL>
                    <a:lnR>
                      <a:noFill/>
                    </a:lnR>
                    <a:lnT>
                      <a:noFill/>
                    </a:lnT>
                    <a:lnB>
                      <a:noFill/>
                    </a:lnB>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417.30</a:t>
                      </a:r>
                    </a:p>
                  </a:txBody>
                  <a:tcPr marL="9525" marR="9525" marT="9525" marB="0" anchor="ctr">
                    <a:lnL>
                      <a:noFill/>
                    </a:lnL>
                    <a:lnR>
                      <a:noFill/>
                    </a:lnR>
                    <a:lnT>
                      <a:noFill/>
                    </a:lnT>
                    <a:lnB>
                      <a:noFill/>
                    </a:lnB>
                  </a:tcPr>
                </a:tc>
                <a:extLst>
                  <a:ext uri="{0D108BD9-81ED-4DB2-BD59-A6C34878D82A}">
                    <a16:rowId xmlns:a16="http://schemas.microsoft.com/office/drawing/2014/main" val="4048751627"/>
                  </a:ext>
                </a:extLst>
              </a:tr>
              <a:tr h="396991">
                <a:tc>
                  <a:txBody>
                    <a:bodyPr/>
                    <a:lstStyle/>
                    <a:p>
                      <a:pPr algn="ctr" fontAlgn="b"/>
                      <a:r>
                        <a:rPr lang="zh-CN" altLang="en-US"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股东大会通过</a:t>
                      </a:r>
                    </a:p>
                  </a:txBody>
                  <a:tcPr marL="9525" marR="9525" marT="9525" marB="0" anchor="ctr">
                    <a:lnL>
                      <a:noFill/>
                    </a:lnL>
                    <a:lnR>
                      <a:noFill/>
                    </a:lnR>
                    <a:lnT>
                      <a:noFill/>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9</a:t>
                      </a:r>
                    </a:p>
                  </a:txBody>
                  <a:tcPr marL="9525" marR="9525" marT="9525" marB="0" anchor="ctr">
                    <a:lnL>
                      <a:noFill/>
                    </a:lnL>
                    <a:lnR>
                      <a:noFill/>
                    </a:lnR>
                    <a:lnT>
                      <a:noFill/>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8.41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260260965"/>
                  </a:ext>
                </a:extLst>
              </a:tr>
              <a:tr h="396991">
                <a:tc>
                  <a:txBody>
                    <a:bodyPr/>
                    <a:lstStyle/>
                    <a:p>
                      <a:pPr algn="ctr" fontAlgn="b"/>
                      <a:r>
                        <a:rPr lang="zh-CN" altLang="en-US"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进行中</a:t>
                      </a:r>
                    </a:p>
                  </a:txBody>
                  <a:tcPr marL="9525" marR="9525" marT="9525" marB="0" anchor="ctr">
                    <a:lnL>
                      <a:noFill/>
                    </a:lnL>
                    <a:lnR>
                      <a:noFill/>
                    </a:lnR>
                    <a:lnT>
                      <a:noFill/>
                    </a:lnT>
                    <a:lnB>
                      <a:noFill/>
                    </a:lnB>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44</a:t>
                      </a:r>
                    </a:p>
                  </a:txBody>
                  <a:tcPr marL="9525" marR="9525" marT="9525" marB="0" anchor="ctr">
                    <a:lnL>
                      <a:noFill/>
                    </a:lnL>
                    <a:lnR>
                      <a:noFill/>
                    </a:lnR>
                    <a:lnT>
                      <a:noFill/>
                    </a:lnT>
                    <a:lnB>
                      <a:noFill/>
                    </a:lnB>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3414.72</a:t>
                      </a:r>
                    </a:p>
                  </a:txBody>
                  <a:tcPr marL="9525" marR="9525" marT="9525" marB="0" anchor="ctr">
                    <a:lnL>
                      <a:noFill/>
                    </a:lnL>
                    <a:lnR>
                      <a:noFill/>
                    </a:lnR>
                    <a:lnT>
                      <a:noFill/>
                    </a:lnT>
                    <a:lnB>
                      <a:noFill/>
                    </a:lnB>
                  </a:tcPr>
                </a:tc>
                <a:extLst>
                  <a:ext uri="{0D108BD9-81ED-4DB2-BD59-A6C34878D82A}">
                    <a16:rowId xmlns:a16="http://schemas.microsoft.com/office/drawing/2014/main" val="2883437024"/>
                  </a:ext>
                </a:extLst>
              </a:tr>
              <a:tr h="518064">
                <a:tc>
                  <a:txBody>
                    <a:bodyPr/>
                    <a:lstStyle/>
                    <a:p>
                      <a:pPr algn="ctr" fontAlgn="b"/>
                      <a:r>
                        <a:rPr lang="zh-CN" altLang="en-US"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签署转让协议</a:t>
                      </a:r>
                    </a:p>
                  </a:txBody>
                  <a:tcPr marL="9525" marR="9525" marT="9525" marB="0" anchor="ctr">
                    <a:lnL>
                      <a:noFill/>
                    </a:lnL>
                    <a:lnR>
                      <a:noFill/>
                    </a:lnR>
                    <a:lnT>
                      <a:noFill/>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26</a:t>
                      </a:r>
                    </a:p>
                  </a:txBody>
                  <a:tcPr marL="9525" marR="9525" marT="9525" marB="0" anchor="ctr">
                    <a:lnL>
                      <a:noFill/>
                    </a:lnL>
                    <a:lnR>
                      <a:noFill/>
                    </a:lnR>
                    <a:lnT>
                      <a:noFill/>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117.95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923023858"/>
                  </a:ext>
                </a:extLst>
              </a:tr>
              <a:tr h="455395">
                <a:tc>
                  <a:txBody>
                    <a:bodyPr/>
                    <a:lstStyle/>
                    <a:p>
                      <a:pPr algn="ctr" fontAlgn="b"/>
                      <a:r>
                        <a:rPr lang="zh-CN" altLang="en-US"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完成</a:t>
                      </a:r>
                    </a:p>
                  </a:txBody>
                  <a:tcPr marL="9525" marR="9525" marT="9525" marB="0" anchor="ctr">
                    <a:lnL>
                      <a:noFill/>
                    </a:lnL>
                    <a:lnR>
                      <a:noFill/>
                    </a:lnR>
                    <a:lnT>
                      <a:noFill/>
                    </a:lnT>
                    <a:lnB>
                      <a:noFill/>
                    </a:lnB>
                    <a:solidFill>
                      <a:schemeClr val="bg1"/>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22</a:t>
                      </a:r>
                    </a:p>
                  </a:txBody>
                  <a:tcPr marL="9525" marR="9525" marT="9525" marB="0" anchor="ctr">
                    <a:lnL>
                      <a:noFill/>
                    </a:lnL>
                    <a:lnR>
                      <a:noFill/>
                    </a:lnR>
                    <a:lnT>
                      <a:noFill/>
                    </a:lnT>
                    <a:lnB>
                      <a:noFill/>
                    </a:lnB>
                    <a:solidFill>
                      <a:schemeClr val="bg1"/>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1158.43</a:t>
                      </a:r>
                    </a:p>
                  </a:txBody>
                  <a:tcPr marL="9525" marR="9525" marT="9525" marB="0" anchor="ctr">
                    <a:lnL>
                      <a:noFill/>
                    </a:lnL>
                    <a:lnR>
                      <a:noFill/>
                    </a:lnR>
                    <a:lnT>
                      <a:noFill/>
                    </a:lnT>
                    <a:lnB>
                      <a:noFill/>
                    </a:lnB>
                    <a:solidFill>
                      <a:schemeClr val="bg1"/>
                    </a:solidFill>
                  </a:tcPr>
                </a:tc>
                <a:extLst>
                  <a:ext uri="{0D108BD9-81ED-4DB2-BD59-A6C34878D82A}">
                    <a16:rowId xmlns:a16="http://schemas.microsoft.com/office/drawing/2014/main" val="3374849839"/>
                  </a:ext>
                </a:extLst>
              </a:tr>
              <a:tr h="318649">
                <a:tc>
                  <a:txBody>
                    <a:bodyPr/>
                    <a:lstStyle/>
                    <a:p>
                      <a:pPr algn="ctr" fontAlgn="b"/>
                      <a:r>
                        <a:rPr lang="zh-CN" altLang="en-US"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失败</a:t>
                      </a:r>
                    </a:p>
                  </a:txBody>
                  <a:tcPr marL="9525" marR="9525" marT="9525" marB="0" anchor="ctr">
                    <a:lnL>
                      <a:noFill/>
                    </a:lnL>
                    <a:lnR>
                      <a:noFill/>
                    </a:lnR>
                    <a:lnT>
                      <a:noFill/>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5</a:t>
                      </a:r>
                    </a:p>
                  </a:txBody>
                  <a:tcPr marL="9525" marR="9525" marT="9525" marB="0" anchor="ctr">
                    <a:lnL>
                      <a:noFill/>
                    </a:lnL>
                    <a:lnR>
                      <a:noFill/>
                    </a:lnR>
                    <a:lnT>
                      <a:noFill/>
                    </a:lnT>
                    <a:lnB>
                      <a:noFill/>
                    </a:lnB>
                    <a:solidFill>
                      <a:srgbClr val="D9D9D9"/>
                    </a:solidFill>
                  </a:tcPr>
                </a:tc>
                <a:tc>
                  <a:txBody>
                    <a:bodyPr/>
                    <a:lstStyle/>
                    <a:p>
                      <a:pPr algn="ctr" fontAlgn="b"/>
                      <a:r>
                        <a:rPr lang="en-US" altLang="zh-CN" sz="18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080504169"/>
                  </a:ext>
                </a:extLst>
              </a:tr>
              <a:tr h="346158">
                <a:tc>
                  <a:txBody>
                    <a:bodyPr/>
                    <a:lstStyle/>
                    <a:p>
                      <a:pPr marL="0" algn="ctr" defTabSz="685783" rtl="0" eaLnBrk="1" fontAlgn="b" latinLnBrk="0" hangingPunct="1"/>
                      <a:r>
                        <a:rPr lang="zh-CN" altLang="en-US" sz="1800" b="0" i="0" u="none" strike="noStrike" kern="1200" dirty="0">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总计</a:t>
                      </a:r>
                    </a:p>
                  </a:txBody>
                  <a:tcPr marL="9525" marR="9525" marT="9525" marB="0" anchor="ctr">
                    <a:lnL>
                      <a:noFill/>
                    </a:lnL>
                    <a:lnR>
                      <a:noFill/>
                    </a:lnR>
                    <a:lnT>
                      <a:noFill/>
                    </a:lnT>
                    <a:lnB>
                      <a:noFill/>
                    </a:lnB>
                    <a:solidFill>
                      <a:schemeClr val="bg1"/>
                    </a:solidFill>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222</a:t>
                      </a:r>
                    </a:p>
                  </a:txBody>
                  <a:tcPr marL="9525" marR="9525" marT="9525" marB="0" anchor="ctr">
                    <a:lnL>
                      <a:noFill/>
                    </a:lnL>
                    <a:lnR>
                      <a:noFill/>
                    </a:lnR>
                    <a:lnT>
                      <a:noFill/>
                    </a:lnT>
                    <a:lnB>
                      <a:noFill/>
                    </a:lnB>
                    <a:solidFill>
                      <a:schemeClr val="bg1"/>
                    </a:solidFill>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5442.48</a:t>
                      </a:r>
                    </a:p>
                  </a:txBody>
                  <a:tcPr marL="9525" marR="9525" marT="9525" marB="0" anchor="ctr">
                    <a:lnL>
                      <a:noFill/>
                    </a:lnL>
                    <a:lnR>
                      <a:noFill/>
                    </a:lnR>
                    <a:lnT>
                      <a:noFill/>
                    </a:lnT>
                    <a:lnB>
                      <a:noFill/>
                    </a:lnB>
                    <a:solidFill>
                      <a:schemeClr val="bg1"/>
                    </a:solidFill>
                  </a:tcPr>
                </a:tc>
                <a:extLst>
                  <a:ext uri="{0D108BD9-81ED-4DB2-BD59-A6C34878D82A}">
                    <a16:rowId xmlns:a16="http://schemas.microsoft.com/office/drawing/2014/main" val="182916101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F61BD725-E56D-47FF-8BD4-0FACD46046D7}"/>
              </a:ext>
            </a:extLst>
          </p:cNvPr>
          <p:cNvGrpSpPr/>
          <p:nvPr/>
        </p:nvGrpSpPr>
        <p:grpSpPr>
          <a:xfrm>
            <a:off x="1847850" y="981075"/>
            <a:ext cx="3930650" cy="369870"/>
            <a:chOff x="1066511" y="1100283"/>
            <a:chExt cx="3889171" cy="369870"/>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4634829" y="114929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 name="Rectangle 2">
            <a:extLst>
              <a:ext uri="{FF2B5EF4-FFF2-40B4-BE49-F238E27FC236}">
                <a16:creationId xmlns:a16="http://schemas.microsoft.com/office/drawing/2014/main" id="{C7E4764B-1A2C-40E9-B0E5-2BF33F9B7975}"/>
              </a:ext>
            </a:extLst>
          </p:cNvPr>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并购</a:t>
            </a:r>
          </a:p>
        </p:txBody>
      </p:sp>
      <p:graphicFrame>
        <p:nvGraphicFramePr>
          <p:cNvPr id="3" name="表格 2">
            <a:extLst>
              <a:ext uri="{FF2B5EF4-FFF2-40B4-BE49-F238E27FC236}">
                <a16:creationId xmlns:a16="http://schemas.microsoft.com/office/drawing/2014/main" id="{A89A7A21-F256-49DE-BDA3-74F3505E623F}"/>
              </a:ext>
            </a:extLst>
          </p:cNvPr>
          <p:cNvGraphicFramePr>
            <a:graphicFrameLocks noGrp="1"/>
          </p:cNvGraphicFramePr>
          <p:nvPr>
            <p:extLst>
              <p:ext uri="{D42A27DB-BD31-4B8C-83A1-F6EECF244321}">
                <p14:modId xmlns:p14="http://schemas.microsoft.com/office/powerpoint/2010/main" val="1457431929"/>
              </p:ext>
            </p:extLst>
          </p:nvPr>
        </p:nvGraphicFramePr>
        <p:xfrm>
          <a:off x="891708" y="1590563"/>
          <a:ext cx="10408583" cy="4505440"/>
        </p:xfrm>
        <a:graphic>
          <a:graphicData uri="http://schemas.openxmlformats.org/drawingml/2006/table">
            <a:tbl>
              <a:tblPr/>
              <a:tblGrid>
                <a:gridCol w="1280882">
                  <a:extLst>
                    <a:ext uri="{9D8B030D-6E8A-4147-A177-3AD203B41FA5}">
                      <a16:colId xmlns:a16="http://schemas.microsoft.com/office/drawing/2014/main" val="4095174403"/>
                    </a:ext>
                  </a:extLst>
                </a:gridCol>
                <a:gridCol w="2343661">
                  <a:extLst>
                    <a:ext uri="{9D8B030D-6E8A-4147-A177-3AD203B41FA5}">
                      <a16:colId xmlns:a16="http://schemas.microsoft.com/office/drawing/2014/main" val="2652439630"/>
                    </a:ext>
                  </a:extLst>
                </a:gridCol>
                <a:gridCol w="2840690">
                  <a:extLst>
                    <a:ext uri="{9D8B030D-6E8A-4147-A177-3AD203B41FA5}">
                      <a16:colId xmlns:a16="http://schemas.microsoft.com/office/drawing/2014/main" val="341419945"/>
                    </a:ext>
                  </a:extLst>
                </a:gridCol>
                <a:gridCol w="1109851">
                  <a:extLst>
                    <a:ext uri="{9D8B030D-6E8A-4147-A177-3AD203B41FA5}">
                      <a16:colId xmlns:a16="http://schemas.microsoft.com/office/drawing/2014/main" val="3689318229"/>
                    </a:ext>
                  </a:extLst>
                </a:gridCol>
                <a:gridCol w="1557394">
                  <a:extLst>
                    <a:ext uri="{9D8B030D-6E8A-4147-A177-3AD203B41FA5}">
                      <a16:colId xmlns:a16="http://schemas.microsoft.com/office/drawing/2014/main" val="2729339554"/>
                    </a:ext>
                  </a:extLst>
                </a:gridCol>
                <a:gridCol w="1276105">
                  <a:extLst>
                    <a:ext uri="{9D8B030D-6E8A-4147-A177-3AD203B41FA5}">
                      <a16:colId xmlns:a16="http://schemas.microsoft.com/office/drawing/2014/main" val="2151466741"/>
                    </a:ext>
                  </a:extLst>
                </a:gridCol>
              </a:tblGrid>
              <a:tr h="809570">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首次披露日</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交易标的</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交易买方</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标的方所属行业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交易总价值</a:t>
                      </a:r>
                      <a:endParaRPr lang="en-US" altLang="zh-CN"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最新进度</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271744573"/>
                  </a:ext>
                </a:extLst>
              </a:tr>
              <a:tr h="739174">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2021-04-01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金隅集团的子公司金翼水泥</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47.09%</a:t>
                      </a:r>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股权</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冀东水泥</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(000401.SZ)</a:t>
                      </a:r>
                      <a:endParaRPr 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建材</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136.33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董事会预案</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692872340"/>
                  </a:ext>
                </a:extLst>
              </a:tr>
              <a:tr h="739174">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2021-04-10</a:t>
                      </a: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无锡铧安部分股权</a:t>
                      </a: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华发股份</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(600325.SH)﹔</a:t>
                      </a:r>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深圳润陇</a:t>
                      </a:r>
                      <a:endParaRPr 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房地产开发</a:t>
                      </a:r>
                    </a:p>
                  </a:txBody>
                  <a:tcPr marL="9525" marR="9525" marT="9525" marB="0" anchor="ctr">
                    <a:lnL>
                      <a:noFill/>
                    </a:lnL>
                    <a:lnR>
                      <a:noFill/>
                    </a:lnR>
                    <a:lnT>
                      <a:noFill/>
                    </a:lnT>
                    <a:lnB>
                      <a:noFill/>
                    </a:lnB>
                  </a:tcPr>
                </a:tc>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50.08</a:t>
                      </a: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签署转让协议</a:t>
                      </a:r>
                    </a:p>
                  </a:txBody>
                  <a:tcPr marL="9525" marR="9525" marT="9525" marB="0" anchor="ctr">
                    <a:lnL>
                      <a:noFill/>
                    </a:lnL>
                    <a:lnR>
                      <a:noFill/>
                    </a:lnR>
                    <a:lnT>
                      <a:noFill/>
                    </a:lnT>
                    <a:lnB>
                      <a:noFill/>
                    </a:lnB>
                  </a:tcPr>
                </a:tc>
                <a:extLst>
                  <a:ext uri="{0D108BD9-81ED-4DB2-BD59-A6C34878D82A}">
                    <a16:rowId xmlns:a16="http://schemas.microsoft.com/office/drawing/2014/main" val="3891896363"/>
                  </a:ext>
                </a:extLst>
              </a:tr>
              <a:tr h="739174">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2021-04-03</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上海杉杉锂电部分股权</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上海杉灏商务咨询合伙企业</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有限合伙</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杉杉股份</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(600884.SH)</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基础化工</a:t>
                      </a:r>
                    </a:p>
                  </a:txBody>
                  <a:tcPr marL="9525" marR="9525" marT="9525" marB="0" anchor="ctr">
                    <a:lnL>
                      <a:noFill/>
                    </a:lnL>
                    <a:lnR>
                      <a:noFill/>
                    </a:lnR>
                    <a:lnT>
                      <a:noFill/>
                    </a:lnT>
                    <a:lnB>
                      <a:noFill/>
                    </a:lnB>
                    <a:solidFill>
                      <a:srgbClr val="D9D9D9"/>
                    </a:solidFill>
                  </a:tcPr>
                </a:tc>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23.12</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sym typeface="微软雅黑" panose="020B0503020204020204" pitchFamily="34" charset="-122"/>
                        </a:rPr>
                        <a:t>董事会预案</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150714856"/>
                  </a:ext>
                </a:extLst>
              </a:tr>
              <a:tr h="739174">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2021-04-29</a:t>
                      </a: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启辉铝业部分股权</a:t>
                      </a: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锦州港</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(600190.SH﹐900952.SH)﹔</a:t>
                      </a:r>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泰升国有</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锦国投</a:t>
                      </a:r>
                      <a:endParaRPr 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铝</a:t>
                      </a:r>
                    </a:p>
                  </a:txBody>
                  <a:tcPr marL="9525" marR="9525" marT="9525" marB="0" anchor="ctr">
                    <a:lnL>
                      <a:noFill/>
                    </a:lnL>
                    <a:lnR>
                      <a:noFill/>
                    </a:lnR>
                    <a:lnT>
                      <a:noFill/>
                    </a:lnT>
                    <a:lnB>
                      <a:noFill/>
                    </a:lnB>
                  </a:tcPr>
                </a:tc>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17.00</a:t>
                      </a: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董事会预案</a:t>
                      </a:r>
                    </a:p>
                  </a:txBody>
                  <a:tcPr marL="9525" marR="9525" marT="9525" marB="0" anchor="ctr">
                    <a:lnL>
                      <a:noFill/>
                    </a:lnL>
                    <a:lnR>
                      <a:noFill/>
                    </a:lnR>
                    <a:lnT>
                      <a:noFill/>
                    </a:lnT>
                    <a:lnB>
                      <a:noFill/>
                    </a:lnB>
                  </a:tcPr>
                </a:tc>
                <a:extLst>
                  <a:ext uri="{0D108BD9-81ED-4DB2-BD59-A6C34878D82A}">
                    <a16:rowId xmlns:a16="http://schemas.microsoft.com/office/drawing/2014/main" val="2279389126"/>
                  </a:ext>
                </a:extLst>
              </a:tr>
              <a:tr h="739174">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2021-04-22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亭子口公司</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股权</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川投能源</a:t>
                      </a:r>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(600674.SH)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电力</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altLang="zh-CN"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15.27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sym typeface="微软雅黑" panose="020B0503020204020204" pitchFamily="34" charset="-122"/>
                        </a:rPr>
                        <a:t>董事会预案</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99722900"/>
                  </a:ext>
                </a:extLst>
              </a:tr>
            </a:tbl>
          </a:graphicData>
        </a:graphic>
      </p:graphicFrame>
    </p:spTree>
    <p:extLst>
      <p:ext uri="{BB962C8B-B14F-4D97-AF65-F5344CB8AC3E}">
        <p14:creationId xmlns:p14="http://schemas.microsoft.com/office/powerpoint/2010/main" val="26627716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482389"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5" name="组合 4"/>
          <p:cNvGrpSpPr/>
          <p:nvPr/>
        </p:nvGrpSpPr>
        <p:grpSpPr>
          <a:xfrm>
            <a:off x="1851025" y="145443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sym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家</a:t>
                </a:r>
              </a:p>
            </p:txBody>
          </p:sp>
          <p:sp>
            <p:nvSpPr>
              <p:cNvPr id="10" name="文本框 9"/>
              <p:cNvSpPr txBox="1"/>
              <p:nvPr/>
            </p:nvSpPr>
            <p:spPr>
              <a:xfrm>
                <a:off x="612365" y="1461456"/>
                <a:ext cx="888295" cy="411454"/>
              </a:xfrm>
              <a:prstGeom prst="rect">
                <a:avLst/>
              </a:prstGeom>
              <a:noFill/>
            </p:spPr>
            <p:txBody>
              <a:bodyPr wrap="none" rtlCol="0">
                <a:spAutoFit/>
              </a:bodyPr>
              <a:lstStyle/>
              <a:p>
                <a:r>
                  <a:rPr lang="en-US" sz="2400" b="1" dirty="0">
                    <a:solidFill>
                      <a:srgbClr val="FF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7580</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-197</a:t>
              </a:r>
              <a:endParaRPr lang="zh-CN" altLang="en-US" sz="1400" b="1"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24"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新三板</a:t>
            </a:r>
          </a:p>
        </p:txBody>
      </p:sp>
      <p:sp>
        <p:nvSpPr>
          <p:cNvPr id="17" name="文本框 16">
            <a:extLst>
              <a:ext uri="{FF2B5EF4-FFF2-40B4-BE49-F238E27FC236}">
                <a16:creationId xmlns:a16="http://schemas.microsoft.com/office/drawing/2014/main" id="{EAD2E347-3E2F-4D46-A157-1B020232F5FE}"/>
              </a:ext>
            </a:extLst>
          </p:cNvPr>
          <p:cNvSpPr txBox="1"/>
          <p:nvPr/>
        </p:nvSpPr>
        <p:spPr>
          <a:xfrm>
            <a:off x="2911102" y="2276931"/>
            <a:ext cx="1024311" cy="215444"/>
          </a:xfrm>
          <a:prstGeom prst="rect">
            <a:avLst/>
          </a:prstGeom>
          <a:noFill/>
        </p:spPr>
        <p:txBody>
          <a:bodyPr wrap="square" lIns="0" tIns="0" rIns="0" bIns="0" rtlCol="0">
            <a:spAutoFit/>
          </a:bodyPr>
          <a:lstStyle/>
          <a:p>
            <a:r>
              <a:rPr lang="zh-CN" altLang="en-US" sz="1100" dirty="0">
                <a:latin typeface="微软雅黑" panose="020B0503020204020204" pitchFamily="34" charset="-122"/>
                <a:ea typeface="微软雅黑" panose="020B0503020204020204" pitchFamily="34" charset="-122"/>
                <a:sym typeface="微软雅黑" panose="020B0503020204020204" pitchFamily="34" charset="-122"/>
              </a:rPr>
              <a:t>转板摘牌</a:t>
            </a:r>
            <a:r>
              <a:rPr lang="en-US" altLang="zh-CN" sz="1400"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a:t>
            </a:r>
            <a:r>
              <a:rPr lang="zh-CN" altLang="en-US" sz="1100" dirty="0">
                <a:latin typeface="微软雅黑" panose="020B0503020204020204" pitchFamily="34" charset="-122"/>
                <a:ea typeface="微软雅黑" panose="020B0503020204020204" pitchFamily="34" charset="-122"/>
                <a:sym typeface="微软雅黑" panose="020B0503020204020204" pitchFamily="34" charset="-122"/>
              </a:rPr>
              <a:t>家</a:t>
            </a:r>
          </a:p>
        </p:txBody>
      </p:sp>
      <p:grpSp>
        <p:nvGrpSpPr>
          <p:cNvPr id="18" name="组合 17">
            <a:extLst>
              <a:ext uri="{FF2B5EF4-FFF2-40B4-BE49-F238E27FC236}">
                <a16:creationId xmlns:a16="http://schemas.microsoft.com/office/drawing/2014/main" id="{F4B331A1-0637-4ADF-A775-B931353549FC}"/>
              </a:ext>
            </a:extLst>
          </p:cNvPr>
          <p:cNvGrpSpPr/>
          <p:nvPr/>
        </p:nvGrpSpPr>
        <p:grpSpPr>
          <a:xfrm>
            <a:off x="3935413" y="1394518"/>
            <a:ext cx="3051740" cy="1015808"/>
            <a:chOff x="2576529" y="1390353"/>
            <a:chExt cx="3051738" cy="1015809"/>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6483</a:t>
                </a:r>
                <a:endParaRPr 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1046</a:t>
                </a:r>
                <a:endParaRPr lang="zh-CN" alt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基础</a:t>
                </a:r>
              </a:p>
            </p:txBody>
          </p:sp>
        </p:grpSp>
        <p:sp>
          <p:nvSpPr>
            <p:cNvPr id="26" name="矩形: 对角圆角 25">
              <a:extLst>
                <a:ext uri="{FF2B5EF4-FFF2-40B4-BE49-F238E27FC236}">
                  <a16:creationId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51</a:t>
              </a:r>
              <a:endParaRPr lang="zh-CN" alt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27" name="文本框 26">
              <a:extLst>
                <a:ext uri="{FF2B5EF4-FFF2-40B4-BE49-F238E27FC236}">
                  <a16:creationId xmlns:a16="http://schemas.microsoft.com/office/drawing/2014/main" id="{F80355C1-C0A6-4598-AF37-EB4C2C3928BC}"/>
                </a:ext>
              </a:extLst>
            </p:cNvPr>
            <p:cNvSpPr txBox="1"/>
            <p:nvPr/>
          </p:nvSpPr>
          <p:spPr>
            <a:xfrm>
              <a:off x="3118810" y="2129163"/>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精选</a:t>
              </a:r>
            </a:p>
          </p:txBody>
        </p:sp>
      </p:grpSp>
      <p:grpSp>
        <p:nvGrpSpPr>
          <p:cNvPr id="23" name="组合 22">
            <a:extLst>
              <a:ext uri="{FF2B5EF4-FFF2-40B4-BE49-F238E27FC236}">
                <a16:creationId xmlns:a16="http://schemas.microsoft.com/office/drawing/2014/main" id="{79E44EAF-2742-4A8C-845E-6E9FD9916DC9}"/>
              </a:ext>
            </a:extLst>
          </p:cNvPr>
          <p:cNvGrpSpPr/>
          <p:nvPr/>
        </p:nvGrpSpPr>
        <p:grpSpPr>
          <a:xfrm>
            <a:off x="7394451" y="1412791"/>
            <a:ext cx="3076769" cy="994504"/>
            <a:chOff x="6524954" y="1276819"/>
            <a:chExt cx="3076768" cy="994505"/>
          </a:xfrm>
        </p:grpSpPr>
        <p:grpSp>
          <p:nvGrpSpPr>
            <p:cNvPr id="29" name="组合 28"/>
            <p:cNvGrpSpPr/>
            <p:nvPr/>
          </p:nvGrpSpPr>
          <p:grpSpPr>
            <a:xfrm>
              <a:off x="7516489" y="1276819"/>
              <a:ext cx="2085233" cy="994505"/>
              <a:chOff x="1891211" y="1145335"/>
              <a:chExt cx="2085233"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7053</a:t>
                </a:r>
                <a:endParaRPr 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476</a:t>
                </a:r>
                <a:endParaRPr 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2" name="文本框 31"/>
              <p:cNvSpPr txBox="1"/>
              <p:nvPr/>
            </p:nvSpPr>
            <p:spPr>
              <a:xfrm>
                <a:off x="1891211"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集合竞价</a:t>
                </a:r>
              </a:p>
            </p:txBody>
          </p:sp>
        </p:grpSp>
        <p:grpSp>
          <p:nvGrpSpPr>
            <p:cNvPr id="22" name="组合 21">
              <a:extLst>
                <a:ext uri="{FF2B5EF4-FFF2-40B4-BE49-F238E27FC236}">
                  <a16:creationId xmlns:a16="http://schemas.microsoft.com/office/drawing/2014/main" id="{61D2D0E8-F491-4D6D-B421-6304631594C4}"/>
                </a:ext>
              </a:extLst>
            </p:cNvPr>
            <p:cNvGrpSpPr/>
            <p:nvPr/>
          </p:nvGrpSpPr>
          <p:grpSpPr>
            <a:xfrm>
              <a:off x="6524954" y="1549485"/>
              <a:ext cx="1018940" cy="706905"/>
              <a:chOff x="6522933" y="2619885"/>
              <a:chExt cx="1018940" cy="706905"/>
            </a:xfrm>
          </p:grpSpPr>
          <p:sp>
            <p:nvSpPr>
              <p:cNvPr id="20" name="矩形: 对角圆角 19">
                <a:extLst>
                  <a:ext uri="{FF2B5EF4-FFF2-40B4-BE49-F238E27FC236}">
                    <a16:creationId xmlns:a16="http://schemas.microsoft.com/office/drawing/2014/main" id="{A91632D7-C336-4F35-82B1-417A4997CC81}"/>
                  </a:ext>
                </a:extLst>
              </p:cNvPr>
              <p:cNvSpPr/>
              <p:nvPr/>
            </p:nvSpPr>
            <p:spPr>
              <a:xfrm>
                <a:off x="6522933" y="2619885"/>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51</a:t>
                </a:r>
                <a:endParaRPr lang="zh-CN" alt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21" name="文本框 20">
                <a:extLst>
                  <a:ext uri="{FF2B5EF4-FFF2-40B4-BE49-F238E27FC236}">
                    <a16:creationId xmlns:a16="http://schemas.microsoft.com/office/drawing/2014/main" id="{5399CFBF-6315-48FD-BAD5-66D67344E536}"/>
                  </a:ext>
                </a:extLst>
              </p:cNvPr>
              <p:cNvSpPr txBox="1"/>
              <p:nvPr/>
            </p:nvSpPr>
            <p:spPr>
              <a:xfrm>
                <a:off x="6741654" y="3042339"/>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连续竞价</a:t>
                </a:r>
              </a:p>
            </p:txBody>
          </p:sp>
        </p:grpSp>
      </p:grpSp>
      <p:graphicFrame>
        <p:nvGraphicFramePr>
          <p:cNvPr id="34" name="图表 33">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1811120628"/>
              </p:ext>
            </p:extLst>
          </p:nvPr>
        </p:nvGraphicFramePr>
        <p:xfrm>
          <a:off x="1600200" y="2528888"/>
          <a:ext cx="9020175" cy="38211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828630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科创板</a:t>
            </a:r>
            <a:r>
              <a:rPr lang="en-US" altLang="zh-CN" sz="2400" b="1" dirty="0">
                <a:solidFill>
                  <a:srgbClr val="000798"/>
                </a:solidFill>
                <a:latin typeface="+mj-ea"/>
                <a:sym typeface="微软雅黑" panose="020B0503020204020204" pitchFamily="34" charset="-122"/>
              </a:rPr>
              <a:t>4</a:t>
            </a:r>
            <a:r>
              <a:rPr lang="zh-CN" altLang="en-US" sz="2400" b="1" dirty="0">
                <a:solidFill>
                  <a:srgbClr val="000798"/>
                </a:solidFill>
                <a:latin typeface="+mj-ea"/>
                <a:sym typeface="微软雅黑" panose="020B0503020204020204" pitchFamily="34" charset="-122"/>
              </a:rPr>
              <a:t>月总市值变化情况</a:t>
            </a:r>
          </a:p>
        </p:txBody>
      </p:sp>
      <p:graphicFrame>
        <p:nvGraphicFramePr>
          <p:cNvPr id="8" name="图表 7">
            <a:extLst>
              <a:ext uri="{FF2B5EF4-FFF2-40B4-BE49-F238E27FC236}">
                <a16:creationId xmlns:a16="http://schemas.microsoft.com/office/drawing/2014/main" id="{6F1C24B4-38FC-4A99-AB6D-365280C09CD2}"/>
              </a:ext>
            </a:extLst>
          </p:cNvPr>
          <p:cNvGraphicFramePr>
            <a:graphicFrameLocks/>
          </p:cNvGraphicFramePr>
          <p:nvPr>
            <p:extLst>
              <p:ext uri="{D42A27DB-BD31-4B8C-83A1-F6EECF244321}">
                <p14:modId xmlns:p14="http://schemas.microsoft.com/office/powerpoint/2010/main" val="2196720032"/>
              </p:ext>
            </p:extLst>
          </p:nvPr>
        </p:nvGraphicFramePr>
        <p:xfrm>
          <a:off x="1847850" y="847522"/>
          <a:ext cx="8571196" cy="283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F1D80236-BD19-4AC2-A082-B08DD849B132}"/>
              </a:ext>
            </a:extLst>
          </p:cNvPr>
          <p:cNvGraphicFramePr>
            <a:graphicFrameLocks noGrp="1"/>
          </p:cNvGraphicFramePr>
          <p:nvPr>
            <p:extLst>
              <p:ext uri="{D42A27DB-BD31-4B8C-83A1-F6EECF244321}">
                <p14:modId xmlns:p14="http://schemas.microsoft.com/office/powerpoint/2010/main" val="2102867079"/>
              </p:ext>
            </p:extLst>
          </p:nvPr>
        </p:nvGraphicFramePr>
        <p:xfrm>
          <a:off x="1847849" y="3600451"/>
          <a:ext cx="8571196" cy="2849562"/>
        </p:xfrm>
        <a:graphic>
          <a:graphicData uri="http://schemas.openxmlformats.org/drawingml/2006/table">
            <a:tbl>
              <a:tblPr/>
              <a:tblGrid>
                <a:gridCol w="1681273">
                  <a:extLst>
                    <a:ext uri="{9D8B030D-6E8A-4147-A177-3AD203B41FA5}">
                      <a16:colId xmlns:a16="http://schemas.microsoft.com/office/drawing/2014/main" val="605956437"/>
                    </a:ext>
                  </a:extLst>
                </a:gridCol>
                <a:gridCol w="1648307">
                  <a:extLst>
                    <a:ext uri="{9D8B030D-6E8A-4147-A177-3AD203B41FA5}">
                      <a16:colId xmlns:a16="http://schemas.microsoft.com/office/drawing/2014/main" val="104270124"/>
                    </a:ext>
                  </a:extLst>
                </a:gridCol>
                <a:gridCol w="1714240">
                  <a:extLst>
                    <a:ext uri="{9D8B030D-6E8A-4147-A177-3AD203B41FA5}">
                      <a16:colId xmlns:a16="http://schemas.microsoft.com/office/drawing/2014/main" val="709513755"/>
                    </a:ext>
                  </a:extLst>
                </a:gridCol>
                <a:gridCol w="1846103">
                  <a:extLst>
                    <a:ext uri="{9D8B030D-6E8A-4147-A177-3AD203B41FA5}">
                      <a16:colId xmlns:a16="http://schemas.microsoft.com/office/drawing/2014/main" val="651154450"/>
                    </a:ext>
                  </a:extLst>
                </a:gridCol>
                <a:gridCol w="1681273">
                  <a:extLst>
                    <a:ext uri="{9D8B030D-6E8A-4147-A177-3AD203B41FA5}">
                      <a16:colId xmlns:a16="http://schemas.microsoft.com/office/drawing/2014/main" val="943403088"/>
                    </a:ext>
                  </a:extLst>
                </a:gridCol>
              </a:tblGrid>
              <a:tr h="379352">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2021/3/31</a:t>
                      </a:r>
                    </a:p>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2021/4/30</a:t>
                      </a:r>
                    </a:p>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550815684"/>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688068.SH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热景生物</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26.68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140.25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425.64%</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2404048512"/>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688626.SH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翔宇医疗</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71.68 </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126.93 </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77.08%</a:t>
                      </a:r>
                    </a:p>
                  </a:txBody>
                  <a:tcPr marL="4763" marR="4763" marT="4763" marB="0" anchor="ctr">
                    <a:lnL>
                      <a:noFill/>
                    </a:lnL>
                    <a:lnR>
                      <a:noFill/>
                    </a:lnR>
                    <a:lnT>
                      <a:noFill/>
                    </a:lnT>
                    <a:lnB>
                      <a:noFill/>
                    </a:lnB>
                  </a:tcPr>
                </a:tc>
                <a:extLst>
                  <a:ext uri="{0D108BD9-81ED-4DB2-BD59-A6C34878D82A}">
                    <a16:rowId xmlns:a16="http://schemas.microsoft.com/office/drawing/2014/main" val="1294998345"/>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688699.SH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明微电子</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58.01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98.72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70.18%</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1238872437"/>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688661.SH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和林微纳</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35.20 </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55.70 </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58.23%</a:t>
                      </a:r>
                    </a:p>
                  </a:txBody>
                  <a:tcPr marL="4763" marR="4763" marT="4763" marB="0" anchor="ctr">
                    <a:lnL>
                      <a:noFill/>
                    </a:lnL>
                    <a:lnR>
                      <a:noFill/>
                    </a:lnR>
                    <a:lnT>
                      <a:noFill/>
                    </a:lnT>
                    <a:lnB>
                      <a:noFill/>
                    </a:lnB>
                  </a:tcPr>
                </a:tc>
                <a:extLst>
                  <a:ext uri="{0D108BD9-81ED-4DB2-BD59-A6C34878D82A}">
                    <a16:rowId xmlns:a16="http://schemas.microsoft.com/office/drawing/2014/main" val="3112206902"/>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688356.SH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键凯科技</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57.30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89.41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56.04%</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4173410561"/>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688617.SH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惠泰医疗</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125.34 </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190.87 </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52.28%</a:t>
                      </a:r>
                    </a:p>
                  </a:txBody>
                  <a:tcPr marL="4763" marR="4763" marT="4763" marB="0" anchor="ctr">
                    <a:lnL>
                      <a:noFill/>
                    </a:lnL>
                    <a:lnR>
                      <a:noFill/>
                    </a:lnR>
                    <a:lnT>
                      <a:noFill/>
                    </a:lnT>
                    <a:lnB>
                      <a:noFill/>
                    </a:lnB>
                  </a:tcPr>
                </a:tc>
                <a:extLst>
                  <a:ext uri="{0D108BD9-81ED-4DB2-BD59-A6C34878D82A}">
                    <a16:rowId xmlns:a16="http://schemas.microsoft.com/office/drawing/2014/main" val="472757266"/>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688368.SH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晶丰明源</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121.66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183.57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50.89%</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3284516404"/>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688696.SH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极米科技</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231.46 </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349.00 </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50.79%</a:t>
                      </a:r>
                    </a:p>
                  </a:txBody>
                  <a:tcPr marL="4763" marR="4763" marT="4763" marB="0" anchor="ctr">
                    <a:lnL>
                      <a:noFill/>
                    </a:lnL>
                    <a:lnR>
                      <a:noFill/>
                    </a:lnR>
                    <a:lnT>
                      <a:noFill/>
                    </a:lnT>
                    <a:lnB>
                      <a:noFill/>
                    </a:lnB>
                  </a:tcPr>
                </a:tc>
                <a:extLst>
                  <a:ext uri="{0D108BD9-81ED-4DB2-BD59-A6C34878D82A}">
                    <a16:rowId xmlns:a16="http://schemas.microsoft.com/office/drawing/2014/main" val="2903859195"/>
                  </a:ext>
                </a:extLst>
              </a:tr>
              <a:tr h="247021">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688665.SH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四方光电</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41.97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61.92 </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47.54%</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676315272"/>
                  </a:ext>
                </a:extLst>
              </a:tr>
              <a:tr h="247021">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688301.SH</a:t>
                      </a:r>
                    </a:p>
                  </a:txBody>
                  <a:tcPr marL="4763" marR="4763" marT="4763" marB="0" anchor="ctr">
                    <a:lnL>
                      <a:noFill/>
                    </a:lnL>
                    <a:lnR>
                      <a:noFill/>
                    </a:lnR>
                    <a:lnT>
                      <a:noFill/>
                    </a:lnT>
                    <a:lnB>
                      <a:noFill/>
                    </a:lnB>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奕瑞科技</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124.62 </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180.49 </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44.83%</a:t>
                      </a:r>
                    </a:p>
                  </a:txBody>
                  <a:tcPr marL="4763" marR="4763" marT="4763" marB="0" anchor="ctr">
                    <a:lnL>
                      <a:noFill/>
                    </a:lnL>
                    <a:lnR>
                      <a:noFill/>
                    </a:lnR>
                    <a:lnT>
                      <a:noFill/>
                    </a:lnT>
                    <a:lnB>
                      <a:noFill/>
                    </a:lnB>
                  </a:tcPr>
                </a:tc>
                <a:extLst>
                  <a:ext uri="{0D108BD9-81ED-4DB2-BD59-A6C34878D82A}">
                    <a16:rowId xmlns:a16="http://schemas.microsoft.com/office/drawing/2014/main" val="3024538499"/>
                  </a:ext>
                </a:extLst>
              </a:tr>
            </a:tbl>
          </a:graphicData>
        </a:graphic>
      </p:graphicFrame>
    </p:spTree>
    <p:extLst>
      <p:ext uri="{BB962C8B-B14F-4D97-AF65-F5344CB8AC3E}">
        <p14:creationId xmlns:p14="http://schemas.microsoft.com/office/powerpoint/2010/main" val="32932111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科创板</a:t>
            </a:r>
            <a:r>
              <a:rPr lang="en-US" altLang="zh-CN" sz="2400" b="1" dirty="0">
                <a:solidFill>
                  <a:srgbClr val="000798"/>
                </a:solidFill>
                <a:latin typeface="+mj-ea"/>
                <a:sym typeface="微软雅黑" panose="020B0503020204020204" pitchFamily="34" charset="-122"/>
              </a:rPr>
              <a:t>4</a:t>
            </a:r>
            <a:r>
              <a:rPr lang="zh-CN" altLang="en-US" sz="2400" b="1" dirty="0">
                <a:solidFill>
                  <a:srgbClr val="000798"/>
                </a:solidFill>
                <a:latin typeface="+mj-ea"/>
                <a:sym typeface="微软雅黑" panose="020B0503020204020204" pitchFamily="34" charset="-122"/>
              </a:rPr>
              <a:t>月总市值变化情况</a:t>
            </a:r>
          </a:p>
        </p:txBody>
      </p:sp>
      <p:graphicFrame>
        <p:nvGraphicFramePr>
          <p:cNvPr id="7" name="图表 6">
            <a:extLst>
              <a:ext uri="{FF2B5EF4-FFF2-40B4-BE49-F238E27FC236}">
                <a16:creationId xmlns:a16="http://schemas.microsoft.com/office/drawing/2014/main" id="{5ED1B491-FA68-4DA2-862E-34CCC548A96E}"/>
              </a:ext>
            </a:extLst>
          </p:cNvPr>
          <p:cNvGraphicFramePr>
            <a:graphicFrameLocks/>
          </p:cNvGraphicFramePr>
          <p:nvPr>
            <p:extLst>
              <p:ext uri="{D42A27DB-BD31-4B8C-83A1-F6EECF244321}">
                <p14:modId xmlns:p14="http://schemas.microsoft.com/office/powerpoint/2010/main" val="2137264036"/>
              </p:ext>
            </p:extLst>
          </p:nvPr>
        </p:nvGraphicFramePr>
        <p:xfrm>
          <a:off x="1847849" y="754341"/>
          <a:ext cx="8569326" cy="28365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a:extLst>
              <a:ext uri="{FF2B5EF4-FFF2-40B4-BE49-F238E27FC236}">
                <a16:creationId xmlns:a16="http://schemas.microsoft.com/office/drawing/2014/main" id="{8EFCA71B-E02F-4C73-816B-491B3058A056}"/>
              </a:ext>
            </a:extLst>
          </p:cNvPr>
          <p:cNvGraphicFramePr>
            <a:graphicFrameLocks noGrp="1"/>
          </p:cNvGraphicFramePr>
          <p:nvPr>
            <p:extLst>
              <p:ext uri="{D42A27DB-BD31-4B8C-83A1-F6EECF244321}">
                <p14:modId xmlns:p14="http://schemas.microsoft.com/office/powerpoint/2010/main" val="3520118904"/>
              </p:ext>
            </p:extLst>
          </p:nvPr>
        </p:nvGraphicFramePr>
        <p:xfrm>
          <a:off x="1847850" y="3585541"/>
          <a:ext cx="8569324" cy="2880001"/>
        </p:xfrm>
        <a:graphic>
          <a:graphicData uri="http://schemas.openxmlformats.org/drawingml/2006/table">
            <a:tbl>
              <a:tblPr/>
              <a:tblGrid>
                <a:gridCol w="1680906">
                  <a:extLst>
                    <a:ext uri="{9D8B030D-6E8A-4147-A177-3AD203B41FA5}">
                      <a16:colId xmlns:a16="http://schemas.microsoft.com/office/drawing/2014/main" val="1671969752"/>
                    </a:ext>
                  </a:extLst>
                </a:gridCol>
                <a:gridCol w="1647947">
                  <a:extLst>
                    <a:ext uri="{9D8B030D-6E8A-4147-A177-3AD203B41FA5}">
                      <a16:colId xmlns:a16="http://schemas.microsoft.com/office/drawing/2014/main" val="974879822"/>
                    </a:ext>
                  </a:extLst>
                </a:gridCol>
                <a:gridCol w="1713864">
                  <a:extLst>
                    <a:ext uri="{9D8B030D-6E8A-4147-A177-3AD203B41FA5}">
                      <a16:colId xmlns:a16="http://schemas.microsoft.com/office/drawing/2014/main" val="1140424030"/>
                    </a:ext>
                  </a:extLst>
                </a:gridCol>
                <a:gridCol w="1845701">
                  <a:extLst>
                    <a:ext uri="{9D8B030D-6E8A-4147-A177-3AD203B41FA5}">
                      <a16:colId xmlns:a16="http://schemas.microsoft.com/office/drawing/2014/main" val="4038019537"/>
                    </a:ext>
                  </a:extLst>
                </a:gridCol>
                <a:gridCol w="1680906">
                  <a:extLst>
                    <a:ext uri="{9D8B030D-6E8A-4147-A177-3AD203B41FA5}">
                      <a16:colId xmlns:a16="http://schemas.microsoft.com/office/drawing/2014/main" val="1495095915"/>
                    </a:ext>
                  </a:extLst>
                </a:gridCol>
              </a:tblGrid>
              <a:tr h="363421">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2021/3/31</a:t>
                      </a:r>
                    </a:p>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2021/4/30</a:t>
                      </a:r>
                    </a:p>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100" b="1" i="0" u="none" strike="noStrike">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9731420"/>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688021.SH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奥福环保</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43.76</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29.85</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-31.79%</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3183357776"/>
                  </a:ext>
                </a:extLst>
              </a:tr>
              <a:tr h="251658">
                <a:tc>
                  <a:txBody>
                    <a:bodyPr/>
                    <a:lstStyle/>
                    <a:p>
                      <a:pPr algn="ctr"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688051.SH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佳华科技</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58.01</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41.06</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-29.22%</a:t>
                      </a:r>
                    </a:p>
                  </a:txBody>
                  <a:tcPr marL="4763" marR="4763" marT="4763" marB="0" anchor="ctr">
                    <a:lnL>
                      <a:noFill/>
                    </a:lnL>
                    <a:lnR>
                      <a:noFill/>
                    </a:lnR>
                    <a:lnT>
                      <a:noFill/>
                    </a:lnT>
                    <a:lnB>
                      <a:noFill/>
                    </a:lnB>
                  </a:tcPr>
                </a:tc>
                <a:extLst>
                  <a:ext uri="{0D108BD9-81ED-4DB2-BD59-A6C34878D82A}">
                    <a16:rowId xmlns:a16="http://schemas.microsoft.com/office/drawing/2014/main" val="2356962880"/>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688659.SH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元琛科技</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27.12</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20.06</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-26.02%</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2234628114"/>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688229.SH</a:t>
                      </a:r>
                    </a:p>
                  </a:txBody>
                  <a:tcPr marL="4763" marR="4763" marT="4763" marB="0" anchor="ctr">
                    <a:lnL>
                      <a:noFill/>
                    </a:lnL>
                    <a:lnR>
                      <a:noFill/>
                    </a:lnR>
                    <a:lnT>
                      <a:noFill/>
                    </a:lnT>
                    <a:lnB>
                      <a:noFill/>
                    </a:lnB>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博睿数据</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44.40</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33.02</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-25.62%</a:t>
                      </a:r>
                    </a:p>
                  </a:txBody>
                  <a:tcPr marL="4763" marR="4763" marT="4763" marB="0" anchor="ctr">
                    <a:lnL>
                      <a:noFill/>
                    </a:lnL>
                    <a:lnR>
                      <a:noFill/>
                    </a:lnR>
                    <a:lnT>
                      <a:noFill/>
                    </a:lnT>
                    <a:lnB>
                      <a:noFill/>
                    </a:lnB>
                  </a:tcPr>
                </a:tc>
                <a:extLst>
                  <a:ext uri="{0D108BD9-81ED-4DB2-BD59-A6C34878D82A}">
                    <a16:rowId xmlns:a16="http://schemas.microsoft.com/office/drawing/2014/main" val="235083241"/>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688365.SH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光云科技</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90.02</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67.52</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-24.99%</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137043619"/>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688585.SH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上纬新材</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52.45</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40.88</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-22.06%</a:t>
                      </a:r>
                    </a:p>
                  </a:txBody>
                  <a:tcPr marL="4763" marR="4763" marT="4763" marB="0" anchor="ctr">
                    <a:lnL>
                      <a:noFill/>
                    </a:lnL>
                    <a:lnR>
                      <a:noFill/>
                    </a:lnR>
                    <a:lnT>
                      <a:noFill/>
                    </a:lnT>
                    <a:lnB>
                      <a:noFill/>
                    </a:lnB>
                  </a:tcPr>
                </a:tc>
                <a:extLst>
                  <a:ext uri="{0D108BD9-81ED-4DB2-BD59-A6C34878D82A}">
                    <a16:rowId xmlns:a16="http://schemas.microsoft.com/office/drawing/2014/main" val="363514671"/>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688256.SH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寒武纪</a:t>
                      </a: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U</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563.70</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446.87</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-20.73%</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4030327943"/>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688070.SH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纵横股份</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33.35</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26.62</a:t>
                      </a:r>
                    </a:p>
                  </a:txBody>
                  <a:tcPr marL="4763" marR="4763" marT="4763"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-20.17%</a:t>
                      </a:r>
                    </a:p>
                  </a:txBody>
                  <a:tcPr marL="4763" marR="4763" marT="4763" marB="0" anchor="ctr">
                    <a:lnL>
                      <a:noFill/>
                    </a:lnL>
                    <a:lnR>
                      <a:noFill/>
                    </a:lnR>
                    <a:lnT>
                      <a:noFill/>
                    </a:lnT>
                    <a:lnB>
                      <a:noFill/>
                    </a:lnB>
                  </a:tcPr>
                </a:tc>
                <a:extLst>
                  <a:ext uri="{0D108BD9-81ED-4DB2-BD59-A6C34878D82A}">
                    <a16:rowId xmlns:a16="http://schemas.microsoft.com/office/drawing/2014/main" val="258823216"/>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688015.SH</a:t>
                      </a:r>
                    </a:p>
                  </a:txBody>
                  <a:tcPr marL="4763" marR="4763" marT="4763"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交控科技</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61.77</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49.90</a:t>
                      </a:r>
                    </a:p>
                  </a:txBody>
                  <a:tcPr marL="4763" marR="4763" marT="4763"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-19.22%</a:t>
                      </a:r>
                    </a:p>
                  </a:txBody>
                  <a:tcPr marL="4763" marR="4763" marT="4763" marB="0" anchor="ctr">
                    <a:lnL>
                      <a:noFill/>
                    </a:lnL>
                    <a:lnR>
                      <a:noFill/>
                    </a:lnR>
                    <a:lnT>
                      <a:noFill/>
                    </a:lnT>
                    <a:lnB>
                      <a:noFill/>
                    </a:lnB>
                    <a:solidFill>
                      <a:srgbClr val="D9D9D9"/>
                    </a:solidFill>
                  </a:tcPr>
                </a:tc>
                <a:extLst>
                  <a:ext uri="{0D108BD9-81ED-4DB2-BD59-A6C34878D82A}">
                    <a16:rowId xmlns:a16="http://schemas.microsoft.com/office/drawing/2014/main" val="2390678793"/>
                  </a:ext>
                </a:extLst>
              </a:tr>
              <a:tr h="251658">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688618.SH</a:t>
                      </a:r>
                    </a:p>
                  </a:txBody>
                  <a:tcPr marL="4763" marR="4763" marT="4763"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三旺通信</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22.39</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18.16</a:t>
                      </a:r>
                    </a:p>
                  </a:txBody>
                  <a:tcPr marL="4763" marR="4763" marT="4763"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-18.88%</a:t>
                      </a:r>
                    </a:p>
                  </a:txBody>
                  <a:tcPr marL="4763" marR="4763" marT="4763" marB="0" anchor="ctr">
                    <a:lnL>
                      <a:noFill/>
                    </a:lnL>
                    <a:lnR>
                      <a:noFill/>
                    </a:lnR>
                    <a:lnT>
                      <a:noFill/>
                    </a:lnT>
                    <a:lnB>
                      <a:noFill/>
                    </a:lnB>
                  </a:tcPr>
                </a:tc>
                <a:extLst>
                  <a:ext uri="{0D108BD9-81ED-4DB2-BD59-A6C34878D82A}">
                    <a16:rowId xmlns:a16="http://schemas.microsoft.com/office/drawing/2014/main" val="1216370131"/>
                  </a:ext>
                </a:extLst>
              </a:tr>
            </a:tbl>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1847850" y="3269296"/>
            <a:ext cx="3947906" cy="360000"/>
            <a:chOff x="7157508" y="740532"/>
            <a:chExt cx="3098167" cy="369870"/>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节奏平稳，并购市场有所回温</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9218"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1847849" y="3825373"/>
            <a:ext cx="8569325" cy="2172518"/>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今年以来</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上市节奏保持稳定，</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月数量及规模环比小幅上行。并购市场方面，并购数量及规模均急剧上升，整体有所回暖，数量环比增加</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77</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起，规模迅速扩张。</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indent="359991" algn="just">
              <a:lnSpc>
                <a:spcPct val="150000"/>
              </a:lnSpc>
            </a:pP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从去年底以来，基金募集便持续火热，大量基金开始募集，在</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月市场持续下降下，募集明显降温。</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月，深市主板和中小板进行合并，但对于市场预计合并后会加速市场扩容，深交所方面表示，市场短期内并不会加速扩容，</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节奏将持续保持稳定，</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退出难度并不会减小。</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1847850" y="136107"/>
            <a:ext cx="1297150" cy="424732"/>
          </a:xfrm>
          <a:prstGeom prst="rect">
            <a:avLst/>
          </a:prstGeom>
          <a:noFill/>
        </p:spPr>
        <p:txBody>
          <a:bodyPr wrap="none" rtlCol="0">
            <a:spAutoFit/>
          </a:bodyPr>
          <a:lstStyle/>
          <a:p>
            <a:pPr defTabSz="914400">
              <a:lnSpc>
                <a:spcPct val="90000"/>
              </a:lnSpc>
              <a:spcBef>
                <a:spcPct val="0"/>
              </a:spcBef>
              <a:defRPr/>
            </a:pPr>
            <a:r>
              <a:rPr lang="en-US" altLang="zh-CN" sz="2400" b="1" dirty="0">
                <a:solidFill>
                  <a:srgbClr val="000798"/>
                </a:solidFill>
                <a:latin typeface="+mj-ea"/>
                <a:ea typeface="+mj-ea"/>
                <a:cs typeface="+mj-cs"/>
                <a:sym typeface="微软雅黑" panose="020B0503020204020204" pitchFamily="34" charset="-122"/>
              </a:rPr>
              <a:t>4</a:t>
            </a:r>
            <a:r>
              <a:rPr lang="zh-CN" altLang="en-US" sz="2400" b="1" dirty="0">
                <a:solidFill>
                  <a:srgbClr val="000798"/>
                </a:solidFill>
                <a:latin typeface="+mj-ea"/>
                <a:ea typeface="+mj-ea"/>
                <a:cs typeface="+mj-cs"/>
                <a:sym typeface="微软雅黑" panose="020B0503020204020204" pitchFamily="34" charset="-122"/>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1877597" y="1305641"/>
            <a:ext cx="8539578" cy="1803186"/>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在募集市场</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月持续走跌的情况下，</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月市场继续热度走低，规模数量双双下行。募集数量环比减少</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99.22%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募集规模环比下降</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98.85% </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indent="359991" algn="just">
              <a:lnSpc>
                <a:spcPct val="150000"/>
              </a:lnSpc>
            </a:pP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投资市场</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月小福上升之后，</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月由升转跌，投资数量较前一月下降</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53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起，投资规模也下降。</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A</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轮依旧为主要融资轮次。分行业来看，信息技术本月热度较高。</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1847850" y="962023"/>
            <a:ext cx="4544807" cy="360001"/>
            <a:chOff x="7155478" y="727660"/>
            <a:chExt cx="3539323" cy="382741"/>
          </a:xfrm>
        </p:grpSpPr>
        <p:sp>
          <p:nvSpPr>
            <p:cNvPr id="14" name="矩形 13">
              <a:extLst>
                <a:ext uri="{FF2B5EF4-FFF2-40B4-BE49-F238E27FC236}">
                  <a16:creationId xmlns:a16="http://schemas.microsoft.com/office/drawing/2014/main" id="{4E1CF7BD-A761-41E0-8C2A-A1B7752825BC}"/>
                </a:ext>
              </a:extLst>
            </p:cNvPr>
            <p:cNvSpPr/>
            <p:nvPr/>
          </p:nvSpPr>
          <p:spPr>
            <a:xfrm>
              <a:off x="7155478" y="740532"/>
              <a:ext cx="3261967"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募集市场持续下行，投资市场规模下跌</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10363254" y="778853"/>
              <a:ext cx="382740" cy="280354"/>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Tree>
    <p:custDataLst>
      <p:tags r:id="rId1"/>
    </p:custDataLst>
    <p:extLst>
      <p:ext uri="{BB962C8B-B14F-4D97-AF65-F5344CB8AC3E}">
        <p14:creationId xmlns:p14="http://schemas.microsoft.com/office/powerpoint/2010/main" val="41237183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IPO</a:t>
            </a:r>
            <a:endParaRPr lang="zh-CN" altLang="en-US"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文本框 4"/>
          <p:cNvSpPr txBox="1"/>
          <p:nvPr/>
        </p:nvSpPr>
        <p:spPr>
          <a:xfrm>
            <a:off x="3298365" y="2067264"/>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募集市场持续降温，</a:t>
            </a:r>
            <a:endParaRPr lang="en-US" altLang="zh-CN"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数量规模双双下降。</a:t>
            </a:r>
          </a:p>
        </p:txBody>
      </p:sp>
      <p:sp>
        <p:nvSpPr>
          <p:cNvPr id="6" name="文本框 5"/>
          <p:cNvSpPr txBox="1"/>
          <p:nvPr/>
        </p:nvSpPr>
        <p:spPr>
          <a:xfrm>
            <a:off x="3298365" y="3115283"/>
            <a:ext cx="2207085"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投资市场由升转跌，事件规模同步下跌。</a:t>
            </a:r>
          </a:p>
        </p:txBody>
      </p:sp>
      <p:sp>
        <p:nvSpPr>
          <p:cNvPr id="7" name="文本框 6"/>
          <p:cNvSpPr txBox="1"/>
          <p:nvPr/>
        </p:nvSpPr>
        <p:spPr>
          <a:xfrm>
            <a:off x="3352776" y="4200524"/>
            <a:ext cx="2076474"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sym typeface="微软雅黑" panose="020B0503020204020204" pitchFamily="34" charset="-122"/>
              </a:rPr>
              <a:t>IPO </a:t>
            </a:r>
            <a:r>
              <a:rPr lang="zh-CN" altLang="en-US" dirty="0">
                <a:sym typeface="微软雅黑" panose="020B0503020204020204" pitchFamily="34" charset="-122"/>
              </a:rPr>
              <a:t>节奏保持稳定，</a:t>
            </a:r>
            <a:endParaRPr lang="en-US" altLang="zh-CN" dirty="0">
              <a:sym typeface="微软雅黑" panose="020B0503020204020204" pitchFamily="34" charset="-122"/>
            </a:endParaRPr>
          </a:p>
          <a:p>
            <a:r>
              <a:rPr lang="zh-CN" altLang="en-US" dirty="0">
                <a:sym typeface="微软雅黑" panose="020B0503020204020204" pitchFamily="34" charset="-122"/>
              </a:rPr>
              <a:t>数量规模小幅增长。</a:t>
            </a:r>
            <a:endParaRPr lang="en-US" altLang="zh-CN" dirty="0">
              <a:sym typeface="微软雅黑" panose="020B0503020204020204" pitchFamily="34" charset="-122"/>
            </a:endParaRPr>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新三板</a:t>
            </a:r>
          </a:p>
        </p:txBody>
      </p:sp>
      <p:sp>
        <p:nvSpPr>
          <p:cNvPr id="9" name="文本框 8"/>
          <p:cNvSpPr txBox="1"/>
          <p:nvPr/>
        </p:nvSpPr>
        <p:spPr>
          <a:xfrm>
            <a:off x="7101240" y="3157854"/>
            <a:ext cx="19284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新三板摘牌增多，</a:t>
            </a:r>
            <a:endParaRPr lang="en-US" altLang="zh-CN" dirty="0">
              <a:sym typeface="微软雅黑" panose="020B0503020204020204" pitchFamily="34" charset="-122"/>
            </a:endParaRPr>
          </a:p>
          <a:p>
            <a:r>
              <a:rPr lang="zh-CN" altLang="en-US" dirty="0">
                <a:sym typeface="微软雅黑" panose="020B0503020204020204" pitchFamily="34" charset="-122"/>
              </a:rPr>
              <a:t>精选层保持稳定。</a:t>
            </a:r>
            <a:endParaRPr lang="en-US" altLang="zh-CN" dirty="0">
              <a:sym typeface="微软雅黑" panose="020B0503020204020204" pitchFamily="34" charset="-122"/>
            </a:endParaRPr>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并购</a:t>
            </a:r>
          </a:p>
        </p:txBody>
      </p:sp>
      <p:sp>
        <p:nvSpPr>
          <p:cNvPr id="11" name="文本框 10"/>
          <p:cNvSpPr txBox="1"/>
          <p:nvPr/>
        </p:nvSpPr>
        <p:spPr>
          <a:xfrm>
            <a:off x="7101240" y="2048214"/>
            <a:ext cx="20237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并购市场大幅回暖</a:t>
            </a:r>
            <a:endParaRPr lang="en-US" altLang="zh-CN" dirty="0">
              <a:sym typeface="微软雅黑" panose="020B0503020204020204" pitchFamily="34" charset="-122"/>
            </a:endParaRPr>
          </a:p>
          <a:p>
            <a:r>
              <a:rPr lang="zh-CN" altLang="en-US" dirty="0">
                <a:sym typeface="微软雅黑" panose="020B0503020204020204" pitchFamily="34" charset="-122"/>
              </a:rPr>
              <a:t>数量规模增加明显。</a:t>
            </a:r>
            <a:endParaRPr lang="en-US" altLang="zh-CN" dirty="0">
              <a:sym typeface="微软雅黑" panose="020B0503020204020204" pitchFamily="34" charset="-122"/>
            </a:endParaRPr>
          </a:p>
        </p:txBody>
      </p:sp>
      <p:sp>
        <p:nvSpPr>
          <p:cNvPr id="18" name="矩形 17">
            <a:extLst>
              <a:ext uri="{FF2B5EF4-FFF2-40B4-BE49-F238E27FC236}">
                <a16:creationId xmlns:a16="http://schemas.microsoft.com/office/drawing/2014/main" id="{2838D878-7E1E-449A-AE2B-A7EB0F36A2FE}"/>
              </a:ext>
            </a:extLst>
          </p:cNvPr>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募集</a:t>
            </a:r>
          </a:p>
        </p:txBody>
      </p:sp>
      <p:sp>
        <p:nvSpPr>
          <p:cNvPr id="20" name="矩形 19">
            <a:extLst>
              <a:ext uri="{FF2B5EF4-FFF2-40B4-BE49-F238E27FC236}">
                <a16:creationId xmlns:a16="http://schemas.microsoft.com/office/drawing/2014/main" id="{92097731-A4B3-4D85-A0E9-1AD314BD4FDD}"/>
              </a:ext>
            </a:extLst>
          </p:cNvPr>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投资</a:t>
            </a:r>
          </a:p>
        </p:txBody>
      </p:sp>
      <p:sp>
        <p:nvSpPr>
          <p:cNvPr id="21" name="矩形 20">
            <a:extLst>
              <a:ext uri="{FF2B5EF4-FFF2-40B4-BE49-F238E27FC236}">
                <a16:creationId xmlns:a16="http://schemas.microsoft.com/office/drawing/2014/main" id="{173EAEE1-2304-4E09-A4DE-B9691FF52C2E}"/>
              </a:ext>
            </a:extLst>
          </p:cNvPr>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科创板</a:t>
            </a:r>
          </a:p>
        </p:txBody>
      </p:sp>
      <p:sp>
        <p:nvSpPr>
          <p:cNvPr id="22" name="文本框 21">
            <a:extLst>
              <a:ext uri="{FF2B5EF4-FFF2-40B4-BE49-F238E27FC236}">
                <a16:creationId xmlns:a16="http://schemas.microsoft.com/office/drawing/2014/main" id="{B3638B5A-E0B9-4077-999A-9263794D2CFE}"/>
              </a:ext>
            </a:extLst>
          </p:cNvPr>
          <p:cNvSpPr txBox="1"/>
          <p:nvPr/>
        </p:nvSpPr>
        <p:spPr>
          <a:xfrm>
            <a:off x="7104659" y="4219574"/>
            <a:ext cx="201917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科创板稳定运行，</a:t>
            </a:r>
            <a:endParaRPr lang="en-US" altLang="zh-CN" dirty="0">
              <a:sym typeface="微软雅黑" panose="020B0503020204020204" pitchFamily="34" charset="-122"/>
            </a:endParaRPr>
          </a:p>
          <a:p>
            <a:r>
              <a:rPr lang="zh-CN" altLang="en-US" dirty="0">
                <a:sym typeface="微软雅黑" panose="020B0503020204020204" pitchFamily="34" charset="-122"/>
              </a:rPr>
              <a:t>热景生物一枝独秀。</a:t>
            </a:r>
            <a:endParaRPr lang="en-US" altLang="zh-CN" dirty="0">
              <a:sym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18" name="图表 17">
            <a:extLst>
              <a:ext uri="{FF2B5EF4-FFF2-40B4-BE49-F238E27FC236}">
                <a16:creationId xmlns:a16="http://schemas.microsoft.com/office/drawing/2014/main" id="{F7D35BD1-FEB6-49AF-829C-3390049F5130}"/>
              </a:ext>
            </a:extLst>
          </p:cNvPr>
          <p:cNvGraphicFramePr>
            <a:graphicFrameLocks/>
          </p:cNvGraphicFramePr>
          <p:nvPr>
            <p:extLst>
              <p:ext uri="{D42A27DB-BD31-4B8C-83A1-F6EECF244321}">
                <p14:modId xmlns:p14="http://schemas.microsoft.com/office/powerpoint/2010/main" val="4116630756"/>
              </p:ext>
            </p:extLst>
          </p:nvPr>
        </p:nvGraphicFramePr>
        <p:xfrm>
          <a:off x="1847850" y="908050"/>
          <a:ext cx="8569325" cy="3694283"/>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2"/>
          <p:cNvSpPr txBox="1">
            <a:spLocks noChangeArrowheads="1"/>
          </p:cNvSpPr>
          <p:nvPr/>
        </p:nvSpPr>
        <p:spPr bwMode="auto">
          <a:xfrm>
            <a:off x="1882775" y="144543"/>
            <a:ext cx="8426450" cy="5151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募集</a:t>
            </a:r>
          </a:p>
        </p:txBody>
      </p:sp>
      <p:sp>
        <p:nvSpPr>
          <p:cNvPr id="13" name="文本框 12">
            <a:extLst>
              <a:ext uri="{FF2B5EF4-FFF2-40B4-BE49-F238E27FC236}">
                <a16:creationId xmlns:a16="http://schemas.microsoft.com/office/drawing/2014/main" id="{1925261C-2FF5-4E54-BB11-1CF01BD39D41}"/>
              </a:ext>
            </a:extLst>
          </p:cNvPr>
          <p:cNvSpPr txBox="1"/>
          <p:nvPr/>
        </p:nvSpPr>
        <p:spPr>
          <a:xfrm>
            <a:off x="3935413" y="4709581"/>
            <a:ext cx="7227887" cy="1705403"/>
          </a:xfrm>
          <a:prstGeom prst="rect">
            <a:avLst/>
          </a:prstGeom>
          <a:noFill/>
        </p:spPr>
        <p:txBody>
          <a:bodyPr wrap="square" rtlCol="0">
            <a:spAutoFit/>
          </a:bodyPr>
          <a:lstStyle/>
          <a:p>
            <a:pPr indent="457189" algn="just">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月募集市场降温的情况下，</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月市场热度持续走低，共发生</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5</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0.21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亿元，基金募集数量规模双双下行。具体数据方面，募集数量环比</a:t>
            </a:r>
            <a:r>
              <a:rPr lang="zh-CN" altLang="en-US"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99.22%</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80%</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；募集规模环比</a:t>
            </a:r>
            <a:r>
              <a:rPr lang="zh-CN" altLang="en-US"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缩小</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98.85%</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缩小</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99.85%</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p>
        </p:txBody>
      </p:sp>
      <p:sp>
        <p:nvSpPr>
          <p:cNvPr id="14" name="文本框 13">
            <a:extLst>
              <a:ext uri="{FF2B5EF4-FFF2-40B4-BE49-F238E27FC236}">
                <a16:creationId xmlns:a16="http://schemas.microsoft.com/office/drawing/2014/main" id="{525476CC-5A92-46F5-92CC-5228B83DE6FF}"/>
              </a:ext>
            </a:extLst>
          </p:cNvPr>
          <p:cNvSpPr txBox="1"/>
          <p:nvPr/>
        </p:nvSpPr>
        <p:spPr>
          <a:xfrm>
            <a:off x="2211684" y="5145352"/>
            <a:ext cx="1244011" cy="369332"/>
          </a:xfrm>
          <a:prstGeom prst="rect">
            <a:avLst/>
          </a:prstGeom>
          <a:noFill/>
        </p:spPr>
        <p:txBody>
          <a:bodyPr wrap="square" lIns="0" tIns="0" rIns="0" bIns="0"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80.00%</a:t>
            </a:r>
            <a:endParaRPr lang="en-US" altLang="zh-CN" sz="2400"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5" name="文本框 14">
            <a:extLst>
              <a:ext uri="{FF2B5EF4-FFF2-40B4-BE49-F238E27FC236}">
                <a16:creationId xmlns:a16="http://schemas.microsoft.com/office/drawing/2014/main" id="{0688E052-21B6-4ACD-8879-51AC41D46C47}"/>
              </a:ext>
            </a:extLst>
          </p:cNvPr>
          <p:cNvSpPr txBox="1"/>
          <p:nvPr/>
        </p:nvSpPr>
        <p:spPr>
          <a:xfrm>
            <a:off x="2229721" y="5949950"/>
            <a:ext cx="1072409"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latin typeface="微软雅黑" panose="020B0503020204020204" pitchFamily="34" charset="-122"/>
                <a:ea typeface="微软雅黑" panose="020B0503020204020204" pitchFamily="34" charset="-122"/>
                <a:cs typeface="+mn-cs"/>
                <a:sym typeface="微软雅黑" panose="020B0503020204020204" pitchFamily="34" charset="-122"/>
              </a:rPr>
              <a:t>99.85%</a:t>
            </a:r>
            <a:endParaRPr lang="en-US" sz="2400"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文本框 15">
            <a:extLst>
              <a:ext uri="{FF2B5EF4-FFF2-40B4-BE49-F238E27FC236}">
                <a16:creationId xmlns:a16="http://schemas.microsoft.com/office/drawing/2014/main" id="{CE1A0AD6-A340-4944-8A98-91A057F64CE9}"/>
              </a:ext>
            </a:extLst>
          </p:cNvPr>
          <p:cNvSpPr txBox="1"/>
          <p:nvPr/>
        </p:nvSpPr>
        <p:spPr>
          <a:xfrm>
            <a:off x="2134976" y="4871496"/>
            <a:ext cx="1829347"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募集事件数量</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同比</a:t>
            </a:r>
          </a:p>
        </p:txBody>
      </p:sp>
      <p:sp>
        <p:nvSpPr>
          <p:cNvPr id="17" name="文本框 16">
            <a:extLst>
              <a:ext uri="{FF2B5EF4-FFF2-40B4-BE49-F238E27FC236}">
                <a16:creationId xmlns:a16="http://schemas.microsoft.com/office/drawing/2014/main" id="{7F235572-52DE-4EB5-B3DA-28A6101D42E7}"/>
              </a:ext>
            </a:extLst>
          </p:cNvPr>
          <p:cNvSpPr txBox="1"/>
          <p:nvPr/>
        </p:nvSpPr>
        <p:spPr>
          <a:xfrm>
            <a:off x="2163897" y="5685100"/>
            <a:ext cx="1829347" cy="338554"/>
          </a:xfrm>
          <a:prstGeom prst="rect">
            <a:avLst/>
          </a:prstGeom>
          <a:noFill/>
        </p:spPr>
        <p:txBody>
          <a:bodyPr wrap="none" rtlCol="0">
            <a:spAutoFit/>
          </a:bodyPr>
          <a:lstStyle>
            <a:defPPr>
              <a:defRPr lang="zh-CN"/>
            </a:defPPr>
            <a:lvl1pPr>
              <a:defRPr sz="1400"/>
            </a:lvl1p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募集金额规模</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同比</a:t>
            </a:r>
          </a:p>
        </p:txBody>
      </p:sp>
      <p:grpSp>
        <p:nvGrpSpPr>
          <p:cNvPr id="19" name="组合 18">
            <a:extLst>
              <a:ext uri="{FF2B5EF4-FFF2-40B4-BE49-F238E27FC236}">
                <a16:creationId xmlns:a16="http://schemas.microsoft.com/office/drawing/2014/main" id="{CAE5DCC3-7341-4F68-B271-ABA770A0316E}"/>
              </a:ext>
            </a:extLst>
          </p:cNvPr>
          <p:cNvGrpSpPr/>
          <p:nvPr/>
        </p:nvGrpSpPr>
        <p:grpSpPr>
          <a:xfrm>
            <a:off x="1847850" y="4459869"/>
            <a:ext cx="2284315" cy="342001"/>
            <a:chOff x="7265361" y="731103"/>
            <a:chExt cx="3098166" cy="379297"/>
          </a:xfrm>
        </p:grpSpPr>
        <p:sp>
          <p:nvSpPr>
            <p:cNvPr id="20" name="矩形 19">
              <a:extLst>
                <a:ext uri="{FF2B5EF4-FFF2-40B4-BE49-F238E27FC236}">
                  <a16:creationId xmlns:a16="http://schemas.microsoft.com/office/drawing/2014/main" id="{F0AC8110-DAD2-43DE-9775-1A41D0401AD4}"/>
                </a:ext>
              </a:extLst>
            </p:cNvPr>
            <p:cNvSpPr/>
            <p:nvPr/>
          </p:nvSpPr>
          <p:spPr>
            <a:xfrm>
              <a:off x="7265361" y="731103"/>
              <a:ext cx="2815120"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募集市场持续走低</a:t>
              </a:r>
            </a:p>
          </p:txBody>
        </p:sp>
        <p:sp>
          <p:nvSpPr>
            <p:cNvPr id="21" name="等腰三角形 20">
              <a:extLst>
                <a:ext uri="{FF2B5EF4-FFF2-40B4-BE49-F238E27FC236}">
                  <a16:creationId xmlns:a16="http://schemas.microsoft.com/office/drawing/2014/main" id="{184005D9-30F7-4690-9914-1D662D6037BA}"/>
                </a:ext>
              </a:extLst>
            </p:cNvPr>
            <p:cNvSpPr/>
            <p:nvPr/>
          </p:nvSpPr>
          <p:spPr>
            <a:xfrm rot="5400000">
              <a:off x="10037070"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3" name="箭头: 下 22">
            <a:extLst>
              <a:ext uri="{FF2B5EF4-FFF2-40B4-BE49-F238E27FC236}">
                <a16:creationId xmlns:a16="http://schemas.microsoft.com/office/drawing/2014/main" id="{998B8B4B-EBFC-42A9-B585-93FA3C08CA73}"/>
              </a:ext>
            </a:extLst>
          </p:cNvPr>
          <p:cNvSpPr/>
          <p:nvPr/>
        </p:nvSpPr>
        <p:spPr>
          <a:xfrm>
            <a:off x="1774825" y="5762043"/>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箭头: 下 24">
            <a:extLst>
              <a:ext uri="{FF2B5EF4-FFF2-40B4-BE49-F238E27FC236}">
                <a16:creationId xmlns:a16="http://schemas.microsoft.com/office/drawing/2014/main" id="{5349A176-A72F-4695-ABDC-97DCD288EE52}"/>
              </a:ext>
            </a:extLst>
          </p:cNvPr>
          <p:cNvSpPr/>
          <p:nvPr/>
        </p:nvSpPr>
        <p:spPr>
          <a:xfrm>
            <a:off x="1774825" y="4978266"/>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476253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47850" y="4609858"/>
            <a:ext cx="8569325" cy="1566904"/>
          </a:xfrm>
          <a:prstGeom prst="rect">
            <a:avLst/>
          </a:prstGeom>
          <a:noFill/>
        </p:spPr>
        <p:txBody>
          <a:bodyPr wrap="square" rtlCol="0">
            <a:spAutoFit/>
          </a:bodyPr>
          <a:lstStyle/>
          <a:p>
            <a:pPr indent="457189"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5</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起基金募集事件，全部为成长型基金，募资总额</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0.21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亿元。本月募资规模总体环比</a:t>
            </a:r>
            <a:r>
              <a:rPr lang="zh-CN" altLang="en-US" sz="2400"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缩小</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98.85%</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indent="457189" algn="just">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其中，仅</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只基金（年年兴贰号投资基金）已募集完成，其余</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只正在募集。</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Rectangle 2"/>
          <p:cNvSpPr txBox="1">
            <a:spLocks noChangeArrowheads="1"/>
          </p:cNvSpPr>
          <p:nvPr/>
        </p:nvSpPr>
        <p:spPr bwMode="auto">
          <a:xfrm>
            <a:off x="1847850" y="1826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募集</a:t>
            </a:r>
          </a:p>
        </p:txBody>
      </p:sp>
      <p:grpSp>
        <p:nvGrpSpPr>
          <p:cNvPr id="11" name="组合 10"/>
          <p:cNvGrpSpPr/>
          <p:nvPr/>
        </p:nvGrpSpPr>
        <p:grpSpPr>
          <a:xfrm>
            <a:off x="1847850" y="4106879"/>
            <a:ext cx="2305050" cy="36000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募集市场逐步降温</a:t>
              </a:r>
              <a:endPar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aphicFrame>
        <p:nvGraphicFramePr>
          <p:cNvPr id="4" name="表格 3">
            <a:extLst>
              <a:ext uri="{FF2B5EF4-FFF2-40B4-BE49-F238E27FC236}">
                <a16:creationId xmlns:a16="http://schemas.microsoft.com/office/drawing/2014/main" id="{47E88A9C-32CC-4F1D-9C97-969629D992C8}"/>
              </a:ext>
            </a:extLst>
          </p:cNvPr>
          <p:cNvGraphicFramePr>
            <a:graphicFrameLocks noGrp="1"/>
          </p:cNvGraphicFramePr>
          <p:nvPr>
            <p:extLst>
              <p:ext uri="{D42A27DB-BD31-4B8C-83A1-F6EECF244321}">
                <p14:modId xmlns:p14="http://schemas.microsoft.com/office/powerpoint/2010/main" val="1193885345"/>
              </p:ext>
            </p:extLst>
          </p:nvPr>
        </p:nvGraphicFramePr>
        <p:xfrm>
          <a:off x="1847851" y="1167131"/>
          <a:ext cx="8569324" cy="2231389"/>
        </p:xfrm>
        <a:graphic>
          <a:graphicData uri="http://schemas.openxmlformats.org/drawingml/2006/table">
            <a:tbl>
              <a:tblPr/>
              <a:tblGrid>
                <a:gridCol w="2855262">
                  <a:extLst>
                    <a:ext uri="{9D8B030D-6E8A-4147-A177-3AD203B41FA5}">
                      <a16:colId xmlns:a16="http://schemas.microsoft.com/office/drawing/2014/main" val="2242357201"/>
                    </a:ext>
                  </a:extLst>
                </a:gridCol>
                <a:gridCol w="2855262">
                  <a:extLst>
                    <a:ext uri="{9D8B030D-6E8A-4147-A177-3AD203B41FA5}">
                      <a16:colId xmlns:a16="http://schemas.microsoft.com/office/drawing/2014/main" val="2018969679"/>
                    </a:ext>
                  </a:extLst>
                </a:gridCol>
                <a:gridCol w="2858800">
                  <a:extLst>
                    <a:ext uri="{9D8B030D-6E8A-4147-A177-3AD203B41FA5}">
                      <a16:colId xmlns:a16="http://schemas.microsoft.com/office/drawing/2014/main" val="1749106597"/>
                    </a:ext>
                  </a:extLst>
                </a:gridCol>
              </a:tblGrid>
              <a:tr h="554382">
                <a:tc gridSpan="3">
                  <a:txBody>
                    <a:bodyPr/>
                    <a:lstStyle/>
                    <a:p>
                      <a:pPr algn="ctr" fontAlgn="ctr"/>
                      <a:r>
                        <a:rPr lang="en-US" altLang="zh-CN" sz="32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2021</a:t>
                      </a:r>
                      <a:r>
                        <a:rPr lang="zh-CN" altLang="en-US" sz="32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32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32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月募集基金数量及规模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086228285"/>
                  </a:ext>
                </a:extLst>
              </a:tr>
              <a:tr h="831574">
                <a:tc>
                  <a:txBody>
                    <a:bodyPr/>
                    <a:lstStyle/>
                    <a:p>
                      <a:pPr algn="ctr" fontAlgn="ctr"/>
                      <a:r>
                        <a:rPr lang="zh-CN" altLang="en-US" sz="2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2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2400" b="1" i="0" u="none" strike="noStrike">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募集规模</a:t>
                      </a:r>
                      <a:br>
                        <a:rPr lang="zh-CN" altLang="en-US" sz="2400" b="1" i="0" u="none" strike="noStrike">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2400" b="1" i="0" u="none" strike="noStrike">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 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4039775039"/>
                  </a:ext>
                </a:extLst>
              </a:tr>
              <a:tr h="429646">
                <a:tc>
                  <a:txBody>
                    <a:bodyPr/>
                    <a:lstStyle/>
                    <a:p>
                      <a:pPr algn="ctr" fontAlgn="ctr"/>
                      <a:r>
                        <a:rPr lang="en-US" sz="24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Growth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24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24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0.21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066485"/>
                  </a:ext>
                </a:extLst>
              </a:tr>
              <a:tr h="415787">
                <a:tc>
                  <a:txBody>
                    <a:bodyPr/>
                    <a:lstStyle/>
                    <a:p>
                      <a:pPr algn="ctr" fontAlgn="ctr"/>
                      <a:r>
                        <a:rPr lang="en-US" sz="24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24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24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0.21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91035044"/>
                  </a:ext>
                </a:extLst>
              </a:tr>
            </a:tbl>
          </a:graphicData>
        </a:graphic>
      </p:graphicFrame>
    </p:spTree>
    <p:extLst>
      <p:ext uri="{BB962C8B-B14F-4D97-AF65-F5344CB8AC3E}">
        <p14:creationId xmlns:p14="http://schemas.microsoft.com/office/powerpoint/2010/main" val="29746386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47846" y="976627"/>
            <a:ext cx="2274985" cy="369933"/>
            <a:chOff x="7228094" y="985589"/>
            <a:chExt cx="3117880" cy="335443"/>
          </a:xfrm>
        </p:grpSpPr>
        <p:sp>
          <p:nvSpPr>
            <p:cNvPr id="5" name="矩形 4"/>
            <p:cNvSpPr/>
            <p:nvPr/>
          </p:nvSpPr>
          <p:spPr>
            <a:xfrm>
              <a:off x="7228094" y="994596"/>
              <a:ext cx="2815119" cy="326436"/>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投资市场由升转跌</a:t>
              </a:r>
            </a:p>
          </p:txBody>
        </p:sp>
        <p:sp>
          <p:nvSpPr>
            <p:cNvPr id="6" name="等腰三角形 5"/>
            <p:cNvSpPr/>
            <p:nvPr/>
          </p:nvSpPr>
          <p:spPr>
            <a:xfrm rot="5400000">
              <a:off x="10034742" y="1000792"/>
              <a:ext cx="326436" cy="29602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0" name="文本框 9"/>
          <p:cNvSpPr txBox="1"/>
          <p:nvPr/>
        </p:nvSpPr>
        <p:spPr>
          <a:xfrm>
            <a:off x="1847851" y="5444856"/>
            <a:ext cx="9315450" cy="868956"/>
          </a:xfrm>
          <a:prstGeom prst="rect">
            <a:avLst/>
          </a:prstGeom>
          <a:noFill/>
        </p:spPr>
        <p:txBody>
          <a:bodyPr wrap="square" lIns="0" tIns="0" rIns="0" bIns="0" rtlCol="0">
            <a:spAutoFit/>
          </a:bodyPr>
          <a:lstStyle/>
          <a:p>
            <a:pPr algn="just" defTabSz="914377">
              <a:lnSpc>
                <a:spcPct val="150000"/>
              </a:lnSpc>
            </a:pPr>
            <a:r>
              <a:rPr lang="en-US" altLang="zh-CN"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4 </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市场投资事件共计</a:t>
            </a:r>
            <a:r>
              <a:rPr lang="en-US" altLang="zh-CN" sz="20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267</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起，环比下降</a:t>
            </a:r>
            <a:r>
              <a:rPr lang="en-US" altLang="zh-CN" sz="20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53</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起。融资总额为</a:t>
            </a:r>
            <a:r>
              <a:rPr lang="en-US" altLang="zh-CN" sz="20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530.49</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亿元人民币。</a:t>
            </a:r>
            <a:endParaRPr lang="en-US" altLang="zh-CN"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endParaRPr>
          </a:p>
          <a:p>
            <a:pPr algn="just" defTabSz="914377">
              <a:lnSpc>
                <a:spcPct val="150000"/>
              </a:lnSpc>
            </a:pP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分行业来看，除了其他之外，</a:t>
            </a:r>
            <a:r>
              <a:rPr lang="en-US" altLang="zh-CN"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月投资事件超过四分之一依旧在信息技术行业，共计</a:t>
            </a:r>
            <a:r>
              <a:rPr lang="en-US" altLang="zh-CN" sz="20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151</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起，融资总额</a:t>
            </a:r>
            <a:r>
              <a:rPr lang="en-US" altLang="zh-CN" sz="20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303.02</a:t>
            </a:r>
            <a:r>
              <a:rPr lang="zh-CN" altLang="en-US"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投资</a:t>
            </a:r>
          </a:p>
        </p:txBody>
      </p:sp>
      <p:graphicFrame>
        <p:nvGraphicFramePr>
          <p:cNvPr id="2" name="表格 1">
            <a:extLst>
              <a:ext uri="{FF2B5EF4-FFF2-40B4-BE49-F238E27FC236}">
                <a16:creationId xmlns:a16="http://schemas.microsoft.com/office/drawing/2014/main" id="{00C1862F-2CF9-4472-8478-0425C1B86DAC}"/>
              </a:ext>
            </a:extLst>
          </p:cNvPr>
          <p:cNvGraphicFramePr>
            <a:graphicFrameLocks noGrp="1"/>
          </p:cNvGraphicFramePr>
          <p:nvPr>
            <p:extLst>
              <p:ext uri="{D42A27DB-BD31-4B8C-83A1-F6EECF244321}">
                <p14:modId xmlns:p14="http://schemas.microsoft.com/office/powerpoint/2010/main" val="1450429152"/>
              </p:ext>
            </p:extLst>
          </p:nvPr>
        </p:nvGraphicFramePr>
        <p:xfrm>
          <a:off x="1847850" y="1379220"/>
          <a:ext cx="8569325" cy="4154810"/>
        </p:xfrm>
        <a:graphic>
          <a:graphicData uri="http://schemas.openxmlformats.org/drawingml/2006/table">
            <a:tbl>
              <a:tblPr/>
              <a:tblGrid>
                <a:gridCol w="2617470">
                  <a:extLst>
                    <a:ext uri="{9D8B030D-6E8A-4147-A177-3AD203B41FA5}">
                      <a16:colId xmlns:a16="http://schemas.microsoft.com/office/drawing/2014/main" val="794278036"/>
                    </a:ext>
                  </a:extLst>
                </a:gridCol>
                <a:gridCol w="2689860">
                  <a:extLst>
                    <a:ext uri="{9D8B030D-6E8A-4147-A177-3AD203B41FA5}">
                      <a16:colId xmlns:a16="http://schemas.microsoft.com/office/drawing/2014/main" val="2481125731"/>
                    </a:ext>
                  </a:extLst>
                </a:gridCol>
                <a:gridCol w="3261995">
                  <a:extLst>
                    <a:ext uri="{9D8B030D-6E8A-4147-A177-3AD203B41FA5}">
                      <a16:colId xmlns:a16="http://schemas.microsoft.com/office/drawing/2014/main" val="2301429310"/>
                    </a:ext>
                  </a:extLst>
                </a:gridCol>
              </a:tblGrid>
              <a:tr h="399575">
                <a:tc gridSpan="3">
                  <a:txBody>
                    <a:bodyPr/>
                    <a:lstStyle/>
                    <a:p>
                      <a:pPr algn="ctr" fontAlgn="b"/>
                      <a:r>
                        <a:rPr lang="en-US" altLang="zh-CN"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2021</a:t>
                      </a:r>
                      <a:r>
                        <a:rPr lang="zh-CN" altLang="en-US"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月中国</a:t>
                      </a:r>
                      <a:r>
                        <a:rPr lang="en-US" altLang="zh-CN"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PEVC</a:t>
                      </a:r>
                      <a:r>
                        <a:rPr lang="zh-CN" altLang="en-US"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案例行业分布及规模</a:t>
                      </a:r>
                    </a:p>
                  </a:txBody>
                  <a:tcPr marL="4763" marR="4763" marT="4763"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659652890"/>
                  </a:ext>
                </a:extLst>
              </a:tr>
              <a:tr h="341385">
                <a:tc>
                  <a:txBody>
                    <a:bodyPr/>
                    <a:lstStyle/>
                    <a:p>
                      <a:pPr algn="ctr" fontAlgn="b"/>
                      <a:r>
                        <a:rPr lang="zh-CN" altLang="en-US" sz="1600" b="0"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行业</a:t>
                      </a:r>
                    </a:p>
                  </a:txBody>
                  <a:tcPr marL="4763" marR="4763" marT="4763" marB="0" anchor="ctr">
                    <a:lnL>
                      <a:noFill/>
                    </a:lnL>
                    <a:lnR>
                      <a:noFill/>
                    </a:lnR>
                    <a:lnT>
                      <a:noFill/>
                    </a:lnT>
                    <a:lnB>
                      <a:noFill/>
                    </a:lnB>
                    <a:solidFill>
                      <a:srgbClr val="0070C0"/>
                    </a:solidFill>
                  </a:tcPr>
                </a:tc>
                <a:tc>
                  <a:txBody>
                    <a:bodyPr/>
                    <a:lstStyle/>
                    <a:p>
                      <a:pPr algn="ctr" fontAlgn="b"/>
                      <a:r>
                        <a:rPr lang="zh-CN" altLang="en-US" sz="1600" b="0"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案例数量</a:t>
                      </a:r>
                    </a:p>
                  </a:txBody>
                  <a:tcPr marL="4763" marR="4763" marT="4763" marB="0" anchor="ctr">
                    <a:lnL>
                      <a:noFill/>
                    </a:lnL>
                    <a:lnR>
                      <a:noFill/>
                    </a:lnR>
                    <a:lnT>
                      <a:noFill/>
                    </a:lnT>
                    <a:lnB>
                      <a:noFill/>
                    </a:lnB>
                    <a:solidFill>
                      <a:srgbClr val="0070C0"/>
                    </a:solidFill>
                  </a:tcPr>
                </a:tc>
                <a:tc>
                  <a:txBody>
                    <a:bodyPr/>
                    <a:lstStyle/>
                    <a:p>
                      <a:pPr algn="ctr" fontAlgn="b"/>
                      <a:r>
                        <a:rPr lang="zh-CN" altLang="en-US" sz="1600" b="0"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融资金额（亿）</a:t>
                      </a:r>
                    </a:p>
                  </a:txBody>
                  <a:tcPr marL="4763" marR="4763" marT="4763" marB="0" anchor="ctr">
                    <a:lnL>
                      <a:noFill/>
                    </a:lnL>
                    <a:lnR>
                      <a:noFill/>
                    </a:lnR>
                    <a:lnT>
                      <a:noFill/>
                    </a:lnT>
                    <a:lnB>
                      <a:noFill/>
                    </a:lnB>
                    <a:solidFill>
                      <a:srgbClr val="0070C0"/>
                    </a:solidFill>
                  </a:tcPr>
                </a:tc>
                <a:extLst>
                  <a:ext uri="{0D108BD9-81ED-4DB2-BD59-A6C34878D82A}">
                    <a16:rowId xmlns:a16="http://schemas.microsoft.com/office/drawing/2014/main" val="4187413391"/>
                  </a:ext>
                </a:extLst>
              </a:tr>
              <a:tr h="341385">
                <a:tc>
                  <a:txBody>
                    <a:bodyPr/>
                    <a:lstStyle/>
                    <a:p>
                      <a:pPr algn="ctr" fontAlgn="b"/>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公用事业</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0.24 </a:t>
                      </a:r>
                    </a:p>
                  </a:txBody>
                  <a:tcPr marL="4763" marR="4763" marT="4763" marB="0" anchor="ctr">
                    <a:lnL>
                      <a:noFill/>
                    </a:lnL>
                    <a:lnR>
                      <a:noFill/>
                    </a:lnR>
                    <a:lnT>
                      <a:noFill/>
                    </a:lnT>
                    <a:lnB>
                      <a:noFill/>
                    </a:lnB>
                    <a:solidFill>
                      <a:srgbClr val="D6DCE4"/>
                    </a:solidFill>
                  </a:tcPr>
                </a:tc>
                <a:extLst>
                  <a:ext uri="{0D108BD9-81ED-4DB2-BD59-A6C34878D82A}">
                    <a16:rowId xmlns:a16="http://schemas.microsoft.com/office/drawing/2014/main" val="1192654515"/>
                  </a:ext>
                </a:extLst>
              </a:tr>
              <a:tr h="341385">
                <a:tc>
                  <a:txBody>
                    <a:bodyPr/>
                    <a:lstStyle/>
                    <a:p>
                      <a:pPr algn="ctr" fontAlgn="b"/>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材料</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3.43 </a:t>
                      </a:r>
                    </a:p>
                  </a:txBody>
                  <a:tcPr marL="4763" marR="4763" marT="4763" marB="0" anchor="ctr">
                    <a:lnL>
                      <a:noFill/>
                    </a:lnL>
                    <a:lnR>
                      <a:noFill/>
                    </a:lnR>
                    <a:lnT>
                      <a:noFill/>
                    </a:lnT>
                    <a:lnB>
                      <a:noFill/>
                    </a:lnB>
                  </a:tcPr>
                </a:tc>
                <a:extLst>
                  <a:ext uri="{0D108BD9-81ED-4DB2-BD59-A6C34878D82A}">
                    <a16:rowId xmlns:a16="http://schemas.microsoft.com/office/drawing/2014/main" val="2045624227"/>
                  </a:ext>
                </a:extLst>
              </a:tr>
              <a:tr h="341385">
                <a:tc>
                  <a:txBody>
                    <a:bodyPr/>
                    <a:lstStyle/>
                    <a:p>
                      <a:pPr algn="ctr" fontAlgn="b"/>
                      <a:r>
                        <a:rPr lang="zh-CN" altLang="en-US" sz="16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日常消费</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4.18 </a:t>
                      </a:r>
                    </a:p>
                  </a:txBody>
                  <a:tcPr marL="4763" marR="4763" marT="4763" marB="0" anchor="ctr">
                    <a:lnL>
                      <a:noFill/>
                    </a:lnL>
                    <a:lnR>
                      <a:noFill/>
                    </a:lnR>
                    <a:lnT>
                      <a:noFill/>
                    </a:lnT>
                    <a:lnB>
                      <a:noFill/>
                    </a:lnB>
                    <a:solidFill>
                      <a:srgbClr val="D6DCE4"/>
                    </a:solidFill>
                  </a:tcPr>
                </a:tc>
                <a:extLst>
                  <a:ext uri="{0D108BD9-81ED-4DB2-BD59-A6C34878D82A}">
                    <a16:rowId xmlns:a16="http://schemas.microsoft.com/office/drawing/2014/main" val="2537669143"/>
                  </a:ext>
                </a:extLst>
              </a:tr>
              <a:tr h="341385">
                <a:tc>
                  <a:txBody>
                    <a:bodyPr/>
                    <a:lstStyle/>
                    <a:p>
                      <a:pPr algn="ctr" fontAlgn="b"/>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房地产</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25.72 </a:t>
                      </a:r>
                    </a:p>
                  </a:txBody>
                  <a:tcPr marL="4763" marR="4763" marT="4763" marB="0" anchor="ctr">
                    <a:lnL>
                      <a:noFill/>
                    </a:lnL>
                    <a:lnR>
                      <a:noFill/>
                    </a:lnR>
                    <a:lnT>
                      <a:noFill/>
                    </a:lnT>
                    <a:lnB>
                      <a:noFill/>
                    </a:lnB>
                  </a:tcPr>
                </a:tc>
                <a:extLst>
                  <a:ext uri="{0D108BD9-81ED-4DB2-BD59-A6C34878D82A}">
                    <a16:rowId xmlns:a16="http://schemas.microsoft.com/office/drawing/2014/main" val="2330254788"/>
                  </a:ext>
                </a:extLst>
              </a:tr>
              <a:tr h="341385">
                <a:tc>
                  <a:txBody>
                    <a:bodyPr/>
                    <a:lstStyle/>
                    <a:p>
                      <a:pPr algn="ctr" fontAlgn="b"/>
                      <a:r>
                        <a:rPr lang="zh-CN" altLang="en-US" sz="16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可选消费</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40.99 </a:t>
                      </a:r>
                    </a:p>
                  </a:txBody>
                  <a:tcPr marL="4763" marR="4763" marT="4763" marB="0" anchor="ctr">
                    <a:lnL>
                      <a:noFill/>
                    </a:lnL>
                    <a:lnR>
                      <a:noFill/>
                    </a:lnR>
                    <a:lnT>
                      <a:noFill/>
                    </a:lnT>
                    <a:lnB>
                      <a:noFill/>
                    </a:lnB>
                    <a:solidFill>
                      <a:srgbClr val="D6DCE4"/>
                    </a:solidFill>
                  </a:tcPr>
                </a:tc>
                <a:extLst>
                  <a:ext uri="{0D108BD9-81ED-4DB2-BD59-A6C34878D82A}">
                    <a16:rowId xmlns:a16="http://schemas.microsoft.com/office/drawing/2014/main" val="3684298093"/>
                  </a:ext>
                </a:extLst>
              </a:tr>
              <a:tr h="341385">
                <a:tc>
                  <a:txBody>
                    <a:bodyPr/>
                    <a:lstStyle/>
                    <a:p>
                      <a:pPr algn="ctr" fontAlgn="b"/>
                      <a:r>
                        <a:rPr lang="zh-CN" altLang="en-US" sz="16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工业</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16</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44.47 </a:t>
                      </a:r>
                    </a:p>
                  </a:txBody>
                  <a:tcPr marL="4763" marR="4763" marT="4763" marB="0" anchor="ctr">
                    <a:lnL>
                      <a:noFill/>
                    </a:lnL>
                    <a:lnR>
                      <a:noFill/>
                    </a:lnR>
                    <a:lnT>
                      <a:noFill/>
                    </a:lnT>
                    <a:lnB>
                      <a:noFill/>
                    </a:lnB>
                  </a:tcPr>
                </a:tc>
                <a:extLst>
                  <a:ext uri="{0D108BD9-81ED-4DB2-BD59-A6C34878D82A}">
                    <a16:rowId xmlns:a16="http://schemas.microsoft.com/office/drawing/2014/main" val="1037808387"/>
                  </a:ext>
                </a:extLst>
              </a:tr>
              <a:tr h="341385">
                <a:tc>
                  <a:txBody>
                    <a:bodyPr/>
                    <a:lstStyle/>
                    <a:p>
                      <a:pPr algn="ctr" fontAlgn="b"/>
                      <a:r>
                        <a:rPr lang="zh-CN" altLang="en-US" sz="16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医疗保健</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54</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47.13 </a:t>
                      </a:r>
                    </a:p>
                  </a:txBody>
                  <a:tcPr marL="4763" marR="4763" marT="4763" marB="0" anchor="ctr">
                    <a:lnL>
                      <a:noFill/>
                    </a:lnL>
                    <a:lnR>
                      <a:noFill/>
                    </a:lnR>
                    <a:lnT>
                      <a:noFill/>
                    </a:lnT>
                    <a:lnB>
                      <a:noFill/>
                    </a:lnB>
                    <a:solidFill>
                      <a:srgbClr val="D6DCE4"/>
                    </a:solidFill>
                  </a:tcPr>
                </a:tc>
                <a:extLst>
                  <a:ext uri="{0D108BD9-81ED-4DB2-BD59-A6C34878D82A}">
                    <a16:rowId xmlns:a16="http://schemas.microsoft.com/office/drawing/2014/main" val="1067046549"/>
                  </a:ext>
                </a:extLst>
              </a:tr>
              <a:tr h="341385">
                <a:tc>
                  <a:txBody>
                    <a:bodyPr/>
                    <a:lstStyle/>
                    <a:p>
                      <a:pPr algn="ctr" fontAlgn="b"/>
                      <a:r>
                        <a:rPr lang="zh-CN" altLang="en-US" sz="16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金融</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11</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61.31 </a:t>
                      </a:r>
                    </a:p>
                  </a:txBody>
                  <a:tcPr marL="4763" marR="4763" marT="4763" marB="0" anchor="ctr">
                    <a:lnL>
                      <a:noFill/>
                    </a:lnL>
                    <a:lnR>
                      <a:noFill/>
                    </a:lnR>
                    <a:lnT>
                      <a:noFill/>
                    </a:lnT>
                    <a:lnB>
                      <a:noFill/>
                    </a:lnB>
                  </a:tcPr>
                </a:tc>
                <a:extLst>
                  <a:ext uri="{0D108BD9-81ED-4DB2-BD59-A6C34878D82A}">
                    <a16:rowId xmlns:a16="http://schemas.microsoft.com/office/drawing/2014/main" val="2209832617"/>
                  </a:ext>
                </a:extLst>
              </a:tr>
              <a:tr h="341385">
                <a:tc>
                  <a:txBody>
                    <a:bodyPr/>
                    <a:lstStyle/>
                    <a:p>
                      <a:pPr algn="ctr" fontAlgn="b"/>
                      <a:r>
                        <a:rPr lang="zh-CN" altLang="en-US" sz="16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信息技术</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151</a:t>
                      </a:r>
                    </a:p>
                  </a:txBody>
                  <a:tcPr marL="4763" marR="4763" marT="4763" marB="0" anchor="ctr">
                    <a:lnL>
                      <a:noFill/>
                    </a:lnL>
                    <a:lnR>
                      <a:noFill/>
                    </a:lnR>
                    <a:lnT>
                      <a:noFill/>
                    </a:lnT>
                    <a:lnB>
                      <a:noFill/>
                    </a:lnB>
                    <a:solidFill>
                      <a:srgbClr val="D6DCE4"/>
                    </a:solidFill>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303.02 </a:t>
                      </a:r>
                    </a:p>
                  </a:txBody>
                  <a:tcPr marL="4763" marR="4763" marT="4763" marB="0" anchor="ctr">
                    <a:lnL>
                      <a:noFill/>
                    </a:lnL>
                    <a:lnR>
                      <a:noFill/>
                    </a:lnR>
                    <a:lnT>
                      <a:noFill/>
                    </a:lnT>
                    <a:lnB>
                      <a:noFill/>
                    </a:lnB>
                    <a:solidFill>
                      <a:srgbClr val="D6DCE4"/>
                    </a:solidFill>
                  </a:tcPr>
                </a:tc>
                <a:extLst>
                  <a:ext uri="{0D108BD9-81ED-4DB2-BD59-A6C34878D82A}">
                    <a16:rowId xmlns:a16="http://schemas.microsoft.com/office/drawing/2014/main" val="731689666"/>
                  </a:ext>
                </a:extLst>
              </a:tr>
              <a:tr h="341385">
                <a:tc>
                  <a:txBody>
                    <a:bodyPr/>
                    <a:lstStyle/>
                    <a:p>
                      <a:pPr algn="ctr" fontAlgn="b"/>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总计</a:t>
                      </a:r>
                    </a:p>
                  </a:txBody>
                  <a:tcPr marL="4763" marR="4763" marT="4763" marB="0" anchor="ctr">
                    <a:lnL>
                      <a:noFill/>
                    </a:lnL>
                    <a:lnR>
                      <a:noFill/>
                    </a:lnR>
                    <a:lnT>
                      <a:noFill/>
                    </a:lnT>
                    <a:lnB>
                      <a:noFill/>
                    </a:lnB>
                  </a:tcPr>
                </a:tc>
                <a:tc>
                  <a:txBody>
                    <a:bodyPr/>
                    <a:lstStyle/>
                    <a:p>
                      <a:pPr algn="ctr" fontAlgn="b"/>
                      <a:r>
                        <a:rPr lang="en-US" altLang="zh-CN" sz="1600" b="0" i="0" u="none" strike="noStrike">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267</a:t>
                      </a:r>
                    </a:p>
                  </a:txBody>
                  <a:tcPr marL="4763" marR="4763" marT="4763" marB="0" anchor="ctr">
                    <a:lnL>
                      <a:noFill/>
                    </a:lnL>
                    <a:lnR>
                      <a:noFill/>
                    </a:lnR>
                    <a:lnT>
                      <a:noFill/>
                    </a:lnT>
                    <a:lnB>
                      <a:noFill/>
                    </a:lnB>
                  </a:tcPr>
                </a:tc>
                <a:tc>
                  <a:txBody>
                    <a:bodyPr/>
                    <a:lstStyle/>
                    <a:p>
                      <a:pPr algn="ctr" fontAlgn="b"/>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530.49 </a:t>
                      </a:r>
                    </a:p>
                  </a:txBody>
                  <a:tcPr marL="4763" marR="4763" marT="4763" marB="0" anchor="ctr">
                    <a:lnL>
                      <a:noFill/>
                    </a:lnL>
                    <a:lnR>
                      <a:noFill/>
                    </a:lnR>
                    <a:lnT>
                      <a:noFill/>
                    </a:lnT>
                    <a:lnB>
                      <a:noFill/>
                    </a:lnB>
                  </a:tcPr>
                </a:tc>
                <a:extLst>
                  <a:ext uri="{0D108BD9-81ED-4DB2-BD59-A6C34878D82A}">
                    <a16:rowId xmlns:a16="http://schemas.microsoft.com/office/drawing/2014/main" val="230831425"/>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47850" y="981075"/>
            <a:ext cx="3797999" cy="36000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 name="Rectangle 2"/>
          <p:cNvSpPr txBox="1">
            <a:spLocks noChangeArrowheads="1"/>
          </p:cNvSpPr>
          <p:nvPr/>
        </p:nvSpPr>
        <p:spPr bwMode="auto">
          <a:xfrm>
            <a:off x="1849947"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投资</a:t>
            </a:r>
          </a:p>
        </p:txBody>
      </p:sp>
      <p:sp>
        <p:nvSpPr>
          <p:cNvPr id="8" name="文本框 7"/>
          <p:cNvSpPr txBox="1"/>
          <p:nvPr/>
        </p:nvSpPr>
        <p:spPr>
          <a:xfrm>
            <a:off x="2507156" y="5667580"/>
            <a:ext cx="7231204" cy="695190"/>
          </a:xfrm>
          <a:prstGeom prst="rect">
            <a:avLst/>
          </a:prstGeom>
          <a:noFill/>
        </p:spPr>
        <p:txBody>
          <a:bodyPr wrap="square" lIns="0" tIns="0" rIns="0" bIns="0" rtlCol="0">
            <a:spAutoFit/>
          </a:bodyPr>
          <a:lstStyle/>
          <a:p>
            <a:pPr algn="just" defTabSz="914377">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从投资数量来看，</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57%</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的投资事件发生在信息技术行业，医疗保健紧随其后；</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algn="just" defTabSz="914377">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从投资规模来看，信息技术行业占据</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57%</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的投资规模，金融紧随其后，占比</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a:t>
            </a:r>
          </a:p>
        </p:txBody>
      </p:sp>
      <p:pic>
        <p:nvPicPr>
          <p:cNvPr id="2" name="图片 1">
            <a:extLst>
              <a:ext uri="{FF2B5EF4-FFF2-40B4-BE49-F238E27FC236}">
                <a16:creationId xmlns:a16="http://schemas.microsoft.com/office/drawing/2014/main" id="{D1C74736-FF0E-41D6-8124-C7FA8FE7E4CA}"/>
              </a:ext>
            </a:extLst>
          </p:cNvPr>
          <p:cNvPicPr>
            <a:picLocks noChangeAspect="1"/>
          </p:cNvPicPr>
          <p:nvPr/>
        </p:nvPicPr>
        <p:blipFill rotWithShape="1">
          <a:blip r:embed="rId3"/>
          <a:srcRect l="9081" t="18952" r="22416" b="22551"/>
          <a:stretch/>
        </p:blipFill>
        <p:spPr>
          <a:xfrm>
            <a:off x="1847850" y="1783080"/>
            <a:ext cx="4560570" cy="3345180"/>
          </a:xfrm>
          <a:prstGeom prst="rect">
            <a:avLst/>
          </a:prstGeom>
        </p:spPr>
      </p:pic>
      <p:pic>
        <p:nvPicPr>
          <p:cNvPr id="9" name="图片 8">
            <a:extLst>
              <a:ext uri="{FF2B5EF4-FFF2-40B4-BE49-F238E27FC236}">
                <a16:creationId xmlns:a16="http://schemas.microsoft.com/office/drawing/2014/main" id="{AAB98161-999F-4264-8C89-50EB20398E1B}"/>
              </a:ext>
            </a:extLst>
          </p:cNvPr>
          <p:cNvPicPr>
            <a:picLocks noChangeAspect="1"/>
          </p:cNvPicPr>
          <p:nvPr/>
        </p:nvPicPr>
        <p:blipFill rotWithShape="1">
          <a:blip r:embed="rId4"/>
          <a:srcRect l="7611" t="20008" r="27047" b="15780"/>
          <a:stretch/>
        </p:blipFill>
        <p:spPr>
          <a:xfrm>
            <a:off x="6751320" y="1478280"/>
            <a:ext cx="4808220" cy="3703320"/>
          </a:xfrm>
          <a:prstGeom prst="rect">
            <a:avLst/>
          </a:prstGeom>
        </p:spPr>
      </p:pic>
    </p:spTree>
    <p:extLst>
      <p:ext uri="{BB962C8B-B14F-4D97-AF65-F5344CB8AC3E}">
        <p14:creationId xmlns:p14="http://schemas.microsoft.com/office/powerpoint/2010/main" val="31949144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289430" y="5407648"/>
            <a:ext cx="8957689" cy="868956"/>
          </a:xfrm>
          <a:prstGeom prst="rect">
            <a:avLst/>
          </a:prstGeom>
          <a:noFill/>
        </p:spPr>
        <p:txBody>
          <a:bodyPr wrap="square" lIns="0" tIns="0" rIns="0" bIns="0" rtlCol="0">
            <a:spAutoFit/>
          </a:bodyPr>
          <a:lstStyle/>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按融资轮次来看，除战略投资外，</a:t>
            </a:r>
            <a:r>
              <a:rPr lang="en-US" altLang="zh-CN"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月融资事件发生最多的是</a:t>
            </a:r>
            <a:r>
              <a:rPr lang="en-US" altLang="zh-CN" sz="20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A</a:t>
            </a: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53</a:t>
            </a: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endParaRPr>
          </a:p>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按融资金额来看，除战略投资外，</a:t>
            </a:r>
            <a:r>
              <a:rPr lang="en-US" altLang="zh-CN"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月融资金额最多的是</a:t>
            </a:r>
            <a:r>
              <a:rPr lang="en-US" altLang="zh-CN" sz="20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B</a:t>
            </a: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61.90</a:t>
            </a:r>
            <a:r>
              <a:rPr lang="zh-CN" altLang="en-US"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投资</a:t>
            </a:r>
          </a:p>
        </p:txBody>
      </p:sp>
      <p:graphicFrame>
        <p:nvGraphicFramePr>
          <p:cNvPr id="6" name="图表 5">
            <a:extLst>
              <a:ext uri="{FF2B5EF4-FFF2-40B4-BE49-F238E27FC236}">
                <a16:creationId xmlns:a16="http://schemas.microsoft.com/office/drawing/2014/main" id="{C1E689FA-B48B-7046-B11F-2310E30F2BB2}"/>
              </a:ext>
            </a:extLst>
          </p:cNvPr>
          <p:cNvGraphicFramePr>
            <a:graphicFrameLocks/>
          </p:cNvGraphicFramePr>
          <p:nvPr>
            <p:extLst>
              <p:ext uri="{D42A27DB-BD31-4B8C-83A1-F6EECF244321}">
                <p14:modId xmlns:p14="http://schemas.microsoft.com/office/powerpoint/2010/main" val="209866890"/>
              </p:ext>
            </p:extLst>
          </p:nvPr>
        </p:nvGraphicFramePr>
        <p:xfrm>
          <a:off x="1942465" y="1022312"/>
          <a:ext cx="8474709" cy="43955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05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455491" y="936506"/>
            <a:ext cx="2337515" cy="352380"/>
            <a:chOff x="6251271" y="554318"/>
            <a:chExt cx="3096792" cy="382893"/>
          </a:xfrm>
        </p:grpSpPr>
        <p:sp>
          <p:nvSpPr>
            <p:cNvPr id="3" name="矩形 2"/>
            <p:cNvSpPr/>
            <p:nvPr/>
          </p:nvSpPr>
          <p:spPr>
            <a:xfrm>
              <a:off x="6251271" y="567342"/>
              <a:ext cx="2815118"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重要投资事件</a:t>
              </a:r>
            </a:p>
          </p:txBody>
        </p:sp>
        <p:sp>
          <p:nvSpPr>
            <p:cNvPr id="4" name="等腰三角形 3"/>
            <p:cNvSpPr/>
            <p:nvPr/>
          </p:nvSpPr>
          <p:spPr>
            <a:xfrm rot="5400000">
              <a:off x="9021606" y="597729"/>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5" name="组合 4"/>
          <p:cNvGrpSpPr/>
          <p:nvPr/>
        </p:nvGrpSpPr>
        <p:grpSpPr>
          <a:xfrm>
            <a:off x="1402151" y="1377777"/>
            <a:ext cx="2350702" cy="318499"/>
            <a:chOff x="5796284" y="1387012"/>
            <a:chExt cx="2667251" cy="318498"/>
          </a:xfrm>
        </p:grpSpPr>
        <p:sp>
          <p:nvSpPr>
            <p:cNvPr id="6" name="平行四边形 5"/>
            <p:cNvSpPr/>
            <p:nvPr/>
          </p:nvSpPr>
          <p:spPr>
            <a:xfrm>
              <a:off x="5796284" y="1387012"/>
              <a:ext cx="534257"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平行四边形 6"/>
            <p:cNvSpPr/>
            <p:nvPr/>
          </p:nvSpPr>
          <p:spPr>
            <a:xfrm>
              <a:off x="6249272" y="1387012"/>
              <a:ext cx="2214263"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融资规模前列</a:t>
              </a:r>
            </a:p>
          </p:txBody>
        </p:sp>
      </p:grpSp>
      <p:grpSp>
        <p:nvGrpSpPr>
          <p:cNvPr id="8" name="组合 7"/>
          <p:cNvGrpSpPr/>
          <p:nvPr/>
        </p:nvGrpSpPr>
        <p:grpSpPr>
          <a:xfrm>
            <a:off x="1345954" y="4838195"/>
            <a:ext cx="2352342" cy="322888"/>
            <a:chOff x="5600471" y="1351925"/>
            <a:chExt cx="2682950" cy="318498"/>
          </a:xfrm>
        </p:grpSpPr>
        <p:sp>
          <p:nvSpPr>
            <p:cNvPr id="9" name="平行四边形 8"/>
            <p:cNvSpPr/>
            <p:nvPr/>
          </p:nvSpPr>
          <p:spPr>
            <a:xfrm>
              <a:off x="5600471" y="1351925"/>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平行四边形 9"/>
            <p:cNvSpPr/>
            <p:nvPr/>
          </p:nvSpPr>
          <p:spPr>
            <a:xfrm>
              <a:off x="6056510" y="1351925"/>
              <a:ext cx="2226911"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市场关注</a:t>
              </a:r>
            </a:p>
          </p:txBody>
        </p:sp>
      </p:grpSp>
      <p:sp>
        <p:nvSpPr>
          <p:cNvPr id="12" name="箭头: 五边形 11"/>
          <p:cNvSpPr/>
          <p:nvPr/>
        </p:nvSpPr>
        <p:spPr>
          <a:xfrm>
            <a:off x="1370635" y="1820368"/>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3" name="箭头: 五边形 12"/>
          <p:cNvSpPr/>
          <p:nvPr/>
        </p:nvSpPr>
        <p:spPr>
          <a:xfrm>
            <a:off x="1376999" y="2940508"/>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4" name="箭头: 五边形 13"/>
          <p:cNvSpPr/>
          <p:nvPr/>
        </p:nvSpPr>
        <p:spPr>
          <a:xfrm>
            <a:off x="1392239" y="3802174"/>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5" name="箭头: 五边形 14"/>
          <p:cNvSpPr/>
          <p:nvPr/>
        </p:nvSpPr>
        <p:spPr>
          <a:xfrm>
            <a:off x="1385189" y="5438745"/>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6" name="文本框 15"/>
          <p:cNvSpPr txBox="1"/>
          <p:nvPr/>
        </p:nvSpPr>
        <p:spPr>
          <a:xfrm>
            <a:off x="1847850" y="3729135"/>
            <a:ext cx="6408738"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宅急送：</a:t>
            </a:r>
            <a:r>
              <a:rPr lang="zh-CN" altLang="en-US" sz="1200" dirty="0">
                <a:solidFill>
                  <a:srgbClr val="4C4C4C"/>
                </a:solidFill>
                <a:latin typeface="微软雅黑" panose="020B0503020204020204" pitchFamily="34" charset="-122"/>
                <a:ea typeface="微软雅黑" panose="020B0503020204020204" pitchFamily="34" charset="-122"/>
                <a:sym typeface="微软雅黑" panose="020B0503020204020204" pitchFamily="34" charset="-122"/>
              </a:rPr>
              <a:t>宅</a:t>
            </a:r>
            <a:r>
              <a:rPr lang="zh-CN" altLang="en-US" sz="1200" b="0" i="0" dirty="0">
                <a:solidFill>
                  <a:srgbClr val="4C4C4C"/>
                </a:solidFill>
                <a:effectLst/>
                <a:latin typeface="微软雅黑" panose="020B0503020204020204" pitchFamily="34" charset="-122"/>
                <a:ea typeface="微软雅黑" panose="020B0503020204020204" pitchFamily="34" charset="-122"/>
                <a:sym typeface="微软雅黑" panose="020B0503020204020204" pitchFamily="34" charset="-122"/>
              </a:rPr>
              <a:t>急送明确以“为品牌商提供线上线下一站式综合物流服务”为战略指向，通过物流、信息流等“四流合一”有效整合，矢志成为互联网经济时代企业客户主流的销售渠道服务商。</a:t>
            </a:r>
            <a:endParaRPr lang="en-US" altLang="zh-CN" sz="1200" b="0" i="0" dirty="0">
              <a:solidFill>
                <a:srgbClr val="4C4C4C"/>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远洋资本</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宁波瀚润</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高林资本</a:t>
            </a:r>
          </a:p>
        </p:txBody>
      </p:sp>
      <p:sp>
        <p:nvSpPr>
          <p:cNvPr id="18" name="文本框 17"/>
          <p:cNvSpPr txBox="1"/>
          <p:nvPr/>
        </p:nvSpPr>
        <p:spPr>
          <a:xfrm>
            <a:off x="1847850" y="1749386"/>
            <a:ext cx="6221376"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叮咚小区：</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上海壹佰米网络科技有限公司 叮咚买菜作为优质生鲜新零售的代表，手机下单，最快</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29</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分钟送达的便利购物体验。</a:t>
            </a:r>
            <a:endParaRPr lang="en-US" altLang="zh-CN" sz="1200" dirty="0">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红杉资本，</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CMC</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资本，今日资本，弘毅投资</a:t>
            </a:r>
          </a:p>
        </p:txBody>
      </p:sp>
      <p:sp>
        <p:nvSpPr>
          <p:cNvPr id="19" name="文本框 18"/>
          <p:cNvSpPr txBox="1"/>
          <p:nvPr/>
        </p:nvSpPr>
        <p:spPr>
          <a:xfrm>
            <a:off x="8872835" y="1683186"/>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融资规模</a:t>
            </a:r>
          </a:p>
        </p:txBody>
      </p:sp>
      <p:sp>
        <p:nvSpPr>
          <p:cNvPr id="21" name="文本框 20"/>
          <p:cNvSpPr txBox="1"/>
          <p:nvPr/>
        </p:nvSpPr>
        <p:spPr>
          <a:xfrm>
            <a:off x="8642696" y="2918193"/>
            <a:ext cx="1383608"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38.7</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亿人民币</a:t>
            </a:r>
          </a:p>
        </p:txBody>
      </p:sp>
      <p:sp>
        <p:nvSpPr>
          <p:cNvPr id="22" name="文本框 21"/>
          <p:cNvSpPr txBox="1"/>
          <p:nvPr/>
        </p:nvSpPr>
        <p:spPr>
          <a:xfrm>
            <a:off x="8803906" y="2130729"/>
            <a:ext cx="1080424" cy="369332"/>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52</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亿人民币</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文本框 26"/>
          <p:cNvSpPr txBox="1"/>
          <p:nvPr/>
        </p:nvSpPr>
        <p:spPr>
          <a:xfrm>
            <a:off x="10841335" y="1683185"/>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融资轮次</a:t>
            </a:r>
          </a:p>
        </p:txBody>
      </p:sp>
      <p:sp>
        <p:nvSpPr>
          <p:cNvPr id="29" name="Rectangle 2"/>
          <p:cNvSpPr txBox="1">
            <a:spLocks noChangeArrowheads="1"/>
          </p:cNvSpPr>
          <p:nvPr/>
        </p:nvSpPr>
        <p:spPr bwMode="auto">
          <a:xfrm>
            <a:off x="1160735" y="52139"/>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mj-ea"/>
                <a:sym typeface="微软雅黑" panose="020B0503020204020204" pitchFamily="34" charset="-122"/>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11191591" y="2133404"/>
            <a:ext cx="222818"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D</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文本框 33">
            <a:extLst>
              <a:ext uri="{FF2B5EF4-FFF2-40B4-BE49-F238E27FC236}">
                <a16:creationId xmlns:a16="http://schemas.microsoft.com/office/drawing/2014/main" id="{74F018D0-1263-4A09-93B6-53F751A01983}"/>
              </a:ext>
            </a:extLst>
          </p:cNvPr>
          <p:cNvSpPr txBox="1"/>
          <p:nvPr/>
        </p:nvSpPr>
        <p:spPr>
          <a:xfrm>
            <a:off x="1847850" y="2870521"/>
            <a:ext cx="6454438" cy="695190"/>
          </a:xfrm>
          <a:prstGeom prst="rect">
            <a:avLst/>
          </a:prstGeom>
          <a:noFill/>
        </p:spPr>
        <p:txBody>
          <a:bodyPr wrap="square" lIns="0" tIns="0" rIns="0" bIns="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行云全球汇：</a:t>
            </a:r>
            <a:r>
              <a:rPr lang="zh-CN" altLang="en-US" sz="1200" b="0" i="0" dirty="0">
                <a:solidFill>
                  <a:srgbClr val="333333"/>
                </a:solidFill>
                <a:effectLst/>
                <a:latin typeface="微软雅黑" panose="020B0503020204020204" pitchFamily="34" charset="-122"/>
                <a:ea typeface="微软雅黑" panose="020B0503020204020204" pitchFamily="34" charset="-122"/>
                <a:sym typeface="微软雅黑" panose="020B0503020204020204" pitchFamily="34" charset="-122"/>
              </a:rPr>
              <a:t>国内领先的进口货源云供应链企业，大型电商平台的核心进口货源供应商。</a:t>
            </a:r>
            <a:endParaRPr lang="en-US" altLang="zh-CN" sz="1200" b="0" i="0" dirty="0">
              <a:solidFill>
                <a:srgbClr val="333333"/>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泰康人寿</a:t>
            </a:r>
          </a:p>
        </p:txBody>
      </p:sp>
      <p:sp>
        <p:nvSpPr>
          <p:cNvPr id="35" name="文本框 34">
            <a:extLst>
              <a:ext uri="{FF2B5EF4-FFF2-40B4-BE49-F238E27FC236}">
                <a16:creationId xmlns:a16="http://schemas.microsoft.com/office/drawing/2014/main" id="{B924603D-A4C9-4A34-84FC-2A8C0C8DBF35}"/>
              </a:ext>
            </a:extLst>
          </p:cNvPr>
          <p:cNvSpPr txBox="1"/>
          <p:nvPr/>
        </p:nvSpPr>
        <p:spPr>
          <a:xfrm>
            <a:off x="11169736" y="2971533"/>
            <a:ext cx="236047"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C</a:t>
            </a:r>
            <a:endParaRPr lang="zh-CN" altLang="en-US"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6" name="文本框 35">
            <a:extLst>
              <a:ext uri="{FF2B5EF4-FFF2-40B4-BE49-F238E27FC236}">
                <a16:creationId xmlns:a16="http://schemas.microsoft.com/office/drawing/2014/main" id="{64D9ACE9-46DE-4973-946B-B1020B800112}"/>
              </a:ext>
            </a:extLst>
          </p:cNvPr>
          <p:cNvSpPr txBox="1"/>
          <p:nvPr/>
        </p:nvSpPr>
        <p:spPr>
          <a:xfrm>
            <a:off x="11203107" y="5460815"/>
            <a:ext cx="199787"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B</a:t>
            </a:r>
            <a:endParaRPr lang="zh-CN" altLang="en-US"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0" name="文本框 29">
            <a:extLst>
              <a:ext uri="{FF2B5EF4-FFF2-40B4-BE49-F238E27FC236}">
                <a16:creationId xmlns:a16="http://schemas.microsoft.com/office/drawing/2014/main" id="{2B40CA6D-2430-4F98-B659-4E2E2EC0BCA8}"/>
              </a:ext>
            </a:extLst>
          </p:cNvPr>
          <p:cNvSpPr txBox="1"/>
          <p:nvPr/>
        </p:nvSpPr>
        <p:spPr>
          <a:xfrm>
            <a:off x="8803906" y="3797715"/>
            <a:ext cx="1080424" cy="369332"/>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亿人民币</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文本框 32">
            <a:extLst>
              <a:ext uri="{FF2B5EF4-FFF2-40B4-BE49-F238E27FC236}">
                <a16:creationId xmlns:a16="http://schemas.microsoft.com/office/drawing/2014/main" id="{2C79DACF-8412-40C5-BDCF-EB388C956606}"/>
              </a:ext>
            </a:extLst>
          </p:cNvPr>
          <p:cNvSpPr txBox="1"/>
          <p:nvPr/>
        </p:nvSpPr>
        <p:spPr>
          <a:xfrm>
            <a:off x="1847850" y="5244838"/>
            <a:ext cx="6096000" cy="1064522"/>
          </a:xfrm>
          <a:prstGeom prst="rect">
            <a:avLst/>
          </a:prstGeom>
          <a:noFill/>
        </p:spPr>
        <p:txBody>
          <a:bodyPr wrap="square">
            <a:spAutoFit/>
          </a:bodyPr>
          <a:lstStyle/>
          <a:p>
            <a:pPr marR="0" lvl="0" indent="0" algn="just" fontAlgn="auto">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长沙智能驾驶研究院：</a:t>
            </a:r>
            <a:r>
              <a:rPr lang="zh-CN" altLang="en-US" sz="1200" dirty="0">
                <a:solidFill>
                  <a:srgbClr val="4C4C4C"/>
                </a:solidFill>
                <a:latin typeface="微软雅黑" panose="020B0503020204020204" pitchFamily="34" charset="-122"/>
                <a:ea typeface="微软雅黑" panose="020B0503020204020204" pitchFamily="34" charset="-122"/>
                <a:sym typeface="微软雅黑" panose="020B0503020204020204" pitchFamily="34" charset="-122"/>
              </a:rPr>
              <a:t>由香港科技大学著名创业导师李泽湘教授领衔创办，以智能驾驶科技创新及应用为导向，致力于打造能落地的智能驾驶商用车及关联技术产品。</a:t>
            </a:r>
            <a:endParaRPr lang="en-US" altLang="zh-CN" sz="1200" dirty="0">
              <a:solidFill>
                <a:srgbClr val="4C4C4C"/>
              </a:solidFill>
              <a:latin typeface="微软雅黑" panose="020B0503020204020204" pitchFamily="34" charset="-122"/>
              <a:ea typeface="微软雅黑" panose="020B0503020204020204" pitchFamily="34" charset="-122"/>
              <a:sym typeface="微软雅黑"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新鼎资本</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联想之星</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中国金茂</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乾道资本</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兴湘资本</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沃龙资本</a:t>
            </a:r>
          </a:p>
        </p:txBody>
      </p:sp>
      <p:sp>
        <p:nvSpPr>
          <p:cNvPr id="37" name="文本框 36">
            <a:extLst>
              <a:ext uri="{FF2B5EF4-FFF2-40B4-BE49-F238E27FC236}">
                <a16:creationId xmlns:a16="http://schemas.microsoft.com/office/drawing/2014/main" id="{D5112DBD-3B02-4DCA-B021-DDA61797312E}"/>
              </a:ext>
            </a:extLst>
          </p:cNvPr>
          <p:cNvSpPr txBox="1"/>
          <p:nvPr/>
        </p:nvSpPr>
        <p:spPr>
          <a:xfrm>
            <a:off x="8889667" y="5491295"/>
            <a:ext cx="899285" cy="369332"/>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亿人民币</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文本框 37">
            <a:extLst>
              <a:ext uri="{FF2B5EF4-FFF2-40B4-BE49-F238E27FC236}">
                <a16:creationId xmlns:a16="http://schemas.microsoft.com/office/drawing/2014/main" id="{FE5E6A44-A636-4D31-91E8-DA9BCCA6E135}"/>
              </a:ext>
            </a:extLst>
          </p:cNvPr>
          <p:cNvSpPr txBox="1"/>
          <p:nvPr/>
        </p:nvSpPr>
        <p:spPr>
          <a:xfrm>
            <a:off x="11210195" y="3869224"/>
            <a:ext cx="185610"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B</a:t>
            </a:r>
            <a:endParaRPr lang="zh-CN" altLang="en-US"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47850" y="965835"/>
            <a:ext cx="2468119" cy="369871"/>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8" name="文本框 7"/>
          <p:cNvSpPr txBox="1"/>
          <p:nvPr/>
        </p:nvSpPr>
        <p:spPr>
          <a:xfrm>
            <a:off x="1847849" y="4835525"/>
            <a:ext cx="8569325" cy="1613070"/>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节奏小幅加快，</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50</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家公司上市，科创板上市企业共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17</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340.68</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71.85</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160</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支；</a:t>
            </a:r>
            <a:endParaRPr lang="en-US" altLang="zh-CN" sz="1400" dirty="0">
              <a:latin typeface="微软雅黑" panose="020B0503020204020204" pitchFamily="34" charset="-122"/>
              <a:ea typeface="微软雅黑" panose="020B0503020204020204" pitchFamily="34" charset="-122"/>
              <a:sym typeface="微软雅黑" panose="020B0503020204020204" pitchFamily="34" charset="-122"/>
            </a:endParaRPr>
          </a:p>
          <a:p>
            <a:pPr indent="457189" algn="just">
              <a:lnSpc>
                <a:spcPct val="150000"/>
              </a:lnSpc>
            </a:pP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港股</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月有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家企业上市交易，总募集资金</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209.81</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港元，其中募资规模最大的为</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携程集团</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，首发募资总额为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97.5</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港元。</a:t>
            </a:r>
            <a:endParaRPr lang="en-US" altLang="zh-CN"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Rectangle 2"/>
          <p:cNvSpPr txBox="1">
            <a:spLocks noChangeArrowheads="1"/>
          </p:cNvSpPr>
          <p:nvPr/>
        </p:nvSpPr>
        <p:spPr bwMode="auto">
          <a:xfrm>
            <a:off x="1859091" y="810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latin typeface="+mj-ea"/>
                <a:sym typeface="微软雅黑" panose="020B0503020204020204" pitchFamily="34" charset="-122"/>
              </a:rPr>
              <a:t>IPO</a:t>
            </a:r>
            <a:r>
              <a:rPr lang="zh-CN" altLang="en-US" sz="2400" b="1" dirty="0">
                <a:solidFill>
                  <a:srgbClr val="000798"/>
                </a:solidFill>
                <a:latin typeface="+mj-ea"/>
                <a:sym typeface="微软雅黑" panose="020B0503020204020204" pitchFamily="34" charset="-122"/>
              </a:rPr>
              <a:t>及退出</a:t>
            </a:r>
          </a:p>
        </p:txBody>
      </p:sp>
      <p:graphicFrame>
        <p:nvGraphicFramePr>
          <p:cNvPr id="11" name="图表 10">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2098511060"/>
              </p:ext>
            </p:extLst>
          </p:nvPr>
        </p:nvGraphicFramePr>
        <p:xfrm>
          <a:off x="1774825" y="1270635"/>
          <a:ext cx="8642350" cy="356330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19917</TotalTime>
  <Words>1903</Words>
  <Application>Microsoft Office PowerPoint</Application>
  <PresentationFormat>宽屏</PresentationFormat>
  <Paragraphs>376</Paragraphs>
  <Slides>16</Slides>
  <Notes>15</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16</vt:i4>
      </vt:variant>
    </vt:vector>
  </HeadingPairs>
  <TitlesOfParts>
    <vt:vector size="27" baseType="lpstr">
      <vt:lpstr>Microsoft YaHei tahoma</vt:lpstr>
      <vt:lpstr>微软雅黑</vt:lpstr>
      <vt:lpstr>幼圆</vt:lpstr>
      <vt:lpstr>Arial</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Xue Yong</cp:lastModifiedBy>
  <cp:revision>1524</cp:revision>
  <dcterms:created xsi:type="dcterms:W3CDTF">2018-03-11T13:30:00Z</dcterms:created>
  <dcterms:modified xsi:type="dcterms:W3CDTF">2021-05-11T07:33:48Z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