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1.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2.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tags/tag3.xml" ContentType="application/vnd.openxmlformats-officedocument.presentationml.tags+xml"/>
  <Override PartName="/ppt/notesSlides/notesSlide2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2"/>
  </p:notesMasterIdLst>
  <p:handoutMasterIdLst>
    <p:handoutMasterId r:id="rId33"/>
  </p:handoutMasterIdLst>
  <p:sldIdLst>
    <p:sldId id="483" r:id="rId7"/>
    <p:sldId id="484" r:id="rId8"/>
    <p:sldId id="485" r:id="rId9"/>
    <p:sldId id="537" r:id="rId10"/>
    <p:sldId id="319" r:id="rId11"/>
    <p:sldId id="529" r:id="rId12"/>
    <p:sldId id="509" r:id="rId13"/>
    <p:sldId id="510" r:id="rId14"/>
    <p:sldId id="511" r:id="rId15"/>
    <p:sldId id="531" r:id="rId16"/>
    <p:sldId id="532" r:id="rId17"/>
    <p:sldId id="533" r:id="rId18"/>
    <p:sldId id="534" r:id="rId19"/>
    <p:sldId id="535" r:id="rId20"/>
    <p:sldId id="520" r:id="rId21"/>
    <p:sldId id="521" r:id="rId22"/>
    <p:sldId id="523" r:id="rId23"/>
    <p:sldId id="522" r:id="rId24"/>
    <p:sldId id="524" r:id="rId25"/>
    <p:sldId id="501" r:id="rId26"/>
    <p:sldId id="507" r:id="rId27"/>
    <p:sldId id="538" r:id="rId28"/>
    <p:sldId id="536" r:id="rId29"/>
    <p:sldId id="505" r:id="rId30"/>
    <p:sldId id="50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pos="506" userDrawn="1">
          <p15:clr>
            <a:srgbClr val="A4A3A4"/>
          </p15:clr>
        </p15:guide>
        <p15:guide id="3" pos="665" userDrawn="1">
          <p15:clr>
            <a:srgbClr val="A4A3A4"/>
          </p15:clr>
        </p15:guide>
        <p15:guide id="4" pos="3840" userDrawn="1">
          <p15:clr>
            <a:srgbClr val="A4A3A4"/>
          </p15:clr>
        </p15:guide>
        <p15:guide id="5" pos="7015" userDrawn="1">
          <p15:clr>
            <a:srgbClr val="A4A3A4"/>
          </p15:clr>
        </p15:guide>
        <p15:guide id="6" orient="horz" pos="2160" userDrawn="1">
          <p15:clr>
            <a:srgbClr val="A4A3A4"/>
          </p15:clr>
        </p15:guide>
        <p15:guide id="7" orient="horz" pos="1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7D7D"/>
    <a:srgbClr val="D96666"/>
    <a:srgbClr val="FF6600"/>
    <a:srgbClr val="FF9900"/>
    <a:srgbClr val="527BCB"/>
    <a:srgbClr val="CC33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2" autoAdjust="0"/>
    <p:restoredTop sz="90653" autoAdjust="0"/>
  </p:normalViewPr>
  <p:slideViewPr>
    <p:cSldViewPr snapToGrid="0">
      <p:cViewPr varScale="1">
        <p:scale>
          <a:sx n="100" d="100"/>
          <a:sy n="100" d="100"/>
        </p:scale>
        <p:origin x="102" y="150"/>
      </p:cViewPr>
      <p:guideLst>
        <p:guide pos="415"/>
        <p:guide pos="506"/>
        <p:guide pos="665"/>
        <p:guide pos="3840"/>
        <p:guide pos="7015"/>
        <p:guide orient="horz" pos="2160"/>
        <p:guide orient="horz" pos="164"/>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xml"/><Relationship Id="rId4" Type="http://schemas.openxmlformats.org/officeDocument/2006/relationships/oleObject" Target="file:///D:\&#23454;&#20064;&#20219;&#21153;\20210402%20&#24066;&#22330;&#26376;&#25253;\202104&#20108;&#32423;&#24066;&#22330;&#26376;&#25253;\&#20840;&#37096;A&#32929;&#34701;&#36164;&#34701;&#21048;&#20313;&#39069;.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Microsoft%20PowerPoint%20&#20013;&#30340;&#22270;&#34920;"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23454;&#20064;&#20219;&#21153;\20210402%20&#24066;&#22330;&#26376;&#25253;\202104&#20108;&#32423;&#24066;&#22330;&#26376;&#25253;\&#27818;&#28145;&#20004;&#24066;&#24066;&#20540;&#21069;&#2131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23454;&#20064;&#20219;&#21153;\20210402%20&#24066;&#22330;&#26376;&#25253;\202104&#20108;&#32423;&#24066;&#22330;&#26376;&#25253;\&#27818;&#28145;&#20004;&#24066;&#24066;&#20540;&#21069;&#2131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6.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Microsoft%20PowerPoint%20&#20013;&#30340;&#22270;&#34920;"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23454;&#20064;&#20219;&#21153;\20210402%20&#24066;&#22330;&#26376;&#25253;\202104&#20108;&#32423;&#24066;&#22330;&#26376;&#25253;\&#36135;&#24065;&#25237;&#25918;(&#22238;&#31548;)&#32479;&#35745;&#65292;&#21487;&#33258;&#21160;&#26356;&#2603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23454;&#20064;&#20219;&#21153;\20210402%20&#24066;&#22330;&#26376;&#25253;\202104&#20108;&#32423;&#24066;&#22330;&#26376;&#25253;\&#20116;&#26465;&#32447;&#23545;&#2760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23454;&#20064;&#20219;&#21153;\20210402%20&#24066;&#22330;&#26376;&#25253;\202104&#20108;&#32423;&#24066;&#22330;&#26376;&#25253;\&#27818;&#28145;&#20004;&#24066;&#30340;&#23545;&#2760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Microsoft%20PowerPoint%20&#20013;&#30340;&#22270;&#34920;"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23454;&#20064;&#20219;&#21153;\20210402%20&#24066;&#22330;&#26376;&#25253;\202104&#20108;&#32423;&#24066;&#22330;&#26376;&#25253;\&#38480;&#21806;&#32929;&#35299;&#31105;&#20844;&#21496;&#26126;&#32454;.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23454;&#20064;&#20219;&#21153;\20210402%20&#24066;&#22330;&#26376;&#25253;\202104&#20108;&#32423;&#24066;&#22330;&#26376;&#25253;\&#22823;&#23447;&#20132;&#26131;&#24066;&#22330;&#32479;&#35745;(&#21516;&#33457;&#39034;&#32479;&#357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Sheet1!$F$1</c:f>
              <c:strCache>
                <c:ptCount val="1"/>
                <c:pt idx="0">
                  <c:v>社会融资规模（万亿）</c:v>
                </c:pt>
              </c:strCache>
            </c:strRef>
          </c:tx>
          <c:spPr>
            <a:ln w="28575" cap="rnd">
              <a:solidFill>
                <a:schemeClr val="accent1"/>
              </a:solidFill>
              <a:round/>
            </a:ln>
            <a:effectLst/>
          </c:spPr>
          <c:marker>
            <c:symbol val="none"/>
          </c:marker>
          <c:cat>
            <c:numRef>
              <c:f>Sheet1!$E$2:$E$14</c:f>
              <c:numCache>
                <c:formatCode>yyyy\-mm;@</c:formatCode>
                <c:ptCount val="13"/>
                <c:pt idx="0">
                  <c:v>43982</c:v>
                </c:pt>
                <c:pt idx="1">
                  <c:v>44012</c:v>
                </c:pt>
                <c:pt idx="2">
                  <c:v>44043</c:v>
                </c:pt>
                <c:pt idx="3">
                  <c:v>44074</c:v>
                </c:pt>
                <c:pt idx="4">
                  <c:v>44104</c:v>
                </c:pt>
                <c:pt idx="5">
                  <c:v>44135</c:v>
                </c:pt>
                <c:pt idx="6">
                  <c:v>44165</c:v>
                </c:pt>
                <c:pt idx="7">
                  <c:v>44196</c:v>
                </c:pt>
                <c:pt idx="8">
                  <c:v>44227</c:v>
                </c:pt>
                <c:pt idx="9">
                  <c:v>44255</c:v>
                </c:pt>
                <c:pt idx="10">
                  <c:v>44286</c:v>
                </c:pt>
                <c:pt idx="11">
                  <c:v>44316</c:v>
                </c:pt>
                <c:pt idx="12">
                  <c:v>44347</c:v>
                </c:pt>
              </c:numCache>
            </c:numRef>
          </c:cat>
          <c:val>
            <c:numRef>
              <c:f>Sheet1!$F$2:$F$14</c:f>
              <c:numCache>
                <c:formatCode>General</c:formatCode>
                <c:ptCount val="13"/>
                <c:pt idx="0">
                  <c:v>3.1865999999999999</c:v>
                </c:pt>
                <c:pt idx="1">
                  <c:v>3.4681000000000002</c:v>
                </c:pt>
                <c:pt idx="2">
                  <c:v>1.6928000000000001</c:v>
                </c:pt>
                <c:pt idx="3">
                  <c:v>3.5853000000000002</c:v>
                </c:pt>
                <c:pt idx="4">
                  <c:v>3.4693000000000001</c:v>
                </c:pt>
                <c:pt idx="5">
                  <c:v>1.3929</c:v>
                </c:pt>
                <c:pt idx="6">
                  <c:v>2.1355</c:v>
                </c:pt>
                <c:pt idx="7">
                  <c:v>1.7192000000000001</c:v>
                </c:pt>
                <c:pt idx="8">
                  <c:v>5.1757999999999997</c:v>
                </c:pt>
                <c:pt idx="9">
                  <c:v>1.7239</c:v>
                </c:pt>
                <c:pt idx="10">
                  <c:v>3.3664999999999998</c:v>
                </c:pt>
                <c:pt idx="11">
                  <c:v>1.8507</c:v>
                </c:pt>
                <c:pt idx="12">
                  <c:v>1.92</c:v>
                </c:pt>
              </c:numCache>
            </c:numRef>
          </c:val>
          <c:smooth val="1"/>
          <c:extLst>
            <c:ext xmlns:c16="http://schemas.microsoft.com/office/drawing/2014/chart" uri="{C3380CC4-5D6E-409C-BE32-E72D297353CC}">
              <c16:uniqueId val="{00000000-44A4-4F02-A7E3-F9AC71CB2108}"/>
            </c:ext>
          </c:extLst>
        </c:ser>
        <c:dLbls>
          <c:showLegendKey val="0"/>
          <c:showVal val="0"/>
          <c:showCatName val="0"/>
          <c:showSerName val="0"/>
          <c:showPercent val="0"/>
          <c:showBubbleSize val="0"/>
        </c:dLbls>
        <c:smooth val="0"/>
        <c:axId val="98494591"/>
        <c:axId val="98499999"/>
      </c:lineChart>
      <c:dateAx>
        <c:axId val="98494591"/>
        <c:scaling>
          <c:orientation val="minMax"/>
        </c:scaling>
        <c:delete val="0"/>
        <c:axPos val="b"/>
        <c:numFmt formatCode="yy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499999"/>
        <c:crosses val="autoZero"/>
        <c:auto val="1"/>
        <c:lblOffset val="100"/>
        <c:baseTimeUnit val="months"/>
      </c:dateAx>
      <c:valAx>
        <c:axId val="984999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8494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全部A股!$C$45</c:f>
              <c:strCache>
                <c:ptCount val="1"/>
                <c:pt idx="0">
                  <c:v>融资融券余额</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strRef>
              <c:f>全部A股!$B$46:$B$63</c:f>
              <c:strCache>
                <c:ptCount val="18"/>
                <c:pt idx="0">
                  <c:v>2021-05-06</c:v>
                </c:pt>
                <c:pt idx="1">
                  <c:v>2021-05-07</c:v>
                </c:pt>
                <c:pt idx="2">
                  <c:v>2021-05-10</c:v>
                </c:pt>
                <c:pt idx="3">
                  <c:v>2021-05-11</c:v>
                </c:pt>
                <c:pt idx="4">
                  <c:v>2021-05-12</c:v>
                </c:pt>
                <c:pt idx="5">
                  <c:v>2021-05-13</c:v>
                </c:pt>
                <c:pt idx="6">
                  <c:v>2021-05-14</c:v>
                </c:pt>
                <c:pt idx="7">
                  <c:v>2021-05-17</c:v>
                </c:pt>
                <c:pt idx="8">
                  <c:v>2021-05-18</c:v>
                </c:pt>
                <c:pt idx="9">
                  <c:v>2021-05-19</c:v>
                </c:pt>
                <c:pt idx="10">
                  <c:v>2021-05-20</c:v>
                </c:pt>
                <c:pt idx="11">
                  <c:v>2021-05-21</c:v>
                </c:pt>
                <c:pt idx="12">
                  <c:v>2021-05-24</c:v>
                </c:pt>
                <c:pt idx="13">
                  <c:v>2021-05-25</c:v>
                </c:pt>
                <c:pt idx="14">
                  <c:v>2021-05-26</c:v>
                </c:pt>
                <c:pt idx="15">
                  <c:v>2021-05-27</c:v>
                </c:pt>
                <c:pt idx="16">
                  <c:v>2021-05-28</c:v>
                </c:pt>
                <c:pt idx="17">
                  <c:v>2021-05-31</c:v>
                </c:pt>
              </c:strCache>
            </c:strRef>
          </c:cat>
          <c:val>
            <c:numRef>
              <c:f>全部A股!$C$46:$C$63</c:f>
              <c:numCache>
                <c:formatCode>0.00_ </c:formatCode>
                <c:ptCount val="18"/>
                <c:pt idx="0">
                  <c:v>1.4681020079506002</c:v>
                </c:pt>
                <c:pt idx="1">
                  <c:v>1.4648995589317</c:v>
                </c:pt>
                <c:pt idx="2">
                  <c:v>1.4706010675841001</c:v>
                </c:pt>
                <c:pt idx="3">
                  <c:v>1.4735213307103001</c:v>
                </c:pt>
                <c:pt idx="4">
                  <c:v>1.4778397687943998</c:v>
                </c:pt>
                <c:pt idx="5">
                  <c:v>1.4785151201685001</c:v>
                </c:pt>
                <c:pt idx="6">
                  <c:v>1.4829683223006001</c:v>
                </c:pt>
                <c:pt idx="7">
                  <c:v>1.4897550734588998</c:v>
                </c:pt>
                <c:pt idx="8">
                  <c:v>1.495377286608</c:v>
                </c:pt>
                <c:pt idx="9">
                  <c:v>1.4999222364806002</c:v>
                </c:pt>
                <c:pt idx="10">
                  <c:v>1.5013112861241</c:v>
                </c:pt>
                <c:pt idx="11">
                  <c:v>1.4992639427623</c:v>
                </c:pt>
                <c:pt idx="12">
                  <c:v>1.5048767595557</c:v>
                </c:pt>
                <c:pt idx="13">
                  <c:v>1.5076465642891002</c:v>
                </c:pt>
                <c:pt idx="14">
                  <c:v>1.5128122619235</c:v>
                </c:pt>
                <c:pt idx="15">
                  <c:v>1.5195164067960001</c:v>
                </c:pt>
                <c:pt idx="16">
                  <c:v>1.5228971407398999</c:v>
                </c:pt>
                <c:pt idx="17">
                  <c:v>1.5335398689540001</c:v>
                </c:pt>
              </c:numCache>
            </c:numRef>
          </c:val>
          <c:smooth val="1"/>
          <c:extLst>
            <c:ext xmlns:c16="http://schemas.microsoft.com/office/drawing/2014/chart" uri="{C3380CC4-5D6E-409C-BE32-E72D297353CC}">
              <c16:uniqueId val="{00000000-153F-491F-A3C5-EAC408BA1922}"/>
            </c:ext>
          </c:extLst>
        </c:ser>
        <c:dLbls>
          <c:showLegendKey val="0"/>
          <c:showVal val="0"/>
          <c:showCatName val="0"/>
          <c:showSerName val="0"/>
          <c:showPercent val="0"/>
          <c:showBubbleSize val="0"/>
        </c:dLbls>
        <c:smooth val="0"/>
        <c:axId val="925603744"/>
        <c:axId val="925588352"/>
      </c:lineChart>
      <c:catAx>
        <c:axId val="925603744"/>
        <c:scaling>
          <c:orientation val="minMax"/>
        </c:scaling>
        <c:delete val="0"/>
        <c:axPos val="b"/>
        <c:numFmt formatCode="General"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25588352"/>
        <c:crosses val="autoZero"/>
        <c:auto val="1"/>
        <c:lblAlgn val="ctr"/>
        <c:lblOffset val="100"/>
        <c:tickLblSkip val="7"/>
        <c:noMultiLvlLbl val="0"/>
      </c:catAx>
      <c:valAx>
        <c:axId val="925588352"/>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25603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34314562963319E-2"/>
          <c:y val="4.25043576260032E-2"/>
          <c:w val="0.87566804440274792"/>
          <c:h val="0.66901091877048713"/>
        </c:manualLayout>
      </c:layout>
      <c:barChart>
        <c:barDir val="col"/>
        <c:grouping val="clustered"/>
        <c:varyColors val="0"/>
        <c:ser>
          <c:idx val="0"/>
          <c:order val="0"/>
          <c:tx>
            <c:strRef>
              <c:f>'[Microsoft PowerPoint 中的图表]Sheet1'!$B$1</c:f>
              <c:strCache>
                <c:ptCount val="1"/>
                <c:pt idx="0">
                  <c:v>月成交额（亿元）</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'[Microsoft PowerPoint 中的图表]Sheet1'!$A$2:$A$11</c:f>
              <c:strCache>
                <c:ptCount val="10"/>
                <c:pt idx="0">
                  <c:v>玻璃109</c:v>
                </c:pt>
                <c:pt idx="1">
                  <c:v>纯碱109</c:v>
                </c:pt>
                <c:pt idx="2">
                  <c:v>沪铜2107</c:v>
                </c:pt>
                <c:pt idx="3">
                  <c:v>棕榈油2109</c:v>
                </c:pt>
                <c:pt idx="4">
                  <c:v>铁矿石2109</c:v>
                </c:pt>
                <c:pt idx="5">
                  <c:v>豆油2109</c:v>
                </c:pt>
                <c:pt idx="6">
                  <c:v>橡胶2109</c:v>
                </c:pt>
                <c:pt idx="7">
                  <c:v>焦炭2109</c:v>
                </c:pt>
                <c:pt idx="8">
                  <c:v>热轧卷板2110</c:v>
                </c:pt>
                <c:pt idx="9">
                  <c:v>螺纹钢2110</c:v>
                </c:pt>
              </c:strCache>
            </c:strRef>
          </c:cat>
          <c:val>
            <c:numRef>
              <c:f>'[Microsoft PowerPoint 中的图表]Sheet1'!$B$2:$B$11</c:f>
              <c:numCache>
                <c:formatCode>General</c:formatCode>
                <c:ptCount val="10"/>
                <c:pt idx="0">
                  <c:v>16065.158659000001</c:v>
                </c:pt>
                <c:pt idx="1">
                  <c:v>9949.8885040000005</c:v>
                </c:pt>
                <c:pt idx="2">
                  <c:v>10118.834924500001</c:v>
                </c:pt>
                <c:pt idx="3">
                  <c:v>12313.264636</c:v>
                </c:pt>
                <c:pt idx="4">
                  <c:v>10002.807509999999</c:v>
                </c:pt>
                <c:pt idx="5">
                  <c:v>15036.770690000001</c:v>
                </c:pt>
                <c:pt idx="6">
                  <c:v>13154.232164499999</c:v>
                </c:pt>
                <c:pt idx="7">
                  <c:v>15236.001472999998</c:v>
                </c:pt>
                <c:pt idx="8">
                  <c:v>12056.0768692</c:v>
                </c:pt>
                <c:pt idx="9">
                  <c:v>29299.006162699996</c:v>
                </c:pt>
              </c:numCache>
            </c:numRef>
          </c:val>
          <c:extLst>
            <c:ext xmlns:c16="http://schemas.microsoft.com/office/drawing/2014/chart" uri="{C3380CC4-5D6E-409C-BE32-E72D297353CC}">
              <c16:uniqueId val="{00000000-45A6-4E5C-97D6-0AA6B9C94860}"/>
            </c:ext>
          </c:extLst>
        </c:ser>
        <c:dLbls>
          <c:showLegendKey val="0"/>
          <c:showVal val="0"/>
          <c:showCatName val="0"/>
          <c:showSerName val="0"/>
          <c:showPercent val="0"/>
          <c:showBubbleSize val="0"/>
        </c:dLbls>
        <c:gapWidth val="219"/>
        <c:overlap val="-27"/>
        <c:axId val="1287245279"/>
        <c:axId val="1287242367"/>
      </c:barChart>
      <c:scatterChart>
        <c:scatterStyle val="lineMarker"/>
        <c:varyColors val="0"/>
        <c:ser>
          <c:idx val="1"/>
          <c:order val="1"/>
          <c:tx>
            <c:strRef>
              <c:f>'[Microsoft PowerPoint 中的图表]Sheet1'!$C$1</c:f>
              <c:strCache>
                <c:ptCount val="1"/>
                <c:pt idx="0">
                  <c:v>月涨跌幅（%）</c:v>
                </c:pt>
              </c:strCache>
            </c:strRef>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xVal>
            <c:strRef>
              <c:f>'[Microsoft PowerPoint 中的图表]Sheet1'!$A$2:$A$11</c:f>
              <c:strCache>
                <c:ptCount val="10"/>
                <c:pt idx="0">
                  <c:v>玻璃109</c:v>
                </c:pt>
                <c:pt idx="1">
                  <c:v>纯碱109</c:v>
                </c:pt>
                <c:pt idx="2">
                  <c:v>沪铜2107</c:v>
                </c:pt>
                <c:pt idx="3">
                  <c:v>棕榈油2109</c:v>
                </c:pt>
                <c:pt idx="4">
                  <c:v>铁矿石2109</c:v>
                </c:pt>
                <c:pt idx="5">
                  <c:v>豆油2109</c:v>
                </c:pt>
                <c:pt idx="6">
                  <c:v>橡胶2109</c:v>
                </c:pt>
                <c:pt idx="7">
                  <c:v>焦炭2109</c:v>
                </c:pt>
                <c:pt idx="8">
                  <c:v>热轧卷板2110</c:v>
                </c:pt>
                <c:pt idx="9">
                  <c:v>螺纹钢2110</c:v>
                </c:pt>
              </c:strCache>
            </c:strRef>
          </c:xVal>
          <c:yVal>
            <c:numRef>
              <c:f>'[Microsoft PowerPoint 中的图表]Sheet1'!$C$2:$C$11</c:f>
              <c:numCache>
                <c:formatCode>0.00_ </c:formatCode>
                <c:ptCount val="10"/>
                <c:pt idx="0">
                  <c:v>10.9369</c:v>
                </c:pt>
                <c:pt idx="1">
                  <c:v>4.5041000000000002</c:v>
                </c:pt>
                <c:pt idx="2">
                  <c:v>2.6513</c:v>
                </c:pt>
                <c:pt idx="3">
                  <c:v>1.8353999999999999</c:v>
                </c:pt>
                <c:pt idx="4">
                  <c:v>1.6076999999999999</c:v>
                </c:pt>
                <c:pt idx="5">
                  <c:v>1.1839999999999999</c:v>
                </c:pt>
                <c:pt idx="6">
                  <c:v>-3.5276999999999998</c:v>
                </c:pt>
                <c:pt idx="7">
                  <c:v>-4.8916000000000004</c:v>
                </c:pt>
                <c:pt idx="8">
                  <c:v>-5.8719999999999999</c:v>
                </c:pt>
                <c:pt idx="9">
                  <c:v>-6.7519999999999998</c:v>
                </c:pt>
              </c:numCache>
            </c:numRef>
          </c:yVal>
          <c:smooth val="0"/>
          <c:extLst>
            <c:ext xmlns:c16="http://schemas.microsoft.com/office/drawing/2014/chart" uri="{C3380CC4-5D6E-409C-BE32-E72D297353CC}">
              <c16:uniqueId val="{00000001-45A6-4E5C-97D6-0AA6B9C94860}"/>
            </c:ext>
          </c:extLst>
        </c:ser>
        <c:dLbls>
          <c:showLegendKey val="0"/>
          <c:showVal val="0"/>
          <c:showCatName val="0"/>
          <c:showSerName val="0"/>
          <c:showPercent val="0"/>
          <c:showBubbleSize val="0"/>
        </c:dLbls>
        <c:axId val="1287249855"/>
        <c:axId val="1287243615"/>
      </c:scatterChart>
      <c:catAx>
        <c:axId val="12872452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7242367"/>
        <c:crosses val="autoZero"/>
        <c:auto val="1"/>
        <c:lblAlgn val="ctr"/>
        <c:lblOffset val="100"/>
        <c:noMultiLvlLbl val="0"/>
      </c:catAx>
      <c:valAx>
        <c:axId val="12872423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7245279"/>
        <c:crosses val="autoZero"/>
        <c:crossBetween val="between"/>
      </c:valAx>
      <c:valAx>
        <c:axId val="1287243615"/>
        <c:scaling>
          <c:orientation val="minMax"/>
        </c:scaling>
        <c:delete val="0"/>
        <c:axPos val="r"/>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7249855"/>
        <c:crosses val="max"/>
        <c:crossBetween val="midCat"/>
      </c:valAx>
      <c:valAx>
        <c:axId val="1287249855"/>
        <c:scaling>
          <c:orientation val="minMax"/>
        </c:scaling>
        <c:delete val="1"/>
        <c:axPos val="t"/>
        <c:majorTickMark val="none"/>
        <c:minorTickMark val="none"/>
        <c:tickLblPos val="nextTo"/>
        <c:crossAx val="1287243615"/>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extLst/>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144136797627243E-2"/>
          <c:y val="5.2219321148825062E-2"/>
          <c:w val="0.97371172640474546"/>
          <c:h val="0.73160995867683642"/>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上证A股!$H$3:$H$12</c:f>
              <c:strCache>
                <c:ptCount val="10"/>
                <c:pt idx="0">
                  <c:v>贵州茅台</c:v>
                </c:pt>
                <c:pt idx="1">
                  <c:v>工商银行</c:v>
                </c:pt>
                <c:pt idx="2">
                  <c:v>建设银行</c:v>
                </c:pt>
                <c:pt idx="3">
                  <c:v>招商银行</c:v>
                </c:pt>
                <c:pt idx="4">
                  <c:v>中国平安</c:v>
                </c:pt>
                <c:pt idx="5">
                  <c:v>农业银行</c:v>
                </c:pt>
                <c:pt idx="6">
                  <c:v>中国人寿</c:v>
                </c:pt>
                <c:pt idx="7">
                  <c:v>中国银行</c:v>
                </c:pt>
                <c:pt idx="8">
                  <c:v>中国石油</c:v>
                </c:pt>
                <c:pt idx="9">
                  <c:v>中国中免</c:v>
                </c:pt>
              </c:strCache>
            </c:strRef>
          </c:cat>
          <c:val>
            <c:numRef>
              <c:f>上证A股!$I$3:$I$12</c:f>
              <c:numCache>
                <c:formatCode>0.00_ </c:formatCode>
                <c:ptCount val="10"/>
                <c:pt idx="0">
                  <c:v>2.7862467199999998</c:v>
                </c:pt>
                <c:pt idx="1">
                  <c:v>1.8568765999999999</c:v>
                </c:pt>
                <c:pt idx="2">
                  <c:v>1.7325760699999999</c:v>
                </c:pt>
                <c:pt idx="3">
                  <c:v>1.46754282</c:v>
                </c:pt>
                <c:pt idx="4">
                  <c:v>1.31252133</c:v>
                </c:pt>
                <c:pt idx="5">
                  <c:v>1.14094469</c:v>
                </c:pt>
                <c:pt idx="6">
                  <c:v>1.0288352599999999</c:v>
                </c:pt>
                <c:pt idx="7">
                  <c:v>0.98031133999999998</c:v>
                </c:pt>
                <c:pt idx="8">
                  <c:v>0.84555692000000005</c:v>
                </c:pt>
                <c:pt idx="9">
                  <c:v>0.65310307000000001</c:v>
                </c:pt>
              </c:numCache>
            </c:numRef>
          </c:val>
          <c:extLst>
            <c:ext xmlns:c16="http://schemas.microsoft.com/office/drawing/2014/chart" uri="{C3380CC4-5D6E-409C-BE32-E72D297353CC}">
              <c16:uniqueId val="{00000000-B422-4CB8-8317-4D4C6A64149C}"/>
            </c:ext>
          </c:extLst>
        </c:ser>
        <c:dLbls>
          <c:showLegendKey val="0"/>
          <c:showVal val="0"/>
          <c:showCatName val="0"/>
          <c:showSerName val="0"/>
          <c:showPercent val="0"/>
          <c:showBubbleSize val="0"/>
        </c:dLbls>
        <c:gapWidth val="100"/>
        <c:overlap val="-24"/>
        <c:axId val="1286582367"/>
        <c:axId val="1286603167"/>
      </c:barChart>
      <c:catAx>
        <c:axId val="12865823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6603167"/>
        <c:crosses val="autoZero"/>
        <c:auto val="1"/>
        <c:lblAlgn val="ctr"/>
        <c:lblOffset val="100"/>
        <c:noMultiLvlLbl val="0"/>
      </c:catAx>
      <c:valAx>
        <c:axId val="1286603167"/>
        <c:scaling>
          <c:orientation val="minMax"/>
        </c:scaling>
        <c:delete val="1"/>
        <c:axPos val="l"/>
        <c:numFmt formatCode="0.00_ " sourceLinked="1"/>
        <c:majorTickMark val="none"/>
        <c:minorTickMark val="none"/>
        <c:tickLblPos val="nextTo"/>
        <c:crossAx val="128658236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D9666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深证A股!$G$2:$G$11</c:f>
              <c:strCache>
                <c:ptCount val="10"/>
                <c:pt idx="0">
                  <c:v>五粮液</c:v>
                </c:pt>
                <c:pt idx="1">
                  <c:v>宁德时代</c:v>
                </c:pt>
                <c:pt idx="2">
                  <c:v>海康威视</c:v>
                </c:pt>
                <c:pt idx="3">
                  <c:v>迈瑞医疗</c:v>
                </c:pt>
                <c:pt idx="4">
                  <c:v>美的集团</c:v>
                </c:pt>
                <c:pt idx="5">
                  <c:v>比亚迪</c:v>
                </c:pt>
                <c:pt idx="6">
                  <c:v>金龙鱼</c:v>
                </c:pt>
                <c:pt idx="7">
                  <c:v>平安银行</c:v>
                </c:pt>
                <c:pt idx="8">
                  <c:v>泸州老窖</c:v>
                </c:pt>
                <c:pt idx="9">
                  <c:v>爱尔眼科</c:v>
                </c:pt>
              </c:strCache>
            </c:strRef>
          </c:cat>
          <c:val>
            <c:numRef>
              <c:f>深证A股!$H$2:$H$11</c:f>
              <c:numCache>
                <c:formatCode>0.00_ </c:formatCode>
                <c:ptCount val="10"/>
                <c:pt idx="0">
                  <c:v>1.2231723099999998</c:v>
                </c:pt>
                <c:pt idx="1">
                  <c:v>1.01122468</c:v>
                </c:pt>
                <c:pt idx="2">
                  <c:v>0.60339787999999994</c:v>
                </c:pt>
                <c:pt idx="3">
                  <c:v>0.58717888000000007</c:v>
                </c:pt>
                <c:pt idx="4">
                  <c:v>0.57065789999999994</c:v>
                </c:pt>
                <c:pt idx="5">
                  <c:v>0.51128622999999995</c:v>
                </c:pt>
                <c:pt idx="6">
                  <c:v>0.49889485000000006</c:v>
                </c:pt>
                <c:pt idx="7">
                  <c:v>0.46962322000000006</c:v>
                </c:pt>
                <c:pt idx="8">
                  <c:v>0.40273368999999998</c:v>
                </c:pt>
                <c:pt idx="9">
                  <c:v>0.34563050000000001</c:v>
                </c:pt>
              </c:numCache>
            </c:numRef>
          </c:val>
          <c:extLst>
            <c:ext xmlns:c16="http://schemas.microsoft.com/office/drawing/2014/chart" uri="{C3380CC4-5D6E-409C-BE32-E72D297353CC}">
              <c16:uniqueId val="{00000000-091C-4DC9-A86B-D88EF6999B5F}"/>
            </c:ext>
          </c:extLst>
        </c:ser>
        <c:dLbls>
          <c:showLegendKey val="0"/>
          <c:showVal val="0"/>
          <c:showCatName val="0"/>
          <c:showSerName val="0"/>
          <c:showPercent val="0"/>
          <c:showBubbleSize val="0"/>
        </c:dLbls>
        <c:gapWidth val="100"/>
        <c:overlap val="-24"/>
        <c:axId val="1949935023"/>
        <c:axId val="1949917967"/>
      </c:barChart>
      <c:catAx>
        <c:axId val="19499350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F6600"/>
                </a:solidFill>
                <a:latin typeface="微软雅黑" panose="020B0503020204020204" pitchFamily="34" charset="-122"/>
                <a:ea typeface="微软雅黑" panose="020B0503020204020204" pitchFamily="34" charset="-122"/>
                <a:cs typeface="+mn-cs"/>
              </a:defRPr>
            </a:pPr>
            <a:endParaRPr lang="zh-CN"/>
          </a:p>
        </c:txPr>
        <c:crossAx val="1949917967"/>
        <c:crosses val="autoZero"/>
        <c:auto val="1"/>
        <c:lblAlgn val="ctr"/>
        <c:lblOffset val="100"/>
        <c:noMultiLvlLbl val="0"/>
      </c:catAx>
      <c:valAx>
        <c:axId val="1949917967"/>
        <c:scaling>
          <c:orientation val="minMax"/>
        </c:scaling>
        <c:delete val="1"/>
        <c:axPos val="l"/>
        <c:numFmt formatCode="0.00_ " sourceLinked="1"/>
        <c:majorTickMark val="none"/>
        <c:minorTickMark val="none"/>
        <c:tickLblPos val="nextTo"/>
        <c:crossAx val="194993502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rgbClr val="FF6600"/>
          </a:solidFill>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1340769903762"/>
          <c:y val="5.0925925925925923E-2"/>
          <c:w val="0.71599781277340335"/>
          <c:h val="0.8416746864975212"/>
        </c:manualLayout>
      </c:layout>
      <c:barChart>
        <c:barDir val="bar"/>
        <c:grouping val="clustered"/>
        <c:varyColors val="0"/>
        <c:ser>
          <c:idx val="0"/>
          <c:order val="0"/>
          <c:spPr>
            <a:solidFill>
              <a:srgbClr val="D96666">
                <a:alpha val="84706"/>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全部A股!$K$2:$K$11</c:f>
              <c:strCache>
                <c:ptCount val="10"/>
                <c:pt idx="0">
                  <c:v>融钰集团</c:v>
                </c:pt>
                <c:pt idx="1">
                  <c:v>深桑达A</c:v>
                </c:pt>
                <c:pt idx="2">
                  <c:v>福建金森</c:v>
                </c:pt>
                <c:pt idx="3">
                  <c:v>佳沃股份</c:v>
                </c:pt>
                <c:pt idx="4">
                  <c:v>三星医疗</c:v>
                </c:pt>
                <c:pt idx="5">
                  <c:v>润和软件</c:v>
                </c:pt>
                <c:pt idx="6">
                  <c:v>华银电力</c:v>
                </c:pt>
                <c:pt idx="7">
                  <c:v>爱普股份</c:v>
                </c:pt>
                <c:pt idx="8">
                  <c:v>东方银星</c:v>
                </c:pt>
                <c:pt idx="9">
                  <c:v>*ST达志</c:v>
                </c:pt>
              </c:strCache>
            </c:strRef>
          </c:cat>
          <c:val>
            <c:numRef>
              <c:f>全部A股!$L$2:$L$11</c:f>
              <c:numCache>
                <c:formatCode>0.00%</c:formatCode>
                <c:ptCount val="10"/>
                <c:pt idx="0">
                  <c:v>1.8262910798122065</c:v>
                </c:pt>
                <c:pt idx="1">
                  <c:v>1.6266854589544426</c:v>
                </c:pt>
                <c:pt idx="2">
                  <c:v>1.3446266671046581</c:v>
                </c:pt>
                <c:pt idx="3">
                  <c:v>1.2666644154791653</c:v>
                </c:pt>
                <c:pt idx="4">
                  <c:v>1.2662341311543583</c:v>
                </c:pt>
                <c:pt idx="5">
                  <c:v>1.2092047351547017</c:v>
                </c:pt>
                <c:pt idx="6">
                  <c:v>1.0063677867709289</c:v>
                </c:pt>
                <c:pt idx="7">
                  <c:v>0.99816513761467873</c:v>
                </c:pt>
                <c:pt idx="8">
                  <c:v>0.93958437285072738</c:v>
                </c:pt>
                <c:pt idx="9">
                  <c:v>0.87414269268809397</c:v>
                </c:pt>
              </c:numCache>
            </c:numRef>
          </c:val>
          <c:extLst>
            <c:ext xmlns:c16="http://schemas.microsoft.com/office/drawing/2014/chart" uri="{C3380CC4-5D6E-409C-BE32-E72D297353CC}">
              <c16:uniqueId val="{00000000-D47A-4F04-ABB8-FC2703559D20}"/>
            </c:ext>
          </c:extLst>
        </c:ser>
        <c:dLbls>
          <c:dLblPos val="inEnd"/>
          <c:showLegendKey val="0"/>
          <c:showVal val="1"/>
          <c:showCatName val="0"/>
          <c:showSerName val="0"/>
          <c:showPercent val="0"/>
          <c:showBubbleSize val="0"/>
        </c:dLbls>
        <c:gapWidth val="65"/>
        <c:axId val="1644721279"/>
        <c:axId val="1644723775"/>
      </c:barChart>
      <c:catAx>
        <c:axId val="1644721279"/>
        <c:scaling>
          <c:orientation val="maxMin"/>
        </c:scaling>
        <c:delete val="0"/>
        <c:axPos val="l"/>
        <c:numFmt formatCode="General" sourceLinked="1"/>
        <c:majorTickMark val="none"/>
        <c:minorTickMark val="none"/>
        <c:tickLblPos val="nextTo"/>
        <c:spPr>
          <a:noFill/>
          <a:ln w="19050" cap="flat" cmpd="sng" algn="ctr">
            <a:solidFill>
              <a:srgbClr val="4F81BD">
                <a:alpha val="94000"/>
              </a:srgb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zh-CN"/>
          </a:p>
        </c:txPr>
        <c:crossAx val="1644723775"/>
        <c:crosses val="autoZero"/>
        <c:auto val="1"/>
        <c:lblAlgn val="ctr"/>
        <c:lblOffset val="100"/>
        <c:noMultiLvlLbl val="0"/>
      </c:catAx>
      <c:valAx>
        <c:axId val="1644723775"/>
        <c:scaling>
          <c:orientation val="minMax"/>
        </c:scaling>
        <c:delete val="1"/>
        <c:axPos val="t"/>
        <c:numFmt formatCode="0.00%" sourceLinked="1"/>
        <c:majorTickMark val="none"/>
        <c:minorTickMark val="none"/>
        <c:tickLblPos val="nextTo"/>
        <c:crossAx val="164472127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全部A股!$J$32:$J$41</c:f>
              <c:strCache>
                <c:ptCount val="10"/>
                <c:pt idx="0">
                  <c:v>*ST丹邦</c:v>
                </c:pt>
                <c:pt idx="1">
                  <c:v>*ST跨境</c:v>
                </c:pt>
                <c:pt idx="2">
                  <c:v>ST起步</c:v>
                </c:pt>
                <c:pt idx="3">
                  <c:v>*ST利源</c:v>
                </c:pt>
                <c:pt idx="4">
                  <c:v>*ST东海A</c:v>
                </c:pt>
                <c:pt idx="5">
                  <c:v>*ST赛为</c:v>
                </c:pt>
                <c:pt idx="6">
                  <c:v>ST花王</c:v>
                </c:pt>
                <c:pt idx="7">
                  <c:v>法兰泰克</c:v>
                </c:pt>
                <c:pt idx="8">
                  <c:v>*ST美尚</c:v>
                </c:pt>
                <c:pt idx="9">
                  <c:v>ST联建</c:v>
                </c:pt>
              </c:strCache>
            </c:strRef>
          </c:cat>
          <c:val>
            <c:numRef>
              <c:f>全部A股!$K$32:$K$41</c:f>
              <c:numCache>
                <c:formatCode>0.00%</c:formatCode>
                <c:ptCount val="10"/>
                <c:pt idx="0">
                  <c:v>-0.43249926996641841</c:v>
                </c:pt>
                <c:pt idx="1">
                  <c:v>-0.41880473162873288</c:v>
                </c:pt>
                <c:pt idx="2">
                  <c:v>-0.41460274369095795</c:v>
                </c:pt>
                <c:pt idx="3">
                  <c:v>-0.3902439024390244</c:v>
                </c:pt>
                <c:pt idx="4">
                  <c:v>-0.36223593412641286</c:v>
                </c:pt>
                <c:pt idx="5">
                  <c:v>-0.3461542270654997</c:v>
                </c:pt>
                <c:pt idx="6">
                  <c:v>-0.31065692247423249</c:v>
                </c:pt>
                <c:pt idx="7">
                  <c:v>-0.29691008772512628</c:v>
                </c:pt>
                <c:pt idx="8">
                  <c:v>-0.29069807546388904</c:v>
                </c:pt>
                <c:pt idx="9">
                  <c:v>-0.28732972785377564</c:v>
                </c:pt>
              </c:numCache>
            </c:numRef>
          </c:val>
          <c:extLst>
            <c:ext xmlns:c16="http://schemas.microsoft.com/office/drawing/2014/chart" uri="{C3380CC4-5D6E-409C-BE32-E72D297353CC}">
              <c16:uniqueId val="{00000000-A5FF-4C12-AFB2-1E3D4A17B90E}"/>
            </c:ext>
          </c:extLst>
        </c:ser>
        <c:dLbls>
          <c:dLblPos val="inEnd"/>
          <c:showLegendKey val="0"/>
          <c:showVal val="1"/>
          <c:showCatName val="0"/>
          <c:showSerName val="0"/>
          <c:showPercent val="0"/>
          <c:showBubbleSize val="0"/>
        </c:dLbls>
        <c:gapWidth val="65"/>
        <c:axId val="1644721279"/>
        <c:axId val="1644723775"/>
      </c:barChart>
      <c:catAx>
        <c:axId val="1644721279"/>
        <c:scaling>
          <c:orientation val="maxMin"/>
        </c:scaling>
        <c:delete val="0"/>
        <c:axPos val="l"/>
        <c:numFmt formatCode="General" sourceLinked="1"/>
        <c:majorTickMark val="none"/>
        <c:minorTickMark val="none"/>
        <c:tickLblPos val="high"/>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1644723775"/>
        <c:crosses val="autoZero"/>
        <c:auto val="1"/>
        <c:lblAlgn val="ctr"/>
        <c:lblOffset val="100"/>
        <c:noMultiLvlLbl val="0"/>
      </c:catAx>
      <c:valAx>
        <c:axId val="1644723775"/>
        <c:scaling>
          <c:orientation val="minMax"/>
        </c:scaling>
        <c:delete val="1"/>
        <c:axPos val="t"/>
        <c:numFmt formatCode="0.00%" sourceLinked="1"/>
        <c:majorTickMark val="none"/>
        <c:minorTickMark val="none"/>
        <c:tickLblPos val="nextTo"/>
        <c:crossAx val="164472127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全部A股!$M$4</c:f>
              <c:strCache>
                <c:ptCount val="1"/>
                <c:pt idx="0">
                  <c:v>4月涨跌幅</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全部A股!$L$5:$L$14</c:f>
              <c:strCache>
                <c:ptCount val="10"/>
                <c:pt idx="0">
                  <c:v>热景生物</c:v>
                </c:pt>
                <c:pt idx="1">
                  <c:v>*ST利源</c:v>
                </c:pt>
                <c:pt idx="2">
                  <c:v>锦泓集团</c:v>
                </c:pt>
                <c:pt idx="3">
                  <c:v>金发拉比</c:v>
                </c:pt>
                <c:pt idx="4">
                  <c:v>长源电力</c:v>
                </c:pt>
                <c:pt idx="5">
                  <c:v>旗天科技</c:v>
                </c:pt>
                <c:pt idx="6">
                  <c:v>小康股份</c:v>
                </c:pt>
                <c:pt idx="7">
                  <c:v>*ST节能</c:v>
                </c:pt>
                <c:pt idx="8">
                  <c:v>奥园美谷</c:v>
                </c:pt>
                <c:pt idx="9">
                  <c:v>未名医药</c:v>
                </c:pt>
              </c:strCache>
            </c:strRef>
          </c:cat>
          <c:val>
            <c:numRef>
              <c:f>全部A股!$M$5:$M$14</c:f>
              <c:numCache>
                <c:formatCode>0.00%</c:formatCode>
                <c:ptCount val="10"/>
                <c:pt idx="0">
                  <c:v>4.2564143886186292</c:v>
                </c:pt>
                <c:pt idx="1">
                  <c:v>1.9674407225427637</c:v>
                </c:pt>
                <c:pt idx="2">
                  <c:v>1.4175609821946842</c:v>
                </c:pt>
                <c:pt idx="3">
                  <c:v>1.4132464847717996</c:v>
                </c:pt>
                <c:pt idx="4">
                  <c:v>1.3946735231013787</c:v>
                </c:pt>
                <c:pt idx="5">
                  <c:v>1.1700890044457855</c:v>
                </c:pt>
                <c:pt idx="6">
                  <c:v>1.1050689129527149</c:v>
                </c:pt>
                <c:pt idx="7">
                  <c:v>0.98404033321647399</c:v>
                </c:pt>
                <c:pt idx="8">
                  <c:v>0.90036211928485232</c:v>
                </c:pt>
                <c:pt idx="9">
                  <c:v>0.80443992244956819</c:v>
                </c:pt>
              </c:numCache>
            </c:numRef>
          </c:val>
          <c:extLst>
            <c:ext xmlns:c16="http://schemas.microsoft.com/office/drawing/2014/chart" uri="{C3380CC4-5D6E-409C-BE32-E72D297353CC}">
              <c16:uniqueId val="{00000000-2FCA-44A7-B0CD-1991447C302E}"/>
            </c:ext>
          </c:extLst>
        </c:ser>
        <c:ser>
          <c:idx val="1"/>
          <c:order val="1"/>
          <c:tx>
            <c:strRef>
              <c:f>全部A股!$N$4</c:f>
              <c:strCache>
                <c:ptCount val="1"/>
                <c:pt idx="0">
                  <c:v>5月涨跌幅</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全部A股!$L$5:$L$14</c:f>
              <c:strCache>
                <c:ptCount val="10"/>
                <c:pt idx="0">
                  <c:v>热景生物</c:v>
                </c:pt>
                <c:pt idx="1">
                  <c:v>*ST利源</c:v>
                </c:pt>
                <c:pt idx="2">
                  <c:v>锦泓集团</c:v>
                </c:pt>
                <c:pt idx="3">
                  <c:v>金发拉比</c:v>
                </c:pt>
                <c:pt idx="4">
                  <c:v>长源电力</c:v>
                </c:pt>
                <c:pt idx="5">
                  <c:v>旗天科技</c:v>
                </c:pt>
                <c:pt idx="6">
                  <c:v>小康股份</c:v>
                </c:pt>
                <c:pt idx="7">
                  <c:v>*ST节能</c:v>
                </c:pt>
                <c:pt idx="8">
                  <c:v>奥园美谷</c:v>
                </c:pt>
                <c:pt idx="9">
                  <c:v>未名医药</c:v>
                </c:pt>
              </c:strCache>
            </c:strRef>
          </c:cat>
          <c:val>
            <c:numRef>
              <c:f>全部A股!$N$5:$N$14</c:f>
              <c:numCache>
                <c:formatCode>0.00%</c:formatCode>
                <c:ptCount val="10"/>
                <c:pt idx="0">
                  <c:v>-0.18642992256120561</c:v>
                </c:pt>
                <c:pt idx="1">
                  <c:v>-0.3902439024390244</c:v>
                </c:pt>
                <c:pt idx="2">
                  <c:v>0.77168247338636053</c:v>
                </c:pt>
                <c:pt idx="3">
                  <c:v>0.19804009171839043</c:v>
                </c:pt>
                <c:pt idx="4">
                  <c:v>0.57225444533919512</c:v>
                </c:pt>
                <c:pt idx="5">
                  <c:v>0.36081038808094079</c:v>
                </c:pt>
                <c:pt idx="6">
                  <c:v>0.23834091145188219</c:v>
                </c:pt>
                <c:pt idx="7">
                  <c:v>0.14745553068677109</c:v>
                </c:pt>
                <c:pt idx="8">
                  <c:v>0.36987618645494935</c:v>
                </c:pt>
                <c:pt idx="9">
                  <c:v>0.40246002154205973</c:v>
                </c:pt>
              </c:numCache>
            </c:numRef>
          </c:val>
          <c:extLst>
            <c:ext xmlns:c16="http://schemas.microsoft.com/office/drawing/2014/chart" uri="{C3380CC4-5D6E-409C-BE32-E72D297353CC}">
              <c16:uniqueId val="{00000001-2FCA-44A7-B0CD-1991447C302E}"/>
            </c:ext>
          </c:extLst>
        </c:ser>
        <c:dLbls>
          <c:showLegendKey val="0"/>
          <c:showVal val="0"/>
          <c:showCatName val="0"/>
          <c:showSerName val="0"/>
          <c:showPercent val="0"/>
          <c:showBubbleSize val="0"/>
        </c:dLbls>
        <c:gapWidth val="100"/>
        <c:axId val="510341599"/>
        <c:axId val="510339935"/>
      </c:barChart>
      <c:catAx>
        <c:axId val="510341599"/>
        <c:scaling>
          <c:orientation val="minMax"/>
        </c:scaling>
        <c:delete val="0"/>
        <c:axPos val="l"/>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510339935"/>
        <c:crosses val="autoZero"/>
        <c:auto val="1"/>
        <c:lblAlgn val="ctr"/>
        <c:lblOffset val="100"/>
        <c:noMultiLvlLbl val="0"/>
      </c:catAx>
      <c:valAx>
        <c:axId val="510339935"/>
        <c:scaling>
          <c:orientation val="minMax"/>
        </c:scaling>
        <c:delete val="1"/>
        <c:axPos val="b"/>
        <c:numFmt formatCode="0.00%" sourceLinked="1"/>
        <c:majorTickMark val="none"/>
        <c:minorTickMark val="none"/>
        <c:tickLblPos val="nextTo"/>
        <c:crossAx val="51034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Sheet1!$D$1</c:f>
              <c:strCache>
                <c:ptCount val="1"/>
                <c:pt idx="0">
                  <c:v>收盘价</c:v>
                </c:pt>
              </c:strCache>
            </c:strRef>
          </c:tx>
          <c:spPr>
            <a:ln w="28575" cap="rnd">
              <a:solidFill>
                <a:schemeClr val="accent1"/>
              </a:solidFill>
              <a:round/>
            </a:ln>
            <a:effectLst/>
          </c:spPr>
          <c:marker>
            <c:symbol val="none"/>
          </c:marker>
          <c:cat>
            <c:numRef>
              <c:f>Sheet1!$C$2:$C$247</c:f>
              <c:numCache>
                <c:formatCode>yyyy\-mm\-dd</c:formatCode>
                <c:ptCount val="246"/>
                <c:pt idx="0">
                  <c:v>43986</c:v>
                </c:pt>
                <c:pt idx="1">
                  <c:v>43987</c:v>
                </c:pt>
                <c:pt idx="2">
                  <c:v>43990</c:v>
                </c:pt>
                <c:pt idx="3">
                  <c:v>43991</c:v>
                </c:pt>
                <c:pt idx="4">
                  <c:v>43992</c:v>
                </c:pt>
                <c:pt idx="5">
                  <c:v>43993</c:v>
                </c:pt>
                <c:pt idx="6">
                  <c:v>43994</c:v>
                </c:pt>
                <c:pt idx="7">
                  <c:v>43997</c:v>
                </c:pt>
                <c:pt idx="8">
                  <c:v>43998</c:v>
                </c:pt>
                <c:pt idx="9">
                  <c:v>43999</c:v>
                </c:pt>
                <c:pt idx="10">
                  <c:v>44000</c:v>
                </c:pt>
                <c:pt idx="11">
                  <c:v>44001</c:v>
                </c:pt>
                <c:pt idx="12">
                  <c:v>44004</c:v>
                </c:pt>
                <c:pt idx="13">
                  <c:v>44005</c:v>
                </c:pt>
                <c:pt idx="14">
                  <c:v>44006</c:v>
                </c:pt>
                <c:pt idx="15">
                  <c:v>44011</c:v>
                </c:pt>
                <c:pt idx="16">
                  <c:v>44012</c:v>
                </c:pt>
                <c:pt idx="17">
                  <c:v>44013</c:v>
                </c:pt>
                <c:pt idx="18">
                  <c:v>44014</c:v>
                </c:pt>
                <c:pt idx="19">
                  <c:v>44015</c:v>
                </c:pt>
                <c:pt idx="20">
                  <c:v>44018</c:v>
                </c:pt>
                <c:pt idx="21">
                  <c:v>44019</c:v>
                </c:pt>
                <c:pt idx="22">
                  <c:v>44020</c:v>
                </c:pt>
                <c:pt idx="23">
                  <c:v>44021</c:v>
                </c:pt>
                <c:pt idx="24">
                  <c:v>44022</c:v>
                </c:pt>
                <c:pt idx="25">
                  <c:v>44025</c:v>
                </c:pt>
                <c:pt idx="26">
                  <c:v>44026</c:v>
                </c:pt>
                <c:pt idx="27">
                  <c:v>44027</c:v>
                </c:pt>
                <c:pt idx="28">
                  <c:v>44028</c:v>
                </c:pt>
                <c:pt idx="29">
                  <c:v>44029</c:v>
                </c:pt>
                <c:pt idx="30">
                  <c:v>44032</c:v>
                </c:pt>
                <c:pt idx="31">
                  <c:v>44033</c:v>
                </c:pt>
                <c:pt idx="32">
                  <c:v>44034</c:v>
                </c:pt>
                <c:pt idx="33">
                  <c:v>44035</c:v>
                </c:pt>
                <c:pt idx="34">
                  <c:v>44036</c:v>
                </c:pt>
                <c:pt idx="35">
                  <c:v>44039</c:v>
                </c:pt>
                <c:pt idx="36">
                  <c:v>44040</c:v>
                </c:pt>
                <c:pt idx="37">
                  <c:v>44041</c:v>
                </c:pt>
                <c:pt idx="38">
                  <c:v>44042</c:v>
                </c:pt>
                <c:pt idx="39">
                  <c:v>44043</c:v>
                </c:pt>
                <c:pt idx="40">
                  <c:v>44046</c:v>
                </c:pt>
                <c:pt idx="41">
                  <c:v>44047</c:v>
                </c:pt>
                <c:pt idx="42">
                  <c:v>44048</c:v>
                </c:pt>
                <c:pt idx="43">
                  <c:v>44049</c:v>
                </c:pt>
                <c:pt idx="44">
                  <c:v>44050</c:v>
                </c:pt>
                <c:pt idx="45">
                  <c:v>44053</c:v>
                </c:pt>
                <c:pt idx="46">
                  <c:v>44054</c:v>
                </c:pt>
                <c:pt idx="47">
                  <c:v>44055</c:v>
                </c:pt>
                <c:pt idx="48">
                  <c:v>44056</c:v>
                </c:pt>
                <c:pt idx="49">
                  <c:v>44057</c:v>
                </c:pt>
                <c:pt idx="50">
                  <c:v>44060</c:v>
                </c:pt>
                <c:pt idx="51">
                  <c:v>44061</c:v>
                </c:pt>
                <c:pt idx="52">
                  <c:v>44062</c:v>
                </c:pt>
                <c:pt idx="53">
                  <c:v>44063</c:v>
                </c:pt>
                <c:pt idx="54">
                  <c:v>44064</c:v>
                </c:pt>
                <c:pt idx="55">
                  <c:v>44067</c:v>
                </c:pt>
                <c:pt idx="56">
                  <c:v>44068</c:v>
                </c:pt>
                <c:pt idx="57">
                  <c:v>44069</c:v>
                </c:pt>
                <c:pt idx="58">
                  <c:v>44070</c:v>
                </c:pt>
                <c:pt idx="59">
                  <c:v>44071</c:v>
                </c:pt>
                <c:pt idx="60">
                  <c:v>44074</c:v>
                </c:pt>
                <c:pt idx="61">
                  <c:v>44075</c:v>
                </c:pt>
                <c:pt idx="62">
                  <c:v>44076</c:v>
                </c:pt>
                <c:pt idx="63">
                  <c:v>44077</c:v>
                </c:pt>
                <c:pt idx="64">
                  <c:v>44078</c:v>
                </c:pt>
                <c:pt idx="65">
                  <c:v>44081</c:v>
                </c:pt>
                <c:pt idx="66">
                  <c:v>44082</c:v>
                </c:pt>
                <c:pt idx="67">
                  <c:v>44083</c:v>
                </c:pt>
                <c:pt idx="68">
                  <c:v>44084</c:v>
                </c:pt>
                <c:pt idx="69">
                  <c:v>44085</c:v>
                </c:pt>
                <c:pt idx="70">
                  <c:v>44088</c:v>
                </c:pt>
                <c:pt idx="71">
                  <c:v>44089</c:v>
                </c:pt>
                <c:pt idx="72">
                  <c:v>44090</c:v>
                </c:pt>
                <c:pt idx="73">
                  <c:v>44091</c:v>
                </c:pt>
                <c:pt idx="74">
                  <c:v>44092</c:v>
                </c:pt>
                <c:pt idx="75">
                  <c:v>44095</c:v>
                </c:pt>
                <c:pt idx="76">
                  <c:v>44096</c:v>
                </c:pt>
                <c:pt idx="77">
                  <c:v>44097</c:v>
                </c:pt>
                <c:pt idx="78">
                  <c:v>44098</c:v>
                </c:pt>
                <c:pt idx="79">
                  <c:v>44099</c:v>
                </c:pt>
                <c:pt idx="80">
                  <c:v>44102</c:v>
                </c:pt>
                <c:pt idx="81">
                  <c:v>44103</c:v>
                </c:pt>
                <c:pt idx="82">
                  <c:v>44104</c:v>
                </c:pt>
                <c:pt idx="83">
                  <c:v>44113</c:v>
                </c:pt>
                <c:pt idx="84">
                  <c:v>44116</c:v>
                </c:pt>
                <c:pt idx="85">
                  <c:v>44117</c:v>
                </c:pt>
                <c:pt idx="86">
                  <c:v>44118</c:v>
                </c:pt>
                <c:pt idx="87">
                  <c:v>44119</c:v>
                </c:pt>
                <c:pt idx="88">
                  <c:v>44120</c:v>
                </c:pt>
                <c:pt idx="89">
                  <c:v>44123</c:v>
                </c:pt>
                <c:pt idx="90">
                  <c:v>44124</c:v>
                </c:pt>
                <c:pt idx="91">
                  <c:v>44125</c:v>
                </c:pt>
                <c:pt idx="92">
                  <c:v>44126</c:v>
                </c:pt>
                <c:pt idx="93">
                  <c:v>44127</c:v>
                </c:pt>
                <c:pt idx="94">
                  <c:v>44130</c:v>
                </c:pt>
                <c:pt idx="95">
                  <c:v>44131</c:v>
                </c:pt>
                <c:pt idx="96">
                  <c:v>44132</c:v>
                </c:pt>
                <c:pt idx="97">
                  <c:v>44133</c:v>
                </c:pt>
                <c:pt idx="98">
                  <c:v>44134</c:v>
                </c:pt>
                <c:pt idx="99">
                  <c:v>44137</c:v>
                </c:pt>
                <c:pt idx="100">
                  <c:v>44138</c:v>
                </c:pt>
                <c:pt idx="101">
                  <c:v>44139</c:v>
                </c:pt>
                <c:pt idx="102">
                  <c:v>44140</c:v>
                </c:pt>
                <c:pt idx="103">
                  <c:v>44141</c:v>
                </c:pt>
                <c:pt idx="104">
                  <c:v>44144</c:v>
                </c:pt>
                <c:pt idx="105">
                  <c:v>44145</c:v>
                </c:pt>
                <c:pt idx="106">
                  <c:v>44146</c:v>
                </c:pt>
                <c:pt idx="107">
                  <c:v>44147</c:v>
                </c:pt>
                <c:pt idx="108">
                  <c:v>44148</c:v>
                </c:pt>
                <c:pt idx="109">
                  <c:v>44151</c:v>
                </c:pt>
                <c:pt idx="110">
                  <c:v>44152</c:v>
                </c:pt>
                <c:pt idx="111">
                  <c:v>44153</c:v>
                </c:pt>
                <c:pt idx="112">
                  <c:v>44154</c:v>
                </c:pt>
                <c:pt idx="113">
                  <c:v>44155</c:v>
                </c:pt>
                <c:pt idx="114">
                  <c:v>44158</c:v>
                </c:pt>
                <c:pt idx="115">
                  <c:v>44159</c:v>
                </c:pt>
                <c:pt idx="116">
                  <c:v>44160</c:v>
                </c:pt>
                <c:pt idx="117">
                  <c:v>44161</c:v>
                </c:pt>
                <c:pt idx="118">
                  <c:v>44162</c:v>
                </c:pt>
                <c:pt idx="119">
                  <c:v>44165</c:v>
                </c:pt>
                <c:pt idx="120">
                  <c:v>44166</c:v>
                </c:pt>
                <c:pt idx="121">
                  <c:v>44167</c:v>
                </c:pt>
                <c:pt idx="122">
                  <c:v>44168</c:v>
                </c:pt>
                <c:pt idx="123">
                  <c:v>44169</c:v>
                </c:pt>
                <c:pt idx="124">
                  <c:v>44172</c:v>
                </c:pt>
                <c:pt idx="125">
                  <c:v>44173</c:v>
                </c:pt>
                <c:pt idx="126">
                  <c:v>44174</c:v>
                </c:pt>
                <c:pt idx="127">
                  <c:v>44175</c:v>
                </c:pt>
                <c:pt idx="128">
                  <c:v>44176</c:v>
                </c:pt>
                <c:pt idx="129">
                  <c:v>44179</c:v>
                </c:pt>
                <c:pt idx="130">
                  <c:v>44180</c:v>
                </c:pt>
                <c:pt idx="131">
                  <c:v>44181</c:v>
                </c:pt>
                <c:pt idx="132">
                  <c:v>44182</c:v>
                </c:pt>
                <c:pt idx="133">
                  <c:v>44183</c:v>
                </c:pt>
                <c:pt idx="134">
                  <c:v>44186</c:v>
                </c:pt>
                <c:pt idx="135">
                  <c:v>44187</c:v>
                </c:pt>
                <c:pt idx="136">
                  <c:v>44188</c:v>
                </c:pt>
                <c:pt idx="137">
                  <c:v>44189</c:v>
                </c:pt>
                <c:pt idx="138">
                  <c:v>44190</c:v>
                </c:pt>
                <c:pt idx="139">
                  <c:v>44193</c:v>
                </c:pt>
                <c:pt idx="140">
                  <c:v>44194</c:v>
                </c:pt>
                <c:pt idx="141">
                  <c:v>44195</c:v>
                </c:pt>
                <c:pt idx="142">
                  <c:v>44196</c:v>
                </c:pt>
                <c:pt idx="143">
                  <c:v>44200</c:v>
                </c:pt>
                <c:pt idx="144">
                  <c:v>44201</c:v>
                </c:pt>
                <c:pt idx="145">
                  <c:v>44202</c:v>
                </c:pt>
                <c:pt idx="146">
                  <c:v>44203</c:v>
                </c:pt>
                <c:pt idx="147">
                  <c:v>44204</c:v>
                </c:pt>
                <c:pt idx="148">
                  <c:v>44207</c:v>
                </c:pt>
                <c:pt idx="149">
                  <c:v>44208</c:v>
                </c:pt>
                <c:pt idx="150">
                  <c:v>44209</c:v>
                </c:pt>
                <c:pt idx="151">
                  <c:v>44210</c:v>
                </c:pt>
                <c:pt idx="152">
                  <c:v>44211</c:v>
                </c:pt>
                <c:pt idx="153">
                  <c:v>44214</c:v>
                </c:pt>
                <c:pt idx="154">
                  <c:v>44215</c:v>
                </c:pt>
                <c:pt idx="155">
                  <c:v>44216</c:v>
                </c:pt>
                <c:pt idx="156">
                  <c:v>44217</c:v>
                </c:pt>
                <c:pt idx="157">
                  <c:v>44218</c:v>
                </c:pt>
                <c:pt idx="158">
                  <c:v>44221</c:v>
                </c:pt>
                <c:pt idx="159">
                  <c:v>44222</c:v>
                </c:pt>
                <c:pt idx="160">
                  <c:v>44223</c:v>
                </c:pt>
                <c:pt idx="161">
                  <c:v>44224</c:v>
                </c:pt>
                <c:pt idx="162">
                  <c:v>44225</c:v>
                </c:pt>
                <c:pt idx="163">
                  <c:v>44228</c:v>
                </c:pt>
                <c:pt idx="164">
                  <c:v>44229</c:v>
                </c:pt>
                <c:pt idx="165">
                  <c:v>44230</c:v>
                </c:pt>
                <c:pt idx="166">
                  <c:v>44231</c:v>
                </c:pt>
                <c:pt idx="167">
                  <c:v>44232</c:v>
                </c:pt>
                <c:pt idx="168">
                  <c:v>44235</c:v>
                </c:pt>
                <c:pt idx="169">
                  <c:v>44236</c:v>
                </c:pt>
                <c:pt idx="170">
                  <c:v>44237</c:v>
                </c:pt>
                <c:pt idx="171">
                  <c:v>44245</c:v>
                </c:pt>
                <c:pt idx="172">
                  <c:v>44246</c:v>
                </c:pt>
                <c:pt idx="173">
                  <c:v>44249</c:v>
                </c:pt>
                <c:pt idx="174">
                  <c:v>44250</c:v>
                </c:pt>
                <c:pt idx="175">
                  <c:v>44251</c:v>
                </c:pt>
                <c:pt idx="176">
                  <c:v>44252</c:v>
                </c:pt>
                <c:pt idx="177">
                  <c:v>44253</c:v>
                </c:pt>
                <c:pt idx="178">
                  <c:v>44256</c:v>
                </c:pt>
                <c:pt idx="179">
                  <c:v>44257</c:v>
                </c:pt>
                <c:pt idx="180">
                  <c:v>44258</c:v>
                </c:pt>
                <c:pt idx="181">
                  <c:v>44259</c:v>
                </c:pt>
                <c:pt idx="182">
                  <c:v>44260</c:v>
                </c:pt>
                <c:pt idx="183">
                  <c:v>44263</c:v>
                </c:pt>
                <c:pt idx="184">
                  <c:v>44264</c:v>
                </c:pt>
                <c:pt idx="185">
                  <c:v>44265</c:v>
                </c:pt>
                <c:pt idx="186">
                  <c:v>44266</c:v>
                </c:pt>
                <c:pt idx="187">
                  <c:v>44267</c:v>
                </c:pt>
                <c:pt idx="188">
                  <c:v>44270</c:v>
                </c:pt>
                <c:pt idx="189">
                  <c:v>44271</c:v>
                </c:pt>
                <c:pt idx="190">
                  <c:v>44272</c:v>
                </c:pt>
                <c:pt idx="191">
                  <c:v>44273</c:v>
                </c:pt>
                <c:pt idx="192">
                  <c:v>44274</c:v>
                </c:pt>
                <c:pt idx="193">
                  <c:v>44277</c:v>
                </c:pt>
                <c:pt idx="194">
                  <c:v>44278</c:v>
                </c:pt>
                <c:pt idx="195">
                  <c:v>44279</c:v>
                </c:pt>
                <c:pt idx="196">
                  <c:v>44280</c:v>
                </c:pt>
                <c:pt idx="197">
                  <c:v>44281</c:v>
                </c:pt>
                <c:pt idx="198">
                  <c:v>44284</c:v>
                </c:pt>
                <c:pt idx="199">
                  <c:v>44285</c:v>
                </c:pt>
                <c:pt idx="200">
                  <c:v>44286</c:v>
                </c:pt>
                <c:pt idx="201">
                  <c:v>44287</c:v>
                </c:pt>
                <c:pt idx="202">
                  <c:v>44288</c:v>
                </c:pt>
                <c:pt idx="203">
                  <c:v>44292</c:v>
                </c:pt>
                <c:pt idx="204">
                  <c:v>44293</c:v>
                </c:pt>
                <c:pt idx="205">
                  <c:v>44294</c:v>
                </c:pt>
                <c:pt idx="206">
                  <c:v>44295</c:v>
                </c:pt>
                <c:pt idx="207">
                  <c:v>44298</c:v>
                </c:pt>
                <c:pt idx="208">
                  <c:v>44299</c:v>
                </c:pt>
                <c:pt idx="209">
                  <c:v>44300</c:v>
                </c:pt>
                <c:pt idx="210">
                  <c:v>44301</c:v>
                </c:pt>
                <c:pt idx="211">
                  <c:v>44302</c:v>
                </c:pt>
                <c:pt idx="212">
                  <c:v>44305</c:v>
                </c:pt>
                <c:pt idx="213">
                  <c:v>44306</c:v>
                </c:pt>
                <c:pt idx="214">
                  <c:v>44307</c:v>
                </c:pt>
                <c:pt idx="215">
                  <c:v>44308</c:v>
                </c:pt>
                <c:pt idx="216">
                  <c:v>44309</c:v>
                </c:pt>
                <c:pt idx="217">
                  <c:v>44312</c:v>
                </c:pt>
                <c:pt idx="218">
                  <c:v>44313</c:v>
                </c:pt>
                <c:pt idx="219">
                  <c:v>44314</c:v>
                </c:pt>
                <c:pt idx="220">
                  <c:v>44315</c:v>
                </c:pt>
                <c:pt idx="221">
                  <c:v>44316</c:v>
                </c:pt>
                <c:pt idx="222">
                  <c:v>44322</c:v>
                </c:pt>
                <c:pt idx="223">
                  <c:v>44323</c:v>
                </c:pt>
                <c:pt idx="224">
                  <c:v>44326</c:v>
                </c:pt>
                <c:pt idx="225">
                  <c:v>44327</c:v>
                </c:pt>
                <c:pt idx="226">
                  <c:v>44328</c:v>
                </c:pt>
                <c:pt idx="227">
                  <c:v>44329</c:v>
                </c:pt>
                <c:pt idx="228">
                  <c:v>44330</c:v>
                </c:pt>
                <c:pt idx="229">
                  <c:v>44333</c:v>
                </c:pt>
                <c:pt idx="230">
                  <c:v>44334</c:v>
                </c:pt>
                <c:pt idx="231">
                  <c:v>44335</c:v>
                </c:pt>
                <c:pt idx="232">
                  <c:v>44336</c:v>
                </c:pt>
                <c:pt idx="233">
                  <c:v>44337</c:v>
                </c:pt>
                <c:pt idx="234">
                  <c:v>44340</c:v>
                </c:pt>
                <c:pt idx="235">
                  <c:v>44341</c:v>
                </c:pt>
                <c:pt idx="236">
                  <c:v>44342</c:v>
                </c:pt>
                <c:pt idx="237">
                  <c:v>44343</c:v>
                </c:pt>
                <c:pt idx="238">
                  <c:v>44344</c:v>
                </c:pt>
                <c:pt idx="239">
                  <c:v>44347</c:v>
                </c:pt>
                <c:pt idx="240">
                  <c:v>44348</c:v>
                </c:pt>
                <c:pt idx="241">
                  <c:v>44349</c:v>
                </c:pt>
                <c:pt idx="242">
                  <c:v>44350</c:v>
                </c:pt>
                <c:pt idx="243">
                  <c:v>44351</c:v>
                </c:pt>
              </c:numCache>
            </c:numRef>
          </c:cat>
          <c:val>
            <c:numRef>
              <c:f>Sheet1!$D$2:$D$247</c:f>
              <c:numCache>
                <c:formatCode>0_);[Red]\(0\)</c:formatCode>
                <c:ptCount val="246"/>
                <c:pt idx="0">
                  <c:v>60.367100000000001</c:v>
                </c:pt>
                <c:pt idx="1">
                  <c:v>58.674799999999998</c:v>
                </c:pt>
                <c:pt idx="2">
                  <c:v>58.435899999999997</c:v>
                </c:pt>
                <c:pt idx="3">
                  <c:v>57.529899999999998</c:v>
                </c:pt>
                <c:pt idx="4">
                  <c:v>57.719099999999997</c:v>
                </c:pt>
                <c:pt idx="5">
                  <c:v>57.539900000000003</c:v>
                </c:pt>
                <c:pt idx="6">
                  <c:v>59.809600000000003</c:v>
                </c:pt>
                <c:pt idx="7">
                  <c:v>71.775499999999994</c:v>
                </c:pt>
                <c:pt idx="8">
                  <c:v>70.700400000000002</c:v>
                </c:pt>
                <c:pt idx="9">
                  <c:v>68.201700000000002</c:v>
                </c:pt>
                <c:pt idx="10">
                  <c:v>64.578100000000006</c:v>
                </c:pt>
                <c:pt idx="11">
                  <c:v>62.935499999999998</c:v>
                </c:pt>
                <c:pt idx="12">
                  <c:v>65.513900000000007</c:v>
                </c:pt>
                <c:pt idx="13">
                  <c:v>66.330200000000005</c:v>
                </c:pt>
                <c:pt idx="14">
                  <c:v>65.09</c:v>
                </c:pt>
                <c:pt idx="15">
                  <c:v>68.5</c:v>
                </c:pt>
                <c:pt idx="16">
                  <c:v>69</c:v>
                </c:pt>
                <c:pt idx="17">
                  <c:v>66.930000000000007</c:v>
                </c:pt>
                <c:pt idx="18">
                  <c:v>65.48</c:v>
                </c:pt>
                <c:pt idx="19">
                  <c:v>66.39</c:v>
                </c:pt>
                <c:pt idx="20">
                  <c:v>68.400000000000006</c:v>
                </c:pt>
                <c:pt idx="21">
                  <c:v>71.3</c:v>
                </c:pt>
                <c:pt idx="22">
                  <c:v>71.3</c:v>
                </c:pt>
                <c:pt idx="23">
                  <c:v>73</c:v>
                </c:pt>
                <c:pt idx="24">
                  <c:v>79.760000000000005</c:v>
                </c:pt>
                <c:pt idx="25">
                  <c:v>86.72</c:v>
                </c:pt>
                <c:pt idx="26">
                  <c:v>79.989999999999995</c:v>
                </c:pt>
                <c:pt idx="27">
                  <c:v>74.599999999999994</c:v>
                </c:pt>
                <c:pt idx="28">
                  <c:v>68.8</c:v>
                </c:pt>
                <c:pt idx="29">
                  <c:v>70.67</c:v>
                </c:pt>
                <c:pt idx="30">
                  <c:v>68.45</c:v>
                </c:pt>
                <c:pt idx="31">
                  <c:v>70.16</c:v>
                </c:pt>
                <c:pt idx="32">
                  <c:v>68.55</c:v>
                </c:pt>
                <c:pt idx="33">
                  <c:v>67.400000000000006</c:v>
                </c:pt>
                <c:pt idx="34">
                  <c:v>63.75</c:v>
                </c:pt>
                <c:pt idx="35">
                  <c:v>64.260000000000005</c:v>
                </c:pt>
                <c:pt idx="36">
                  <c:v>66.2</c:v>
                </c:pt>
                <c:pt idx="37">
                  <c:v>68.84</c:v>
                </c:pt>
                <c:pt idx="38">
                  <c:v>69.34</c:v>
                </c:pt>
                <c:pt idx="39">
                  <c:v>70.84</c:v>
                </c:pt>
                <c:pt idx="40">
                  <c:v>73.02</c:v>
                </c:pt>
                <c:pt idx="41">
                  <c:v>71</c:v>
                </c:pt>
                <c:pt idx="42">
                  <c:v>69.099999999999994</c:v>
                </c:pt>
                <c:pt idx="43">
                  <c:v>66.69</c:v>
                </c:pt>
                <c:pt idx="44">
                  <c:v>64.88</c:v>
                </c:pt>
                <c:pt idx="45">
                  <c:v>66.17</c:v>
                </c:pt>
                <c:pt idx="46">
                  <c:v>63.91</c:v>
                </c:pt>
                <c:pt idx="47">
                  <c:v>61.24</c:v>
                </c:pt>
                <c:pt idx="48">
                  <c:v>61.63</c:v>
                </c:pt>
                <c:pt idx="49">
                  <c:v>62.51</c:v>
                </c:pt>
                <c:pt idx="50">
                  <c:v>62.88</c:v>
                </c:pt>
                <c:pt idx="51">
                  <c:v>61.87</c:v>
                </c:pt>
                <c:pt idx="52">
                  <c:v>58.94</c:v>
                </c:pt>
                <c:pt idx="53">
                  <c:v>56.9</c:v>
                </c:pt>
                <c:pt idx="54">
                  <c:v>56.58</c:v>
                </c:pt>
                <c:pt idx="55">
                  <c:v>60.9</c:v>
                </c:pt>
                <c:pt idx="56">
                  <c:v>60.04</c:v>
                </c:pt>
                <c:pt idx="57">
                  <c:v>50.51</c:v>
                </c:pt>
                <c:pt idx="58">
                  <c:v>51.18</c:v>
                </c:pt>
                <c:pt idx="59">
                  <c:v>51.66</c:v>
                </c:pt>
                <c:pt idx="60">
                  <c:v>51.3</c:v>
                </c:pt>
                <c:pt idx="61">
                  <c:v>51.64</c:v>
                </c:pt>
                <c:pt idx="62">
                  <c:v>51</c:v>
                </c:pt>
                <c:pt idx="63">
                  <c:v>50.86</c:v>
                </c:pt>
                <c:pt idx="64">
                  <c:v>50.36</c:v>
                </c:pt>
                <c:pt idx="65">
                  <c:v>50.39</c:v>
                </c:pt>
                <c:pt idx="66">
                  <c:v>49.79</c:v>
                </c:pt>
                <c:pt idx="67">
                  <c:v>47.1</c:v>
                </c:pt>
                <c:pt idx="68">
                  <c:v>46.57</c:v>
                </c:pt>
                <c:pt idx="69">
                  <c:v>48.62</c:v>
                </c:pt>
                <c:pt idx="70">
                  <c:v>49.89</c:v>
                </c:pt>
                <c:pt idx="71">
                  <c:v>49.41</c:v>
                </c:pt>
                <c:pt idx="72">
                  <c:v>47.97</c:v>
                </c:pt>
                <c:pt idx="73">
                  <c:v>49.98</c:v>
                </c:pt>
                <c:pt idx="74">
                  <c:v>51.28</c:v>
                </c:pt>
                <c:pt idx="75">
                  <c:v>50.09</c:v>
                </c:pt>
                <c:pt idx="76">
                  <c:v>50.75</c:v>
                </c:pt>
                <c:pt idx="77">
                  <c:v>52.81</c:v>
                </c:pt>
                <c:pt idx="78">
                  <c:v>50.52</c:v>
                </c:pt>
                <c:pt idx="79">
                  <c:v>49.4</c:v>
                </c:pt>
                <c:pt idx="80">
                  <c:v>48</c:v>
                </c:pt>
                <c:pt idx="81">
                  <c:v>48.69</c:v>
                </c:pt>
                <c:pt idx="82">
                  <c:v>49.45</c:v>
                </c:pt>
                <c:pt idx="83">
                  <c:v>51.17</c:v>
                </c:pt>
                <c:pt idx="84">
                  <c:v>51.8</c:v>
                </c:pt>
                <c:pt idx="85">
                  <c:v>51.22</c:v>
                </c:pt>
                <c:pt idx="86">
                  <c:v>51.33</c:v>
                </c:pt>
                <c:pt idx="87">
                  <c:v>49.34</c:v>
                </c:pt>
                <c:pt idx="88">
                  <c:v>48</c:v>
                </c:pt>
                <c:pt idx="89">
                  <c:v>47.21</c:v>
                </c:pt>
                <c:pt idx="90">
                  <c:v>47.13</c:v>
                </c:pt>
                <c:pt idx="91">
                  <c:v>47.7</c:v>
                </c:pt>
                <c:pt idx="92">
                  <c:v>46.23</c:v>
                </c:pt>
                <c:pt idx="93">
                  <c:v>44.8</c:v>
                </c:pt>
                <c:pt idx="94">
                  <c:v>44.83</c:v>
                </c:pt>
                <c:pt idx="95">
                  <c:v>45.18</c:v>
                </c:pt>
                <c:pt idx="96">
                  <c:v>44.96</c:v>
                </c:pt>
                <c:pt idx="97">
                  <c:v>45.67</c:v>
                </c:pt>
                <c:pt idx="98">
                  <c:v>42</c:v>
                </c:pt>
                <c:pt idx="99">
                  <c:v>41.51</c:v>
                </c:pt>
                <c:pt idx="100">
                  <c:v>42.86</c:v>
                </c:pt>
                <c:pt idx="101">
                  <c:v>42.4</c:v>
                </c:pt>
                <c:pt idx="102">
                  <c:v>42.82</c:v>
                </c:pt>
                <c:pt idx="103">
                  <c:v>41.73</c:v>
                </c:pt>
                <c:pt idx="104">
                  <c:v>43.02</c:v>
                </c:pt>
                <c:pt idx="105">
                  <c:v>42.45</c:v>
                </c:pt>
                <c:pt idx="106">
                  <c:v>41.59</c:v>
                </c:pt>
                <c:pt idx="107">
                  <c:v>41.94</c:v>
                </c:pt>
                <c:pt idx="108">
                  <c:v>42</c:v>
                </c:pt>
                <c:pt idx="109">
                  <c:v>42.44</c:v>
                </c:pt>
                <c:pt idx="110">
                  <c:v>42.15</c:v>
                </c:pt>
                <c:pt idx="111">
                  <c:v>41.96</c:v>
                </c:pt>
                <c:pt idx="112">
                  <c:v>42.02</c:v>
                </c:pt>
                <c:pt idx="113">
                  <c:v>41.4</c:v>
                </c:pt>
                <c:pt idx="114">
                  <c:v>39.479999999999997</c:v>
                </c:pt>
                <c:pt idx="115">
                  <c:v>39.159999999999997</c:v>
                </c:pt>
                <c:pt idx="116">
                  <c:v>39.28</c:v>
                </c:pt>
                <c:pt idx="117">
                  <c:v>39.01</c:v>
                </c:pt>
                <c:pt idx="118">
                  <c:v>38.619999999999997</c:v>
                </c:pt>
                <c:pt idx="119">
                  <c:v>39.119999999999997</c:v>
                </c:pt>
                <c:pt idx="120">
                  <c:v>39.49</c:v>
                </c:pt>
                <c:pt idx="121">
                  <c:v>39.700000000000003</c:v>
                </c:pt>
                <c:pt idx="122">
                  <c:v>39.5</c:v>
                </c:pt>
                <c:pt idx="123">
                  <c:v>38.64</c:v>
                </c:pt>
                <c:pt idx="124">
                  <c:v>37.1</c:v>
                </c:pt>
                <c:pt idx="125">
                  <c:v>36.78</c:v>
                </c:pt>
                <c:pt idx="126">
                  <c:v>35.94</c:v>
                </c:pt>
                <c:pt idx="127">
                  <c:v>36.44</c:v>
                </c:pt>
                <c:pt idx="128">
                  <c:v>35.79</c:v>
                </c:pt>
                <c:pt idx="129">
                  <c:v>35.53</c:v>
                </c:pt>
                <c:pt idx="130">
                  <c:v>36.24</c:v>
                </c:pt>
                <c:pt idx="131">
                  <c:v>35.28</c:v>
                </c:pt>
                <c:pt idx="132">
                  <c:v>36.020000000000003</c:v>
                </c:pt>
                <c:pt idx="133">
                  <c:v>35.17</c:v>
                </c:pt>
                <c:pt idx="134">
                  <c:v>36.049999999999997</c:v>
                </c:pt>
                <c:pt idx="135">
                  <c:v>39.18</c:v>
                </c:pt>
                <c:pt idx="136">
                  <c:v>39.56</c:v>
                </c:pt>
                <c:pt idx="137">
                  <c:v>38.299999999999997</c:v>
                </c:pt>
                <c:pt idx="138">
                  <c:v>39.21</c:v>
                </c:pt>
                <c:pt idx="139">
                  <c:v>40.799999999999997</c:v>
                </c:pt>
                <c:pt idx="140">
                  <c:v>39.54</c:v>
                </c:pt>
                <c:pt idx="141">
                  <c:v>38.840000000000003</c:v>
                </c:pt>
                <c:pt idx="142">
                  <c:v>38.99</c:v>
                </c:pt>
                <c:pt idx="143">
                  <c:v>41.26</c:v>
                </c:pt>
                <c:pt idx="144">
                  <c:v>41.4</c:v>
                </c:pt>
                <c:pt idx="145">
                  <c:v>43.14</c:v>
                </c:pt>
                <c:pt idx="146">
                  <c:v>41.59</c:v>
                </c:pt>
                <c:pt idx="147">
                  <c:v>41.98</c:v>
                </c:pt>
                <c:pt idx="148">
                  <c:v>42.31</c:v>
                </c:pt>
                <c:pt idx="149">
                  <c:v>43.27</c:v>
                </c:pt>
                <c:pt idx="150">
                  <c:v>40.520000000000003</c:v>
                </c:pt>
                <c:pt idx="151">
                  <c:v>43.3</c:v>
                </c:pt>
                <c:pt idx="152">
                  <c:v>43.78</c:v>
                </c:pt>
                <c:pt idx="153">
                  <c:v>41.2</c:v>
                </c:pt>
                <c:pt idx="154">
                  <c:v>39.6</c:v>
                </c:pt>
                <c:pt idx="155">
                  <c:v>39.36</c:v>
                </c:pt>
                <c:pt idx="156">
                  <c:v>40.630000000000003</c:v>
                </c:pt>
                <c:pt idx="157">
                  <c:v>44.14</c:v>
                </c:pt>
                <c:pt idx="158">
                  <c:v>43.23</c:v>
                </c:pt>
                <c:pt idx="159">
                  <c:v>41.03</c:v>
                </c:pt>
                <c:pt idx="160">
                  <c:v>41.27</c:v>
                </c:pt>
                <c:pt idx="161">
                  <c:v>40.299999999999997</c:v>
                </c:pt>
                <c:pt idx="162">
                  <c:v>38.4</c:v>
                </c:pt>
                <c:pt idx="163">
                  <c:v>38.630000000000003</c:v>
                </c:pt>
                <c:pt idx="164">
                  <c:v>37.57</c:v>
                </c:pt>
                <c:pt idx="165">
                  <c:v>35.89</c:v>
                </c:pt>
                <c:pt idx="166">
                  <c:v>35.22</c:v>
                </c:pt>
                <c:pt idx="167">
                  <c:v>34.590000000000003</c:v>
                </c:pt>
                <c:pt idx="168">
                  <c:v>34.950000000000003</c:v>
                </c:pt>
                <c:pt idx="169">
                  <c:v>35.94</c:v>
                </c:pt>
                <c:pt idx="170">
                  <c:v>36.72</c:v>
                </c:pt>
                <c:pt idx="171">
                  <c:v>37.479999999999997</c:v>
                </c:pt>
                <c:pt idx="172">
                  <c:v>38</c:v>
                </c:pt>
                <c:pt idx="173">
                  <c:v>37.83</c:v>
                </c:pt>
                <c:pt idx="174">
                  <c:v>37.159999999999997</c:v>
                </c:pt>
                <c:pt idx="175">
                  <c:v>37.06</c:v>
                </c:pt>
                <c:pt idx="176">
                  <c:v>36.28</c:v>
                </c:pt>
                <c:pt idx="177">
                  <c:v>36.35</c:v>
                </c:pt>
                <c:pt idx="178">
                  <c:v>37.49</c:v>
                </c:pt>
                <c:pt idx="179">
                  <c:v>37.380000000000003</c:v>
                </c:pt>
                <c:pt idx="180">
                  <c:v>37.85</c:v>
                </c:pt>
                <c:pt idx="181">
                  <c:v>38.39</c:v>
                </c:pt>
                <c:pt idx="182">
                  <c:v>39.549999999999997</c:v>
                </c:pt>
                <c:pt idx="183">
                  <c:v>40.29</c:v>
                </c:pt>
                <c:pt idx="184">
                  <c:v>39.51</c:v>
                </c:pt>
                <c:pt idx="185">
                  <c:v>38.69</c:v>
                </c:pt>
                <c:pt idx="186">
                  <c:v>38.92</c:v>
                </c:pt>
                <c:pt idx="187">
                  <c:v>39.700000000000003</c:v>
                </c:pt>
                <c:pt idx="188">
                  <c:v>41.01</c:v>
                </c:pt>
                <c:pt idx="189">
                  <c:v>41.31</c:v>
                </c:pt>
                <c:pt idx="190">
                  <c:v>41.3</c:v>
                </c:pt>
                <c:pt idx="191">
                  <c:v>41.7</c:v>
                </c:pt>
                <c:pt idx="192">
                  <c:v>41.87</c:v>
                </c:pt>
                <c:pt idx="193">
                  <c:v>42.56</c:v>
                </c:pt>
                <c:pt idx="194">
                  <c:v>42.99</c:v>
                </c:pt>
                <c:pt idx="195">
                  <c:v>45.47</c:v>
                </c:pt>
                <c:pt idx="196">
                  <c:v>43.12</c:v>
                </c:pt>
                <c:pt idx="197">
                  <c:v>43.7</c:v>
                </c:pt>
                <c:pt idx="198">
                  <c:v>44.17</c:v>
                </c:pt>
                <c:pt idx="199">
                  <c:v>44.29</c:v>
                </c:pt>
                <c:pt idx="200">
                  <c:v>42.9</c:v>
                </c:pt>
                <c:pt idx="201">
                  <c:v>45.31</c:v>
                </c:pt>
                <c:pt idx="202">
                  <c:v>46.06</c:v>
                </c:pt>
                <c:pt idx="203">
                  <c:v>48.18</c:v>
                </c:pt>
                <c:pt idx="204">
                  <c:v>49.11</c:v>
                </c:pt>
                <c:pt idx="205">
                  <c:v>50.91</c:v>
                </c:pt>
                <c:pt idx="206">
                  <c:v>51.76</c:v>
                </c:pt>
                <c:pt idx="207">
                  <c:v>58.03</c:v>
                </c:pt>
                <c:pt idx="208">
                  <c:v>69.64</c:v>
                </c:pt>
                <c:pt idx="209">
                  <c:v>83.57</c:v>
                </c:pt>
                <c:pt idx="210">
                  <c:v>100.28</c:v>
                </c:pt>
                <c:pt idx="211">
                  <c:v>120.34</c:v>
                </c:pt>
                <c:pt idx="212">
                  <c:v>144.41</c:v>
                </c:pt>
                <c:pt idx="213">
                  <c:v>128.88</c:v>
                </c:pt>
                <c:pt idx="214">
                  <c:v>146.5</c:v>
                </c:pt>
                <c:pt idx="215">
                  <c:v>145.11000000000001</c:v>
                </c:pt>
                <c:pt idx="216">
                  <c:v>174.13</c:v>
                </c:pt>
                <c:pt idx="217">
                  <c:v>178</c:v>
                </c:pt>
                <c:pt idx="218">
                  <c:v>188.89</c:v>
                </c:pt>
                <c:pt idx="219">
                  <c:v>216</c:v>
                </c:pt>
                <c:pt idx="220">
                  <c:v>216</c:v>
                </c:pt>
                <c:pt idx="221">
                  <c:v>225.5</c:v>
                </c:pt>
                <c:pt idx="222">
                  <c:v>210.51</c:v>
                </c:pt>
                <c:pt idx="223">
                  <c:v>171.38</c:v>
                </c:pt>
                <c:pt idx="224">
                  <c:v>186.99</c:v>
                </c:pt>
                <c:pt idx="225">
                  <c:v>168.3</c:v>
                </c:pt>
                <c:pt idx="226">
                  <c:v>175.58</c:v>
                </c:pt>
                <c:pt idx="227">
                  <c:v>169.78</c:v>
                </c:pt>
                <c:pt idx="228">
                  <c:v>178.88</c:v>
                </c:pt>
                <c:pt idx="229">
                  <c:v>186.99</c:v>
                </c:pt>
                <c:pt idx="230">
                  <c:v>169</c:v>
                </c:pt>
                <c:pt idx="231">
                  <c:v>164.3</c:v>
                </c:pt>
                <c:pt idx="232">
                  <c:v>155.68</c:v>
                </c:pt>
                <c:pt idx="233">
                  <c:v>154.4</c:v>
                </c:pt>
                <c:pt idx="234">
                  <c:v>151.19999999999999</c:v>
                </c:pt>
                <c:pt idx="235">
                  <c:v>158.5</c:v>
                </c:pt>
                <c:pt idx="236">
                  <c:v>164.61</c:v>
                </c:pt>
                <c:pt idx="237">
                  <c:v>163.63</c:v>
                </c:pt>
                <c:pt idx="238">
                  <c:v>152.88</c:v>
                </c:pt>
                <c:pt idx="239">
                  <c:v>183.46</c:v>
                </c:pt>
                <c:pt idx="240">
                  <c:v>187.39</c:v>
                </c:pt>
                <c:pt idx="241">
                  <c:v>162.94</c:v>
                </c:pt>
                <c:pt idx="242">
                  <c:v>159</c:v>
                </c:pt>
                <c:pt idx="243">
                  <c:v>162.53</c:v>
                </c:pt>
              </c:numCache>
            </c:numRef>
          </c:val>
          <c:smooth val="0"/>
          <c:extLst>
            <c:ext xmlns:c16="http://schemas.microsoft.com/office/drawing/2014/chart" uri="{C3380CC4-5D6E-409C-BE32-E72D297353CC}">
              <c16:uniqueId val="{00000000-CE99-4AB0-9D76-1D63BD46EBAC}"/>
            </c:ext>
          </c:extLst>
        </c:ser>
        <c:dLbls>
          <c:showLegendKey val="0"/>
          <c:showVal val="0"/>
          <c:showCatName val="0"/>
          <c:showSerName val="0"/>
          <c:showPercent val="0"/>
          <c:showBubbleSize val="0"/>
        </c:dLbls>
        <c:smooth val="0"/>
        <c:axId val="1578826320"/>
        <c:axId val="1578826736"/>
      </c:lineChart>
      <c:dateAx>
        <c:axId val="1578826320"/>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78826736"/>
        <c:crosses val="autoZero"/>
        <c:auto val="1"/>
        <c:lblOffset val="100"/>
        <c:baseTimeUnit val="days"/>
      </c:dateAx>
      <c:valAx>
        <c:axId val="157882673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78826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27BCB"/>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全部A股!$M$1803:$M$1812</c:f>
              <c:strCache>
                <c:ptCount val="10"/>
                <c:pt idx="0">
                  <c:v>藏格控股</c:v>
                </c:pt>
                <c:pt idx="1">
                  <c:v>海德股份</c:v>
                </c:pt>
                <c:pt idx="2">
                  <c:v>*ST银亿</c:v>
                </c:pt>
                <c:pt idx="3">
                  <c:v>九鼎投资</c:v>
                </c:pt>
                <c:pt idx="4">
                  <c:v>*ST大集</c:v>
                </c:pt>
                <c:pt idx="5">
                  <c:v>国城矿业</c:v>
                </c:pt>
                <c:pt idx="6">
                  <c:v>泛海控股</c:v>
                </c:pt>
                <c:pt idx="7">
                  <c:v>希努尔</c:v>
                </c:pt>
                <c:pt idx="8">
                  <c:v>*ST新光</c:v>
                </c:pt>
                <c:pt idx="9">
                  <c:v>*ST贵人</c:v>
                </c:pt>
              </c:strCache>
            </c:strRef>
          </c:cat>
          <c:val>
            <c:numRef>
              <c:f>全部A股!$N$1803:$N$1812</c:f>
              <c:numCache>
                <c:formatCode>General</c:formatCode>
                <c:ptCount val="10"/>
                <c:pt idx="0">
                  <c:v>76.13</c:v>
                </c:pt>
                <c:pt idx="1">
                  <c:v>75.09</c:v>
                </c:pt>
                <c:pt idx="2">
                  <c:v>72.33</c:v>
                </c:pt>
                <c:pt idx="3">
                  <c:v>71.81</c:v>
                </c:pt>
                <c:pt idx="4">
                  <c:v>71.510000000000005</c:v>
                </c:pt>
                <c:pt idx="5">
                  <c:v>70.87</c:v>
                </c:pt>
                <c:pt idx="6">
                  <c:v>68.97</c:v>
                </c:pt>
                <c:pt idx="7">
                  <c:v>68.5</c:v>
                </c:pt>
                <c:pt idx="8">
                  <c:v>67.88</c:v>
                </c:pt>
                <c:pt idx="9">
                  <c:v>67.12</c:v>
                </c:pt>
              </c:numCache>
            </c:numRef>
          </c:val>
          <c:extLst>
            <c:ext xmlns:c16="http://schemas.microsoft.com/office/drawing/2014/chart" uri="{C3380CC4-5D6E-409C-BE32-E72D297353CC}">
              <c16:uniqueId val="{00000000-2BE4-4927-A6B9-9C699E02994D}"/>
            </c:ext>
          </c:extLst>
        </c:ser>
        <c:dLbls>
          <c:dLblPos val="inEnd"/>
          <c:showLegendKey val="0"/>
          <c:showVal val="1"/>
          <c:showCatName val="0"/>
          <c:showSerName val="0"/>
          <c:showPercent val="0"/>
          <c:showBubbleSize val="0"/>
        </c:dLbls>
        <c:gapWidth val="100"/>
        <c:overlap val="-24"/>
        <c:axId val="175962320"/>
        <c:axId val="175974800"/>
      </c:barChart>
      <c:catAx>
        <c:axId val="175962320"/>
        <c:scaling>
          <c:orientation val="minMax"/>
        </c:scaling>
        <c:delete val="0"/>
        <c:axPos val="b"/>
        <c:numFmt formatCode="m/d/yyyy"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75974800"/>
        <c:crosses val="autoZero"/>
        <c:auto val="1"/>
        <c:lblAlgn val="ctr"/>
        <c:lblOffset val="100"/>
        <c:noMultiLvlLbl val="0"/>
      </c:catAx>
      <c:valAx>
        <c:axId val="175974800"/>
        <c:scaling>
          <c:orientation val="minMax"/>
        </c:scaling>
        <c:delete val="1"/>
        <c:axPos val="l"/>
        <c:numFmt formatCode="General" sourceLinked="1"/>
        <c:majorTickMark val="none"/>
        <c:minorTickMark val="none"/>
        <c:tickLblPos val="nextTo"/>
        <c:crossAx val="17596232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40005" dist="22860" dir="5400000" algn="ctr"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Sheet1!$A$1:$A$5</c:f>
              <c:strCache>
                <c:ptCount val="5"/>
                <c:pt idx="0">
                  <c:v>金太阳</c:v>
                </c:pt>
                <c:pt idx="1">
                  <c:v>宏辉果蔬</c:v>
                </c:pt>
                <c:pt idx="2">
                  <c:v>吉峰科技</c:v>
                </c:pt>
                <c:pt idx="3">
                  <c:v>陕西黑猫</c:v>
                </c:pt>
                <c:pt idx="4">
                  <c:v>天际股份</c:v>
                </c:pt>
              </c:strCache>
            </c:strRef>
          </c:cat>
          <c:val>
            <c:numRef>
              <c:f>Sheet1!$B$1:$B$5</c:f>
              <c:numCache>
                <c:formatCode>0.00_ </c:formatCode>
                <c:ptCount val="5"/>
                <c:pt idx="0">
                  <c:v>-63.801099999999998</c:v>
                </c:pt>
                <c:pt idx="1">
                  <c:v>-52.690800000000003</c:v>
                </c:pt>
                <c:pt idx="2">
                  <c:v>-50.755099999999999</c:v>
                </c:pt>
                <c:pt idx="3">
                  <c:v>-28.198700000000002</c:v>
                </c:pt>
                <c:pt idx="4">
                  <c:v>-27.942599999999999</c:v>
                </c:pt>
              </c:numCache>
            </c:numRef>
          </c:val>
          <c:extLst>
            <c:ext xmlns:c16="http://schemas.microsoft.com/office/drawing/2014/chart" uri="{C3380CC4-5D6E-409C-BE32-E72D297353CC}">
              <c16:uniqueId val="{00000000-7BEF-4089-99ED-C043831571C1}"/>
            </c:ext>
          </c:extLst>
        </c:ser>
        <c:dLbls>
          <c:showLegendKey val="0"/>
          <c:showVal val="0"/>
          <c:showCatName val="0"/>
          <c:showSerName val="0"/>
          <c:showPercent val="0"/>
          <c:showBubbleSize val="0"/>
        </c:dLbls>
        <c:gapWidth val="100"/>
        <c:overlap val="-24"/>
        <c:axId val="1286582367"/>
        <c:axId val="1286603167"/>
      </c:barChart>
      <c:catAx>
        <c:axId val="1286582367"/>
        <c:scaling>
          <c:orientation val="minMax"/>
        </c:scaling>
        <c:delete val="0"/>
        <c:axPos val="b"/>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6603167"/>
        <c:crosses val="autoZero"/>
        <c:auto val="1"/>
        <c:lblAlgn val="ctr"/>
        <c:lblOffset val="100"/>
        <c:noMultiLvlLbl val="0"/>
      </c:catAx>
      <c:valAx>
        <c:axId val="1286603167"/>
        <c:scaling>
          <c:orientation val="minMax"/>
        </c:scaling>
        <c:delete val="1"/>
        <c:axPos val="l"/>
        <c:numFmt formatCode="0.00_ " sourceLinked="1"/>
        <c:majorTickMark val="none"/>
        <c:minorTickMark val="none"/>
        <c:tickLblPos val="nextTo"/>
        <c:crossAx val="128658236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Sheet1!$F$2</c:f>
              <c:strCache>
                <c:ptCount val="1"/>
                <c:pt idx="0">
                  <c:v>M2（万亿）</c:v>
                </c:pt>
              </c:strCache>
            </c:strRef>
          </c:tx>
          <c:spPr>
            <a:ln w="28575" cap="rnd">
              <a:solidFill>
                <a:schemeClr val="accent1"/>
              </a:solidFill>
              <a:round/>
            </a:ln>
            <a:effectLst/>
          </c:spPr>
          <c:marker>
            <c:symbol val="none"/>
          </c:marker>
          <c:cat>
            <c:numRef>
              <c:f>Sheet1!$D$3:$D$15</c:f>
              <c:numCache>
                <c:formatCode>yyyy\-mm;@</c:formatCode>
                <c:ptCount val="13"/>
                <c:pt idx="0">
                  <c:v>43982</c:v>
                </c:pt>
                <c:pt idx="1">
                  <c:v>44012</c:v>
                </c:pt>
                <c:pt idx="2">
                  <c:v>44043</c:v>
                </c:pt>
                <c:pt idx="3">
                  <c:v>44074</c:v>
                </c:pt>
                <c:pt idx="4">
                  <c:v>44104</c:v>
                </c:pt>
                <c:pt idx="5">
                  <c:v>44135</c:v>
                </c:pt>
                <c:pt idx="6">
                  <c:v>44165</c:v>
                </c:pt>
                <c:pt idx="7">
                  <c:v>44196</c:v>
                </c:pt>
                <c:pt idx="8">
                  <c:v>44227</c:v>
                </c:pt>
                <c:pt idx="9">
                  <c:v>44255</c:v>
                </c:pt>
                <c:pt idx="10">
                  <c:v>44286</c:v>
                </c:pt>
                <c:pt idx="11">
                  <c:v>44316</c:v>
                </c:pt>
                <c:pt idx="12">
                  <c:v>44347</c:v>
                </c:pt>
              </c:numCache>
            </c:numRef>
          </c:cat>
          <c:val>
            <c:numRef>
              <c:f>Sheet1!$F$3:$F$15</c:f>
              <c:numCache>
                <c:formatCode>General</c:formatCode>
                <c:ptCount val="13"/>
                <c:pt idx="0">
                  <c:v>210.01837400000002</c:v>
                </c:pt>
                <c:pt idx="1">
                  <c:v>213.494866</c:v>
                </c:pt>
                <c:pt idx="2">
                  <c:v>212.54584599999998</c:v>
                </c:pt>
                <c:pt idx="3">
                  <c:v>213.68369100000001</c:v>
                </c:pt>
                <c:pt idx="4">
                  <c:v>216.40847999999997</c:v>
                </c:pt>
                <c:pt idx="5">
                  <c:v>214.97204199999999</c:v>
                </c:pt>
                <c:pt idx="6">
                  <c:v>217.20025499999997</c:v>
                </c:pt>
                <c:pt idx="7">
                  <c:v>218.67958900000002</c:v>
                </c:pt>
                <c:pt idx="8">
                  <c:v>221.304733</c:v>
                </c:pt>
                <c:pt idx="9">
                  <c:v>223.60302599999997</c:v>
                </c:pt>
                <c:pt idx="10">
                  <c:v>227.64884500000002</c:v>
                </c:pt>
                <c:pt idx="11">
                  <c:v>226.210712</c:v>
                </c:pt>
                <c:pt idx="12">
                  <c:v>227.55</c:v>
                </c:pt>
              </c:numCache>
            </c:numRef>
          </c:val>
          <c:smooth val="1"/>
          <c:extLst>
            <c:ext xmlns:c16="http://schemas.microsoft.com/office/drawing/2014/chart" uri="{C3380CC4-5D6E-409C-BE32-E72D297353CC}">
              <c16:uniqueId val="{00000000-9C17-4C86-84AB-B76510EE1A3C}"/>
            </c:ext>
          </c:extLst>
        </c:ser>
        <c:dLbls>
          <c:showLegendKey val="0"/>
          <c:showVal val="0"/>
          <c:showCatName val="0"/>
          <c:showSerName val="0"/>
          <c:showPercent val="0"/>
          <c:showBubbleSize val="0"/>
        </c:dLbls>
        <c:smooth val="0"/>
        <c:axId val="411377760"/>
        <c:axId val="411370272"/>
      </c:lineChart>
      <c:dateAx>
        <c:axId val="411377760"/>
        <c:scaling>
          <c:orientation val="minMax"/>
        </c:scaling>
        <c:delete val="0"/>
        <c:axPos val="b"/>
        <c:numFmt formatCode="yy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1370272"/>
        <c:crosses val="autoZero"/>
        <c:auto val="1"/>
        <c:lblOffset val="100"/>
        <c:baseTimeUnit val="months"/>
      </c:dateAx>
      <c:valAx>
        <c:axId val="4113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137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DF7D7D"/>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Sheet2!$A$1:$A$5</c:f>
              <c:strCache>
                <c:ptCount val="5"/>
                <c:pt idx="0">
                  <c:v>奇精机械</c:v>
                </c:pt>
                <c:pt idx="1">
                  <c:v>中再资环</c:v>
                </c:pt>
                <c:pt idx="2">
                  <c:v>黄山胶囊</c:v>
                </c:pt>
                <c:pt idx="3">
                  <c:v>澳洋健康</c:v>
                </c:pt>
                <c:pt idx="4">
                  <c:v>金河生物</c:v>
                </c:pt>
              </c:strCache>
            </c:strRef>
          </c:cat>
          <c:val>
            <c:numRef>
              <c:f>Sheet2!$B$1:$B$5</c:f>
              <c:numCache>
                <c:formatCode>0.00_ </c:formatCode>
                <c:ptCount val="5"/>
                <c:pt idx="0">
                  <c:v>56.157800000000002</c:v>
                </c:pt>
                <c:pt idx="1">
                  <c:v>51.547699999999999</c:v>
                </c:pt>
                <c:pt idx="2">
                  <c:v>46.486400000000003</c:v>
                </c:pt>
                <c:pt idx="3">
                  <c:v>42.49</c:v>
                </c:pt>
                <c:pt idx="4">
                  <c:v>36.212300000000006</c:v>
                </c:pt>
              </c:numCache>
            </c:numRef>
          </c:val>
          <c:extLst>
            <c:ext xmlns:c16="http://schemas.microsoft.com/office/drawing/2014/chart" uri="{C3380CC4-5D6E-409C-BE32-E72D297353CC}">
              <c16:uniqueId val="{00000000-9D19-417E-A106-8C797182A9A2}"/>
            </c:ext>
          </c:extLst>
        </c:ser>
        <c:dLbls>
          <c:dLblPos val="inEnd"/>
          <c:showLegendKey val="0"/>
          <c:showVal val="1"/>
          <c:showCatName val="0"/>
          <c:showSerName val="0"/>
          <c:showPercent val="0"/>
          <c:showBubbleSize val="0"/>
        </c:dLbls>
        <c:gapWidth val="100"/>
        <c:overlap val="-24"/>
        <c:axId val="175962320"/>
        <c:axId val="175974800"/>
      </c:barChart>
      <c:catAx>
        <c:axId val="175962320"/>
        <c:scaling>
          <c:orientation val="minMax"/>
        </c:scaling>
        <c:delete val="0"/>
        <c:axPos val="b"/>
        <c:numFmt formatCode="m/d/yyyy"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75974800"/>
        <c:crosses val="autoZero"/>
        <c:auto val="1"/>
        <c:lblAlgn val="ctr"/>
        <c:lblOffset val="100"/>
        <c:noMultiLvlLbl val="0"/>
      </c:catAx>
      <c:valAx>
        <c:axId val="175974800"/>
        <c:scaling>
          <c:orientation val="minMax"/>
        </c:scaling>
        <c:delete val="1"/>
        <c:axPos val="l"/>
        <c:numFmt formatCode="0.00_ " sourceLinked="1"/>
        <c:majorTickMark val="none"/>
        <c:minorTickMark val="none"/>
        <c:tickLblPos val="nextTo"/>
        <c:crossAx val="17596232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'[Microsoft PowerPoint 中的图表]Sheet2'!$B$1</c:f>
              <c:strCache>
                <c:ptCount val="1"/>
                <c:pt idx="0">
                  <c:v>PMI</c:v>
                </c:pt>
              </c:strCache>
            </c:strRef>
          </c:tx>
          <c:spPr>
            <a:ln w="28575" cap="rnd">
              <a:solidFill>
                <a:schemeClr val="accent1"/>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20-4557-8317-4BBE1D2459D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'[Microsoft PowerPoint 中的图表]Sheet2'!$A$2:$A$14</c:f>
              <c:numCache>
                <c:formatCode>yyyy"年"m"月";@</c:formatCode>
                <c:ptCount val="13"/>
                <c:pt idx="0">
                  <c:v>44347</c:v>
                </c:pt>
                <c:pt idx="1">
                  <c:v>44316</c:v>
                </c:pt>
                <c:pt idx="2">
                  <c:v>44286</c:v>
                </c:pt>
                <c:pt idx="3">
                  <c:v>44255</c:v>
                </c:pt>
                <c:pt idx="4">
                  <c:v>44227</c:v>
                </c:pt>
                <c:pt idx="5">
                  <c:v>44196</c:v>
                </c:pt>
                <c:pt idx="6">
                  <c:v>44165</c:v>
                </c:pt>
                <c:pt idx="7">
                  <c:v>44135</c:v>
                </c:pt>
                <c:pt idx="8">
                  <c:v>44104</c:v>
                </c:pt>
                <c:pt idx="9">
                  <c:v>44074</c:v>
                </c:pt>
                <c:pt idx="10">
                  <c:v>44043</c:v>
                </c:pt>
                <c:pt idx="11">
                  <c:v>44012</c:v>
                </c:pt>
                <c:pt idx="12">
                  <c:v>43982</c:v>
                </c:pt>
              </c:numCache>
            </c:numRef>
          </c:cat>
          <c:val>
            <c:numRef>
              <c:f>'[Microsoft PowerPoint 中的图表]Sheet2'!$B$2:$B$14</c:f>
              <c:numCache>
                <c:formatCode>General</c:formatCode>
                <c:ptCount val="13"/>
                <c:pt idx="0">
                  <c:v>51</c:v>
                </c:pt>
                <c:pt idx="1">
                  <c:v>51.1</c:v>
                </c:pt>
                <c:pt idx="2">
                  <c:v>51.9</c:v>
                </c:pt>
                <c:pt idx="3">
                  <c:v>50.6</c:v>
                </c:pt>
                <c:pt idx="4">
                  <c:v>51.3</c:v>
                </c:pt>
                <c:pt idx="5">
                  <c:v>51.9</c:v>
                </c:pt>
                <c:pt idx="6">
                  <c:v>52.1</c:v>
                </c:pt>
                <c:pt idx="7">
                  <c:v>51.4</c:v>
                </c:pt>
                <c:pt idx="8">
                  <c:v>51.5</c:v>
                </c:pt>
                <c:pt idx="9">
                  <c:v>51</c:v>
                </c:pt>
                <c:pt idx="10">
                  <c:v>51.1</c:v>
                </c:pt>
                <c:pt idx="11">
                  <c:v>50.9</c:v>
                </c:pt>
                <c:pt idx="12">
                  <c:v>50.6</c:v>
                </c:pt>
              </c:numCache>
            </c:numRef>
          </c:val>
          <c:smooth val="0"/>
          <c:extLst>
            <c:ext xmlns:c16="http://schemas.microsoft.com/office/drawing/2014/chart" uri="{C3380CC4-5D6E-409C-BE32-E72D297353CC}">
              <c16:uniqueId val="{00000001-E020-4557-8317-4BBE1D2459D7}"/>
            </c:ext>
          </c:extLst>
        </c:ser>
        <c:ser>
          <c:idx val="1"/>
          <c:order val="1"/>
          <c:tx>
            <c:strRef>
              <c:f>'[Microsoft PowerPoint 中的图表]Sheet2'!$C$1</c:f>
              <c:strCache>
                <c:ptCount val="1"/>
                <c:pt idx="0">
                  <c:v>财新中国PMI</c:v>
                </c:pt>
              </c:strCache>
            </c:strRef>
          </c:tx>
          <c:spPr>
            <a:ln w="28575" cap="rnd">
              <a:solidFill>
                <a:schemeClr val="accent2"/>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20-4557-8317-4BBE1D2459D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'[Microsoft PowerPoint 中的图表]Sheet2'!$A$2:$A$14</c:f>
              <c:numCache>
                <c:formatCode>yyyy"年"m"月";@</c:formatCode>
                <c:ptCount val="13"/>
                <c:pt idx="0">
                  <c:v>44347</c:v>
                </c:pt>
                <c:pt idx="1">
                  <c:v>44316</c:v>
                </c:pt>
                <c:pt idx="2">
                  <c:v>44286</c:v>
                </c:pt>
                <c:pt idx="3">
                  <c:v>44255</c:v>
                </c:pt>
                <c:pt idx="4">
                  <c:v>44227</c:v>
                </c:pt>
                <c:pt idx="5">
                  <c:v>44196</c:v>
                </c:pt>
                <c:pt idx="6">
                  <c:v>44165</c:v>
                </c:pt>
                <c:pt idx="7">
                  <c:v>44135</c:v>
                </c:pt>
                <c:pt idx="8">
                  <c:v>44104</c:v>
                </c:pt>
                <c:pt idx="9">
                  <c:v>44074</c:v>
                </c:pt>
                <c:pt idx="10">
                  <c:v>44043</c:v>
                </c:pt>
                <c:pt idx="11">
                  <c:v>44012</c:v>
                </c:pt>
                <c:pt idx="12">
                  <c:v>43982</c:v>
                </c:pt>
              </c:numCache>
            </c:numRef>
          </c:cat>
          <c:val>
            <c:numRef>
              <c:f>'[Microsoft PowerPoint 中的图表]Sheet2'!$C$2:$C$14</c:f>
              <c:numCache>
                <c:formatCode>General</c:formatCode>
                <c:ptCount val="13"/>
                <c:pt idx="0">
                  <c:v>52</c:v>
                </c:pt>
                <c:pt idx="1">
                  <c:v>51.9</c:v>
                </c:pt>
                <c:pt idx="2">
                  <c:v>50.6</c:v>
                </c:pt>
                <c:pt idx="3">
                  <c:v>50.9</c:v>
                </c:pt>
                <c:pt idx="4">
                  <c:v>51.5</c:v>
                </c:pt>
                <c:pt idx="5">
                  <c:v>53</c:v>
                </c:pt>
                <c:pt idx="6">
                  <c:v>54.9</c:v>
                </c:pt>
                <c:pt idx="7">
                  <c:v>53.6</c:v>
                </c:pt>
                <c:pt idx="8">
                  <c:v>53</c:v>
                </c:pt>
                <c:pt idx="9">
                  <c:v>53.1</c:v>
                </c:pt>
                <c:pt idx="10">
                  <c:v>52.8</c:v>
                </c:pt>
                <c:pt idx="11">
                  <c:v>51.2</c:v>
                </c:pt>
                <c:pt idx="12">
                  <c:v>50.7</c:v>
                </c:pt>
              </c:numCache>
            </c:numRef>
          </c:val>
          <c:smooth val="0"/>
          <c:extLst>
            <c:ext xmlns:c16="http://schemas.microsoft.com/office/drawing/2014/chart" uri="{C3380CC4-5D6E-409C-BE32-E72D297353CC}">
              <c16:uniqueId val="{00000003-E020-4557-8317-4BBE1D2459D7}"/>
            </c:ext>
          </c:extLst>
        </c:ser>
        <c:dLbls>
          <c:showLegendKey val="0"/>
          <c:showVal val="0"/>
          <c:showCatName val="0"/>
          <c:showSerName val="0"/>
          <c:showPercent val="0"/>
          <c:showBubbleSize val="0"/>
        </c:dLbls>
        <c:smooth val="0"/>
        <c:axId val="1588383807"/>
        <c:axId val="1588383391"/>
      </c:lineChart>
      <c:dateAx>
        <c:axId val="1588383807"/>
        <c:scaling>
          <c:orientation val="minMax"/>
        </c:scaling>
        <c:delete val="0"/>
        <c:axPos val="b"/>
        <c:numFmt formatCode="yyyy&quot;年&quot;m&quot;月&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88383391"/>
        <c:crosses val="autoZero"/>
        <c:auto val="1"/>
        <c:lblOffset val="100"/>
        <c:baseTimeUnit val="months"/>
      </c:dateAx>
      <c:valAx>
        <c:axId val="1588383391"/>
        <c:scaling>
          <c:orientation val="minMax"/>
        </c:scaling>
        <c:delete val="1"/>
        <c:axPos val="l"/>
        <c:numFmt formatCode="General" sourceLinked="1"/>
        <c:majorTickMark val="none"/>
        <c:minorTickMark val="none"/>
        <c:tickLblPos val="nextTo"/>
        <c:crossAx val="158838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900"/>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Sheet1!$B$24</c:f>
              <c:strCache>
                <c:ptCount val="1"/>
                <c:pt idx="0">
                  <c:v>全部投放量的总和</c:v>
                </c:pt>
              </c:strCache>
            </c:strRef>
          </c:tx>
          <c:spPr>
            <a:solidFill>
              <a:schemeClr val="accent1"/>
            </a:solidFill>
            <a:ln>
              <a:noFill/>
            </a:ln>
            <a:effectLst/>
          </c:spPr>
          <c:invertIfNegative val="0"/>
          <c:cat>
            <c:numRef>
              <c:f>Sheet1!$A$25:$A$43</c:f>
              <c:numCache>
                <c:formatCode>m/d/yyyy</c:formatCode>
                <c:ptCount val="19"/>
                <c:pt idx="0">
                  <c:v>44347</c:v>
                </c:pt>
                <c:pt idx="1">
                  <c:v>44344</c:v>
                </c:pt>
                <c:pt idx="2">
                  <c:v>44343</c:v>
                </c:pt>
                <c:pt idx="3">
                  <c:v>44342</c:v>
                </c:pt>
                <c:pt idx="4">
                  <c:v>44341</c:v>
                </c:pt>
                <c:pt idx="5">
                  <c:v>44340</c:v>
                </c:pt>
                <c:pt idx="6">
                  <c:v>44337</c:v>
                </c:pt>
                <c:pt idx="7">
                  <c:v>44336</c:v>
                </c:pt>
                <c:pt idx="8">
                  <c:v>44335</c:v>
                </c:pt>
                <c:pt idx="9">
                  <c:v>44334</c:v>
                </c:pt>
                <c:pt idx="10">
                  <c:v>44333</c:v>
                </c:pt>
                <c:pt idx="11">
                  <c:v>44330</c:v>
                </c:pt>
                <c:pt idx="12">
                  <c:v>44329</c:v>
                </c:pt>
                <c:pt idx="13">
                  <c:v>44328</c:v>
                </c:pt>
                <c:pt idx="14">
                  <c:v>44327</c:v>
                </c:pt>
                <c:pt idx="15">
                  <c:v>44326</c:v>
                </c:pt>
                <c:pt idx="16">
                  <c:v>44324</c:v>
                </c:pt>
                <c:pt idx="17">
                  <c:v>44323</c:v>
                </c:pt>
                <c:pt idx="18">
                  <c:v>44322</c:v>
                </c:pt>
              </c:numCache>
            </c:numRef>
          </c:cat>
          <c:val>
            <c:numRef>
              <c:f>Sheet1!$B$25:$B$43</c:f>
              <c:numCache>
                <c:formatCode>General</c:formatCode>
                <c:ptCount val="19"/>
                <c:pt idx="0">
                  <c:v>100</c:v>
                </c:pt>
                <c:pt idx="1">
                  <c:v>100</c:v>
                </c:pt>
                <c:pt idx="2">
                  <c:v>100</c:v>
                </c:pt>
                <c:pt idx="3">
                  <c:v>100</c:v>
                </c:pt>
                <c:pt idx="4">
                  <c:v>100</c:v>
                </c:pt>
                <c:pt idx="5">
                  <c:v>100</c:v>
                </c:pt>
                <c:pt idx="6">
                  <c:v>100</c:v>
                </c:pt>
                <c:pt idx="7">
                  <c:v>800</c:v>
                </c:pt>
                <c:pt idx="8">
                  <c:v>100</c:v>
                </c:pt>
                <c:pt idx="9">
                  <c:v>100</c:v>
                </c:pt>
                <c:pt idx="10">
                  <c:v>1100</c:v>
                </c:pt>
                <c:pt idx="11">
                  <c:v>100</c:v>
                </c:pt>
                <c:pt idx="12">
                  <c:v>100</c:v>
                </c:pt>
                <c:pt idx="13">
                  <c:v>100</c:v>
                </c:pt>
                <c:pt idx="14">
                  <c:v>100</c:v>
                </c:pt>
                <c:pt idx="15">
                  <c:v>100</c:v>
                </c:pt>
                <c:pt idx="16">
                  <c:v>100</c:v>
                </c:pt>
                <c:pt idx="17">
                  <c:v>100</c:v>
                </c:pt>
                <c:pt idx="18">
                  <c:v>100</c:v>
                </c:pt>
              </c:numCache>
            </c:numRef>
          </c:val>
          <c:extLst>
            <c:ext xmlns:c16="http://schemas.microsoft.com/office/drawing/2014/chart" uri="{C3380CC4-5D6E-409C-BE32-E72D297353CC}">
              <c16:uniqueId val="{00000000-E7D2-40E4-912D-EB464CBD5B92}"/>
            </c:ext>
          </c:extLst>
        </c:ser>
        <c:ser>
          <c:idx val="1"/>
          <c:order val="1"/>
          <c:tx>
            <c:strRef>
              <c:f>Sheet1!$C$24</c:f>
              <c:strCache>
                <c:ptCount val="1"/>
                <c:pt idx="0">
                  <c:v>全部回笼量的总和</c:v>
                </c:pt>
              </c:strCache>
            </c:strRef>
          </c:tx>
          <c:spPr>
            <a:solidFill>
              <a:srgbClr val="FF9900"/>
            </a:solidFill>
            <a:ln>
              <a:noFill/>
            </a:ln>
            <a:effectLst/>
          </c:spPr>
          <c:invertIfNegative val="0"/>
          <c:cat>
            <c:numRef>
              <c:f>Sheet1!$A$25:$A$43</c:f>
              <c:numCache>
                <c:formatCode>m/d/yyyy</c:formatCode>
                <c:ptCount val="19"/>
                <c:pt idx="0">
                  <c:v>44347</c:v>
                </c:pt>
                <c:pt idx="1">
                  <c:v>44344</c:v>
                </c:pt>
                <c:pt idx="2">
                  <c:v>44343</c:v>
                </c:pt>
                <c:pt idx="3">
                  <c:v>44342</c:v>
                </c:pt>
                <c:pt idx="4">
                  <c:v>44341</c:v>
                </c:pt>
                <c:pt idx="5">
                  <c:v>44340</c:v>
                </c:pt>
                <c:pt idx="6">
                  <c:v>44337</c:v>
                </c:pt>
                <c:pt idx="7">
                  <c:v>44336</c:v>
                </c:pt>
                <c:pt idx="8">
                  <c:v>44335</c:v>
                </c:pt>
                <c:pt idx="9">
                  <c:v>44334</c:v>
                </c:pt>
                <c:pt idx="10">
                  <c:v>44333</c:v>
                </c:pt>
                <c:pt idx="11">
                  <c:v>44330</c:v>
                </c:pt>
                <c:pt idx="12">
                  <c:v>44329</c:v>
                </c:pt>
                <c:pt idx="13">
                  <c:v>44328</c:v>
                </c:pt>
                <c:pt idx="14">
                  <c:v>44327</c:v>
                </c:pt>
                <c:pt idx="15">
                  <c:v>44326</c:v>
                </c:pt>
                <c:pt idx="16">
                  <c:v>44324</c:v>
                </c:pt>
                <c:pt idx="17">
                  <c:v>44323</c:v>
                </c:pt>
                <c:pt idx="18">
                  <c:v>44322</c:v>
                </c:pt>
              </c:numCache>
            </c:numRef>
          </c:cat>
          <c:val>
            <c:numRef>
              <c:f>Sheet1!$C$25:$C$43</c:f>
              <c:numCache>
                <c:formatCode>General</c:formatCode>
                <c:ptCount val="19"/>
                <c:pt idx="0">
                  <c:v>-100</c:v>
                </c:pt>
                <c:pt idx="1">
                  <c:v>-100</c:v>
                </c:pt>
                <c:pt idx="2">
                  <c:v>-100</c:v>
                </c:pt>
                <c:pt idx="3">
                  <c:v>-100</c:v>
                </c:pt>
                <c:pt idx="4">
                  <c:v>-100</c:v>
                </c:pt>
                <c:pt idx="5">
                  <c:v>-100</c:v>
                </c:pt>
                <c:pt idx="6">
                  <c:v>-100</c:v>
                </c:pt>
                <c:pt idx="7">
                  <c:v>-100</c:v>
                </c:pt>
                <c:pt idx="8">
                  <c:v>-100</c:v>
                </c:pt>
                <c:pt idx="9">
                  <c:v>-100</c:v>
                </c:pt>
                <c:pt idx="10">
                  <c:v>-1200</c:v>
                </c:pt>
                <c:pt idx="11">
                  <c:v>-800</c:v>
                </c:pt>
                <c:pt idx="12">
                  <c:v>-100</c:v>
                </c:pt>
                <c:pt idx="13">
                  <c:v>0</c:v>
                </c:pt>
                <c:pt idx="14">
                  <c:v>0</c:v>
                </c:pt>
                <c:pt idx="15">
                  <c:v>0</c:v>
                </c:pt>
                <c:pt idx="16">
                  <c:v>0</c:v>
                </c:pt>
                <c:pt idx="17">
                  <c:v>-100</c:v>
                </c:pt>
                <c:pt idx="18">
                  <c:v>-500</c:v>
                </c:pt>
              </c:numCache>
            </c:numRef>
          </c:val>
          <c:extLst>
            <c:ext xmlns:c16="http://schemas.microsoft.com/office/drawing/2014/chart" uri="{C3380CC4-5D6E-409C-BE32-E72D297353CC}">
              <c16:uniqueId val="{00000001-E7D2-40E4-912D-EB464CBD5B92}"/>
            </c:ext>
          </c:extLst>
        </c:ser>
        <c:dLbls>
          <c:showLegendKey val="0"/>
          <c:showVal val="0"/>
          <c:showCatName val="0"/>
          <c:showSerName val="0"/>
          <c:showPercent val="0"/>
          <c:showBubbleSize val="0"/>
        </c:dLbls>
        <c:gapWidth val="80"/>
        <c:overlap val="100"/>
        <c:axId val="1169246128"/>
        <c:axId val="1169246544"/>
      </c:barChart>
      <c:lineChart>
        <c:grouping val="standard"/>
        <c:varyColors val="0"/>
        <c:ser>
          <c:idx val="2"/>
          <c:order val="2"/>
          <c:tx>
            <c:strRef>
              <c:f>Sheet1!$D$24</c:f>
              <c:strCache>
                <c:ptCount val="1"/>
                <c:pt idx="0">
                  <c:v>净投放量</c:v>
                </c:pt>
              </c:strCache>
            </c:strRef>
          </c:tx>
          <c:spPr>
            <a:ln w="28575" cap="rnd">
              <a:solidFill>
                <a:schemeClr val="accent3"/>
              </a:solidFill>
              <a:round/>
            </a:ln>
            <a:effectLst/>
          </c:spPr>
          <c:marker>
            <c:symbol val="none"/>
          </c:marker>
          <c:cat>
            <c:numRef>
              <c:f>Sheet1!$A$25:$A$43</c:f>
              <c:numCache>
                <c:formatCode>m/d/yyyy</c:formatCode>
                <c:ptCount val="19"/>
                <c:pt idx="0">
                  <c:v>44347</c:v>
                </c:pt>
                <c:pt idx="1">
                  <c:v>44344</c:v>
                </c:pt>
                <c:pt idx="2">
                  <c:v>44343</c:v>
                </c:pt>
                <c:pt idx="3">
                  <c:v>44342</c:v>
                </c:pt>
                <c:pt idx="4">
                  <c:v>44341</c:v>
                </c:pt>
                <c:pt idx="5">
                  <c:v>44340</c:v>
                </c:pt>
                <c:pt idx="6">
                  <c:v>44337</c:v>
                </c:pt>
                <c:pt idx="7">
                  <c:v>44336</c:v>
                </c:pt>
                <c:pt idx="8">
                  <c:v>44335</c:v>
                </c:pt>
                <c:pt idx="9">
                  <c:v>44334</c:v>
                </c:pt>
                <c:pt idx="10">
                  <c:v>44333</c:v>
                </c:pt>
                <c:pt idx="11">
                  <c:v>44330</c:v>
                </c:pt>
                <c:pt idx="12">
                  <c:v>44329</c:v>
                </c:pt>
                <c:pt idx="13">
                  <c:v>44328</c:v>
                </c:pt>
                <c:pt idx="14">
                  <c:v>44327</c:v>
                </c:pt>
                <c:pt idx="15">
                  <c:v>44326</c:v>
                </c:pt>
                <c:pt idx="16">
                  <c:v>44324</c:v>
                </c:pt>
                <c:pt idx="17">
                  <c:v>44323</c:v>
                </c:pt>
                <c:pt idx="18">
                  <c:v>44322</c:v>
                </c:pt>
              </c:numCache>
            </c:numRef>
          </c:cat>
          <c:val>
            <c:numRef>
              <c:f>Sheet1!$D$25:$D$43</c:f>
              <c:numCache>
                <c:formatCode>General</c:formatCode>
                <c:ptCount val="19"/>
                <c:pt idx="0">
                  <c:v>0</c:v>
                </c:pt>
                <c:pt idx="1">
                  <c:v>0</c:v>
                </c:pt>
                <c:pt idx="2">
                  <c:v>0</c:v>
                </c:pt>
                <c:pt idx="3">
                  <c:v>0</c:v>
                </c:pt>
                <c:pt idx="4">
                  <c:v>0</c:v>
                </c:pt>
                <c:pt idx="5">
                  <c:v>0</c:v>
                </c:pt>
                <c:pt idx="6">
                  <c:v>0</c:v>
                </c:pt>
                <c:pt idx="7">
                  <c:v>700</c:v>
                </c:pt>
                <c:pt idx="8">
                  <c:v>0</c:v>
                </c:pt>
                <c:pt idx="9">
                  <c:v>0</c:v>
                </c:pt>
                <c:pt idx="10">
                  <c:v>-100</c:v>
                </c:pt>
                <c:pt idx="11">
                  <c:v>-700</c:v>
                </c:pt>
                <c:pt idx="12">
                  <c:v>0</c:v>
                </c:pt>
                <c:pt idx="13">
                  <c:v>100</c:v>
                </c:pt>
                <c:pt idx="14">
                  <c:v>100</c:v>
                </c:pt>
                <c:pt idx="15">
                  <c:v>100</c:v>
                </c:pt>
                <c:pt idx="16">
                  <c:v>100</c:v>
                </c:pt>
                <c:pt idx="17">
                  <c:v>0</c:v>
                </c:pt>
                <c:pt idx="18">
                  <c:v>-400</c:v>
                </c:pt>
              </c:numCache>
            </c:numRef>
          </c:val>
          <c:smooth val="0"/>
          <c:extLst>
            <c:ext xmlns:c16="http://schemas.microsoft.com/office/drawing/2014/chart" uri="{C3380CC4-5D6E-409C-BE32-E72D297353CC}">
              <c16:uniqueId val="{00000002-E7D2-40E4-912D-EB464CBD5B92}"/>
            </c:ext>
          </c:extLst>
        </c:ser>
        <c:dLbls>
          <c:showLegendKey val="0"/>
          <c:showVal val="0"/>
          <c:showCatName val="0"/>
          <c:showSerName val="0"/>
          <c:showPercent val="0"/>
          <c:showBubbleSize val="0"/>
        </c:dLbls>
        <c:marker val="1"/>
        <c:smooth val="0"/>
        <c:axId val="1169246128"/>
        <c:axId val="1169246544"/>
      </c:lineChart>
      <c:catAx>
        <c:axId val="1169246128"/>
        <c:scaling>
          <c:orientation val="minMax"/>
        </c:scaling>
        <c:delete val="0"/>
        <c:axPos val="b"/>
        <c:numFmt formatCode="m/d/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169246544"/>
        <c:crosses val="autoZero"/>
        <c:auto val="0"/>
        <c:lblAlgn val="ctr"/>
        <c:lblOffset val="100"/>
        <c:noMultiLvlLbl val="0"/>
      </c:catAx>
      <c:valAx>
        <c:axId val="1169246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16924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Sheet2!$I$3</c:f>
              <c:strCache>
                <c:ptCount val="1"/>
                <c:pt idx="0">
                  <c:v>上证指数</c:v>
                </c:pt>
              </c:strCache>
            </c:strRef>
          </c:tx>
          <c:spPr>
            <a:ln w="31750" cap="rnd">
              <a:solidFill>
                <a:schemeClr val="accent1"/>
              </a:solidFill>
              <a:round/>
            </a:ln>
            <a:effectLst/>
          </c:spPr>
          <c:marker>
            <c:symbol val="none"/>
          </c:marker>
          <c:cat>
            <c:numRef>
              <c:f>Sheet2!$H$4:$H$21</c:f>
              <c:numCache>
                <c:formatCode>m/d/yyyy</c:formatCode>
                <c:ptCount val="18"/>
                <c:pt idx="0">
                  <c:v>44322</c:v>
                </c:pt>
                <c:pt idx="1">
                  <c:v>44323</c:v>
                </c:pt>
                <c:pt idx="2">
                  <c:v>44326</c:v>
                </c:pt>
                <c:pt idx="3">
                  <c:v>44327</c:v>
                </c:pt>
                <c:pt idx="4">
                  <c:v>44328</c:v>
                </c:pt>
                <c:pt idx="5">
                  <c:v>44329</c:v>
                </c:pt>
                <c:pt idx="6">
                  <c:v>44330</c:v>
                </c:pt>
                <c:pt idx="7">
                  <c:v>44333</c:v>
                </c:pt>
                <c:pt idx="8">
                  <c:v>44334</c:v>
                </c:pt>
                <c:pt idx="9">
                  <c:v>44335</c:v>
                </c:pt>
                <c:pt idx="10">
                  <c:v>44336</c:v>
                </c:pt>
                <c:pt idx="11">
                  <c:v>44337</c:v>
                </c:pt>
                <c:pt idx="12">
                  <c:v>44340</c:v>
                </c:pt>
                <c:pt idx="13">
                  <c:v>44341</c:v>
                </c:pt>
                <c:pt idx="14">
                  <c:v>44342</c:v>
                </c:pt>
                <c:pt idx="15">
                  <c:v>44343</c:v>
                </c:pt>
                <c:pt idx="16">
                  <c:v>44344</c:v>
                </c:pt>
                <c:pt idx="17">
                  <c:v>44347</c:v>
                </c:pt>
              </c:numCache>
            </c:numRef>
          </c:cat>
          <c:val>
            <c:numRef>
              <c:f>Sheet2!$I$4:$I$21</c:f>
              <c:numCache>
                <c:formatCode>0.00%</c:formatCode>
                <c:ptCount val="18"/>
                <c:pt idx="0">
                  <c:v>-1.61706765619829E-3</c:v>
                </c:pt>
                <c:pt idx="1">
                  <c:v>-8.1182088119482465E-3</c:v>
                </c:pt>
                <c:pt idx="2">
                  <c:v>-5.4732480297120523E-3</c:v>
                </c:pt>
                <c:pt idx="3">
                  <c:v>-1.4537884432899162E-3</c:v>
                </c:pt>
                <c:pt idx="4">
                  <c:v>4.6114192630710704E-3</c:v>
                </c:pt>
                <c:pt idx="5">
                  <c:v>-5.0249554927789264E-3</c:v>
                </c:pt>
                <c:pt idx="6">
                  <c:v>1.2625939392195251E-2</c:v>
                </c:pt>
                <c:pt idx="7">
                  <c:v>2.05286765065118E-2</c:v>
                </c:pt>
                <c:pt idx="8">
                  <c:v>2.3835631794814516E-2</c:v>
                </c:pt>
                <c:pt idx="9">
                  <c:v>1.8599063192768828E-2</c:v>
                </c:pt>
                <c:pt idx="10">
                  <c:v>1.7432696064738851E-2</c:v>
                </c:pt>
                <c:pt idx="11">
                  <c:v>1.1517886268775257E-2</c:v>
                </c:pt>
                <c:pt idx="12">
                  <c:v>1.4629475135662595E-2</c:v>
                </c:pt>
                <c:pt idx="13">
                  <c:v>3.9016827042751112E-2</c:v>
                </c:pt>
                <c:pt idx="14">
                  <c:v>4.2502669969076701E-2</c:v>
                </c:pt>
                <c:pt idx="15">
                  <c:v>4.699769331846837E-2</c:v>
                </c:pt>
                <c:pt idx="16">
                  <c:v>4.4657502993162179E-2</c:v>
                </c:pt>
                <c:pt idx="17">
                  <c:v>4.8920198706276175E-2</c:v>
                </c:pt>
              </c:numCache>
            </c:numRef>
          </c:val>
          <c:smooth val="1"/>
          <c:extLst>
            <c:ext xmlns:c16="http://schemas.microsoft.com/office/drawing/2014/chart" uri="{C3380CC4-5D6E-409C-BE32-E72D297353CC}">
              <c16:uniqueId val="{00000000-20C8-47D4-9FC5-AF3F1D667E21}"/>
            </c:ext>
          </c:extLst>
        </c:ser>
        <c:ser>
          <c:idx val="1"/>
          <c:order val="1"/>
          <c:tx>
            <c:strRef>
              <c:f>Sheet2!$J$3</c:f>
              <c:strCache>
                <c:ptCount val="1"/>
                <c:pt idx="0">
                  <c:v>深证成指</c:v>
                </c:pt>
              </c:strCache>
            </c:strRef>
          </c:tx>
          <c:spPr>
            <a:ln w="31750" cap="rnd">
              <a:solidFill>
                <a:schemeClr val="accent2"/>
              </a:solidFill>
              <a:round/>
            </a:ln>
            <a:effectLst/>
          </c:spPr>
          <c:marker>
            <c:symbol val="none"/>
          </c:marker>
          <c:cat>
            <c:numRef>
              <c:f>Sheet2!$H$4:$H$21</c:f>
              <c:numCache>
                <c:formatCode>m/d/yyyy</c:formatCode>
                <c:ptCount val="18"/>
                <c:pt idx="0">
                  <c:v>44322</c:v>
                </c:pt>
                <c:pt idx="1">
                  <c:v>44323</c:v>
                </c:pt>
                <c:pt idx="2">
                  <c:v>44326</c:v>
                </c:pt>
                <c:pt idx="3">
                  <c:v>44327</c:v>
                </c:pt>
                <c:pt idx="4">
                  <c:v>44328</c:v>
                </c:pt>
                <c:pt idx="5">
                  <c:v>44329</c:v>
                </c:pt>
                <c:pt idx="6">
                  <c:v>44330</c:v>
                </c:pt>
                <c:pt idx="7">
                  <c:v>44333</c:v>
                </c:pt>
                <c:pt idx="8">
                  <c:v>44334</c:v>
                </c:pt>
                <c:pt idx="9">
                  <c:v>44335</c:v>
                </c:pt>
                <c:pt idx="10">
                  <c:v>44336</c:v>
                </c:pt>
                <c:pt idx="11">
                  <c:v>44337</c:v>
                </c:pt>
                <c:pt idx="12">
                  <c:v>44340</c:v>
                </c:pt>
                <c:pt idx="13">
                  <c:v>44341</c:v>
                </c:pt>
                <c:pt idx="14">
                  <c:v>44342</c:v>
                </c:pt>
                <c:pt idx="15">
                  <c:v>44343</c:v>
                </c:pt>
                <c:pt idx="16">
                  <c:v>44344</c:v>
                </c:pt>
                <c:pt idx="17">
                  <c:v>44347</c:v>
                </c:pt>
              </c:numCache>
            </c:numRef>
          </c:cat>
          <c:val>
            <c:numRef>
              <c:f>Sheet2!$J$4:$J$21</c:f>
              <c:numCache>
                <c:formatCode>0.00%</c:formatCode>
                <c:ptCount val="18"/>
                <c:pt idx="0">
                  <c:v>-1.5789066332238311E-2</c:v>
                </c:pt>
                <c:pt idx="1">
                  <c:v>-3.4959091336450032E-2</c:v>
                </c:pt>
                <c:pt idx="2">
                  <c:v>-3.6056284669514493E-2</c:v>
                </c:pt>
                <c:pt idx="3">
                  <c:v>-3.267511822069602E-2</c:v>
                </c:pt>
                <c:pt idx="4">
                  <c:v>-2.5882193645595297E-2</c:v>
                </c:pt>
                <c:pt idx="5">
                  <c:v>-3.6078191274861449E-2</c:v>
                </c:pt>
                <c:pt idx="6">
                  <c:v>-1.5914618953715376E-2</c:v>
                </c:pt>
                <c:pt idx="7">
                  <c:v>1.2448672626284019E-3</c:v>
                </c:pt>
                <c:pt idx="8">
                  <c:v>8.336007017317737E-4</c:v>
                </c:pt>
                <c:pt idx="9">
                  <c:v>3.1780922865096706E-3</c:v>
                </c:pt>
                <c:pt idx="10">
                  <c:v>6.6856009088158697E-3</c:v>
                </c:pt>
                <c:pt idx="11">
                  <c:v>-1.4620771762848817E-3</c:v>
                </c:pt>
                <c:pt idx="12">
                  <c:v>4.7123580646073471E-3</c:v>
                </c:pt>
                <c:pt idx="13">
                  <c:v>2.8249748460157154E-2</c:v>
                </c:pt>
                <c:pt idx="14">
                  <c:v>2.459475983334225E-2</c:v>
                </c:pt>
                <c:pt idx="15">
                  <c:v>3.1763538869074237E-2</c:v>
                </c:pt>
                <c:pt idx="16">
                  <c:v>2.869473720298088E-2</c:v>
                </c:pt>
                <c:pt idx="17">
                  <c:v>3.8633327024997444E-2</c:v>
                </c:pt>
              </c:numCache>
            </c:numRef>
          </c:val>
          <c:smooth val="1"/>
          <c:extLst>
            <c:ext xmlns:c16="http://schemas.microsoft.com/office/drawing/2014/chart" uri="{C3380CC4-5D6E-409C-BE32-E72D297353CC}">
              <c16:uniqueId val="{00000001-20C8-47D4-9FC5-AF3F1D667E21}"/>
            </c:ext>
          </c:extLst>
        </c:ser>
        <c:ser>
          <c:idx val="2"/>
          <c:order val="2"/>
          <c:tx>
            <c:strRef>
              <c:f>Sheet2!$K$3</c:f>
              <c:strCache>
                <c:ptCount val="1"/>
                <c:pt idx="0">
                  <c:v>中小100</c:v>
                </c:pt>
              </c:strCache>
            </c:strRef>
          </c:tx>
          <c:spPr>
            <a:ln w="31750" cap="rnd">
              <a:solidFill>
                <a:schemeClr val="accent3"/>
              </a:solidFill>
              <a:round/>
            </a:ln>
            <a:effectLst/>
          </c:spPr>
          <c:marker>
            <c:symbol val="none"/>
          </c:marker>
          <c:cat>
            <c:numRef>
              <c:f>Sheet2!$H$4:$H$21</c:f>
              <c:numCache>
                <c:formatCode>m/d/yyyy</c:formatCode>
                <c:ptCount val="18"/>
                <c:pt idx="0">
                  <c:v>44322</c:v>
                </c:pt>
                <c:pt idx="1">
                  <c:v>44323</c:v>
                </c:pt>
                <c:pt idx="2">
                  <c:v>44326</c:v>
                </c:pt>
                <c:pt idx="3">
                  <c:v>44327</c:v>
                </c:pt>
                <c:pt idx="4">
                  <c:v>44328</c:v>
                </c:pt>
                <c:pt idx="5">
                  <c:v>44329</c:v>
                </c:pt>
                <c:pt idx="6">
                  <c:v>44330</c:v>
                </c:pt>
                <c:pt idx="7">
                  <c:v>44333</c:v>
                </c:pt>
                <c:pt idx="8">
                  <c:v>44334</c:v>
                </c:pt>
                <c:pt idx="9">
                  <c:v>44335</c:v>
                </c:pt>
                <c:pt idx="10">
                  <c:v>44336</c:v>
                </c:pt>
                <c:pt idx="11">
                  <c:v>44337</c:v>
                </c:pt>
                <c:pt idx="12">
                  <c:v>44340</c:v>
                </c:pt>
                <c:pt idx="13">
                  <c:v>44341</c:v>
                </c:pt>
                <c:pt idx="14">
                  <c:v>44342</c:v>
                </c:pt>
                <c:pt idx="15">
                  <c:v>44343</c:v>
                </c:pt>
                <c:pt idx="16">
                  <c:v>44344</c:v>
                </c:pt>
                <c:pt idx="17">
                  <c:v>44347</c:v>
                </c:pt>
              </c:numCache>
            </c:numRef>
          </c:cat>
          <c:val>
            <c:numRef>
              <c:f>Sheet2!$K$4:$K$21</c:f>
              <c:numCache>
                <c:formatCode>0.00%</c:formatCode>
                <c:ptCount val="18"/>
                <c:pt idx="0">
                  <c:v>-1.5932416505932245E-2</c:v>
                </c:pt>
                <c:pt idx="1">
                  <c:v>-3.1825032511655915E-2</c:v>
                </c:pt>
                <c:pt idx="2">
                  <c:v>-3.8306211580322547E-2</c:v>
                </c:pt>
                <c:pt idx="3">
                  <c:v>-3.8221926898481695E-2</c:v>
                </c:pt>
                <c:pt idx="4">
                  <c:v>-3.1898795098132537E-2</c:v>
                </c:pt>
                <c:pt idx="5">
                  <c:v>-4.2689295625251589E-2</c:v>
                </c:pt>
                <c:pt idx="6">
                  <c:v>-2.80441576621272E-2</c:v>
                </c:pt>
                <c:pt idx="7">
                  <c:v>-7.9162849574226923E-3</c:v>
                </c:pt>
                <c:pt idx="8">
                  <c:v>-6.3865449617446224E-3</c:v>
                </c:pt>
                <c:pt idx="9">
                  <c:v>-9.2504866496090354E-4</c:v>
                </c:pt>
                <c:pt idx="10">
                  <c:v>3.9614663816571749E-3</c:v>
                </c:pt>
                <c:pt idx="11">
                  <c:v>-3.8173946143621462E-3</c:v>
                </c:pt>
                <c:pt idx="12">
                  <c:v>4.4532205554645987E-3</c:v>
                </c:pt>
                <c:pt idx="13">
                  <c:v>2.8899587827400985E-2</c:v>
                </c:pt>
                <c:pt idx="14">
                  <c:v>2.3143170687423664E-2</c:v>
                </c:pt>
                <c:pt idx="15">
                  <c:v>2.9989601363887841E-2</c:v>
                </c:pt>
                <c:pt idx="16">
                  <c:v>2.5899819378250477E-2</c:v>
                </c:pt>
                <c:pt idx="17">
                  <c:v>3.4251157905333285E-2</c:v>
                </c:pt>
              </c:numCache>
            </c:numRef>
          </c:val>
          <c:smooth val="1"/>
          <c:extLst>
            <c:ext xmlns:c16="http://schemas.microsoft.com/office/drawing/2014/chart" uri="{C3380CC4-5D6E-409C-BE32-E72D297353CC}">
              <c16:uniqueId val="{00000002-20C8-47D4-9FC5-AF3F1D667E21}"/>
            </c:ext>
          </c:extLst>
        </c:ser>
        <c:ser>
          <c:idx val="3"/>
          <c:order val="3"/>
          <c:tx>
            <c:strRef>
              <c:f>Sheet2!$L$3</c:f>
              <c:strCache>
                <c:ptCount val="1"/>
                <c:pt idx="0">
                  <c:v>创业板指</c:v>
                </c:pt>
              </c:strCache>
            </c:strRef>
          </c:tx>
          <c:spPr>
            <a:ln w="31750" cap="rnd">
              <a:solidFill>
                <a:schemeClr val="accent4"/>
              </a:solidFill>
              <a:round/>
            </a:ln>
            <a:effectLst/>
          </c:spPr>
          <c:marker>
            <c:symbol val="none"/>
          </c:marker>
          <c:cat>
            <c:numRef>
              <c:f>Sheet2!$H$4:$H$21</c:f>
              <c:numCache>
                <c:formatCode>m/d/yyyy</c:formatCode>
                <c:ptCount val="18"/>
                <c:pt idx="0">
                  <c:v>44322</c:v>
                </c:pt>
                <c:pt idx="1">
                  <c:v>44323</c:v>
                </c:pt>
                <c:pt idx="2">
                  <c:v>44326</c:v>
                </c:pt>
                <c:pt idx="3">
                  <c:v>44327</c:v>
                </c:pt>
                <c:pt idx="4">
                  <c:v>44328</c:v>
                </c:pt>
                <c:pt idx="5">
                  <c:v>44329</c:v>
                </c:pt>
                <c:pt idx="6">
                  <c:v>44330</c:v>
                </c:pt>
                <c:pt idx="7">
                  <c:v>44333</c:v>
                </c:pt>
                <c:pt idx="8">
                  <c:v>44334</c:v>
                </c:pt>
                <c:pt idx="9">
                  <c:v>44335</c:v>
                </c:pt>
                <c:pt idx="10">
                  <c:v>44336</c:v>
                </c:pt>
                <c:pt idx="11">
                  <c:v>44337</c:v>
                </c:pt>
                <c:pt idx="12">
                  <c:v>44340</c:v>
                </c:pt>
                <c:pt idx="13">
                  <c:v>44341</c:v>
                </c:pt>
                <c:pt idx="14">
                  <c:v>44342</c:v>
                </c:pt>
                <c:pt idx="15">
                  <c:v>44343</c:v>
                </c:pt>
                <c:pt idx="16">
                  <c:v>44344</c:v>
                </c:pt>
                <c:pt idx="17">
                  <c:v>44347</c:v>
                </c:pt>
              </c:numCache>
            </c:numRef>
          </c:cat>
          <c:val>
            <c:numRef>
              <c:f>Sheet2!$L$4:$L$21</c:f>
              <c:numCache>
                <c:formatCode>0.00%</c:formatCode>
                <c:ptCount val="18"/>
                <c:pt idx="0">
                  <c:v>-2.4773150970797908E-2</c:v>
                </c:pt>
                <c:pt idx="1">
                  <c:v>-5.854453678390914E-2</c:v>
                </c:pt>
                <c:pt idx="2">
                  <c:v>-5.4885800430821585E-2</c:v>
                </c:pt>
                <c:pt idx="3">
                  <c:v>-5.5008204709640407E-2</c:v>
                </c:pt>
                <c:pt idx="4">
                  <c:v>-4.238869232895226E-2</c:v>
                </c:pt>
                <c:pt idx="5">
                  <c:v>-4.7802914360480342E-2</c:v>
                </c:pt>
                <c:pt idx="6">
                  <c:v>-1.8628999618036435E-2</c:v>
                </c:pt>
                <c:pt idx="7">
                  <c:v>6.9049405265300123E-3</c:v>
                </c:pt>
                <c:pt idx="8">
                  <c:v>-4.1143235261531519E-4</c:v>
                </c:pt>
                <c:pt idx="9">
                  <c:v>7.5463661197379128E-3</c:v>
                </c:pt>
                <c:pt idx="10">
                  <c:v>1.6892243346952274E-2</c:v>
                </c:pt>
                <c:pt idx="11">
                  <c:v>7.0723083221453376E-3</c:v>
                </c:pt>
                <c:pt idx="12">
                  <c:v>1.5620972692200752E-2</c:v>
                </c:pt>
                <c:pt idx="13">
                  <c:v>4.3980206736427663E-2</c:v>
                </c:pt>
                <c:pt idx="14">
                  <c:v>3.4111652887343524E-2</c:v>
                </c:pt>
                <c:pt idx="15">
                  <c:v>4.3576764303703497E-2</c:v>
                </c:pt>
                <c:pt idx="16">
                  <c:v>4.5576832104805121E-2</c:v>
                </c:pt>
                <c:pt idx="17">
                  <c:v>7.0412802607702885E-2</c:v>
                </c:pt>
              </c:numCache>
            </c:numRef>
          </c:val>
          <c:smooth val="1"/>
          <c:extLst>
            <c:ext xmlns:c16="http://schemas.microsoft.com/office/drawing/2014/chart" uri="{C3380CC4-5D6E-409C-BE32-E72D297353CC}">
              <c16:uniqueId val="{00000003-20C8-47D4-9FC5-AF3F1D667E21}"/>
            </c:ext>
          </c:extLst>
        </c:ser>
        <c:ser>
          <c:idx val="4"/>
          <c:order val="4"/>
          <c:tx>
            <c:strRef>
              <c:f>Sheet2!$M$3</c:f>
              <c:strCache>
                <c:ptCount val="1"/>
                <c:pt idx="0">
                  <c:v>科创50</c:v>
                </c:pt>
              </c:strCache>
            </c:strRef>
          </c:tx>
          <c:spPr>
            <a:ln w="31750" cap="rnd">
              <a:solidFill>
                <a:schemeClr val="accent5"/>
              </a:solidFill>
              <a:round/>
            </a:ln>
            <a:effectLst/>
          </c:spPr>
          <c:marker>
            <c:symbol val="none"/>
          </c:marker>
          <c:cat>
            <c:numRef>
              <c:f>Sheet2!$H$4:$H$21</c:f>
              <c:numCache>
                <c:formatCode>m/d/yyyy</c:formatCode>
                <c:ptCount val="18"/>
                <c:pt idx="0">
                  <c:v>44322</c:v>
                </c:pt>
                <c:pt idx="1">
                  <c:v>44323</c:v>
                </c:pt>
                <c:pt idx="2">
                  <c:v>44326</c:v>
                </c:pt>
                <c:pt idx="3">
                  <c:v>44327</c:v>
                </c:pt>
                <c:pt idx="4">
                  <c:v>44328</c:v>
                </c:pt>
                <c:pt idx="5">
                  <c:v>44329</c:v>
                </c:pt>
                <c:pt idx="6">
                  <c:v>44330</c:v>
                </c:pt>
                <c:pt idx="7">
                  <c:v>44333</c:v>
                </c:pt>
                <c:pt idx="8">
                  <c:v>44334</c:v>
                </c:pt>
                <c:pt idx="9">
                  <c:v>44335</c:v>
                </c:pt>
                <c:pt idx="10">
                  <c:v>44336</c:v>
                </c:pt>
                <c:pt idx="11">
                  <c:v>44337</c:v>
                </c:pt>
                <c:pt idx="12">
                  <c:v>44340</c:v>
                </c:pt>
                <c:pt idx="13">
                  <c:v>44341</c:v>
                </c:pt>
                <c:pt idx="14">
                  <c:v>44342</c:v>
                </c:pt>
                <c:pt idx="15">
                  <c:v>44343</c:v>
                </c:pt>
                <c:pt idx="16">
                  <c:v>44344</c:v>
                </c:pt>
                <c:pt idx="17">
                  <c:v>44347</c:v>
                </c:pt>
              </c:numCache>
            </c:numRef>
          </c:cat>
          <c:val>
            <c:numRef>
              <c:f>Sheet2!$M$4:$M$21</c:f>
              <c:numCache>
                <c:formatCode>0.00%</c:formatCode>
                <c:ptCount val="18"/>
                <c:pt idx="0">
                  <c:v>-9.1621821037579654E-3</c:v>
                </c:pt>
                <c:pt idx="1">
                  <c:v>-4.4124151175021664E-2</c:v>
                </c:pt>
                <c:pt idx="2">
                  <c:v>-5.1241620656347187E-2</c:v>
                </c:pt>
                <c:pt idx="3">
                  <c:v>-4.8502782702923297E-2</c:v>
                </c:pt>
                <c:pt idx="4">
                  <c:v>-3.8822162034777952E-2</c:v>
                </c:pt>
                <c:pt idx="5">
                  <c:v>-3.5366509972927895E-2</c:v>
                </c:pt>
                <c:pt idx="6">
                  <c:v>-1.6414801069337237E-2</c:v>
                </c:pt>
                <c:pt idx="7">
                  <c:v>5.0496143059093335E-3</c:v>
                </c:pt>
                <c:pt idx="8">
                  <c:v>-4.5264110982612404E-4</c:v>
                </c:pt>
                <c:pt idx="9">
                  <c:v>2.9524149783441977E-3</c:v>
                </c:pt>
                <c:pt idx="10">
                  <c:v>5.7109165388782301E-3</c:v>
                </c:pt>
                <c:pt idx="11">
                  <c:v>-5.3190813525779701E-3</c:v>
                </c:pt>
                <c:pt idx="12">
                  <c:v>6.5286957068899643E-3</c:v>
                </c:pt>
                <c:pt idx="13">
                  <c:v>3.6212347595700578E-2</c:v>
                </c:pt>
                <c:pt idx="14">
                  <c:v>3.1610912273388303E-2</c:v>
                </c:pt>
                <c:pt idx="15">
                  <c:v>5.7121946733405871E-2</c:v>
                </c:pt>
                <c:pt idx="16">
                  <c:v>4.8250634756363375E-2</c:v>
                </c:pt>
                <c:pt idx="17">
                  <c:v>9.1079256739852621E-2</c:v>
                </c:pt>
              </c:numCache>
            </c:numRef>
          </c:val>
          <c:smooth val="1"/>
          <c:extLst>
            <c:ext xmlns:c16="http://schemas.microsoft.com/office/drawing/2014/chart" uri="{C3380CC4-5D6E-409C-BE32-E72D297353CC}">
              <c16:uniqueId val="{00000004-20C8-47D4-9FC5-AF3F1D667E21}"/>
            </c:ext>
          </c:extLst>
        </c:ser>
        <c:dLbls>
          <c:showLegendKey val="0"/>
          <c:showVal val="0"/>
          <c:showCatName val="0"/>
          <c:showSerName val="0"/>
          <c:showPercent val="0"/>
          <c:showBubbleSize val="0"/>
        </c:dLbls>
        <c:smooth val="0"/>
        <c:axId val="978971072"/>
        <c:axId val="978978560"/>
      </c:lineChart>
      <c:dateAx>
        <c:axId val="978971072"/>
        <c:scaling>
          <c:orientation val="minMax"/>
        </c:scaling>
        <c:delete val="0"/>
        <c:axPos val="b"/>
        <c:numFmt formatCode="m/d/yyyy"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78978560"/>
        <c:crosses val="autoZero"/>
        <c:auto val="0"/>
        <c:lblOffset val="100"/>
        <c:baseTimeUnit val="days"/>
        <c:majorUnit val="7"/>
        <c:majorTimeUnit val="days"/>
      </c:dateAx>
      <c:valAx>
        <c:axId val="9789785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zh-CN"/>
          </a:p>
        </c:txPr>
        <c:crossAx val="97897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sheet1!$G$2</c:f>
              <c:strCache>
                <c:ptCount val="1"/>
                <c:pt idx="0">
                  <c:v>全部A股</c:v>
                </c:pt>
              </c:strCache>
            </c:strRef>
          </c:tx>
          <c:spPr>
            <a:ln w="31750" cap="rnd">
              <a:solidFill>
                <a:schemeClr val="accent1"/>
              </a:solidFill>
              <a:round/>
            </a:ln>
            <a:effectLst/>
          </c:spPr>
          <c:marker>
            <c:symbol val="none"/>
          </c:marker>
          <c:cat>
            <c:strRef>
              <c:f>sheet1!$F$3:$F$20</c:f>
              <c:strCache>
                <c:ptCount val="18"/>
                <c:pt idx="0">
                  <c:v>2021-05-06</c:v>
                </c:pt>
                <c:pt idx="1">
                  <c:v>2021-05-07</c:v>
                </c:pt>
                <c:pt idx="2">
                  <c:v>2021-05-10</c:v>
                </c:pt>
                <c:pt idx="3">
                  <c:v>2021-05-11</c:v>
                </c:pt>
                <c:pt idx="4">
                  <c:v>2021-05-12</c:v>
                </c:pt>
                <c:pt idx="5">
                  <c:v>2021-05-13</c:v>
                </c:pt>
                <c:pt idx="6">
                  <c:v>2021-05-14</c:v>
                </c:pt>
                <c:pt idx="7">
                  <c:v>2021-05-17</c:v>
                </c:pt>
                <c:pt idx="8">
                  <c:v>2021-05-18</c:v>
                </c:pt>
                <c:pt idx="9">
                  <c:v>2021-05-19</c:v>
                </c:pt>
                <c:pt idx="10">
                  <c:v>2021-05-20</c:v>
                </c:pt>
                <c:pt idx="11">
                  <c:v>2021-05-21</c:v>
                </c:pt>
                <c:pt idx="12">
                  <c:v>2021-05-24</c:v>
                </c:pt>
                <c:pt idx="13">
                  <c:v>2021-05-25</c:v>
                </c:pt>
                <c:pt idx="14">
                  <c:v>2021-05-26</c:v>
                </c:pt>
                <c:pt idx="15">
                  <c:v>2021-05-27</c:v>
                </c:pt>
                <c:pt idx="16">
                  <c:v>2021-05-28</c:v>
                </c:pt>
                <c:pt idx="17">
                  <c:v>2021-05-31</c:v>
                </c:pt>
              </c:strCache>
            </c:strRef>
          </c:cat>
          <c:val>
            <c:numRef>
              <c:f>sheet1!$G$3:$G$20</c:f>
              <c:numCache>
                <c:formatCode>0.00%</c:formatCode>
                <c:ptCount val="18"/>
                <c:pt idx="0">
                  <c:v>-4.9178400680384149E-3</c:v>
                </c:pt>
                <c:pt idx="1">
                  <c:v>-1.4649370602076606E-2</c:v>
                </c:pt>
                <c:pt idx="2">
                  <c:v>-1.1623377398622403E-2</c:v>
                </c:pt>
                <c:pt idx="3">
                  <c:v>-8.0884953928125336E-3</c:v>
                </c:pt>
                <c:pt idx="4">
                  <c:v>-4.2812421726046157E-4</c:v>
                </c:pt>
                <c:pt idx="5">
                  <c:v>-9.042922207778914E-3</c:v>
                </c:pt>
                <c:pt idx="6">
                  <c:v>8.7986839695608499E-3</c:v>
                </c:pt>
                <c:pt idx="7">
                  <c:v>1.824364068616191E-2</c:v>
                </c:pt>
                <c:pt idx="8">
                  <c:v>2.125319662326719E-2</c:v>
                </c:pt>
                <c:pt idx="9">
                  <c:v>1.9452350462316748E-2</c:v>
                </c:pt>
                <c:pt idx="10">
                  <c:v>1.9964155588901189E-2</c:v>
                </c:pt>
                <c:pt idx="11">
                  <c:v>1.4869277478597009E-2</c:v>
                </c:pt>
                <c:pt idx="12">
                  <c:v>2.0015306454683524E-2</c:v>
                </c:pt>
                <c:pt idx="13">
                  <c:v>4.27240860399134E-2</c:v>
                </c:pt>
                <c:pt idx="14">
                  <c:v>4.4682545536635754E-2</c:v>
                </c:pt>
                <c:pt idx="15">
                  <c:v>5.1159047542569835E-2</c:v>
                </c:pt>
                <c:pt idx="16">
                  <c:v>5.0041638025836832E-2</c:v>
                </c:pt>
                <c:pt idx="17">
                  <c:v>5.7681773293248195E-2</c:v>
                </c:pt>
              </c:numCache>
            </c:numRef>
          </c:val>
          <c:smooth val="1"/>
          <c:extLst>
            <c:ext xmlns:c16="http://schemas.microsoft.com/office/drawing/2014/chart" uri="{C3380CC4-5D6E-409C-BE32-E72D297353CC}">
              <c16:uniqueId val="{00000000-3254-44D0-AC21-23D1CCCF132A}"/>
            </c:ext>
          </c:extLst>
        </c:ser>
        <c:ser>
          <c:idx val="1"/>
          <c:order val="1"/>
          <c:tx>
            <c:strRef>
              <c:f>sheet1!$H$2</c:f>
              <c:strCache>
                <c:ptCount val="1"/>
                <c:pt idx="0">
                  <c:v>上证A股</c:v>
                </c:pt>
              </c:strCache>
            </c:strRef>
          </c:tx>
          <c:spPr>
            <a:ln w="31750" cap="rnd">
              <a:solidFill>
                <a:schemeClr val="accent2"/>
              </a:solidFill>
              <a:round/>
            </a:ln>
            <a:effectLst/>
          </c:spPr>
          <c:marker>
            <c:symbol val="none"/>
          </c:marker>
          <c:cat>
            <c:strRef>
              <c:f>sheet1!$F$3:$F$20</c:f>
              <c:strCache>
                <c:ptCount val="18"/>
                <c:pt idx="0">
                  <c:v>2021-05-06</c:v>
                </c:pt>
                <c:pt idx="1">
                  <c:v>2021-05-07</c:v>
                </c:pt>
                <c:pt idx="2">
                  <c:v>2021-05-10</c:v>
                </c:pt>
                <c:pt idx="3">
                  <c:v>2021-05-11</c:v>
                </c:pt>
                <c:pt idx="4">
                  <c:v>2021-05-12</c:v>
                </c:pt>
                <c:pt idx="5">
                  <c:v>2021-05-13</c:v>
                </c:pt>
                <c:pt idx="6">
                  <c:v>2021-05-14</c:v>
                </c:pt>
                <c:pt idx="7">
                  <c:v>2021-05-17</c:v>
                </c:pt>
                <c:pt idx="8">
                  <c:v>2021-05-18</c:v>
                </c:pt>
                <c:pt idx="9">
                  <c:v>2021-05-19</c:v>
                </c:pt>
                <c:pt idx="10">
                  <c:v>2021-05-20</c:v>
                </c:pt>
                <c:pt idx="11">
                  <c:v>2021-05-21</c:v>
                </c:pt>
                <c:pt idx="12">
                  <c:v>2021-05-24</c:v>
                </c:pt>
                <c:pt idx="13">
                  <c:v>2021-05-25</c:v>
                </c:pt>
                <c:pt idx="14">
                  <c:v>2021-05-26</c:v>
                </c:pt>
                <c:pt idx="15">
                  <c:v>2021-05-27</c:v>
                </c:pt>
                <c:pt idx="16">
                  <c:v>2021-05-28</c:v>
                </c:pt>
                <c:pt idx="17">
                  <c:v>2021-05-31</c:v>
                </c:pt>
              </c:strCache>
            </c:strRef>
          </c:cat>
          <c:val>
            <c:numRef>
              <c:f>sheet1!$H$3:$H$20</c:f>
              <c:numCache>
                <c:formatCode>0.00%</c:formatCode>
                <c:ptCount val="18"/>
                <c:pt idx="0">
                  <c:v>-1.6609090879853294E-3</c:v>
                </c:pt>
                <c:pt idx="1">
                  <c:v>-6.9705267816791983E-3</c:v>
                </c:pt>
                <c:pt idx="2">
                  <c:v>-3.5714231476465796E-3</c:v>
                </c:pt>
                <c:pt idx="3">
                  <c:v>-6.4541188813715955E-5</c:v>
                </c:pt>
                <c:pt idx="4">
                  <c:v>6.7290902181751377E-3</c:v>
                </c:pt>
                <c:pt idx="5">
                  <c:v>-2.2737394992474735E-3</c:v>
                </c:pt>
                <c:pt idx="6">
                  <c:v>1.5484445254487555E-2</c:v>
                </c:pt>
                <c:pt idx="7">
                  <c:v>2.3507471132732549E-2</c:v>
                </c:pt>
                <c:pt idx="8">
                  <c:v>2.723309867639756E-2</c:v>
                </c:pt>
                <c:pt idx="9">
                  <c:v>2.302942261101415E-2</c:v>
                </c:pt>
                <c:pt idx="10">
                  <c:v>2.284862055645176E-2</c:v>
                </c:pt>
                <c:pt idx="11">
                  <c:v>1.7427145591723869E-2</c:v>
                </c:pt>
                <c:pt idx="12">
                  <c:v>2.0921186345631559E-2</c:v>
                </c:pt>
                <c:pt idx="13">
                  <c:v>4.5755469437428253E-2</c:v>
                </c:pt>
                <c:pt idx="14">
                  <c:v>4.9325967585455599E-2</c:v>
                </c:pt>
                <c:pt idx="15">
                  <c:v>5.4844172693296889E-2</c:v>
                </c:pt>
                <c:pt idx="16">
                  <c:v>5.4694065598196673E-2</c:v>
                </c:pt>
                <c:pt idx="17">
                  <c:v>6.0096311545414949E-2</c:v>
                </c:pt>
              </c:numCache>
            </c:numRef>
          </c:val>
          <c:smooth val="1"/>
          <c:extLst>
            <c:ext xmlns:c16="http://schemas.microsoft.com/office/drawing/2014/chart" uri="{C3380CC4-5D6E-409C-BE32-E72D297353CC}">
              <c16:uniqueId val="{00000001-3254-44D0-AC21-23D1CCCF132A}"/>
            </c:ext>
          </c:extLst>
        </c:ser>
        <c:ser>
          <c:idx val="2"/>
          <c:order val="2"/>
          <c:tx>
            <c:strRef>
              <c:f>sheet1!$I$2</c:f>
              <c:strCache>
                <c:ptCount val="1"/>
                <c:pt idx="0">
                  <c:v>深证A股</c:v>
                </c:pt>
              </c:strCache>
            </c:strRef>
          </c:tx>
          <c:spPr>
            <a:ln w="31750" cap="rnd">
              <a:solidFill>
                <a:schemeClr val="accent3"/>
              </a:solidFill>
              <a:round/>
            </a:ln>
            <a:effectLst/>
          </c:spPr>
          <c:marker>
            <c:symbol val="none"/>
          </c:marker>
          <c:cat>
            <c:strRef>
              <c:f>sheet1!$F$3:$F$20</c:f>
              <c:strCache>
                <c:ptCount val="18"/>
                <c:pt idx="0">
                  <c:v>2021-05-06</c:v>
                </c:pt>
                <c:pt idx="1">
                  <c:v>2021-05-07</c:v>
                </c:pt>
                <c:pt idx="2">
                  <c:v>2021-05-10</c:v>
                </c:pt>
                <c:pt idx="3">
                  <c:v>2021-05-11</c:v>
                </c:pt>
                <c:pt idx="4">
                  <c:v>2021-05-12</c:v>
                </c:pt>
                <c:pt idx="5">
                  <c:v>2021-05-13</c:v>
                </c:pt>
                <c:pt idx="6">
                  <c:v>2021-05-14</c:v>
                </c:pt>
                <c:pt idx="7">
                  <c:v>2021-05-17</c:v>
                </c:pt>
                <c:pt idx="8">
                  <c:v>2021-05-18</c:v>
                </c:pt>
                <c:pt idx="9">
                  <c:v>2021-05-19</c:v>
                </c:pt>
                <c:pt idx="10">
                  <c:v>2021-05-20</c:v>
                </c:pt>
                <c:pt idx="11">
                  <c:v>2021-05-21</c:v>
                </c:pt>
                <c:pt idx="12">
                  <c:v>2021-05-24</c:v>
                </c:pt>
                <c:pt idx="13">
                  <c:v>2021-05-25</c:v>
                </c:pt>
                <c:pt idx="14">
                  <c:v>2021-05-26</c:v>
                </c:pt>
                <c:pt idx="15">
                  <c:v>2021-05-27</c:v>
                </c:pt>
                <c:pt idx="16">
                  <c:v>2021-05-28</c:v>
                </c:pt>
                <c:pt idx="17">
                  <c:v>2021-05-31</c:v>
                </c:pt>
              </c:strCache>
            </c:strRef>
          </c:cat>
          <c:val>
            <c:numRef>
              <c:f>sheet1!$I$3:$I$20</c:f>
              <c:numCache>
                <c:formatCode>0.00%</c:formatCode>
                <c:ptCount val="18"/>
                <c:pt idx="0">
                  <c:v>-9.762714955004137E-3</c:v>
                </c:pt>
                <c:pt idx="1">
                  <c:v>-2.6072098589838721E-2</c:v>
                </c:pt>
                <c:pt idx="2">
                  <c:v>-2.3601128924262804E-2</c:v>
                </c:pt>
                <c:pt idx="3">
                  <c:v>-2.0024595499080311E-2</c:v>
                </c:pt>
                <c:pt idx="4">
                  <c:v>-1.1074898340274086E-2</c:v>
                </c:pt>
                <c:pt idx="5">
                  <c:v>-1.9112476493916564E-2</c:v>
                </c:pt>
                <c:pt idx="6">
                  <c:v>-1.1467760810119909E-3</c:v>
                </c:pt>
                <c:pt idx="7">
                  <c:v>1.0413385732640945E-2</c:v>
                </c:pt>
                <c:pt idx="8">
                  <c:v>1.2357743085111839E-2</c:v>
                </c:pt>
                <c:pt idx="9">
                  <c:v>1.413124690555434E-2</c:v>
                </c:pt>
                <c:pt idx="10">
                  <c:v>1.5673345630321522E-2</c:v>
                </c:pt>
                <c:pt idx="11">
                  <c:v>1.10642993991239E-2</c:v>
                </c:pt>
                <c:pt idx="12">
                  <c:v>1.8667756970996097E-2</c:v>
                </c:pt>
                <c:pt idx="13">
                  <c:v>3.8214726343520633E-2</c:v>
                </c:pt>
                <c:pt idx="14">
                  <c:v>3.7775184277925922E-2</c:v>
                </c:pt>
                <c:pt idx="15">
                  <c:v>4.5677208839991046E-2</c:v>
                </c:pt>
                <c:pt idx="16">
                  <c:v>4.3120880525355121E-2</c:v>
                </c:pt>
                <c:pt idx="17">
                  <c:v>5.4090006745788344E-2</c:v>
                </c:pt>
              </c:numCache>
            </c:numRef>
          </c:val>
          <c:smooth val="1"/>
          <c:extLst>
            <c:ext xmlns:c16="http://schemas.microsoft.com/office/drawing/2014/chart" uri="{C3380CC4-5D6E-409C-BE32-E72D297353CC}">
              <c16:uniqueId val="{00000002-3254-44D0-AC21-23D1CCCF132A}"/>
            </c:ext>
          </c:extLst>
        </c:ser>
        <c:dLbls>
          <c:showLegendKey val="0"/>
          <c:showVal val="0"/>
          <c:showCatName val="0"/>
          <c:showSerName val="0"/>
          <c:showPercent val="0"/>
          <c:showBubbleSize val="0"/>
        </c:dLbls>
        <c:smooth val="0"/>
        <c:axId val="978971072"/>
        <c:axId val="978978560"/>
      </c:lineChart>
      <c:dateAx>
        <c:axId val="978971072"/>
        <c:scaling>
          <c:orientation val="minMax"/>
        </c:scaling>
        <c:delete val="0"/>
        <c:axPos val="b"/>
        <c:numFmt formatCode="General"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78978560"/>
        <c:crosses val="autoZero"/>
        <c:auto val="0"/>
        <c:lblOffset val="100"/>
        <c:baseTimeUnit val="days"/>
        <c:majorUnit val="7"/>
        <c:majorTimeUnit val="days"/>
      </c:dateAx>
      <c:valAx>
        <c:axId val="97897856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97897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'[Microsoft PowerPoint 中的图表]Sheet1'!$G$51:$G$68</c:f>
              <c:numCache>
                <c:formatCode>yyyy\-mm\-dd</c:formatCode>
                <c:ptCount val="18"/>
                <c:pt idx="0">
                  <c:v>44322</c:v>
                </c:pt>
                <c:pt idx="1">
                  <c:v>44323</c:v>
                </c:pt>
                <c:pt idx="2">
                  <c:v>44326</c:v>
                </c:pt>
                <c:pt idx="3">
                  <c:v>44327</c:v>
                </c:pt>
                <c:pt idx="4">
                  <c:v>44328</c:v>
                </c:pt>
                <c:pt idx="5">
                  <c:v>44329</c:v>
                </c:pt>
                <c:pt idx="6">
                  <c:v>44330</c:v>
                </c:pt>
                <c:pt idx="7">
                  <c:v>44333</c:v>
                </c:pt>
                <c:pt idx="8">
                  <c:v>44334</c:v>
                </c:pt>
                <c:pt idx="9">
                  <c:v>44335</c:v>
                </c:pt>
                <c:pt idx="10">
                  <c:v>44336</c:v>
                </c:pt>
                <c:pt idx="11">
                  <c:v>44337</c:v>
                </c:pt>
                <c:pt idx="12">
                  <c:v>44340</c:v>
                </c:pt>
                <c:pt idx="13">
                  <c:v>44341</c:v>
                </c:pt>
                <c:pt idx="14">
                  <c:v>44342</c:v>
                </c:pt>
                <c:pt idx="15">
                  <c:v>44343</c:v>
                </c:pt>
                <c:pt idx="16">
                  <c:v>44344</c:v>
                </c:pt>
                <c:pt idx="17">
                  <c:v>44347</c:v>
                </c:pt>
              </c:numCache>
            </c:numRef>
          </c:cat>
          <c:val>
            <c:numRef>
              <c:f>'[Microsoft PowerPoint 中的图表]Sheet1'!$H$51:$H$68</c:f>
              <c:numCache>
                <c:formatCode>0.00%</c:formatCode>
                <c:ptCount val="18"/>
                <c:pt idx="0">
                  <c:v>-1.1749725068009531E-2</c:v>
                </c:pt>
                <c:pt idx="1">
                  <c:v>-2.2110320078717383E-2</c:v>
                </c:pt>
                <c:pt idx="2">
                  <c:v>-2.7377438212652705E-2</c:v>
                </c:pt>
                <c:pt idx="3">
                  <c:v>-1.9910864154656482E-2</c:v>
                </c:pt>
                <c:pt idx="4">
                  <c:v>-1.0013312496382487E-2</c:v>
                </c:pt>
                <c:pt idx="5">
                  <c:v>-2.6624992764947564E-2</c:v>
                </c:pt>
                <c:pt idx="6">
                  <c:v>-3.4728251432536439E-4</c:v>
                </c:pt>
                <c:pt idx="7">
                  <c:v>1.4238583087341494E-2</c:v>
                </c:pt>
                <c:pt idx="8">
                  <c:v>1.8869016611680278E-2</c:v>
                </c:pt>
                <c:pt idx="9">
                  <c:v>1.3196735544365401E-2</c:v>
                </c:pt>
                <c:pt idx="10">
                  <c:v>1.9795103316547991E-2</c:v>
                </c:pt>
                <c:pt idx="11">
                  <c:v>7.4665740579962225E-3</c:v>
                </c:pt>
                <c:pt idx="12">
                  <c:v>1.3080974706256798E-2</c:v>
                </c:pt>
                <c:pt idx="13">
                  <c:v>5.8401342825721958E-2</c:v>
                </c:pt>
                <c:pt idx="14">
                  <c:v>5.8517103663830561E-2</c:v>
                </c:pt>
                <c:pt idx="15">
                  <c:v>6.3263298026277726E-2</c:v>
                </c:pt>
                <c:pt idx="16">
                  <c:v>5.5391561034901837E-2</c:v>
                </c:pt>
                <c:pt idx="17">
                  <c:v>5.0992649186780037E-2</c:v>
                </c:pt>
              </c:numCache>
            </c:numRef>
          </c:val>
          <c:smooth val="0"/>
          <c:extLst>
            <c:ext xmlns:c16="http://schemas.microsoft.com/office/drawing/2014/chart" uri="{C3380CC4-5D6E-409C-BE32-E72D297353CC}">
              <c16:uniqueId val="{00000000-D237-4C47-BF7B-B6B39353386F}"/>
            </c:ext>
          </c:extLst>
        </c:ser>
        <c:dLbls>
          <c:showLegendKey val="0"/>
          <c:showVal val="0"/>
          <c:showCatName val="0"/>
          <c:showSerName val="0"/>
          <c:showPercent val="0"/>
          <c:showBubbleSize val="0"/>
        </c:dLbls>
        <c:smooth val="0"/>
        <c:axId val="600003695"/>
        <c:axId val="600007023"/>
      </c:lineChart>
      <c:dateAx>
        <c:axId val="600003695"/>
        <c:scaling>
          <c:orientation val="minMax"/>
        </c:scaling>
        <c:delete val="0"/>
        <c:axPos val="b"/>
        <c:numFmt formatCode="yyyy\-mm\-dd"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600007023"/>
        <c:crosses val="autoZero"/>
        <c:auto val="1"/>
        <c:lblOffset val="100"/>
        <c:baseTimeUnit val="days"/>
        <c:majorUnit val="7"/>
        <c:majorTimeUnit val="days"/>
      </c:dateAx>
      <c:valAx>
        <c:axId val="600007023"/>
        <c:scaling>
          <c:orientation val="minMax"/>
        </c:scaling>
        <c:delete val="1"/>
        <c:axPos val="l"/>
        <c:numFmt formatCode="0.00%" sourceLinked="1"/>
        <c:majorTickMark val="none"/>
        <c:minorTickMark val="none"/>
        <c:tickLblPos val="nextTo"/>
        <c:crossAx val="6000036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27BCB"/>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Sheet3!$E$35:$E$46</c:f>
              <c:strCache>
                <c:ptCount val="12"/>
                <c:pt idx="0">
                  <c:v>2021-01</c:v>
                </c:pt>
                <c:pt idx="1">
                  <c:v>2021-02</c:v>
                </c:pt>
                <c:pt idx="2">
                  <c:v>2021-03</c:v>
                </c:pt>
                <c:pt idx="3">
                  <c:v>2021-04</c:v>
                </c:pt>
                <c:pt idx="4">
                  <c:v>2021-05</c:v>
                </c:pt>
                <c:pt idx="5">
                  <c:v>2021-06</c:v>
                </c:pt>
                <c:pt idx="6">
                  <c:v>2021-07</c:v>
                </c:pt>
                <c:pt idx="7">
                  <c:v>2021-08</c:v>
                </c:pt>
                <c:pt idx="8">
                  <c:v>2021-09</c:v>
                </c:pt>
                <c:pt idx="9">
                  <c:v>2021-10</c:v>
                </c:pt>
                <c:pt idx="10">
                  <c:v>2021-11</c:v>
                </c:pt>
                <c:pt idx="11">
                  <c:v>2021-12</c:v>
                </c:pt>
              </c:strCache>
            </c:strRef>
          </c:cat>
          <c:val>
            <c:numRef>
              <c:f>Sheet3!$F$35:$F$46</c:f>
              <c:numCache>
                <c:formatCode>0_ </c:formatCode>
                <c:ptCount val="12"/>
                <c:pt idx="0">
                  <c:v>3976.9291483948032</c:v>
                </c:pt>
                <c:pt idx="1">
                  <c:v>4660.7305523427021</c:v>
                </c:pt>
                <c:pt idx="2">
                  <c:v>2193.3460527593988</c:v>
                </c:pt>
                <c:pt idx="3">
                  <c:v>2264.4395405476998</c:v>
                </c:pt>
                <c:pt idx="4">
                  <c:v>4477.797389279699</c:v>
                </c:pt>
                <c:pt idx="5">
                  <c:v>8955.0047947406001</c:v>
                </c:pt>
                <c:pt idx="6">
                  <c:v>4584.9683479029973</c:v>
                </c:pt>
                <c:pt idx="7">
                  <c:v>4411.6037065234023</c:v>
                </c:pt>
                <c:pt idx="8">
                  <c:v>4398.2042433574024</c:v>
                </c:pt>
                <c:pt idx="9">
                  <c:v>5498.7843060136011</c:v>
                </c:pt>
                <c:pt idx="10">
                  <c:v>3472.9385198958012</c:v>
                </c:pt>
                <c:pt idx="11">
                  <c:v>4944.1986999365017</c:v>
                </c:pt>
              </c:numCache>
            </c:numRef>
          </c:val>
          <c:extLst>
            <c:ext xmlns:c16="http://schemas.microsoft.com/office/drawing/2014/chart" uri="{C3380CC4-5D6E-409C-BE32-E72D297353CC}">
              <c16:uniqueId val="{00000000-546F-4E3E-9D37-6C26F9342620}"/>
            </c:ext>
          </c:extLst>
        </c:ser>
        <c:dLbls>
          <c:dLblPos val="inEnd"/>
          <c:showLegendKey val="0"/>
          <c:showVal val="1"/>
          <c:showCatName val="0"/>
          <c:showSerName val="0"/>
          <c:showPercent val="0"/>
          <c:showBubbleSize val="0"/>
        </c:dLbls>
        <c:gapWidth val="100"/>
        <c:overlap val="-24"/>
        <c:axId val="175962320"/>
        <c:axId val="175974800"/>
      </c:barChart>
      <c:catAx>
        <c:axId val="175962320"/>
        <c:scaling>
          <c:orientation val="minMax"/>
        </c:scaling>
        <c:delete val="0"/>
        <c:axPos val="b"/>
        <c:numFmt formatCode="m/d/yyyy"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75974800"/>
        <c:crosses val="autoZero"/>
        <c:auto val="1"/>
        <c:lblAlgn val="ctr"/>
        <c:lblOffset val="100"/>
        <c:noMultiLvlLbl val="0"/>
      </c:catAx>
      <c:valAx>
        <c:axId val="175974800"/>
        <c:scaling>
          <c:orientation val="minMax"/>
        </c:scaling>
        <c:delete val="1"/>
        <c:axPos val="l"/>
        <c:numFmt formatCode="0_ " sourceLinked="1"/>
        <c:majorTickMark val="none"/>
        <c:minorTickMark val="none"/>
        <c:tickLblPos val="nextTo"/>
        <c:crossAx val="17596232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964771358298549E-2"/>
          <c:y val="3.5087456638485115E-2"/>
          <c:w val="0.8736983260101997"/>
          <c:h val="0.71237234299436836"/>
        </c:manualLayout>
      </c:layout>
      <c:barChart>
        <c:barDir val="col"/>
        <c:grouping val="clustered"/>
        <c:varyColors val="0"/>
        <c:ser>
          <c:idx val="1"/>
          <c:order val="1"/>
          <c:tx>
            <c:strRef>
              <c:f>Sheet1!$C$4</c:f>
              <c:strCache>
                <c:ptCount val="1"/>
                <c:pt idx="0">
                  <c:v>平均溢/折价率（%）</c:v>
                </c:pt>
              </c:strCache>
            </c:strRef>
          </c:tx>
          <c:spPr>
            <a:solidFill>
              <a:schemeClr val="accent2"/>
            </a:solidFill>
            <a:ln>
              <a:noFill/>
            </a:ln>
            <a:effectLst/>
          </c:spPr>
          <c:invertIfNegative val="0"/>
          <c:cat>
            <c:strRef>
              <c:f>Sheet1!$A$5:$A$22</c:f>
              <c:strCache>
                <c:ptCount val="18"/>
                <c:pt idx="0">
                  <c:v>2021-05-06</c:v>
                </c:pt>
                <c:pt idx="1">
                  <c:v>2021-05-07</c:v>
                </c:pt>
                <c:pt idx="2">
                  <c:v>2021-05-10</c:v>
                </c:pt>
                <c:pt idx="3">
                  <c:v>2021-05-11</c:v>
                </c:pt>
                <c:pt idx="4">
                  <c:v>2021-05-12</c:v>
                </c:pt>
                <c:pt idx="5">
                  <c:v>2021-05-13</c:v>
                </c:pt>
                <c:pt idx="6">
                  <c:v>2021-05-14</c:v>
                </c:pt>
                <c:pt idx="7">
                  <c:v>2021-05-17</c:v>
                </c:pt>
                <c:pt idx="8">
                  <c:v>2021-05-18</c:v>
                </c:pt>
                <c:pt idx="9">
                  <c:v>2021-05-19</c:v>
                </c:pt>
                <c:pt idx="10">
                  <c:v>2021-05-20</c:v>
                </c:pt>
                <c:pt idx="11">
                  <c:v>2021-05-21</c:v>
                </c:pt>
                <c:pt idx="12">
                  <c:v>2021-05-24</c:v>
                </c:pt>
                <c:pt idx="13">
                  <c:v>2021-05-25</c:v>
                </c:pt>
                <c:pt idx="14">
                  <c:v>2021-05-26</c:v>
                </c:pt>
                <c:pt idx="15">
                  <c:v>2021-05-27</c:v>
                </c:pt>
                <c:pt idx="16">
                  <c:v>2021-05-28</c:v>
                </c:pt>
                <c:pt idx="17">
                  <c:v>2021-05-31</c:v>
                </c:pt>
              </c:strCache>
            </c:strRef>
          </c:cat>
          <c:val>
            <c:numRef>
              <c:f>Sheet1!$C$5:$C$22</c:f>
              <c:numCache>
                <c:formatCode>0.00_ </c:formatCode>
                <c:ptCount val="18"/>
                <c:pt idx="0">
                  <c:v>2.8217994727982978</c:v>
                </c:pt>
                <c:pt idx="1">
                  <c:v>1.951624973929259</c:v>
                </c:pt>
                <c:pt idx="2">
                  <c:v>1.6057733418488389</c:v>
                </c:pt>
                <c:pt idx="3">
                  <c:v>2.9458086770242251</c:v>
                </c:pt>
                <c:pt idx="4">
                  <c:v>4.5645006480947172</c:v>
                </c:pt>
                <c:pt idx="5">
                  <c:v>1.7466411024427819</c:v>
                </c:pt>
                <c:pt idx="6">
                  <c:v>4.3034061368771406</c:v>
                </c:pt>
                <c:pt idx="7">
                  <c:v>3.5206784242061202</c:v>
                </c:pt>
                <c:pt idx="8">
                  <c:v>1.0247992855248109</c:v>
                </c:pt>
                <c:pt idx="9">
                  <c:v>4.430817588942098</c:v>
                </c:pt>
                <c:pt idx="10">
                  <c:v>6.3950696549255444</c:v>
                </c:pt>
                <c:pt idx="11">
                  <c:v>6.0486660371452698</c:v>
                </c:pt>
                <c:pt idx="12">
                  <c:v>9.0076526781862771</c:v>
                </c:pt>
                <c:pt idx="13">
                  <c:v>6.3992115702307943</c:v>
                </c:pt>
                <c:pt idx="14">
                  <c:v>2.883122267050668</c:v>
                </c:pt>
                <c:pt idx="15">
                  <c:v>3.2429762996961542</c:v>
                </c:pt>
                <c:pt idx="16">
                  <c:v>2.443030563081833</c:v>
                </c:pt>
                <c:pt idx="17">
                  <c:v>3.9781393920785999</c:v>
                </c:pt>
              </c:numCache>
            </c:numRef>
          </c:val>
          <c:extLst>
            <c:ext xmlns:c16="http://schemas.microsoft.com/office/drawing/2014/chart" uri="{C3380CC4-5D6E-409C-BE32-E72D297353CC}">
              <c16:uniqueId val="{00000000-FF97-440E-B105-7E3C3DFA885E}"/>
            </c:ext>
          </c:extLst>
        </c:ser>
        <c:dLbls>
          <c:showLegendKey val="0"/>
          <c:showVal val="0"/>
          <c:showCatName val="0"/>
          <c:showSerName val="0"/>
          <c:showPercent val="0"/>
          <c:showBubbleSize val="0"/>
        </c:dLbls>
        <c:gapWidth val="219"/>
        <c:axId val="1005331135"/>
        <c:axId val="1005305759"/>
      </c:barChart>
      <c:lineChart>
        <c:grouping val="standard"/>
        <c:varyColors val="0"/>
        <c:ser>
          <c:idx val="0"/>
          <c:order val="0"/>
          <c:tx>
            <c:strRef>
              <c:f>Sheet1!$B$4</c:f>
              <c:strCache>
                <c:ptCount val="1"/>
                <c:pt idx="0">
                  <c:v>总成交额（万元）</c:v>
                </c:pt>
              </c:strCache>
            </c:strRef>
          </c:tx>
          <c:spPr>
            <a:ln w="28575" cap="rnd">
              <a:solidFill>
                <a:schemeClr val="accent1"/>
              </a:solidFill>
              <a:round/>
            </a:ln>
            <a:effectLst/>
          </c:spPr>
          <c:marker>
            <c:symbol val="none"/>
          </c:marker>
          <c:cat>
            <c:strRef>
              <c:f>Sheet1!$A$5:$A$22</c:f>
              <c:strCache>
                <c:ptCount val="18"/>
                <c:pt idx="0">
                  <c:v>2021-05-06</c:v>
                </c:pt>
                <c:pt idx="1">
                  <c:v>2021-05-07</c:v>
                </c:pt>
                <c:pt idx="2">
                  <c:v>2021-05-10</c:v>
                </c:pt>
                <c:pt idx="3">
                  <c:v>2021-05-11</c:v>
                </c:pt>
                <c:pt idx="4">
                  <c:v>2021-05-12</c:v>
                </c:pt>
                <c:pt idx="5">
                  <c:v>2021-05-13</c:v>
                </c:pt>
                <c:pt idx="6">
                  <c:v>2021-05-14</c:v>
                </c:pt>
                <c:pt idx="7">
                  <c:v>2021-05-17</c:v>
                </c:pt>
                <c:pt idx="8">
                  <c:v>2021-05-18</c:v>
                </c:pt>
                <c:pt idx="9">
                  <c:v>2021-05-19</c:v>
                </c:pt>
                <c:pt idx="10">
                  <c:v>2021-05-20</c:v>
                </c:pt>
                <c:pt idx="11">
                  <c:v>2021-05-21</c:v>
                </c:pt>
                <c:pt idx="12">
                  <c:v>2021-05-24</c:v>
                </c:pt>
                <c:pt idx="13">
                  <c:v>2021-05-25</c:v>
                </c:pt>
                <c:pt idx="14">
                  <c:v>2021-05-26</c:v>
                </c:pt>
                <c:pt idx="15">
                  <c:v>2021-05-27</c:v>
                </c:pt>
                <c:pt idx="16">
                  <c:v>2021-05-28</c:v>
                </c:pt>
                <c:pt idx="17">
                  <c:v>2021-05-31</c:v>
                </c:pt>
              </c:strCache>
            </c:strRef>
          </c:cat>
          <c:val>
            <c:numRef>
              <c:f>Sheet1!$B$5:$B$22</c:f>
              <c:numCache>
                <c:formatCode>General</c:formatCode>
                <c:ptCount val="18"/>
                <c:pt idx="0">
                  <c:v>152870.22</c:v>
                </c:pt>
                <c:pt idx="1">
                  <c:v>175492.67</c:v>
                </c:pt>
                <c:pt idx="2">
                  <c:v>283626.7</c:v>
                </c:pt>
                <c:pt idx="3">
                  <c:v>236564.02</c:v>
                </c:pt>
                <c:pt idx="4">
                  <c:v>220786.76</c:v>
                </c:pt>
                <c:pt idx="5">
                  <c:v>236419.64</c:v>
                </c:pt>
                <c:pt idx="6">
                  <c:v>235808.24</c:v>
                </c:pt>
                <c:pt idx="7">
                  <c:v>289180.14</c:v>
                </c:pt>
                <c:pt idx="8">
                  <c:v>226075.62</c:v>
                </c:pt>
                <c:pt idx="9">
                  <c:v>302093.63</c:v>
                </c:pt>
                <c:pt idx="10">
                  <c:v>520324.06</c:v>
                </c:pt>
                <c:pt idx="11">
                  <c:v>223352.61</c:v>
                </c:pt>
                <c:pt idx="12">
                  <c:v>279847.67</c:v>
                </c:pt>
                <c:pt idx="13">
                  <c:v>296125.88</c:v>
                </c:pt>
                <c:pt idx="14">
                  <c:v>531339.37</c:v>
                </c:pt>
                <c:pt idx="15">
                  <c:v>313188.34999999998</c:v>
                </c:pt>
                <c:pt idx="16">
                  <c:v>377646.91</c:v>
                </c:pt>
                <c:pt idx="17">
                  <c:v>258128.59</c:v>
                </c:pt>
              </c:numCache>
            </c:numRef>
          </c:val>
          <c:smooth val="0"/>
          <c:extLst>
            <c:ext xmlns:c16="http://schemas.microsoft.com/office/drawing/2014/chart" uri="{C3380CC4-5D6E-409C-BE32-E72D297353CC}">
              <c16:uniqueId val="{00000001-FF97-440E-B105-7E3C3DFA885E}"/>
            </c:ext>
          </c:extLst>
        </c:ser>
        <c:dLbls>
          <c:showLegendKey val="0"/>
          <c:showVal val="0"/>
          <c:showCatName val="0"/>
          <c:showSerName val="0"/>
          <c:showPercent val="0"/>
          <c:showBubbleSize val="0"/>
        </c:dLbls>
        <c:marker val="1"/>
        <c:smooth val="0"/>
        <c:axId val="1005322815"/>
        <c:axId val="1005319487"/>
      </c:lineChart>
      <c:catAx>
        <c:axId val="100533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05305759"/>
        <c:crosses val="autoZero"/>
        <c:auto val="1"/>
        <c:lblAlgn val="ctr"/>
        <c:lblOffset val="100"/>
        <c:noMultiLvlLbl val="0"/>
      </c:catAx>
      <c:valAx>
        <c:axId val="1005305759"/>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05331135"/>
        <c:crosses val="autoZero"/>
        <c:crossBetween val="between"/>
      </c:valAx>
      <c:valAx>
        <c:axId val="100531948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05322815"/>
        <c:crosses val="max"/>
        <c:crossBetween val="between"/>
      </c:valAx>
      <c:catAx>
        <c:axId val="1005322815"/>
        <c:scaling>
          <c:orientation val="minMax"/>
        </c:scaling>
        <c:delete val="1"/>
        <c:axPos val="b"/>
        <c:numFmt formatCode="General" sourceLinked="1"/>
        <c:majorTickMark val="out"/>
        <c:minorTickMark val="none"/>
        <c:tickLblPos val="nextTo"/>
        <c:crossAx val="10053194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extLst/>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0.52866</cdr:x>
      <cdr:y>0.52718</cdr:y>
    </cdr:from>
    <cdr:to>
      <cdr:x>1</cdr:x>
      <cdr:y>0.78928</cdr:y>
    </cdr:to>
    <cdr:sp macro="" textlink="">
      <cdr:nvSpPr>
        <cdr:cNvPr id="2" name="文本框 1">
          <a:extLst xmlns:a="http://schemas.openxmlformats.org/drawingml/2006/main">
            <a:ext uri="{FF2B5EF4-FFF2-40B4-BE49-F238E27FC236}">
              <a16:creationId xmlns:a16="http://schemas.microsoft.com/office/drawing/2014/main" id="{A400CA4C-96BB-4C4C-B748-8127E276EABD}"/>
            </a:ext>
          </a:extLst>
        </cdr:cNvPr>
        <cdr:cNvSpPr txBox="1"/>
      </cdr:nvSpPr>
      <cdr:spPr bwMode="auto">
        <a:xfrm xmlns:a="http://schemas.openxmlformats.org/drawingml/2006/main">
          <a:off x="5653177" y="2861978"/>
          <a:ext cx="5040313" cy="1422954"/>
        </a:xfrm>
        <a:prstGeom xmlns:a="http://schemas.openxmlformats.org/drawingml/2006/main" prst="rect">
          <a:avLst/>
        </a:prstGeom>
        <a:noFill xmlns:a="http://schemas.openxmlformats.org/drawingml/2006/main"/>
        <a:ln xmlns:a="http://schemas.openxmlformats.org/drawingml/2006/main" w="9525">
          <a:noFill/>
          <a:miter lim="800000"/>
        </a:l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2021</a:t>
          </a:r>
          <a:r>
            <a:rPr lang="zh-CN" altLang="en-US" sz="2000" dirty="0">
              <a:solidFill>
                <a:srgbClr val="000000"/>
              </a:solidFill>
              <a:latin typeface="微软雅黑" panose="020B0503020204020204" pitchFamily="34" charset="-122"/>
              <a:ea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rPr>
            <a:t>4</a:t>
          </a:r>
          <a:r>
            <a:rPr lang="zh-CN" altLang="en-US" sz="2000" dirty="0">
              <a:solidFill>
                <a:srgbClr val="000000"/>
              </a:solidFill>
              <a:latin typeface="微软雅黑" panose="020B0503020204020204" pitchFamily="34" charset="-122"/>
              <a:ea typeface="微软雅黑" panose="020B0503020204020204" pitchFamily="34" charset="-122"/>
            </a:rPr>
            <a:t>月底两融余额为</a:t>
          </a:r>
          <a:r>
            <a:rPr lang="en-US" altLang="zh-CN" sz="2000" dirty="0">
              <a:solidFill>
                <a:srgbClr val="FF0000"/>
              </a:solidFill>
              <a:latin typeface="微软雅黑" panose="020B0503020204020204" pitchFamily="34" charset="-122"/>
              <a:ea typeface="微软雅黑" panose="020B0503020204020204" pitchFamily="34" charset="-122"/>
            </a:rPr>
            <a:t>16542.54</a:t>
          </a:r>
          <a:r>
            <a:rPr lang="zh-CN" altLang="en-US" sz="2000" dirty="0">
              <a:solidFill>
                <a:srgbClr val="FF0000"/>
              </a:solidFill>
              <a:latin typeface="微软雅黑" panose="020B0503020204020204" pitchFamily="34" charset="-122"/>
              <a:ea typeface="微软雅黑" panose="020B0503020204020204" pitchFamily="34" charset="-122"/>
            </a:rPr>
            <a:t>亿元</a:t>
          </a:r>
          <a:endParaRPr lang="en-US" altLang="zh-CN" sz="2000" dirty="0">
            <a:solidFill>
              <a:srgbClr val="FF0000"/>
            </a:solidFill>
            <a:latin typeface="微软雅黑" panose="020B0503020204020204" pitchFamily="34" charset="-122"/>
            <a:ea typeface="微软雅黑" panose="020B0503020204020204" pitchFamily="34" charset="-122"/>
          </a:endParaRPr>
        </a:p>
        <a:p xmlns:a="http://schemas.openxmlformats.org/drawingml/2006/main">
          <a:pP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2021</a:t>
          </a:r>
          <a:r>
            <a:rPr lang="zh-CN" altLang="en-US" sz="2000" dirty="0">
              <a:solidFill>
                <a:srgbClr val="000000"/>
              </a:solidFill>
              <a:latin typeface="微软雅黑" panose="020B0503020204020204" pitchFamily="34" charset="-122"/>
              <a:ea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rPr>
            <a:t>5</a:t>
          </a:r>
          <a:r>
            <a:rPr lang="zh-CN" altLang="en-US" sz="2000" dirty="0">
              <a:solidFill>
                <a:srgbClr val="000000"/>
              </a:solidFill>
              <a:latin typeface="微软雅黑" panose="020B0503020204020204" pitchFamily="34" charset="-122"/>
              <a:ea typeface="微软雅黑" panose="020B0503020204020204" pitchFamily="34" charset="-122"/>
            </a:rPr>
            <a:t>月底两融余额为</a:t>
          </a:r>
          <a:r>
            <a:rPr lang="en-US" altLang="zh-CN" sz="2000" b="0" i="0" u="none" strike="noStrike" dirty="0">
              <a:solidFill>
                <a:srgbClr val="FF0000"/>
              </a:solidFill>
              <a:effectLst/>
              <a:latin typeface="微软雅黑" panose="020B0503020204020204" pitchFamily="34" charset="-122"/>
              <a:ea typeface="微软雅黑" panose="020B0503020204020204" pitchFamily="34" charset="-122"/>
            </a:rPr>
            <a:t>17265.69</a:t>
          </a:r>
          <a:r>
            <a:rPr lang="zh-CN" altLang="en-US" sz="2000" dirty="0">
              <a:solidFill>
                <a:srgbClr val="FF0000"/>
              </a:solidFill>
              <a:latin typeface="微软雅黑" panose="020B0503020204020204" pitchFamily="34" charset="-122"/>
              <a:ea typeface="微软雅黑" panose="020B0503020204020204" pitchFamily="34" charset="-122"/>
            </a:rPr>
            <a:t>亿元</a:t>
          </a:r>
          <a:endParaRPr lang="en-US" altLang="zh-CN" sz="2000" dirty="0">
            <a:solidFill>
              <a:srgbClr val="FF0000"/>
            </a:solidFill>
            <a:latin typeface="微软雅黑" panose="020B0503020204020204" pitchFamily="34" charset="-122"/>
            <a:ea typeface="微软雅黑" panose="020B0503020204020204" pitchFamily="34" charset="-122"/>
          </a:endParaRPr>
        </a:p>
        <a:p xmlns:a="http://schemas.openxmlformats.org/drawingml/2006/main">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较上月增加</a:t>
          </a:r>
          <a:r>
            <a:rPr lang="en-US" altLang="zh-CN" sz="2000" dirty="0">
              <a:solidFill>
                <a:srgbClr val="FF0000"/>
              </a:solidFill>
              <a:latin typeface="微软雅黑" panose="020B0503020204020204" pitchFamily="34" charset="-122"/>
              <a:ea typeface="微软雅黑" panose="020B0503020204020204" pitchFamily="34" charset="-122"/>
            </a:rPr>
            <a:t>723.15</a:t>
          </a:r>
          <a:r>
            <a:rPr lang="zh-CN" altLang="en-US" sz="2000" dirty="0">
              <a:solidFill>
                <a:srgbClr val="FF0000"/>
              </a:solidFill>
              <a:latin typeface="微软雅黑" panose="020B0503020204020204" pitchFamily="34" charset="-122"/>
              <a:ea typeface="微软雅黑" panose="020B0503020204020204" pitchFamily="34" charset="-122"/>
            </a:rPr>
            <a:t>亿元</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2021/6/11</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2021/6/11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163.com/keywords/4/3/4e3990a6/1.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r>
              <a:rPr lang="zh-CN" altLang="en-US" dirty="0">
                <a:latin typeface="Arial" panose="020B0604020202020204" pitchFamily="34" charset="0"/>
              </a:rPr>
              <a:t>市场本月大幅解禁对市场的影响，可能会对某些个股的影响会比较大，原始股解禁，可能引起大股东减持等等。</a:t>
            </a: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4845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663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dirty="0">
                <a:latin typeface="Arial" panose="020B0604020202020204" pitchFamily="34" charset="0"/>
              </a:rPr>
              <a:t>两融余额上升，市场情绪积极。</a:t>
            </a:r>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99187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0" i="0" dirty="0">
                <a:solidFill>
                  <a:srgbClr val="303133"/>
                </a:solidFill>
                <a:effectLst/>
                <a:latin typeface="Microsoft YaHei" panose="020B0503020204020204" pitchFamily="34" charset="-122"/>
                <a:ea typeface="Microsoft YaHei" panose="020B0503020204020204" pitchFamily="34" charset="-122"/>
              </a:rPr>
              <a:t>易会满</a:t>
            </a:r>
            <a:r>
              <a:rPr lang="en-US" altLang="zh-CN" b="0" i="0" dirty="0">
                <a:solidFill>
                  <a:srgbClr val="303133"/>
                </a:solidFill>
                <a:effectLst/>
                <a:latin typeface="Microsoft YaHei" panose="020B0503020204020204" pitchFamily="34" charset="-122"/>
                <a:ea typeface="Microsoft YaHei" panose="020B0503020204020204" pitchFamily="34" charset="-122"/>
              </a:rPr>
              <a:t>6</a:t>
            </a:r>
            <a:r>
              <a:rPr lang="zh-CN" altLang="en-US" b="0" i="0" dirty="0">
                <a:solidFill>
                  <a:srgbClr val="303133"/>
                </a:solidFill>
                <a:effectLst/>
                <a:latin typeface="Microsoft YaHei" panose="020B0503020204020204" pitchFamily="34" charset="-122"/>
                <a:ea typeface="Microsoft YaHei" panose="020B0503020204020204" pitchFamily="34" charset="-122"/>
              </a:rPr>
              <a:t>月</a:t>
            </a:r>
            <a:r>
              <a:rPr lang="en-US" altLang="zh-CN" b="0" i="0" dirty="0">
                <a:solidFill>
                  <a:srgbClr val="303133"/>
                </a:solidFill>
                <a:effectLst/>
                <a:latin typeface="Microsoft YaHei" panose="020B0503020204020204" pitchFamily="34" charset="-122"/>
                <a:ea typeface="Microsoft YaHei" panose="020B0503020204020204" pitchFamily="34" charset="-122"/>
              </a:rPr>
              <a:t>10</a:t>
            </a:r>
            <a:r>
              <a:rPr lang="zh-CN" altLang="en-US" b="0" i="0" dirty="0">
                <a:solidFill>
                  <a:srgbClr val="303133"/>
                </a:solidFill>
                <a:effectLst/>
                <a:latin typeface="Microsoft YaHei" panose="020B0503020204020204" pitchFamily="34" charset="-122"/>
                <a:ea typeface="Microsoft YaHei" panose="020B0503020204020204" pitchFamily="34" charset="-122"/>
              </a:rPr>
              <a:t>日在第十三届陆家嘴论坛（</a:t>
            </a:r>
            <a:r>
              <a:rPr lang="en-US" altLang="zh-CN" b="0" i="0" dirty="0">
                <a:solidFill>
                  <a:srgbClr val="303133"/>
                </a:solidFill>
                <a:effectLst/>
                <a:latin typeface="Microsoft YaHei" panose="020B0503020204020204" pitchFamily="34" charset="-122"/>
                <a:ea typeface="Microsoft YaHei" panose="020B0503020204020204" pitchFamily="34" charset="-122"/>
              </a:rPr>
              <a:t>2021</a:t>
            </a:r>
            <a:r>
              <a:rPr lang="zh-CN" altLang="en-US" b="0" i="0" dirty="0">
                <a:solidFill>
                  <a:srgbClr val="303133"/>
                </a:solidFill>
                <a:effectLst/>
                <a:latin typeface="Microsoft YaHei" panose="020B0503020204020204" pitchFamily="34" charset="-122"/>
                <a:ea typeface="Microsoft YaHei" panose="020B0503020204020204" pitchFamily="34" charset="-122"/>
              </a:rPr>
              <a:t>）上发表主题演讲时指出，去年四季度以来，在全球流动性过剩、经济复苏不平衡、供需缺口扩大等多种因素的共同推动下，部分大宗商品价格出现持续上涨，总体看</a:t>
            </a:r>
            <a:r>
              <a:rPr lang="zh-CN" altLang="en-US" b="1" i="0" dirty="0">
                <a:solidFill>
                  <a:srgbClr val="2A82DD"/>
                </a:solidFill>
                <a:effectLst/>
                <a:latin typeface="Microsoft YaHei" panose="020B0503020204020204" pitchFamily="34" charset="-122"/>
                <a:ea typeface="Microsoft YaHei" panose="020B0503020204020204" pitchFamily="34" charset="-122"/>
              </a:rPr>
              <a:t>期货</a:t>
            </a:r>
            <a:r>
              <a:rPr lang="zh-CN" altLang="en-US" b="0" i="0" dirty="0">
                <a:solidFill>
                  <a:srgbClr val="303133"/>
                </a:solidFill>
                <a:effectLst/>
                <a:latin typeface="Microsoft YaHei" panose="020B0503020204020204" pitchFamily="34" charset="-122"/>
                <a:ea typeface="Microsoft YaHei" panose="020B0503020204020204" pitchFamily="34" charset="-122"/>
              </a:rPr>
              <a:t>价格与现货价格同向而行，但期货价格涨幅小于现货。同时，相关大宗商品期货品种的价格发现、风险管理功能得到较好发挥。</a:t>
            </a:r>
            <a:endParaRPr lang="en-US" altLang="zh-CN" b="0" i="0" dirty="0">
              <a:solidFill>
                <a:srgbClr val="303133"/>
              </a:solidFill>
              <a:effectLst/>
              <a:latin typeface="Microsoft YaHei" panose="020B0503020204020204" pitchFamily="34" charset="-122"/>
              <a:ea typeface="Microsoft YaHei" panose="020B0503020204020204" pitchFamily="34" charset="-122"/>
            </a:endParaRPr>
          </a:p>
          <a:p>
            <a:r>
              <a:rPr lang="zh-CN" altLang="en-US" b="0" i="0" dirty="0">
                <a:solidFill>
                  <a:srgbClr val="303133"/>
                </a:solidFill>
                <a:effectLst/>
                <a:latin typeface="Microsoft YaHei" panose="020B0503020204020204" pitchFamily="34" charset="-122"/>
                <a:ea typeface="Microsoft YaHei" panose="020B0503020204020204" pitchFamily="34" charset="-122"/>
              </a:rPr>
              <a:t>猪肉价格下降</a:t>
            </a:r>
            <a:r>
              <a:rPr lang="en-US" altLang="zh-CN" b="0" i="0" dirty="0">
                <a:solidFill>
                  <a:srgbClr val="303133"/>
                </a:solidFill>
                <a:effectLst/>
                <a:latin typeface="Microsoft YaHei" panose="020B0503020204020204" pitchFamily="34" charset="-122"/>
                <a:ea typeface="Microsoft YaHei" panose="020B0503020204020204" pitchFamily="34" charset="-122"/>
              </a:rPr>
              <a:t>23.8%</a:t>
            </a:r>
            <a:r>
              <a:rPr lang="zh-CN" altLang="en-US" b="0" i="0" dirty="0">
                <a:solidFill>
                  <a:srgbClr val="303133"/>
                </a:solidFill>
                <a:effectLst/>
                <a:latin typeface="Microsoft YaHei" panose="020B0503020204020204" pitchFamily="34" charset="-122"/>
                <a:ea typeface="Microsoft YaHei" panose="020B0503020204020204" pitchFamily="34" charset="-122"/>
              </a:rPr>
              <a:t>，</a:t>
            </a:r>
            <a:r>
              <a:rPr lang="en-US" altLang="zh-CN" b="0" i="0" dirty="0">
                <a:solidFill>
                  <a:srgbClr val="303133"/>
                </a:solidFill>
                <a:effectLst/>
                <a:latin typeface="Microsoft YaHei" panose="020B0503020204020204" pitchFamily="34" charset="-122"/>
                <a:ea typeface="Microsoft YaHei" panose="020B0503020204020204" pitchFamily="34" charset="-122"/>
              </a:rPr>
              <a:t>4</a:t>
            </a:r>
            <a:r>
              <a:rPr lang="zh-CN" altLang="en-US" b="0" i="0" dirty="0">
                <a:solidFill>
                  <a:srgbClr val="303133"/>
                </a:solidFill>
                <a:effectLst/>
                <a:latin typeface="Microsoft YaHei" panose="020B0503020204020204" pitchFamily="34" charset="-122"/>
                <a:ea typeface="Microsoft YaHei" panose="020B0503020204020204" pitchFamily="34" charset="-122"/>
              </a:rPr>
              <a:t>个月的时间，猪肉价格跌去了近一半。</a:t>
            </a:r>
            <a:r>
              <a:rPr lang="zh-CN" altLang="en-US" b="0" i="0" dirty="0">
                <a:solidFill>
                  <a:srgbClr val="000000"/>
                </a:solidFill>
                <a:effectLst/>
                <a:latin typeface="Microsoft YaHei" panose="020B0503020204020204" pitchFamily="34" charset="-122"/>
                <a:ea typeface="Microsoft YaHei" panose="020B0503020204020204" pitchFamily="34" charset="-122"/>
              </a:rPr>
              <a:t>目前焦炭基本面总体平稳，焦炭继续上涨动力不足，可能进入中期调整，并未明显走弱，焦化厂开工率总体稳定，供给端对焦炭价格仍不构成压力。</a:t>
            </a:r>
            <a:endParaRPr lang="en-US" altLang="zh-CN" b="0" i="0" dirty="0">
              <a:solidFill>
                <a:srgbClr val="303133"/>
              </a:solidFill>
              <a:effectLst/>
              <a:latin typeface="Microsoft YaHei" panose="020B0503020204020204" pitchFamily="34" charset="-122"/>
              <a:ea typeface="Microsoft YaHei" panose="020B0503020204020204" pitchFamily="34" charset="-122"/>
            </a:endParaRPr>
          </a:p>
          <a:p>
            <a:r>
              <a:rPr kumimoji="0" lang="en-US" altLang="zh-CN" sz="1200" b="0" i="0" u="none" strike="noStrike" kern="1200" cap="none" spc="0" normalizeH="0" baseline="0" noProof="0" dirty="0">
                <a:ln>
                  <a:noFill/>
                </a:ln>
                <a:solidFill>
                  <a:srgbClr val="303133"/>
                </a:solidFill>
                <a:effectLst/>
                <a:uLnTx/>
                <a:uFillTx/>
                <a:latin typeface="Microsoft YaHei" panose="020B0503020204020204" pitchFamily="34" charset="-122"/>
                <a:ea typeface="Microsoft YaHei" panose="020B0503020204020204" pitchFamily="34" charset="-122"/>
                <a:cs typeface="+mn-cs"/>
              </a:rPr>
              <a:t>LPG2107</a:t>
            </a:r>
            <a:r>
              <a:rPr kumimoji="0" lang="zh-CN" altLang="en-US" sz="1200" b="0" i="0" u="none" strike="noStrike" kern="1200" cap="none" spc="0" normalizeH="0" baseline="0" noProof="0" dirty="0">
                <a:ln>
                  <a:noFill/>
                </a:ln>
                <a:solidFill>
                  <a:srgbClr val="303133"/>
                </a:solidFill>
                <a:effectLst/>
                <a:uLnTx/>
                <a:uFillTx/>
                <a:latin typeface="Microsoft YaHei" panose="020B0503020204020204" pitchFamily="34" charset="-122"/>
                <a:ea typeface="Microsoft YaHei" panose="020B0503020204020204" pitchFamily="34" charset="-122"/>
                <a:cs typeface="+mn-cs"/>
              </a:rPr>
              <a:t>是液化石油气。</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10189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牧原股份随着上月猪肉价格的大幅下跌而下跌。爱尔眼科在</a:t>
            </a:r>
            <a:r>
              <a:rPr lang="en-US" altLang="zh-CN" dirty="0">
                <a:latin typeface="Arial" panose="020B0604020202020204" pitchFamily="34" charset="0"/>
              </a:rPr>
              <a:t>5</a:t>
            </a:r>
            <a:r>
              <a:rPr lang="zh-CN" altLang="en-US" dirty="0">
                <a:latin typeface="Arial" panose="020B0604020202020204" pitchFamily="34" charset="0"/>
              </a:rPr>
              <a:t>月进入市值前</a:t>
            </a:r>
            <a:r>
              <a:rPr lang="en-US" altLang="zh-CN" dirty="0">
                <a:latin typeface="Arial" panose="020B0604020202020204" pitchFamily="34" charset="0"/>
              </a:rPr>
              <a:t>10</a:t>
            </a:r>
            <a:r>
              <a:rPr lang="zh-CN" altLang="en-US" dirty="0">
                <a:latin typeface="Arial" panose="020B0604020202020204" pitchFamily="34" charset="0"/>
              </a:rPr>
              <a:t>。</a:t>
            </a:r>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01919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l"/>
            <a:r>
              <a:rPr lang="zh-CN" altLang="en-US" b="0" i="0" dirty="0">
                <a:solidFill>
                  <a:srgbClr val="666666"/>
                </a:solidFill>
                <a:effectLst/>
                <a:latin typeface="Roboto" panose="02000000000000000000" pitchFamily="2" charset="0"/>
              </a:rPr>
              <a:t>融钰集团股份有限公司初创于</a:t>
            </a:r>
            <a:r>
              <a:rPr lang="en-US" altLang="zh-CN" b="0" i="0" dirty="0">
                <a:solidFill>
                  <a:srgbClr val="666666"/>
                </a:solidFill>
                <a:effectLst/>
                <a:latin typeface="Roboto" panose="02000000000000000000" pitchFamily="2" charset="0"/>
              </a:rPr>
              <a:t>1986</a:t>
            </a:r>
            <a:r>
              <a:rPr lang="zh-CN" altLang="en-US" b="0" i="0" dirty="0">
                <a:solidFill>
                  <a:srgbClr val="666666"/>
                </a:solidFill>
                <a:effectLst/>
                <a:latin typeface="Roboto" panose="02000000000000000000" pitchFamily="2" charset="0"/>
              </a:rPr>
              <a:t>年，</a:t>
            </a:r>
            <a:r>
              <a:rPr lang="en-US" altLang="zh-CN" b="0" i="0" dirty="0">
                <a:solidFill>
                  <a:srgbClr val="666666"/>
                </a:solidFill>
                <a:effectLst/>
                <a:latin typeface="Roboto" panose="02000000000000000000" pitchFamily="2" charset="0"/>
              </a:rPr>
              <a:t>2008</a:t>
            </a:r>
            <a:r>
              <a:rPr lang="zh-CN" altLang="en-US" b="0" i="0" dirty="0">
                <a:solidFill>
                  <a:srgbClr val="666666"/>
                </a:solidFill>
                <a:effectLst/>
                <a:latin typeface="Roboto" panose="02000000000000000000" pitchFamily="2" charset="0"/>
              </a:rPr>
              <a:t>年完成股份制改造，</a:t>
            </a:r>
            <a:r>
              <a:rPr lang="en-US" altLang="zh-CN" b="0" i="0" dirty="0">
                <a:solidFill>
                  <a:srgbClr val="666666"/>
                </a:solidFill>
                <a:effectLst/>
                <a:latin typeface="Roboto" panose="02000000000000000000" pitchFamily="2" charset="0"/>
              </a:rPr>
              <a:t>2011</a:t>
            </a:r>
            <a:r>
              <a:rPr lang="zh-CN" altLang="en-US" b="0" i="0" dirty="0">
                <a:solidFill>
                  <a:srgbClr val="666666"/>
                </a:solidFill>
                <a:effectLst/>
                <a:latin typeface="Roboto" panose="02000000000000000000" pitchFamily="2" charset="0"/>
              </a:rPr>
              <a:t>年</a:t>
            </a:r>
            <a:r>
              <a:rPr lang="en-US" altLang="zh-CN" b="0" i="0" dirty="0">
                <a:solidFill>
                  <a:srgbClr val="666666"/>
                </a:solidFill>
                <a:effectLst/>
                <a:latin typeface="Roboto" panose="02000000000000000000" pitchFamily="2" charset="0"/>
              </a:rPr>
              <a:t>10</a:t>
            </a:r>
            <a:r>
              <a:rPr lang="zh-CN" altLang="en-US" b="0" i="0" dirty="0">
                <a:solidFill>
                  <a:srgbClr val="666666"/>
                </a:solidFill>
                <a:effectLst/>
                <a:latin typeface="Roboto" panose="02000000000000000000" pitchFamily="2" charset="0"/>
              </a:rPr>
              <a:t>月在深交所中小板挂牌上市，股票代码</a:t>
            </a:r>
            <a:r>
              <a:rPr lang="en-US" altLang="zh-CN" b="0" i="0" dirty="0">
                <a:solidFill>
                  <a:srgbClr val="666666"/>
                </a:solidFill>
                <a:effectLst/>
                <a:latin typeface="Roboto" panose="02000000000000000000" pitchFamily="2" charset="0"/>
              </a:rPr>
              <a:t>002622</a:t>
            </a:r>
            <a:r>
              <a:rPr lang="zh-CN" altLang="en-US" b="0" i="0" dirty="0">
                <a:solidFill>
                  <a:srgbClr val="666666"/>
                </a:solidFill>
                <a:effectLst/>
                <a:latin typeface="Roboto" panose="02000000000000000000" pitchFamily="2" charset="0"/>
              </a:rPr>
              <a:t>。公司一直专注于永磁开关产品的研发和创新，公司还主要从事大数据应用，分析和挖掘的信息化建设工作，为政府及政府主管机关提供一流的大数据政务服务、物联网智慧应用以及数据分析应用软件及信息化全面解决方案。涉足实业、创新科技和金融与租赁服务三大业务板块。</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72059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pPr algn="just"/>
            <a:r>
              <a:rPr lang="en-US" altLang="zh-CN" b="0" i="0" dirty="0">
                <a:solidFill>
                  <a:srgbClr val="404040"/>
                </a:solidFill>
                <a:effectLst/>
                <a:latin typeface="Arial" panose="020B0604020202020204" pitchFamily="34" charset="0"/>
              </a:rPr>
              <a:t>5</a:t>
            </a:r>
            <a:r>
              <a:rPr lang="zh-CN" altLang="en-US" b="0" i="0" dirty="0">
                <a:solidFill>
                  <a:srgbClr val="404040"/>
                </a:solidFill>
                <a:effectLst/>
                <a:latin typeface="Arial" panose="020B0604020202020204" pitchFamily="34" charset="0"/>
              </a:rPr>
              <a:t>月</a:t>
            </a:r>
            <a:r>
              <a:rPr lang="en-US" altLang="zh-CN" b="0" i="0" dirty="0">
                <a:solidFill>
                  <a:srgbClr val="404040"/>
                </a:solidFill>
                <a:effectLst/>
                <a:latin typeface="Arial" panose="020B0604020202020204" pitchFamily="34" charset="0"/>
              </a:rPr>
              <a:t>18</a:t>
            </a:r>
            <a:r>
              <a:rPr lang="zh-CN" altLang="en-US" b="0" i="0" dirty="0">
                <a:solidFill>
                  <a:srgbClr val="404040"/>
                </a:solidFill>
                <a:effectLst/>
                <a:latin typeface="Arial" panose="020B0604020202020204" pitchFamily="34" charset="0"/>
              </a:rPr>
              <a:t>日，*</a:t>
            </a:r>
            <a:r>
              <a:rPr lang="en-US" altLang="zh-CN" b="0" i="0" dirty="0">
                <a:solidFill>
                  <a:srgbClr val="404040"/>
                </a:solidFill>
                <a:effectLst/>
                <a:latin typeface="Arial" panose="020B0604020202020204" pitchFamily="34" charset="0"/>
              </a:rPr>
              <a:t>ST</a:t>
            </a:r>
            <a:r>
              <a:rPr lang="zh-CN" altLang="en-US" b="0" i="0" u="none" strike="noStrike" dirty="0">
                <a:solidFill>
                  <a:srgbClr val="008CD2"/>
                </a:solidFill>
                <a:effectLst/>
                <a:latin typeface="Arial" panose="020B0604020202020204" pitchFamily="34" charset="0"/>
                <a:hlinkClick r:id="rId3" tooltip="丹邦"/>
              </a:rPr>
              <a:t>丹邦</a:t>
            </a:r>
            <a:r>
              <a:rPr lang="en-US" altLang="zh-CN" b="0" i="0" dirty="0">
                <a:solidFill>
                  <a:srgbClr val="404040"/>
                </a:solidFill>
                <a:effectLst/>
                <a:latin typeface="Arial" panose="020B0604020202020204" pitchFamily="34" charset="0"/>
              </a:rPr>
              <a:t>(002618)</a:t>
            </a:r>
            <a:r>
              <a:rPr lang="zh-CN" altLang="en-US" b="0" i="0" dirty="0">
                <a:solidFill>
                  <a:srgbClr val="404040"/>
                </a:solidFill>
                <a:effectLst/>
                <a:latin typeface="Arial" panose="020B0604020202020204" pitchFamily="34" charset="0"/>
              </a:rPr>
              <a:t>再次“一字”跌停，股价创下历史新低，</a:t>
            </a:r>
            <a:r>
              <a:rPr lang="en-US" altLang="zh-CN" b="0" i="0" dirty="0">
                <a:solidFill>
                  <a:srgbClr val="404040"/>
                </a:solidFill>
                <a:effectLst/>
                <a:latin typeface="Arial" panose="020B0604020202020204" pitchFamily="34" charset="0"/>
              </a:rPr>
              <a:t>4</a:t>
            </a:r>
            <a:r>
              <a:rPr lang="zh-CN" altLang="en-US" b="0" i="0" dirty="0">
                <a:solidFill>
                  <a:srgbClr val="404040"/>
                </a:solidFill>
                <a:effectLst/>
                <a:latin typeface="Arial" panose="020B0604020202020204" pitchFamily="34" charset="0"/>
              </a:rPr>
              <a:t>月</a:t>
            </a:r>
            <a:r>
              <a:rPr lang="en-US" altLang="zh-CN" b="0" i="0" dirty="0">
                <a:solidFill>
                  <a:srgbClr val="404040"/>
                </a:solidFill>
                <a:effectLst/>
                <a:latin typeface="Arial" panose="020B0604020202020204" pitchFamily="34" charset="0"/>
              </a:rPr>
              <a:t>27</a:t>
            </a:r>
            <a:r>
              <a:rPr lang="zh-CN" altLang="en-US" b="0" i="0" dirty="0">
                <a:solidFill>
                  <a:srgbClr val="404040"/>
                </a:solidFill>
                <a:effectLst/>
                <a:latin typeface="Arial" panose="020B0604020202020204" pitchFamily="34" charset="0"/>
              </a:rPr>
              <a:t>日至今，*</a:t>
            </a:r>
            <a:r>
              <a:rPr lang="en-US" altLang="zh-CN" b="0" i="0" dirty="0">
                <a:solidFill>
                  <a:srgbClr val="404040"/>
                </a:solidFill>
                <a:effectLst/>
                <a:latin typeface="Arial" panose="020B0604020202020204" pitchFamily="34" charset="0"/>
              </a:rPr>
              <a:t>ST</a:t>
            </a:r>
            <a:r>
              <a:rPr lang="zh-CN" altLang="en-US" b="0" i="0" dirty="0">
                <a:solidFill>
                  <a:srgbClr val="404040"/>
                </a:solidFill>
                <a:effectLst/>
                <a:latin typeface="Arial" panose="020B0604020202020204" pitchFamily="34" charset="0"/>
              </a:rPr>
              <a:t>丹邦在</a:t>
            </a:r>
            <a:r>
              <a:rPr lang="en-US" altLang="zh-CN" b="0" i="0" dirty="0">
                <a:solidFill>
                  <a:srgbClr val="404040"/>
                </a:solidFill>
                <a:effectLst/>
                <a:latin typeface="Arial" panose="020B0604020202020204" pitchFamily="34" charset="0"/>
              </a:rPr>
              <a:t>12</a:t>
            </a:r>
            <a:r>
              <a:rPr lang="zh-CN" altLang="en-US" b="0" i="0" dirty="0">
                <a:solidFill>
                  <a:srgbClr val="404040"/>
                </a:solidFill>
                <a:effectLst/>
                <a:latin typeface="Arial" panose="020B0604020202020204" pitchFamily="34" charset="0"/>
              </a:rPr>
              <a:t>个交易日中</a:t>
            </a:r>
            <a:r>
              <a:rPr lang="en-US" altLang="zh-CN" b="0" i="0" dirty="0">
                <a:solidFill>
                  <a:srgbClr val="404040"/>
                </a:solidFill>
                <a:effectLst/>
                <a:latin typeface="Arial" panose="020B0604020202020204" pitchFamily="34" charset="0"/>
              </a:rPr>
              <a:t>11</a:t>
            </a:r>
            <a:r>
              <a:rPr lang="zh-CN" altLang="en-US" b="0" i="0" dirty="0">
                <a:solidFill>
                  <a:srgbClr val="404040"/>
                </a:solidFill>
                <a:effectLst/>
                <a:latin typeface="Arial" panose="020B0604020202020204" pitchFamily="34" charset="0"/>
              </a:rPr>
              <a:t>次跌停，累计跌幅达到</a:t>
            </a:r>
            <a:r>
              <a:rPr lang="en-US" altLang="zh-CN" b="0" i="0" dirty="0">
                <a:solidFill>
                  <a:srgbClr val="404040"/>
                </a:solidFill>
                <a:effectLst/>
                <a:latin typeface="Arial" panose="020B0604020202020204" pitchFamily="34" charset="0"/>
              </a:rPr>
              <a:t>46%</a:t>
            </a:r>
            <a:r>
              <a:rPr lang="zh-CN" altLang="en-US" b="0" i="0" dirty="0">
                <a:solidFill>
                  <a:srgbClr val="404040"/>
                </a:solidFill>
                <a:effectLst/>
                <a:latin typeface="Arial" panose="020B0604020202020204" pitchFamily="34" charset="0"/>
              </a:rPr>
              <a:t>，近乎腰斩。</a:t>
            </a:r>
          </a:p>
          <a:p>
            <a:pPr algn="just"/>
            <a:r>
              <a:rPr lang="zh-CN" altLang="en-US" b="0" i="0" dirty="0">
                <a:solidFill>
                  <a:srgbClr val="404040"/>
                </a:solidFill>
                <a:effectLst/>
                <a:latin typeface="Arial" panose="020B0604020202020204" pitchFamily="34" charset="0"/>
              </a:rPr>
              <a:t>如此市场表现，主要原因是*</a:t>
            </a:r>
            <a:r>
              <a:rPr lang="en-US" altLang="zh-CN" b="0" i="0" dirty="0">
                <a:solidFill>
                  <a:srgbClr val="404040"/>
                </a:solidFill>
                <a:effectLst/>
                <a:latin typeface="Arial" panose="020B0604020202020204" pitchFamily="34" charset="0"/>
              </a:rPr>
              <a:t>ST</a:t>
            </a:r>
            <a:r>
              <a:rPr lang="zh-CN" altLang="en-US" b="0" i="0" dirty="0">
                <a:solidFill>
                  <a:srgbClr val="404040"/>
                </a:solidFill>
                <a:effectLst/>
                <a:latin typeface="Arial" panose="020B0604020202020204" pitchFamily="34" charset="0"/>
              </a:rPr>
              <a:t>丹邦</a:t>
            </a:r>
            <a:r>
              <a:rPr lang="en-US" altLang="zh-CN" b="0" i="0" dirty="0">
                <a:solidFill>
                  <a:srgbClr val="404040"/>
                </a:solidFill>
                <a:effectLst/>
                <a:latin typeface="Arial" panose="020B0604020202020204" pitchFamily="34" charset="0"/>
              </a:rPr>
              <a:t>2020</a:t>
            </a:r>
            <a:r>
              <a:rPr lang="zh-CN" altLang="en-US" b="0" i="0" dirty="0">
                <a:solidFill>
                  <a:srgbClr val="404040"/>
                </a:solidFill>
                <a:effectLst/>
                <a:latin typeface="Arial" panose="020B0604020202020204" pitchFamily="34" charset="0"/>
              </a:rPr>
              <a:t>年度业绩突然“变脸”，与前期预告相差巨大，公司股票也在年报披露后被实施退市风险警示。已有多位投资者组织材料，向监管层实名投诉*</a:t>
            </a:r>
            <a:r>
              <a:rPr lang="en-US" altLang="zh-CN" b="0" i="0" dirty="0">
                <a:solidFill>
                  <a:srgbClr val="404040"/>
                </a:solidFill>
                <a:effectLst/>
                <a:latin typeface="Arial" panose="020B0604020202020204" pitchFamily="34" charset="0"/>
              </a:rPr>
              <a:t>ST</a:t>
            </a:r>
            <a:r>
              <a:rPr lang="zh-CN" altLang="en-US" b="0" i="0" dirty="0">
                <a:solidFill>
                  <a:srgbClr val="404040"/>
                </a:solidFill>
                <a:effectLst/>
                <a:latin typeface="Arial" panose="020B0604020202020204" pitchFamily="34" charset="0"/>
              </a:rPr>
              <a:t>丹邦及相关人员，认为后者存在虚假陈述误导投资者、欺骗投资者的行为。</a:t>
            </a:r>
          </a:p>
          <a:p>
            <a:pPr marL="0" indent="0">
              <a:buNone/>
            </a:pPr>
            <a:endParaRPr lang="en-US" altLang="zh-CN" b="0" i="0" dirty="0">
              <a:solidFill>
                <a:srgbClr val="333333"/>
              </a:solidFill>
              <a:effectLst/>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4120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r>
              <a:rPr lang="zh-CN" altLang="en-US" b="0" i="0" dirty="0">
                <a:solidFill>
                  <a:srgbClr val="4D4F53"/>
                </a:solidFill>
                <a:effectLst/>
                <a:latin typeface="Microsoft Yahei" panose="020B0503020204020204" pitchFamily="34" charset="-122"/>
                <a:ea typeface="Microsoft Yahei" panose="020B0503020204020204" pitchFamily="34" charset="-122"/>
              </a:rPr>
              <a:t>在</a:t>
            </a:r>
            <a:r>
              <a:rPr lang="en-US" altLang="zh-CN" b="0" i="0" dirty="0" err="1">
                <a:solidFill>
                  <a:srgbClr val="4D4F53"/>
                </a:solidFill>
                <a:effectLst/>
                <a:latin typeface="Microsoft Yahei" panose="020B0503020204020204" pitchFamily="34" charset="-122"/>
                <a:ea typeface="Microsoft Yahei" panose="020B0503020204020204" pitchFamily="34" charset="-122"/>
              </a:rPr>
              <a:t>st</a:t>
            </a:r>
            <a:r>
              <a:rPr lang="zh-CN" altLang="en-US" b="0" i="0" dirty="0">
                <a:solidFill>
                  <a:srgbClr val="4D4F53"/>
                </a:solidFill>
                <a:effectLst/>
                <a:latin typeface="Microsoft Yahei" panose="020B0503020204020204" pitchFamily="34" charset="-122"/>
                <a:ea typeface="Microsoft Yahei" panose="020B0503020204020204" pitchFamily="34" charset="-122"/>
              </a:rPr>
              <a:t>利源大涨之后，</a:t>
            </a:r>
            <a:r>
              <a:rPr lang="en-US" altLang="zh-CN" b="0" i="0" dirty="0">
                <a:solidFill>
                  <a:srgbClr val="4D4F53"/>
                </a:solidFill>
                <a:effectLst/>
                <a:latin typeface="Microsoft Yahei" panose="020B0503020204020204" pitchFamily="34" charset="-122"/>
                <a:ea typeface="Microsoft Yahei" panose="020B0503020204020204" pitchFamily="34" charset="-122"/>
              </a:rPr>
              <a:t>2021</a:t>
            </a:r>
            <a:r>
              <a:rPr lang="zh-CN" altLang="en-US" b="0" i="0" dirty="0">
                <a:solidFill>
                  <a:srgbClr val="4D4F53"/>
                </a:solidFill>
                <a:effectLst/>
                <a:latin typeface="Microsoft Yahei" panose="020B0503020204020204" pitchFamily="34" charset="-122"/>
                <a:ea typeface="Microsoft Yahei" panose="020B0503020204020204" pitchFamily="34" charset="-122"/>
              </a:rPr>
              <a:t>年</a:t>
            </a:r>
            <a:r>
              <a:rPr lang="en-US" altLang="zh-CN" b="0" i="0" dirty="0">
                <a:solidFill>
                  <a:srgbClr val="4D4F53"/>
                </a:solidFill>
                <a:effectLst/>
                <a:latin typeface="Microsoft Yahei" panose="020B0503020204020204" pitchFamily="34" charset="-122"/>
                <a:ea typeface="Microsoft Yahei" panose="020B0503020204020204" pitchFamily="34" charset="-122"/>
              </a:rPr>
              <a:t>5</a:t>
            </a:r>
            <a:r>
              <a:rPr lang="zh-CN" altLang="en-US" b="0" i="0" dirty="0">
                <a:solidFill>
                  <a:srgbClr val="4D4F53"/>
                </a:solidFill>
                <a:effectLst/>
                <a:latin typeface="Microsoft Yahei" panose="020B0503020204020204" pitchFamily="34" charset="-122"/>
                <a:ea typeface="Microsoft Yahei" panose="020B0503020204020204" pitchFamily="34" charset="-122"/>
              </a:rPr>
              <a:t>月</a:t>
            </a:r>
            <a:r>
              <a:rPr lang="en-US" altLang="zh-CN" b="0" i="0" dirty="0">
                <a:solidFill>
                  <a:srgbClr val="4D4F53"/>
                </a:solidFill>
                <a:effectLst/>
                <a:latin typeface="Microsoft Yahei" panose="020B0503020204020204" pitchFamily="34" charset="-122"/>
                <a:ea typeface="Microsoft Yahei" panose="020B0503020204020204" pitchFamily="34" charset="-122"/>
              </a:rPr>
              <a:t>26</a:t>
            </a:r>
            <a:r>
              <a:rPr lang="zh-CN" altLang="en-US" b="0" i="0" dirty="0">
                <a:solidFill>
                  <a:srgbClr val="4D4F53"/>
                </a:solidFill>
                <a:effectLst/>
                <a:latin typeface="Microsoft Yahei" panose="020B0503020204020204" pitchFamily="34" charset="-122"/>
                <a:ea typeface="Microsoft Yahei" panose="020B0503020204020204" pitchFamily="34" charset="-122"/>
              </a:rPr>
              <a:t>日，吉林利源精制股份有限公司</a:t>
            </a:r>
            <a:r>
              <a:rPr lang="en-US" altLang="zh-CN" b="0" i="0" dirty="0">
                <a:solidFill>
                  <a:srgbClr val="4D4F53"/>
                </a:solidFill>
                <a:effectLst/>
                <a:latin typeface="Microsoft Yahei" panose="020B0503020204020204" pitchFamily="34" charset="-122"/>
                <a:ea typeface="Microsoft Yahei" panose="020B0503020204020204" pitchFamily="34" charset="-122"/>
              </a:rPr>
              <a:t>(</a:t>
            </a:r>
            <a:r>
              <a:rPr lang="zh-CN" altLang="en-US" b="0" i="0" dirty="0">
                <a:solidFill>
                  <a:srgbClr val="4D4F53"/>
                </a:solidFill>
                <a:effectLst/>
                <a:latin typeface="Microsoft Yahei" panose="020B0503020204020204" pitchFamily="34" charset="-122"/>
                <a:ea typeface="Microsoft Yahei" panose="020B0503020204020204" pitchFamily="34" charset="-122"/>
              </a:rPr>
              <a:t>即*</a:t>
            </a:r>
            <a:r>
              <a:rPr lang="en-US" altLang="zh-CN" b="0" i="0" dirty="0">
                <a:solidFill>
                  <a:srgbClr val="4D4F53"/>
                </a:solidFill>
                <a:effectLst/>
                <a:latin typeface="Microsoft Yahei" panose="020B0503020204020204" pitchFamily="34" charset="-122"/>
                <a:ea typeface="Microsoft Yahei" panose="020B0503020204020204" pitchFamily="34" charset="-122"/>
              </a:rPr>
              <a:t>ST</a:t>
            </a:r>
            <a:r>
              <a:rPr lang="zh-CN" altLang="en-US" b="0" i="0" dirty="0">
                <a:solidFill>
                  <a:srgbClr val="4D4F53"/>
                </a:solidFill>
                <a:effectLst/>
                <a:latin typeface="Microsoft Yahei" panose="020B0503020204020204" pitchFamily="34" charset="-122"/>
                <a:ea typeface="Microsoft Yahei" panose="020B0503020204020204" pitchFamily="34" charset="-122"/>
              </a:rPr>
              <a:t>利源</a:t>
            </a:r>
            <a:r>
              <a:rPr lang="en-US" altLang="zh-CN" b="0" i="0" dirty="0">
                <a:solidFill>
                  <a:srgbClr val="4D4F53"/>
                </a:solidFill>
                <a:effectLst/>
                <a:latin typeface="Microsoft Yahei" panose="020B0503020204020204" pitchFamily="34" charset="-122"/>
                <a:ea typeface="Microsoft Yahei" panose="020B0503020204020204" pitchFamily="34" charset="-122"/>
              </a:rPr>
              <a:t>)</a:t>
            </a:r>
            <a:r>
              <a:rPr lang="zh-CN" altLang="en-US" b="0" i="0" dirty="0">
                <a:solidFill>
                  <a:srgbClr val="4D4F53"/>
                </a:solidFill>
                <a:effectLst/>
                <a:latin typeface="Microsoft Yahei" panose="020B0503020204020204" pitchFamily="34" charset="-122"/>
                <a:ea typeface="Microsoft Yahei" panose="020B0503020204020204" pitchFamily="34" charset="-122"/>
              </a:rPr>
              <a:t>收到中国证监会出具的</a:t>
            </a:r>
            <a:r>
              <a:rPr lang="en-US" altLang="zh-CN" b="0" i="0" dirty="0">
                <a:solidFill>
                  <a:srgbClr val="4D4F53"/>
                </a:solidFill>
                <a:effectLst/>
                <a:latin typeface="Microsoft Yahei" panose="020B0503020204020204" pitchFamily="34" charset="-122"/>
                <a:ea typeface="Microsoft Yahei" panose="020B0503020204020204" pitchFamily="34" charset="-122"/>
              </a:rPr>
              <a:t>《</a:t>
            </a:r>
            <a:r>
              <a:rPr lang="zh-CN" altLang="en-US" b="0" i="0" dirty="0">
                <a:solidFill>
                  <a:srgbClr val="4D4F53"/>
                </a:solidFill>
                <a:effectLst/>
                <a:latin typeface="Microsoft Yahei" panose="020B0503020204020204" pitchFamily="34" charset="-122"/>
                <a:ea typeface="Microsoft Yahei" panose="020B0503020204020204" pitchFamily="34" charset="-122"/>
              </a:rPr>
              <a:t>调查通知书</a:t>
            </a:r>
            <a:r>
              <a:rPr lang="en-US" altLang="zh-CN" b="0" i="0" dirty="0">
                <a:solidFill>
                  <a:srgbClr val="4D4F53"/>
                </a:solidFill>
                <a:effectLst/>
                <a:latin typeface="Microsoft Yahei" panose="020B0503020204020204" pitchFamily="34" charset="-122"/>
                <a:ea typeface="Microsoft Yahei" panose="020B0503020204020204" pitchFamily="34" charset="-122"/>
              </a:rPr>
              <a:t>》</a:t>
            </a:r>
            <a:r>
              <a:rPr lang="zh-CN" altLang="en-US" b="0" i="0" dirty="0">
                <a:solidFill>
                  <a:srgbClr val="4D4F53"/>
                </a:solidFill>
                <a:effectLst/>
                <a:latin typeface="Microsoft Yahei" panose="020B0503020204020204" pitchFamily="34" charset="-122"/>
                <a:ea typeface="Microsoft Yahei" panose="020B0503020204020204" pitchFamily="34" charset="-122"/>
              </a:rPr>
              <a:t>。因公司涉嫌信息披露违法违规，证监会决定对公司立案调查。随后，股价大跌。*</a:t>
            </a:r>
            <a:r>
              <a:rPr lang="en-US" altLang="zh-CN" b="0" i="0" dirty="0">
                <a:solidFill>
                  <a:srgbClr val="4D4F53"/>
                </a:solidFill>
                <a:effectLst/>
                <a:latin typeface="Microsoft Yahei" panose="020B0503020204020204" pitchFamily="34" charset="-122"/>
                <a:ea typeface="Microsoft Yahei" panose="020B0503020204020204" pitchFamily="34" charset="-122"/>
              </a:rPr>
              <a:t>ST</a:t>
            </a:r>
            <a:r>
              <a:rPr lang="zh-CN" altLang="en-US" b="0" i="0" dirty="0">
                <a:solidFill>
                  <a:srgbClr val="4D4F53"/>
                </a:solidFill>
                <a:effectLst/>
                <a:latin typeface="Microsoft Yahei" panose="020B0503020204020204" pitchFamily="34" charset="-122"/>
                <a:ea typeface="Microsoft Yahei" panose="020B0503020204020204" pitchFamily="34" charset="-122"/>
              </a:rPr>
              <a:t>利源公司表示，将全面配合监管部门的调查工作，同时严格按照监管要求履行信息披露义务。公司表示，目前生产经营状况正常，本次调查不会对公司现有的日常经营管理活动产生不利影响。</a:t>
            </a:r>
            <a:endParaRPr lang="en-US" altLang="zh-CN" b="0" i="0" dirty="0">
              <a:solidFill>
                <a:srgbClr val="4D4F53"/>
              </a:solidFill>
              <a:effectLst/>
              <a:latin typeface="Microsoft Yahei" panose="020B0503020204020204" pitchFamily="34" charset="-122"/>
              <a:ea typeface="Microsoft Yahei" panose="020B0503020204020204" pitchFamily="34" charset="-122"/>
            </a:endParaRPr>
          </a:p>
          <a:p>
            <a:pPr algn="l"/>
            <a:endParaRPr lang="zh-CN" altLang="en-US" b="0" i="0" dirty="0">
              <a:solidFill>
                <a:srgbClr val="4D4F53"/>
              </a:solidFill>
              <a:effectLst/>
              <a:latin typeface="Microsoft Yahei" panose="020B0503020204020204" pitchFamily="34" charset="-122"/>
              <a:ea typeface="Microsoft Yahei" panose="020B0503020204020204" pitchFamily="34" charset="-122"/>
            </a:endParaRPr>
          </a:p>
          <a:p>
            <a:br>
              <a:rPr lang="zh-CN" altLang="en-US" dirty="0"/>
            </a:br>
            <a:endParaRPr lang="en-US" altLang="zh-CN" dirty="0"/>
          </a:p>
        </p:txBody>
      </p:sp>
    </p:spTree>
    <p:extLst>
      <p:ext uri="{BB962C8B-B14F-4D97-AF65-F5344CB8AC3E}">
        <p14:creationId xmlns:p14="http://schemas.microsoft.com/office/powerpoint/2010/main" val="3695006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6A1AEDE-A97D-4FF8-B8CE-E84DB2AF6E51}" type="slidenum">
              <a:rPr lang="zh-CN" altLang="en-US" smtClean="0"/>
              <a:t>19</a:t>
            </a:fld>
            <a:endParaRPr lang="zh-CN" altLang="en-US"/>
          </a:p>
        </p:txBody>
      </p:sp>
    </p:spTree>
    <p:extLst>
      <p:ext uri="{BB962C8B-B14F-4D97-AF65-F5344CB8AC3E}">
        <p14:creationId xmlns:p14="http://schemas.microsoft.com/office/powerpoint/2010/main" val="10163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和上月一致，数量都没有变化，就是</a:t>
            </a:r>
            <a:r>
              <a:rPr lang="en-US" altLang="zh-CN" dirty="0"/>
              <a:t>ST</a:t>
            </a:r>
            <a:r>
              <a:rPr lang="zh-CN" altLang="en-US" dirty="0"/>
              <a:t>藏格变成 藏格控股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2349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3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07120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56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Arial" panose="020B0604020202020204" pitchFamily="34" charset="0"/>
              </a:rPr>
              <a:t>1.</a:t>
            </a:r>
            <a:r>
              <a:rPr lang="zh-CN" altLang="en-US" b="0" i="0" dirty="0">
                <a:solidFill>
                  <a:srgbClr val="333333"/>
                </a:solidFill>
                <a:effectLst/>
                <a:latin typeface="Arial" panose="020B0604020202020204" pitchFamily="34" charset="0"/>
              </a:rPr>
              <a:t>财新中国通用服务业采购经理人指数是依据财新对</a:t>
            </a:r>
            <a:r>
              <a:rPr lang="en-US" altLang="zh-CN" b="0" i="0" dirty="0">
                <a:solidFill>
                  <a:srgbClr val="333333"/>
                </a:solidFill>
                <a:effectLst/>
                <a:latin typeface="Arial" panose="020B0604020202020204" pitchFamily="34" charset="0"/>
              </a:rPr>
              <a:t>400</a:t>
            </a:r>
            <a:r>
              <a:rPr lang="zh-CN" altLang="en-US" b="0" i="0" dirty="0">
                <a:solidFill>
                  <a:srgbClr val="333333"/>
                </a:solidFill>
                <a:effectLst/>
                <a:latin typeface="Arial" panose="020B0604020202020204" pitchFamily="34" charset="0"/>
              </a:rPr>
              <a:t>多家私营服务企业采购主管的月度问卷调查数据编制的。</a:t>
            </a:r>
            <a:r>
              <a:rPr lang="zh-CN" altLang="en-US" b="0" i="0" dirty="0">
                <a:solidFill>
                  <a:srgbClr val="333333"/>
                </a:solidFill>
                <a:effectLst/>
                <a:latin typeface="arial" panose="020B0604020202020204" pitchFamily="34" charset="0"/>
              </a:rPr>
              <a:t>中小型企业的情况，样本企业只有</a:t>
            </a:r>
            <a:r>
              <a:rPr lang="en-US" altLang="zh-CN" b="0" i="0" dirty="0">
                <a:solidFill>
                  <a:srgbClr val="333333"/>
                </a:solidFill>
                <a:effectLst/>
                <a:latin typeface="arial" panose="020B0604020202020204" pitchFamily="34" charset="0"/>
              </a:rPr>
              <a:t>430</a:t>
            </a:r>
            <a:r>
              <a:rPr lang="zh-CN" altLang="en-US" b="0" i="0" dirty="0">
                <a:solidFill>
                  <a:srgbClr val="333333"/>
                </a:solidFill>
                <a:effectLst/>
                <a:latin typeface="arial" panose="020B0604020202020204" pitchFamily="34" charset="0"/>
              </a:rPr>
              <a:t>家。</a:t>
            </a:r>
            <a:endParaRPr lang="zh-CN" altLang="en-US" b="0" i="0" dirty="0">
              <a:solidFill>
                <a:srgbClr val="333333"/>
              </a:solidFill>
              <a:effectLst/>
              <a:latin typeface="Arial" panose="020B0604020202020204" pitchFamily="34" charset="0"/>
            </a:endParaRPr>
          </a:p>
          <a:p>
            <a:pPr algn="l"/>
            <a:r>
              <a:rPr lang="en-US" altLang="zh-CN" b="0" i="0" dirty="0">
                <a:solidFill>
                  <a:srgbClr val="333333"/>
                </a:solidFill>
                <a:effectLst/>
                <a:latin typeface="Arial" panose="020B0604020202020204" pitchFamily="34" charset="0"/>
              </a:rPr>
              <a:t>2.</a:t>
            </a:r>
            <a:r>
              <a:rPr lang="zh-CN" altLang="en-US" b="0" i="0" dirty="0">
                <a:solidFill>
                  <a:srgbClr val="333333"/>
                </a:solidFill>
                <a:effectLst/>
                <a:latin typeface="Arial" panose="020B0604020202020204" pitchFamily="34" charset="0"/>
              </a:rPr>
              <a:t>中国国家统计局服务业</a:t>
            </a:r>
            <a:r>
              <a:rPr lang="en-US" altLang="zh-CN" b="0" i="0" dirty="0">
                <a:solidFill>
                  <a:srgbClr val="333333"/>
                </a:solidFill>
                <a:effectLst/>
                <a:latin typeface="Arial" panose="020B0604020202020204" pitchFamily="34" charset="0"/>
              </a:rPr>
              <a:t>PMI</a:t>
            </a:r>
            <a:r>
              <a:rPr lang="zh-CN" altLang="en-US" b="0" i="0" dirty="0">
                <a:solidFill>
                  <a:srgbClr val="333333"/>
                </a:solidFill>
                <a:effectLst/>
                <a:latin typeface="Arial" panose="020B0604020202020204" pitchFamily="34" charset="0"/>
              </a:rPr>
              <a:t>是由国家统计局直属调查队具体组织实施</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利用国家统计联网直报系统对企业采购经理进行月度问卷调查。</a:t>
            </a:r>
            <a:r>
              <a:rPr lang="zh-CN" altLang="en-US" b="0" i="0" dirty="0">
                <a:solidFill>
                  <a:srgbClr val="333333"/>
                </a:solidFill>
                <a:effectLst/>
                <a:latin typeface="arial" panose="020B0604020202020204" pitchFamily="34" charset="0"/>
              </a:rPr>
              <a:t>大中型企业为主，样本更大</a:t>
            </a:r>
            <a:endParaRPr lang="zh-CN" altLang="en-US" b="0" i="0" dirty="0">
              <a:solidFill>
                <a:srgbClr val="333333"/>
              </a:solidFill>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6</a:t>
            </a:fld>
            <a:endParaRPr lang="zh-CN" altLang="en-US"/>
          </a:p>
        </p:txBody>
      </p:sp>
    </p:spTree>
    <p:extLst>
      <p:ext uri="{BB962C8B-B14F-4D97-AF65-F5344CB8AC3E}">
        <p14:creationId xmlns:p14="http://schemas.microsoft.com/office/powerpoint/2010/main" val="183707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自</a:t>
            </a:r>
            <a:r>
              <a:rPr lang="en-US" altLang="zh-CN" dirty="0"/>
              <a:t>3</a:t>
            </a:r>
            <a:r>
              <a:rPr lang="zh-CN" altLang="en-US" dirty="0"/>
              <a:t>月</a:t>
            </a:r>
            <a:r>
              <a:rPr lang="en-US" altLang="zh-CN" dirty="0"/>
              <a:t>8</a:t>
            </a:r>
            <a:r>
              <a:rPr lang="zh-CN" altLang="en-US" dirty="0"/>
              <a:t>日以来，公开市场每日只是“象征性”小额操作，彰显了中性货币政策意图。随着经济逐步摆脱疫情影响，中国货币政策正从此前的宽松状态回归正常。</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央行连续开展小额逆回购操作，既反映了当前市场流动性合理充裕，不需要大规模资金投放，也遵循了货币政策“灵活适度”的原则，保持了公开市场操作的稳定性和连续性，释放了政策稳定的信号，而且政策操作基本以对冲到期量为主，可以避免市场流动性出现超调或过剩，有利于降低市场波动。</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不过考虑到</a:t>
            </a:r>
            <a:r>
              <a:rPr lang="en-US" altLang="zh-CN" dirty="0"/>
              <a:t>6</a:t>
            </a:r>
            <a:r>
              <a:rPr lang="zh-CN" altLang="en-US" dirty="0"/>
              <a:t>月份整体流动性仍存在边际收紧的可能，短期利率存在走高压力。</a:t>
            </a:r>
            <a:endParaRPr lang="en-US" altLang="zh-CN" dirty="0"/>
          </a:p>
        </p:txBody>
      </p:sp>
    </p:spTree>
    <p:extLst>
      <p:ext uri="{BB962C8B-B14F-4D97-AF65-F5344CB8AC3E}">
        <p14:creationId xmlns:p14="http://schemas.microsoft.com/office/powerpoint/2010/main" val="73564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8410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6561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r>
              <a:rPr lang="zh-CN" altLang="en-US" dirty="0">
                <a:latin typeface="Arial" panose="020B0604020202020204" pitchFamily="34" charset="0"/>
              </a:rPr>
              <a:t>与上证走势基本一致</a:t>
            </a:r>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7943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2021/6/11</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2021/6/11</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75.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75.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5.xml"/><Relationship Id="rId1" Type="http://schemas.openxmlformats.org/officeDocument/2006/relationships/tags" Target="../tags/tag3.xml"/><Relationship Id="rId5" Type="http://schemas.openxmlformats.org/officeDocument/2006/relationships/chart" Target="../charts/chart2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9.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ags" Target="../tags/tag1.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1.xml"/><Relationship Id="rId1" Type="http://schemas.openxmlformats.org/officeDocument/2006/relationships/tags" Target="../tags/tag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4583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40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5" name="Text Box 6"/>
          <p:cNvSpPr txBox="1">
            <a:spLocks noChangeArrowheads="1"/>
          </p:cNvSpPr>
          <p:nvPr/>
        </p:nvSpPr>
        <p:spPr bwMode="gray">
          <a:xfrm>
            <a:off x="1786015" y="2179092"/>
            <a:ext cx="8370614" cy="1504707"/>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600" b="0" i="0" u="none" strike="noStrike" kern="1200" cap="none" spc="0" normalizeH="0" baseline="0" noProof="0" dirty="0">
                <a:ln>
                  <a:noFill/>
                </a:ln>
                <a:solidFill>
                  <a:srgbClr val="777777"/>
                </a:solidFill>
                <a:effectLst/>
                <a:uLnTx/>
                <a:uFillTx/>
                <a:latin typeface="华文中宋" panose="02010600040101010101" pitchFamily="2" charset="-122"/>
                <a:ea typeface="华文中宋" panose="02010600040101010101" pitchFamily="2" charset="-122"/>
                <a:cs typeface="+mn-cs"/>
              </a:rPr>
              <a:t>                                                           </a:t>
            </a: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rPr>
              <a:t>                                     </a:t>
            </a: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私募股权投资市场（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5</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endPar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                                     ——</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二级市场（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5</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55688" y="26035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graphicFrame>
        <p:nvGraphicFramePr>
          <p:cNvPr id="4" name="图表 3">
            <a:extLst>
              <a:ext uri="{FF2B5EF4-FFF2-40B4-BE49-F238E27FC236}">
                <a16:creationId xmlns:a16="http://schemas.microsoft.com/office/drawing/2014/main" id="{8E17D41E-D3B4-4D0E-9984-D71F6BF0A41B}"/>
              </a:ext>
            </a:extLst>
          </p:cNvPr>
          <p:cNvGraphicFramePr>
            <a:graphicFrameLocks/>
          </p:cNvGraphicFramePr>
          <p:nvPr>
            <p:extLst>
              <p:ext uri="{D42A27DB-BD31-4B8C-83A1-F6EECF244321}">
                <p14:modId xmlns:p14="http://schemas.microsoft.com/office/powerpoint/2010/main" val="2785843786"/>
              </p:ext>
            </p:extLst>
          </p:nvPr>
        </p:nvGraphicFramePr>
        <p:xfrm>
          <a:off x="1055688" y="914400"/>
          <a:ext cx="10080625" cy="5381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4720943"/>
      </p:ext>
    </p:extLst>
  </p:cSld>
  <p:clrMapOvr>
    <a:overrideClrMapping bg1="lt1" tx1="dk1" bg2="lt2" tx2="dk2" accent1="accent1" accent2="accent2" accent3="accent3" accent4="accent4" accent5="accent5" accent6="accent6" hlink="hlink" folHlink="folHlink"/>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1055688" y="260350"/>
            <a:ext cx="823118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graphicFrame>
        <p:nvGraphicFramePr>
          <p:cNvPr id="5" name="图表 4">
            <a:extLst>
              <a:ext uri="{FF2B5EF4-FFF2-40B4-BE49-F238E27FC236}">
                <a16:creationId xmlns:a16="http://schemas.microsoft.com/office/drawing/2014/main" id="{7F264D00-54F0-48FF-9080-A118A5CA064B}"/>
              </a:ext>
            </a:extLst>
          </p:cNvPr>
          <p:cNvGraphicFramePr>
            <a:graphicFrameLocks/>
          </p:cNvGraphicFramePr>
          <p:nvPr>
            <p:extLst>
              <p:ext uri="{D42A27DB-BD31-4B8C-83A1-F6EECF244321}">
                <p14:modId xmlns:p14="http://schemas.microsoft.com/office/powerpoint/2010/main" val="374444051"/>
              </p:ext>
            </p:extLst>
          </p:nvPr>
        </p:nvGraphicFramePr>
        <p:xfrm>
          <a:off x="1055688" y="943694"/>
          <a:ext cx="10080625" cy="4970612"/>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FC63FAFA-EB2B-4E06-8135-53280E87A056}"/>
              </a:ext>
            </a:extLst>
          </p:cNvPr>
          <p:cNvSpPr txBox="1"/>
          <p:nvPr/>
        </p:nvSpPr>
        <p:spPr bwMode="auto">
          <a:xfrm>
            <a:off x="2724855" y="6020124"/>
            <a:ext cx="6742290" cy="369332"/>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年全市场解禁规模</a:t>
            </a:r>
            <a:r>
              <a:rPr lang="en-US" altLang="zh-CN" dirty="0">
                <a:solidFill>
                  <a:srgbClr val="FF0000"/>
                </a:solidFill>
                <a:latin typeface="微软雅黑" panose="020B0503020204020204" pitchFamily="34" charset="-122"/>
                <a:ea typeface="微软雅黑" panose="020B0503020204020204" pitchFamily="34" charset="-122"/>
              </a:rPr>
              <a:t>5.38</a:t>
            </a:r>
            <a:r>
              <a:rPr lang="zh-CN" altLang="en-US" dirty="0">
                <a:solidFill>
                  <a:srgbClr val="FF0000"/>
                </a:solidFill>
                <a:latin typeface="微软雅黑" panose="020B0503020204020204" pitchFamily="34" charset="-122"/>
                <a:ea typeface="微软雅黑" panose="020B0503020204020204" pitchFamily="34" charset="-122"/>
              </a:rPr>
              <a:t>万亿</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a:t>
            </a:r>
            <a:r>
              <a:rPr lang="en-US" altLang="zh-CN" dirty="0">
                <a:solidFill>
                  <a:srgbClr val="000000"/>
                </a:solidFill>
                <a:latin typeface="微软雅黑" panose="020B0503020204020204" pitchFamily="34" charset="-122"/>
                <a:ea typeface="微软雅黑" panose="020B0503020204020204" pitchFamily="34" charset="-122"/>
              </a:rPr>
              <a:t>5</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月市场解禁</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规模</a:t>
            </a:r>
            <a:r>
              <a:rPr lang="en-US" altLang="zh-CN" dirty="0">
                <a:solidFill>
                  <a:srgbClr val="FF0000"/>
                </a:solidFill>
                <a:latin typeface="微软雅黑" panose="020B0503020204020204" pitchFamily="34" charset="-122"/>
                <a:ea typeface="微软雅黑" panose="020B0503020204020204" pitchFamily="34" charset="-122"/>
              </a:rPr>
              <a:t>4478</a:t>
            </a:r>
            <a:r>
              <a:rPr dirty="0">
                <a:solidFill>
                  <a:srgbClr val="FF0000"/>
                </a:solidFill>
                <a:latin typeface="微软雅黑" panose="020B0503020204020204" pitchFamily="34" charset="-122"/>
                <a:ea typeface="微软雅黑" panose="020B0503020204020204" pitchFamily="34" charset="-122"/>
              </a:rPr>
              <a:t>亿</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a:t>
            </a:r>
            <a:r>
              <a:rPr lang="zh-CN" altLang="en-US" dirty="0">
                <a:solidFill>
                  <a:srgbClr val="000000"/>
                </a:solidFill>
                <a:latin typeface="微软雅黑" panose="020B0503020204020204" pitchFamily="34" charset="-122"/>
                <a:ea typeface="微软雅黑" panose="020B0503020204020204" pitchFamily="34" charset="-122"/>
              </a:rPr>
              <a:t>。</a:t>
            </a:r>
            <a:endPar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88571884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1055688" y="260350"/>
            <a:ext cx="8231187"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1950556" y="5715174"/>
            <a:ext cx="2172809"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月大宗市场总成交额</a:t>
            </a:r>
            <a:r>
              <a:rPr lang="en-US" dirty="0">
                <a:solidFill>
                  <a:srgbClr val="FF0000"/>
                </a:solidFill>
                <a:latin typeface="微软雅黑" panose="020B0503020204020204" pitchFamily="34" charset="-122"/>
                <a:ea typeface="微软雅黑" panose="020B0503020204020204" pitchFamily="34" charset="-122"/>
              </a:rPr>
              <a:t>515</a:t>
            </a:r>
            <a:r>
              <a:rPr lang="en-US" altLang="zh-CN" dirty="0">
                <a:solidFill>
                  <a:srgbClr val="FF0000"/>
                </a:solidFill>
                <a:latin typeface="微软雅黑" panose="020B0503020204020204" pitchFamily="34" charset="-122"/>
                <a:ea typeface="微软雅黑" panose="020B0503020204020204" pitchFamily="34" charset="-122"/>
              </a:rPr>
              <a:t>.89</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亿元</a:t>
            </a:r>
            <a:endPar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bwMode="auto">
          <a:xfrm>
            <a:off x="4207796" y="5715174"/>
            <a:ext cx="1751583"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上月增加</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sym typeface="+mn-ea"/>
              </a:rPr>
              <a:t>19.89</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亿元</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bwMode="auto">
          <a:xfrm>
            <a:off x="6232622" y="5684396"/>
            <a:ext cx="1980812"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5</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月大宗市场平均折价率</a:t>
            </a:r>
            <a:r>
              <a:rPr lang="en-US" dirty="0">
                <a:solidFill>
                  <a:srgbClr val="FF0000"/>
                </a:solidFill>
                <a:latin typeface="微软雅黑" panose="020B0503020204020204" pitchFamily="34" charset="-122"/>
                <a:ea typeface="微软雅黑" panose="020B0503020204020204" pitchFamily="34" charset="-122"/>
              </a:rPr>
              <a:t>3.85</a:t>
            </a:r>
            <a:r>
              <a:rPr kumimoji="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bwMode="auto">
          <a:xfrm>
            <a:off x="8469885" y="5699784"/>
            <a:ext cx="1512168"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a:t>
            </a:r>
            <a:r>
              <a:rPr lang="zh-CN" altLang="en-US" dirty="0">
                <a:solidFill>
                  <a:srgbClr val="00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40.03</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p>
        </p:txBody>
      </p:sp>
      <p:graphicFrame>
        <p:nvGraphicFramePr>
          <p:cNvPr id="8" name="图表 7">
            <a:extLst>
              <a:ext uri="{FF2B5EF4-FFF2-40B4-BE49-F238E27FC236}">
                <a16:creationId xmlns:a16="http://schemas.microsoft.com/office/drawing/2014/main" id="{495AC2B6-C1B8-420D-9CB8-F07AA001D0E4}"/>
              </a:ext>
            </a:extLst>
          </p:cNvPr>
          <p:cNvGraphicFramePr>
            <a:graphicFrameLocks/>
          </p:cNvGraphicFramePr>
          <p:nvPr>
            <p:extLst>
              <p:ext uri="{D42A27DB-BD31-4B8C-83A1-F6EECF244321}">
                <p14:modId xmlns:p14="http://schemas.microsoft.com/office/powerpoint/2010/main" val="2087496744"/>
              </p:ext>
            </p:extLst>
          </p:nvPr>
        </p:nvGraphicFramePr>
        <p:xfrm>
          <a:off x="292100" y="845388"/>
          <a:ext cx="11499849" cy="4854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91726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1055688" y="260350"/>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graphicFrame>
        <p:nvGraphicFramePr>
          <p:cNvPr id="5" name="图表 4">
            <a:extLst>
              <a:ext uri="{FF2B5EF4-FFF2-40B4-BE49-F238E27FC236}">
                <a16:creationId xmlns:a16="http://schemas.microsoft.com/office/drawing/2014/main" id="{BC0813AA-17F6-4019-B34A-900F14080EAE}"/>
              </a:ext>
            </a:extLst>
          </p:cNvPr>
          <p:cNvGraphicFramePr>
            <a:graphicFrameLocks/>
          </p:cNvGraphicFramePr>
          <p:nvPr>
            <p:extLst>
              <p:ext uri="{D42A27DB-BD31-4B8C-83A1-F6EECF244321}">
                <p14:modId xmlns:p14="http://schemas.microsoft.com/office/powerpoint/2010/main" val="1980358811"/>
              </p:ext>
            </p:extLst>
          </p:nvPr>
        </p:nvGraphicFramePr>
        <p:xfrm>
          <a:off x="442823" y="908649"/>
          <a:ext cx="10693490" cy="5428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477231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1055688" y="26035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sp>
        <p:nvSpPr>
          <p:cNvPr id="4" name="文本框 3"/>
          <p:cNvSpPr txBox="1"/>
          <p:nvPr/>
        </p:nvSpPr>
        <p:spPr bwMode="auto">
          <a:xfrm>
            <a:off x="1055688" y="5319373"/>
            <a:ext cx="10080625" cy="1156855"/>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政府倾向于采取市场化方法抑制高钢价，螺纹钢的价格明显下跌。适逢山东环保减产政策预期加强，但江苏等地钢厂限产预期显现。</a:t>
            </a:r>
            <a:r>
              <a:rPr lang="zh-CN" altLang="en-US" sz="1600" b="0" i="0" dirty="0">
                <a:solidFill>
                  <a:srgbClr val="303133"/>
                </a:solidFill>
                <a:effectLst/>
                <a:latin typeface="Microsoft YaHei" panose="020B0503020204020204" pitchFamily="34" charset="-122"/>
                <a:ea typeface="Microsoft YaHei" panose="020B0503020204020204" pitchFamily="34" charset="-122"/>
              </a:rPr>
              <a:t>随着气温转暖，民用气需求逐步下滑，现货难以形成趋势性上涨行情，但工业气需求强劲，期价下行空间有限</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aphicFrame>
        <p:nvGraphicFramePr>
          <p:cNvPr id="8" name="图表 7">
            <a:extLst>
              <a:ext uri="{FF2B5EF4-FFF2-40B4-BE49-F238E27FC236}">
                <a16:creationId xmlns:a16="http://schemas.microsoft.com/office/drawing/2014/main" id="{D580A760-F7F0-4FCD-8C11-3CB3607A07EB}"/>
              </a:ext>
            </a:extLst>
          </p:cNvPr>
          <p:cNvGraphicFramePr>
            <a:graphicFrameLocks/>
          </p:cNvGraphicFramePr>
          <p:nvPr>
            <p:extLst>
              <p:ext uri="{D42A27DB-BD31-4B8C-83A1-F6EECF244321}">
                <p14:modId xmlns:p14="http://schemas.microsoft.com/office/powerpoint/2010/main" val="397937207"/>
              </p:ext>
            </p:extLst>
          </p:nvPr>
        </p:nvGraphicFramePr>
        <p:xfrm>
          <a:off x="658812" y="672861"/>
          <a:ext cx="10935089" cy="4756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118405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1055688" y="26035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5</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月沪深两市市值前十（万亿）</a:t>
            </a:r>
          </a:p>
        </p:txBody>
      </p:sp>
      <p:graphicFrame>
        <p:nvGraphicFramePr>
          <p:cNvPr id="6" name="图表 5">
            <a:extLst>
              <a:ext uri="{FF2B5EF4-FFF2-40B4-BE49-F238E27FC236}">
                <a16:creationId xmlns:a16="http://schemas.microsoft.com/office/drawing/2014/main" id="{D4C34A5C-CB53-4921-8C2A-00B858B32D9F}"/>
              </a:ext>
            </a:extLst>
          </p:cNvPr>
          <p:cNvGraphicFramePr>
            <a:graphicFrameLocks/>
          </p:cNvGraphicFramePr>
          <p:nvPr>
            <p:extLst>
              <p:ext uri="{D42A27DB-BD31-4B8C-83A1-F6EECF244321}">
                <p14:modId xmlns:p14="http://schemas.microsoft.com/office/powerpoint/2010/main" val="263817527"/>
              </p:ext>
            </p:extLst>
          </p:nvPr>
        </p:nvGraphicFramePr>
        <p:xfrm>
          <a:off x="304800" y="996950"/>
          <a:ext cx="10831513" cy="2432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a:extLst>
              <a:ext uri="{FF2B5EF4-FFF2-40B4-BE49-F238E27FC236}">
                <a16:creationId xmlns:a16="http://schemas.microsoft.com/office/drawing/2014/main" id="{0022824B-6288-46C3-886F-378C1680B2BE}"/>
              </a:ext>
            </a:extLst>
          </p:cNvPr>
          <p:cNvGraphicFramePr>
            <a:graphicFrameLocks/>
          </p:cNvGraphicFramePr>
          <p:nvPr>
            <p:extLst>
              <p:ext uri="{D42A27DB-BD31-4B8C-83A1-F6EECF244321}">
                <p14:modId xmlns:p14="http://schemas.microsoft.com/office/powerpoint/2010/main" val="3731788469"/>
              </p:ext>
            </p:extLst>
          </p:nvPr>
        </p:nvGraphicFramePr>
        <p:xfrm>
          <a:off x="304800" y="3632200"/>
          <a:ext cx="10831512" cy="279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546133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1055688" y="26035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Microsoft YaHei UI" panose="020B0503020204020204" pitchFamily="34" charset="-122"/>
                <a:ea typeface="Microsoft YaHei UI" panose="020B0503020204020204" pitchFamily="34" charset="-122"/>
              </a:rPr>
              <a:t>5</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4" name="图表 3">
            <a:extLst>
              <a:ext uri="{FF2B5EF4-FFF2-40B4-BE49-F238E27FC236}">
                <a16:creationId xmlns:a16="http://schemas.microsoft.com/office/drawing/2014/main" id="{0BC2D992-8FC6-44C7-A4D6-1C9E1F1D1311}"/>
              </a:ext>
            </a:extLst>
          </p:cNvPr>
          <p:cNvGraphicFramePr>
            <a:graphicFrameLocks/>
          </p:cNvGraphicFramePr>
          <p:nvPr>
            <p:extLst>
              <p:ext uri="{D42A27DB-BD31-4B8C-83A1-F6EECF244321}">
                <p14:modId xmlns:p14="http://schemas.microsoft.com/office/powerpoint/2010/main" val="2506350662"/>
              </p:ext>
            </p:extLst>
          </p:nvPr>
        </p:nvGraphicFramePr>
        <p:xfrm>
          <a:off x="-76200" y="636005"/>
          <a:ext cx="11487149" cy="6355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97138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1055688" y="260351"/>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5</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 name="图表 3">
            <a:extLst>
              <a:ext uri="{FF2B5EF4-FFF2-40B4-BE49-F238E27FC236}">
                <a16:creationId xmlns:a16="http://schemas.microsoft.com/office/drawing/2014/main" id="{8DE6E901-16AE-435A-8B3A-D78C7054D9F0}"/>
              </a:ext>
            </a:extLst>
          </p:cNvPr>
          <p:cNvGraphicFramePr>
            <a:graphicFrameLocks/>
          </p:cNvGraphicFramePr>
          <p:nvPr>
            <p:extLst>
              <p:ext uri="{D42A27DB-BD31-4B8C-83A1-F6EECF244321}">
                <p14:modId xmlns:p14="http://schemas.microsoft.com/office/powerpoint/2010/main" val="778122697"/>
              </p:ext>
            </p:extLst>
          </p:nvPr>
        </p:nvGraphicFramePr>
        <p:xfrm>
          <a:off x="658813" y="923924"/>
          <a:ext cx="10477500" cy="5457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19877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1055688" y="26035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4</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rPr>
              <a:t>5</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 name="图表 5">
            <a:extLst>
              <a:ext uri="{FF2B5EF4-FFF2-40B4-BE49-F238E27FC236}">
                <a16:creationId xmlns:a16="http://schemas.microsoft.com/office/drawing/2014/main" id="{1A8028D9-6139-4804-A318-AC8999D2AE8A}"/>
              </a:ext>
            </a:extLst>
          </p:cNvPr>
          <p:cNvGraphicFramePr>
            <a:graphicFrameLocks/>
          </p:cNvGraphicFramePr>
          <p:nvPr>
            <p:extLst>
              <p:ext uri="{D42A27DB-BD31-4B8C-83A1-F6EECF244321}">
                <p14:modId xmlns:p14="http://schemas.microsoft.com/office/powerpoint/2010/main" val="565534583"/>
              </p:ext>
            </p:extLst>
          </p:nvPr>
        </p:nvGraphicFramePr>
        <p:xfrm>
          <a:off x="1055688" y="990600"/>
          <a:ext cx="10080625" cy="5369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888541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1055688" y="260350"/>
            <a:ext cx="5630862" cy="530225"/>
          </a:xfrm>
        </p:spPr>
        <p:txBody>
          <a:bodyPr lIns="0" tIns="0" rIns="0" bIns="0"/>
          <a:lstStyle/>
          <a:p>
            <a:r>
              <a:rPr lang="en-US" altLang="zh-CN" sz="2400" b="0" dirty="0">
                <a:solidFill>
                  <a:schemeClr val="tx2">
                    <a:lumMod val="75000"/>
                  </a:schemeClr>
                </a:solidFill>
                <a:latin typeface="微软雅黑" panose="020B0503020204020204" pitchFamily="34" charset="-122"/>
                <a:ea typeface="微软雅黑" panose="020B0503020204020204" pitchFamily="34" charset="-122"/>
              </a:rPr>
              <a:t>5</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月热门公司解读</a:t>
            </a:r>
            <a:r>
              <a:rPr lang="en-US" altLang="zh-CN" sz="2400" b="0" dirty="0">
                <a:solidFill>
                  <a:schemeClr val="tx2">
                    <a:lumMod val="75000"/>
                  </a:schemeClr>
                </a:solidFill>
                <a:latin typeface="微软雅黑" panose="020B0503020204020204" pitchFamily="34" charset="-122"/>
                <a:ea typeface="微软雅黑" panose="020B0503020204020204" pitchFamily="34" charset="-122"/>
              </a:rPr>
              <a:t>——</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热景生物</a:t>
            </a:r>
          </a:p>
        </p:txBody>
      </p:sp>
      <p:sp>
        <p:nvSpPr>
          <p:cNvPr id="3" name="文本框 2">
            <a:extLst>
              <a:ext uri="{FF2B5EF4-FFF2-40B4-BE49-F238E27FC236}">
                <a16:creationId xmlns:a16="http://schemas.microsoft.com/office/drawing/2014/main" id="{3BB7D296-44FB-4DF6-B83F-533BDB7D8C8D}"/>
              </a:ext>
            </a:extLst>
          </p:cNvPr>
          <p:cNvSpPr txBox="1"/>
          <p:nvPr/>
        </p:nvSpPr>
        <p:spPr bwMode="auto">
          <a:xfrm>
            <a:off x="1304131" y="4187825"/>
            <a:ext cx="9583737" cy="1993238"/>
          </a:xfrm>
          <a:prstGeom prst="rect">
            <a:avLst/>
          </a:prstGeom>
          <a:noFill/>
          <a:ln w="9525">
            <a:noFill/>
            <a:miter lim="800000"/>
          </a:ln>
        </p:spPr>
        <p:txBody>
          <a:bodyPr wrap="square" rtlCol="0">
            <a:spAutoFit/>
          </a:bodyPr>
          <a:lstStyle/>
          <a:p>
            <a:pPr algn="just">
              <a:lnSpc>
                <a:spcPct val="150000"/>
              </a:lnSpc>
            </a:pPr>
            <a:r>
              <a:rPr lang="en-US" altLang="zh-CN" sz="1400" dirty="0">
                <a:solidFill>
                  <a:srgbClr val="000000"/>
                </a:solidFill>
                <a:latin typeface="微软雅黑" panose="020B0503020204020204" pitchFamily="34" charset="-122"/>
                <a:ea typeface="微软雅黑" panose="020B0503020204020204" pitchFamily="34" charset="-122"/>
              </a:rPr>
              <a:t>       2021</a:t>
            </a:r>
            <a:r>
              <a:rPr lang="zh-CN" altLang="en-US" sz="1400" dirty="0">
                <a:solidFill>
                  <a:srgbClr val="000000"/>
                </a:solidFill>
                <a:latin typeface="微软雅黑" panose="020B0503020204020204" pitchFamily="34" charset="-122"/>
                <a:ea typeface="微软雅黑" panose="020B0503020204020204" pitchFamily="34" charset="-122"/>
              </a:rPr>
              <a:t>年第二季度，虽然国内部分地区时有疫情出现，但疫情总体稳定可控，反观海外，在疫情肆虐之下，对于</a:t>
            </a:r>
            <a:r>
              <a:rPr lang="en-US" altLang="zh-CN" sz="1400" dirty="0">
                <a:solidFill>
                  <a:srgbClr val="000000"/>
                </a:solidFill>
                <a:latin typeface="微软雅黑" panose="020B0503020204020204" pitchFamily="34" charset="-122"/>
                <a:ea typeface="微软雅黑" panose="020B0503020204020204" pitchFamily="34" charset="-122"/>
              </a:rPr>
              <a:t>CRO </a:t>
            </a:r>
            <a:r>
              <a:rPr lang="zh-CN" altLang="zh-CN" sz="1400" dirty="0">
                <a:solidFill>
                  <a:srgbClr val="000000"/>
                </a:solidFill>
                <a:latin typeface="微软雅黑" panose="020B0503020204020204" pitchFamily="34" charset="-122"/>
                <a:ea typeface="微软雅黑" panose="020B0503020204020204" pitchFamily="34" charset="-122"/>
              </a:rPr>
              <a:t>行业景气度持续向好</a:t>
            </a:r>
            <a:r>
              <a:rPr lang="zh-CN" altLang="en-US" sz="1400" dirty="0">
                <a:solidFill>
                  <a:srgbClr val="000000"/>
                </a:solidFill>
                <a:latin typeface="微软雅黑" panose="020B0503020204020204" pitchFamily="34" charset="-122"/>
                <a:ea typeface="微软雅黑" panose="020B0503020204020204" pitchFamily="34" charset="-122"/>
              </a:rPr>
              <a:t>，医疗器械和药品的需求只增不减，而热景生物也不断超预期增长。公司溢价协同低于合理区间，公司内在价值上涨但是市值出现下跌，两者匹配度较差，公司市值没有完全体现其内在价值，需及时排查影响市值的关键变量，但</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月市值急剧上升，溢价协同指数应该会好于</a:t>
            </a: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en-US" sz="1400" dirty="0">
                <a:solidFill>
                  <a:srgbClr val="000000"/>
                </a:solidFill>
                <a:latin typeface="微软雅黑" panose="020B0503020204020204" pitchFamily="34" charset="-122"/>
                <a:ea typeface="微软雅黑" panose="020B0503020204020204" pitchFamily="34" charset="-122"/>
              </a:rPr>
              <a:t>月之前的情况。从价值端来看，公司业绩不断提高，</a:t>
            </a:r>
            <a:r>
              <a:rPr lang="en-US" altLang="zh-CN" sz="1400" dirty="0">
                <a:solidFill>
                  <a:srgbClr val="000000"/>
                </a:solidFill>
                <a:latin typeface="微软雅黑" panose="020B0503020204020204" pitchFamily="34" charset="-122"/>
                <a:ea typeface="微软雅黑" panose="020B0503020204020204" pitchFamily="34" charset="-122"/>
              </a:rPr>
              <a:t>2020</a:t>
            </a:r>
            <a:r>
              <a:rPr lang="zh-CN" altLang="en-US" sz="1400" dirty="0">
                <a:solidFill>
                  <a:srgbClr val="000000"/>
                </a:solidFill>
                <a:latin typeface="微软雅黑" panose="020B0503020204020204" pitchFamily="34" charset="-122"/>
                <a:ea typeface="微软雅黑" panose="020B0503020204020204" pitchFamily="34" charset="-122"/>
              </a:rPr>
              <a:t>年下半年，公司持续进行研发，重点推动新型冠状病毒（</a:t>
            </a:r>
            <a:r>
              <a:rPr lang="en-US" altLang="zh-CN" sz="1400" dirty="0">
                <a:solidFill>
                  <a:srgbClr val="000000"/>
                </a:solidFill>
                <a:latin typeface="微软雅黑" panose="020B0503020204020204" pitchFamily="34" charset="-122"/>
                <a:ea typeface="微软雅黑" panose="020B0503020204020204" pitchFamily="34" charset="-122"/>
              </a:rPr>
              <a:t>2019-nCoV</a:t>
            </a:r>
            <a:r>
              <a:rPr lang="zh-CN" altLang="en-US" sz="1400" dirty="0">
                <a:solidFill>
                  <a:srgbClr val="000000"/>
                </a:solidFill>
                <a:latin typeface="微软雅黑" panose="020B0503020204020204" pitchFamily="34" charset="-122"/>
                <a:ea typeface="微软雅黑" panose="020B0503020204020204" pitchFamily="34" charset="-122"/>
              </a:rPr>
              <a:t>）抗原检测试剂盒（胶体金法）等产品的市场化推广，在第四季度国外疫情持续加重的情况下，外贸订单激增，促使公司</a:t>
            </a:r>
            <a:r>
              <a:rPr lang="en-US" altLang="zh-CN" sz="1400" dirty="0">
                <a:solidFill>
                  <a:srgbClr val="000000"/>
                </a:solidFill>
                <a:latin typeface="微软雅黑" panose="020B0503020204020204" pitchFamily="34" charset="-122"/>
                <a:ea typeface="微软雅黑" panose="020B0503020204020204" pitchFamily="34" charset="-122"/>
              </a:rPr>
              <a:t>2020</a:t>
            </a:r>
            <a:r>
              <a:rPr lang="zh-CN" altLang="en-US" sz="1400" dirty="0">
                <a:solidFill>
                  <a:srgbClr val="000000"/>
                </a:solidFill>
                <a:latin typeface="微软雅黑" panose="020B0503020204020204" pitchFamily="34" charset="-122"/>
                <a:ea typeface="微软雅黑" panose="020B0503020204020204" pitchFamily="34" charset="-122"/>
              </a:rPr>
              <a:t>年度整体经营业绩呈现较大幅度的增长。</a:t>
            </a:r>
          </a:p>
        </p:txBody>
      </p:sp>
      <p:graphicFrame>
        <p:nvGraphicFramePr>
          <p:cNvPr id="8" name="图表 7">
            <a:extLst>
              <a:ext uri="{FF2B5EF4-FFF2-40B4-BE49-F238E27FC236}">
                <a16:creationId xmlns:a16="http://schemas.microsoft.com/office/drawing/2014/main" id="{0CADB161-37C0-413C-AB2F-316A7518CEC1}"/>
              </a:ext>
            </a:extLst>
          </p:cNvPr>
          <p:cNvGraphicFramePr>
            <a:graphicFrameLocks/>
          </p:cNvGraphicFramePr>
          <p:nvPr>
            <p:extLst>
              <p:ext uri="{D42A27DB-BD31-4B8C-83A1-F6EECF244321}">
                <p14:modId xmlns:p14="http://schemas.microsoft.com/office/powerpoint/2010/main" val="1366769954"/>
              </p:ext>
            </p:extLst>
          </p:nvPr>
        </p:nvGraphicFramePr>
        <p:xfrm>
          <a:off x="658813" y="941265"/>
          <a:ext cx="5437187" cy="308463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图片 9">
            <a:extLst>
              <a:ext uri="{FF2B5EF4-FFF2-40B4-BE49-F238E27FC236}">
                <a16:creationId xmlns:a16="http://schemas.microsoft.com/office/drawing/2014/main" id="{8E845A93-D48B-4996-9F38-444116CB2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013966"/>
            <a:ext cx="5377228" cy="2987350"/>
          </a:xfrm>
          <a:prstGeom prst="rect">
            <a:avLst/>
          </a:prstGeom>
        </p:spPr>
      </p:pic>
    </p:spTree>
    <p:extLst>
      <p:ext uri="{BB962C8B-B14F-4D97-AF65-F5344CB8AC3E}">
        <p14:creationId xmlns:p14="http://schemas.microsoft.com/office/powerpoint/2010/main" val="279523395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27965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524001" y="2565401"/>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lang="en-US" altLang="zh-CN" b="1" dirty="0">
                <a:solidFill>
                  <a:srgbClr val="000066"/>
                </a:solidFill>
                <a:latin typeface="等线" panose="020F0502020204030204"/>
                <a:ea typeface="幼圆" panose="02010509060101010101" pitchFamily="49" charset="-122"/>
              </a:rPr>
              <a:t>5</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1055688" y="26035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395759" y="1166155"/>
            <a:ext cx="740554" cy="215444"/>
          </a:xfrm>
          <a:prstGeom prst="rect">
            <a:avLst/>
          </a:prstGeom>
          <a:noFill/>
          <a:ln w="9525">
            <a:noFill/>
            <a:miter lim="800000"/>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7E5617A7-08A2-4258-9F6D-DACFBF51596F}"/>
              </a:ext>
            </a:extLst>
          </p:cNvPr>
          <p:cNvGraphicFramePr>
            <a:graphicFrameLocks/>
          </p:cNvGraphicFramePr>
          <p:nvPr>
            <p:extLst>
              <p:ext uri="{D42A27DB-BD31-4B8C-83A1-F6EECF244321}">
                <p14:modId xmlns:p14="http://schemas.microsoft.com/office/powerpoint/2010/main" val="3122564340"/>
              </p:ext>
            </p:extLst>
          </p:nvPr>
        </p:nvGraphicFramePr>
        <p:xfrm>
          <a:off x="419819" y="741873"/>
          <a:ext cx="11352362" cy="56646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1255420" y="154555"/>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第一大股东累计质押数占持股比例变化</a:t>
            </a:r>
          </a:p>
        </p:txBody>
      </p:sp>
      <p:sp>
        <p:nvSpPr>
          <p:cNvPr id="6" name="文本框 5"/>
          <p:cNvSpPr txBox="1"/>
          <p:nvPr/>
        </p:nvSpPr>
        <p:spPr bwMode="auto">
          <a:xfrm>
            <a:off x="1055687" y="4704063"/>
            <a:ext cx="10080625" cy="1750864"/>
          </a:xfrm>
          <a:prstGeom prst="rect">
            <a:avLst/>
          </a:prstGeom>
          <a:noFill/>
          <a:ln w="9525">
            <a:noFill/>
            <a:miter lim="800000"/>
          </a:ln>
        </p:spPr>
        <p:txBody>
          <a:bodyPr wrap="square" rtlCol="0">
            <a:spAutoFit/>
          </a:bodyPr>
          <a:lstStyle/>
          <a:p>
            <a:pPr marL="0" marR="0" lvl="0" indent="457200" algn="just" defTabSz="914400" rtl="0" eaLnBrk="1" fontAlgn="auto" latinLnBrk="0" hangingPunct="1">
              <a:lnSpc>
                <a:spcPct val="2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月多家公司第一大股东累计质押数占持股比例变化超过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。奇精机械质押股份不涉及用作重大资产重组业绩补偿等事项的担保或其他保障用途，均为信用增进措施，属于非融资类质押。</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auto" latinLnBrk="0" hangingPunct="1">
              <a:lnSpc>
                <a:spcPct val="200000"/>
              </a:lnSpc>
              <a:spcBef>
                <a:spcPts val="0"/>
              </a:spcBef>
              <a:spcAft>
                <a:spcPts val="0"/>
              </a:spcAft>
              <a:buClrTx/>
              <a:buSzTx/>
              <a:buFontTx/>
              <a:buNone/>
              <a:tabLst/>
              <a:defRPr/>
            </a:pPr>
            <a:r>
              <a:rPr lang="zh-CN" altLang="en-US" sz="1400" dirty="0">
                <a:solidFill>
                  <a:srgbClr val="000000"/>
                </a:solidFill>
                <a:latin typeface="微软雅黑" panose="020B0503020204020204" pitchFamily="34" charset="-122"/>
                <a:ea typeface="微软雅黑" panose="020B0503020204020204" pitchFamily="34" charset="-122"/>
              </a:rPr>
              <a:t>累计质押下降方面，因股票质押式回购交易逾期，邓子长于</a:t>
            </a:r>
            <a:r>
              <a:rPr lang="en-US" altLang="zh-CN" sz="1400" dirty="0">
                <a:solidFill>
                  <a:srgbClr val="000000"/>
                </a:solidFill>
                <a:latin typeface="微软雅黑" panose="020B0503020204020204" pitchFamily="34" charset="-122"/>
                <a:ea typeface="微软雅黑" panose="020B0503020204020204" pitchFamily="34" charset="-122"/>
              </a:rPr>
              <a:t>2020</a:t>
            </a:r>
            <a:r>
              <a:rPr lang="zh-CN" altLang="en-US" sz="1400" dirty="0">
                <a:solidFill>
                  <a:srgbClr val="000000"/>
                </a:solidFill>
                <a:latin typeface="微软雅黑" panose="020B0503020204020204" pitchFamily="34" charset="-122"/>
                <a:ea typeface="微软雅黑" panose="020B0503020204020204" pitchFamily="34" charset="-122"/>
              </a:rPr>
              <a:t>年</a:t>
            </a: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月</a:t>
            </a:r>
            <a:r>
              <a:rPr lang="en-US" altLang="zh-CN" sz="1400" dirty="0">
                <a:solidFill>
                  <a:srgbClr val="000000"/>
                </a:solidFill>
                <a:latin typeface="微软雅黑" panose="020B0503020204020204" pitchFamily="34" charset="-122"/>
                <a:ea typeface="微软雅黑" panose="020B0503020204020204" pitchFamily="34" charset="-122"/>
              </a:rPr>
              <a:t>23</a:t>
            </a:r>
            <a:r>
              <a:rPr lang="zh-CN" altLang="en-US" sz="1400" dirty="0">
                <a:solidFill>
                  <a:srgbClr val="000000"/>
                </a:solidFill>
                <a:latin typeface="微软雅黑" panose="020B0503020204020204" pitchFamily="34" charset="-122"/>
                <a:ea typeface="微软雅黑" panose="020B0503020204020204" pitchFamily="34" charset="-122"/>
              </a:rPr>
              <a:t>日与董伟及国信证券签订</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股份转让协议</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，邓子长拟将其持有的已质押的公司股份</a:t>
            </a:r>
            <a:r>
              <a:rPr lang="en-US" altLang="zh-CN" sz="1400" dirty="0">
                <a:solidFill>
                  <a:srgbClr val="000000"/>
                </a:solidFill>
                <a:latin typeface="微软雅黑" panose="020B0503020204020204" pitchFamily="34" charset="-122"/>
                <a:ea typeface="微软雅黑" panose="020B0503020204020204" pitchFamily="34" charset="-122"/>
              </a:rPr>
              <a:t>2449.34</a:t>
            </a:r>
            <a:r>
              <a:rPr lang="zh-CN" altLang="en-US" sz="1400" dirty="0">
                <a:solidFill>
                  <a:srgbClr val="000000"/>
                </a:solidFill>
                <a:latin typeface="微软雅黑" panose="020B0503020204020204" pitchFamily="34" charset="-122"/>
                <a:ea typeface="微软雅黑" panose="020B0503020204020204" pitchFamily="34" charset="-122"/>
              </a:rPr>
              <a:t>万股无限售流通股</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占公司总股本比例</a:t>
            </a:r>
            <a:r>
              <a:rPr lang="en-US" altLang="zh-CN" sz="1400" dirty="0">
                <a:solidFill>
                  <a:srgbClr val="000000"/>
                </a:solidFill>
                <a:latin typeface="微软雅黑" panose="020B0503020204020204" pitchFamily="34" charset="-122"/>
                <a:ea typeface="微软雅黑" panose="020B0503020204020204" pitchFamily="34" charset="-122"/>
              </a:rPr>
              <a:t>3.1%)</a:t>
            </a:r>
            <a:r>
              <a:rPr lang="zh-CN" altLang="en-US" sz="1400" dirty="0">
                <a:solidFill>
                  <a:srgbClr val="000000"/>
                </a:solidFill>
                <a:latin typeface="微软雅黑" panose="020B0503020204020204" pitchFamily="34" charset="-122"/>
                <a:ea typeface="微软雅黑" panose="020B0503020204020204" pitchFamily="34" charset="-122"/>
              </a:rPr>
              <a:t>转让给董伟。</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0" name="图表 9">
            <a:extLst>
              <a:ext uri="{FF2B5EF4-FFF2-40B4-BE49-F238E27FC236}">
                <a16:creationId xmlns:a16="http://schemas.microsoft.com/office/drawing/2014/main" id="{BB56EC3C-0933-4DCE-8894-6E42087F33B6}"/>
              </a:ext>
            </a:extLst>
          </p:cNvPr>
          <p:cNvGraphicFramePr>
            <a:graphicFrameLocks/>
          </p:cNvGraphicFramePr>
          <p:nvPr>
            <p:extLst>
              <p:ext uri="{D42A27DB-BD31-4B8C-83A1-F6EECF244321}">
                <p14:modId xmlns:p14="http://schemas.microsoft.com/office/powerpoint/2010/main" val="790812869"/>
              </p:ext>
            </p:extLst>
          </p:nvPr>
        </p:nvGraphicFramePr>
        <p:xfrm>
          <a:off x="6159260" y="885825"/>
          <a:ext cx="4977051"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a:extLst>
              <a:ext uri="{FF2B5EF4-FFF2-40B4-BE49-F238E27FC236}">
                <a16:creationId xmlns:a16="http://schemas.microsoft.com/office/drawing/2014/main" id="{DA4DFC2C-278D-4232-B71B-A587AB1750C8}"/>
              </a:ext>
            </a:extLst>
          </p:cNvPr>
          <p:cNvGraphicFramePr>
            <a:graphicFrameLocks/>
          </p:cNvGraphicFramePr>
          <p:nvPr>
            <p:extLst>
              <p:ext uri="{D42A27DB-BD31-4B8C-83A1-F6EECF244321}">
                <p14:modId xmlns:p14="http://schemas.microsoft.com/office/powerpoint/2010/main" val="2568303464"/>
              </p:ext>
            </p:extLst>
          </p:nvPr>
        </p:nvGraphicFramePr>
        <p:xfrm>
          <a:off x="736600" y="885825"/>
          <a:ext cx="5702300" cy="372427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68461485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10D5F8C-8EFD-FF46-A4D4-E8D54AC37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300" y="3174359"/>
            <a:ext cx="1605600" cy="509282"/>
          </a:xfrm>
          <a:prstGeom prst="rect">
            <a:avLst/>
          </a:prstGeom>
        </p:spPr>
      </p:pic>
      <p:pic>
        <p:nvPicPr>
          <p:cNvPr id="5" name="图片 4">
            <a:extLst>
              <a:ext uri="{FF2B5EF4-FFF2-40B4-BE49-F238E27FC236}">
                <a16:creationId xmlns:a16="http://schemas.microsoft.com/office/drawing/2014/main" id="{2F0E10BA-8CF4-40E7-9C33-1EC4DEEA4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324" y="3690103"/>
            <a:ext cx="1920576" cy="556688"/>
          </a:xfrm>
          <a:prstGeom prst="rect">
            <a:avLst/>
          </a:prstGeom>
        </p:spPr>
      </p:pic>
      <p:sp>
        <p:nvSpPr>
          <p:cNvPr id="7" name="对话气泡: 圆角矩形 6"/>
          <p:cNvSpPr/>
          <p:nvPr/>
        </p:nvSpPr>
        <p:spPr bwMode="auto">
          <a:xfrm>
            <a:off x="405765" y="1036320"/>
            <a:ext cx="5123815" cy="1965960"/>
          </a:xfrm>
          <a:prstGeom prst="wedgeRoundRectCallout">
            <a:avLst>
              <a:gd name="adj1" fmla="val 31773"/>
              <a:gd name="adj2" fmla="val 6140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1055688" y="260350"/>
            <a:ext cx="2659421" cy="366503"/>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481966" y="1171398"/>
            <a:ext cx="5013960" cy="16700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我们建议，</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年积极布局板块：信用风险缓释长周期逐渐步入尾期，板块估值中枢有望趋势性提升；宏观变量改善：内生需求改善推高经济景气度，让利政策预期向好；盈利改善：息差边际企稳叠加拨备适度反哺。</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配置建议：低估值的银行股可能有估值修复</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对话气泡: 圆角矩形 36"/>
          <p:cNvSpPr/>
          <p:nvPr/>
        </p:nvSpPr>
        <p:spPr bwMode="auto">
          <a:xfrm>
            <a:off x="6343650" y="1009650"/>
            <a:ext cx="5591176" cy="1819276"/>
          </a:xfrm>
          <a:prstGeom prst="wedgeRoundRectCallout">
            <a:avLst>
              <a:gd name="adj1" fmla="val -39297"/>
              <a:gd name="adj2" fmla="val 6728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6096000" y="4356736"/>
            <a:ext cx="5857875" cy="1710690"/>
          </a:xfrm>
          <a:prstGeom prst="wedgeRoundRectCallout">
            <a:avLst>
              <a:gd name="adj1" fmla="val -40808"/>
              <a:gd name="adj2" fmla="val -5751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658813" y="4410075"/>
            <a:ext cx="5090452" cy="1762125"/>
          </a:xfrm>
          <a:prstGeom prst="wedgeRoundRectCallout">
            <a:avLst>
              <a:gd name="adj1" fmla="val 35793"/>
              <a:gd name="adj2" fmla="val -6488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6096000" y="4375495"/>
            <a:ext cx="5800725" cy="1670073"/>
          </a:xfrm>
          <a:prstGeom prst="rect">
            <a:avLst/>
          </a:prstGeom>
          <a:noFill/>
        </p:spPr>
        <p:txBody>
          <a:bodyPr wrap="square" rtlCol="0">
            <a:spAutoFit/>
          </a:bodyPr>
          <a:lstStyle>
            <a:defPPr>
              <a:defRPr lang="en-US"/>
            </a:defPPr>
            <a:lvl1pPr>
              <a:defRPr sz="1800" b="1">
                <a:latin typeface="+mn-ea"/>
                <a:ea typeface="+mn-ea"/>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b="0" dirty="0">
                <a:solidFill>
                  <a:srgbClr val="000000"/>
                </a:solidFill>
                <a:latin typeface="微软雅黑" panose="020B0503020204020204" pitchFamily="34" charset="-122"/>
                <a:ea typeface="微软雅黑" panose="020B0503020204020204" pitchFamily="34" charset="-122"/>
              </a:rPr>
              <a:t>流动性“不急转弯”，不紧不松，股市流动性较为充裕，外资流入今年流入已超</a:t>
            </a:r>
            <a:r>
              <a:rPr lang="en-US" altLang="zh-CN" sz="1400" b="0" dirty="0">
                <a:solidFill>
                  <a:srgbClr val="000000"/>
                </a:solidFill>
                <a:latin typeface="微软雅黑" panose="020B0503020204020204" pitchFamily="34" charset="-122"/>
                <a:ea typeface="微软雅黑" panose="020B0503020204020204" pitchFamily="34" charset="-122"/>
              </a:rPr>
              <a:t>2000</a:t>
            </a:r>
            <a:r>
              <a:rPr lang="zh-CN" altLang="en-US" sz="1400" b="0" dirty="0">
                <a:solidFill>
                  <a:srgbClr val="000000"/>
                </a:solidFill>
                <a:latin typeface="微软雅黑" panose="020B0503020204020204" pitchFamily="34" charset="-122"/>
                <a:ea typeface="微软雅黑" panose="020B0503020204020204" pitchFamily="34" charset="-122"/>
              </a:rPr>
              <a:t>亿元。现阶段处于风险偏好提升、政策暖风的窗口期。整体来看，近期周期品进入收获期、高波动期，但受益于全球复苏和下游需求旺盛的方向仍然值得继续把握，整体周期股行情我们认为仍未结束。</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配置建议：军工、医疗、航空服务</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658813" y="4415587"/>
            <a:ext cx="4944300" cy="16700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年下半年以来多个行业盈利保持持续改善趋势，叠加行业景气度上行，新能源板块、汽车产业链、医药生物、电子、机械设备等行业</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年报取得了较为不错的盈利增长，且</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年一季度这些行业盈利能力持续提升。</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配置建议：新能源、汽车、医疗</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515100" y="1027493"/>
            <a:ext cx="5341093" cy="16700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dirty="0">
                <a:solidFill>
                  <a:srgbClr val="000000"/>
                </a:solidFill>
                <a:latin typeface="微软雅黑" panose="020B0503020204020204" pitchFamily="34" charset="-122"/>
                <a:ea typeface="微软雅黑" panose="020B0503020204020204" pitchFamily="34" charset="-122"/>
              </a:rPr>
              <a:t>2021</a:t>
            </a:r>
            <a:r>
              <a:rPr lang="zh-CN" altLang="en-US" sz="1400" dirty="0">
                <a:solidFill>
                  <a:srgbClr val="000000"/>
                </a:solidFill>
                <a:latin typeface="微软雅黑" panose="020B0503020204020204" pitchFamily="34" charset="-122"/>
                <a:ea typeface="微软雅黑" panose="020B0503020204020204" pitchFamily="34" charset="-122"/>
              </a:rPr>
              <a:t>年下半年中国经济回落、价格回落和利率回落，但经济转型升级成为核心方向。总体而言市场应当是震荡状态。我们倾向于认为</a:t>
            </a:r>
            <a:r>
              <a:rPr lang="en-US" altLang="zh-CN" sz="1400" dirty="0">
                <a:solidFill>
                  <a:srgbClr val="000000"/>
                </a:solidFill>
                <a:latin typeface="微软雅黑" panose="020B0503020204020204" pitchFamily="34" charset="-122"/>
                <a:ea typeface="微软雅黑" panose="020B0503020204020204" pitchFamily="34" charset="-122"/>
              </a:rPr>
              <a:t>2021</a:t>
            </a:r>
            <a:r>
              <a:rPr lang="zh-CN" altLang="en-US" sz="1400" dirty="0">
                <a:solidFill>
                  <a:srgbClr val="000000"/>
                </a:solidFill>
                <a:latin typeface="微软雅黑" panose="020B0503020204020204" pitchFamily="34" charset="-122"/>
                <a:ea typeface="微软雅黑" panose="020B0503020204020204" pitchFamily="34" charset="-122"/>
              </a:rPr>
              <a:t>年下半年</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市场不存在系统性的机会，美债利率上行和汇率阶段性贬值将带来负面的影响，市场整体在当前状态下持续运行。</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生物医药、券商板块</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2D0417D4-A09E-4085-8F7D-CE4F25E7322E}"/>
              </a:ext>
            </a:extLst>
          </p:cNvPr>
          <p:cNvPicPr>
            <a:picLocks noChangeAspect="1"/>
          </p:cNvPicPr>
          <p:nvPr/>
        </p:nvPicPr>
        <p:blipFill>
          <a:blip r:embed="rId5"/>
          <a:stretch>
            <a:fillRect/>
          </a:stretch>
        </p:blipFill>
        <p:spPr>
          <a:xfrm>
            <a:off x="6134100" y="3779603"/>
            <a:ext cx="1605600" cy="425483"/>
          </a:xfrm>
          <a:prstGeom prst="rect">
            <a:avLst/>
          </a:prstGeom>
        </p:spPr>
      </p:pic>
      <p:pic>
        <p:nvPicPr>
          <p:cNvPr id="4" name="图片 3">
            <a:extLst>
              <a:ext uri="{FF2B5EF4-FFF2-40B4-BE49-F238E27FC236}">
                <a16:creationId xmlns:a16="http://schemas.microsoft.com/office/drawing/2014/main" id="{7B49EA2D-D3D3-4A00-8A50-5ECC13D93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943" y="3240616"/>
            <a:ext cx="1719350" cy="424800"/>
          </a:xfrm>
          <a:prstGeom prst="rect">
            <a:avLst/>
          </a:prstGeom>
        </p:spPr>
      </p:pic>
    </p:spTree>
    <p:extLst>
      <p:ext uri="{BB962C8B-B14F-4D97-AF65-F5344CB8AC3E}">
        <p14:creationId xmlns:p14="http://schemas.microsoft.com/office/powerpoint/2010/main" val="266282314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631156" y="8683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1055688" y="260350"/>
            <a:ext cx="8231188" cy="708025"/>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34842" name="Rectangle 26"/>
          <p:cNvSpPr>
            <a:spLocks noChangeArrowheads="1"/>
          </p:cNvSpPr>
          <p:nvPr/>
        </p:nvSpPr>
        <p:spPr bwMode="auto">
          <a:xfrm>
            <a:off x="1327943" y="1608019"/>
            <a:ext cx="9536113" cy="3886770"/>
          </a:xfrm>
          <a:prstGeom prst="rect">
            <a:avLst/>
          </a:prstGeom>
          <a:noFill/>
          <a:ln w="9525">
            <a:noFill/>
            <a:miter lim="800000"/>
          </a:ln>
          <a:effectLst/>
        </p:spPr>
        <p:txBody>
          <a:bodyPr wrap="square" anchor="ctr">
            <a:spAutoFit/>
          </a:bodyPr>
          <a:lstStyle/>
          <a:p>
            <a:pPr marL="0" marR="0" lvl="0" indent="720000" algn="just" defTabSz="914400" rtl="0" eaLnBrk="1" fontAlgn="auto" latinLnBrk="0" hangingPunct="1">
              <a:lnSpc>
                <a:spcPct val="200000"/>
              </a:lnSpc>
              <a:spcBef>
                <a:spcPts val="0"/>
              </a:spcBef>
              <a:spcAft>
                <a:spcPts val="0"/>
              </a:spcAft>
              <a:buClrTx/>
              <a:buSzTx/>
              <a:buFontTx/>
              <a:buNone/>
              <a:tabLst/>
              <a:defRPr/>
            </a:pPr>
            <a:r>
              <a:rPr lang="en-US" altLang="zh-CN" b="0" i="0" dirty="0">
                <a:solidFill>
                  <a:srgbClr val="151515"/>
                </a:solidFill>
                <a:effectLst/>
                <a:latin typeface="Microsoft YaHei" panose="020B0503020204020204" pitchFamily="34" charset="-122"/>
                <a:ea typeface="Microsoft YaHei" panose="020B0503020204020204" pitchFamily="34" charset="-122"/>
              </a:rPr>
              <a:t>5</a:t>
            </a:r>
            <a:r>
              <a:rPr lang="zh-CN" altLang="en-US" b="0" i="0" dirty="0">
                <a:solidFill>
                  <a:srgbClr val="151515"/>
                </a:solidFill>
                <a:effectLst/>
                <a:latin typeface="Microsoft YaHei" panose="020B0503020204020204" pitchFamily="34" charset="-122"/>
                <a:ea typeface="Microsoft YaHei" panose="020B0503020204020204" pitchFamily="34" charset="-122"/>
              </a:rPr>
              <a:t>月市场震荡上行，大盘持续走高，成交量上升。从资金面来看，全月央行小幅回笼，总体依旧保持稳健，市场预计将继续保持稳中偏紧的态势。</a:t>
            </a:r>
            <a:r>
              <a:rPr lang="zh-CN" altLang="en-US" dirty="0">
                <a:solidFill>
                  <a:srgbClr val="151515"/>
                </a:solidFill>
                <a:latin typeface="Microsoft YaHei" panose="020B0503020204020204" pitchFamily="34" charset="-122"/>
                <a:ea typeface="Microsoft YaHei" panose="020B0503020204020204" pitchFamily="34" charset="-122"/>
              </a:rPr>
              <a:t>人民币汇率就走出了一波明显的升值走势，直接原因在于疫情后中美两国货币发行节奏存在较大差异，而人民币汇率可能处在一个缓慢有波动的升值区间中。</a:t>
            </a:r>
            <a:endParaRPr lang="en-US" altLang="zh-CN" b="0" i="0" dirty="0">
              <a:solidFill>
                <a:srgbClr val="151515"/>
              </a:solidFill>
              <a:effectLst/>
              <a:latin typeface="Microsoft YaHei" panose="020B0503020204020204" pitchFamily="34" charset="-122"/>
              <a:ea typeface="Microsoft YaHei" panose="020B0503020204020204" pitchFamily="34" charset="-122"/>
            </a:endParaRPr>
          </a:p>
          <a:p>
            <a:pPr marL="0" marR="0" lvl="0" indent="720000" algn="just" defTabSz="914400" rtl="0" eaLnBrk="1" fontAlgn="auto" latinLnBrk="0" hangingPunct="1">
              <a:lnSpc>
                <a:spcPct val="200000"/>
              </a:lnSpc>
              <a:spcBef>
                <a:spcPts val="0"/>
              </a:spcBef>
              <a:spcAft>
                <a:spcPts val="0"/>
              </a:spcAft>
              <a:buClrTx/>
              <a:buSzTx/>
              <a:buFontTx/>
              <a:buNone/>
              <a:tabLst/>
              <a:defRPr/>
            </a:pPr>
            <a:r>
              <a:rPr lang="zh-CN" altLang="en-US" dirty="0">
                <a:solidFill>
                  <a:srgbClr val="151515"/>
                </a:solidFill>
                <a:latin typeface="Microsoft YaHei" panose="020B0503020204020204" pitchFamily="34" charset="-122"/>
                <a:ea typeface="Microsoft YaHei" panose="020B0503020204020204" pitchFamily="34" charset="-122"/>
              </a:rPr>
              <a:t>进入</a:t>
            </a:r>
            <a:r>
              <a:rPr lang="en-US" altLang="zh-CN" dirty="0">
                <a:solidFill>
                  <a:srgbClr val="151515"/>
                </a:solidFill>
                <a:latin typeface="Microsoft YaHei" panose="020B0503020204020204" pitchFamily="34" charset="-122"/>
                <a:ea typeface="Microsoft YaHei" panose="020B0503020204020204" pitchFamily="34" charset="-122"/>
              </a:rPr>
              <a:t>6</a:t>
            </a:r>
            <a:r>
              <a:rPr lang="zh-CN" altLang="en-US" dirty="0">
                <a:solidFill>
                  <a:srgbClr val="151515"/>
                </a:solidFill>
                <a:latin typeface="Microsoft YaHei" panose="020B0503020204020204" pitchFamily="34" charset="-122"/>
                <a:ea typeface="Microsoft YaHei" panose="020B0503020204020204" pitchFamily="34" charset="-122"/>
              </a:rPr>
              <a:t>月，市场整体量能有所提升，北向资金净流入上升，多空博弈持续，后市或仍将保持上升态势，而人民币汇率上升预期所带来外资的流入可能会进一步升温，且</a:t>
            </a:r>
            <a:r>
              <a:rPr lang="en-US" altLang="zh-CN" dirty="0">
                <a:solidFill>
                  <a:srgbClr val="151515"/>
                </a:solidFill>
                <a:latin typeface="Microsoft YaHei" panose="020B0503020204020204" pitchFamily="34" charset="-122"/>
                <a:ea typeface="Microsoft YaHei" panose="020B0503020204020204" pitchFamily="34" charset="-122"/>
              </a:rPr>
              <a:t>6</a:t>
            </a:r>
            <a:r>
              <a:rPr lang="zh-CN" altLang="en-US" dirty="0">
                <a:solidFill>
                  <a:srgbClr val="151515"/>
                </a:solidFill>
                <a:latin typeface="Microsoft YaHei" panose="020B0503020204020204" pitchFamily="34" charset="-122"/>
                <a:ea typeface="Microsoft YaHei" panose="020B0503020204020204" pitchFamily="34" charset="-122"/>
              </a:rPr>
              <a:t>月会迎来市场解禁的一波高峰，优质标的有望吸引场外资金入场，相关公司或将新来新一轮的上涨行情。</a:t>
            </a:r>
            <a:endParaRPr lang="en-US" altLang="zh-CN" dirty="0">
              <a:solidFill>
                <a:srgbClr val="15151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8220862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7851" y="260351"/>
            <a:ext cx="5167313"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Pre-IPO</a:t>
            </a:r>
            <a:r>
              <a:rPr kumimoji="0" lang="zh-CN" altLang="en-US"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819" name="矩形 3"/>
          <p:cNvSpPr>
            <a:spLocks noChangeArrowheads="1"/>
          </p:cNvSpPr>
          <p:nvPr/>
        </p:nvSpPr>
        <p:spPr bwMode="auto">
          <a:xfrm>
            <a:off x="1879601" y="1206981"/>
            <a:ext cx="8141096" cy="4499437"/>
          </a:xfrm>
          <a:prstGeom prst="rect">
            <a:avLst/>
          </a:prstGeom>
          <a:noFill/>
          <a:ln w="9525">
            <a:noFill/>
            <a:miter lim="800000"/>
          </a:ln>
        </p:spPr>
        <p:txBody>
          <a:bodyPr wrap="square">
            <a:spAutoFit/>
          </a:bodyPr>
          <a:lstStyle/>
          <a:p>
            <a:pPr marL="342900" marR="0" lvl="0" indent="-342900" algn="just"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endParaRPr kumimoji="0" lang="en-US" altLang="zh-CN"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just"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just"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just"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4825" y="260351"/>
            <a:ext cx="7850188"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Post-IPO</a:t>
            </a:r>
            <a:r>
              <a:rPr kumimoji="0" lang="zh-CN" altLang="en-US"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3719736" y="20474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3863752" y="2171399"/>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宏观</a:t>
            </a:r>
          </a:p>
        </p:txBody>
      </p:sp>
      <p:sp>
        <p:nvSpPr>
          <p:cNvPr id="6" name="椭圆 5"/>
          <p:cNvSpPr/>
          <p:nvPr/>
        </p:nvSpPr>
        <p:spPr bwMode="auto">
          <a:xfrm>
            <a:off x="3719736" y="31061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4006627" y="3282176"/>
            <a:ext cx="50822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a:t>
            </a:r>
          </a:p>
        </p:txBody>
      </p:sp>
      <p:sp>
        <p:nvSpPr>
          <p:cNvPr id="8" name="椭圆 7"/>
          <p:cNvSpPr/>
          <p:nvPr/>
        </p:nvSpPr>
        <p:spPr bwMode="auto">
          <a:xfrm>
            <a:off x="3719736" y="41066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3863752" y="4217552"/>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展望</a:t>
            </a:r>
          </a:p>
        </p:txBody>
      </p:sp>
      <p:sp>
        <p:nvSpPr>
          <p:cNvPr id="14" name="文本框 13"/>
          <p:cNvSpPr txBox="1"/>
          <p:nvPr/>
        </p:nvSpPr>
        <p:spPr>
          <a:xfrm>
            <a:off x="5062193" y="3245476"/>
            <a:ext cx="3919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月初股指降幅明显，中下旬震荡上升</a:t>
            </a:r>
          </a:p>
        </p:txBody>
      </p:sp>
      <p:sp>
        <p:nvSpPr>
          <p:cNvPr id="15" name="文本框 14"/>
          <p:cNvSpPr txBox="1"/>
          <p:nvPr/>
        </p:nvSpPr>
        <p:spPr>
          <a:xfrm>
            <a:off x="5100294" y="4246034"/>
            <a:ext cx="3538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sym typeface="+mn-ea"/>
              </a:rPr>
              <a:t>市场能量上升，</a:t>
            </a:r>
            <a:r>
              <a:rPr lang="en-US" altLang="zh-CN" dirty="0">
                <a:solidFill>
                  <a:prstClr val="black"/>
                </a:solidFill>
                <a:latin typeface="微软雅黑" panose="020B0503020204020204" pitchFamily="34" charset="-122"/>
                <a:ea typeface="微软雅黑" panose="020B0503020204020204" pitchFamily="34" charset="-122"/>
                <a:sym typeface="+mn-ea"/>
              </a:rPr>
              <a:t> </a:t>
            </a:r>
            <a:r>
              <a:rPr lang="zh-CN" altLang="en-US" dirty="0">
                <a:solidFill>
                  <a:prstClr val="black"/>
                </a:solidFill>
                <a:latin typeface="微软雅黑" panose="020B0503020204020204" pitchFamily="34" charset="-122"/>
                <a:ea typeface="微软雅黑" panose="020B0503020204020204" pitchFamily="34" charset="-122"/>
                <a:sym typeface="+mn-ea"/>
              </a:rPr>
              <a:t>投资者情绪积极</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框 3">
            <a:extLst>
              <a:ext uri="{FF2B5EF4-FFF2-40B4-BE49-F238E27FC236}">
                <a16:creationId xmlns:a16="http://schemas.microsoft.com/office/drawing/2014/main" id="{233ED68F-1DF9-4183-804C-319A93232479}"/>
              </a:ext>
            </a:extLst>
          </p:cNvPr>
          <p:cNvSpPr txBox="1"/>
          <p:nvPr/>
        </p:nvSpPr>
        <p:spPr>
          <a:xfrm>
            <a:off x="5062194" y="2171399"/>
            <a:ext cx="410085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经济指标逐步上行，制造业景气度回升</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1055688" y="26035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2129655" y="3589694"/>
            <a:ext cx="7932689" cy="366575"/>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月CPI同比</a:t>
            </a:r>
            <a:r>
              <a:rPr lang="zh-CN" altLang="en-US" dirty="0">
                <a:solidFill>
                  <a:srgbClr val="FF0000"/>
                </a:solidFill>
                <a:latin typeface="微软雅黑" panose="020B0503020204020204" pitchFamily="34" charset="-122"/>
                <a:ea typeface="微软雅黑" panose="020B0503020204020204" pitchFamily="34" charset="-122"/>
              </a:rPr>
              <a:t>上涨</a:t>
            </a:r>
            <a:r>
              <a:rPr lang="en-US" altLang="zh-CN" dirty="0">
                <a:solidFill>
                  <a:srgbClr val="FF0000"/>
                </a:solidFill>
                <a:latin typeface="微软雅黑" panose="020B0503020204020204" pitchFamily="34" charset="-122"/>
                <a:ea typeface="微软雅黑" panose="020B0503020204020204" pitchFamily="34" charset="-122"/>
              </a:rPr>
              <a:t>1.3%</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00B050"/>
                </a:solidFill>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0.2%</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同比</a:t>
            </a:r>
            <a:r>
              <a:rPr lang="zh-CN" altLang="en-US" dirty="0">
                <a:solidFill>
                  <a:srgbClr val="FF0000"/>
                </a:solidFill>
                <a:latin typeface="微软雅黑" panose="020B0503020204020204" pitchFamily="34" charset="-122"/>
                <a:ea typeface="微软雅黑" panose="020B0503020204020204" pitchFamily="34" charset="-122"/>
              </a:rPr>
              <a:t>上涨</a:t>
            </a:r>
            <a:r>
              <a:rPr lang="en-US" altLang="zh-CN" dirty="0">
                <a:solidFill>
                  <a:srgbClr val="FF0000"/>
                </a:solidFill>
                <a:latin typeface="微软雅黑" panose="020B0503020204020204" pitchFamily="34" charset="-122"/>
                <a:ea typeface="微软雅黑" panose="020B0503020204020204" pitchFamily="34" charset="-122"/>
              </a:rPr>
              <a:t>9.0%</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上涨</a:t>
            </a:r>
            <a:r>
              <a:rPr lang="en-US" altLang="zh-CN" dirty="0">
                <a:solidFill>
                  <a:srgbClr val="FF0000"/>
                </a:solidFill>
                <a:latin typeface="微软雅黑" panose="020B0503020204020204" pitchFamily="34" charset="-122"/>
                <a:ea typeface="微软雅黑" panose="020B0503020204020204" pitchFamily="34" charset="-122"/>
              </a:rPr>
              <a:t>1.6%</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1005191" y="4139788"/>
            <a:ext cx="10131122" cy="2316403"/>
          </a:xfrm>
          <a:prstGeom prst="rect">
            <a:avLst/>
          </a:prstGeom>
          <a:noFill/>
          <a:ln w="9525">
            <a:noFill/>
            <a:miter lim="800000"/>
          </a:ln>
          <a:effectLst/>
        </p:spPr>
        <p:txBody>
          <a:bodyPr wrap="square" anchor="ctr">
            <a:spAutoFit/>
          </a:bodyPr>
          <a:lstStyle/>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CPI</a:t>
            </a:r>
            <a:r>
              <a:rPr lang="zh-CN" altLang="en-US" sz="1400" dirty="0">
                <a:solidFill>
                  <a:srgbClr val="000000"/>
                </a:solidFill>
                <a:latin typeface="微软雅黑" panose="020B0503020204020204" pitchFamily="34" charset="-122"/>
                <a:ea typeface="微软雅黑" panose="020B0503020204020204" pitchFamily="34" charset="-122"/>
              </a:rPr>
              <a:t>方面，环比看，食品中，生猪生产不断恢复，猪肉供给持续增加，鲜菜和鲜果供应充足</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。但受供给减少，饲料成本上升涨等因素，淡水鱼价格涨幅明显。非食品价格上涨仅</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。同比看，猪肉价格下降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23.8%</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，降幅明显，非食品中，</a:t>
            </a:r>
            <a:r>
              <a:rPr lang="zh-CN" altLang="en-US" sz="1400" dirty="0">
                <a:solidFill>
                  <a:srgbClr val="000000"/>
                </a:solidFill>
                <a:latin typeface="微软雅黑" panose="020B0503020204020204" pitchFamily="34" charset="-122"/>
                <a:ea typeface="微软雅黑" panose="020B0503020204020204" pitchFamily="34" charset="-122"/>
              </a:rPr>
              <a:t>交通通信价格上涨明显为</a:t>
            </a:r>
            <a:r>
              <a:rPr lang="en-US" altLang="zh-CN" sz="1400" dirty="0">
                <a:solidFill>
                  <a:srgbClr val="000000"/>
                </a:solidFill>
                <a:latin typeface="微软雅黑" panose="020B0503020204020204" pitchFamily="34" charset="-122"/>
                <a:ea typeface="微软雅黑" panose="020B0503020204020204" pitchFamily="34" charset="-122"/>
              </a:rPr>
              <a:t>5.5%</a:t>
            </a:r>
            <a:r>
              <a:rPr lang="zh-CN" altLang="en-US" sz="1400" dirty="0">
                <a:solidFill>
                  <a:srgbClr val="000000"/>
                </a:solidFill>
                <a:latin typeface="微软雅黑" panose="020B0503020204020204" pitchFamily="34" charset="-122"/>
                <a:ea typeface="微软雅黑" panose="020B0503020204020204" pitchFamily="34" charset="-122"/>
              </a:rPr>
              <a:t>。</a:t>
            </a:r>
          </a:p>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方面，环比看，国际原油价格波动上行，带动国内石油相关行业价格上涨，其中石油和天然气开采业价格上涨</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1.7%</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；石油、煤炭及其他燃料加工业价格由降转涨。</a:t>
            </a:r>
            <a:r>
              <a:rPr lang="zh-CN" altLang="en-US" sz="1400" dirty="0">
                <a:solidFill>
                  <a:srgbClr val="000000"/>
                </a:solidFill>
                <a:latin typeface="微软雅黑" panose="020B0503020204020204" pitchFamily="34" charset="-122"/>
                <a:ea typeface="微软雅黑" panose="020B0503020204020204" pitchFamily="34" charset="-122"/>
              </a:rPr>
              <a:t>同比看，主要行业价格涨幅均有所扩大，其中石油和天然气开采业价格上涨</a:t>
            </a:r>
            <a:r>
              <a:rPr lang="en-US" altLang="zh-CN" sz="1400" dirty="0">
                <a:solidFill>
                  <a:srgbClr val="000000"/>
                </a:solidFill>
                <a:latin typeface="微软雅黑" panose="020B0503020204020204" pitchFamily="34" charset="-122"/>
                <a:ea typeface="微软雅黑" panose="020B0503020204020204" pitchFamily="34" charset="-122"/>
              </a:rPr>
              <a:t>99.1%</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marR="0" lvl="0" indent="457200" algn="just" defTabSz="914400" rtl="0" eaLnBrk="1" fontAlgn="base" latinLnBrk="0" hangingPunct="1">
              <a:lnSpc>
                <a:spcPct val="150000"/>
              </a:lnSpc>
              <a:spcBef>
                <a:spcPct val="0"/>
              </a:spcBef>
              <a:spcAft>
                <a:spcPct val="0"/>
              </a:spcAft>
              <a:buClrTx/>
              <a:buSzTx/>
              <a:buFontTx/>
              <a:buNone/>
              <a:tabLst/>
              <a:defRPr/>
            </a:pP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月，年初以来</a:t>
            </a:r>
            <a:r>
              <a:rPr lang="en-US" altLang="zh-CN" sz="1400" dirty="0">
                <a:solidFill>
                  <a:srgbClr val="000000"/>
                </a:solidFill>
                <a:latin typeface="微软雅黑" panose="020B0503020204020204" pitchFamily="34" charset="-122"/>
                <a:ea typeface="微软雅黑" panose="020B0503020204020204" pitchFamily="34" charset="-122"/>
              </a:rPr>
              <a:t>CPI</a:t>
            </a:r>
            <a:r>
              <a:rPr lang="zh-CN" altLang="en-US" sz="1400" dirty="0">
                <a:solidFill>
                  <a:srgbClr val="000000"/>
                </a:solidFill>
                <a:latin typeface="微软雅黑" panose="020B0503020204020204" pitchFamily="34" charset="-122"/>
                <a:ea typeface="微软雅黑" panose="020B0503020204020204" pitchFamily="34" charset="-122"/>
              </a:rPr>
              <a:t>与</a:t>
            </a:r>
            <a:r>
              <a:rPr lang="en-US" altLang="zh-CN" sz="1400" dirty="0">
                <a:solidFill>
                  <a:srgbClr val="000000"/>
                </a:solidFill>
                <a:latin typeface="微软雅黑" panose="020B0503020204020204" pitchFamily="34" charset="-122"/>
                <a:ea typeface="微软雅黑" panose="020B0503020204020204" pitchFamily="34" charset="-122"/>
              </a:rPr>
              <a:t>PPI</a:t>
            </a:r>
            <a:r>
              <a:rPr lang="zh-CN" altLang="en-US" sz="1400" dirty="0">
                <a:solidFill>
                  <a:srgbClr val="000000"/>
                </a:solidFill>
                <a:latin typeface="微软雅黑" panose="020B0503020204020204" pitchFamily="34" charset="-122"/>
                <a:ea typeface="微软雅黑" panose="020B0503020204020204" pitchFamily="34" charset="-122"/>
              </a:rPr>
              <a:t>形成的剪刀差进一步增大。券商人士认为，</a:t>
            </a:r>
            <a:r>
              <a:rPr lang="en-US" altLang="zh-CN" sz="1400" dirty="0">
                <a:solidFill>
                  <a:srgbClr val="000000"/>
                </a:solidFill>
                <a:latin typeface="微软雅黑" panose="020B0503020204020204" pitchFamily="34" charset="-122"/>
                <a:ea typeface="微软雅黑" panose="020B0503020204020204" pitchFamily="34" charset="-122"/>
              </a:rPr>
              <a:t>PPI</a:t>
            </a:r>
            <a:r>
              <a:rPr lang="zh-CN" altLang="en-US" sz="1400" dirty="0">
                <a:solidFill>
                  <a:srgbClr val="000000"/>
                </a:solidFill>
                <a:latin typeface="微软雅黑" panose="020B0503020204020204" pitchFamily="34" charset="-122"/>
                <a:ea typeface="微软雅黑" panose="020B0503020204020204" pitchFamily="34" charset="-122"/>
              </a:rPr>
              <a:t>和</a:t>
            </a:r>
            <a:r>
              <a:rPr lang="en-US" altLang="zh-CN" sz="1400" dirty="0">
                <a:solidFill>
                  <a:srgbClr val="000000"/>
                </a:solidFill>
                <a:latin typeface="微软雅黑" panose="020B0503020204020204" pitchFamily="34" charset="-122"/>
                <a:ea typeface="微软雅黑" panose="020B0503020204020204" pitchFamily="34" charset="-122"/>
              </a:rPr>
              <a:t>CPI</a:t>
            </a:r>
            <a:r>
              <a:rPr lang="zh-CN" altLang="en-US" sz="1400" dirty="0">
                <a:solidFill>
                  <a:srgbClr val="000000"/>
                </a:solidFill>
                <a:latin typeface="微软雅黑" panose="020B0503020204020204" pitchFamily="34" charset="-122"/>
                <a:ea typeface="微软雅黑" panose="020B0503020204020204" pitchFamily="34" charset="-122"/>
              </a:rPr>
              <a:t>剪刀差未来或将收敛，消费制造业和高技术制造业的盈利状况有望得到支撑。</a:t>
            </a:r>
          </a:p>
        </p:txBody>
      </p:sp>
      <p:pic>
        <p:nvPicPr>
          <p:cNvPr id="3" name="图片 2">
            <a:extLst>
              <a:ext uri="{FF2B5EF4-FFF2-40B4-BE49-F238E27FC236}">
                <a16:creationId xmlns:a16="http://schemas.microsoft.com/office/drawing/2014/main" id="{ECF204A8-675A-425B-9B97-2455CA81B618}"/>
              </a:ext>
            </a:extLst>
          </p:cNvPr>
          <p:cNvPicPr>
            <a:picLocks noChangeAspect="1"/>
          </p:cNvPicPr>
          <p:nvPr/>
        </p:nvPicPr>
        <p:blipFill>
          <a:blip r:embed="rId3"/>
          <a:stretch>
            <a:fillRect/>
          </a:stretch>
        </p:blipFill>
        <p:spPr>
          <a:xfrm>
            <a:off x="1149926" y="930182"/>
            <a:ext cx="4946074" cy="2628000"/>
          </a:xfrm>
          <a:prstGeom prst="rect">
            <a:avLst/>
          </a:prstGeom>
        </p:spPr>
      </p:pic>
      <p:pic>
        <p:nvPicPr>
          <p:cNvPr id="5" name="图片 4">
            <a:extLst>
              <a:ext uri="{FF2B5EF4-FFF2-40B4-BE49-F238E27FC236}">
                <a16:creationId xmlns:a16="http://schemas.microsoft.com/office/drawing/2014/main" id="{CE3961F0-1AFC-4DD3-AFAD-CC8BBB2568A0}"/>
              </a:ext>
            </a:extLst>
          </p:cNvPr>
          <p:cNvPicPr>
            <a:picLocks noChangeAspect="1"/>
          </p:cNvPicPr>
          <p:nvPr/>
        </p:nvPicPr>
        <p:blipFill>
          <a:blip r:embed="rId4"/>
          <a:stretch>
            <a:fillRect/>
          </a:stretch>
        </p:blipFill>
        <p:spPr>
          <a:xfrm>
            <a:off x="6096000" y="922993"/>
            <a:ext cx="5345029" cy="2629003"/>
          </a:xfrm>
          <a:prstGeom prst="rect">
            <a:avLst/>
          </a:prstGeom>
        </p:spPr>
      </p:pic>
    </p:spTree>
    <p:extLst>
      <p:ext uri="{BB962C8B-B14F-4D97-AF65-F5344CB8AC3E}">
        <p14:creationId xmlns:p14="http://schemas.microsoft.com/office/powerpoint/2010/main" val="113245384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a:extLst>
              <a:ext uri="{FF2B5EF4-FFF2-40B4-BE49-F238E27FC236}">
                <a16:creationId xmlns:a16="http://schemas.microsoft.com/office/drawing/2014/main" id="{3AD3B514-A5B4-45EA-946A-00CADC2E7F3B}"/>
              </a:ext>
            </a:extLst>
          </p:cNvPr>
          <p:cNvGraphicFramePr>
            <a:graphicFrameLocks/>
          </p:cNvGraphicFramePr>
          <p:nvPr/>
        </p:nvGraphicFramePr>
        <p:xfrm>
          <a:off x="230292" y="1229095"/>
          <a:ext cx="5953491" cy="3383390"/>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a:extLst>
              <a:ext uri="{FF2B5EF4-FFF2-40B4-BE49-F238E27FC236}">
                <a16:creationId xmlns:a16="http://schemas.microsoft.com/office/drawing/2014/main" id="{D78BD9AF-B59D-458F-84D0-A6F1B6581481}"/>
              </a:ext>
            </a:extLst>
          </p:cNvPr>
          <p:cNvSpPr txBox="1"/>
          <p:nvPr/>
        </p:nvSpPr>
        <p:spPr>
          <a:xfrm>
            <a:off x="1263180" y="4706829"/>
            <a:ext cx="3801753" cy="1667764"/>
          </a:xfrm>
          <a:prstGeom prst="rect">
            <a:avLst/>
          </a:prstGeom>
          <a:noFill/>
        </p:spPr>
        <p:txBody>
          <a:bodyPr wrap="square" rtlCol="0">
            <a:spAutoFit/>
          </a:bodyPr>
          <a:lstStyle>
            <a:defPPr>
              <a:defRPr lang="zh-CN"/>
            </a:defPPr>
            <a:lvl1pPr>
              <a:defRPr sz="1400"/>
            </a:lvl1pPr>
          </a:lstStyle>
          <a:p>
            <a:pPr>
              <a:lnSpc>
                <a:spcPct val="150000"/>
              </a:lnSpc>
            </a:pPr>
            <a:r>
              <a:rPr lang="en-US" altLang="zh-CN" sz="2400" dirty="0"/>
              <a:t>5</a:t>
            </a:r>
            <a:r>
              <a:rPr lang="zh-CN" altLang="en-US" sz="2400" dirty="0"/>
              <a:t>月社会融资规模</a:t>
            </a:r>
            <a:r>
              <a:rPr lang="en-US" altLang="zh-CN" sz="2400" dirty="0"/>
              <a:t>1.92</a:t>
            </a:r>
            <a:r>
              <a:rPr lang="zh-CN" altLang="en-US" sz="2400" dirty="0"/>
              <a:t>万亿</a:t>
            </a:r>
            <a:endParaRPr lang="en-US" altLang="zh-CN" sz="2400" dirty="0"/>
          </a:p>
          <a:p>
            <a:pPr>
              <a:lnSpc>
                <a:spcPct val="150000"/>
              </a:lnSpc>
            </a:pPr>
            <a:r>
              <a:rPr lang="zh-CN" altLang="en-US" sz="2400" b="1" dirty="0"/>
              <a:t>同比</a:t>
            </a:r>
            <a:r>
              <a:rPr lang="zh-CN" altLang="en-US" sz="2400" b="1" dirty="0">
                <a:solidFill>
                  <a:srgbClr val="00B050"/>
                </a:solidFill>
              </a:rPr>
              <a:t>下降</a:t>
            </a:r>
            <a:r>
              <a:rPr lang="en-US" altLang="zh-CN" sz="2400" b="1" dirty="0">
                <a:solidFill>
                  <a:srgbClr val="00B050"/>
                </a:solidFill>
              </a:rPr>
              <a:t>39.75%</a:t>
            </a:r>
          </a:p>
          <a:p>
            <a:pPr>
              <a:lnSpc>
                <a:spcPct val="150000"/>
              </a:lnSpc>
            </a:pPr>
            <a:r>
              <a:rPr lang="zh-CN" altLang="en-US" sz="2400" b="1" dirty="0"/>
              <a:t>环比</a:t>
            </a:r>
            <a:r>
              <a:rPr lang="zh-CN" altLang="en-US" sz="2400" b="1" dirty="0">
                <a:solidFill>
                  <a:srgbClr val="C00000"/>
                </a:solidFill>
              </a:rPr>
              <a:t>增加</a:t>
            </a:r>
            <a:r>
              <a:rPr lang="en-US" altLang="zh-CN" sz="2400" b="1" dirty="0">
                <a:solidFill>
                  <a:srgbClr val="C00000"/>
                </a:solidFill>
              </a:rPr>
              <a:t>3.74%</a:t>
            </a:r>
            <a:endParaRPr lang="zh-CN" altLang="en-US" sz="2400" b="1" dirty="0">
              <a:solidFill>
                <a:srgbClr val="C00000"/>
              </a:solidFill>
            </a:endParaRPr>
          </a:p>
        </p:txBody>
      </p:sp>
      <p:graphicFrame>
        <p:nvGraphicFramePr>
          <p:cNvPr id="5" name="图表 4">
            <a:extLst>
              <a:ext uri="{FF2B5EF4-FFF2-40B4-BE49-F238E27FC236}">
                <a16:creationId xmlns:a16="http://schemas.microsoft.com/office/drawing/2014/main" id="{095EFB33-A4CC-4D33-9F86-BCDBC238D95F}"/>
              </a:ext>
            </a:extLst>
          </p:cNvPr>
          <p:cNvGraphicFramePr>
            <a:graphicFrameLocks/>
          </p:cNvGraphicFramePr>
          <p:nvPr/>
        </p:nvGraphicFramePr>
        <p:xfrm>
          <a:off x="6096000" y="1201521"/>
          <a:ext cx="5447386" cy="338511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F5D7EA0F-8F89-414B-AB8C-07098F9555E5}"/>
              </a:ext>
            </a:extLst>
          </p:cNvPr>
          <p:cNvSpPr txBox="1"/>
          <p:nvPr/>
        </p:nvSpPr>
        <p:spPr>
          <a:xfrm>
            <a:off x="7151916" y="4677568"/>
            <a:ext cx="3801753" cy="1667764"/>
          </a:xfrm>
          <a:prstGeom prst="rect">
            <a:avLst/>
          </a:prstGeom>
          <a:noFill/>
        </p:spPr>
        <p:txBody>
          <a:bodyPr wrap="square" rtlCol="0">
            <a:spAutoFit/>
          </a:bodyPr>
          <a:lstStyle>
            <a:defPPr>
              <a:defRPr lang="zh-CN"/>
            </a:defPPr>
            <a:lvl1pPr>
              <a:defRPr sz="1400"/>
            </a:lvl1pPr>
          </a:lstStyle>
          <a:p>
            <a:pPr>
              <a:lnSpc>
                <a:spcPct val="150000"/>
              </a:lnSpc>
            </a:pPr>
            <a:r>
              <a:rPr lang="en-US" altLang="zh-CN" sz="2400" dirty="0"/>
              <a:t>5</a:t>
            </a:r>
            <a:r>
              <a:rPr lang="zh-CN" altLang="en-US" sz="2400" dirty="0"/>
              <a:t>月</a:t>
            </a:r>
            <a:r>
              <a:rPr lang="en-US" altLang="zh-CN" sz="2400" dirty="0"/>
              <a:t>M2</a:t>
            </a:r>
            <a:r>
              <a:rPr lang="zh-CN" altLang="en-US" sz="2400" dirty="0"/>
              <a:t>为</a:t>
            </a:r>
            <a:r>
              <a:rPr lang="en-US" altLang="zh-CN" sz="2400" dirty="0"/>
              <a:t>227.55</a:t>
            </a:r>
            <a:r>
              <a:rPr lang="zh-CN" altLang="en-US" sz="2400" dirty="0"/>
              <a:t>万亿</a:t>
            </a:r>
            <a:endParaRPr lang="en-US" altLang="zh-CN" sz="2400" dirty="0"/>
          </a:p>
          <a:p>
            <a:pPr>
              <a:lnSpc>
                <a:spcPct val="150000"/>
              </a:lnSpc>
            </a:pPr>
            <a:r>
              <a:rPr lang="zh-CN" altLang="en-US" sz="2400" b="1" dirty="0"/>
              <a:t>同比</a:t>
            </a:r>
            <a:r>
              <a:rPr lang="zh-CN" altLang="en-US" sz="2400" b="1" dirty="0">
                <a:solidFill>
                  <a:srgbClr val="C00000"/>
                </a:solidFill>
              </a:rPr>
              <a:t>上升</a:t>
            </a:r>
            <a:r>
              <a:rPr lang="en-US" altLang="zh-CN" sz="2400" b="1" dirty="0">
                <a:solidFill>
                  <a:srgbClr val="C00000"/>
                </a:solidFill>
              </a:rPr>
              <a:t>8.35%</a:t>
            </a:r>
          </a:p>
          <a:p>
            <a:pPr>
              <a:lnSpc>
                <a:spcPct val="150000"/>
              </a:lnSpc>
            </a:pPr>
            <a:r>
              <a:rPr lang="zh-CN" altLang="en-US" sz="2400" b="1" dirty="0"/>
              <a:t>环比</a:t>
            </a:r>
            <a:r>
              <a:rPr lang="zh-CN" altLang="en-US" sz="2400" b="1" dirty="0">
                <a:solidFill>
                  <a:srgbClr val="C00000"/>
                </a:solidFill>
              </a:rPr>
              <a:t>增加</a:t>
            </a:r>
            <a:r>
              <a:rPr lang="en-US" altLang="zh-CN" sz="2400" b="1" dirty="0">
                <a:solidFill>
                  <a:srgbClr val="C00000"/>
                </a:solidFill>
              </a:rPr>
              <a:t>0.59%</a:t>
            </a:r>
            <a:endParaRPr lang="zh-CN" altLang="en-US" sz="2400" b="1" dirty="0">
              <a:solidFill>
                <a:srgbClr val="C00000"/>
              </a:solidFill>
            </a:endParaRPr>
          </a:p>
        </p:txBody>
      </p:sp>
    </p:spTree>
    <p:extLst>
      <p:ext uri="{BB962C8B-B14F-4D97-AF65-F5344CB8AC3E}">
        <p14:creationId xmlns:p14="http://schemas.microsoft.com/office/powerpoint/2010/main" val="35701723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7DE4D5-D7FB-47C7-9803-D17CEA957044}"/>
              </a:ext>
            </a:extLst>
          </p:cNvPr>
          <p:cNvSpPr>
            <a:spLocks noGrp="1"/>
          </p:cNvSpPr>
          <p:nvPr>
            <p:ph type="title"/>
          </p:nvPr>
        </p:nvSpPr>
        <p:spPr>
          <a:xfrm>
            <a:off x="844550" y="192882"/>
            <a:ext cx="10394950" cy="1143000"/>
          </a:xfrm>
        </p:spPr>
        <p:txBody>
          <a:bodyPr/>
          <a:lstStyle/>
          <a:p>
            <a:r>
              <a:rPr lang="en-US" altLang="zh-CN" b="0" dirty="0">
                <a:solidFill>
                  <a:schemeClr val="tx1"/>
                </a:solidFill>
                <a:latin typeface="微软雅黑" panose="020B0503020204020204" pitchFamily="34" charset="-122"/>
                <a:ea typeface="微软雅黑" panose="020B0503020204020204" pitchFamily="34" charset="-122"/>
              </a:rPr>
              <a:t>PMI</a:t>
            </a:r>
            <a:endParaRPr lang="zh-CN" altLang="en-US" b="0" dirty="0">
              <a:solidFill>
                <a:schemeClr val="tx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658C14A-C38F-400E-9D0C-1E499C0AFFA4}"/>
              </a:ext>
            </a:extLst>
          </p:cNvPr>
          <p:cNvSpPr txBox="1"/>
          <p:nvPr/>
        </p:nvSpPr>
        <p:spPr>
          <a:xfrm>
            <a:off x="8045766" y="1437653"/>
            <a:ext cx="3090547" cy="1477328"/>
          </a:xfrm>
          <a:prstGeom prst="rect">
            <a:avLst/>
          </a:prstGeom>
          <a:noFill/>
        </p:spPr>
        <p:txBody>
          <a:bodyPr wrap="square" rtlCol="0">
            <a:spAutoFit/>
          </a:bodyPr>
          <a:lstStyle/>
          <a:p>
            <a:r>
              <a:rPr lang="en-US" altLang="zh-CN" dirty="0">
                <a:latin typeface="黑体" panose="02010609060101010101" pitchFamily="49" charset="-122"/>
                <a:ea typeface="黑体" panose="02010609060101010101" pitchFamily="49" charset="-122"/>
              </a:rPr>
              <a:t>5</a:t>
            </a:r>
            <a:r>
              <a:rPr lang="zh-CN" altLang="en-US" dirty="0">
                <a:latin typeface="黑体" panose="02010609060101010101" pitchFamily="49" charset="-122"/>
                <a:ea typeface="黑体" panose="02010609060101010101" pitchFamily="49" charset="-122"/>
              </a:rPr>
              <a:t>月制造业</a:t>
            </a:r>
            <a:r>
              <a:rPr lang="en-US" altLang="zh-CN" dirty="0">
                <a:latin typeface="黑体" panose="02010609060101010101" pitchFamily="49" charset="-122"/>
                <a:ea typeface="黑体" panose="02010609060101010101" pitchFamily="49" charset="-122"/>
              </a:rPr>
              <a:t>PMI</a:t>
            </a:r>
            <a:r>
              <a:rPr lang="zh-CN" altLang="en-US" dirty="0">
                <a:latin typeface="黑体" panose="02010609060101010101" pitchFamily="49" charset="-122"/>
                <a:ea typeface="黑体" panose="02010609060101010101" pitchFamily="49" charset="-122"/>
              </a:rPr>
              <a:t>为</a:t>
            </a:r>
            <a:r>
              <a:rPr lang="en-US" altLang="zh-CN" dirty="0">
                <a:solidFill>
                  <a:srgbClr val="00B050"/>
                </a:solidFill>
                <a:latin typeface="微软雅黑" panose="020B0503020204020204" pitchFamily="34" charset="-122"/>
                <a:ea typeface="微软雅黑" panose="020B0503020204020204" pitchFamily="34" charset="-122"/>
              </a:rPr>
              <a:t>51%</a:t>
            </a:r>
          </a:p>
          <a:p>
            <a:r>
              <a:rPr lang="zh-CN" altLang="en-US" dirty="0">
                <a:latin typeface="黑体" panose="02010609060101010101" pitchFamily="49" charset="-122"/>
                <a:ea typeface="黑体" panose="02010609060101010101" pitchFamily="49" charset="-122"/>
              </a:rPr>
              <a:t>较上月下降</a:t>
            </a:r>
            <a:r>
              <a:rPr lang="en-US" altLang="zh-CN" dirty="0">
                <a:solidFill>
                  <a:srgbClr val="00B050"/>
                </a:solidFill>
                <a:latin typeface="微软雅黑" panose="020B0503020204020204" pitchFamily="34" charset="-122"/>
                <a:ea typeface="微软雅黑" panose="020B0503020204020204" pitchFamily="34" charset="-122"/>
              </a:rPr>
              <a:t>0.2%</a:t>
            </a:r>
          </a:p>
          <a:p>
            <a:endParaRPr lang="en-US" altLang="zh-CN" dirty="0">
              <a:solidFill>
                <a:srgbClr val="00B0F0"/>
              </a:solidFill>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5</a:t>
            </a:r>
            <a:r>
              <a:rPr lang="zh-CN" altLang="en-US" dirty="0">
                <a:latin typeface="黑体" panose="02010609060101010101" pitchFamily="49" charset="-122"/>
                <a:ea typeface="黑体" panose="02010609060101010101" pitchFamily="49" charset="-122"/>
              </a:rPr>
              <a:t>月财新中国</a:t>
            </a:r>
            <a:r>
              <a:rPr lang="en-US" altLang="zh-CN" dirty="0">
                <a:latin typeface="黑体" panose="02010609060101010101" pitchFamily="49" charset="-122"/>
                <a:ea typeface="黑体" panose="02010609060101010101" pitchFamily="49" charset="-122"/>
              </a:rPr>
              <a:t>PMI</a:t>
            </a:r>
            <a:r>
              <a:rPr lang="zh-CN" altLang="en-US" dirty="0">
                <a:latin typeface="黑体" panose="02010609060101010101" pitchFamily="49" charset="-122"/>
                <a:ea typeface="黑体" panose="02010609060101010101" pitchFamily="49" charset="-122"/>
              </a:rPr>
              <a:t>为</a:t>
            </a:r>
            <a:r>
              <a:rPr lang="en-US" altLang="zh-CN" dirty="0">
                <a:solidFill>
                  <a:srgbClr val="FF0000"/>
                </a:solidFill>
                <a:latin typeface="微软雅黑" panose="020B0503020204020204" pitchFamily="34" charset="-122"/>
                <a:ea typeface="微软雅黑" panose="020B0503020204020204" pitchFamily="34" charset="-122"/>
              </a:rPr>
              <a:t>52%</a:t>
            </a:r>
          </a:p>
          <a:p>
            <a:r>
              <a:rPr lang="zh-CN" altLang="en-US" dirty="0">
                <a:latin typeface="黑体" panose="02010609060101010101" pitchFamily="49" charset="-122"/>
                <a:ea typeface="黑体" panose="02010609060101010101" pitchFamily="49" charset="-122"/>
              </a:rPr>
              <a:t>较上月上升</a:t>
            </a:r>
            <a:r>
              <a:rPr lang="en-US" altLang="zh-CN" dirty="0">
                <a:solidFill>
                  <a:srgbClr val="FF0000"/>
                </a:solidFill>
                <a:latin typeface="微软雅黑" panose="020B0503020204020204" pitchFamily="34" charset="-122"/>
                <a:ea typeface="微软雅黑" panose="020B0503020204020204" pitchFamily="34" charset="-122"/>
              </a:rPr>
              <a:t>0.19%</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5C10BE34-A5B5-4189-A7FA-051AB3A8F144}"/>
              </a:ext>
            </a:extLst>
          </p:cNvPr>
          <p:cNvSpPr txBox="1"/>
          <p:nvPr/>
        </p:nvSpPr>
        <p:spPr>
          <a:xfrm>
            <a:off x="1662112" y="5495925"/>
            <a:ext cx="8867776" cy="871392"/>
          </a:xfrm>
          <a:prstGeom prst="rect">
            <a:avLst/>
          </a:prstGeom>
          <a:noFill/>
        </p:spPr>
        <p:txBody>
          <a:bodyPr wrap="square" rtlCol="0">
            <a:spAutoFit/>
          </a:bodyPr>
          <a:lstStyle/>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5</a:t>
            </a:r>
            <a:r>
              <a:rPr lang="zh-CN" altLang="en-US" dirty="0">
                <a:solidFill>
                  <a:srgbClr val="000000"/>
                </a:solidFill>
                <a:latin typeface="微软雅黑" panose="020B0503020204020204" pitchFamily="34" charset="-122"/>
                <a:ea typeface="微软雅黑" panose="020B0503020204020204" pitchFamily="34" charset="-122"/>
              </a:rPr>
              <a:t>月官方制造业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，继续下降，保持在荣枯线之上，制造业景气度回升。</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5</a:t>
            </a:r>
            <a:r>
              <a:rPr lang="zh-CN" altLang="en-US" dirty="0">
                <a:solidFill>
                  <a:srgbClr val="000000"/>
                </a:solidFill>
                <a:latin typeface="微软雅黑" panose="020B0503020204020204" pitchFamily="34" charset="-122"/>
                <a:ea typeface="微软雅黑" panose="020B0503020204020204" pitchFamily="34" charset="-122"/>
              </a:rPr>
              <a:t>月财新中国制造业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小幅上升，但扩张速度边际放缓。</a:t>
            </a:r>
            <a:endParaRPr lang="zh-CN" altLang="en-US" dirty="0"/>
          </a:p>
        </p:txBody>
      </p:sp>
      <p:graphicFrame>
        <p:nvGraphicFramePr>
          <p:cNvPr id="6" name="图表 5">
            <a:extLst>
              <a:ext uri="{FF2B5EF4-FFF2-40B4-BE49-F238E27FC236}">
                <a16:creationId xmlns:a16="http://schemas.microsoft.com/office/drawing/2014/main" id="{5E42FE31-DF8E-4664-B494-0BA097CB9F47}"/>
              </a:ext>
            </a:extLst>
          </p:cNvPr>
          <p:cNvGraphicFramePr>
            <a:graphicFrameLocks/>
          </p:cNvGraphicFramePr>
          <p:nvPr>
            <p:extLst>
              <p:ext uri="{D42A27DB-BD31-4B8C-83A1-F6EECF244321}">
                <p14:modId xmlns:p14="http://schemas.microsoft.com/office/powerpoint/2010/main" val="4130380395"/>
              </p:ext>
            </p:extLst>
          </p:nvPr>
        </p:nvGraphicFramePr>
        <p:xfrm>
          <a:off x="1055687" y="1075366"/>
          <a:ext cx="10080625" cy="4391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406596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1055688" y="260350"/>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2784217" y="6005584"/>
            <a:ext cx="7095903" cy="400110"/>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月央行累计净回笼资金</a:t>
            </a:r>
            <a:r>
              <a:rPr lang="en-US" altLang="zh-CN" sz="2000" dirty="0">
                <a:solidFill>
                  <a:srgbClr val="00B050"/>
                </a:solidFill>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亿元，资金面基本保持稳定。</a:t>
            </a:r>
          </a:p>
        </p:txBody>
      </p:sp>
      <p:graphicFrame>
        <p:nvGraphicFramePr>
          <p:cNvPr id="7" name="图表 6">
            <a:extLst>
              <a:ext uri="{FF2B5EF4-FFF2-40B4-BE49-F238E27FC236}">
                <a16:creationId xmlns:a16="http://schemas.microsoft.com/office/drawing/2014/main" id="{5D1ED049-8646-4F17-BEC4-927C214D2287}"/>
              </a:ext>
            </a:extLst>
          </p:cNvPr>
          <p:cNvGraphicFramePr>
            <a:graphicFrameLocks/>
          </p:cNvGraphicFramePr>
          <p:nvPr>
            <p:extLst>
              <p:ext uri="{D42A27DB-BD31-4B8C-83A1-F6EECF244321}">
                <p14:modId xmlns:p14="http://schemas.microsoft.com/office/powerpoint/2010/main" val="2708875556"/>
              </p:ext>
            </p:extLst>
          </p:nvPr>
        </p:nvGraphicFramePr>
        <p:xfrm>
          <a:off x="603250" y="673100"/>
          <a:ext cx="11226799" cy="5332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34455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1055688" y="26035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sp>
        <p:nvSpPr>
          <p:cNvPr id="4" name="文本框 3"/>
          <p:cNvSpPr txBox="1"/>
          <p:nvPr/>
        </p:nvSpPr>
        <p:spPr>
          <a:xfrm>
            <a:off x="698500" y="1110994"/>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上证指数</a:t>
            </a:r>
          </a:p>
        </p:txBody>
      </p:sp>
      <p:sp>
        <p:nvSpPr>
          <p:cNvPr id="8" name="文本框 7"/>
          <p:cNvSpPr txBox="1"/>
          <p:nvPr/>
        </p:nvSpPr>
        <p:spPr>
          <a:xfrm>
            <a:off x="1092200" y="1590869"/>
            <a:ext cx="9621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latin typeface="微软雅黑" panose="020B0503020204020204" pitchFamily="34" charset="-122"/>
                <a:ea typeface="微软雅黑" panose="020B0503020204020204" pitchFamily="34" charset="-122"/>
              </a:rPr>
              <a:t>4.89</a:t>
            </a:r>
            <a:r>
              <a:rPr lang="en-US" altLang="zh-CN" sz="1800" b="1" i="0" u="none" strike="noStrike" dirty="0">
                <a:solidFill>
                  <a:srgbClr val="FF0000"/>
                </a:solidFill>
                <a:effectLst/>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 </a:t>
            </a:r>
            <a:endPar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9" name="文本框 8"/>
          <p:cNvSpPr txBox="1"/>
          <p:nvPr/>
        </p:nvSpPr>
        <p:spPr>
          <a:xfrm>
            <a:off x="698500" y="3342685"/>
            <a:ext cx="105028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rPr>
              <a:t>中小</a:t>
            </a:r>
            <a:r>
              <a:rPr lang="en-US" altLang="zh-CN" dirty="0">
                <a:solidFill>
                  <a:srgbClr val="000000"/>
                </a:solidFill>
                <a:latin typeface="微软雅黑" panose="020B0503020204020204" pitchFamily="34" charset="-122"/>
                <a:ea typeface="微软雅黑" panose="020B0503020204020204" pitchFamily="34" charset="-122"/>
              </a:rPr>
              <a:t>100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1092200" y="3779114"/>
            <a:ext cx="9621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FF0000"/>
                </a:solidFill>
                <a:effectLst/>
                <a:latin typeface="微软雅黑" panose="020B0503020204020204" pitchFamily="34" charset="-122"/>
                <a:ea typeface="微软雅黑" panose="020B0503020204020204" pitchFamily="34" charset="-122"/>
              </a:rPr>
              <a:t>3.42%</a:t>
            </a:r>
            <a:r>
              <a:rPr lang="zh-CN" altLang="en-US" b="1" dirty="0">
                <a:solidFill>
                  <a:srgbClr val="FF0000"/>
                </a:solidFill>
                <a:latin typeface="微软雅黑" panose="020B0503020204020204" pitchFamily="34" charset="-122"/>
                <a:ea typeface="微软雅黑" panose="020B0503020204020204" pitchFamily="34" charset="-122"/>
              </a:rPr>
              <a:t> </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98500" y="2268771"/>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深证成指</a:t>
            </a:r>
          </a:p>
        </p:txBody>
      </p:sp>
      <p:sp>
        <p:nvSpPr>
          <p:cNvPr id="17" name="文本框 16"/>
          <p:cNvSpPr txBox="1"/>
          <p:nvPr/>
        </p:nvSpPr>
        <p:spPr>
          <a:xfrm>
            <a:off x="1092200" y="2711678"/>
            <a:ext cx="9621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FF0000"/>
                </a:solidFill>
                <a:effectLst/>
                <a:latin typeface="微软雅黑" panose="020B0503020204020204" pitchFamily="34" charset="-122"/>
                <a:ea typeface="微软雅黑" panose="020B0503020204020204" pitchFamily="34" charset="-122"/>
              </a:rPr>
              <a:t>3.86%</a:t>
            </a:r>
            <a:r>
              <a:rPr lang="zh-CN" altLang="en-US" b="1" dirty="0">
                <a:solidFill>
                  <a:srgbClr val="FF0000"/>
                </a:solidFill>
                <a:latin typeface="微软雅黑" panose="020B0503020204020204" pitchFamily="34" charset="-122"/>
                <a:ea typeface="微软雅黑" panose="020B0503020204020204" pitchFamily="34" charset="-122"/>
              </a:rPr>
              <a:t> </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18" name="文本框 17"/>
          <p:cNvSpPr txBox="1"/>
          <p:nvPr/>
        </p:nvSpPr>
        <p:spPr>
          <a:xfrm>
            <a:off x="698500" y="4392002"/>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创业板指</a:t>
            </a:r>
          </a:p>
        </p:txBody>
      </p:sp>
      <p:sp>
        <p:nvSpPr>
          <p:cNvPr id="20" name="文本框 19"/>
          <p:cNvSpPr txBox="1"/>
          <p:nvPr/>
        </p:nvSpPr>
        <p:spPr>
          <a:xfrm>
            <a:off x="1092200" y="4846550"/>
            <a:ext cx="9621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FF0000"/>
                </a:solidFill>
                <a:effectLst/>
                <a:latin typeface="微软雅黑" panose="020B0503020204020204" pitchFamily="34" charset="-122"/>
                <a:ea typeface="微软雅黑" panose="020B0503020204020204" pitchFamily="34" charset="-122"/>
              </a:rPr>
              <a:t>7.04%</a:t>
            </a:r>
            <a:r>
              <a:rPr lang="zh-CN" altLang="en-US" b="1" dirty="0">
                <a:solidFill>
                  <a:srgbClr val="FF0000"/>
                </a:solidFill>
                <a:latin typeface="微软雅黑" panose="020B0503020204020204" pitchFamily="34" charset="-122"/>
                <a:ea typeface="微软雅黑" panose="020B0503020204020204" pitchFamily="34" charset="-122"/>
              </a:rPr>
              <a:t> </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23" name="箭头: 上 23">
            <a:extLst>
              <a:ext uri="{FF2B5EF4-FFF2-40B4-BE49-F238E27FC236}">
                <a16:creationId xmlns:a16="http://schemas.microsoft.com/office/drawing/2014/main" id="{077DEF29-894E-4D3C-AC45-E366A7255636}"/>
              </a:ext>
            </a:extLst>
          </p:cNvPr>
          <p:cNvSpPr/>
          <p:nvPr/>
        </p:nvSpPr>
        <p:spPr bwMode="auto">
          <a:xfrm>
            <a:off x="800100" y="1582452"/>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21" name="箭头: 上 23">
            <a:extLst>
              <a:ext uri="{FF2B5EF4-FFF2-40B4-BE49-F238E27FC236}">
                <a16:creationId xmlns:a16="http://schemas.microsoft.com/office/drawing/2014/main" id="{CEB1F2A0-938E-0143-BAB6-EAFB2A75A153}"/>
              </a:ext>
            </a:extLst>
          </p:cNvPr>
          <p:cNvSpPr/>
          <p:nvPr/>
        </p:nvSpPr>
        <p:spPr bwMode="auto">
          <a:xfrm>
            <a:off x="800100" y="4838652"/>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2" name="箭头: 上 23">
            <a:extLst>
              <a:ext uri="{FF2B5EF4-FFF2-40B4-BE49-F238E27FC236}">
                <a16:creationId xmlns:a16="http://schemas.microsoft.com/office/drawing/2014/main" id="{2C2D9E9D-A267-324C-8F8F-23C4783C5ACE}"/>
              </a:ext>
            </a:extLst>
          </p:cNvPr>
          <p:cNvSpPr/>
          <p:nvPr/>
        </p:nvSpPr>
        <p:spPr bwMode="auto">
          <a:xfrm>
            <a:off x="800100" y="3780075"/>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4" name="箭头: 上 23">
            <a:extLst>
              <a:ext uri="{FF2B5EF4-FFF2-40B4-BE49-F238E27FC236}">
                <a16:creationId xmlns:a16="http://schemas.microsoft.com/office/drawing/2014/main" id="{BAC36409-7293-3F4A-A80F-2AC70BDDB144}"/>
              </a:ext>
            </a:extLst>
          </p:cNvPr>
          <p:cNvSpPr/>
          <p:nvPr/>
        </p:nvSpPr>
        <p:spPr bwMode="auto">
          <a:xfrm>
            <a:off x="800100" y="2740850"/>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CB0F3E8-9B5C-40F7-9012-B0DB166A9F78}"/>
              </a:ext>
            </a:extLst>
          </p:cNvPr>
          <p:cNvSpPr txBox="1"/>
          <p:nvPr/>
        </p:nvSpPr>
        <p:spPr>
          <a:xfrm>
            <a:off x="698500" y="5267132"/>
            <a:ext cx="9156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 name="箭头: 上 23">
            <a:extLst>
              <a:ext uri="{FF2B5EF4-FFF2-40B4-BE49-F238E27FC236}">
                <a16:creationId xmlns:a16="http://schemas.microsoft.com/office/drawing/2014/main" id="{E315E506-E523-41CE-B4BE-83EFF2BF4390}"/>
              </a:ext>
            </a:extLst>
          </p:cNvPr>
          <p:cNvSpPr/>
          <p:nvPr/>
        </p:nvSpPr>
        <p:spPr bwMode="auto">
          <a:xfrm>
            <a:off x="800100" y="5679714"/>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1092200" y="5716480"/>
            <a:ext cx="893193" cy="369332"/>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tabLst/>
              <a:defRPr b="1" i="0" u="none" strike="noStrike">
                <a:solidFill>
                  <a:srgbClr val="FF0000"/>
                </a:solidFill>
                <a:effectLst/>
                <a:latin typeface="微软雅黑" panose="020B0503020204020204" pitchFamily="34" charset="-122"/>
                <a:ea typeface="微软雅黑" panose="020B0503020204020204" pitchFamily="34" charset="-122"/>
              </a:defRPr>
            </a:lvl1pPr>
          </a:lstStyle>
          <a:p>
            <a:r>
              <a:rPr lang="en-US" altLang="zh-CN" dirty="0"/>
              <a:t>9.10%</a:t>
            </a:r>
            <a:endParaRPr lang="zh-CN" altLang="en-US" dirty="0"/>
          </a:p>
        </p:txBody>
      </p:sp>
      <p:graphicFrame>
        <p:nvGraphicFramePr>
          <p:cNvPr id="19" name="图表 18">
            <a:extLst>
              <a:ext uri="{FF2B5EF4-FFF2-40B4-BE49-F238E27FC236}">
                <a16:creationId xmlns:a16="http://schemas.microsoft.com/office/drawing/2014/main" id="{B03B9021-4C1C-4DAA-9166-3D5401A3AFB5}"/>
              </a:ext>
            </a:extLst>
          </p:cNvPr>
          <p:cNvGraphicFramePr>
            <a:graphicFrameLocks/>
          </p:cNvGraphicFramePr>
          <p:nvPr>
            <p:extLst>
              <p:ext uri="{D42A27DB-BD31-4B8C-83A1-F6EECF244321}">
                <p14:modId xmlns:p14="http://schemas.microsoft.com/office/powerpoint/2010/main" val="1937657274"/>
              </p:ext>
            </p:extLst>
          </p:nvPr>
        </p:nvGraphicFramePr>
        <p:xfrm>
          <a:off x="1985393" y="1054100"/>
          <a:ext cx="9781157" cy="49983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4191308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1055688" y="26035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graphicFrame>
        <p:nvGraphicFramePr>
          <p:cNvPr id="13" name="图表 12">
            <a:extLst>
              <a:ext uri="{FF2B5EF4-FFF2-40B4-BE49-F238E27FC236}">
                <a16:creationId xmlns:a16="http://schemas.microsoft.com/office/drawing/2014/main" id="{607E9C57-B1E9-43D6-BAD7-1EE4FE53398F}"/>
              </a:ext>
            </a:extLst>
          </p:cNvPr>
          <p:cNvGraphicFramePr>
            <a:graphicFrameLocks/>
          </p:cNvGraphicFramePr>
          <p:nvPr>
            <p:extLst>
              <p:ext uri="{D42A27DB-BD31-4B8C-83A1-F6EECF244321}">
                <p14:modId xmlns:p14="http://schemas.microsoft.com/office/powerpoint/2010/main" val="4054868571"/>
              </p:ext>
            </p:extLst>
          </p:nvPr>
        </p:nvGraphicFramePr>
        <p:xfrm>
          <a:off x="460375" y="955675"/>
          <a:ext cx="11271250" cy="4639324"/>
        </p:xfrm>
        <a:graphic>
          <a:graphicData uri="http://schemas.openxmlformats.org/drawingml/2006/chart">
            <c:chart xmlns:c="http://schemas.openxmlformats.org/drawingml/2006/chart" xmlns:r="http://schemas.openxmlformats.org/officeDocument/2006/relationships" r:id="rId4"/>
          </a:graphicData>
        </a:graphic>
      </p:graphicFrame>
      <p:sp>
        <p:nvSpPr>
          <p:cNvPr id="15" name="文本框 14">
            <a:extLst>
              <a:ext uri="{FF2B5EF4-FFF2-40B4-BE49-F238E27FC236}">
                <a16:creationId xmlns:a16="http://schemas.microsoft.com/office/drawing/2014/main" id="{D893BF9B-29FD-4141-8A22-ABE8963EB457}"/>
              </a:ext>
            </a:extLst>
          </p:cNvPr>
          <p:cNvSpPr txBox="1"/>
          <p:nvPr/>
        </p:nvSpPr>
        <p:spPr>
          <a:xfrm>
            <a:off x="6215433" y="5950660"/>
            <a:ext cx="2768365" cy="40011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幼圆"/>
                <a:ea typeface="幼圆"/>
                <a:cs typeface="+mn-cs"/>
              </a:rPr>
              <a:t>  </a:t>
            </a:r>
            <a:r>
              <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较</a:t>
            </a:r>
            <a:r>
              <a:rPr lang="en-US" altLang="zh-CN" sz="2000" dirty="0">
                <a:solidFill>
                  <a:srgbClr val="0070C0"/>
                </a:solidFill>
                <a:latin typeface="微软雅黑" panose="020B0503020204020204" pitchFamily="34" charset="-122"/>
                <a:ea typeface="微软雅黑" panose="020B0503020204020204" pitchFamily="34" charset="-122"/>
              </a:rPr>
              <a:t>4</a:t>
            </a:r>
            <a:r>
              <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月底</a:t>
            </a:r>
            <a:r>
              <a:rPr kumimoji="0" lang="zh-CN" altLang="en-US"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2000" dirty="0">
                <a:solidFill>
                  <a:srgbClr val="FF0000"/>
                </a:solidFill>
                <a:latin typeface="微软雅黑" panose="020B0503020204020204" pitchFamily="34" charset="-122"/>
                <a:ea typeface="微软雅黑" panose="020B0503020204020204" pitchFamily="34" charset="-122"/>
              </a:rPr>
              <a:t>5.77</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870F6E62-B8A0-4869-8F4F-5EF002863B44}"/>
              </a:ext>
            </a:extLst>
          </p:cNvPr>
          <p:cNvSpPr txBox="1"/>
          <p:nvPr/>
        </p:nvSpPr>
        <p:spPr>
          <a:xfrm>
            <a:off x="2908599" y="5929407"/>
            <a:ext cx="36724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5</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股总市值近</a:t>
            </a:r>
            <a:r>
              <a:rPr lang="en-US" altLang="zh-CN" sz="2000" dirty="0">
                <a:solidFill>
                  <a:srgbClr val="0070C0"/>
                </a:solidFill>
                <a:latin typeface="微软雅黑" panose="020B0503020204020204" pitchFamily="34" charset="-122"/>
                <a:ea typeface="微软雅黑" panose="020B0503020204020204" pitchFamily="34" charset="-122"/>
              </a:rPr>
              <a:t>92.51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17" name="文本框 16">
            <a:extLst>
              <a:ext uri="{FF2B5EF4-FFF2-40B4-BE49-F238E27FC236}">
                <a16:creationId xmlns:a16="http://schemas.microsoft.com/office/drawing/2014/main" id="{0466675B-6B6A-4CF5-871D-10B6743A0EB2}"/>
              </a:ext>
            </a:extLst>
          </p:cNvPr>
          <p:cNvSpPr txBox="1"/>
          <p:nvPr/>
        </p:nvSpPr>
        <p:spPr>
          <a:xfrm>
            <a:off x="5751428" y="5470597"/>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深市市值</a:t>
            </a:r>
            <a:r>
              <a:rPr kumimoji="0" lang="en-US" altLang="zh-CN"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37.06</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18" name="文本框 17">
            <a:extLst>
              <a:ext uri="{FF2B5EF4-FFF2-40B4-BE49-F238E27FC236}">
                <a16:creationId xmlns:a16="http://schemas.microsoft.com/office/drawing/2014/main" id="{2F789778-FB8F-46C9-BE8A-9AB550BE421B}"/>
              </a:ext>
            </a:extLst>
          </p:cNvPr>
          <p:cNvSpPr txBox="1"/>
          <p:nvPr/>
        </p:nvSpPr>
        <p:spPr>
          <a:xfrm>
            <a:off x="3277686" y="5513090"/>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沪市市值</a:t>
            </a:r>
            <a:r>
              <a:rPr lang="en-US" altLang="zh-CN" sz="2000" dirty="0">
                <a:solidFill>
                  <a:srgbClr val="0070C0"/>
                </a:solidFill>
                <a:latin typeface="微软雅黑" panose="020B0503020204020204" pitchFamily="34" charset="-122"/>
                <a:ea typeface="微软雅黑" panose="020B0503020204020204" pitchFamily="34" charset="-122"/>
              </a:rPr>
              <a:t>55.45</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19" name="箭头: 上 18">
            <a:extLst>
              <a:ext uri="{FF2B5EF4-FFF2-40B4-BE49-F238E27FC236}">
                <a16:creationId xmlns:a16="http://schemas.microsoft.com/office/drawing/2014/main" id="{68075044-20D3-4158-A3C5-A489042234A2}"/>
              </a:ext>
            </a:extLst>
          </p:cNvPr>
          <p:cNvSpPr/>
          <p:nvPr/>
        </p:nvSpPr>
        <p:spPr bwMode="auto">
          <a:xfrm>
            <a:off x="7514432" y="5954475"/>
            <a:ext cx="288032" cy="400110"/>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B050"/>
              </a:solidFill>
              <a:effectLst/>
              <a:highlight>
                <a:srgbClr val="00FF00"/>
              </a:highlight>
              <a:uLnTx/>
              <a:uFillTx/>
              <a:latin typeface="Arial" panose="020B0604020202020204" pitchFamily="34" charset="0"/>
              <a:ea typeface="幼圆" panose="02010509060101010101" pitchFamily="49" charset="-122"/>
              <a:cs typeface="+mn-cs"/>
            </a:endParaRPr>
          </a:p>
        </p:txBody>
      </p:sp>
    </p:spTree>
    <p:custDataLst>
      <p:tags r:id="rId1"/>
    </p:custDataLst>
    <p:extLst>
      <p:ext uri="{BB962C8B-B14F-4D97-AF65-F5344CB8AC3E}">
        <p14:creationId xmlns:p14="http://schemas.microsoft.com/office/powerpoint/2010/main" val="2169232070"/>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12080</TotalTime>
  <Words>2605</Words>
  <Application>Microsoft Office PowerPoint</Application>
  <PresentationFormat>宽屏</PresentationFormat>
  <Paragraphs>149</Paragraphs>
  <Slides>25</Slides>
  <Notes>24</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25</vt:i4>
      </vt:variant>
    </vt:vector>
  </HeadingPairs>
  <TitlesOfParts>
    <vt:vector size="47" baseType="lpstr">
      <vt:lpstr>Microsoft YaHei UI</vt:lpstr>
      <vt:lpstr>等线</vt:lpstr>
      <vt:lpstr>等线 Light</vt:lpstr>
      <vt:lpstr>黑体</vt:lpstr>
      <vt:lpstr>华文中宋</vt:lpstr>
      <vt:lpstr>Microsoft Yahei</vt:lpstr>
      <vt:lpstr>Microsoft Yahei</vt:lpstr>
      <vt:lpstr>Microsoft Yahei</vt:lpstr>
      <vt:lpstr>幼圆</vt:lpstr>
      <vt:lpstr>Arial</vt:lpstr>
      <vt:lpstr>Arial</vt:lpstr>
      <vt:lpstr>Calibri</vt:lpstr>
      <vt:lpstr>Roboto</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PowerPoint 演示文稿</vt:lpstr>
      <vt:lpstr>CPI、PPI</vt:lpstr>
      <vt:lpstr>PowerPoint 演示文稿</vt:lpstr>
      <vt:lpstr>PMI</vt:lpstr>
      <vt:lpstr>央行公开市场操作</vt:lpstr>
      <vt:lpstr>PowerPoint 演示文稿</vt:lpstr>
      <vt:lpstr>PowerPoint 演示文稿</vt:lpstr>
      <vt:lpstr>富时中国A50股指期货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5月热门公司解读——热景生物</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522</cp:revision>
  <dcterms:created xsi:type="dcterms:W3CDTF">2020-09-03T02:02:06Z</dcterms:created>
  <dcterms:modified xsi:type="dcterms:W3CDTF">2021-06-11T07:40:33Z</dcterms:modified>
</cp:coreProperties>
</file>