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5.xml" ContentType="application/vnd.openxmlformats-officedocument.themeOverride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6.xml" ContentType="application/vnd.openxmlformats-officedocument.themeOverride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2" r:id="rId1"/>
    <p:sldMasterId id="2147483685" r:id="rId2"/>
  </p:sldMasterIdLst>
  <p:notesMasterIdLst>
    <p:notesMasterId r:id="rId19"/>
  </p:notesMasterIdLst>
  <p:sldIdLst>
    <p:sldId id="304" r:id="rId3"/>
    <p:sldId id="257" r:id="rId4"/>
    <p:sldId id="305" r:id="rId5"/>
    <p:sldId id="306" r:id="rId6"/>
    <p:sldId id="296" r:id="rId7"/>
    <p:sldId id="317" r:id="rId8"/>
    <p:sldId id="309" r:id="rId9"/>
    <p:sldId id="263" r:id="rId10"/>
    <p:sldId id="316" r:id="rId11"/>
    <p:sldId id="265" r:id="rId12"/>
    <p:sldId id="315" r:id="rId13"/>
    <p:sldId id="310" r:id="rId14"/>
    <p:sldId id="311" r:id="rId15"/>
    <p:sldId id="312" r:id="rId16"/>
    <p:sldId id="301" r:id="rId17"/>
    <p:sldId id="31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5201" userDrawn="1">
          <p15:clr>
            <a:srgbClr val="A4A3A4"/>
          </p15:clr>
        </p15:guide>
        <p15:guide id="3" orient="horz" pos="3748" userDrawn="1">
          <p15:clr>
            <a:srgbClr val="A4A3A4"/>
          </p15:clr>
        </p15:guide>
        <p15:guide id="5" pos="1164" userDrawn="1">
          <p15:clr>
            <a:srgbClr val="A4A3A4"/>
          </p15:clr>
        </p15:guide>
        <p15:guide id="7" pos="6562" userDrawn="1">
          <p15:clr>
            <a:srgbClr val="A4A3A4"/>
          </p15:clr>
        </p15:guide>
        <p15:guide id="8" orient="horz" pos="572" userDrawn="1">
          <p15:clr>
            <a:srgbClr val="A4A3A4"/>
          </p15:clr>
        </p15:guide>
        <p15:guide id="9" pos="2479" userDrawn="1">
          <p15:clr>
            <a:srgbClr val="A4A3A4"/>
          </p15:clr>
        </p15:guide>
        <p15:guide id="10" orient="horz" pos="3045" userDrawn="1">
          <p15:clr>
            <a:srgbClr val="A4A3A4"/>
          </p15:clr>
        </p15:guide>
        <p15:guide id="11" orient="horz" pos="482" userDrawn="1">
          <p15:clr>
            <a:srgbClr val="A4A3A4"/>
          </p15:clr>
        </p15:guide>
        <p15:guide id="12" orient="horz" pos="157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>
    <p:extLst>
      <p:ext uri="{19B8F6BF-5375-455C-9EA6-DF929625EA0E}">
        <p15:presenceInfo xmlns:p15="http://schemas.microsoft.com/office/powerpoint/2012/main" userId="Administrator" providerId="None"/>
      </p:ext>
    </p:extLst>
  </p:cmAuthor>
  <p:cmAuthor id="2" name="Xue Yong" initials="XY" lastIdx="7" clrIdx="1">
    <p:extLst>
      <p:ext uri="{19B8F6BF-5375-455C-9EA6-DF929625EA0E}">
        <p15:presenceInfo xmlns:p15="http://schemas.microsoft.com/office/powerpoint/2012/main" userId="9af8da658765c6d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00000"/>
    <a:srgbClr val="00B050"/>
    <a:srgbClr val="D6DCE4"/>
    <a:srgbClr val="FFFFFF"/>
    <a:srgbClr val="417EC1"/>
    <a:srgbClr val="8CDBB0"/>
    <a:srgbClr val="E46C0A"/>
    <a:srgbClr val="4F79CA"/>
    <a:srgbClr val="44546A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207" autoAdjust="0"/>
    <p:restoredTop sz="93383" autoAdjust="0"/>
  </p:normalViewPr>
  <p:slideViewPr>
    <p:cSldViewPr snapToGrid="0">
      <p:cViewPr varScale="1">
        <p:scale>
          <a:sx n="74" d="100"/>
          <a:sy n="74" d="100"/>
        </p:scale>
        <p:origin x="84" y="780"/>
      </p:cViewPr>
      <p:guideLst>
        <p:guide pos="3840"/>
        <p:guide pos="5201"/>
        <p:guide orient="horz" pos="3748"/>
        <p:guide pos="1164"/>
        <p:guide pos="6562"/>
        <p:guide orient="horz" pos="572"/>
        <p:guide pos="2479"/>
        <p:guide orient="horz" pos="3045"/>
        <p:guide orient="horz" pos="482"/>
        <p:guide orient="horz" pos="157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3" d="100"/>
          <a:sy n="123" d="100"/>
        </p:scale>
        <p:origin x="418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E:\wechat\wechat_file\WeChat%20Files\wxid_p4z9b3c3s9od22\FileStorage\File\2021-06\202104&#19968;&#32423;&#26376;&#25253;\&#25237;&#36164;&#24773;&#20917;&#27719;&#24635;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E:\wechat\wechat_file\WeChat%20Files\wxid_p4z9b3c3s9od22\FileStorage\File\2021-06\202104&#19968;&#32423;&#26376;&#25253;\&#25237;&#36164;&#24773;&#20917;&#27719;&#24635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wechat\wechat_file\WeChat%20Files\wxid_p4z9b3c3s9od22\FileStorage\File\2021-06\202104&#19968;&#32423;&#26376;&#25253;\&#19978;&#24066;&#24773;&#20917;&#32479;&#35745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wechat\wechat_file\WeChat%20Files\wxid_p4z9b3c3s9od22\FileStorage\File\2021-06\202104&#19968;&#32423;&#26376;&#25253;\&#20854;&#20182;&#36864;&#20986;&#32479;&#35745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3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sz="1800"/>
              <a:t>2021</a:t>
            </a:r>
            <a:r>
              <a:rPr lang="zh-CN" altLang="en-US" sz="1800"/>
              <a:t>年基金募集情况</a:t>
            </a:r>
            <a:endParaRPr lang="en-US" altLang="zh-CN" sz="1800"/>
          </a:p>
        </c:rich>
      </c:tx>
      <c:layout>
        <c:manualLayout>
          <c:xMode val="edge"/>
          <c:yMode val="edge"/>
          <c:x val="0.39025960466278342"/>
          <c:y val="1.93180034919446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募集金额（亿元）</c:v>
                </c:pt>
              </c:strCache>
            </c:strRef>
          </c:tx>
          <c:spPr>
            <a:solidFill>
              <a:srgbClr val="6699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m/d/yyyy</c:formatCode>
                <c:ptCount val="5"/>
                <c:pt idx="0">
                  <c:v>44317</c:v>
                </c:pt>
                <c:pt idx="1">
                  <c:v>44287</c:v>
                </c:pt>
                <c:pt idx="2">
                  <c:v>44256</c:v>
                </c:pt>
                <c:pt idx="3">
                  <c:v>44228</c:v>
                </c:pt>
                <c:pt idx="4">
                  <c:v>44197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1341.34</c:v>
                </c:pt>
                <c:pt idx="1">
                  <c:v>733.64</c:v>
                </c:pt>
                <c:pt idx="2" formatCode="0.00">
                  <c:v>280.39999999999998</c:v>
                </c:pt>
                <c:pt idx="3" formatCode="0.00">
                  <c:v>552.65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82-4B8F-AD49-2A5D4CBE26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830187616"/>
        <c:axId val="830190568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募集事件次数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m/d/yyyy</c:formatCode>
                <c:ptCount val="5"/>
                <c:pt idx="0">
                  <c:v>44317</c:v>
                </c:pt>
                <c:pt idx="1">
                  <c:v>44287</c:v>
                </c:pt>
                <c:pt idx="2">
                  <c:v>44256</c:v>
                </c:pt>
                <c:pt idx="3">
                  <c:v>44228</c:v>
                </c:pt>
                <c:pt idx="4">
                  <c:v>44197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131</c:v>
                </c:pt>
                <c:pt idx="1">
                  <c:v>250</c:v>
                </c:pt>
                <c:pt idx="2">
                  <c:v>107</c:v>
                </c:pt>
                <c:pt idx="3">
                  <c:v>59</c:v>
                </c:pt>
                <c:pt idx="4">
                  <c:v>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E82-4B8F-AD49-2A5D4CBE26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0326736"/>
        <c:axId val="830327720"/>
      </c:lineChart>
      <c:dateAx>
        <c:axId val="830187616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830190568"/>
        <c:crosses val="autoZero"/>
        <c:auto val="1"/>
        <c:lblOffset val="100"/>
        <c:baseTimeUnit val="months"/>
      </c:dateAx>
      <c:valAx>
        <c:axId val="830190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830187616"/>
        <c:crosses val="autoZero"/>
        <c:crossBetween val="between"/>
      </c:valAx>
      <c:valAx>
        <c:axId val="83032772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830326736"/>
        <c:crosses val="max"/>
        <c:crossBetween val="between"/>
      </c:valAx>
      <c:dateAx>
        <c:axId val="830326736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830327720"/>
        <c:crosses val="autoZero"/>
        <c:auto val="1"/>
        <c:lblOffset val="100"/>
        <c:baseTimeUnit val="months"/>
        <c:majorUnit val="1"/>
        <c:minorUnit val="1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6133390439165815"/>
          <c:y val="0.24753536255729228"/>
          <c:w val="0.46812867084899323"/>
          <c:h val="0.578338199371915"/>
        </c:manualLayout>
      </c:layout>
      <c:doughnutChart>
        <c:varyColors val="1"/>
        <c:ser>
          <c:idx val="0"/>
          <c:order val="0"/>
          <c:tx>
            <c:strRef>
              <c:f>'数据统计 按行业'!$O$51</c:f>
              <c:strCache>
                <c:ptCount val="1"/>
                <c:pt idx="0">
                  <c:v>融资金额（亿）</c:v>
                </c:pt>
              </c:strCache>
            </c:strRef>
          </c:tx>
          <c:explosion val="1"/>
          <c:dPt>
            <c:idx val="0"/>
            <c:bubble3D val="0"/>
            <c:explosion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40C-42F7-9492-E29CA7FF2A75}"/>
              </c:ext>
            </c:extLst>
          </c:dPt>
          <c:dPt>
            <c:idx val="1"/>
            <c:bubble3D val="0"/>
            <c:explosion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40C-42F7-9492-E29CA7FF2A75}"/>
              </c:ext>
            </c:extLst>
          </c:dPt>
          <c:dPt>
            <c:idx val="2"/>
            <c:bubble3D val="0"/>
            <c:explosion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40C-42F7-9492-E29CA7FF2A75}"/>
              </c:ext>
            </c:extLst>
          </c:dPt>
          <c:dPt>
            <c:idx val="3"/>
            <c:bubble3D val="0"/>
            <c:explosion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40C-42F7-9492-E29CA7FF2A75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40C-42F7-9492-E29CA7FF2A75}"/>
              </c:ext>
            </c:extLst>
          </c:dPt>
          <c:dPt>
            <c:idx val="5"/>
            <c:bubble3D val="0"/>
            <c:spPr>
              <a:solidFill>
                <a:schemeClr val="bg2">
                  <a:lumMod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40C-42F7-9492-E29CA7FF2A75}"/>
              </c:ext>
            </c:extLst>
          </c:dPt>
          <c:dPt>
            <c:idx val="6"/>
            <c:bubble3D val="0"/>
            <c:spPr>
              <a:solidFill>
                <a:schemeClr val="accent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40C-42F7-9492-E29CA7FF2A75}"/>
              </c:ext>
            </c:extLst>
          </c:dPt>
          <c:dPt>
            <c:idx val="7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40C-42F7-9492-E29CA7FF2A75}"/>
              </c:ext>
            </c:extLst>
          </c:dPt>
          <c:dPt>
            <c:idx val="8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040C-42F7-9492-E29CA7FF2A75}"/>
              </c:ext>
            </c:extLst>
          </c:dPt>
          <c:dPt>
            <c:idx val="9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040C-42F7-9492-E29CA7FF2A75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040C-42F7-9492-E29CA7FF2A75}"/>
              </c:ext>
            </c:extLst>
          </c:dPt>
          <c:dPt>
            <c:idx val="11"/>
            <c:bubble3D val="0"/>
            <c:spPr>
              <a:solidFill>
                <a:schemeClr val="accent5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040C-42F7-9492-E29CA7FF2A75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040C-42F7-9492-E29CA7FF2A75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040C-42F7-9492-E29CA7FF2A75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040C-42F7-9492-E29CA7FF2A75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40C-42F7-9492-E29CA7FF2A75}"/>
                </c:ext>
              </c:extLst>
            </c:dLbl>
            <c:dLbl>
              <c:idx val="1"/>
              <c:layout>
                <c:manualLayout>
                  <c:x val="0.15517707095692049"/>
                  <c:y val="-3.643652355076412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299083929667635"/>
                      <c:h val="0.1487789952797020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40C-42F7-9492-E29CA7FF2A7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40C-42F7-9492-E29CA7FF2A75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40C-42F7-9492-E29CA7FF2A75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40C-42F7-9492-E29CA7FF2A75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40C-42F7-9492-E29CA7FF2A75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40C-42F7-9492-E29CA7FF2A75}"/>
                </c:ext>
              </c:extLst>
            </c:dLbl>
            <c:dLbl>
              <c:idx val="7"/>
              <c:layout>
                <c:manualLayout>
                  <c:x val="0.1632717266882816"/>
                  <c:y val="0.110674557896496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285420183601542"/>
                      <c:h val="0.1443103066431042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040C-42F7-9492-E29CA7FF2A75}"/>
                </c:ext>
              </c:extLst>
            </c:dLbl>
            <c:dLbl>
              <c:idx val="8"/>
              <c:layout>
                <c:manualLayout>
                  <c:x val="-9.8865005710924755E-2"/>
                  <c:y val="0.1060679818701377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467348997051829"/>
                      <c:h val="0.159466335349705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040C-42F7-9492-E29CA7FF2A75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040C-42F7-9492-E29CA7FF2A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'数据统计 按行业'!$M$52:$M$61</c:f>
              <c:strCache>
                <c:ptCount val="10"/>
                <c:pt idx="0">
                  <c:v>公用事业</c:v>
                </c:pt>
                <c:pt idx="1">
                  <c:v>材料</c:v>
                </c:pt>
                <c:pt idx="2">
                  <c:v>日常消费</c:v>
                </c:pt>
                <c:pt idx="3">
                  <c:v>房地产</c:v>
                </c:pt>
                <c:pt idx="4">
                  <c:v>金融</c:v>
                </c:pt>
                <c:pt idx="5">
                  <c:v>可选消费</c:v>
                </c:pt>
                <c:pt idx="6">
                  <c:v>工业</c:v>
                </c:pt>
                <c:pt idx="7">
                  <c:v>医疗保健</c:v>
                </c:pt>
                <c:pt idx="8">
                  <c:v>信息技术</c:v>
                </c:pt>
                <c:pt idx="9">
                  <c:v>电信服务</c:v>
                </c:pt>
              </c:strCache>
            </c:strRef>
          </c:cat>
          <c:val>
            <c:numRef>
              <c:f>'数据统计 按行业'!$O$52:$O$61</c:f>
              <c:numCache>
                <c:formatCode>General</c:formatCode>
                <c:ptCount val="10"/>
                <c:pt idx="0">
                  <c:v>1.1399999999999999</c:v>
                </c:pt>
                <c:pt idx="1">
                  <c:v>92.6</c:v>
                </c:pt>
                <c:pt idx="2">
                  <c:v>1.23</c:v>
                </c:pt>
                <c:pt idx="3">
                  <c:v>0</c:v>
                </c:pt>
                <c:pt idx="4">
                  <c:v>5.24</c:v>
                </c:pt>
                <c:pt idx="5">
                  <c:v>2.88</c:v>
                </c:pt>
                <c:pt idx="6">
                  <c:v>14.19</c:v>
                </c:pt>
                <c:pt idx="7">
                  <c:v>40.44</c:v>
                </c:pt>
                <c:pt idx="8">
                  <c:v>237.76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040C-42F7-9492-E29CA7FF2A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6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zh-CN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0136637396692003"/>
          <c:y val="0.19731527974608468"/>
          <c:w val="0.46812867084899323"/>
          <c:h val="0.578338199371915"/>
        </c:manualLayout>
      </c:layout>
      <c:doughnutChart>
        <c:varyColors val="1"/>
        <c:ser>
          <c:idx val="0"/>
          <c:order val="0"/>
          <c:tx>
            <c:strRef>
              <c:f>'数据统计 按行业'!$N$51</c:f>
              <c:strCache>
                <c:ptCount val="1"/>
                <c:pt idx="0">
                  <c:v>案例数量</c:v>
                </c:pt>
              </c:strCache>
            </c:strRef>
          </c:tx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CE5-4A57-AF25-6D95AFF7C0B0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CE5-4A57-AF25-6D95AFF7C0B0}"/>
              </c:ext>
            </c:extLst>
          </c:dPt>
          <c:dPt>
            <c:idx val="2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CE5-4A57-AF25-6D95AFF7C0B0}"/>
              </c:ext>
            </c:extLst>
          </c:dPt>
          <c:dPt>
            <c:idx val="3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CE5-4A57-AF25-6D95AFF7C0B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CE5-4A57-AF25-6D95AFF7C0B0}"/>
              </c:ext>
            </c:extLst>
          </c:dPt>
          <c:dPt>
            <c:idx val="5"/>
            <c:bubble3D val="0"/>
            <c:spPr>
              <a:solidFill>
                <a:schemeClr val="bg2">
                  <a:lumMod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CE5-4A57-AF25-6D95AFF7C0B0}"/>
              </c:ext>
            </c:extLst>
          </c:dPt>
          <c:dPt>
            <c:idx val="6"/>
            <c:bubble3D val="0"/>
            <c:spPr>
              <a:solidFill>
                <a:schemeClr val="bg2">
                  <a:lumMod val="1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CE5-4A57-AF25-6D95AFF7C0B0}"/>
              </c:ext>
            </c:extLst>
          </c:dPt>
          <c:dPt>
            <c:idx val="7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CE5-4A57-AF25-6D95AFF7C0B0}"/>
              </c:ext>
            </c:extLst>
          </c:dPt>
          <c:dPt>
            <c:idx val="8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FCE5-4A57-AF25-6D95AFF7C0B0}"/>
              </c:ext>
            </c:extLst>
          </c:dPt>
          <c:dPt>
            <c:idx val="9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FCE5-4A57-AF25-6D95AFF7C0B0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FCE5-4A57-AF25-6D95AFF7C0B0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FCE5-4A57-AF25-6D95AFF7C0B0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FCE5-4A57-AF25-6D95AFF7C0B0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FCE5-4A57-AF25-6D95AFF7C0B0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FCE5-4A57-AF25-6D95AFF7C0B0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CE5-4A57-AF25-6D95AFF7C0B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CE5-4A57-AF25-6D95AFF7C0B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CE5-4A57-AF25-6D95AFF7C0B0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CE5-4A57-AF25-6D95AFF7C0B0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CE5-4A57-AF25-6D95AFF7C0B0}"/>
                </c:ext>
              </c:extLst>
            </c:dLbl>
            <c:dLbl>
              <c:idx val="5"/>
              <c:layout>
                <c:manualLayout>
                  <c:x val="7.0448656928324624E-2"/>
                  <c:y val="-7.2784510142743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CE5-4A57-AF25-6D95AFF7C0B0}"/>
                </c:ext>
              </c:extLst>
            </c:dLbl>
            <c:dLbl>
              <c:idx val="6"/>
              <c:layout>
                <c:manualLayout>
                  <c:x val="8.1572129074902286E-2"/>
                  <c:y val="-3.737582953276030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CE5-4A57-AF25-6D95AFF7C0B0}"/>
                </c:ext>
              </c:extLst>
            </c:dLbl>
            <c:dLbl>
              <c:idx val="7"/>
              <c:layout>
                <c:manualLayout>
                  <c:x val="0.1056729853924869"/>
                  <c:y val="-1.967148922776858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CE5-4A57-AF25-6D95AFF7C0B0}"/>
                </c:ext>
              </c:extLst>
            </c:dLbl>
            <c:dLbl>
              <c:idx val="8"/>
              <c:layout>
                <c:manualLayout>
                  <c:x val="-0.12421210563678303"/>
                  <c:y val="1.180289353666107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CE5-4A57-AF25-6D95AFF7C0B0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CE5-4A57-AF25-6D95AFF7C0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'数据统计 按行业'!$M$52:$M$61</c:f>
              <c:strCache>
                <c:ptCount val="10"/>
                <c:pt idx="0">
                  <c:v>公用事业</c:v>
                </c:pt>
                <c:pt idx="1">
                  <c:v>材料</c:v>
                </c:pt>
                <c:pt idx="2">
                  <c:v>日常消费</c:v>
                </c:pt>
                <c:pt idx="3">
                  <c:v>房地产</c:v>
                </c:pt>
                <c:pt idx="4">
                  <c:v>金融</c:v>
                </c:pt>
                <c:pt idx="5">
                  <c:v>可选消费</c:v>
                </c:pt>
                <c:pt idx="6">
                  <c:v>工业</c:v>
                </c:pt>
                <c:pt idx="7">
                  <c:v>医疗保健</c:v>
                </c:pt>
                <c:pt idx="8">
                  <c:v>信息技术</c:v>
                </c:pt>
                <c:pt idx="9">
                  <c:v>电信服务</c:v>
                </c:pt>
              </c:strCache>
            </c:strRef>
          </c:cat>
          <c:val>
            <c:numRef>
              <c:f>'数据统计 按行业'!$N$52:$N$61</c:f>
              <c:numCache>
                <c:formatCode>General</c:formatCode>
                <c:ptCount val="10"/>
                <c:pt idx="0">
                  <c:v>2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6</c:v>
                </c:pt>
                <c:pt idx="5">
                  <c:v>11</c:v>
                </c:pt>
                <c:pt idx="6">
                  <c:v>9</c:v>
                </c:pt>
                <c:pt idx="7">
                  <c:v>30</c:v>
                </c:pt>
                <c:pt idx="8">
                  <c:v>120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FCE5-4A57-AF25-6D95AFF7C0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zh-CN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0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en-US" sz="1200"/>
              <a:t>2020</a:t>
            </a:r>
            <a:r>
              <a:rPr lang="zh-CN" sz="1200"/>
              <a:t>年</a:t>
            </a:r>
            <a:r>
              <a:rPr lang="en-US" altLang="zh-CN" sz="1200"/>
              <a:t>5</a:t>
            </a:r>
            <a:r>
              <a:rPr lang="zh-CN" sz="1200"/>
              <a:t>月</a:t>
            </a:r>
            <a:r>
              <a:rPr lang="en-US" sz="1200"/>
              <a:t>-2021</a:t>
            </a:r>
            <a:r>
              <a:rPr lang="zh-CN" sz="1200"/>
              <a:t>年</a:t>
            </a:r>
            <a:r>
              <a:rPr lang="en-US" altLang="zh-CN" sz="1200"/>
              <a:t>5</a:t>
            </a:r>
            <a:r>
              <a:rPr lang="zh-CN" sz="1200"/>
              <a:t>月</a:t>
            </a:r>
            <a:r>
              <a:rPr lang="en-US" sz="1200"/>
              <a:t>A</a:t>
            </a:r>
            <a:r>
              <a:rPr lang="zh-CN" sz="1200"/>
              <a:t>股</a:t>
            </a:r>
            <a:r>
              <a:rPr lang="en-US" sz="1200"/>
              <a:t>IPO</a:t>
            </a:r>
            <a:r>
              <a:rPr lang="zh-CN" sz="1200"/>
              <a:t>情况及退出基金数量</a:t>
            </a:r>
          </a:p>
        </c:rich>
      </c:tx>
      <c:layout>
        <c:manualLayout>
          <c:xMode val="edge"/>
          <c:yMode val="edge"/>
          <c:x val="0.27764168064736394"/>
          <c:y val="7.71460341015843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8.1867387467860847E-2"/>
          <c:y val="0.15516358024691357"/>
          <c:w val="0.84265970955218394"/>
          <c:h val="0.61005617283950619"/>
        </c:manualLayout>
      </c:layout>
      <c:areaChart>
        <c:grouping val="standard"/>
        <c:varyColors val="0"/>
        <c:ser>
          <c:idx val="1"/>
          <c:order val="1"/>
          <c:tx>
            <c:strRef>
              <c:f>数据汇总!$C$1</c:f>
              <c:strCache>
                <c:ptCount val="1"/>
                <c:pt idx="0">
                  <c:v>募集资金（亿元）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cat>
            <c:numRef>
              <c:f>数据汇总!$A$27:$A$39</c:f>
              <c:numCache>
                <c:formatCode>yyyy"年"m"月"</c:formatCode>
                <c:ptCount val="13"/>
                <c:pt idx="0">
                  <c:v>43982</c:v>
                </c:pt>
                <c:pt idx="1">
                  <c:v>44012</c:v>
                </c:pt>
                <c:pt idx="2">
                  <c:v>44043</c:v>
                </c:pt>
                <c:pt idx="3">
                  <c:v>44074</c:v>
                </c:pt>
                <c:pt idx="4">
                  <c:v>44104</c:v>
                </c:pt>
                <c:pt idx="5">
                  <c:v>44105</c:v>
                </c:pt>
                <c:pt idx="6">
                  <c:v>44165</c:v>
                </c:pt>
                <c:pt idx="7">
                  <c:v>44196</c:v>
                </c:pt>
                <c:pt idx="8">
                  <c:v>44227</c:v>
                </c:pt>
                <c:pt idx="9">
                  <c:v>44255</c:v>
                </c:pt>
                <c:pt idx="10">
                  <c:v>44256</c:v>
                </c:pt>
                <c:pt idx="11">
                  <c:v>44288</c:v>
                </c:pt>
                <c:pt idx="12">
                  <c:v>44319</c:v>
                </c:pt>
              </c:numCache>
            </c:numRef>
          </c:cat>
          <c:val>
            <c:numRef>
              <c:f>数据汇总!$C$27:$C$39</c:f>
              <c:numCache>
                <c:formatCode>0_);[Red]\(0\)</c:formatCode>
                <c:ptCount val="13"/>
                <c:pt idx="0">
                  <c:v>161.1</c:v>
                </c:pt>
                <c:pt idx="1">
                  <c:v>260.56</c:v>
                </c:pt>
                <c:pt idx="2">
                  <c:v>1098.1300000000001</c:v>
                </c:pt>
                <c:pt idx="3">
                  <c:v>630.58000000000004</c:v>
                </c:pt>
                <c:pt idx="4">
                  <c:v>530.44264752780009</c:v>
                </c:pt>
                <c:pt idx="5">
                  <c:v>394.65238078869993</c:v>
                </c:pt>
                <c:pt idx="6">
                  <c:v>286.68</c:v>
                </c:pt>
                <c:pt idx="7">
                  <c:v>460.91844684450018</c:v>
                </c:pt>
                <c:pt idx="8">
                  <c:v>246.38</c:v>
                </c:pt>
                <c:pt idx="9">
                  <c:v>229.23</c:v>
                </c:pt>
                <c:pt idx="10">
                  <c:v>285.68</c:v>
                </c:pt>
                <c:pt idx="11" formatCode="General">
                  <c:v>340</c:v>
                </c:pt>
                <c:pt idx="12" formatCode="General">
                  <c:v>958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79-4C48-8AD6-83421FFBA3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1323792"/>
        <c:axId val="751325104"/>
      </c:areaChart>
      <c:lineChart>
        <c:grouping val="standard"/>
        <c:varyColors val="0"/>
        <c:ser>
          <c:idx val="0"/>
          <c:order val="0"/>
          <c:tx>
            <c:strRef>
              <c:f>数据汇总!$B$1</c:f>
              <c:strCache>
                <c:ptCount val="1"/>
                <c:pt idx="0">
                  <c:v>IPO数量</c:v>
                </c:pt>
              </c:strCache>
            </c:strRef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数据汇总!$A$27:$A$39</c:f>
              <c:numCache>
                <c:formatCode>yyyy"年"m"月"</c:formatCode>
                <c:ptCount val="13"/>
                <c:pt idx="0">
                  <c:v>43982</c:v>
                </c:pt>
                <c:pt idx="1">
                  <c:v>44012</c:v>
                </c:pt>
                <c:pt idx="2">
                  <c:v>44043</c:v>
                </c:pt>
                <c:pt idx="3">
                  <c:v>44074</c:v>
                </c:pt>
                <c:pt idx="4">
                  <c:v>44104</c:v>
                </c:pt>
                <c:pt idx="5">
                  <c:v>44105</c:v>
                </c:pt>
                <c:pt idx="6">
                  <c:v>44165</c:v>
                </c:pt>
                <c:pt idx="7">
                  <c:v>44196</c:v>
                </c:pt>
                <c:pt idx="8">
                  <c:v>44227</c:v>
                </c:pt>
                <c:pt idx="9">
                  <c:v>44255</c:v>
                </c:pt>
                <c:pt idx="10">
                  <c:v>44256</c:v>
                </c:pt>
                <c:pt idx="11">
                  <c:v>44288</c:v>
                </c:pt>
                <c:pt idx="12">
                  <c:v>44319</c:v>
                </c:pt>
              </c:numCache>
            </c:numRef>
          </c:cat>
          <c:val>
            <c:numRef>
              <c:f>数据汇总!$B$27:$B$39</c:f>
              <c:numCache>
                <c:formatCode>General</c:formatCode>
                <c:ptCount val="13"/>
                <c:pt idx="0">
                  <c:v>18</c:v>
                </c:pt>
                <c:pt idx="1">
                  <c:v>26</c:v>
                </c:pt>
                <c:pt idx="2">
                  <c:v>82</c:v>
                </c:pt>
                <c:pt idx="3">
                  <c:v>59</c:v>
                </c:pt>
                <c:pt idx="4">
                  <c:v>67</c:v>
                </c:pt>
                <c:pt idx="5">
                  <c:v>26</c:v>
                </c:pt>
                <c:pt idx="6">
                  <c:v>21</c:v>
                </c:pt>
                <c:pt idx="7">
                  <c:v>54</c:v>
                </c:pt>
                <c:pt idx="8">
                  <c:v>33</c:v>
                </c:pt>
                <c:pt idx="9">
                  <c:v>28</c:v>
                </c:pt>
                <c:pt idx="10">
                  <c:v>39</c:v>
                </c:pt>
                <c:pt idx="11">
                  <c:v>50</c:v>
                </c:pt>
                <c:pt idx="12">
                  <c:v>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179-4C48-8AD6-83421FFBA3FA}"/>
            </c:ext>
          </c:extLst>
        </c:ser>
        <c:ser>
          <c:idx val="2"/>
          <c:order val="2"/>
          <c:tx>
            <c:strRef>
              <c:f>数据汇总!$D$1</c:f>
              <c:strCache>
                <c:ptCount val="1"/>
                <c:pt idx="0">
                  <c:v>退出基金数量</c:v>
                </c:pt>
              </c:strCache>
            </c:strRef>
          </c:tx>
          <c:spPr>
            <a:ln w="19050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数据汇总!$A$27:$A$39</c:f>
              <c:numCache>
                <c:formatCode>yyyy"年"m"月"</c:formatCode>
                <c:ptCount val="13"/>
                <c:pt idx="0">
                  <c:v>43982</c:v>
                </c:pt>
                <c:pt idx="1">
                  <c:v>44012</c:v>
                </c:pt>
                <c:pt idx="2">
                  <c:v>44043</c:v>
                </c:pt>
                <c:pt idx="3">
                  <c:v>44074</c:v>
                </c:pt>
                <c:pt idx="4">
                  <c:v>44104</c:v>
                </c:pt>
                <c:pt idx="5">
                  <c:v>44105</c:v>
                </c:pt>
                <c:pt idx="6">
                  <c:v>44165</c:v>
                </c:pt>
                <c:pt idx="7">
                  <c:v>44196</c:v>
                </c:pt>
                <c:pt idx="8">
                  <c:v>44227</c:v>
                </c:pt>
                <c:pt idx="9">
                  <c:v>44255</c:v>
                </c:pt>
                <c:pt idx="10">
                  <c:v>44256</c:v>
                </c:pt>
                <c:pt idx="11">
                  <c:v>44288</c:v>
                </c:pt>
                <c:pt idx="12">
                  <c:v>44319</c:v>
                </c:pt>
              </c:numCache>
            </c:numRef>
          </c:cat>
          <c:val>
            <c:numRef>
              <c:f>数据汇总!$D$27:$D$39</c:f>
              <c:numCache>
                <c:formatCode>General</c:formatCode>
                <c:ptCount val="13"/>
                <c:pt idx="0">
                  <c:v>66</c:v>
                </c:pt>
                <c:pt idx="1">
                  <c:v>109</c:v>
                </c:pt>
                <c:pt idx="2">
                  <c:v>273</c:v>
                </c:pt>
                <c:pt idx="3">
                  <c:v>209</c:v>
                </c:pt>
                <c:pt idx="4">
                  <c:v>206</c:v>
                </c:pt>
                <c:pt idx="5">
                  <c:v>93</c:v>
                </c:pt>
                <c:pt idx="6">
                  <c:v>68</c:v>
                </c:pt>
                <c:pt idx="7">
                  <c:v>106</c:v>
                </c:pt>
                <c:pt idx="8">
                  <c:v>81</c:v>
                </c:pt>
                <c:pt idx="9">
                  <c:v>87</c:v>
                </c:pt>
                <c:pt idx="10">
                  <c:v>128</c:v>
                </c:pt>
                <c:pt idx="11">
                  <c:v>160</c:v>
                </c:pt>
                <c:pt idx="12">
                  <c:v>155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179-4C48-8AD6-83421FFBA3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4309336"/>
        <c:axId val="754306056"/>
      </c:lineChart>
      <c:catAx>
        <c:axId val="751323792"/>
        <c:scaling>
          <c:orientation val="minMax"/>
        </c:scaling>
        <c:delete val="0"/>
        <c:axPos val="b"/>
        <c:numFmt formatCode="yyyy&quot;年&quot;m&quot;月&quot;" sourceLinked="1"/>
        <c:majorTickMark val="cross"/>
        <c:minorTickMark val="none"/>
        <c:tickLblPos val="nextTo"/>
        <c:spPr>
          <a:noFill/>
          <a:ln w="63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751325104"/>
        <c:crosses val="autoZero"/>
        <c:auto val="0"/>
        <c:lblAlgn val="ctr"/>
        <c:lblOffset val="100"/>
        <c:noMultiLvlLbl val="1"/>
      </c:catAx>
      <c:valAx>
        <c:axId val="751325104"/>
        <c:scaling>
          <c:orientation val="minMax"/>
          <c:max val="1100"/>
          <c:min val="0"/>
        </c:scaling>
        <c:delete val="0"/>
        <c:axPos val="l"/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751323792"/>
        <c:crosses val="autoZero"/>
        <c:crossBetween val="between"/>
      </c:valAx>
      <c:valAx>
        <c:axId val="754306056"/>
        <c:scaling>
          <c:orientation val="minMax"/>
          <c:max val="280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754309336"/>
        <c:crosses val="max"/>
        <c:crossBetween val="between"/>
      </c:valAx>
      <c:dateAx>
        <c:axId val="754309336"/>
        <c:scaling>
          <c:orientation val="minMax"/>
        </c:scaling>
        <c:delete val="1"/>
        <c:axPos val="b"/>
        <c:numFmt formatCode="yyyy&quot;年&quot;m&quot;月&quot;" sourceLinked="1"/>
        <c:majorTickMark val="out"/>
        <c:minorTickMark val="none"/>
        <c:tickLblPos val="nextTo"/>
        <c:crossAx val="754306056"/>
        <c:crosses val="autoZero"/>
        <c:auto val="1"/>
        <c:lblOffset val="100"/>
        <c:baseTimeUnit val="days"/>
        <c:majorUnit val="1"/>
        <c:minorUnit val="1"/>
      </c:date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18236830073359661"/>
          <c:y val="6.3373309870526376E-2"/>
          <c:w val="0.63895377019931487"/>
          <c:h val="0.12681002335324659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en-US"/>
              <a:t>2021</a:t>
            </a:r>
            <a:r>
              <a:rPr lang="zh-CN"/>
              <a:t>年</a:t>
            </a:r>
            <a:r>
              <a:rPr lang="en-US" altLang="zh-CN"/>
              <a:t>5</a:t>
            </a:r>
            <a:r>
              <a:rPr lang="zh-CN"/>
              <a:t>月退出事件比例</a:t>
            </a:r>
          </a:p>
        </c:rich>
      </c:tx>
      <c:layout>
        <c:manualLayout>
          <c:xMode val="edge"/>
          <c:yMode val="edge"/>
          <c:x val="0.3458308817982953"/>
          <c:y val="4.1243827160493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7387323678056874"/>
          <c:y val="0.14895061728395062"/>
          <c:w val="0.44985856528626383"/>
          <c:h val="0.73626851851851849"/>
        </c:manualLayout>
      </c:layout>
      <c:doughnutChart>
        <c:varyColors val="1"/>
        <c:ser>
          <c:idx val="0"/>
          <c:order val="0"/>
          <c:tx>
            <c:strRef>
              <c:f>数据汇总!$F$39</c:f>
              <c:strCache>
                <c:ptCount val="1"/>
                <c:pt idx="0">
                  <c:v>2021/05</c:v>
                </c:pt>
              </c:strCache>
            </c:strRef>
          </c:tx>
          <c:explosion val="1"/>
          <c:dLbls>
            <c:dLbl>
              <c:idx val="0"/>
              <c:layout>
                <c:manualLayout>
                  <c:x val="6.4253906200010896E-2"/>
                  <c:y val="0.12116534071562059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E7F-446C-8E7E-0A25D55BC0EE}"/>
                </c:ext>
              </c:extLst>
            </c:dLbl>
            <c:dLbl>
              <c:idx val="1"/>
              <c:layout>
                <c:manualLayout>
                  <c:x val="-7.3703010052953669E-2"/>
                  <c:y val="-0.1442444532328816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E7F-446C-8E7E-0A25D55BC0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数据汇总!$H$1:$I$1</c:f>
              <c:strCache>
                <c:ptCount val="2"/>
                <c:pt idx="0">
                  <c:v>M&amp;A</c:v>
                </c:pt>
                <c:pt idx="1">
                  <c:v>股权转让</c:v>
                </c:pt>
              </c:strCache>
            </c:strRef>
          </c:cat>
          <c:val>
            <c:numRef>
              <c:f>数据汇总!$H$39:$I$39</c:f>
              <c:numCache>
                <c:formatCode>General</c:formatCode>
                <c:ptCount val="2"/>
                <c:pt idx="0">
                  <c:v>64</c:v>
                </c:pt>
                <c:pt idx="1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EE-4989-8A95-EAFECFF7A6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328975694444444"/>
          <c:y val="0.90125216049382717"/>
          <c:w val="0.252833552055993"/>
          <c:h val="7.38404053659959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en-US"/>
              <a:t>2020</a:t>
            </a:r>
            <a:r>
              <a:rPr lang="zh-CN"/>
              <a:t>年</a:t>
            </a:r>
            <a:r>
              <a:rPr lang="en-US" altLang="zh-CN"/>
              <a:t>5</a:t>
            </a:r>
            <a:r>
              <a:rPr lang="zh-CN"/>
              <a:t>月</a:t>
            </a:r>
            <a:r>
              <a:rPr lang="en-US"/>
              <a:t>-2021</a:t>
            </a:r>
            <a:r>
              <a:rPr lang="zh-CN"/>
              <a:t>年</a:t>
            </a:r>
            <a:r>
              <a:rPr lang="en-US" altLang="zh-CN"/>
              <a:t>5</a:t>
            </a:r>
            <a:r>
              <a:rPr lang="zh-CN"/>
              <a:t>月其他退出事件统计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5.6166687424177429E-2"/>
          <c:y val="0.19125632147843469"/>
          <c:w val="0.91805709699292859"/>
          <c:h val="0.63006660245282264"/>
        </c:manualLayout>
      </c:layout>
      <c:lineChart>
        <c:grouping val="standard"/>
        <c:varyColors val="0"/>
        <c:ser>
          <c:idx val="0"/>
          <c:order val="0"/>
          <c:tx>
            <c:strRef>
              <c:f>数据汇总!$H$1</c:f>
              <c:strCache>
                <c:ptCount val="1"/>
                <c:pt idx="0">
                  <c:v>M&amp;A</c:v>
                </c:pt>
              </c:strCache>
            </c:strRef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数据汇总!$F$27:$F$39</c:f>
              <c:numCache>
                <c:formatCode>yyyy/mm</c:formatCode>
                <c:ptCount val="13"/>
                <c:pt idx="0">
                  <c:v>43982</c:v>
                </c:pt>
                <c:pt idx="1">
                  <c:v>44012</c:v>
                </c:pt>
                <c:pt idx="2">
                  <c:v>44043</c:v>
                </c:pt>
                <c:pt idx="3">
                  <c:v>44074</c:v>
                </c:pt>
                <c:pt idx="4">
                  <c:v>44104</c:v>
                </c:pt>
                <c:pt idx="5">
                  <c:v>44135</c:v>
                </c:pt>
                <c:pt idx="6">
                  <c:v>44165</c:v>
                </c:pt>
                <c:pt idx="7">
                  <c:v>44196</c:v>
                </c:pt>
                <c:pt idx="8">
                  <c:v>44227</c:v>
                </c:pt>
                <c:pt idx="9">
                  <c:v>44255</c:v>
                </c:pt>
                <c:pt idx="10">
                  <c:v>44286</c:v>
                </c:pt>
                <c:pt idx="11">
                  <c:v>44287</c:v>
                </c:pt>
                <c:pt idx="12">
                  <c:v>44318</c:v>
                </c:pt>
              </c:numCache>
            </c:numRef>
          </c:cat>
          <c:val>
            <c:numRef>
              <c:f>数据汇总!$H$27:$H$39</c:f>
              <c:numCache>
                <c:formatCode>General</c:formatCode>
                <c:ptCount val="13"/>
                <c:pt idx="0">
                  <c:v>12</c:v>
                </c:pt>
                <c:pt idx="1">
                  <c:v>24</c:v>
                </c:pt>
                <c:pt idx="2">
                  <c:v>35</c:v>
                </c:pt>
                <c:pt idx="3">
                  <c:v>61</c:v>
                </c:pt>
                <c:pt idx="4">
                  <c:v>38</c:v>
                </c:pt>
                <c:pt idx="5">
                  <c:v>14</c:v>
                </c:pt>
                <c:pt idx="6">
                  <c:v>12</c:v>
                </c:pt>
                <c:pt idx="7">
                  <c:v>63</c:v>
                </c:pt>
                <c:pt idx="8">
                  <c:v>31</c:v>
                </c:pt>
                <c:pt idx="9">
                  <c:v>14</c:v>
                </c:pt>
                <c:pt idx="10">
                  <c:v>36</c:v>
                </c:pt>
                <c:pt idx="11">
                  <c:v>97</c:v>
                </c:pt>
                <c:pt idx="12">
                  <c:v>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DE5-4214-8501-CBD3E6B7014F}"/>
            </c:ext>
          </c:extLst>
        </c:ser>
        <c:ser>
          <c:idx val="1"/>
          <c:order val="1"/>
          <c:tx>
            <c:strRef>
              <c:f>数据汇总!$I$1</c:f>
              <c:strCache>
                <c:ptCount val="1"/>
                <c:pt idx="0">
                  <c:v>股权转让</c:v>
                </c:pt>
              </c:strCache>
            </c:strRef>
          </c:tx>
          <c:spPr>
            <a:ln w="19050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数据汇总!$F$27:$F$39</c:f>
              <c:numCache>
                <c:formatCode>yyyy/mm</c:formatCode>
                <c:ptCount val="13"/>
                <c:pt idx="0">
                  <c:v>43982</c:v>
                </c:pt>
                <c:pt idx="1">
                  <c:v>44012</c:v>
                </c:pt>
                <c:pt idx="2">
                  <c:v>44043</c:v>
                </c:pt>
                <c:pt idx="3">
                  <c:v>44074</c:v>
                </c:pt>
                <c:pt idx="4">
                  <c:v>44104</c:v>
                </c:pt>
                <c:pt idx="5">
                  <c:v>44135</c:v>
                </c:pt>
                <c:pt idx="6">
                  <c:v>44165</c:v>
                </c:pt>
                <c:pt idx="7">
                  <c:v>44196</c:v>
                </c:pt>
                <c:pt idx="8">
                  <c:v>44227</c:v>
                </c:pt>
                <c:pt idx="9">
                  <c:v>44255</c:v>
                </c:pt>
                <c:pt idx="10">
                  <c:v>44286</c:v>
                </c:pt>
                <c:pt idx="11">
                  <c:v>44287</c:v>
                </c:pt>
                <c:pt idx="12">
                  <c:v>44318</c:v>
                </c:pt>
              </c:numCache>
            </c:numRef>
          </c:cat>
          <c:val>
            <c:numRef>
              <c:f>数据汇总!$I$27:$I$39</c:f>
              <c:numCache>
                <c:formatCode>General</c:formatCode>
                <c:ptCount val="13"/>
                <c:pt idx="0">
                  <c:v>21</c:v>
                </c:pt>
                <c:pt idx="1">
                  <c:v>30</c:v>
                </c:pt>
                <c:pt idx="2">
                  <c:v>43</c:v>
                </c:pt>
                <c:pt idx="3">
                  <c:v>7</c:v>
                </c:pt>
                <c:pt idx="4">
                  <c:v>0</c:v>
                </c:pt>
                <c:pt idx="5">
                  <c:v>1</c:v>
                </c:pt>
                <c:pt idx="6">
                  <c:v>11</c:v>
                </c:pt>
                <c:pt idx="7">
                  <c:v>37</c:v>
                </c:pt>
                <c:pt idx="8">
                  <c:v>10</c:v>
                </c:pt>
                <c:pt idx="9">
                  <c:v>25</c:v>
                </c:pt>
                <c:pt idx="10">
                  <c:v>25</c:v>
                </c:pt>
                <c:pt idx="11">
                  <c:v>47</c:v>
                </c:pt>
                <c:pt idx="12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DE5-4214-8501-CBD3E6B701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84899040"/>
        <c:axId val="884898384"/>
      </c:lineChart>
      <c:catAx>
        <c:axId val="884899040"/>
        <c:scaling>
          <c:orientation val="minMax"/>
        </c:scaling>
        <c:delete val="0"/>
        <c:axPos val="b"/>
        <c:numFmt formatCode="yyyy/mm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884898384"/>
        <c:crosses val="autoZero"/>
        <c:auto val="0"/>
        <c:lblAlgn val="ctr"/>
        <c:lblOffset val="100"/>
        <c:noMultiLvlLbl val="1"/>
      </c:catAx>
      <c:valAx>
        <c:axId val="8848983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884899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61473999999999995"/>
          <c:y val="0.13464783950617285"/>
          <c:w val="0.33116740740740741"/>
          <c:h val="8.1667088820482819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900" b="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en-US" sz="1600" dirty="0"/>
              <a:t>2020.5-2021.5</a:t>
            </a:r>
            <a:r>
              <a:rPr lang="zh-CN" sz="1600" dirty="0"/>
              <a:t>新三板新挂牌及摘牌情况</a:t>
            </a:r>
          </a:p>
        </c:rich>
      </c:tx>
      <c:layout>
        <c:manualLayout>
          <c:xMode val="edge"/>
          <c:yMode val="edge"/>
          <c:x val="0.35072350721784784"/>
          <c:y val="2.58025741881986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8.6900481189851275E-2"/>
          <c:y val="0.12195630475767993"/>
          <c:w val="0.88254396325459317"/>
          <c:h val="0.692953805010458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'2017年9月摘牌公司情况一览'!$J$1</c:f>
              <c:strCache>
                <c:ptCount val="1"/>
                <c:pt idx="0">
                  <c:v>挂牌家数</c:v>
                </c:pt>
              </c:strCache>
            </c:strRef>
          </c:tx>
          <c:spPr>
            <a:solidFill>
              <a:srgbClr val="0070C0">
                <a:alpha val="70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'2017年9月摘牌公司情况一览'!$I$2:$I$14</c:f>
              <c:numCache>
                <c:formatCode>yyyy/m</c:formatCode>
                <c:ptCount val="13"/>
                <c:pt idx="0">
                  <c:v>44345</c:v>
                </c:pt>
                <c:pt idx="1">
                  <c:v>44316</c:v>
                </c:pt>
                <c:pt idx="2">
                  <c:v>44286</c:v>
                </c:pt>
                <c:pt idx="3">
                  <c:v>44255</c:v>
                </c:pt>
                <c:pt idx="4">
                  <c:v>44227</c:v>
                </c:pt>
                <c:pt idx="5">
                  <c:v>44196</c:v>
                </c:pt>
                <c:pt idx="6">
                  <c:v>44165</c:v>
                </c:pt>
                <c:pt idx="7">
                  <c:v>44135</c:v>
                </c:pt>
                <c:pt idx="8">
                  <c:v>44104</c:v>
                </c:pt>
                <c:pt idx="9">
                  <c:v>44044</c:v>
                </c:pt>
                <c:pt idx="10">
                  <c:v>44043</c:v>
                </c:pt>
                <c:pt idx="11">
                  <c:v>43983</c:v>
                </c:pt>
                <c:pt idx="12">
                  <c:v>43982</c:v>
                </c:pt>
              </c:numCache>
            </c:numRef>
          </c:cat>
          <c:val>
            <c:numRef>
              <c:f>'2017年9月摘牌公司情况一览'!$J$2:$J$14</c:f>
              <c:numCache>
                <c:formatCode>General</c:formatCode>
                <c:ptCount val="13"/>
                <c:pt idx="0">
                  <c:v>4</c:v>
                </c:pt>
                <c:pt idx="1">
                  <c:v>7</c:v>
                </c:pt>
                <c:pt idx="2">
                  <c:v>8</c:v>
                </c:pt>
                <c:pt idx="3">
                  <c:v>8</c:v>
                </c:pt>
                <c:pt idx="4">
                  <c:v>12</c:v>
                </c:pt>
                <c:pt idx="5">
                  <c:v>19</c:v>
                </c:pt>
                <c:pt idx="6">
                  <c:v>10</c:v>
                </c:pt>
                <c:pt idx="7">
                  <c:v>9</c:v>
                </c:pt>
                <c:pt idx="8">
                  <c:v>11</c:v>
                </c:pt>
                <c:pt idx="9">
                  <c:v>10</c:v>
                </c:pt>
                <c:pt idx="10">
                  <c:v>13</c:v>
                </c:pt>
                <c:pt idx="11">
                  <c:v>7</c:v>
                </c:pt>
                <c:pt idx="1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6B-41AD-BA7F-607FD34BC1B0}"/>
            </c:ext>
          </c:extLst>
        </c:ser>
        <c:ser>
          <c:idx val="1"/>
          <c:order val="1"/>
          <c:tx>
            <c:strRef>
              <c:f>'2017年9月摘牌公司情况一览'!$K$1</c:f>
              <c:strCache>
                <c:ptCount val="1"/>
                <c:pt idx="0">
                  <c:v>摘牌家数</c:v>
                </c:pt>
              </c:strCache>
            </c:strRef>
          </c:tx>
          <c:spPr>
            <a:solidFill>
              <a:srgbClr val="FF0000">
                <a:alpha val="70000"/>
              </a:srgbClr>
            </a:solidFill>
            <a:ln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zh-CN"/>
                      <a:t>45</a:t>
                    </a:r>
                    <a:endParaRPr lang="en-US" altLang="zh-CN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96B-41AD-BA7F-607FD34BC1B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altLang="zh-CN"/>
                      <a:t>51</a:t>
                    </a:r>
                    <a:endParaRPr lang="en-US" altLang="zh-CN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A96B-41AD-BA7F-607FD34BC1B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altLang="zh-CN"/>
                      <a:t>51</a:t>
                    </a:r>
                    <a:endParaRPr lang="en-US" altLang="zh-CN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A96B-41AD-BA7F-607FD34BC1B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altLang="zh-CN"/>
                      <a:t>98</a:t>
                    </a:r>
                    <a:endParaRPr lang="en-US" altLang="zh-CN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A96B-41AD-BA7F-607FD34BC1B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altLang="zh-CN"/>
                      <a:t>35</a:t>
                    </a:r>
                    <a:endParaRPr lang="en-US" altLang="zh-CN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A96B-41AD-BA7F-607FD34BC1B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altLang="zh-CN"/>
                      <a:t>125</a:t>
                    </a:r>
                    <a:endParaRPr lang="en-US" altLang="zh-CN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A96B-41AD-BA7F-607FD34BC1B0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altLang="zh-CN"/>
                      <a:t>47</a:t>
                    </a:r>
                    <a:endParaRPr lang="en-US" altLang="zh-CN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A96B-41AD-BA7F-607FD34BC1B0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altLang="zh-CN"/>
                      <a:t>76</a:t>
                    </a:r>
                    <a:endParaRPr lang="en-US" altLang="zh-CN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A96B-41AD-BA7F-607FD34BC1B0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altLang="zh-CN"/>
                      <a:t>159</a:t>
                    </a:r>
                    <a:endParaRPr lang="en-US" altLang="zh-CN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A96B-41AD-BA7F-607FD34BC1B0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altLang="zh-CN"/>
                      <a:t>72</a:t>
                    </a:r>
                    <a:endParaRPr lang="en-US" altLang="zh-CN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A96B-41AD-BA7F-607FD34BC1B0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altLang="zh-CN"/>
                      <a:t>207</a:t>
                    </a:r>
                    <a:endParaRPr lang="en-US" altLang="zh-CN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A96B-41AD-BA7F-607FD34BC1B0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altLang="zh-CN"/>
                      <a:t>204</a:t>
                    </a:r>
                    <a:endParaRPr lang="en-US" altLang="zh-CN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A96B-41AD-BA7F-607FD34BC1B0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altLang="zh-CN"/>
                      <a:t>65</a:t>
                    </a:r>
                    <a:endParaRPr lang="en-US" altLang="zh-CN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A96B-41AD-BA7F-607FD34BC1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'2017年9月摘牌公司情况一览'!$I$2:$I$14</c:f>
              <c:numCache>
                <c:formatCode>yyyy/m</c:formatCode>
                <c:ptCount val="13"/>
                <c:pt idx="0">
                  <c:v>44345</c:v>
                </c:pt>
                <c:pt idx="1">
                  <c:v>44316</c:v>
                </c:pt>
                <c:pt idx="2">
                  <c:v>44286</c:v>
                </c:pt>
                <c:pt idx="3">
                  <c:v>44255</c:v>
                </c:pt>
                <c:pt idx="4">
                  <c:v>44227</c:v>
                </c:pt>
                <c:pt idx="5">
                  <c:v>44196</c:v>
                </c:pt>
                <c:pt idx="6">
                  <c:v>44165</c:v>
                </c:pt>
                <c:pt idx="7">
                  <c:v>44135</c:v>
                </c:pt>
                <c:pt idx="8">
                  <c:v>44104</c:v>
                </c:pt>
                <c:pt idx="9">
                  <c:v>44044</c:v>
                </c:pt>
                <c:pt idx="10">
                  <c:v>44043</c:v>
                </c:pt>
                <c:pt idx="11">
                  <c:v>43983</c:v>
                </c:pt>
                <c:pt idx="12">
                  <c:v>43982</c:v>
                </c:pt>
              </c:numCache>
            </c:numRef>
          </c:cat>
          <c:val>
            <c:numRef>
              <c:f>'2017年9月摘牌公司情况一览'!$K$2:$K$14</c:f>
              <c:numCache>
                <c:formatCode>General</c:formatCode>
                <c:ptCount val="13"/>
                <c:pt idx="0">
                  <c:v>-65</c:v>
                </c:pt>
                <c:pt idx="1">
                  <c:v>-204</c:v>
                </c:pt>
                <c:pt idx="2">
                  <c:v>-207</c:v>
                </c:pt>
                <c:pt idx="3">
                  <c:v>-72</c:v>
                </c:pt>
                <c:pt idx="4">
                  <c:v>-159</c:v>
                </c:pt>
                <c:pt idx="5">
                  <c:v>-76</c:v>
                </c:pt>
                <c:pt idx="6">
                  <c:v>-47</c:v>
                </c:pt>
                <c:pt idx="7">
                  <c:v>-125</c:v>
                </c:pt>
                <c:pt idx="8">
                  <c:v>-35</c:v>
                </c:pt>
                <c:pt idx="9">
                  <c:v>-98</c:v>
                </c:pt>
                <c:pt idx="10">
                  <c:v>-51</c:v>
                </c:pt>
                <c:pt idx="11">
                  <c:v>-51</c:v>
                </c:pt>
                <c:pt idx="12">
                  <c:v>-45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6B-41AD-BA7F-607FD34BC1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277029968"/>
        <c:axId val="1277032920"/>
      </c:barChart>
      <c:dateAx>
        <c:axId val="1277029968"/>
        <c:scaling>
          <c:orientation val="minMax"/>
        </c:scaling>
        <c:delete val="0"/>
        <c:axPos val="b"/>
        <c:numFmt formatCode="yyyy/m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277032920"/>
        <c:crossesAt val="0"/>
        <c:auto val="1"/>
        <c:lblOffset val="100"/>
        <c:baseTimeUnit val="months"/>
      </c:dateAx>
      <c:valAx>
        <c:axId val="1277032920"/>
        <c:scaling>
          <c:orientation val="minMax"/>
          <c:max val="100"/>
          <c:min val="-25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277029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6822462962962965"/>
          <c:y val="0.11596604938271603"/>
          <c:w val="0.26355055555555557"/>
          <c:h val="6.96194444444444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万得!$B$259:$B$268</c:f>
              <c:strCache>
                <c:ptCount val="10"/>
                <c:pt idx="0">
                  <c:v>明微电子</c:v>
                </c:pt>
                <c:pt idx="1">
                  <c:v>昊海生科</c:v>
                </c:pt>
                <c:pt idx="2">
                  <c:v>爱博医疗</c:v>
                </c:pt>
                <c:pt idx="3">
                  <c:v>富信科技</c:v>
                </c:pt>
                <c:pt idx="4">
                  <c:v>键凯科技</c:v>
                </c:pt>
                <c:pt idx="5">
                  <c:v>容百科技</c:v>
                </c:pt>
                <c:pt idx="6">
                  <c:v>龙软科技</c:v>
                </c:pt>
                <c:pt idx="7">
                  <c:v>智明达</c:v>
                </c:pt>
                <c:pt idx="8">
                  <c:v>艾隆科技</c:v>
                </c:pt>
                <c:pt idx="9">
                  <c:v>莱伯泰科</c:v>
                </c:pt>
              </c:strCache>
            </c:strRef>
          </c:cat>
          <c:val>
            <c:numRef>
              <c:f>万得!$G$259:$G$268</c:f>
              <c:numCache>
                <c:formatCode>0.00%</c:formatCode>
                <c:ptCount val="10"/>
                <c:pt idx="0">
                  <c:v>0.48124152478529458</c:v>
                </c:pt>
                <c:pt idx="1">
                  <c:v>0.49260975071696467</c:v>
                </c:pt>
                <c:pt idx="2">
                  <c:v>0.51339285714285721</c:v>
                </c:pt>
                <c:pt idx="3">
                  <c:v>0.52325141776937634</c:v>
                </c:pt>
                <c:pt idx="4">
                  <c:v>0.52328546503824969</c:v>
                </c:pt>
                <c:pt idx="5">
                  <c:v>0.5827566320645905</c:v>
                </c:pt>
                <c:pt idx="6">
                  <c:v>0.58333333333333326</c:v>
                </c:pt>
                <c:pt idx="7">
                  <c:v>0.62777380100214764</c:v>
                </c:pt>
                <c:pt idx="8">
                  <c:v>0.78216318785578776</c:v>
                </c:pt>
                <c:pt idx="9">
                  <c:v>1.0669975186104219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C2-44A0-8FC8-F5577063D6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53534016"/>
        <c:axId val="553530736"/>
      </c:barChart>
      <c:catAx>
        <c:axId val="5535340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553530736"/>
        <c:crosses val="autoZero"/>
        <c:auto val="1"/>
        <c:lblAlgn val="ctr"/>
        <c:lblOffset val="100"/>
        <c:noMultiLvlLbl val="0"/>
      </c:catAx>
      <c:valAx>
        <c:axId val="55353073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crossAx val="553534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万得!$B$1:$B$10</c:f>
              <c:strCache>
                <c:ptCount val="10"/>
                <c:pt idx="0">
                  <c:v>热景生物</c:v>
                </c:pt>
                <c:pt idx="1">
                  <c:v>凌志软件</c:v>
                </c:pt>
                <c:pt idx="2">
                  <c:v>建龙微纳</c:v>
                </c:pt>
                <c:pt idx="3">
                  <c:v>正弦电气</c:v>
                </c:pt>
                <c:pt idx="4">
                  <c:v>长阳科技</c:v>
                </c:pt>
                <c:pt idx="5">
                  <c:v>菱电电控</c:v>
                </c:pt>
                <c:pt idx="6">
                  <c:v>硕世生物</c:v>
                </c:pt>
                <c:pt idx="7">
                  <c:v>晶晨股份</c:v>
                </c:pt>
                <c:pt idx="8">
                  <c:v>安恒信息</c:v>
                </c:pt>
                <c:pt idx="9">
                  <c:v>石头科技</c:v>
                </c:pt>
              </c:strCache>
            </c:strRef>
          </c:cat>
          <c:val>
            <c:numRef>
              <c:f>万得!$G$1:$G$10</c:f>
              <c:numCache>
                <c:formatCode>0.00%</c:formatCode>
                <c:ptCount val="10"/>
                <c:pt idx="0">
                  <c:v>-0.18643015521064288</c:v>
                </c:pt>
                <c:pt idx="1">
                  <c:v>-0.129694541812719</c:v>
                </c:pt>
                <c:pt idx="2">
                  <c:v>-9.2580645161290276E-2</c:v>
                </c:pt>
                <c:pt idx="3">
                  <c:v>-9.1210613598673218E-2</c:v>
                </c:pt>
                <c:pt idx="4">
                  <c:v>-6.843267108167761E-2</c:v>
                </c:pt>
                <c:pt idx="5">
                  <c:v>-6.6617647058823559E-2</c:v>
                </c:pt>
                <c:pt idx="6">
                  <c:v>-6.2552359676068092E-2</c:v>
                </c:pt>
                <c:pt idx="7">
                  <c:v>-6.0884800700832242E-2</c:v>
                </c:pt>
                <c:pt idx="8">
                  <c:v>-5.9343065693430619E-2</c:v>
                </c:pt>
                <c:pt idx="9">
                  <c:v>-5.3900709219858123E-2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79-4417-B0F6-B9244F72B5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49018256"/>
        <c:axId val="549017272"/>
      </c:barChart>
      <c:catAx>
        <c:axId val="549018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549017272"/>
        <c:crosses val="autoZero"/>
        <c:auto val="1"/>
        <c:lblAlgn val="ctr"/>
        <c:lblOffset val="100"/>
        <c:noMultiLvlLbl val="0"/>
      </c:catAx>
      <c:valAx>
        <c:axId val="549017272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549018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88612E-5B62-40D2-88CB-B8567E1AAD5A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57167E-6F4E-4B58-ACBF-890421EF14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idu.com/link?url=r72WoT9Oz2IXNVCTaev4nSYHwl0I5qv0rXmkoyUwP0LT36JFb2uo7f0-G6txkdFKV6JhNWjiEmctRhso0CXkySWrKmC_xkimGQ1kuPN_AJgO-mKFGw4iNI6RQfq80Do6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282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altLang="zh-CN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福新发展为华电福新的全资附属公司，主要于中国从事风电、太阳能及其他清洁能源的发电及销售。</a:t>
            </a:r>
            <a:endParaRPr lang="en-US" altLang="zh-CN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zh-CN" altLang="en-US" sz="1200" b="0" i="0" kern="1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顺丰控股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将把嘉里物流作为拓展海外市场的主要平台。</a:t>
            </a:r>
            <a:endParaRPr lang="zh-CN" altLang="en-US" sz="1200" b="0" i="0" kern="1200" dirty="0">
              <a:solidFill>
                <a:srgbClr val="333333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5363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挂牌企业</a:t>
            </a:r>
            <a:r>
              <a:rPr lang="en-US" altLang="zh-CN" dirty="0"/>
              <a:t>7519</a:t>
            </a:r>
            <a:r>
              <a:rPr lang="zh-CN" altLang="en-US" dirty="0"/>
              <a:t>家，比上月减少</a:t>
            </a:r>
            <a:r>
              <a:rPr lang="en-US" altLang="zh-CN" dirty="0"/>
              <a:t>61</a:t>
            </a:r>
            <a:r>
              <a:rPr lang="zh-CN" altLang="en-US" dirty="0"/>
              <a:t>家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2182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莱伯泰科：实验室产品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3384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6172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IPO</a:t>
            </a:r>
            <a:r>
              <a:rPr lang="zh-CN" altLang="en-US" dirty="0"/>
              <a:t>发审出现的“大进大撤”现象，证监会认为，相关方对注册制的理解存在偏差，形成有效的市场约束需要一个渐进的过程。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25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481981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/>
              <a:t>股权投资，创业，成长基金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03703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838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813484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683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b="0" i="0" dirty="0">
              <a:solidFill>
                <a:srgbClr val="333333"/>
              </a:solidFill>
              <a:effectLst/>
              <a:latin typeface="Microsoft YaHei tahoma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altLang="zh-CN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M&amp;A</a:t>
            </a:r>
            <a:r>
              <a:rPr lang="zh-CN" altLang="en-US" sz="1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：并购，</a:t>
            </a:r>
            <a:r>
              <a:rPr lang="en-US" altLang="zh-CN" b="0" i="0" u="non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altLang="zh-CN" b="0" i="0" u="sng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mergers and acquisitions</a:t>
            </a:r>
            <a:endParaRPr lang="en-US" altLang="zh-CN" u="sng" dirty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431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122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452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3978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5741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3011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8693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7155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3701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5144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3601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51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76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342891" indent="0">
              <a:buNone/>
              <a:defRPr sz="1500"/>
            </a:lvl2pPr>
            <a:lvl3pPr marL="685783" indent="0">
              <a:buNone/>
              <a:defRPr sz="1351"/>
            </a:lvl3pPr>
            <a:lvl4pPr marL="1028674" indent="0">
              <a:buNone/>
              <a:defRPr sz="1200"/>
            </a:lvl4pPr>
            <a:lvl5pPr marL="1371566" indent="0">
              <a:buNone/>
              <a:defRPr sz="1200"/>
            </a:lvl5pPr>
            <a:lvl6pPr marL="1714457" indent="0">
              <a:buNone/>
              <a:defRPr sz="1200"/>
            </a:lvl6pPr>
            <a:lvl7pPr marL="2057349" indent="0">
              <a:buNone/>
              <a:defRPr sz="1200"/>
            </a:lvl7pPr>
            <a:lvl8pPr marL="2400240" indent="0">
              <a:buNone/>
              <a:defRPr sz="1200"/>
            </a:lvl8pPr>
            <a:lvl9pPr marL="2743131" indent="0">
              <a:buNone/>
              <a:defRPr sz="12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38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38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Bottomband"/>
          <p:cNvSpPr>
            <a:spLocks noChangeArrowheads="1"/>
          </p:cNvSpPr>
          <p:nvPr userDrawn="1"/>
        </p:nvSpPr>
        <p:spPr bwMode="auto">
          <a:xfrm>
            <a:off x="9" y="6477000"/>
            <a:ext cx="11410951" cy="381000"/>
          </a:xfrm>
          <a:prstGeom prst="rect">
            <a:avLst/>
          </a:prstGeom>
          <a:solidFill>
            <a:srgbClr val="969696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783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900" b="0" i="0" u="none" strike="noStrike" kern="1200" cap="none" spc="0" normalizeH="0" baseline="-25000" noProof="0">
              <a:ln>
                <a:noFill/>
              </a:ln>
              <a:solidFill>
                <a:srgbClr val="777777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27" name="Picture 7" descr="bottom"/>
          <p:cNvPicPr>
            <a:picLocks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12192000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SBottomSquare"/>
          <p:cNvSpPr>
            <a:spLocks noChangeArrowheads="1"/>
          </p:cNvSpPr>
          <p:nvPr userDrawn="1"/>
        </p:nvSpPr>
        <p:spPr bwMode="auto">
          <a:xfrm>
            <a:off x="11472333" y="6477000"/>
            <a:ext cx="719667" cy="381000"/>
          </a:xfrm>
          <a:prstGeom prst="rect">
            <a:avLst/>
          </a:prstGeom>
          <a:solidFill>
            <a:srgbClr val="6598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783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GB" altLang="en-US" sz="1051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SBottomSquare"/>
          <p:cNvSpPr>
            <a:spLocks noChangeArrowheads="1"/>
          </p:cNvSpPr>
          <p:nvPr userDrawn="1"/>
        </p:nvSpPr>
        <p:spPr bwMode="auto">
          <a:xfrm>
            <a:off x="11472333" y="6477000"/>
            <a:ext cx="719667" cy="381000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614356D-AF49-4C37-8ADA-81BDD80874FE}" type="slidenum">
              <a:rPr kumimoji="0" lang="zh-CN" altLang="en-US" sz="751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ctr" defTabSz="685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‹#›</a:t>
            </a:fld>
            <a:endParaRPr kumimoji="0" lang="zh-CN" altLang="en-US" sz="751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30" name="Picture 35" descr="招牌设计"/>
          <p:cNvPicPr>
            <a:picLocks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0914" y="6524625"/>
            <a:ext cx="288000" cy="2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36"/>
          <p:cNvSpPr txBox="1">
            <a:spLocks noChangeArrowheads="1"/>
          </p:cNvSpPr>
          <p:nvPr userDrawn="1"/>
        </p:nvSpPr>
        <p:spPr bwMode="auto">
          <a:xfrm>
            <a:off x="10689600" y="6601742"/>
            <a:ext cx="698500" cy="18075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783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1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BESTCLIENTS</a:t>
            </a:r>
          </a:p>
          <a:p>
            <a:pPr marL="0" marR="0" lvl="0" indent="0" algn="l" defTabSz="685783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1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BESTSERVICE</a:t>
            </a:r>
          </a:p>
        </p:txBody>
      </p:sp>
      <p:sp>
        <p:nvSpPr>
          <p:cNvPr id="1032" name="Rectangle 38"/>
          <p:cNvSpPr>
            <a:spLocks noChangeArrowheads="1"/>
          </p:cNvSpPr>
          <p:nvPr userDrawn="1"/>
        </p:nvSpPr>
        <p:spPr bwMode="auto">
          <a:xfrm>
            <a:off x="9" y="6524625"/>
            <a:ext cx="2927351" cy="2365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 kern="1200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342891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685783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028674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371566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257168" indent="-257168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777777"/>
          </a:solidFill>
          <a:latin typeface="+mn-lt"/>
          <a:ea typeface="+mn-ea"/>
          <a:cs typeface="+mn-cs"/>
        </a:defRPr>
      </a:lvl1pPr>
      <a:lvl2pPr marL="557517" indent="-214625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100" kern="1200">
          <a:solidFill>
            <a:srgbClr val="777777"/>
          </a:solidFill>
          <a:latin typeface="+mn-lt"/>
          <a:ea typeface="+mn-ea"/>
          <a:cs typeface="+mn-cs"/>
        </a:defRPr>
      </a:lvl2pPr>
      <a:lvl3pPr marL="857229" indent="-171446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800" kern="1200">
          <a:solidFill>
            <a:srgbClr val="777777"/>
          </a:solidFill>
          <a:latin typeface="+mn-lt"/>
          <a:ea typeface="+mn-ea"/>
          <a:cs typeface="+mn-cs"/>
        </a:defRPr>
      </a:lvl3pPr>
      <a:lvl4pPr marL="1200121" indent="-171446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4pPr>
      <a:lvl5pPr marL="1543012" indent="-171446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33" descr="rkk">
            <a:extLst>
              <a:ext uri="{FF2B5EF4-FFF2-40B4-BE49-F238E27FC236}">
                <a16:creationId xmlns:a16="http://schemas.microsoft.com/office/drawing/2014/main" id="{EF005204-CC66-41E3-9766-F6850627E1F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485" y="4776058"/>
            <a:ext cx="7239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5" descr="top">
            <a:extLst>
              <a:ext uri="{FF2B5EF4-FFF2-40B4-BE49-F238E27FC236}">
                <a16:creationId xmlns:a16="http://schemas.microsoft.com/office/drawing/2014/main" id="{D69FF8B5-F1F0-4BE1-8DE3-94823D3677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9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6" descr="bottom">
            <a:extLst>
              <a:ext uri="{FF2B5EF4-FFF2-40B4-BE49-F238E27FC236}">
                <a16:creationId xmlns:a16="http://schemas.microsoft.com/office/drawing/2014/main" id="{1E395321-15A2-4A38-AF45-6FC3390851A1}"/>
              </a:ext>
            </a:extLst>
          </p:cNvPr>
          <p:cNvPicPr>
            <a:picLocks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4893"/>
            <a:ext cx="12192000" cy="9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37">
            <a:extLst>
              <a:ext uri="{FF2B5EF4-FFF2-40B4-BE49-F238E27FC236}">
                <a16:creationId xmlns:a16="http://schemas.microsoft.com/office/drawing/2014/main" id="{C43A4AD6-D025-460F-8F87-BB397616560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48192" y="5269763"/>
            <a:ext cx="4319587" cy="25391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sz="1050">
                <a:solidFill>
                  <a:srgbClr val="777777"/>
                </a:solidFill>
                <a:ea typeface="宋体" panose="02010600030101010101" pitchFamily="2" charset="-122"/>
              </a:rPr>
              <a:t>RONGKEINVESTMENTMANAGEMENTCO.,LTD</a:t>
            </a:r>
            <a:endParaRPr lang="en-US" sz="1050" dirty="0">
              <a:solidFill>
                <a:srgbClr val="777777"/>
              </a:solidFill>
              <a:ea typeface="宋体" panose="02010600030101010101" pitchFamily="2" charset="-122"/>
            </a:endParaRPr>
          </a:p>
        </p:txBody>
      </p:sp>
      <p:sp>
        <p:nvSpPr>
          <p:cNvPr id="16" name="Text Box 38">
            <a:extLst>
              <a:ext uri="{FF2B5EF4-FFF2-40B4-BE49-F238E27FC236}">
                <a16:creationId xmlns:a16="http://schemas.microsoft.com/office/drawing/2014/main" id="{83119400-9ABF-4EC8-A65D-6AD4F9BCF18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30729" y="4731608"/>
            <a:ext cx="4321175" cy="39241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1950">
                <a:solidFill>
                  <a:srgbClr val="777777"/>
                </a:solidFill>
                <a:ea typeface="黑体" panose="02010609060101010101" pitchFamily="49" charset="-122"/>
              </a:rPr>
              <a:t>上海融客投资管理有限公司</a:t>
            </a:r>
          </a:p>
        </p:txBody>
      </p:sp>
      <p:sp>
        <p:nvSpPr>
          <p:cNvPr id="18" name="Rectangle 41">
            <a:extLst>
              <a:ext uri="{FF2B5EF4-FFF2-40B4-BE49-F238E27FC236}">
                <a16:creationId xmlns:a16="http://schemas.microsoft.com/office/drawing/2014/main" id="{E9BEC332-3AB8-40FC-9E23-BD3EB0B8269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0326" y="6577021"/>
            <a:ext cx="2208213" cy="23653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sz="900" dirty="0">
                <a:solidFill>
                  <a:schemeClr val="bg1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www.rongke.com</a:t>
            </a:r>
          </a:p>
        </p:txBody>
      </p:sp>
    </p:spTree>
    <p:extLst>
      <p:ext uri="{BB962C8B-B14F-4D97-AF65-F5344CB8AC3E}">
        <p14:creationId xmlns:p14="http://schemas.microsoft.com/office/powerpoint/2010/main" val="1421398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343747" y="2221926"/>
            <a:ext cx="36734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『</a:t>
            </a:r>
            <a:r>
              <a:rPr lang="zh-CN" altLang="en-US" sz="2800" dirty="0">
                <a:solidFill>
                  <a:srgbClr val="CC0000"/>
                </a:solidFill>
                <a:ea typeface="黑体" panose="02010609060101010101" pitchFamily="49" charset="-122"/>
              </a:rPr>
              <a:t>融客</a:t>
            </a:r>
            <a:r>
              <a:rPr lang="zh-CN" altLang="en-US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月报</a:t>
            </a:r>
            <a:r>
              <a:rPr lang="en-US" altLang="zh-CN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』</a:t>
            </a:r>
            <a:endParaRPr lang="zh-CN" altLang="en-US" sz="2800" dirty="0">
              <a:solidFill>
                <a:srgbClr val="CC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208222" y="2936567"/>
            <a:ext cx="7056437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zh-CN" sz="3200" b="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28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私募股权投资市场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2021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月）</a:t>
            </a:r>
          </a:p>
        </p:txBody>
      </p:sp>
    </p:spTree>
    <p:extLst>
      <p:ext uri="{BB962C8B-B14F-4D97-AF65-F5344CB8AC3E}">
        <p14:creationId xmlns:p14="http://schemas.microsoft.com/office/powerpoint/2010/main" val="2039848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593735" y="5234098"/>
            <a:ext cx="7346314" cy="10427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月共有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100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PE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通过其他方式实现退出。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64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个通过</a:t>
            </a:r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M&amp;A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途径完成退出，</a:t>
            </a:r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36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家通过</a:t>
            </a:r>
            <a:r>
              <a:rPr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股权转让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途径完成退出。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1165619" y="1003199"/>
            <a:ext cx="2468119" cy="369871"/>
            <a:chOff x="7155444" y="740531"/>
            <a:chExt cx="3098165" cy="369870"/>
          </a:xfrm>
        </p:grpSpPr>
        <p:sp>
          <p:nvSpPr>
            <p:cNvPr id="5" name="矩形 4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基金退出情况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33265" y="128870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其他退出情况</a:t>
            </a:r>
          </a:p>
        </p:txBody>
      </p:sp>
      <p:graphicFrame>
        <p:nvGraphicFramePr>
          <p:cNvPr id="12" name="图表 11">
            <a:extLst>
              <a:ext uri="{FF2B5EF4-FFF2-40B4-BE49-F238E27FC236}">
                <a16:creationId xmlns:a16="http://schemas.microsoft.com/office/drawing/2014/main" id="{53C224BC-801A-4427-8CA2-00512619B0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6214517"/>
              </p:ext>
            </p:extLst>
          </p:nvPr>
        </p:nvGraphicFramePr>
        <p:xfrm>
          <a:off x="6976178" y="1041400"/>
          <a:ext cx="6720214" cy="4402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图表 13">
            <a:extLst>
              <a:ext uri="{FF2B5EF4-FFF2-40B4-BE49-F238E27FC236}">
                <a16:creationId xmlns:a16="http://schemas.microsoft.com/office/drawing/2014/main" id="{5B989BC8-4C5C-48D7-9408-9B60E9CA72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7345388"/>
              </p:ext>
            </p:extLst>
          </p:nvPr>
        </p:nvGraphicFramePr>
        <p:xfrm>
          <a:off x="1251421" y="1420594"/>
          <a:ext cx="6852767" cy="3980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053548" y="985141"/>
            <a:ext cx="2219602" cy="374543"/>
            <a:chOff x="7155444" y="826031"/>
            <a:chExt cx="3098164" cy="374542"/>
          </a:xfrm>
        </p:grpSpPr>
        <p:sp>
          <p:nvSpPr>
            <p:cNvPr id="5" name="矩形 4"/>
            <p:cNvSpPr/>
            <p:nvPr/>
          </p:nvSpPr>
          <p:spPr>
            <a:xfrm>
              <a:off x="7155444" y="830704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上市公司并购事件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1" y="869442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971195" y="212813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并购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119963" y="5502991"/>
            <a:ext cx="9952074" cy="7820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457189">
              <a:lnSpc>
                <a:spcPct val="1500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股上市公司并购事件共计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127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起，涉及规模总计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1066.19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亿元人民币，其中，董事会预案的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83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家，进行中的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家，达成转让意向的有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家，已经签署转让协议的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家，股东大会通过的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家，完成的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家。较前一月并购数量下降，规模急剧减小。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06F65599-3A9F-4251-B6A1-092A3A5C1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162698"/>
              </p:ext>
            </p:extLst>
          </p:nvPr>
        </p:nvGraphicFramePr>
        <p:xfrm>
          <a:off x="1053548" y="1541721"/>
          <a:ext cx="10091531" cy="3961270"/>
        </p:xfrm>
        <a:graphic>
          <a:graphicData uri="http://schemas.openxmlformats.org/drawingml/2006/table">
            <a:tbl>
              <a:tblPr/>
              <a:tblGrid>
                <a:gridCol w="3384215">
                  <a:extLst>
                    <a:ext uri="{9D8B030D-6E8A-4147-A177-3AD203B41FA5}">
                      <a16:colId xmlns:a16="http://schemas.microsoft.com/office/drawing/2014/main" val="2736749827"/>
                    </a:ext>
                  </a:extLst>
                </a:gridCol>
                <a:gridCol w="3197899">
                  <a:extLst>
                    <a:ext uri="{9D8B030D-6E8A-4147-A177-3AD203B41FA5}">
                      <a16:colId xmlns:a16="http://schemas.microsoft.com/office/drawing/2014/main" val="1477437873"/>
                    </a:ext>
                  </a:extLst>
                </a:gridCol>
                <a:gridCol w="3509417">
                  <a:extLst>
                    <a:ext uri="{9D8B030D-6E8A-4147-A177-3AD203B41FA5}">
                      <a16:colId xmlns:a16="http://schemas.microsoft.com/office/drawing/2014/main" val="799964429"/>
                    </a:ext>
                  </a:extLst>
                </a:gridCol>
              </a:tblGrid>
              <a:tr h="702129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交易状态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数量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金额总计</a:t>
                      </a:r>
                      <a:b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（人民币 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439170"/>
                  </a:ext>
                </a:extLst>
              </a:tr>
              <a:tr h="401041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达成转让意向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1.74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776279"/>
                  </a:ext>
                </a:extLst>
              </a:tr>
              <a:tr h="401041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董事会预案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820.03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8751627"/>
                  </a:ext>
                </a:extLst>
              </a:tr>
              <a:tr h="401041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股东大会通过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21.90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260965"/>
                  </a:ext>
                </a:extLst>
              </a:tr>
              <a:tr h="401041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进行中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156.93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3437024"/>
                  </a:ext>
                </a:extLst>
              </a:tr>
              <a:tr h="523349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签署转让协议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28.85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023858"/>
                  </a:ext>
                </a:extLst>
              </a:tr>
              <a:tr h="460040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完成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13.19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849839"/>
                  </a:ext>
                </a:extLst>
              </a:tr>
              <a:tr h="321899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失败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23.55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504169"/>
                  </a:ext>
                </a:extLst>
              </a:tr>
              <a:tr h="349689">
                <a:tc>
                  <a:txBody>
                    <a:bodyPr/>
                    <a:lstStyle/>
                    <a:p>
                      <a:pPr marL="0" algn="ctr" defTabSz="685783" rtl="0" eaLnBrk="1" fontAlgn="b" latinLnBrk="0" hangingPunct="1"/>
                      <a:r>
                        <a:rPr lang="zh-CN" alt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总计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b" latinLnBrk="0" hangingPunct="1"/>
                      <a:r>
                        <a:rPr lang="en-US" altLang="zh-CN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b" latinLnBrk="0" hangingPunct="1"/>
                      <a:r>
                        <a:rPr lang="en-US" altLang="zh-CN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1066.19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161016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F61BD725-E56D-47FF-8BD4-0FACD46046D7}"/>
              </a:ext>
            </a:extLst>
          </p:cNvPr>
          <p:cNvGrpSpPr/>
          <p:nvPr/>
        </p:nvGrpSpPr>
        <p:grpSpPr>
          <a:xfrm>
            <a:off x="1205688" y="1017403"/>
            <a:ext cx="3889171" cy="369870"/>
            <a:chOff x="1066511" y="1100283"/>
            <a:chExt cx="3889171" cy="369870"/>
          </a:xfrm>
        </p:grpSpPr>
        <p:sp>
          <p:nvSpPr>
            <p:cNvPr id="5" name="矩形 4"/>
            <p:cNvSpPr/>
            <p:nvPr/>
          </p:nvSpPr>
          <p:spPr>
            <a:xfrm>
              <a:off x="1066511" y="1100283"/>
              <a:ext cx="3617333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上市公司并购非上市公司规模前五</a:t>
              </a:r>
            </a:p>
          </p:txBody>
        </p:sp>
        <p:sp>
          <p:nvSpPr>
            <p:cNvPr id="4" name="等腰三角形 3">
              <a:extLst>
                <a:ext uri="{FF2B5EF4-FFF2-40B4-BE49-F238E27FC236}">
                  <a16:creationId xmlns:a16="http://schemas.microsoft.com/office/drawing/2014/main" id="{90762674-E569-4558-8C79-F25671ABC618}"/>
                </a:ext>
              </a:extLst>
            </p:cNvPr>
            <p:cNvSpPr/>
            <p:nvPr/>
          </p:nvSpPr>
          <p:spPr>
            <a:xfrm rot="5400000">
              <a:off x="4634829" y="1149299"/>
              <a:ext cx="369868" cy="271839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C7E4764B-1A2C-40E9-B0E5-2BF33F9B79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35" y="16230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并购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89A7A21-F256-49DE-BDA3-74F3505E62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188137"/>
              </p:ext>
            </p:extLst>
          </p:nvPr>
        </p:nvGraphicFramePr>
        <p:xfrm>
          <a:off x="1228725" y="1562100"/>
          <a:ext cx="10067925" cy="4771461"/>
        </p:xfrm>
        <a:graphic>
          <a:graphicData uri="http://schemas.openxmlformats.org/drawingml/2006/table">
            <a:tbl>
              <a:tblPr/>
              <a:tblGrid>
                <a:gridCol w="1088740">
                  <a:extLst>
                    <a:ext uri="{9D8B030D-6E8A-4147-A177-3AD203B41FA5}">
                      <a16:colId xmlns:a16="http://schemas.microsoft.com/office/drawing/2014/main" val="4095174403"/>
                    </a:ext>
                  </a:extLst>
                </a:gridCol>
                <a:gridCol w="2326744">
                  <a:extLst>
                    <a:ext uri="{9D8B030D-6E8A-4147-A177-3AD203B41FA5}">
                      <a16:colId xmlns:a16="http://schemas.microsoft.com/office/drawing/2014/main" val="2652439630"/>
                    </a:ext>
                  </a:extLst>
                </a:gridCol>
                <a:gridCol w="2923795">
                  <a:extLst>
                    <a:ext uri="{9D8B030D-6E8A-4147-A177-3AD203B41FA5}">
                      <a16:colId xmlns:a16="http://schemas.microsoft.com/office/drawing/2014/main" val="341419945"/>
                    </a:ext>
                  </a:extLst>
                </a:gridCol>
                <a:gridCol w="1396046">
                  <a:extLst>
                    <a:ext uri="{9D8B030D-6E8A-4147-A177-3AD203B41FA5}">
                      <a16:colId xmlns:a16="http://schemas.microsoft.com/office/drawing/2014/main" val="3689318229"/>
                    </a:ext>
                  </a:extLst>
                </a:gridCol>
                <a:gridCol w="1098260">
                  <a:extLst>
                    <a:ext uri="{9D8B030D-6E8A-4147-A177-3AD203B41FA5}">
                      <a16:colId xmlns:a16="http://schemas.microsoft.com/office/drawing/2014/main" val="2729339554"/>
                    </a:ext>
                  </a:extLst>
                </a:gridCol>
                <a:gridCol w="1234340">
                  <a:extLst>
                    <a:ext uri="{9D8B030D-6E8A-4147-A177-3AD203B41FA5}">
                      <a16:colId xmlns:a16="http://schemas.microsoft.com/office/drawing/2014/main" val="2151466741"/>
                    </a:ext>
                  </a:extLst>
                </a:gridCol>
              </a:tblGrid>
              <a:tr h="857371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首次披露日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交易标的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交易买方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标的方所属行业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交易总价值</a:t>
                      </a:r>
                      <a:endParaRPr lang="en-US" altLang="zh-CN" sz="1600" b="1" i="0" u="none" strike="noStrike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 fontAlgn="b"/>
                      <a:r>
                        <a:rPr lang="zh-CN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最新进度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744573"/>
                  </a:ext>
                </a:extLst>
              </a:tr>
              <a:tr h="7828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2021-05-25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福新发展</a:t>
                      </a:r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37.19%</a:t>
                      </a:r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华电国际</a:t>
                      </a:r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(600027.SH﹐1071.HK)</a:t>
                      </a:r>
                      <a:endParaRPr lang="en-US" sz="1400" b="0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新能源发电业者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￥</a:t>
                      </a:r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212.37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董事会预案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872340"/>
                  </a:ext>
                </a:extLst>
              </a:tr>
              <a:tr h="7828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2021-05-29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嘉里物流</a:t>
                      </a:r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51.8%</a:t>
                      </a:r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(0636.HK)</a:t>
                      </a:r>
                      <a:endParaRPr lang="zh-CN" altLang="en-US" sz="1400" b="0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顺丰控股</a:t>
                      </a:r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(002352.SZ)</a:t>
                      </a:r>
                      <a:endParaRPr lang="en-US" sz="1400" b="0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航空货运与物流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HKD175.55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进行中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1896363"/>
                  </a:ext>
                </a:extLst>
              </a:tr>
              <a:tr h="7828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2021-05-27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广发银行部分股权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中国人寿</a:t>
                      </a:r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(601628.SH</a:t>
                      </a:r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，</a:t>
                      </a:r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CILJF.OO</a:t>
                      </a:r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，</a:t>
                      </a:r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LFC.N</a:t>
                      </a:r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，</a:t>
                      </a:r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0A2E.L</a:t>
                      </a:r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，</a:t>
                      </a:r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2628.HK)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多元化银行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￥</a:t>
                      </a:r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175.50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董事会预案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714856"/>
                  </a:ext>
                </a:extLst>
              </a:tr>
              <a:tr h="7828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2021-05-12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上海医药</a:t>
                      </a:r>
                      <a:r>
                        <a:rPr lang="en-US" altLang="zh-CN" sz="1400" b="0" i="0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18.02%</a:t>
                      </a:r>
                      <a:r>
                        <a:rPr lang="zh-CN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股权</a:t>
                      </a:r>
                      <a:r>
                        <a:rPr lang="en-US" altLang="zh-CN" sz="1400" b="0" i="0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(601607.SH,2607.HK)</a:t>
                      </a:r>
                      <a:endParaRPr lang="zh-CN" altLang="en-US" sz="1400" b="0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云南白药</a:t>
                      </a:r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(000538.SZ)</a:t>
                      </a:r>
                      <a:endParaRPr lang="en-US" sz="1400" b="0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保健护理产品经销商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￥</a:t>
                      </a:r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112.29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董事会预案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9389126"/>
                  </a:ext>
                </a:extLst>
              </a:tr>
              <a:tr h="7828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2021-05-22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TCL</a:t>
                      </a:r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华星</a:t>
                      </a:r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2%</a:t>
                      </a:r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TCL</a:t>
                      </a:r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科技</a:t>
                      </a:r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(000100.SZ)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半导体产品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￥</a:t>
                      </a:r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50.00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董事会预案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722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7716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85938" y="981075"/>
            <a:ext cx="2482389" cy="369871"/>
            <a:chOff x="7155445" y="740531"/>
            <a:chExt cx="3098164" cy="369870"/>
          </a:xfrm>
        </p:grpSpPr>
        <p:sp>
          <p:nvSpPr>
            <p:cNvPr id="3" name="矩形 2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新三板市场概况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851025" y="1454430"/>
            <a:ext cx="1222942" cy="941083"/>
            <a:chOff x="415341" y="1328632"/>
            <a:chExt cx="1154098" cy="838730"/>
          </a:xfrm>
        </p:grpSpPr>
        <p:grpSp>
          <p:nvGrpSpPr>
            <p:cNvPr id="6" name="组合 5"/>
            <p:cNvGrpSpPr/>
            <p:nvPr/>
          </p:nvGrpSpPr>
          <p:grpSpPr>
            <a:xfrm>
              <a:off x="415341" y="1328632"/>
              <a:ext cx="1154098" cy="667568"/>
              <a:chOff x="539468" y="1205342"/>
              <a:chExt cx="1154098" cy="667568"/>
            </a:xfrm>
          </p:grpSpPr>
          <p:sp>
            <p:nvSpPr>
              <p:cNvPr id="8" name="文本框 7"/>
              <p:cNvSpPr txBox="1"/>
              <p:nvPr/>
            </p:nvSpPr>
            <p:spPr>
              <a:xfrm>
                <a:off x="539468" y="1205342"/>
                <a:ext cx="973009" cy="23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1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挂牌企业总数</a:t>
                </a: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1386173" y="1608747"/>
                <a:ext cx="307393" cy="23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1100"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dirty="0"/>
                  <a:t>家</a:t>
                </a:r>
              </a:p>
            </p:txBody>
          </p:sp>
          <p:sp>
            <p:nvSpPr>
              <p:cNvPr id="10" name="文本框 9"/>
              <p:cNvSpPr txBox="1"/>
              <p:nvPr/>
            </p:nvSpPr>
            <p:spPr>
              <a:xfrm>
                <a:off x="612365" y="1461456"/>
                <a:ext cx="821733" cy="4114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7519</a:t>
                </a:r>
              </a:p>
            </p:txBody>
          </p:sp>
        </p:grpSp>
        <p:sp>
          <p:nvSpPr>
            <p:cNvPr id="7" name="文本框 6"/>
            <p:cNvSpPr txBox="1"/>
            <p:nvPr/>
          </p:nvSpPr>
          <p:spPr>
            <a:xfrm>
              <a:off x="872350" y="1893059"/>
              <a:ext cx="557081" cy="2743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-61</a:t>
              </a:r>
              <a:endParaRPr lang="zh-CN" altLang="en-US" sz="1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新三板</a:t>
            </a: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F4B331A1-0637-4ADF-A775-B931353549FC}"/>
              </a:ext>
            </a:extLst>
          </p:cNvPr>
          <p:cNvGrpSpPr/>
          <p:nvPr/>
        </p:nvGrpSpPr>
        <p:grpSpPr>
          <a:xfrm>
            <a:off x="3935413" y="1394518"/>
            <a:ext cx="3051740" cy="1015808"/>
            <a:chOff x="2576529" y="1390353"/>
            <a:chExt cx="3051738" cy="1015809"/>
          </a:xfrm>
        </p:grpSpPr>
        <p:grpSp>
          <p:nvGrpSpPr>
            <p:cNvPr id="11" name="组合 10"/>
            <p:cNvGrpSpPr/>
            <p:nvPr/>
          </p:nvGrpSpPr>
          <p:grpSpPr>
            <a:xfrm>
              <a:off x="3557177" y="1390353"/>
              <a:ext cx="2071090" cy="1005826"/>
              <a:chOff x="1882108" y="1137115"/>
              <a:chExt cx="2071090" cy="1005826"/>
            </a:xfrm>
          </p:grpSpPr>
          <p:sp>
            <p:nvSpPr>
              <p:cNvPr id="12" name="矩形: 对角圆角 11"/>
              <p:cNvSpPr/>
              <p:nvPr/>
            </p:nvSpPr>
            <p:spPr>
              <a:xfrm>
                <a:off x="1918958" y="1419306"/>
                <a:ext cx="975600" cy="705600"/>
              </a:xfrm>
              <a:prstGeom prst="round2DiagRect">
                <a:avLst/>
              </a:prstGeom>
              <a:solidFill>
                <a:srgbClr val="FFC00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6434</a:t>
                </a:r>
                <a:endPara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矩形: 对角圆角 12"/>
              <p:cNvSpPr/>
              <p:nvPr/>
            </p:nvSpPr>
            <p:spPr>
              <a:xfrm>
                <a:off x="2935197" y="1415404"/>
                <a:ext cx="976905" cy="706905"/>
              </a:xfrm>
              <a:prstGeom prst="round2DiagRect">
                <a:avLst/>
              </a:prstGeom>
              <a:solidFill>
                <a:srgbClr val="00B0F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1033</a:t>
                </a:r>
                <a:endParaRPr lang="zh-CN" alt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1882108" y="1137115"/>
                <a:ext cx="103105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1100"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dirty="0"/>
                  <a:t>市场分层分布</a:t>
                </a:r>
              </a:p>
            </p:txBody>
          </p:sp>
          <p:sp>
            <p:nvSpPr>
              <p:cNvPr id="15" name="文本框 14"/>
              <p:cNvSpPr txBox="1"/>
              <p:nvPr/>
            </p:nvSpPr>
            <p:spPr>
              <a:xfrm>
                <a:off x="3460755" y="1862841"/>
                <a:ext cx="4924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创新</a:t>
                </a:r>
              </a:p>
            </p:txBody>
          </p:sp>
          <p:sp>
            <p:nvSpPr>
              <p:cNvPr id="16" name="文本框 15"/>
              <p:cNvSpPr txBox="1"/>
              <p:nvPr/>
            </p:nvSpPr>
            <p:spPr>
              <a:xfrm>
                <a:off x="2452878" y="1865942"/>
                <a:ext cx="4924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基础</a:t>
                </a:r>
              </a:p>
            </p:txBody>
          </p:sp>
        </p:grpSp>
        <p:sp>
          <p:nvSpPr>
            <p:cNvPr id="26" name="矩形: 对角圆角 25">
              <a:extLst>
                <a:ext uri="{FF2B5EF4-FFF2-40B4-BE49-F238E27FC236}">
                  <a16:creationId xmlns:a16="http://schemas.microsoft.com/office/drawing/2014/main" id="{E1FC36C5-1A37-4A49-B971-0AA7DCD5433F}"/>
                </a:ext>
              </a:extLst>
            </p:cNvPr>
            <p:cNvSpPr/>
            <p:nvPr/>
          </p:nvSpPr>
          <p:spPr>
            <a:xfrm>
              <a:off x="2576529" y="1665719"/>
              <a:ext cx="976905" cy="706905"/>
            </a:xfrm>
            <a:prstGeom prst="round2DiagRect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52</a:t>
              </a:r>
              <a:endParaRPr lang="zh-CN" alt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F80355C1-C0A6-4598-AF37-EB4C2C3928BC}"/>
                </a:ext>
              </a:extLst>
            </p:cNvPr>
            <p:cNvSpPr txBox="1"/>
            <p:nvPr/>
          </p:nvSpPr>
          <p:spPr>
            <a:xfrm>
              <a:off x="3118810" y="2129163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精选</a:t>
              </a: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79E44EAF-2742-4A8C-845E-6E9FD9916DC9}"/>
              </a:ext>
            </a:extLst>
          </p:cNvPr>
          <p:cNvGrpSpPr/>
          <p:nvPr/>
        </p:nvGrpSpPr>
        <p:grpSpPr>
          <a:xfrm>
            <a:off x="7394451" y="1412791"/>
            <a:ext cx="3076769" cy="994504"/>
            <a:chOff x="6524954" y="1276819"/>
            <a:chExt cx="3076768" cy="994505"/>
          </a:xfrm>
        </p:grpSpPr>
        <p:grpSp>
          <p:nvGrpSpPr>
            <p:cNvPr id="29" name="组合 28"/>
            <p:cNvGrpSpPr/>
            <p:nvPr/>
          </p:nvGrpSpPr>
          <p:grpSpPr>
            <a:xfrm>
              <a:off x="7516489" y="1276819"/>
              <a:ext cx="2085233" cy="994505"/>
              <a:chOff x="1891211" y="1145335"/>
              <a:chExt cx="2085233" cy="994505"/>
            </a:xfrm>
          </p:grpSpPr>
          <p:sp>
            <p:nvSpPr>
              <p:cNvPr id="30" name="矩形: 对角圆角 29"/>
              <p:cNvSpPr/>
              <p:nvPr/>
            </p:nvSpPr>
            <p:spPr>
              <a:xfrm>
                <a:off x="1918958" y="1419306"/>
                <a:ext cx="975600" cy="705600"/>
              </a:xfrm>
              <a:prstGeom prst="round2DiagRect">
                <a:avLst/>
              </a:prstGeom>
              <a:solidFill>
                <a:srgbClr val="FFC00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7001</a:t>
                </a:r>
                <a:endPara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" name="矩形: 对角圆角 30"/>
              <p:cNvSpPr/>
              <p:nvPr/>
            </p:nvSpPr>
            <p:spPr>
              <a:xfrm>
                <a:off x="2949851" y="1418000"/>
                <a:ext cx="976905" cy="706905"/>
              </a:xfrm>
              <a:prstGeom prst="round2DiagRect">
                <a:avLst/>
              </a:prstGeom>
              <a:solidFill>
                <a:srgbClr val="00B0F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466</a:t>
                </a:r>
                <a:endPara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" name="文本框 31"/>
              <p:cNvSpPr txBox="1"/>
              <p:nvPr/>
            </p:nvSpPr>
            <p:spPr>
              <a:xfrm>
                <a:off x="1891211" y="1145335"/>
                <a:ext cx="103105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1100"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dirty="0"/>
                  <a:t>转让方式分布</a:t>
                </a:r>
              </a:p>
            </p:txBody>
          </p:sp>
          <p:sp>
            <p:nvSpPr>
              <p:cNvPr id="33" name="文本框 32"/>
              <p:cNvSpPr txBox="1"/>
              <p:nvPr/>
            </p:nvSpPr>
            <p:spPr>
              <a:xfrm>
                <a:off x="3484001" y="1862841"/>
                <a:ext cx="4924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做市</a:t>
                </a:r>
              </a:p>
            </p:txBody>
          </p:sp>
          <p:sp>
            <p:nvSpPr>
              <p:cNvPr id="35" name="文本框 34"/>
              <p:cNvSpPr txBox="1"/>
              <p:nvPr/>
            </p:nvSpPr>
            <p:spPr>
              <a:xfrm>
                <a:off x="2167899" y="1850443"/>
                <a:ext cx="8002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集合竞价</a:t>
                </a:r>
              </a:p>
            </p:txBody>
          </p: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id="{61D2D0E8-F491-4D6D-B421-6304631594C4}"/>
                </a:ext>
              </a:extLst>
            </p:cNvPr>
            <p:cNvGrpSpPr/>
            <p:nvPr/>
          </p:nvGrpSpPr>
          <p:grpSpPr>
            <a:xfrm>
              <a:off x="6524954" y="1549485"/>
              <a:ext cx="1018940" cy="706905"/>
              <a:chOff x="6522933" y="2619885"/>
              <a:chExt cx="1018940" cy="706905"/>
            </a:xfrm>
          </p:grpSpPr>
          <p:sp>
            <p:nvSpPr>
              <p:cNvPr id="20" name="矩形: 对角圆角 19">
                <a:extLst>
                  <a:ext uri="{FF2B5EF4-FFF2-40B4-BE49-F238E27FC236}">
                    <a16:creationId xmlns:a16="http://schemas.microsoft.com/office/drawing/2014/main" id="{A91632D7-C336-4F35-82B1-417A4997CC81}"/>
                  </a:ext>
                </a:extLst>
              </p:cNvPr>
              <p:cNvSpPr/>
              <p:nvPr/>
            </p:nvSpPr>
            <p:spPr>
              <a:xfrm>
                <a:off x="6522933" y="2619885"/>
                <a:ext cx="976905" cy="706905"/>
              </a:xfrm>
              <a:prstGeom prst="round2DiagRect">
                <a:avLst/>
              </a:prstGeom>
              <a:solidFill>
                <a:srgbClr val="FF000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52</a:t>
                </a:r>
                <a:endParaRPr lang="zh-CN" alt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5399CFBF-6315-48FD-BAD5-66D67344E536}"/>
                  </a:ext>
                </a:extLst>
              </p:cNvPr>
              <p:cNvSpPr txBox="1"/>
              <p:nvPr/>
            </p:nvSpPr>
            <p:spPr>
              <a:xfrm>
                <a:off x="6741654" y="3042339"/>
                <a:ext cx="8002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连续竞价</a:t>
                </a:r>
              </a:p>
            </p:txBody>
          </p:sp>
        </p:grpSp>
      </p:grpSp>
      <p:graphicFrame>
        <p:nvGraphicFramePr>
          <p:cNvPr id="39" name="图表 38">
            <a:extLst>
              <a:ext uri="{FF2B5EF4-FFF2-40B4-BE49-F238E27FC236}">
                <a16:creationId xmlns:a16="http://schemas.microsoft.com/office/drawing/2014/main" id="{3C484993-8DF3-4859-A5A1-A9B5EEA707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635654"/>
              </p:ext>
            </p:extLst>
          </p:nvPr>
        </p:nvGraphicFramePr>
        <p:xfrm>
          <a:off x="1390650" y="2492376"/>
          <a:ext cx="9239250" cy="4221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828630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科创板</a:t>
            </a:r>
            <a:r>
              <a:rPr lang="en-US" altLang="zh-CN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5</a:t>
            </a: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月总市值涨幅前十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F1D80236-BD19-4AC2-A082-B08DD849B1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329350"/>
              </p:ext>
            </p:extLst>
          </p:nvPr>
        </p:nvGraphicFramePr>
        <p:xfrm>
          <a:off x="1847849" y="3822700"/>
          <a:ext cx="8569326" cy="2679698"/>
        </p:xfrm>
        <a:graphic>
          <a:graphicData uri="http://schemas.openxmlformats.org/drawingml/2006/table">
            <a:tbl>
              <a:tblPr/>
              <a:tblGrid>
                <a:gridCol w="1680906">
                  <a:extLst>
                    <a:ext uri="{9D8B030D-6E8A-4147-A177-3AD203B41FA5}">
                      <a16:colId xmlns:a16="http://schemas.microsoft.com/office/drawing/2014/main" val="605956437"/>
                    </a:ext>
                  </a:extLst>
                </a:gridCol>
                <a:gridCol w="1330651">
                  <a:extLst>
                    <a:ext uri="{9D8B030D-6E8A-4147-A177-3AD203B41FA5}">
                      <a16:colId xmlns:a16="http://schemas.microsoft.com/office/drawing/2014/main" val="104270124"/>
                    </a:ext>
                  </a:extLst>
                </a:gridCol>
                <a:gridCol w="2031162">
                  <a:extLst>
                    <a:ext uri="{9D8B030D-6E8A-4147-A177-3AD203B41FA5}">
                      <a16:colId xmlns:a16="http://schemas.microsoft.com/office/drawing/2014/main" val="709513755"/>
                    </a:ext>
                  </a:extLst>
                </a:gridCol>
                <a:gridCol w="2174482">
                  <a:extLst>
                    <a:ext uri="{9D8B030D-6E8A-4147-A177-3AD203B41FA5}">
                      <a16:colId xmlns:a16="http://schemas.microsoft.com/office/drawing/2014/main" val="651154450"/>
                    </a:ext>
                  </a:extLst>
                </a:gridCol>
                <a:gridCol w="1352125">
                  <a:extLst>
                    <a:ext uri="{9D8B030D-6E8A-4147-A177-3AD203B41FA5}">
                      <a16:colId xmlns:a16="http://schemas.microsoft.com/office/drawing/2014/main" val="943403088"/>
                    </a:ext>
                  </a:extLst>
                </a:gridCol>
              </a:tblGrid>
              <a:tr h="34810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证券代码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证券名称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2021/4/30</a:t>
                      </a:r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总市值（亿元）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2021/5/31</a:t>
                      </a:r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总市值（亿元）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月涨跌幅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0815684"/>
                  </a:ext>
                </a:extLst>
              </a:tr>
              <a:tr h="2331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688699.SH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明微电子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effectLst/>
                          <a:latin typeface="Arial" panose="020B0604020202020204" pitchFamily="34" charset="0"/>
                        </a:rPr>
                        <a:t>98.72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146.22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48.12%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048512"/>
                  </a:ext>
                </a:extLst>
              </a:tr>
              <a:tr h="2331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688366.SH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>
                          <a:effectLst/>
                          <a:latin typeface="Arial" panose="020B0604020202020204" pitchFamily="34" charset="0"/>
                        </a:rPr>
                        <a:t>昊海生科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240.19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effectLst/>
                          <a:latin typeface="Arial" panose="020B0604020202020204" pitchFamily="34" charset="0"/>
                        </a:rPr>
                        <a:t>358.51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effectLst/>
                          <a:latin typeface="Arial" panose="020B0604020202020204" pitchFamily="34" charset="0"/>
                        </a:rPr>
                        <a:t>49.26%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998345"/>
                  </a:ext>
                </a:extLst>
              </a:tr>
              <a:tr h="2331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688050.SH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爱博医疗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effectLst/>
                          <a:latin typeface="Arial" panose="020B0604020202020204" pitchFamily="34" charset="0"/>
                        </a:rPr>
                        <a:t>235.51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356.42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51.34%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872437"/>
                  </a:ext>
                </a:extLst>
              </a:tr>
              <a:tr h="2331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688662.SH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>
                          <a:effectLst/>
                          <a:latin typeface="Arial" panose="020B0604020202020204" pitchFamily="34" charset="0"/>
                        </a:rPr>
                        <a:t>富信科技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effectLst/>
                          <a:latin typeface="Arial" panose="020B0604020202020204" pitchFamily="34" charset="0"/>
                        </a:rPr>
                        <a:t>23.34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effectLst/>
                          <a:latin typeface="Arial" panose="020B0604020202020204" pitchFamily="34" charset="0"/>
                        </a:rPr>
                        <a:t>35.55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effectLst/>
                          <a:latin typeface="Arial" panose="020B0604020202020204" pitchFamily="34" charset="0"/>
                        </a:rPr>
                        <a:t>52.33%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2206902"/>
                  </a:ext>
                </a:extLst>
              </a:tr>
              <a:tr h="2331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688356.SH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键凯科技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89.41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effectLst/>
                          <a:latin typeface="Arial" panose="020B0604020202020204" pitchFamily="34" charset="0"/>
                        </a:rPr>
                        <a:t>136.20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effectLst/>
                          <a:latin typeface="Arial" panose="020B0604020202020204" pitchFamily="34" charset="0"/>
                        </a:rPr>
                        <a:t>52.33%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410561"/>
                  </a:ext>
                </a:extLst>
              </a:tr>
              <a:tr h="2331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688005.SH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容百科技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effectLst/>
                          <a:latin typeface="Arial" panose="020B0604020202020204" pitchFamily="34" charset="0"/>
                        </a:rPr>
                        <a:t>310.31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491.14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58.28%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2757266"/>
                  </a:ext>
                </a:extLst>
              </a:tr>
              <a:tr h="2331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688078.SH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龙软科技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16.13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effectLst/>
                          <a:latin typeface="Arial" panose="020B0604020202020204" pitchFamily="34" charset="0"/>
                        </a:rPr>
                        <a:t>25.54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58.33%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516404"/>
                  </a:ext>
                </a:extLst>
              </a:tr>
              <a:tr h="2331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688636.SH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智明达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34.93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56.85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62.78%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3859195"/>
                  </a:ext>
                </a:extLst>
              </a:tr>
              <a:tr h="2331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688329.SH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艾隆科技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20.34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36.25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78.22%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315272"/>
                  </a:ext>
                </a:extLst>
              </a:tr>
              <a:tr h="2331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688056.SH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莱伯泰科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27.00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55.81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106.70%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4538499"/>
                  </a:ext>
                </a:extLst>
              </a:tr>
            </a:tbl>
          </a:graphicData>
        </a:graphic>
      </p:graphicFrame>
      <p:graphicFrame>
        <p:nvGraphicFramePr>
          <p:cNvPr id="6" name="图表 5">
            <a:extLst>
              <a:ext uri="{FF2B5EF4-FFF2-40B4-BE49-F238E27FC236}">
                <a16:creationId xmlns:a16="http://schemas.microsoft.com/office/drawing/2014/main" id="{16D3636B-EAEE-4CBE-A7BF-EBD8E9B932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5445891"/>
              </p:ext>
            </p:extLst>
          </p:nvPr>
        </p:nvGraphicFramePr>
        <p:xfrm>
          <a:off x="1847850" y="908050"/>
          <a:ext cx="8569325" cy="2923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32111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科创板</a:t>
            </a:r>
            <a:r>
              <a:rPr lang="en-US" altLang="zh-CN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5</a:t>
            </a: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月总市值跌幅前十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92706BB1-42D6-4727-B58C-67F9C3B391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357541"/>
              </p:ext>
            </p:extLst>
          </p:nvPr>
        </p:nvGraphicFramePr>
        <p:xfrm>
          <a:off x="1847850" y="3873501"/>
          <a:ext cx="8569325" cy="2581169"/>
        </p:xfrm>
        <a:graphic>
          <a:graphicData uri="http://schemas.openxmlformats.org/drawingml/2006/table">
            <a:tbl>
              <a:tblPr/>
              <a:tblGrid>
                <a:gridCol w="1403350">
                  <a:extLst>
                    <a:ext uri="{9D8B030D-6E8A-4147-A177-3AD203B41FA5}">
                      <a16:colId xmlns:a16="http://schemas.microsoft.com/office/drawing/2014/main" val="167196975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974879822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1140424030"/>
                    </a:ext>
                  </a:extLst>
                </a:gridCol>
                <a:gridCol w="2120900">
                  <a:extLst>
                    <a:ext uri="{9D8B030D-6E8A-4147-A177-3AD203B41FA5}">
                      <a16:colId xmlns:a16="http://schemas.microsoft.com/office/drawing/2014/main" val="4038019537"/>
                    </a:ext>
                  </a:extLst>
                </a:gridCol>
                <a:gridCol w="1489075">
                  <a:extLst>
                    <a:ext uri="{9D8B030D-6E8A-4147-A177-3AD203B41FA5}">
                      <a16:colId xmlns:a16="http://schemas.microsoft.com/office/drawing/2014/main" val="1495095915"/>
                    </a:ext>
                  </a:extLst>
                </a:gridCol>
              </a:tblGrid>
              <a:tr h="37136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证券代码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证券名称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2021/4/30</a:t>
                      </a:r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总市值（亿元）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2021/5/31</a:t>
                      </a:r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总市值（亿元）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月涨跌幅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1420"/>
                  </a:ext>
                </a:extLst>
              </a:tr>
              <a:tr h="1901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688068.SH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热景生物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140.25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114.11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effectLst/>
                          <a:latin typeface="Arial" panose="020B0604020202020204" pitchFamily="34" charset="0"/>
                        </a:rPr>
                        <a:t>-18.64%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357776"/>
                  </a:ext>
                </a:extLst>
              </a:tr>
              <a:tr h="1901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688588.SH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>
                          <a:effectLst/>
                          <a:latin typeface="Arial" panose="020B0604020202020204" pitchFamily="34" charset="0"/>
                        </a:rPr>
                        <a:t>凌志软件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79.88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effectLst/>
                          <a:latin typeface="Arial" panose="020B0604020202020204" pitchFamily="34" charset="0"/>
                        </a:rPr>
                        <a:t>69.52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-12.97%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6962880"/>
                  </a:ext>
                </a:extLst>
              </a:tr>
              <a:tr h="1901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688357.SH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>
                          <a:effectLst/>
                          <a:latin typeface="Arial" panose="020B0604020202020204" pitchFamily="34" charset="0"/>
                        </a:rPr>
                        <a:t>建龙微纳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53.77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48.79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-9.26%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628114"/>
                  </a:ext>
                </a:extLst>
              </a:tr>
              <a:tr h="1901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688395.SH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正弦电气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effectLst/>
                          <a:latin typeface="Arial" panose="020B0604020202020204" pitchFamily="34" charset="0"/>
                        </a:rPr>
                        <a:t>25.93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effectLst/>
                          <a:latin typeface="Arial" panose="020B0604020202020204" pitchFamily="34" charset="0"/>
                        </a:rPr>
                        <a:t>23.56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effectLst/>
                          <a:latin typeface="Arial" panose="020B0604020202020204" pitchFamily="34" charset="0"/>
                        </a:rPr>
                        <a:t>-9.12%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083241"/>
                  </a:ext>
                </a:extLst>
              </a:tr>
              <a:tr h="1901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688299.SH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>
                          <a:effectLst/>
                          <a:latin typeface="Arial" panose="020B0604020202020204" pitchFamily="34" charset="0"/>
                        </a:rPr>
                        <a:t>长阳科技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76.80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71.55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effectLst/>
                          <a:latin typeface="Arial" panose="020B0604020202020204" pitchFamily="34" charset="0"/>
                        </a:rPr>
                        <a:t>-6.84%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43619"/>
                  </a:ext>
                </a:extLst>
              </a:tr>
              <a:tr h="1901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688667.SH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菱电电控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effectLst/>
                          <a:latin typeface="Arial" panose="020B0604020202020204" pitchFamily="34" charset="0"/>
                        </a:rPr>
                        <a:t>70.18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65.50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-6.66%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14671"/>
                  </a:ext>
                </a:extLst>
              </a:tr>
              <a:tr h="1901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688399.SH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硕世生物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104.96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98.39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-6.26%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327943"/>
                  </a:ext>
                </a:extLst>
              </a:tr>
              <a:tr h="1901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688099.SH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晶晨股份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375.43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352.58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-6.09%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823216"/>
                  </a:ext>
                </a:extLst>
              </a:tr>
              <a:tr h="1901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688023.SH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安恒信息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202.96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190.92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-5.93%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78793"/>
                  </a:ext>
                </a:extLst>
              </a:tr>
              <a:tr h="1901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688169.SH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石头科技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940.00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889.33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Arial" panose="020B0604020202020204" pitchFamily="34" charset="0"/>
                        </a:rPr>
                        <a:t>-5.39%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6370131"/>
                  </a:ext>
                </a:extLst>
              </a:tr>
            </a:tbl>
          </a:graphicData>
        </a:graphic>
      </p:graphicFrame>
      <p:graphicFrame>
        <p:nvGraphicFramePr>
          <p:cNvPr id="8" name="图表 7">
            <a:extLst>
              <a:ext uri="{FF2B5EF4-FFF2-40B4-BE49-F238E27FC236}">
                <a16:creationId xmlns:a16="http://schemas.microsoft.com/office/drawing/2014/main" id="{4EF91052-16A7-4D7D-B958-96EAC8A29E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6452860"/>
              </p:ext>
            </p:extLst>
          </p:nvPr>
        </p:nvGraphicFramePr>
        <p:xfrm>
          <a:off x="1847850" y="908050"/>
          <a:ext cx="8569325" cy="2973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804119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>
            <a:extLst>
              <a:ext uri="{FF2B5EF4-FFF2-40B4-BE49-F238E27FC236}">
                <a16:creationId xmlns:a16="http://schemas.microsoft.com/office/drawing/2014/main" id="{6E652B67-ECF4-46AD-8022-8BFE7E8C719F}"/>
              </a:ext>
            </a:extLst>
          </p:cNvPr>
          <p:cNvGrpSpPr/>
          <p:nvPr/>
        </p:nvGrpSpPr>
        <p:grpSpPr>
          <a:xfrm>
            <a:off x="1847850" y="3670703"/>
            <a:ext cx="4621006" cy="357505"/>
            <a:chOff x="7157508" y="740532"/>
            <a:chExt cx="3098167" cy="369870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CB2B6068-BF4A-4029-88F0-D9EA012388B5}"/>
                </a:ext>
              </a:extLst>
            </p:cNvPr>
            <p:cNvSpPr/>
            <p:nvPr/>
          </p:nvSpPr>
          <p:spPr>
            <a:xfrm>
              <a:off x="7157508" y="740533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IPO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节奏平稳，并购市场有所回落</a:t>
              </a:r>
            </a:p>
          </p:txBody>
        </p:sp>
        <p:sp>
          <p:nvSpPr>
            <p:cNvPr id="9" name="等腰三角形 8">
              <a:extLst>
                <a:ext uri="{FF2B5EF4-FFF2-40B4-BE49-F238E27FC236}">
                  <a16:creationId xmlns:a16="http://schemas.microsoft.com/office/drawing/2014/main" id="{554DE873-B86B-4B66-A67B-BCABDCA290A3}"/>
                </a:ext>
              </a:extLst>
            </p:cNvPr>
            <p:cNvSpPr/>
            <p:nvPr/>
          </p:nvSpPr>
          <p:spPr>
            <a:xfrm rot="5400000">
              <a:off x="9929218" y="783943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文本框 9">
            <a:extLst>
              <a:ext uri="{FF2B5EF4-FFF2-40B4-BE49-F238E27FC236}">
                <a16:creationId xmlns:a16="http://schemas.microsoft.com/office/drawing/2014/main" id="{A2BB54BF-2FB1-4E74-8F17-15F92FA8D541}"/>
              </a:ext>
            </a:extLst>
          </p:cNvPr>
          <p:cNvSpPr txBox="1"/>
          <p:nvPr/>
        </p:nvSpPr>
        <p:spPr>
          <a:xfrm>
            <a:off x="1847850" y="4184864"/>
            <a:ext cx="8569325" cy="21725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359991" algn="just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今年以来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上市节奏保持稳定，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月规模环比上升。并购市场方面，并购数量及规模均急剧下降，整体有所回落。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59991" algn="just">
              <a:lnSpc>
                <a:spcPct val="150000"/>
              </a:lnSpc>
            </a:pP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59991" algn="just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深市主板和中小板进行合并后，但对于市场预计合并后会加速市场扩容，深交所方面表示，市场短期内并不会加速扩容，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节奏将持续保持稳定，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退出难度并不会减小。同时证监会主席易会满在陆家嘴论坛上表示，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继续保持了常态化发行，而且增速还很快。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389B026-2D24-42C6-8E40-EE0AF77DD030}"/>
              </a:ext>
            </a:extLst>
          </p:cNvPr>
          <p:cNvSpPr txBox="1"/>
          <p:nvPr/>
        </p:nvSpPr>
        <p:spPr>
          <a:xfrm>
            <a:off x="1895403" y="136107"/>
            <a:ext cx="126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000798"/>
                </a:solidFill>
              </a:rPr>
              <a:t>5</a:t>
            </a:r>
            <a:r>
              <a:rPr lang="zh-CN" altLang="en-US" sz="2400" b="1" dirty="0">
                <a:solidFill>
                  <a:srgbClr val="000798"/>
                </a:solidFill>
              </a:rPr>
              <a:t>月小结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072ED3C1-5125-46BB-BDF5-4F785C1A6F75}"/>
              </a:ext>
            </a:extLst>
          </p:cNvPr>
          <p:cNvSpPr txBox="1"/>
          <p:nvPr/>
        </p:nvSpPr>
        <p:spPr>
          <a:xfrm>
            <a:off x="1847850" y="1494290"/>
            <a:ext cx="8569325" cy="18031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359991" algn="just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月募集市场升温的情况下，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月募集事件数量开始下降，但是募集金额上升，共发生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131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起基金募集事件，募集资金共计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1341.34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</a:p>
          <a:p>
            <a:pPr indent="359991" algn="just">
              <a:lnSpc>
                <a:spcPct val="150000"/>
              </a:lnSpc>
            </a:pP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59991" algn="just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投资市场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月继续走低，投资数量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118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起，较前一月有所下降，投资规模也继续下降。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轮和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轮为主要融资轮次。分行业来看，信息技术本月热度较高。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ABCC63C5-B544-410D-8202-59C0D4799ACA}"/>
              </a:ext>
            </a:extLst>
          </p:cNvPr>
          <p:cNvGrpSpPr/>
          <p:nvPr/>
        </p:nvGrpSpPr>
        <p:grpSpPr>
          <a:xfrm>
            <a:off x="1851020" y="1057016"/>
            <a:ext cx="4557506" cy="357505"/>
            <a:chOff x="7204928" y="740532"/>
            <a:chExt cx="3549215" cy="369870"/>
          </a:xfrm>
        </p:grpSpPr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4E1CF7BD-A761-41E0-8C2A-A1B7752825BC}"/>
                </a:ext>
              </a:extLst>
            </p:cNvPr>
            <p:cNvSpPr/>
            <p:nvPr/>
          </p:nvSpPr>
          <p:spPr>
            <a:xfrm>
              <a:off x="7204928" y="740532"/>
              <a:ext cx="3261967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募集市场持续下行，投资市场规模下跌</a:t>
              </a:r>
            </a:p>
          </p:txBody>
        </p:sp>
        <p:sp>
          <p:nvSpPr>
            <p:cNvPr id="15" name="等腰三角形 14">
              <a:extLst>
                <a:ext uri="{FF2B5EF4-FFF2-40B4-BE49-F238E27FC236}">
                  <a16:creationId xmlns:a16="http://schemas.microsoft.com/office/drawing/2014/main" id="{47D02F80-287F-4DD2-976B-AF371911A0E5}"/>
                </a:ext>
              </a:extLst>
            </p:cNvPr>
            <p:cNvSpPr/>
            <p:nvPr/>
          </p:nvSpPr>
          <p:spPr>
            <a:xfrm rot="5400000">
              <a:off x="10427686" y="783945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1237183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40319" y="4150016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IPO</a:t>
            </a:r>
            <a:endParaRPr lang="zh-CN" altLang="en-US" sz="1600" dirty="0">
              <a:solidFill>
                <a:srgbClr val="000798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298365" y="2067264"/>
            <a:ext cx="2087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募集市场热度不减，</a:t>
            </a:r>
            <a:endParaRPr lang="en-US" altLang="zh-CN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数量上升规模下降。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298365" y="3115283"/>
            <a:ext cx="2087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投资市场继续走弱，事件规模双下跌。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352776" y="4200524"/>
            <a:ext cx="2019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/>
              <a:t>IPO </a:t>
            </a:r>
            <a:r>
              <a:rPr lang="zh-CN" altLang="en-US" dirty="0"/>
              <a:t>节奏保持稳定，</a:t>
            </a:r>
            <a:endParaRPr lang="en-US" altLang="zh-CN" dirty="0"/>
          </a:p>
          <a:p>
            <a:r>
              <a:rPr lang="zh-CN" altLang="en-US" dirty="0"/>
              <a:t>募资金额有所上升。</a:t>
            </a:r>
            <a:endParaRPr lang="en-US" altLang="zh-CN" dirty="0"/>
          </a:p>
        </p:txBody>
      </p:sp>
      <p:sp>
        <p:nvSpPr>
          <p:cNvPr id="8" name="矩形 7"/>
          <p:cNvSpPr/>
          <p:nvPr/>
        </p:nvSpPr>
        <p:spPr>
          <a:xfrm>
            <a:off x="6108581" y="3097869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新三板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101240" y="3157854"/>
            <a:ext cx="1928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新三板摘牌减少，</a:t>
            </a:r>
            <a:endParaRPr lang="en-US" altLang="zh-CN" dirty="0"/>
          </a:p>
          <a:p>
            <a:r>
              <a:rPr lang="zh-CN" altLang="en-US" dirty="0"/>
              <a:t>精选层保持稳定。</a:t>
            </a:r>
            <a:endParaRPr lang="en-US" altLang="zh-CN" dirty="0"/>
          </a:p>
        </p:txBody>
      </p:sp>
      <p:sp>
        <p:nvSpPr>
          <p:cNvPr id="10" name="矩形 9"/>
          <p:cNvSpPr/>
          <p:nvPr/>
        </p:nvSpPr>
        <p:spPr>
          <a:xfrm>
            <a:off x="6108581" y="2007277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并购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101240" y="2048214"/>
            <a:ext cx="2087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并购数量和规模急剧减少。</a:t>
            </a:r>
            <a:endParaRPr lang="en-US" altLang="zh-CN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2838D878-7E1E-449A-AE2B-A7EB0F36A2FE}"/>
              </a:ext>
            </a:extLst>
          </p:cNvPr>
          <p:cNvSpPr/>
          <p:nvPr/>
        </p:nvSpPr>
        <p:spPr>
          <a:xfrm>
            <a:off x="2430794" y="2007277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募集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92097731-A4B3-4D85-A0E9-1AD314BD4FDD}"/>
              </a:ext>
            </a:extLst>
          </p:cNvPr>
          <p:cNvSpPr/>
          <p:nvPr/>
        </p:nvSpPr>
        <p:spPr>
          <a:xfrm>
            <a:off x="2430794" y="3055298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投资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173EAEE1-2304-4E09-A4DE-B9691FF52C2E}"/>
              </a:ext>
            </a:extLst>
          </p:cNvPr>
          <p:cNvSpPr/>
          <p:nvPr/>
        </p:nvSpPr>
        <p:spPr>
          <a:xfrm>
            <a:off x="6108581" y="4178635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科创板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B3638B5A-E0B9-4077-999A-9263794D2CFE}"/>
              </a:ext>
            </a:extLst>
          </p:cNvPr>
          <p:cNvSpPr txBox="1"/>
          <p:nvPr/>
        </p:nvSpPr>
        <p:spPr>
          <a:xfrm>
            <a:off x="7104659" y="4219574"/>
            <a:ext cx="2019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科创板稳定运行，</a:t>
            </a:r>
            <a:endParaRPr lang="en-US" altLang="zh-CN" dirty="0"/>
          </a:p>
          <a:p>
            <a:r>
              <a:rPr lang="zh-CN" altLang="en-US" sz="1800" b="0" i="0" u="none" strike="noStrike" dirty="0">
                <a:effectLst/>
                <a:latin typeface="Arial" panose="020B0604020202020204" pitchFamily="34" charset="0"/>
              </a:rPr>
              <a:t>莱伯泰科</a:t>
            </a:r>
            <a:r>
              <a:rPr lang="zh-CN" altLang="en-US" dirty="0"/>
              <a:t>一枝独秀。</a:t>
            </a:r>
            <a:endParaRPr lang="en-US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882775" y="144543"/>
            <a:ext cx="8426450" cy="515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募集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525476CC-5A92-46F5-92CC-5228B83DE6FF}"/>
              </a:ext>
            </a:extLst>
          </p:cNvPr>
          <p:cNvSpPr txBox="1"/>
          <p:nvPr/>
        </p:nvSpPr>
        <p:spPr>
          <a:xfrm>
            <a:off x="2371510" y="5478205"/>
            <a:ext cx="1563903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82.83%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0688E052-21B6-4ACD-8879-51AC41D46C47}"/>
              </a:ext>
            </a:extLst>
          </p:cNvPr>
          <p:cNvSpPr txBox="1"/>
          <p:nvPr/>
        </p:nvSpPr>
        <p:spPr>
          <a:xfrm>
            <a:off x="2332081" y="6151203"/>
            <a:ext cx="1072409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zh-CN"/>
            </a:defPPr>
            <a:lvl1pPr>
              <a:defRPr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24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47.60%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CE1A0AD6-A340-4944-8A98-91A057F64CE9}"/>
              </a:ext>
            </a:extLst>
          </p:cNvPr>
          <p:cNvSpPr txBox="1"/>
          <p:nvPr/>
        </p:nvSpPr>
        <p:spPr>
          <a:xfrm>
            <a:off x="2293492" y="5198172"/>
            <a:ext cx="14189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/>
              <a:t>募集金额</a:t>
            </a:r>
            <a:r>
              <a:rPr lang="zh-CN" altLang="en-US" sz="1600" b="1" dirty="0"/>
              <a:t>环比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7F235572-52DE-4EB5-B3DA-28A6101D42E7}"/>
              </a:ext>
            </a:extLst>
          </p:cNvPr>
          <p:cNvSpPr txBox="1"/>
          <p:nvPr/>
        </p:nvSpPr>
        <p:spPr>
          <a:xfrm>
            <a:off x="2181952" y="5871170"/>
            <a:ext cx="18293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400"/>
            </a:lvl1pPr>
          </a:lstStyle>
          <a:p>
            <a:r>
              <a:rPr lang="zh-CN" altLang="en-US" sz="1600" dirty="0"/>
              <a:t>募集事件规模</a:t>
            </a:r>
            <a:r>
              <a:rPr lang="zh-CN" altLang="en-US" sz="1600" b="1" dirty="0"/>
              <a:t>环比</a:t>
            </a:r>
          </a:p>
        </p:txBody>
      </p: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CAE5DCC3-7341-4F68-B271-ABA770A0316E}"/>
              </a:ext>
            </a:extLst>
          </p:cNvPr>
          <p:cNvGrpSpPr/>
          <p:nvPr/>
        </p:nvGrpSpPr>
        <p:grpSpPr>
          <a:xfrm>
            <a:off x="1847850" y="4833938"/>
            <a:ext cx="2284315" cy="342001"/>
            <a:chOff x="7265361" y="731103"/>
            <a:chExt cx="3098166" cy="379297"/>
          </a:xfrm>
        </p:grpSpPr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F0AC8110-DAD2-43DE-9775-1A41D0401AD4}"/>
                </a:ext>
              </a:extLst>
            </p:cNvPr>
            <p:cNvSpPr/>
            <p:nvPr/>
          </p:nvSpPr>
          <p:spPr>
            <a:xfrm>
              <a:off x="7265361" y="731103"/>
              <a:ext cx="2815120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募集市场热度不减</a:t>
              </a:r>
            </a:p>
          </p:txBody>
        </p:sp>
        <p:sp>
          <p:nvSpPr>
            <p:cNvPr id="21" name="等腰三角形 20">
              <a:extLst>
                <a:ext uri="{FF2B5EF4-FFF2-40B4-BE49-F238E27FC236}">
                  <a16:creationId xmlns:a16="http://schemas.microsoft.com/office/drawing/2014/main" id="{184005D9-30F7-4690-9914-1D662D6037BA}"/>
                </a:ext>
              </a:extLst>
            </p:cNvPr>
            <p:cNvSpPr/>
            <p:nvPr/>
          </p:nvSpPr>
          <p:spPr>
            <a:xfrm rot="5400000">
              <a:off x="10037070" y="783943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3" name="箭头: 下 22">
            <a:extLst>
              <a:ext uri="{FF2B5EF4-FFF2-40B4-BE49-F238E27FC236}">
                <a16:creationId xmlns:a16="http://schemas.microsoft.com/office/drawing/2014/main" id="{998B8B4B-EBFC-42A9-B585-93FA3C08CA73}"/>
              </a:ext>
            </a:extLst>
          </p:cNvPr>
          <p:cNvSpPr/>
          <p:nvPr/>
        </p:nvSpPr>
        <p:spPr>
          <a:xfrm>
            <a:off x="1847850" y="5947616"/>
            <a:ext cx="419576" cy="461667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  <a:highlight>
                <a:srgbClr val="FF0000"/>
              </a:highlight>
            </a:endParaRPr>
          </a:p>
        </p:txBody>
      </p:sp>
      <p:sp>
        <p:nvSpPr>
          <p:cNvPr id="25" name="箭头: 下 24">
            <a:extLst>
              <a:ext uri="{FF2B5EF4-FFF2-40B4-BE49-F238E27FC236}">
                <a16:creationId xmlns:a16="http://schemas.microsoft.com/office/drawing/2014/main" id="{5349A176-A72F-4695-ABDC-97DCD288EE52}"/>
              </a:ext>
            </a:extLst>
          </p:cNvPr>
          <p:cNvSpPr/>
          <p:nvPr/>
        </p:nvSpPr>
        <p:spPr>
          <a:xfrm rot="10800000">
            <a:off x="1856982" y="5274618"/>
            <a:ext cx="419576" cy="461667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  <a:highlight>
                <a:srgbClr val="FF0000"/>
              </a:highlight>
            </a:endParaRPr>
          </a:p>
        </p:txBody>
      </p:sp>
      <p:graphicFrame>
        <p:nvGraphicFramePr>
          <p:cNvPr id="26" name="图表 25">
            <a:extLst>
              <a:ext uri="{FF2B5EF4-FFF2-40B4-BE49-F238E27FC236}">
                <a16:creationId xmlns:a16="http://schemas.microsoft.com/office/drawing/2014/main" id="{B82038CC-614B-4CCD-B607-4EE42916A6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7982615"/>
              </p:ext>
            </p:extLst>
          </p:nvPr>
        </p:nvGraphicFramePr>
        <p:xfrm>
          <a:off x="1847850" y="908050"/>
          <a:ext cx="8569325" cy="3925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文本框 3">
            <a:extLst>
              <a:ext uri="{FF2B5EF4-FFF2-40B4-BE49-F238E27FC236}">
                <a16:creationId xmlns:a16="http://schemas.microsoft.com/office/drawing/2014/main" id="{29AF8C8A-65BC-40B8-83D4-D3CB9A7CC47B}"/>
              </a:ext>
            </a:extLst>
          </p:cNvPr>
          <p:cNvSpPr txBox="1"/>
          <p:nvPr/>
        </p:nvSpPr>
        <p:spPr>
          <a:xfrm>
            <a:off x="4390175" y="5022537"/>
            <a:ext cx="5669940" cy="1289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月募集事件数量升温的情况下，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月募集事件数量开始下降，但是募集金额上升，共发生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131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起基金募集事件，募集资金共计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1341.34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91B0F64E-D96B-4033-8C6E-CD661778E1C5}"/>
              </a:ext>
            </a:extLst>
          </p:cNvPr>
          <p:cNvSpPr txBox="1"/>
          <p:nvPr/>
        </p:nvSpPr>
        <p:spPr>
          <a:xfrm>
            <a:off x="9217935" y="4572328"/>
            <a:ext cx="11992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数据来源：</a:t>
            </a:r>
            <a:r>
              <a:rPr lang="en-US" altLang="zh-CN" sz="11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ifind</a:t>
            </a:r>
            <a:endParaRPr lang="en-US" altLang="zh-CN" sz="1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76253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901729" y="4456198"/>
            <a:ext cx="8388542" cy="1566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189" algn="just"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月共有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131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起基金募集事件，大部分为股权投资基金，募资总额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1341.34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月募资金额总体环比</a:t>
            </a:r>
            <a:r>
              <a:rPr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上升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82.83%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。其中，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只基金已募集完成，其余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122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只正在募集。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募集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1847850" y="4013175"/>
            <a:ext cx="2369158" cy="369871"/>
            <a:chOff x="7155445" y="740531"/>
            <a:chExt cx="3098164" cy="369870"/>
          </a:xfrm>
        </p:grpSpPr>
        <p:sp>
          <p:nvSpPr>
            <p:cNvPr id="12" name="矩形 11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募集市场热度下降</a:t>
              </a:r>
              <a:endPara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等腰三角形 12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BFB7DDD2-5F89-41B4-8EC3-A78D95A5C9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957104"/>
              </p:ext>
            </p:extLst>
          </p:nvPr>
        </p:nvGraphicFramePr>
        <p:xfrm>
          <a:off x="2345169" y="1098245"/>
          <a:ext cx="7501662" cy="2652012"/>
        </p:xfrm>
        <a:graphic>
          <a:graphicData uri="http://schemas.openxmlformats.org/drawingml/2006/table">
            <a:tbl>
              <a:tblPr/>
              <a:tblGrid>
                <a:gridCol w="2499522">
                  <a:extLst>
                    <a:ext uri="{9D8B030D-6E8A-4147-A177-3AD203B41FA5}">
                      <a16:colId xmlns:a16="http://schemas.microsoft.com/office/drawing/2014/main" val="2242357201"/>
                    </a:ext>
                  </a:extLst>
                </a:gridCol>
                <a:gridCol w="2499522">
                  <a:extLst>
                    <a:ext uri="{9D8B030D-6E8A-4147-A177-3AD203B41FA5}">
                      <a16:colId xmlns:a16="http://schemas.microsoft.com/office/drawing/2014/main" val="2018969679"/>
                    </a:ext>
                  </a:extLst>
                </a:gridCol>
                <a:gridCol w="2502618">
                  <a:extLst>
                    <a:ext uri="{9D8B030D-6E8A-4147-A177-3AD203B41FA5}">
                      <a16:colId xmlns:a16="http://schemas.microsoft.com/office/drawing/2014/main" val="1749106597"/>
                    </a:ext>
                  </a:extLst>
                </a:gridCol>
              </a:tblGrid>
              <a:tr h="45989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月募集基金数量及规模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228285"/>
                  </a:ext>
                </a:extLst>
              </a:tr>
              <a:tr h="69222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类型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数量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募集规模</a:t>
                      </a:r>
                      <a:br>
                        <a:rPr lang="zh-CN" alt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（人民币 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75039"/>
                  </a:ext>
                </a:extLst>
              </a:tr>
              <a:tr h="37497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私募股权投资基金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9066485"/>
                  </a:ext>
                </a:extLst>
              </a:tr>
              <a:tr h="37497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股权投资基金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1035044"/>
                  </a:ext>
                </a:extLst>
              </a:tr>
              <a:tr h="37497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成长基金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1186.36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0886445"/>
                  </a:ext>
                </a:extLst>
              </a:tr>
              <a:tr h="37497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创业基金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154.98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902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46386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847850" y="976835"/>
            <a:ext cx="2260600" cy="383792"/>
            <a:chOff x="7228094" y="994595"/>
            <a:chExt cx="3098164" cy="369870"/>
          </a:xfrm>
        </p:grpSpPr>
        <p:sp>
          <p:nvSpPr>
            <p:cNvPr id="5" name="矩形 4"/>
            <p:cNvSpPr/>
            <p:nvPr/>
          </p:nvSpPr>
          <p:spPr>
            <a:xfrm>
              <a:off x="7228094" y="994595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投资市场由升转跌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99801" y="1038008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1847850" y="5594051"/>
            <a:ext cx="8971331" cy="8689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914377">
              <a:lnSpc>
                <a:spcPct val="150000"/>
              </a:lnSpc>
            </a:pP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 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PE/VC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市场投资事件共计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188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起，环比下降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13.36%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。融资总额为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395.48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亿元人民币。</a:t>
            </a:r>
            <a:endParaRPr lang="en-US" altLang="zh-CN" sz="14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defTabSz="914377">
              <a:lnSpc>
                <a:spcPct val="150000"/>
              </a:lnSpc>
            </a:pP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分行业来看，除了其他之外，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月投资事件超过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成依旧在信息技术行业，共计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120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起，融资总额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237.76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endParaRPr lang="en-US" altLang="zh-CN" sz="14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投资</a:t>
            </a: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00C1862F-2CF9-4472-8478-0425C1B86D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200630"/>
              </p:ext>
            </p:extLst>
          </p:nvPr>
        </p:nvGraphicFramePr>
        <p:xfrm>
          <a:off x="1847849" y="1484986"/>
          <a:ext cx="8569326" cy="4028596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731466">
                  <a:extLst>
                    <a:ext uri="{9D8B030D-6E8A-4147-A177-3AD203B41FA5}">
                      <a16:colId xmlns:a16="http://schemas.microsoft.com/office/drawing/2014/main" val="794278036"/>
                    </a:ext>
                  </a:extLst>
                </a:gridCol>
                <a:gridCol w="3372307">
                  <a:extLst>
                    <a:ext uri="{9D8B030D-6E8A-4147-A177-3AD203B41FA5}">
                      <a16:colId xmlns:a16="http://schemas.microsoft.com/office/drawing/2014/main" val="2481125731"/>
                    </a:ext>
                  </a:extLst>
                </a:gridCol>
                <a:gridCol w="2465553">
                  <a:extLst>
                    <a:ext uri="{9D8B030D-6E8A-4147-A177-3AD203B41FA5}">
                      <a16:colId xmlns:a16="http://schemas.microsoft.com/office/drawing/2014/main" val="2301429310"/>
                    </a:ext>
                  </a:extLst>
                </a:gridCol>
              </a:tblGrid>
              <a:tr h="309892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</a:t>
                      </a:r>
                      <a:r>
                        <a:rPr lang="zh-CN" altLang="en-US" sz="1800" b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</a:t>
                      </a:r>
                      <a:r>
                        <a:rPr lang="en-US" altLang="zh-CN" sz="1800" b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</a:t>
                      </a:r>
                      <a:r>
                        <a:rPr lang="zh-CN" altLang="en-US" sz="1800" b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月中国</a:t>
                      </a:r>
                      <a:r>
                        <a:rPr lang="en-US" altLang="zh-CN" sz="1800" b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PEVC</a:t>
                      </a:r>
                      <a:r>
                        <a:rPr lang="zh-CN" altLang="en-US" sz="1800" b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案例行业分布及规模</a:t>
                      </a:r>
                      <a:endParaRPr lang="zh-CN" alt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652890"/>
                  </a:ext>
                </a:extLst>
              </a:tr>
              <a:tr h="309892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行业</a:t>
                      </a:r>
                      <a:endParaRPr lang="zh-CN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案例数量</a:t>
                      </a:r>
                      <a:endParaRPr lang="zh-CN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融资金额（亿）</a:t>
                      </a:r>
                      <a:endParaRPr lang="zh-CN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413391"/>
                  </a:ext>
                </a:extLst>
              </a:tr>
              <a:tr h="309892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公用事业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1.14 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654515"/>
                  </a:ext>
                </a:extLst>
              </a:tr>
              <a:tr h="309892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材料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92.60 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624227"/>
                  </a:ext>
                </a:extLst>
              </a:tr>
              <a:tr h="309892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日常消费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1.23 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669143"/>
                  </a:ext>
                </a:extLst>
              </a:tr>
              <a:tr h="309892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房地产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 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254788"/>
                  </a:ext>
                </a:extLst>
              </a:tr>
              <a:tr h="309892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金融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5.24 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083421"/>
                  </a:ext>
                </a:extLst>
              </a:tr>
              <a:tr h="309892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可选消费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2.88 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298093"/>
                  </a:ext>
                </a:extLst>
              </a:tr>
              <a:tr h="309892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工业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14.19 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808387"/>
                  </a:ext>
                </a:extLst>
              </a:tr>
              <a:tr h="309892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医疗保健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30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40.44 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046549"/>
                  </a:ext>
                </a:extLst>
              </a:tr>
              <a:tr h="309892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信息技术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120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237.76 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689666"/>
                  </a:ext>
                </a:extLst>
              </a:tr>
              <a:tr h="309892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电信服务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028101"/>
                  </a:ext>
                </a:extLst>
              </a:tr>
              <a:tr h="309892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总计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188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395.48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31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3582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图表 30">
            <a:extLst>
              <a:ext uri="{FF2B5EF4-FFF2-40B4-BE49-F238E27FC236}">
                <a16:creationId xmlns:a16="http://schemas.microsoft.com/office/drawing/2014/main" id="{00000000-0008-0000-02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5821045"/>
              </p:ext>
            </p:extLst>
          </p:nvPr>
        </p:nvGraphicFramePr>
        <p:xfrm>
          <a:off x="5759742" y="-287079"/>
          <a:ext cx="8052111" cy="7432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" name="文本框 1">
            <a:extLst>
              <a:ext uri="{FF2B5EF4-FFF2-40B4-BE49-F238E27FC236}">
                <a16:creationId xmlns:a16="http://schemas.microsoft.com/office/drawing/2014/main" id="{07A86922-7152-47E4-B963-447EC7DAA4BF}"/>
              </a:ext>
            </a:extLst>
          </p:cNvPr>
          <p:cNvSpPr txBox="1"/>
          <p:nvPr/>
        </p:nvSpPr>
        <p:spPr>
          <a:xfrm>
            <a:off x="7944464" y="3311647"/>
            <a:ext cx="1894748" cy="641362"/>
          </a:xfrm>
          <a:prstGeom prst="rect">
            <a:avLst/>
          </a:prstGeom>
          <a:noFill/>
          <a:ln w="9525" cmpd="sng">
            <a:noFill/>
          </a:ln>
          <a:effectLst/>
        </p:spPr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投资金额分布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1774825" y="981075"/>
            <a:ext cx="3797999" cy="369871"/>
            <a:chOff x="7155445" y="740531"/>
            <a:chExt cx="3098164" cy="369870"/>
          </a:xfrm>
        </p:grpSpPr>
        <p:sp>
          <p:nvSpPr>
            <p:cNvPr id="5" name="矩形 4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分行业融资案例及金额分布情况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849947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投资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660775" y="5602355"/>
            <a:ext cx="8896339" cy="6951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914377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从投资数量来看，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64%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的投资事件发生在信息技术行业，医疗保健紧随其后；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defTabSz="914377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从投资金额来看，信息技术行业占据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60%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的投资规模，材料紧随其后。</a:t>
            </a:r>
          </a:p>
        </p:txBody>
      </p: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6540EAF7-5C5A-4C19-BD1A-8CABCEE78A2D}"/>
              </a:ext>
            </a:extLst>
          </p:cNvPr>
          <p:cNvGrpSpPr/>
          <p:nvPr/>
        </p:nvGrpSpPr>
        <p:grpSpPr>
          <a:xfrm>
            <a:off x="0" y="0"/>
            <a:ext cx="7944465" cy="7688826"/>
            <a:chOff x="-2148880" y="48590"/>
            <a:chExt cx="5026248" cy="4038601"/>
          </a:xfrm>
        </p:grpSpPr>
        <p:graphicFrame>
          <p:nvGraphicFramePr>
            <p:cNvPr id="22" name="图表 21">
              <a:extLst>
                <a:ext uri="{FF2B5EF4-FFF2-40B4-BE49-F238E27FC236}">
                  <a16:creationId xmlns:a16="http://schemas.microsoft.com/office/drawing/2014/main" id="{C26EAEF7-9AE5-42D7-BEC5-5639E37A483F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585765575"/>
                </p:ext>
              </p:extLst>
            </p:nvPr>
          </p:nvGraphicFramePr>
          <p:xfrm>
            <a:off x="-2148880" y="48590"/>
            <a:ext cx="5026248" cy="403860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23" name="文本框 10">
              <a:extLst>
                <a:ext uri="{FF2B5EF4-FFF2-40B4-BE49-F238E27FC236}">
                  <a16:creationId xmlns:a16="http://schemas.microsoft.com/office/drawing/2014/main" id="{AE6B1176-5CC9-4DFB-B7CC-6849C4698792}"/>
                </a:ext>
              </a:extLst>
            </p:cNvPr>
            <p:cNvSpPr txBox="1"/>
            <p:nvPr/>
          </p:nvSpPr>
          <p:spPr>
            <a:xfrm>
              <a:off x="-626541" y="1788052"/>
              <a:ext cx="1297911" cy="385763"/>
            </a:xfrm>
            <a:prstGeom prst="rect">
              <a:avLst/>
            </a:prstGeom>
            <a:noFill/>
            <a:ln w="9525" cmpd="sng">
              <a:noFill/>
            </a:ln>
            <a:effectLst/>
          </p:spPr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华文新魏" panose="02010800040101010101" pitchFamily="2" charset="-122"/>
                  <a:ea typeface="华文新魏" panose="02010800040101010101" pitchFamily="2" charset="-122"/>
                  <a:cs typeface="+mn-cs"/>
                </a:rPr>
                <a:t>案例数量分布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949144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032128" y="5770440"/>
            <a:ext cx="8127744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914377"/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按融资轮次来看，</a:t>
            </a:r>
            <a:r>
              <a:rPr lang="en-US" altLang="zh-CN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月融资事件发生最多的是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轮，共计发生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49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起。</a:t>
            </a:r>
            <a:endParaRPr lang="en-US" altLang="zh-CN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defTabSz="914377"/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按融资金额来看，</a:t>
            </a:r>
            <a:r>
              <a:rPr lang="en-US" altLang="zh-CN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月融资金额最多的是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轮</a:t>
            </a:r>
            <a:r>
              <a:rPr lang="en-US" altLang="zh-CN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总融资额为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43.36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endParaRPr lang="en-US" altLang="zh-CN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投资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02F0C6EF-E428-478B-B492-CDC1BD1948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6147" y="908050"/>
            <a:ext cx="8579705" cy="478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5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1847850" y="986160"/>
            <a:ext cx="2361845" cy="318499"/>
            <a:chOff x="5796284" y="1387012"/>
            <a:chExt cx="2679895" cy="318498"/>
          </a:xfrm>
        </p:grpSpPr>
        <p:sp>
          <p:nvSpPr>
            <p:cNvPr id="6" name="平行四边形 5"/>
            <p:cNvSpPr/>
            <p:nvPr/>
          </p:nvSpPr>
          <p:spPr>
            <a:xfrm>
              <a:off x="5796284" y="1387012"/>
              <a:ext cx="534257" cy="318498"/>
            </a:xfrm>
            <a:prstGeom prst="parallelogram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平行四边形 6"/>
            <p:cNvSpPr/>
            <p:nvPr/>
          </p:nvSpPr>
          <p:spPr>
            <a:xfrm>
              <a:off x="6249270" y="1387012"/>
              <a:ext cx="2226909" cy="318498"/>
            </a:xfrm>
            <a:prstGeom prst="parallelogram">
              <a:avLst/>
            </a:prstGeom>
            <a:solidFill>
              <a:srgbClr val="0070C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/>
                <a:t>融资规模前列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847850" y="4852343"/>
            <a:ext cx="2352342" cy="322888"/>
            <a:chOff x="5600471" y="1351925"/>
            <a:chExt cx="2682950" cy="318498"/>
          </a:xfrm>
        </p:grpSpPr>
        <p:sp>
          <p:nvSpPr>
            <p:cNvPr id="9" name="平行四边形 8"/>
            <p:cNvSpPr/>
            <p:nvPr/>
          </p:nvSpPr>
          <p:spPr>
            <a:xfrm>
              <a:off x="5600471" y="1351925"/>
              <a:ext cx="534256" cy="318498"/>
            </a:xfrm>
            <a:prstGeom prst="parallelogram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平行四边形 9"/>
            <p:cNvSpPr/>
            <p:nvPr/>
          </p:nvSpPr>
          <p:spPr>
            <a:xfrm>
              <a:off x="6056510" y="1351925"/>
              <a:ext cx="2226911" cy="318498"/>
            </a:xfrm>
            <a:prstGeom prst="parallelogram">
              <a:avLst/>
            </a:prstGeom>
            <a:solidFill>
              <a:srgbClr val="FF000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/>
                <a:t>市场关注</a:t>
              </a:r>
            </a:p>
          </p:txBody>
        </p:sp>
      </p:grpSp>
      <p:sp>
        <p:nvSpPr>
          <p:cNvPr id="12" name="箭头: 五边形 11"/>
          <p:cNvSpPr/>
          <p:nvPr/>
        </p:nvSpPr>
        <p:spPr>
          <a:xfrm>
            <a:off x="1861723" y="1512348"/>
            <a:ext cx="431515" cy="285443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箭头: 五边形 12"/>
          <p:cNvSpPr/>
          <p:nvPr/>
        </p:nvSpPr>
        <p:spPr>
          <a:xfrm>
            <a:off x="1874252" y="2573656"/>
            <a:ext cx="431515" cy="285443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箭头: 五边形 13"/>
          <p:cNvSpPr/>
          <p:nvPr/>
        </p:nvSpPr>
        <p:spPr>
          <a:xfrm>
            <a:off x="1874252" y="3641062"/>
            <a:ext cx="431515" cy="285443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箭头: 五边形 14"/>
          <p:cNvSpPr/>
          <p:nvPr/>
        </p:nvSpPr>
        <p:spPr>
          <a:xfrm>
            <a:off x="1874252" y="5452893"/>
            <a:ext cx="431515" cy="285443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2351468" y="3529923"/>
            <a:ext cx="4779724" cy="972189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普渡科技：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低速自动驾驶，</a:t>
            </a:r>
            <a:r>
              <a:rPr lang="zh-CN" altLang="en-US" sz="1200" b="0" i="0" dirty="0">
                <a:solidFill>
                  <a:srgbClr val="4C4C4C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商用服务机器人，主要客户包括海底捞、呷哺呷哺、京东、碧桂园、洲际酒店、喜来登酒店等</a:t>
            </a:r>
            <a:r>
              <a:rPr lang="zh-CN" altLang="en-US" sz="1200" dirty="0">
                <a:solidFill>
                  <a:srgbClr val="4C4C4C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en-US" altLang="zh-CN" sz="1200" b="0" i="0" dirty="0">
              <a:solidFill>
                <a:srgbClr val="4C4C4C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红杉资本中国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2312131" y="1435874"/>
            <a:ext cx="6221376" cy="695190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多禧生物：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研发靶向治疗癌症的单克隆抗体药物。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中信证券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8762262" y="1223869"/>
            <a:ext cx="92333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融资规模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8751576" y="2659172"/>
            <a:ext cx="138360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6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亿人民币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8693333" y="1671412"/>
            <a:ext cx="1061188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亿人民币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0371688" y="1223868"/>
            <a:ext cx="92333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融资轮次</a:t>
            </a: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1127969" y="189452"/>
            <a:ext cx="3464428" cy="483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投资：重要投资事件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C44B59D3-B1AB-4643-8517-83E41EBA39E5}"/>
              </a:ext>
            </a:extLst>
          </p:cNvPr>
          <p:cNvSpPr txBox="1"/>
          <p:nvPr/>
        </p:nvSpPr>
        <p:spPr>
          <a:xfrm>
            <a:off x="10669263" y="1674087"/>
            <a:ext cx="22281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74F018D0-1263-4A09-93B6-53F751A01983}"/>
              </a:ext>
            </a:extLst>
          </p:cNvPr>
          <p:cNvSpPr txBox="1"/>
          <p:nvPr/>
        </p:nvSpPr>
        <p:spPr>
          <a:xfrm>
            <a:off x="2305767" y="2496049"/>
            <a:ext cx="6096000" cy="7875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葡萄科技：</a:t>
            </a:r>
            <a:r>
              <a:rPr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电子制造服务，电动自行车充电桩，电动汽车充电桩。</a:t>
            </a:r>
            <a:endParaRPr lang="en-US" altLang="zh-CN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云锋基金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君联资本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源码资本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高榕资本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B924603D-A4C9-4A34-84FC-2A8C0C8DBF35}"/>
              </a:ext>
            </a:extLst>
          </p:cNvPr>
          <p:cNvSpPr txBox="1"/>
          <p:nvPr/>
        </p:nvSpPr>
        <p:spPr>
          <a:xfrm>
            <a:off x="10703323" y="2686777"/>
            <a:ext cx="30045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B</a:t>
            </a:r>
            <a:endParaRPr lang="zh-CN" altLang="en-US" sz="2400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64D9ACE9-46DE-4973-946B-B1020B800112}"/>
              </a:ext>
            </a:extLst>
          </p:cNvPr>
          <p:cNvSpPr txBox="1"/>
          <p:nvPr/>
        </p:nvSpPr>
        <p:spPr>
          <a:xfrm>
            <a:off x="10690283" y="5580618"/>
            <a:ext cx="40359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B</a:t>
            </a:r>
            <a:endParaRPr lang="zh-CN" altLang="en-US" sz="2400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2B40CA6D-2430-4F98-B659-4E2E2EC0BCA8}"/>
              </a:ext>
            </a:extLst>
          </p:cNvPr>
          <p:cNvSpPr txBox="1"/>
          <p:nvPr/>
        </p:nvSpPr>
        <p:spPr>
          <a:xfrm>
            <a:off x="8762262" y="3638021"/>
            <a:ext cx="889667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亿人民币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2C79DACF-8412-40C5-BDCF-EB388C956606}"/>
              </a:ext>
            </a:extLst>
          </p:cNvPr>
          <p:cNvSpPr txBox="1"/>
          <p:nvPr/>
        </p:nvSpPr>
        <p:spPr>
          <a:xfrm>
            <a:off x="2349746" y="5258986"/>
            <a:ext cx="6096000" cy="10645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麦科奥特：</a:t>
            </a:r>
            <a:r>
              <a:rPr lang="zh-CN" altLang="en-US" sz="12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致力于双功能和多功能特异性多肽新分子实体药物研发，专注于心血管、代谢性疾病等致死性重大疾病领域</a:t>
            </a:r>
            <a:r>
              <a:rPr lang="zh-CN" altLang="en-US" sz="1200" dirty="0">
                <a:solidFill>
                  <a:srgbClr val="4C4C4C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en-US" altLang="zh-CN" sz="1200" dirty="0">
              <a:solidFill>
                <a:srgbClr val="4C4C4C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纽尔利资本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嘉兴善金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北极光创投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西安精诚大兴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D5112DBD-3B02-4DCA-B021-DDA61797312E}"/>
              </a:ext>
            </a:extLst>
          </p:cNvPr>
          <p:cNvSpPr txBox="1"/>
          <p:nvPr/>
        </p:nvSpPr>
        <p:spPr>
          <a:xfrm>
            <a:off x="8762262" y="5580618"/>
            <a:ext cx="1146148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3.6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亿人民币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FE5E6A44-A636-4D31-91E8-DA9BCCA6E135}"/>
              </a:ext>
            </a:extLst>
          </p:cNvPr>
          <p:cNvSpPr txBox="1"/>
          <p:nvPr/>
        </p:nvSpPr>
        <p:spPr>
          <a:xfrm>
            <a:off x="10703323" y="3674292"/>
            <a:ext cx="18875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</a:t>
            </a:r>
            <a:endParaRPr lang="zh-CN" altLang="en-US" sz="2400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847850" y="942975"/>
            <a:ext cx="2468119" cy="369871"/>
            <a:chOff x="7155444" y="740531"/>
            <a:chExt cx="3098165" cy="369870"/>
          </a:xfrm>
        </p:grpSpPr>
        <p:sp>
          <p:nvSpPr>
            <p:cNvPr id="3" name="矩形 2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A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股、港股</a:t>
              </a:r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IPO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情况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1847849" y="4797425"/>
            <a:ext cx="8569325" cy="16130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457189" algn="just">
              <a:lnSpc>
                <a:spcPct val="1500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节奏小幅回落，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股共有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41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家公司上市，科创板上市企业共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家。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总募资额为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957.53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亿，其中科创板总募资额为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125.74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亿，上市退出基金共计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155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支；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189"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港股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家企业上市交易，总募集资金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289.20</a:t>
            </a:r>
            <a:r>
              <a:rPr lang="zh-CN" altLang="en-US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港元，其中募资规模最大的为</a:t>
            </a:r>
            <a:r>
              <a:rPr lang="zh-CN" altLang="en-US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京东物流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，首发募资总额为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245.86</a:t>
            </a:r>
            <a:r>
              <a:rPr lang="zh-CN" altLang="en-US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港元。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859091" y="810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zh-CN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IPO</a:t>
            </a: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及退出</a:t>
            </a:r>
          </a:p>
        </p:txBody>
      </p:sp>
      <p:graphicFrame>
        <p:nvGraphicFramePr>
          <p:cNvPr id="10" name="图表 9">
            <a:extLst>
              <a:ext uri="{FF2B5EF4-FFF2-40B4-BE49-F238E27FC236}">
                <a16:creationId xmlns:a16="http://schemas.microsoft.com/office/drawing/2014/main" id="{7CCFD5AA-EE79-4EE3-9927-5309EB9705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1901580"/>
              </p:ext>
            </p:extLst>
          </p:nvPr>
        </p:nvGraphicFramePr>
        <p:xfrm>
          <a:off x="1859092" y="1323974"/>
          <a:ext cx="8558084" cy="38009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dynamicNum"/>
</p:tagLst>
</file>

<file path=ppt/theme/theme1.xml><?xml version="1.0" encoding="utf-8"?>
<a:theme xmlns:a="http://schemas.openxmlformats.org/drawingml/2006/main" name="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融客投资PPT模板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20947</TotalTime>
  <Words>1775</Words>
  <Application>Microsoft Office PowerPoint</Application>
  <PresentationFormat>宽屏</PresentationFormat>
  <Paragraphs>380</Paragraphs>
  <Slides>16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31" baseType="lpstr">
      <vt:lpstr>Microsoft YaHei tahoma</vt:lpstr>
      <vt:lpstr>黑体</vt:lpstr>
      <vt:lpstr>华文新魏</vt:lpstr>
      <vt:lpstr>Microsoft Yahei</vt:lpstr>
      <vt:lpstr>Microsoft Yahei</vt:lpstr>
      <vt:lpstr>Microsoft Yahei</vt:lpstr>
      <vt:lpstr>幼圆</vt:lpstr>
      <vt:lpstr>Arial</vt:lpstr>
      <vt:lpstr>Arial</vt:lpstr>
      <vt:lpstr>Calibri</vt:lpstr>
      <vt:lpstr>Calibri Light</vt:lpstr>
      <vt:lpstr>Verdana</vt:lpstr>
      <vt:lpstr>Wingdings</vt:lpstr>
      <vt:lpstr>融客PPT模板</vt:lpstr>
      <vt:lpstr>1_融客投资PPT模板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Yong X.</dc:creator>
  <cp:lastModifiedBy>Xue Yong</cp:lastModifiedBy>
  <cp:revision>1575</cp:revision>
  <dcterms:created xsi:type="dcterms:W3CDTF">2018-03-11T13:30:00Z</dcterms:created>
  <dcterms:modified xsi:type="dcterms:W3CDTF">2021-06-11T07:40:04Z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2052-11.1.0.8808</vt:lpwstr>
  </property>
</Properties>
</file>