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0.xml" ContentType="application/vnd.openxmlformats-officedocument.themeOverr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1.xml" ContentType="application/vnd.openxmlformats-officedocument.themeOverr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2.xml" ContentType="application/vnd.openxmlformats-officedocument.themeOverrid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3.xml" ContentType="application/vnd.openxmlformats-officedocument.themeOverrid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ags/tag3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  <p:sldMasterId id="2147483689" r:id="rId4"/>
    <p:sldMasterId id="2147483703" r:id="rId5"/>
    <p:sldMasterId id="2147483717" r:id="rId6"/>
  </p:sldMasterIdLst>
  <p:notesMasterIdLst>
    <p:notesMasterId r:id="rId30"/>
  </p:notesMasterIdLst>
  <p:handoutMasterIdLst>
    <p:handoutMasterId r:id="rId31"/>
  </p:handoutMasterIdLst>
  <p:sldIdLst>
    <p:sldId id="484" r:id="rId7"/>
    <p:sldId id="485" r:id="rId8"/>
    <p:sldId id="486" r:id="rId9"/>
    <p:sldId id="487" r:id="rId10"/>
    <p:sldId id="488" r:id="rId11"/>
    <p:sldId id="489" r:id="rId12"/>
    <p:sldId id="490" r:id="rId13"/>
    <p:sldId id="491" r:id="rId14"/>
    <p:sldId id="492" r:id="rId15"/>
    <p:sldId id="493" r:id="rId16"/>
    <p:sldId id="494" r:id="rId17"/>
    <p:sldId id="495" r:id="rId18"/>
    <p:sldId id="496" r:id="rId19"/>
    <p:sldId id="497" r:id="rId20"/>
    <p:sldId id="498" r:id="rId21"/>
    <p:sldId id="499" r:id="rId22"/>
    <p:sldId id="500" r:id="rId23"/>
    <p:sldId id="501" r:id="rId24"/>
    <p:sldId id="507" r:id="rId25"/>
    <p:sldId id="528" r:id="rId26"/>
    <p:sldId id="504" r:id="rId27"/>
    <p:sldId id="505" r:id="rId28"/>
    <p:sldId id="506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8" userDrawn="1">
          <p15:clr>
            <a:srgbClr val="A4A3A4"/>
          </p15:clr>
        </p15:guide>
        <p15:guide id="2" pos="506" userDrawn="1">
          <p15:clr>
            <a:srgbClr val="A4A3A4"/>
          </p15:clr>
        </p15:guide>
        <p15:guide id="3" pos="665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7015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orient="horz" pos="1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nlong Wu" initials="JW" lastIdx="6" clrIdx="0">
    <p:extLst>
      <p:ext uri="{19B8F6BF-5375-455C-9EA6-DF929625EA0E}">
        <p15:presenceInfo xmlns:p15="http://schemas.microsoft.com/office/powerpoint/2012/main" userId="4b647d056bdb0b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527BCB"/>
    <a:srgbClr val="44546A"/>
    <a:srgbClr val="D9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207" autoAdjust="0"/>
    <p:restoredTop sz="90738" autoAdjust="0"/>
  </p:normalViewPr>
  <p:slideViewPr>
    <p:cSldViewPr snapToGrid="0">
      <p:cViewPr varScale="1">
        <p:scale>
          <a:sx n="73" d="100"/>
          <a:sy n="73" d="100"/>
        </p:scale>
        <p:origin x="96" y="173"/>
      </p:cViewPr>
      <p:guideLst>
        <p:guide pos="438"/>
        <p:guide pos="506"/>
        <p:guide pos="665"/>
        <p:guide pos="3840"/>
        <p:guide pos="7015"/>
        <p:guide orient="horz" pos="2160"/>
        <p:guide orient="horz" pos="164"/>
      </p:guideLst>
    </p:cSldViewPr>
  </p:slideViewPr>
  <p:outlineViewPr>
    <p:cViewPr>
      <p:scale>
        <a:sx n="33" d="100"/>
        <a:sy n="33" d="100"/>
      </p:scale>
      <p:origin x="0" y="-19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32"/>
    </p:cViewPr>
  </p:sorterViewPr>
  <p:notesViewPr>
    <p:cSldViewPr snapToGrid="0" showGuides="1">
      <p:cViewPr varScale="1">
        <p:scale>
          <a:sx n="123" d="100"/>
          <a:sy n="123" d="100"/>
        </p:scale>
        <p:origin x="4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E:\lps\&#34701;&#23458;&#25237;&#36164;&#23454;&#20064;\&#20108;&#32423;&#24066;&#22330;&#26376;&#25253;4&#26376;\&#36136;&#25276;&#27604;&#20363;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E:\lps\&#34701;&#23458;&#25237;&#36164;&#23454;&#20064;\&#20108;&#32423;&#24066;&#22330;&#26376;&#25253;4&#26376;\&#36136;&#25276;&#27604;&#20363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2.5196852893233593E-3"/>
                  <c:y val="6.819768378470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94-4303-BAF2-A37B29C487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Sheet1!$A$8:$A$19</c:f>
              <c:numCache>
                <c:formatCode>yyyy\-mm;@</c:formatCode>
                <c:ptCount val="12"/>
                <c:pt idx="0">
                  <c:v>44043</c:v>
                </c:pt>
                <c:pt idx="1">
                  <c:v>44074</c:v>
                </c:pt>
                <c:pt idx="2">
                  <c:v>44104</c:v>
                </c:pt>
                <c:pt idx="3">
                  <c:v>44135</c:v>
                </c:pt>
                <c:pt idx="4">
                  <c:v>44165</c:v>
                </c:pt>
                <c:pt idx="5">
                  <c:v>44196</c:v>
                </c:pt>
                <c:pt idx="6">
                  <c:v>44227</c:v>
                </c:pt>
                <c:pt idx="7">
                  <c:v>44255</c:v>
                </c:pt>
                <c:pt idx="8">
                  <c:v>44286</c:v>
                </c:pt>
                <c:pt idx="9">
                  <c:v>44316</c:v>
                </c:pt>
                <c:pt idx="10">
                  <c:v>44317</c:v>
                </c:pt>
                <c:pt idx="11">
                  <c:v>44348</c:v>
                </c:pt>
              </c:numCache>
            </c:numRef>
          </c:cat>
          <c:val>
            <c:numRef>
              <c:f>Sheet1!$B$8:$B$19</c:f>
              <c:numCache>
                <c:formatCode>###,###,###,###,##0.00_ </c:formatCode>
                <c:ptCount val="12"/>
                <c:pt idx="0">
                  <c:v>51.1</c:v>
                </c:pt>
                <c:pt idx="1">
                  <c:v>51</c:v>
                </c:pt>
                <c:pt idx="2">
                  <c:v>51.5</c:v>
                </c:pt>
                <c:pt idx="3">
                  <c:v>51.4</c:v>
                </c:pt>
                <c:pt idx="4">
                  <c:v>52.1</c:v>
                </c:pt>
                <c:pt idx="5">
                  <c:v>51.9</c:v>
                </c:pt>
                <c:pt idx="6">
                  <c:v>51.3</c:v>
                </c:pt>
                <c:pt idx="7">
                  <c:v>50.6</c:v>
                </c:pt>
                <c:pt idx="8">
                  <c:v>51.9</c:v>
                </c:pt>
                <c:pt idx="9">
                  <c:v>51.1</c:v>
                </c:pt>
                <c:pt idx="10">
                  <c:v>51</c:v>
                </c:pt>
                <c:pt idx="11">
                  <c:v>50.9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2C-429F-9A20-7C3F3586EB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财新中国PMI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1.1338583801955116E-2"/>
                  <c:y val="-8.240553457318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94-4303-BAF2-A37B29C487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Sheet1!$A$8:$A$19</c:f>
              <c:numCache>
                <c:formatCode>yyyy\-mm;@</c:formatCode>
                <c:ptCount val="12"/>
                <c:pt idx="0">
                  <c:v>44043</c:v>
                </c:pt>
                <c:pt idx="1">
                  <c:v>44074</c:v>
                </c:pt>
                <c:pt idx="2">
                  <c:v>44104</c:v>
                </c:pt>
                <c:pt idx="3">
                  <c:v>44135</c:v>
                </c:pt>
                <c:pt idx="4">
                  <c:v>44165</c:v>
                </c:pt>
                <c:pt idx="5">
                  <c:v>44196</c:v>
                </c:pt>
                <c:pt idx="6">
                  <c:v>44227</c:v>
                </c:pt>
                <c:pt idx="7">
                  <c:v>44255</c:v>
                </c:pt>
                <c:pt idx="8">
                  <c:v>44286</c:v>
                </c:pt>
                <c:pt idx="9">
                  <c:v>44316</c:v>
                </c:pt>
                <c:pt idx="10">
                  <c:v>44317</c:v>
                </c:pt>
                <c:pt idx="11">
                  <c:v>44348</c:v>
                </c:pt>
              </c:numCache>
            </c:numRef>
          </c:cat>
          <c:val>
            <c:numRef>
              <c:f>Sheet1!$C$8:$C$19</c:f>
              <c:numCache>
                <c:formatCode>###,###,###,###,##0.00_ </c:formatCode>
                <c:ptCount val="12"/>
                <c:pt idx="0">
                  <c:v>52.8</c:v>
                </c:pt>
                <c:pt idx="1">
                  <c:v>53.1</c:v>
                </c:pt>
                <c:pt idx="2">
                  <c:v>53</c:v>
                </c:pt>
                <c:pt idx="3">
                  <c:v>53.6</c:v>
                </c:pt>
                <c:pt idx="4">
                  <c:v>54.9</c:v>
                </c:pt>
                <c:pt idx="5">
                  <c:v>53</c:v>
                </c:pt>
                <c:pt idx="6">
                  <c:v>51.5</c:v>
                </c:pt>
                <c:pt idx="7">
                  <c:v>50.9</c:v>
                </c:pt>
                <c:pt idx="8">
                  <c:v>50.6</c:v>
                </c:pt>
                <c:pt idx="9">
                  <c:v>51.9</c:v>
                </c:pt>
                <c:pt idx="10">
                  <c:v>52</c:v>
                </c:pt>
                <c:pt idx="11">
                  <c:v>51.3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2C-429F-9A20-7C3F3586E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1074216"/>
        <c:axId val="931074544"/>
      </c:lineChart>
      <c:dateAx>
        <c:axId val="931074216"/>
        <c:scaling>
          <c:orientation val="minMax"/>
        </c:scaling>
        <c:delete val="0"/>
        <c:axPos val="b"/>
        <c:numFmt formatCode="yyyy\-mm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931074544"/>
        <c:crosses val="autoZero"/>
        <c:auto val="1"/>
        <c:lblOffset val="100"/>
        <c:baseTimeUnit val="months"/>
      </c:dateAx>
      <c:valAx>
        <c:axId val="931074544"/>
        <c:scaling>
          <c:orientation val="minMax"/>
          <c:max val="55"/>
          <c:min val="35"/>
        </c:scaling>
        <c:delete val="1"/>
        <c:axPos val="l"/>
        <c:numFmt formatCode="###,###,###,###,##0.00_ " sourceLinked="1"/>
        <c:majorTickMark val="none"/>
        <c:minorTickMark val="none"/>
        <c:tickLblPos val="nextTo"/>
        <c:crossAx val="931074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4月涨跌幅%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万得!$A$2:$A$11</c:f>
              <c:strCache>
                <c:ptCount val="10"/>
                <c:pt idx="0">
                  <c:v>融钰集团</c:v>
                </c:pt>
                <c:pt idx="1">
                  <c:v>福建金森</c:v>
                </c:pt>
                <c:pt idx="2">
                  <c:v>佳沃股份</c:v>
                </c:pt>
                <c:pt idx="3">
                  <c:v>三星医疗</c:v>
                </c:pt>
                <c:pt idx="4">
                  <c:v>润和软件</c:v>
                </c:pt>
                <c:pt idx="5">
                  <c:v>华银电力</c:v>
                </c:pt>
                <c:pt idx="6">
                  <c:v>爱普股份</c:v>
                </c:pt>
                <c:pt idx="7">
                  <c:v>东方银星</c:v>
                </c:pt>
                <c:pt idx="8">
                  <c:v>*ST达志</c:v>
                </c:pt>
                <c:pt idx="9">
                  <c:v>大东方</c:v>
                </c:pt>
              </c:strCache>
            </c:strRef>
          </c:cat>
          <c:val>
            <c:numRef>
              <c:f>万得!$D$2:$D$11</c:f>
              <c:numCache>
                <c:formatCode>#,##0.00_ </c:formatCode>
                <c:ptCount val="10"/>
                <c:pt idx="0">
                  <c:v>-19.933599999999998</c:v>
                </c:pt>
                <c:pt idx="1">
                  <c:v>-23.2654</c:v>
                </c:pt>
                <c:pt idx="2">
                  <c:v>-7.4827000000000004</c:v>
                </c:pt>
                <c:pt idx="3">
                  <c:v>24.497299999999999</c:v>
                </c:pt>
                <c:pt idx="4">
                  <c:v>105.303</c:v>
                </c:pt>
                <c:pt idx="5">
                  <c:v>-16.7196</c:v>
                </c:pt>
                <c:pt idx="6">
                  <c:v>-13.594099999999999</c:v>
                </c:pt>
                <c:pt idx="7">
                  <c:v>16.781400000000001</c:v>
                </c:pt>
                <c:pt idx="8">
                  <c:v>50.753799999999998</c:v>
                </c:pt>
                <c:pt idx="9">
                  <c:v>4.1162000000000001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FF-4E90-A225-21C747A7721E}"/>
            </c:ext>
          </c:extLst>
        </c:ser>
        <c:ser>
          <c:idx val="1"/>
          <c:order val="1"/>
          <c:tx>
            <c:v>3月涨跌幅%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万得!$A$2:$A$11</c:f>
              <c:strCache>
                <c:ptCount val="10"/>
                <c:pt idx="0">
                  <c:v>融钰集团</c:v>
                </c:pt>
                <c:pt idx="1">
                  <c:v>福建金森</c:v>
                </c:pt>
                <c:pt idx="2">
                  <c:v>佳沃股份</c:v>
                </c:pt>
                <c:pt idx="3">
                  <c:v>三星医疗</c:v>
                </c:pt>
                <c:pt idx="4">
                  <c:v>润和软件</c:v>
                </c:pt>
                <c:pt idx="5">
                  <c:v>华银电力</c:v>
                </c:pt>
                <c:pt idx="6">
                  <c:v>爱普股份</c:v>
                </c:pt>
                <c:pt idx="7">
                  <c:v>东方银星</c:v>
                </c:pt>
                <c:pt idx="8">
                  <c:v>*ST达志</c:v>
                </c:pt>
                <c:pt idx="9">
                  <c:v>大东方</c:v>
                </c:pt>
              </c:strCache>
            </c:strRef>
          </c:cat>
          <c:val>
            <c:numRef>
              <c:f>万得!$F$2:$F$11</c:f>
              <c:numCache>
                <c:formatCode>#,##0.00_ </c:formatCode>
                <c:ptCount val="10"/>
                <c:pt idx="0">
                  <c:v>182.62909999999999</c:v>
                </c:pt>
                <c:pt idx="1">
                  <c:v>134.46270000000001</c:v>
                </c:pt>
                <c:pt idx="2">
                  <c:v>126.66670000000001</c:v>
                </c:pt>
                <c:pt idx="3">
                  <c:v>126.6234</c:v>
                </c:pt>
                <c:pt idx="4">
                  <c:v>120.9205</c:v>
                </c:pt>
                <c:pt idx="5">
                  <c:v>100.6369</c:v>
                </c:pt>
                <c:pt idx="6">
                  <c:v>99.816500000000005</c:v>
                </c:pt>
                <c:pt idx="7">
                  <c:v>93.958399999999997</c:v>
                </c:pt>
                <c:pt idx="8">
                  <c:v>87.414400000000001</c:v>
                </c:pt>
                <c:pt idx="9">
                  <c:v>86.196200000000005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FF-4E90-A225-21C747A77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85782200"/>
        <c:axId val="885784168"/>
      </c:barChart>
      <c:catAx>
        <c:axId val="885782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5784168"/>
        <c:crosses val="autoZero"/>
        <c:auto val="1"/>
        <c:lblAlgn val="ctr"/>
        <c:lblOffset val="100"/>
        <c:noMultiLvlLbl val="0"/>
      </c:catAx>
      <c:valAx>
        <c:axId val="8857841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 " sourceLinked="1"/>
        <c:majorTickMark val="none"/>
        <c:minorTickMark val="none"/>
        <c:tickLblPos val="nextTo"/>
        <c:crossAx val="885782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6262337084782059"/>
          <c:y val="7.3312712505844813E-2"/>
          <c:w val="0.10716829829656346"/>
          <c:h val="0.1374618453003291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万得!$A$2:$A$11</c:f>
              <c:strCache>
                <c:ptCount val="10"/>
                <c:pt idx="0">
                  <c:v>麦迪科技</c:v>
                </c:pt>
                <c:pt idx="1">
                  <c:v>盛讯达</c:v>
                </c:pt>
                <c:pt idx="2">
                  <c:v>丽尚国潮</c:v>
                </c:pt>
                <c:pt idx="3">
                  <c:v>星徽股份</c:v>
                </c:pt>
                <c:pt idx="4">
                  <c:v>皇庭国际</c:v>
                </c:pt>
                <c:pt idx="5">
                  <c:v>退市富控</c:v>
                </c:pt>
                <c:pt idx="6">
                  <c:v>欧浦退</c:v>
                </c:pt>
                <c:pt idx="7">
                  <c:v>退市鹏起</c:v>
                </c:pt>
                <c:pt idx="8">
                  <c:v>北讯退</c:v>
                </c:pt>
                <c:pt idx="9">
                  <c:v>斯太退</c:v>
                </c:pt>
              </c:strCache>
            </c:strRef>
          </c:cat>
          <c:val>
            <c:numRef>
              <c:f>万得!$D$2:$D$11</c:f>
              <c:numCache>
                <c:formatCode>#,##0.00_ </c:formatCode>
                <c:ptCount val="10"/>
                <c:pt idx="0">
                  <c:v>-30.157900000000001</c:v>
                </c:pt>
                <c:pt idx="1">
                  <c:v>-30.7621</c:v>
                </c:pt>
                <c:pt idx="2">
                  <c:v>-31.348299999999998</c:v>
                </c:pt>
                <c:pt idx="3">
                  <c:v>-31.466699999999999</c:v>
                </c:pt>
                <c:pt idx="4">
                  <c:v>-33.660899999999998</c:v>
                </c:pt>
                <c:pt idx="5">
                  <c:v>-58.5366</c:v>
                </c:pt>
                <c:pt idx="6">
                  <c:v>-64.935100000000006</c:v>
                </c:pt>
                <c:pt idx="7">
                  <c:v>-70.270300000000006</c:v>
                </c:pt>
                <c:pt idx="8">
                  <c:v>-73.770499999999998</c:v>
                </c:pt>
                <c:pt idx="9">
                  <c:v>-77.551000000000002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96-411C-AE9C-F0FE34A88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85774328"/>
        <c:axId val="885777280"/>
      </c:barChart>
      <c:catAx>
        <c:axId val="885774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5777280"/>
        <c:crosses val="autoZero"/>
        <c:auto val="1"/>
        <c:lblAlgn val="ctr"/>
        <c:lblOffset val="100"/>
        <c:noMultiLvlLbl val="0"/>
      </c:catAx>
      <c:valAx>
        <c:axId val="8857772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 " sourceLinked="1"/>
        <c:majorTickMark val="none"/>
        <c:minorTickMark val="none"/>
        <c:tickLblPos val="nextTo"/>
        <c:crossAx val="885774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az!$G$2:$G$22</c:f>
              <c:strCache>
                <c:ptCount val="21"/>
                <c:pt idx="0">
                  <c:v>6-1</c:v>
                </c:pt>
                <c:pt idx="1">
                  <c:v>6-2</c:v>
                </c:pt>
                <c:pt idx="2">
                  <c:v>6-3</c:v>
                </c:pt>
                <c:pt idx="3">
                  <c:v>6-4</c:v>
                </c:pt>
                <c:pt idx="4">
                  <c:v>6-7</c:v>
                </c:pt>
                <c:pt idx="5">
                  <c:v>6-8</c:v>
                </c:pt>
                <c:pt idx="6">
                  <c:v>6-9</c:v>
                </c:pt>
                <c:pt idx="7">
                  <c:v>6-10</c:v>
                </c:pt>
                <c:pt idx="8">
                  <c:v>6-11</c:v>
                </c:pt>
                <c:pt idx="9">
                  <c:v>6-15</c:v>
                </c:pt>
                <c:pt idx="10">
                  <c:v>6-16</c:v>
                </c:pt>
                <c:pt idx="11">
                  <c:v>6-17</c:v>
                </c:pt>
                <c:pt idx="12">
                  <c:v>6-18</c:v>
                </c:pt>
                <c:pt idx="13">
                  <c:v>6-19</c:v>
                </c:pt>
                <c:pt idx="14">
                  <c:v>6-22</c:v>
                </c:pt>
                <c:pt idx="15">
                  <c:v>6-23</c:v>
                </c:pt>
                <c:pt idx="16">
                  <c:v>6-24</c:v>
                </c:pt>
                <c:pt idx="17">
                  <c:v>6-25</c:v>
                </c:pt>
                <c:pt idx="18">
                  <c:v>6-28</c:v>
                </c:pt>
                <c:pt idx="19">
                  <c:v>6-29</c:v>
                </c:pt>
                <c:pt idx="20">
                  <c:v>6-30</c:v>
                </c:pt>
              </c:strCache>
            </c:strRef>
          </c:cat>
          <c:val>
            <c:numRef>
              <c:f>az!$F$2:$F$22</c:f>
              <c:numCache>
                <c:formatCode>General</c:formatCode>
                <c:ptCount val="21"/>
                <c:pt idx="0">
                  <c:v>159.30715947299998</c:v>
                </c:pt>
                <c:pt idx="1">
                  <c:v>163.0101830346</c:v>
                </c:pt>
                <c:pt idx="2">
                  <c:v>144.64935787499999</c:v>
                </c:pt>
                <c:pt idx="3">
                  <c:v>141.7949438796</c:v>
                </c:pt>
                <c:pt idx="4">
                  <c:v>170.1847911852</c:v>
                </c:pt>
                <c:pt idx="5">
                  <c:v>188.54561634479998</c:v>
                </c:pt>
                <c:pt idx="6">
                  <c:v>226.2701688786</c:v>
                </c:pt>
                <c:pt idx="7">
                  <c:v>271.55506118400001</c:v>
                </c:pt>
                <c:pt idx="8">
                  <c:v>325.86607342080003</c:v>
                </c:pt>
                <c:pt idx="9">
                  <c:v>313.21407625199998</c:v>
                </c:pt>
                <c:pt idx="10">
                  <c:v>324.01456164000001</c:v>
                </c:pt>
                <c:pt idx="11">
                  <c:v>362.51057741580001</c:v>
                </c:pt>
                <c:pt idx="12">
                  <c:v>362.51057741580001</c:v>
                </c:pt>
                <c:pt idx="13">
                  <c:v>362.51057741580001</c:v>
                </c:pt>
                <c:pt idx="14">
                  <c:v>362.51057741580001</c:v>
                </c:pt>
                <c:pt idx="15">
                  <c:v>362.51057741580001</c:v>
                </c:pt>
                <c:pt idx="16">
                  <c:v>362.51057741580001</c:v>
                </c:pt>
                <c:pt idx="17">
                  <c:v>342.45253312380004</c:v>
                </c:pt>
                <c:pt idx="18">
                  <c:v>342.52967944799997</c:v>
                </c:pt>
                <c:pt idx="19">
                  <c:v>317.7657093798</c:v>
                </c:pt>
                <c:pt idx="20">
                  <c:v>334.50646173119998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FC-446A-B147-CA2173A2F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8924000"/>
        <c:axId val="718927280"/>
      </c:lineChart>
      <c:catAx>
        <c:axId val="71892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18927280"/>
        <c:crosses val="autoZero"/>
        <c:auto val="1"/>
        <c:lblAlgn val="ctr"/>
        <c:lblOffset val="100"/>
        <c:noMultiLvlLbl val="0"/>
      </c:catAx>
      <c:valAx>
        <c:axId val="71892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1892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万得!$B$2:$B$11</c:f>
              <c:strCache>
                <c:ptCount val="10"/>
                <c:pt idx="0">
                  <c:v>藏格控股</c:v>
                </c:pt>
                <c:pt idx="1">
                  <c:v>海德股份</c:v>
                </c:pt>
                <c:pt idx="2">
                  <c:v>*ST银亿</c:v>
                </c:pt>
                <c:pt idx="3">
                  <c:v>九鼎投资</c:v>
                </c:pt>
                <c:pt idx="4">
                  <c:v>*ST大集</c:v>
                </c:pt>
                <c:pt idx="5">
                  <c:v>国城矿业</c:v>
                </c:pt>
                <c:pt idx="6">
                  <c:v>希努尔</c:v>
                </c:pt>
                <c:pt idx="7">
                  <c:v>*ST新光</c:v>
                </c:pt>
                <c:pt idx="8">
                  <c:v>泛海控股</c:v>
                </c:pt>
                <c:pt idx="9">
                  <c:v>深华发A</c:v>
                </c:pt>
              </c:strCache>
            </c:strRef>
          </c:cat>
          <c:val>
            <c:numRef>
              <c:f>万得!$C$2:$C$11</c:f>
              <c:numCache>
                <c:formatCode>0.00_ </c:formatCode>
                <c:ptCount val="10"/>
                <c:pt idx="0">
                  <c:v>76.13</c:v>
                </c:pt>
                <c:pt idx="1">
                  <c:v>75.09</c:v>
                </c:pt>
                <c:pt idx="2">
                  <c:v>72.33</c:v>
                </c:pt>
                <c:pt idx="3">
                  <c:v>71.81</c:v>
                </c:pt>
                <c:pt idx="4">
                  <c:v>71.510000000000005</c:v>
                </c:pt>
                <c:pt idx="5">
                  <c:v>70.87</c:v>
                </c:pt>
                <c:pt idx="6">
                  <c:v>68.5</c:v>
                </c:pt>
                <c:pt idx="7">
                  <c:v>67.88</c:v>
                </c:pt>
                <c:pt idx="8">
                  <c:v>65.58</c:v>
                </c:pt>
                <c:pt idx="9">
                  <c:v>64.09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69-48CB-A2A9-BAC14223A89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7380504"/>
        <c:axId val="857377880"/>
      </c:barChart>
      <c:catAx>
        <c:axId val="857380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pPr>
            <a:endParaRPr lang="zh-CN"/>
          </a:p>
        </c:txPr>
        <c:crossAx val="857377880"/>
        <c:crosses val="autoZero"/>
        <c:auto val="1"/>
        <c:lblAlgn val="ctr"/>
        <c:lblOffset val="100"/>
        <c:noMultiLvlLbl val="0"/>
      </c:catAx>
      <c:valAx>
        <c:axId val="857377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57380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万得!$B$4287:$B$4291</c:f>
              <c:strCache>
                <c:ptCount val="5"/>
                <c:pt idx="0">
                  <c:v>向日葵</c:v>
                </c:pt>
                <c:pt idx="1">
                  <c:v>银禧科技</c:v>
                </c:pt>
                <c:pt idx="2">
                  <c:v>荣联科技</c:v>
                </c:pt>
                <c:pt idx="3">
                  <c:v>亚联发展</c:v>
                </c:pt>
                <c:pt idx="4">
                  <c:v>天翔环境</c:v>
                </c:pt>
              </c:strCache>
            </c:strRef>
          </c:cat>
          <c:val>
            <c:numRef>
              <c:f>万得!$G$4287:$G$4291</c:f>
              <c:numCache>
                <c:formatCode>0.00_ </c:formatCode>
                <c:ptCount val="5"/>
                <c:pt idx="0">
                  <c:v>-52.554099999999998</c:v>
                </c:pt>
                <c:pt idx="1">
                  <c:v>-55.075599999999994</c:v>
                </c:pt>
                <c:pt idx="2">
                  <c:v>-56.558599999999998</c:v>
                </c:pt>
                <c:pt idx="3">
                  <c:v>-72.256399999999999</c:v>
                </c:pt>
                <c:pt idx="4">
                  <c:v>-99.851699999999994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5F-45CB-B99A-9200EB9C4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8780512"/>
        <c:axId val="868777232"/>
      </c:barChart>
      <c:catAx>
        <c:axId val="86878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68777232"/>
        <c:crosses val="autoZero"/>
        <c:auto val="1"/>
        <c:lblAlgn val="ctr"/>
        <c:lblOffset val="100"/>
        <c:noMultiLvlLbl val="0"/>
      </c:catAx>
      <c:valAx>
        <c:axId val="86877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6878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zh-CN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万得!$B$1:$B$5</c:f>
              <c:strCache>
                <c:ptCount val="5"/>
                <c:pt idx="0">
                  <c:v>ST华鼎</c:v>
                </c:pt>
                <c:pt idx="1">
                  <c:v>中再资环</c:v>
                </c:pt>
                <c:pt idx="2">
                  <c:v>蓝色光标</c:v>
                </c:pt>
                <c:pt idx="3">
                  <c:v>吉峰科技</c:v>
                </c:pt>
                <c:pt idx="4">
                  <c:v>和科达</c:v>
                </c:pt>
              </c:strCache>
            </c:strRef>
          </c:cat>
          <c:val>
            <c:numRef>
              <c:f>万得!$G$1:$G$5</c:f>
              <c:numCache>
                <c:formatCode>0.00_ </c:formatCode>
                <c:ptCount val="5"/>
                <c:pt idx="0">
                  <c:v>96.956100000000006</c:v>
                </c:pt>
                <c:pt idx="1">
                  <c:v>66.872699999999995</c:v>
                </c:pt>
                <c:pt idx="2">
                  <c:v>66.099699999999999</c:v>
                </c:pt>
                <c:pt idx="3">
                  <c:v>64.267499999999998</c:v>
                </c:pt>
                <c:pt idx="4">
                  <c:v>53.351099999999995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6D-4DE5-B577-B93F6032A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7367712"/>
        <c:axId val="857366400"/>
      </c:barChart>
      <c:catAx>
        <c:axId val="85736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57366400"/>
        <c:crosses val="autoZero"/>
        <c:auto val="1"/>
        <c:lblAlgn val="ctr"/>
        <c:lblOffset val="100"/>
        <c:noMultiLvlLbl val="0"/>
      </c:catAx>
      <c:valAx>
        <c:axId val="85736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5736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万得!$H$2</c:f>
              <c:strCache>
                <c:ptCount val="1"/>
                <c:pt idx="0">
                  <c:v>上证指数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万得!$G$3:$G$23</c:f>
              <c:numCache>
                <c:formatCode>yyyy\-m\-d;@</c:formatCode>
                <c:ptCount val="21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44354</c:v>
                </c:pt>
                <c:pt idx="5">
                  <c:v>44355</c:v>
                </c:pt>
                <c:pt idx="6">
                  <c:v>44356</c:v>
                </c:pt>
                <c:pt idx="7">
                  <c:v>44357</c:v>
                </c:pt>
                <c:pt idx="8">
                  <c:v>44358</c:v>
                </c:pt>
                <c:pt idx="9">
                  <c:v>44362</c:v>
                </c:pt>
                <c:pt idx="10">
                  <c:v>44363</c:v>
                </c:pt>
                <c:pt idx="11">
                  <c:v>44364</c:v>
                </c:pt>
                <c:pt idx="12">
                  <c:v>44365</c:v>
                </c:pt>
                <c:pt idx="13">
                  <c:v>44368</c:v>
                </c:pt>
                <c:pt idx="14">
                  <c:v>44369</c:v>
                </c:pt>
                <c:pt idx="15">
                  <c:v>44370</c:v>
                </c:pt>
                <c:pt idx="16">
                  <c:v>44371</c:v>
                </c:pt>
                <c:pt idx="17">
                  <c:v>44372</c:v>
                </c:pt>
                <c:pt idx="18">
                  <c:v>44375</c:v>
                </c:pt>
                <c:pt idx="19">
                  <c:v>44376</c:v>
                </c:pt>
                <c:pt idx="20">
                  <c:v>44377</c:v>
                </c:pt>
              </c:numCache>
            </c:numRef>
          </c:cat>
          <c:val>
            <c:numRef>
              <c:f>万得!$H$3:$H$23</c:f>
              <c:numCache>
                <c:formatCode>0.00%</c:formatCode>
                <c:ptCount val="21"/>
                <c:pt idx="0">
                  <c:v>2.555E-3</c:v>
                </c:pt>
                <c:pt idx="1">
                  <c:v>-5.0699999999999999E-3</c:v>
                </c:pt>
                <c:pt idx="2">
                  <c:v>-8.6499999999999997E-3</c:v>
                </c:pt>
                <c:pt idx="3">
                  <c:v>-6.5399999999999998E-3</c:v>
                </c:pt>
                <c:pt idx="4">
                  <c:v>-4.4099999999999999E-3</c:v>
                </c:pt>
                <c:pt idx="5">
                  <c:v>-9.7800000000000005E-3</c:v>
                </c:pt>
                <c:pt idx="6">
                  <c:v>-6.6600000000000001E-3</c:v>
                </c:pt>
                <c:pt idx="7">
                  <c:v>-1.2800000000000001E-3</c:v>
                </c:pt>
                <c:pt idx="8">
                  <c:v>-7.1199999999999996E-3</c:v>
                </c:pt>
                <c:pt idx="9">
                  <c:v>-1.6299999999999999E-2</c:v>
                </c:pt>
                <c:pt idx="10">
                  <c:v>-2.6870000000000002E-2</c:v>
                </c:pt>
                <c:pt idx="11">
                  <c:v>-2.486E-2</c:v>
                </c:pt>
                <c:pt idx="12">
                  <c:v>-2.5000000000000001E-2</c:v>
                </c:pt>
                <c:pt idx="13">
                  <c:v>-2.3869999999999999E-2</c:v>
                </c:pt>
                <c:pt idx="14">
                  <c:v>-1.6060000000000001E-2</c:v>
                </c:pt>
                <c:pt idx="15">
                  <c:v>-1.362E-2</c:v>
                </c:pt>
                <c:pt idx="16">
                  <c:v>-1.35E-2</c:v>
                </c:pt>
                <c:pt idx="17">
                  <c:v>-2.1900000000000001E-3</c:v>
                </c:pt>
                <c:pt idx="18">
                  <c:v>-2.5200000000000001E-3</c:v>
                </c:pt>
                <c:pt idx="19">
                  <c:v>-1.17E-2</c:v>
                </c:pt>
                <c:pt idx="20">
                  <c:v>-6.7200000000000003E-3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2C-4A12-9D7E-29D4C35C9BC9}"/>
            </c:ext>
          </c:extLst>
        </c:ser>
        <c:ser>
          <c:idx val="1"/>
          <c:order val="1"/>
          <c:tx>
            <c:strRef>
              <c:f>万得!$I$2</c:f>
              <c:strCache>
                <c:ptCount val="1"/>
                <c:pt idx="0">
                  <c:v>深证成指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万得!$G$3:$G$23</c:f>
              <c:numCache>
                <c:formatCode>yyyy\-m\-d;@</c:formatCode>
                <c:ptCount val="21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44354</c:v>
                </c:pt>
                <c:pt idx="5">
                  <c:v>44355</c:v>
                </c:pt>
                <c:pt idx="6">
                  <c:v>44356</c:v>
                </c:pt>
                <c:pt idx="7">
                  <c:v>44357</c:v>
                </c:pt>
                <c:pt idx="8">
                  <c:v>44358</c:v>
                </c:pt>
                <c:pt idx="9">
                  <c:v>44362</c:v>
                </c:pt>
                <c:pt idx="10">
                  <c:v>44363</c:v>
                </c:pt>
                <c:pt idx="11">
                  <c:v>44364</c:v>
                </c:pt>
                <c:pt idx="12">
                  <c:v>44365</c:v>
                </c:pt>
                <c:pt idx="13">
                  <c:v>44368</c:v>
                </c:pt>
                <c:pt idx="14">
                  <c:v>44369</c:v>
                </c:pt>
                <c:pt idx="15">
                  <c:v>44370</c:v>
                </c:pt>
                <c:pt idx="16">
                  <c:v>44371</c:v>
                </c:pt>
                <c:pt idx="17">
                  <c:v>44372</c:v>
                </c:pt>
                <c:pt idx="18">
                  <c:v>44375</c:v>
                </c:pt>
                <c:pt idx="19">
                  <c:v>44376</c:v>
                </c:pt>
                <c:pt idx="20">
                  <c:v>44377</c:v>
                </c:pt>
              </c:numCache>
            </c:numRef>
          </c:cat>
          <c:val>
            <c:numRef>
              <c:f>万得!$I$3:$I$23</c:f>
              <c:numCache>
                <c:formatCode>0.00%</c:formatCode>
                <c:ptCount val="21"/>
                <c:pt idx="0">
                  <c:v>2.5609999999999999E-3</c:v>
                </c:pt>
                <c:pt idx="1">
                  <c:v>-9.2300000000000004E-3</c:v>
                </c:pt>
                <c:pt idx="2">
                  <c:v>-1.5689999999999999E-2</c:v>
                </c:pt>
                <c:pt idx="3">
                  <c:v>-8.3700000000000007E-3</c:v>
                </c:pt>
                <c:pt idx="4">
                  <c:v>-8.9200000000000008E-3</c:v>
                </c:pt>
                <c:pt idx="5">
                  <c:v>-1.8630000000000001E-2</c:v>
                </c:pt>
                <c:pt idx="6">
                  <c:v>-1.8540000000000001E-2</c:v>
                </c:pt>
                <c:pt idx="7">
                  <c:v>-6.8500000000000002E-3</c:v>
                </c:pt>
                <c:pt idx="8">
                  <c:v>-1.3010000000000001E-2</c:v>
                </c:pt>
                <c:pt idx="9">
                  <c:v>-2.154E-2</c:v>
                </c:pt>
                <c:pt idx="10">
                  <c:v>-4.6710000000000002E-2</c:v>
                </c:pt>
                <c:pt idx="11">
                  <c:v>-3.4939999999999999E-2</c:v>
                </c:pt>
                <c:pt idx="12">
                  <c:v>-2.7519999999999999E-2</c:v>
                </c:pt>
                <c:pt idx="13">
                  <c:v>-2.368E-2</c:v>
                </c:pt>
                <c:pt idx="14">
                  <c:v>-2.001E-2</c:v>
                </c:pt>
                <c:pt idx="15">
                  <c:v>-1.017E-2</c:v>
                </c:pt>
                <c:pt idx="16">
                  <c:v>-1.4109999999999999E-2</c:v>
                </c:pt>
                <c:pt idx="17">
                  <c:v>4.9799999999999996E-4</c:v>
                </c:pt>
                <c:pt idx="18">
                  <c:v>1.0255E-2</c:v>
                </c:pt>
                <c:pt idx="19">
                  <c:v>2.2800000000000001E-4</c:v>
                </c:pt>
                <c:pt idx="20">
                  <c:v>1.1024000000000001E-2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2C-4A12-9D7E-29D4C35C9BC9}"/>
            </c:ext>
          </c:extLst>
        </c:ser>
        <c:ser>
          <c:idx val="2"/>
          <c:order val="2"/>
          <c:tx>
            <c:strRef>
              <c:f>万得!$J$2</c:f>
              <c:strCache>
                <c:ptCount val="1"/>
                <c:pt idx="0">
                  <c:v>中小100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万得!$G$3:$G$23</c:f>
              <c:numCache>
                <c:formatCode>yyyy\-m\-d;@</c:formatCode>
                <c:ptCount val="21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44354</c:v>
                </c:pt>
                <c:pt idx="5">
                  <c:v>44355</c:v>
                </c:pt>
                <c:pt idx="6">
                  <c:v>44356</c:v>
                </c:pt>
                <c:pt idx="7">
                  <c:v>44357</c:v>
                </c:pt>
                <c:pt idx="8">
                  <c:v>44358</c:v>
                </c:pt>
                <c:pt idx="9">
                  <c:v>44362</c:v>
                </c:pt>
                <c:pt idx="10">
                  <c:v>44363</c:v>
                </c:pt>
                <c:pt idx="11">
                  <c:v>44364</c:v>
                </c:pt>
                <c:pt idx="12">
                  <c:v>44365</c:v>
                </c:pt>
                <c:pt idx="13">
                  <c:v>44368</c:v>
                </c:pt>
                <c:pt idx="14">
                  <c:v>44369</c:v>
                </c:pt>
                <c:pt idx="15">
                  <c:v>44370</c:v>
                </c:pt>
                <c:pt idx="16">
                  <c:v>44371</c:v>
                </c:pt>
                <c:pt idx="17">
                  <c:v>44372</c:v>
                </c:pt>
                <c:pt idx="18">
                  <c:v>44375</c:v>
                </c:pt>
                <c:pt idx="19">
                  <c:v>44376</c:v>
                </c:pt>
                <c:pt idx="20">
                  <c:v>44377</c:v>
                </c:pt>
              </c:numCache>
            </c:numRef>
          </c:cat>
          <c:val>
            <c:numRef>
              <c:f>万得!$J$3:$J$23</c:f>
              <c:numCache>
                <c:formatCode>0.00%</c:formatCode>
                <c:ptCount val="21"/>
                <c:pt idx="0">
                  <c:v>7.1789999999999996E-3</c:v>
                </c:pt>
                <c:pt idx="1">
                  <c:v>-4.0000000000000001E-3</c:v>
                </c:pt>
                <c:pt idx="2">
                  <c:v>-1.107E-2</c:v>
                </c:pt>
                <c:pt idx="3">
                  <c:v>-1.64E-3</c:v>
                </c:pt>
                <c:pt idx="4">
                  <c:v>-1E-3</c:v>
                </c:pt>
                <c:pt idx="5">
                  <c:v>-7.8300000000000002E-3</c:v>
                </c:pt>
                <c:pt idx="6">
                  <c:v>-5.3699999999999998E-3</c:v>
                </c:pt>
                <c:pt idx="7">
                  <c:v>3.9430000000000003E-3</c:v>
                </c:pt>
                <c:pt idx="8">
                  <c:v>-8.9800000000000001E-3</c:v>
                </c:pt>
                <c:pt idx="9">
                  <c:v>-1.4670000000000001E-2</c:v>
                </c:pt>
                <c:pt idx="10">
                  <c:v>-4.165E-2</c:v>
                </c:pt>
                <c:pt idx="11">
                  <c:v>-2.717E-2</c:v>
                </c:pt>
                <c:pt idx="12">
                  <c:v>-1.779E-2</c:v>
                </c:pt>
                <c:pt idx="13">
                  <c:v>-1.125E-2</c:v>
                </c:pt>
                <c:pt idx="14">
                  <c:v>-9.3699999999999999E-3</c:v>
                </c:pt>
                <c:pt idx="15">
                  <c:v>6.4009999999999996E-3</c:v>
                </c:pt>
                <c:pt idx="16">
                  <c:v>1.074E-2</c:v>
                </c:pt>
                <c:pt idx="17">
                  <c:v>2.3931000000000001E-2</c:v>
                </c:pt>
                <c:pt idx="18">
                  <c:v>3.3438000000000002E-2</c:v>
                </c:pt>
                <c:pt idx="19">
                  <c:v>2.5027000000000001E-2</c:v>
                </c:pt>
                <c:pt idx="20">
                  <c:v>3.2462999999999999E-2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82C-4A12-9D7E-29D4C35C9BC9}"/>
            </c:ext>
          </c:extLst>
        </c:ser>
        <c:ser>
          <c:idx val="3"/>
          <c:order val="3"/>
          <c:tx>
            <c:strRef>
              <c:f>万得!$K$2</c:f>
              <c:strCache>
                <c:ptCount val="1"/>
                <c:pt idx="0">
                  <c:v>创业板指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万得!$G$3:$G$23</c:f>
              <c:numCache>
                <c:formatCode>yyyy\-m\-d;@</c:formatCode>
                <c:ptCount val="21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44354</c:v>
                </c:pt>
                <c:pt idx="5">
                  <c:v>44355</c:v>
                </c:pt>
                <c:pt idx="6">
                  <c:v>44356</c:v>
                </c:pt>
                <c:pt idx="7">
                  <c:v>44357</c:v>
                </c:pt>
                <c:pt idx="8">
                  <c:v>44358</c:v>
                </c:pt>
                <c:pt idx="9">
                  <c:v>44362</c:v>
                </c:pt>
                <c:pt idx="10">
                  <c:v>44363</c:v>
                </c:pt>
                <c:pt idx="11">
                  <c:v>44364</c:v>
                </c:pt>
                <c:pt idx="12">
                  <c:v>44365</c:v>
                </c:pt>
                <c:pt idx="13">
                  <c:v>44368</c:v>
                </c:pt>
                <c:pt idx="14">
                  <c:v>44369</c:v>
                </c:pt>
                <c:pt idx="15">
                  <c:v>44370</c:v>
                </c:pt>
                <c:pt idx="16">
                  <c:v>44371</c:v>
                </c:pt>
                <c:pt idx="17">
                  <c:v>44372</c:v>
                </c:pt>
                <c:pt idx="18">
                  <c:v>44375</c:v>
                </c:pt>
                <c:pt idx="19">
                  <c:v>44376</c:v>
                </c:pt>
                <c:pt idx="20">
                  <c:v>44377</c:v>
                </c:pt>
              </c:numCache>
            </c:numRef>
          </c:cat>
          <c:val>
            <c:numRef>
              <c:f>万得!$K$3:$K$23</c:f>
              <c:numCache>
                <c:formatCode>0.00%</c:formatCode>
                <c:ptCount val="21"/>
                <c:pt idx="0">
                  <c:v>-2.6900000000000001E-3</c:v>
                </c:pt>
                <c:pt idx="1">
                  <c:v>-1.9959999999999999E-2</c:v>
                </c:pt>
                <c:pt idx="2">
                  <c:v>-3.2419999999999997E-2</c:v>
                </c:pt>
                <c:pt idx="3">
                  <c:v>-2.0080000000000001E-2</c:v>
                </c:pt>
                <c:pt idx="4">
                  <c:v>-2.443E-2</c:v>
                </c:pt>
                <c:pt idx="5">
                  <c:v>-3.0370000000000001E-2</c:v>
                </c:pt>
                <c:pt idx="6">
                  <c:v>-3.066E-2</c:v>
                </c:pt>
                <c:pt idx="7">
                  <c:v>-7.1199999999999996E-3</c:v>
                </c:pt>
                <c:pt idx="8">
                  <c:v>-3.1900000000000001E-3</c:v>
                </c:pt>
                <c:pt idx="9">
                  <c:v>-1.417E-2</c:v>
                </c:pt>
                <c:pt idx="10">
                  <c:v>-5.5410000000000001E-2</c:v>
                </c:pt>
                <c:pt idx="11">
                  <c:v>-3.6409999999999998E-2</c:v>
                </c:pt>
                <c:pt idx="12">
                  <c:v>-2.111E-2</c:v>
                </c:pt>
                <c:pt idx="13">
                  <c:v>-1.163E-2</c:v>
                </c:pt>
                <c:pt idx="14">
                  <c:v>-8.1799999999999998E-3</c:v>
                </c:pt>
                <c:pt idx="15">
                  <c:v>2.9849999999999998E-3</c:v>
                </c:pt>
                <c:pt idx="16">
                  <c:v>-9.0399999999999994E-3</c:v>
                </c:pt>
                <c:pt idx="17">
                  <c:v>1.1674E-2</c:v>
                </c:pt>
                <c:pt idx="18">
                  <c:v>3.1366999999999999E-2</c:v>
                </c:pt>
                <c:pt idx="19">
                  <c:v>2.9364000000000001E-2</c:v>
                </c:pt>
                <c:pt idx="20">
                  <c:v>5.0802E-2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2C-4A12-9D7E-29D4C35C9BC9}"/>
            </c:ext>
          </c:extLst>
        </c:ser>
        <c:ser>
          <c:idx val="4"/>
          <c:order val="4"/>
          <c:tx>
            <c:strRef>
              <c:f>万得!$L$2</c:f>
              <c:strCache>
                <c:ptCount val="1"/>
                <c:pt idx="0">
                  <c:v>科创50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万得!$G$3:$G$23</c:f>
              <c:numCache>
                <c:formatCode>yyyy\-m\-d;@</c:formatCode>
                <c:ptCount val="21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44354</c:v>
                </c:pt>
                <c:pt idx="5">
                  <c:v>44355</c:v>
                </c:pt>
                <c:pt idx="6">
                  <c:v>44356</c:v>
                </c:pt>
                <c:pt idx="7">
                  <c:v>44357</c:v>
                </c:pt>
                <c:pt idx="8">
                  <c:v>44358</c:v>
                </c:pt>
                <c:pt idx="9">
                  <c:v>44362</c:v>
                </c:pt>
                <c:pt idx="10">
                  <c:v>44363</c:v>
                </c:pt>
                <c:pt idx="11">
                  <c:v>44364</c:v>
                </c:pt>
                <c:pt idx="12">
                  <c:v>44365</c:v>
                </c:pt>
                <c:pt idx="13">
                  <c:v>44368</c:v>
                </c:pt>
                <c:pt idx="14">
                  <c:v>44369</c:v>
                </c:pt>
                <c:pt idx="15">
                  <c:v>44370</c:v>
                </c:pt>
                <c:pt idx="16">
                  <c:v>44371</c:v>
                </c:pt>
                <c:pt idx="17">
                  <c:v>44372</c:v>
                </c:pt>
                <c:pt idx="18">
                  <c:v>44375</c:v>
                </c:pt>
                <c:pt idx="19">
                  <c:v>44376</c:v>
                </c:pt>
                <c:pt idx="20">
                  <c:v>44377</c:v>
                </c:pt>
              </c:numCache>
            </c:numRef>
          </c:cat>
          <c:val>
            <c:numRef>
              <c:f>万得!$L$3:$L$23</c:f>
              <c:numCache>
                <c:formatCode>0.00%</c:formatCode>
                <c:ptCount val="21"/>
                <c:pt idx="0">
                  <c:v>1.239E-2</c:v>
                </c:pt>
                <c:pt idx="1">
                  <c:v>-1.0970000000000001E-2</c:v>
                </c:pt>
                <c:pt idx="2">
                  <c:v>-1.95E-2</c:v>
                </c:pt>
                <c:pt idx="3">
                  <c:v>-7.7299999999999999E-3</c:v>
                </c:pt>
                <c:pt idx="4">
                  <c:v>-6.3099999999999996E-3</c:v>
                </c:pt>
                <c:pt idx="5">
                  <c:v>-1.635E-2</c:v>
                </c:pt>
                <c:pt idx="6">
                  <c:v>-1.064E-2</c:v>
                </c:pt>
                <c:pt idx="7">
                  <c:v>5.3619999999999996E-3</c:v>
                </c:pt>
                <c:pt idx="8">
                  <c:v>-4.4299999999999999E-3</c:v>
                </c:pt>
                <c:pt idx="9">
                  <c:v>3.8349999999999999E-3</c:v>
                </c:pt>
                <c:pt idx="10">
                  <c:v>-2.5090000000000001E-2</c:v>
                </c:pt>
                <c:pt idx="11">
                  <c:v>2.138E-2</c:v>
                </c:pt>
                <c:pt idx="12">
                  <c:v>3.6067000000000002E-2</c:v>
                </c:pt>
                <c:pt idx="13">
                  <c:v>5.9235999999999997E-2</c:v>
                </c:pt>
                <c:pt idx="14">
                  <c:v>5.5933999999999998E-2</c:v>
                </c:pt>
                <c:pt idx="15">
                  <c:v>6.3516000000000003E-2</c:v>
                </c:pt>
                <c:pt idx="16">
                  <c:v>4.3073E-2</c:v>
                </c:pt>
                <c:pt idx="17">
                  <c:v>6.3895999999999994E-2</c:v>
                </c:pt>
                <c:pt idx="18">
                  <c:v>8.3394999999999997E-2</c:v>
                </c:pt>
                <c:pt idx="19">
                  <c:v>8.2769999999999996E-2</c:v>
                </c:pt>
                <c:pt idx="20">
                  <c:v>0.10088800000000001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82C-4A12-9D7E-29D4C35C9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6487264"/>
        <c:axId val="866484640"/>
      </c:lineChart>
      <c:dateAx>
        <c:axId val="866487264"/>
        <c:scaling>
          <c:orientation val="minMax"/>
        </c:scaling>
        <c:delete val="0"/>
        <c:axPos val="b"/>
        <c:numFmt formatCode="yyyy\-m\-d;@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66484640"/>
        <c:crosses val="autoZero"/>
        <c:auto val="1"/>
        <c:lblOffset val="100"/>
        <c:baseTimeUnit val="days"/>
      </c:dateAx>
      <c:valAx>
        <c:axId val="86648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6648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万得!$F$3</c:f>
              <c:strCache>
                <c:ptCount val="1"/>
                <c:pt idx="0">
                  <c:v>全部A股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万得!$A$4:$A$24</c:f>
              <c:numCache>
                <c:formatCode>yyyy\-mm\-dd</c:formatCode>
                <c:ptCount val="21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44354</c:v>
                </c:pt>
                <c:pt idx="5">
                  <c:v>44355</c:v>
                </c:pt>
                <c:pt idx="6">
                  <c:v>44356</c:v>
                </c:pt>
                <c:pt idx="7">
                  <c:v>44357</c:v>
                </c:pt>
                <c:pt idx="8">
                  <c:v>44358</c:v>
                </c:pt>
                <c:pt idx="9">
                  <c:v>44362</c:v>
                </c:pt>
                <c:pt idx="10">
                  <c:v>44363</c:v>
                </c:pt>
                <c:pt idx="11">
                  <c:v>44364</c:v>
                </c:pt>
                <c:pt idx="12">
                  <c:v>44365</c:v>
                </c:pt>
                <c:pt idx="13">
                  <c:v>44368</c:v>
                </c:pt>
                <c:pt idx="14">
                  <c:v>44369</c:v>
                </c:pt>
                <c:pt idx="15">
                  <c:v>44370</c:v>
                </c:pt>
                <c:pt idx="16">
                  <c:v>44371</c:v>
                </c:pt>
                <c:pt idx="17">
                  <c:v>44372</c:v>
                </c:pt>
                <c:pt idx="18">
                  <c:v>44375</c:v>
                </c:pt>
                <c:pt idx="19">
                  <c:v>44376</c:v>
                </c:pt>
                <c:pt idx="20">
                  <c:v>44377</c:v>
                </c:pt>
              </c:numCache>
            </c:numRef>
          </c:cat>
          <c:val>
            <c:numRef>
              <c:f>万得!$F$4:$F$24</c:f>
              <c:numCache>
                <c:formatCode>0.00%</c:formatCode>
                <c:ptCount val="21"/>
                <c:pt idx="0">
                  <c:v>3.229815141743364E-3</c:v>
                </c:pt>
                <c:pt idx="1">
                  <c:v>-5.7725375781708665E-3</c:v>
                </c:pt>
                <c:pt idx="2">
                  <c:v>-9.9440481276323878E-3</c:v>
                </c:pt>
                <c:pt idx="3">
                  <c:v>-6.0503285548015873E-3</c:v>
                </c:pt>
                <c:pt idx="4">
                  <c:v>-3.4611223467522212E-3</c:v>
                </c:pt>
                <c:pt idx="5">
                  <c:v>-9.5126262930426142E-3</c:v>
                </c:pt>
                <c:pt idx="6">
                  <c:v>-7.1702982026419226E-3</c:v>
                </c:pt>
                <c:pt idx="7">
                  <c:v>1.5064860018145776E-3</c:v>
                </c:pt>
                <c:pt idx="8">
                  <c:v>-3.6058559650027355E-3</c:v>
                </c:pt>
                <c:pt idx="9">
                  <c:v>-1.1798209536746262E-2</c:v>
                </c:pt>
                <c:pt idx="10">
                  <c:v>-2.7062775714006837E-2</c:v>
                </c:pt>
                <c:pt idx="11">
                  <c:v>-1.9975389355756046E-2</c:v>
                </c:pt>
                <c:pt idx="12">
                  <c:v>-1.5409120699124923E-2</c:v>
                </c:pt>
                <c:pt idx="13">
                  <c:v>-1.111598591529761E-2</c:v>
                </c:pt>
                <c:pt idx="14">
                  <c:v>-4.3061675282425327E-3</c:v>
                </c:pt>
                <c:pt idx="15">
                  <c:v>1.8154379622361549E-3</c:v>
                </c:pt>
                <c:pt idx="16">
                  <c:v>-9.6796864519133052E-4</c:v>
                </c:pt>
                <c:pt idx="17">
                  <c:v>1.1081411509263672E-2</c:v>
                </c:pt>
                <c:pt idx="18">
                  <c:v>1.423838954353962E-2</c:v>
                </c:pt>
                <c:pt idx="19">
                  <c:v>5.3286776759622345E-3</c:v>
                </c:pt>
                <c:pt idx="20">
                  <c:v>1.3305092698590482E-2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11-4A23-BD9D-440395C1E86E}"/>
            </c:ext>
          </c:extLst>
        </c:ser>
        <c:ser>
          <c:idx val="1"/>
          <c:order val="1"/>
          <c:tx>
            <c:strRef>
              <c:f>万得!$G$3</c:f>
              <c:strCache>
                <c:ptCount val="1"/>
                <c:pt idx="0">
                  <c:v>上证A股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万得!$A$4:$A$24</c:f>
              <c:numCache>
                <c:formatCode>yyyy\-mm\-dd</c:formatCode>
                <c:ptCount val="21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44354</c:v>
                </c:pt>
                <c:pt idx="5">
                  <c:v>44355</c:v>
                </c:pt>
                <c:pt idx="6">
                  <c:v>44356</c:v>
                </c:pt>
                <c:pt idx="7">
                  <c:v>44357</c:v>
                </c:pt>
                <c:pt idx="8">
                  <c:v>44358</c:v>
                </c:pt>
                <c:pt idx="9">
                  <c:v>44362</c:v>
                </c:pt>
                <c:pt idx="10">
                  <c:v>44363</c:v>
                </c:pt>
                <c:pt idx="11">
                  <c:v>44364</c:v>
                </c:pt>
                <c:pt idx="12">
                  <c:v>44365</c:v>
                </c:pt>
                <c:pt idx="13">
                  <c:v>44368</c:v>
                </c:pt>
                <c:pt idx="14">
                  <c:v>44369</c:v>
                </c:pt>
                <c:pt idx="15">
                  <c:v>44370</c:v>
                </c:pt>
                <c:pt idx="16">
                  <c:v>44371</c:v>
                </c:pt>
                <c:pt idx="17">
                  <c:v>44372</c:v>
                </c:pt>
                <c:pt idx="18">
                  <c:v>44375</c:v>
                </c:pt>
                <c:pt idx="19">
                  <c:v>44376</c:v>
                </c:pt>
                <c:pt idx="20">
                  <c:v>44377</c:v>
                </c:pt>
              </c:numCache>
            </c:numRef>
          </c:cat>
          <c:val>
            <c:numRef>
              <c:f>万得!$G$4:$G$24</c:f>
              <c:numCache>
                <c:formatCode>0.00%</c:formatCode>
                <c:ptCount val="21"/>
                <c:pt idx="0">
                  <c:v>2.5022540681847172E-3</c:v>
                </c:pt>
                <c:pt idx="1">
                  <c:v>-4.7804545952847555E-3</c:v>
                </c:pt>
                <c:pt idx="2">
                  <c:v>-9.3144829731838241E-3</c:v>
                </c:pt>
                <c:pt idx="3">
                  <c:v>-6.7667154976918109E-3</c:v>
                </c:pt>
                <c:pt idx="4">
                  <c:v>-4.2852517541011048E-3</c:v>
                </c:pt>
                <c:pt idx="5">
                  <c:v>-8.7221826912339262E-3</c:v>
                </c:pt>
                <c:pt idx="6">
                  <c:v>-5.4730532553359801E-3</c:v>
                </c:pt>
                <c:pt idx="7">
                  <c:v>1.6344049203307343E-3</c:v>
                </c:pt>
                <c:pt idx="8">
                  <c:v>-2.9114715127638302E-3</c:v>
                </c:pt>
                <c:pt idx="9">
                  <c:v>-1.1271209938873428E-2</c:v>
                </c:pt>
                <c:pt idx="10">
                  <c:v>-2.1120638443393069E-2</c:v>
                </c:pt>
                <c:pt idx="11">
                  <c:v>-1.7198022983254568E-2</c:v>
                </c:pt>
                <c:pt idx="12">
                  <c:v>-1.5076179806800538E-2</c:v>
                </c:pt>
                <c:pt idx="13">
                  <c:v>-1.2877439335233887E-2</c:v>
                </c:pt>
                <c:pt idx="14">
                  <c:v>-4.8394295946654342E-3</c:v>
                </c:pt>
                <c:pt idx="15">
                  <c:v>-1.3704036474992964E-4</c:v>
                </c:pt>
                <c:pt idx="16">
                  <c:v>-1.4222712145155469E-3</c:v>
                </c:pt>
                <c:pt idx="17">
                  <c:v>1.1259357234134848E-2</c:v>
                </c:pt>
                <c:pt idx="18">
                  <c:v>1.0373780025776824E-2</c:v>
                </c:pt>
                <c:pt idx="19">
                  <c:v>1.5212822083141564E-3</c:v>
                </c:pt>
                <c:pt idx="20">
                  <c:v>7.2904208523774106E-3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11-4A23-BD9D-440395C1E86E}"/>
            </c:ext>
          </c:extLst>
        </c:ser>
        <c:ser>
          <c:idx val="2"/>
          <c:order val="2"/>
          <c:tx>
            <c:strRef>
              <c:f>万得!$H$3</c:f>
              <c:strCache>
                <c:ptCount val="1"/>
                <c:pt idx="0">
                  <c:v>深证A股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万得!$A$4:$A$24</c:f>
              <c:numCache>
                <c:formatCode>yyyy\-mm\-dd</c:formatCode>
                <c:ptCount val="21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44354</c:v>
                </c:pt>
                <c:pt idx="5">
                  <c:v>44355</c:v>
                </c:pt>
                <c:pt idx="6">
                  <c:v>44356</c:v>
                </c:pt>
                <c:pt idx="7">
                  <c:v>44357</c:v>
                </c:pt>
                <c:pt idx="8">
                  <c:v>44358</c:v>
                </c:pt>
                <c:pt idx="9">
                  <c:v>44362</c:v>
                </c:pt>
                <c:pt idx="10">
                  <c:v>44363</c:v>
                </c:pt>
                <c:pt idx="11">
                  <c:v>44364</c:v>
                </c:pt>
                <c:pt idx="12">
                  <c:v>44365</c:v>
                </c:pt>
                <c:pt idx="13">
                  <c:v>44368</c:v>
                </c:pt>
                <c:pt idx="14">
                  <c:v>44369</c:v>
                </c:pt>
                <c:pt idx="15">
                  <c:v>44370</c:v>
                </c:pt>
                <c:pt idx="16">
                  <c:v>44371</c:v>
                </c:pt>
                <c:pt idx="17">
                  <c:v>44372</c:v>
                </c:pt>
                <c:pt idx="18">
                  <c:v>44375</c:v>
                </c:pt>
                <c:pt idx="19">
                  <c:v>44376</c:v>
                </c:pt>
                <c:pt idx="20">
                  <c:v>44377</c:v>
                </c:pt>
              </c:numCache>
            </c:numRef>
          </c:cat>
          <c:val>
            <c:numRef>
              <c:f>万得!$H$4:$H$24</c:f>
              <c:numCache>
                <c:formatCode>0.00%</c:formatCode>
                <c:ptCount val="21"/>
                <c:pt idx="0">
                  <c:v>4.2820296883856468E-3</c:v>
                </c:pt>
                <c:pt idx="1">
                  <c:v>-7.2073094261939641E-3</c:v>
                </c:pt>
                <c:pt idx="2">
                  <c:v>-1.0854538858430907E-2</c:v>
                </c:pt>
                <c:pt idx="3">
                  <c:v>-5.014274277399422E-3</c:v>
                </c:pt>
                <c:pt idx="4">
                  <c:v>-2.269248589015338E-3</c:v>
                </c:pt>
                <c:pt idx="5">
                  <c:v>-1.0655782910874101E-2</c:v>
                </c:pt>
                <c:pt idx="6">
                  <c:v>-9.6248905216262948E-3</c:v>
                </c:pt>
                <c:pt idx="7">
                  <c:v>1.321486897626567E-3</c:v>
                </c:pt>
                <c:pt idx="8">
                  <c:v>-4.6100897649595796E-3</c:v>
                </c:pt>
                <c:pt idx="9">
                  <c:v>-1.2560367743256973E-2</c:v>
                </c:pt>
                <c:pt idx="10">
                  <c:v>-3.5656423039928331E-2</c:v>
                </c:pt>
                <c:pt idx="11">
                  <c:v>-2.3992076620476532E-2</c:v>
                </c:pt>
                <c:pt idx="12">
                  <c:v>-1.5890627012207004E-2</c:v>
                </c:pt>
                <c:pt idx="13">
                  <c:v>-8.5685339156874596E-3</c:v>
                </c:pt>
                <c:pt idx="14">
                  <c:v>-3.5349524043879477E-3</c:v>
                </c:pt>
                <c:pt idx="15">
                  <c:v>4.6391543103305732E-3</c:v>
                </c:pt>
                <c:pt idx="16">
                  <c:v>-3.1094645228890716E-4</c:v>
                </c:pt>
                <c:pt idx="17">
                  <c:v>1.0824062556685332E-2</c:v>
                </c:pt>
                <c:pt idx="18">
                  <c:v>1.9827471339465719E-2</c:v>
                </c:pt>
                <c:pt idx="19">
                  <c:v>1.0835015276267956E-2</c:v>
                </c:pt>
                <c:pt idx="20">
                  <c:v>2.2003641095177606E-2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11-4A23-BD9D-440395C1E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9050888"/>
        <c:axId val="599048264"/>
      </c:lineChart>
      <c:dateAx>
        <c:axId val="599050888"/>
        <c:scaling>
          <c:orientation val="minMax"/>
        </c:scaling>
        <c:delete val="0"/>
        <c:axPos val="b"/>
        <c:numFmt formatCode="yyyy\-mm\-dd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99048264"/>
        <c:crosses val="autoZero"/>
        <c:auto val="1"/>
        <c:lblOffset val="100"/>
        <c:baseTimeUnit val="days"/>
      </c:dateAx>
      <c:valAx>
        <c:axId val="599048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99050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file!$J$3:$J$23</c:f>
              <c:numCache>
                <c:formatCode>yyyy\-m\-d;@</c:formatCode>
                <c:ptCount val="21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44354</c:v>
                </c:pt>
                <c:pt idx="5">
                  <c:v>44355</c:v>
                </c:pt>
                <c:pt idx="6">
                  <c:v>44356</c:v>
                </c:pt>
                <c:pt idx="7">
                  <c:v>44357</c:v>
                </c:pt>
                <c:pt idx="8">
                  <c:v>44358</c:v>
                </c:pt>
                <c:pt idx="9">
                  <c:v>44362</c:v>
                </c:pt>
                <c:pt idx="10">
                  <c:v>44363</c:v>
                </c:pt>
                <c:pt idx="11">
                  <c:v>44364</c:v>
                </c:pt>
                <c:pt idx="12">
                  <c:v>44365</c:v>
                </c:pt>
                <c:pt idx="13">
                  <c:v>44368</c:v>
                </c:pt>
                <c:pt idx="14">
                  <c:v>44369</c:v>
                </c:pt>
                <c:pt idx="15">
                  <c:v>44370</c:v>
                </c:pt>
                <c:pt idx="16">
                  <c:v>44371</c:v>
                </c:pt>
                <c:pt idx="17">
                  <c:v>44372</c:v>
                </c:pt>
                <c:pt idx="18">
                  <c:v>44375</c:v>
                </c:pt>
                <c:pt idx="19">
                  <c:v>44376</c:v>
                </c:pt>
                <c:pt idx="20">
                  <c:v>44377</c:v>
                </c:pt>
              </c:numCache>
            </c:numRef>
          </c:cat>
          <c:val>
            <c:numRef>
              <c:f>file!$K$3:$K$23</c:f>
              <c:numCache>
                <c:formatCode>0.00%</c:formatCode>
                <c:ptCount val="21"/>
                <c:pt idx="0">
                  <c:v>1.9815813359294054E-3</c:v>
                </c:pt>
                <c:pt idx="1">
                  <c:v>-5.8311501732442039E-3</c:v>
                </c:pt>
                <c:pt idx="2">
                  <c:v>-1.0937933865340255E-2</c:v>
                </c:pt>
                <c:pt idx="3">
                  <c:v>-3.9927958460873603E-3</c:v>
                </c:pt>
                <c:pt idx="4">
                  <c:v>-7.4165249944849743E-3</c:v>
                </c:pt>
                <c:pt idx="5">
                  <c:v>-1.755491191813352E-2</c:v>
                </c:pt>
                <c:pt idx="6">
                  <c:v>-1.5425164711060146E-2</c:v>
                </c:pt>
                <c:pt idx="7">
                  <c:v>-8.0064446666323619E-3</c:v>
                </c:pt>
                <c:pt idx="8">
                  <c:v>-1.8445004669968679E-2</c:v>
                </c:pt>
                <c:pt idx="9">
                  <c:v>-3.1322265159837936E-2</c:v>
                </c:pt>
                <c:pt idx="10">
                  <c:v>-4.503748596539936E-2</c:v>
                </c:pt>
                <c:pt idx="11">
                  <c:v>-4.5973674766035089E-2</c:v>
                </c:pt>
                <c:pt idx="12">
                  <c:v>-5.3768845875665772E-2</c:v>
                </c:pt>
                <c:pt idx="13">
                  <c:v>-6.02788152437439E-2</c:v>
                </c:pt>
                <c:pt idx="14">
                  <c:v>-5.2424926548141237E-2</c:v>
                </c:pt>
                <c:pt idx="15">
                  <c:v>-5.2518216170713394E-2</c:v>
                </c:pt>
                <c:pt idx="16">
                  <c:v>-4.8217015807652253E-2</c:v>
                </c:pt>
                <c:pt idx="17">
                  <c:v>-3.1529148616953884E-2</c:v>
                </c:pt>
                <c:pt idx="18">
                  <c:v>-3.2707890436277087E-2</c:v>
                </c:pt>
                <c:pt idx="19">
                  <c:v>-4.6242019621551389E-2</c:v>
                </c:pt>
                <c:pt idx="20">
                  <c:v>-4.1944111833404518E-2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14-47FE-B4F4-1C4F913D1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4603824"/>
        <c:axId val="594603168"/>
      </c:lineChart>
      <c:dateAx>
        <c:axId val="594603824"/>
        <c:scaling>
          <c:orientation val="minMax"/>
        </c:scaling>
        <c:delete val="0"/>
        <c:axPos val="b"/>
        <c:numFmt formatCode="yyyy\-m\-d;@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94603168"/>
        <c:crosses val="autoZero"/>
        <c:auto val="1"/>
        <c:lblOffset val="100"/>
        <c:baseTimeUnit val="days"/>
      </c:dateAx>
      <c:valAx>
        <c:axId val="59460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9460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总成交额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Sheet1!$A$223:$A$243</c:f>
              <c:strCache>
                <c:ptCount val="21"/>
                <c:pt idx="0">
                  <c:v>2021-06-01</c:v>
                </c:pt>
                <c:pt idx="1">
                  <c:v>2021-06-02</c:v>
                </c:pt>
                <c:pt idx="2">
                  <c:v>2021-06-03</c:v>
                </c:pt>
                <c:pt idx="3">
                  <c:v>2021-06-04</c:v>
                </c:pt>
                <c:pt idx="4">
                  <c:v>2021-06-07</c:v>
                </c:pt>
                <c:pt idx="5">
                  <c:v>2021-06-08</c:v>
                </c:pt>
                <c:pt idx="6">
                  <c:v>2021-06-09</c:v>
                </c:pt>
                <c:pt idx="7">
                  <c:v>2021-06-10</c:v>
                </c:pt>
                <c:pt idx="8">
                  <c:v>2021-06-11</c:v>
                </c:pt>
                <c:pt idx="9">
                  <c:v>2021-06-15</c:v>
                </c:pt>
                <c:pt idx="10">
                  <c:v>2021-06-16</c:v>
                </c:pt>
                <c:pt idx="11">
                  <c:v>2021-06-17</c:v>
                </c:pt>
                <c:pt idx="12">
                  <c:v>2021-06-18</c:v>
                </c:pt>
                <c:pt idx="13">
                  <c:v>2021-06-21</c:v>
                </c:pt>
                <c:pt idx="14">
                  <c:v>2021-06-22</c:v>
                </c:pt>
                <c:pt idx="15">
                  <c:v>2021-06-23</c:v>
                </c:pt>
                <c:pt idx="16">
                  <c:v>2021-06-24</c:v>
                </c:pt>
                <c:pt idx="17">
                  <c:v>2021-06-25</c:v>
                </c:pt>
                <c:pt idx="18">
                  <c:v>2021-06-28</c:v>
                </c:pt>
                <c:pt idx="19">
                  <c:v>2021-06-29</c:v>
                </c:pt>
                <c:pt idx="20">
                  <c:v>2021-06-30</c:v>
                </c:pt>
              </c:strCache>
            </c:strRef>
          </c:cat>
          <c:val>
            <c:numRef>
              <c:f>Sheet1!$B$223:$B$243</c:f>
              <c:numCache>
                <c:formatCode>0.00_ </c:formatCode>
                <c:ptCount val="21"/>
                <c:pt idx="0">
                  <c:v>28.100168000000011</c:v>
                </c:pt>
                <c:pt idx="1">
                  <c:v>23.576269000000003</c:v>
                </c:pt>
                <c:pt idx="2">
                  <c:v>19.00852299999999</c:v>
                </c:pt>
                <c:pt idx="3">
                  <c:v>34.648016999999996</c:v>
                </c:pt>
                <c:pt idx="4">
                  <c:v>25.701595000000001</c:v>
                </c:pt>
                <c:pt idx="5">
                  <c:v>49.124062000000002</c:v>
                </c:pt>
                <c:pt idx="6">
                  <c:v>13.785212999999995</c:v>
                </c:pt>
                <c:pt idx="7">
                  <c:v>75.325284999999994</c:v>
                </c:pt>
                <c:pt idx="8">
                  <c:v>24.457972000000012</c:v>
                </c:pt>
                <c:pt idx="9">
                  <c:v>18.242786000000002</c:v>
                </c:pt>
                <c:pt idx="10">
                  <c:v>15.056756</c:v>
                </c:pt>
                <c:pt idx="11">
                  <c:v>25.534585999999994</c:v>
                </c:pt>
                <c:pt idx="12">
                  <c:v>23.724216999999985</c:v>
                </c:pt>
                <c:pt idx="13">
                  <c:v>32.263003000000005</c:v>
                </c:pt>
                <c:pt idx="14">
                  <c:v>22.730966999999996</c:v>
                </c:pt>
                <c:pt idx="15">
                  <c:v>29.136533000000007</c:v>
                </c:pt>
                <c:pt idx="16">
                  <c:v>17.838316999999989</c:v>
                </c:pt>
                <c:pt idx="17">
                  <c:v>30.631170000000001</c:v>
                </c:pt>
                <c:pt idx="18">
                  <c:v>48.337342999999983</c:v>
                </c:pt>
                <c:pt idx="19">
                  <c:v>22.084465999999999</c:v>
                </c:pt>
                <c:pt idx="20">
                  <c:v>15.277426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77-4FD2-A332-6503D1B41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5202104"/>
        <c:axId val="905205056"/>
      </c:barChart>
      <c:lineChart>
        <c:grouping val="standard"/>
        <c:varyColors val="0"/>
        <c:ser>
          <c:idx val="1"/>
          <c:order val="1"/>
          <c:tx>
            <c:v>折价率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Sheet1!$A$223:$A$243</c:f>
              <c:strCache>
                <c:ptCount val="21"/>
                <c:pt idx="0">
                  <c:v>2021-06-01</c:v>
                </c:pt>
                <c:pt idx="1">
                  <c:v>2021-06-02</c:v>
                </c:pt>
                <c:pt idx="2">
                  <c:v>2021-06-03</c:v>
                </c:pt>
                <c:pt idx="3">
                  <c:v>2021-06-04</c:v>
                </c:pt>
                <c:pt idx="4">
                  <c:v>2021-06-07</c:v>
                </c:pt>
                <c:pt idx="5">
                  <c:v>2021-06-08</c:v>
                </c:pt>
                <c:pt idx="6">
                  <c:v>2021-06-09</c:v>
                </c:pt>
                <c:pt idx="7">
                  <c:v>2021-06-10</c:v>
                </c:pt>
                <c:pt idx="8">
                  <c:v>2021-06-11</c:v>
                </c:pt>
                <c:pt idx="9">
                  <c:v>2021-06-15</c:v>
                </c:pt>
                <c:pt idx="10">
                  <c:v>2021-06-16</c:v>
                </c:pt>
                <c:pt idx="11">
                  <c:v>2021-06-17</c:v>
                </c:pt>
                <c:pt idx="12">
                  <c:v>2021-06-18</c:v>
                </c:pt>
                <c:pt idx="13">
                  <c:v>2021-06-21</c:v>
                </c:pt>
                <c:pt idx="14">
                  <c:v>2021-06-22</c:v>
                </c:pt>
                <c:pt idx="15">
                  <c:v>2021-06-23</c:v>
                </c:pt>
                <c:pt idx="16">
                  <c:v>2021-06-24</c:v>
                </c:pt>
                <c:pt idx="17">
                  <c:v>2021-06-25</c:v>
                </c:pt>
                <c:pt idx="18">
                  <c:v>2021-06-28</c:v>
                </c:pt>
                <c:pt idx="19">
                  <c:v>2021-06-29</c:v>
                </c:pt>
                <c:pt idx="20">
                  <c:v>2021-06-30</c:v>
                </c:pt>
              </c:strCache>
            </c:strRef>
          </c:cat>
          <c:val>
            <c:numRef>
              <c:f>Sheet1!$C$223:$C$243</c:f>
              <c:numCache>
                <c:formatCode>#,##0.00</c:formatCode>
                <c:ptCount val="21"/>
                <c:pt idx="0">
                  <c:v>5.9800714732189899</c:v>
                </c:pt>
                <c:pt idx="1">
                  <c:v>3.1701230223135584</c:v>
                </c:pt>
                <c:pt idx="2">
                  <c:v>5.6084105148305667</c:v>
                </c:pt>
                <c:pt idx="3">
                  <c:v>3.619355883431763</c:v>
                </c:pt>
                <c:pt idx="4">
                  <c:v>4.7903341210104307</c:v>
                </c:pt>
                <c:pt idx="5">
                  <c:v>3.7513661044518893</c:v>
                </c:pt>
                <c:pt idx="6">
                  <c:v>4.4111460304616985</c:v>
                </c:pt>
                <c:pt idx="7">
                  <c:v>4.4140136122902573</c:v>
                </c:pt>
                <c:pt idx="8">
                  <c:v>4.1255332142855226</c:v>
                </c:pt>
                <c:pt idx="9">
                  <c:v>4.3643365778650152</c:v>
                </c:pt>
                <c:pt idx="10">
                  <c:v>3.0623754277573849</c:v>
                </c:pt>
                <c:pt idx="11">
                  <c:v>4.4503924148981175</c:v>
                </c:pt>
                <c:pt idx="12">
                  <c:v>5.7442814139801941</c:v>
                </c:pt>
                <c:pt idx="13">
                  <c:v>5.6660921540757174</c:v>
                </c:pt>
                <c:pt idx="14">
                  <c:v>4.5066801030364552</c:v>
                </c:pt>
                <c:pt idx="15">
                  <c:v>3.3102271266833001</c:v>
                </c:pt>
                <c:pt idx="16">
                  <c:v>3.9071472536518934</c:v>
                </c:pt>
                <c:pt idx="17">
                  <c:v>3.2418537321298206</c:v>
                </c:pt>
                <c:pt idx="18">
                  <c:v>6.3416410917667836</c:v>
                </c:pt>
                <c:pt idx="19">
                  <c:v>3.7458066287428537</c:v>
                </c:pt>
                <c:pt idx="20">
                  <c:v>5.2529461713528462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77-4FD2-A332-6503D1B41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5199808"/>
        <c:axId val="905198824"/>
      </c:lineChart>
      <c:catAx>
        <c:axId val="905202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05205056"/>
        <c:crosses val="autoZero"/>
        <c:auto val="1"/>
        <c:lblAlgn val="ctr"/>
        <c:lblOffset val="100"/>
        <c:noMultiLvlLbl val="0"/>
      </c:catAx>
      <c:valAx>
        <c:axId val="90520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05202104"/>
        <c:crosses val="autoZero"/>
        <c:crossBetween val="between"/>
      </c:valAx>
      <c:valAx>
        <c:axId val="905198824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05199808"/>
        <c:crosses val="max"/>
        <c:crossBetween val="between"/>
      </c:valAx>
      <c:catAx>
        <c:axId val="905199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51988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月成交量（手）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Sheet1!$B$2:$B$11</c:f>
              <c:strCache>
                <c:ptCount val="10"/>
                <c:pt idx="0">
                  <c:v>燃油2109</c:v>
                </c:pt>
                <c:pt idx="1">
                  <c:v>PTA2109</c:v>
                </c:pt>
                <c:pt idx="2">
                  <c:v>螺纹钢2110</c:v>
                </c:pt>
                <c:pt idx="3">
                  <c:v>聚丙烯2109</c:v>
                </c:pt>
                <c:pt idx="4">
                  <c:v>热轧卷板2110</c:v>
                </c:pt>
                <c:pt idx="5">
                  <c:v>甲醇2109</c:v>
                </c:pt>
                <c:pt idx="6">
                  <c:v>豆粕2109</c:v>
                </c:pt>
                <c:pt idx="7">
                  <c:v>菜粕2109</c:v>
                </c:pt>
                <c:pt idx="8">
                  <c:v>豆油2109</c:v>
                </c:pt>
                <c:pt idx="9">
                  <c:v>棕榈油2109</c:v>
                </c:pt>
              </c:strCache>
            </c:strRef>
          </c:cat>
          <c:val>
            <c:numRef>
              <c:f>Sheet1!$D$2:$D$11</c:f>
              <c:numCache>
                <c:formatCode>#,##0_ </c:formatCode>
                <c:ptCount val="10"/>
                <c:pt idx="0">
                  <c:v>22648248</c:v>
                </c:pt>
                <c:pt idx="1">
                  <c:v>37446096</c:v>
                </c:pt>
                <c:pt idx="2">
                  <c:v>45790515</c:v>
                </c:pt>
                <c:pt idx="3">
                  <c:v>13210549</c:v>
                </c:pt>
                <c:pt idx="4">
                  <c:v>14805198</c:v>
                </c:pt>
                <c:pt idx="5">
                  <c:v>27128687</c:v>
                </c:pt>
                <c:pt idx="6">
                  <c:v>22123805</c:v>
                </c:pt>
                <c:pt idx="7">
                  <c:v>19189867</c:v>
                </c:pt>
                <c:pt idx="8">
                  <c:v>20366715</c:v>
                </c:pt>
                <c:pt idx="9">
                  <c:v>19652034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87-4645-A7C5-151F5AB24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84843920"/>
        <c:axId val="684843592"/>
      </c:barChar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月涨跌幅（%）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Sheet1!$B$2:$B$11</c:f>
              <c:strCache>
                <c:ptCount val="10"/>
                <c:pt idx="0">
                  <c:v>燃油2109</c:v>
                </c:pt>
                <c:pt idx="1">
                  <c:v>PTA2109</c:v>
                </c:pt>
                <c:pt idx="2">
                  <c:v>螺纹钢2110</c:v>
                </c:pt>
                <c:pt idx="3">
                  <c:v>聚丙烯2109</c:v>
                </c:pt>
                <c:pt idx="4">
                  <c:v>热轧卷板2110</c:v>
                </c:pt>
                <c:pt idx="5">
                  <c:v>甲醇2109</c:v>
                </c:pt>
                <c:pt idx="6">
                  <c:v>豆粕2109</c:v>
                </c:pt>
                <c:pt idx="7">
                  <c:v>菜粕2109</c:v>
                </c:pt>
                <c:pt idx="8">
                  <c:v>豆油2109</c:v>
                </c:pt>
                <c:pt idx="9">
                  <c:v>棕榈油2109</c:v>
                </c:pt>
              </c:strCache>
            </c:strRef>
          </c:xVal>
          <c:yVal>
            <c:numRef>
              <c:f>Sheet1!$C$2:$C$11</c:f>
              <c:numCache>
                <c:formatCode>###,###,###,###,###,##0.0000</c:formatCode>
                <c:ptCount val="10"/>
                <c:pt idx="0">
                  <c:v>8.8862000000000005</c:v>
                </c:pt>
                <c:pt idx="1">
                  <c:v>7.4545000000000003</c:v>
                </c:pt>
                <c:pt idx="2">
                  <c:v>2.3260000000000001</c:v>
                </c:pt>
                <c:pt idx="3">
                  <c:v>1.7742</c:v>
                </c:pt>
                <c:pt idx="4">
                  <c:v>0.61170000000000002</c:v>
                </c:pt>
                <c:pt idx="5">
                  <c:v>-7.7899999999999997E-2</c:v>
                </c:pt>
                <c:pt idx="6">
                  <c:v>-1.1344000000000001</c:v>
                </c:pt>
                <c:pt idx="7">
                  <c:v>-1.3180000000000001</c:v>
                </c:pt>
                <c:pt idx="8">
                  <c:v>-3.3605999999999998</c:v>
                </c:pt>
                <c:pt idx="9">
                  <c:v>-4.6928999999999998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587-4645-A7C5-151F5AB24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4330696"/>
        <c:axId val="694338896"/>
      </c:scatterChart>
      <c:catAx>
        <c:axId val="68484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84843592"/>
        <c:crosses val="autoZero"/>
        <c:auto val="1"/>
        <c:lblAlgn val="ctr"/>
        <c:lblOffset val="100"/>
        <c:noMultiLvlLbl val="0"/>
      </c:catAx>
      <c:valAx>
        <c:axId val="684843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84843920"/>
        <c:crosses val="autoZero"/>
        <c:crossBetween val="between"/>
      </c:valAx>
      <c:valAx>
        <c:axId val="694338896"/>
        <c:scaling>
          <c:orientation val="minMax"/>
        </c:scaling>
        <c:delete val="0"/>
        <c:axPos val="r"/>
        <c:numFmt formatCode="###,###,###,###,###,##0.00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94330696"/>
        <c:crosses val="max"/>
        <c:crossBetween val="midCat"/>
      </c:valAx>
      <c:valAx>
        <c:axId val="694330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433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万得!$D$2:$D$11</c:f>
              <c:strCache>
                <c:ptCount val="10"/>
                <c:pt idx="0">
                  <c:v>2.58 </c:v>
                </c:pt>
                <c:pt idx="1">
                  <c:v>1.84 </c:v>
                </c:pt>
                <c:pt idx="2">
                  <c:v>1.66 </c:v>
                </c:pt>
                <c:pt idx="3">
                  <c:v>1.37 </c:v>
                </c:pt>
                <c:pt idx="4">
                  <c:v>1.18 </c:v>
                </c:pt>
                <c:pt idx="5">
                  <c:v>1.06 </c:v>
                </c:pt>
                <c:pt idx="6">
                  <c:v>0.97 </c:v>
                </c:pt>
                <c:pt idx="7">
                  <c:v>0.96 </c:v>
                </c:pt>
                <c:pt idx="8">
                  <c:v>0.91 </c:v>
                </c:pt>
                <c:pt idx="9">
                  <c:v>0.59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万得!$B$2:$B$11</c:f>
              <c:strCache>
                <c:ptCount val="10"/>
                <c:pt idx="0">
                  <c:v>贵州茅台</c:v>
                </c:pt>
                <c:pt idx="1">
                  <c:v>工商银行</c:v>
                </c:pt>
                <c:pt idx="2">
                  <c:v>建设银行</c:v>
                </c:pt>
                <c:pt idx="3">
                  <c:v>招商银行</c:v>
                </c:pt>
                <c:pt idx="4">
                  <c:v>中国平安</c:v>
                </c:pt>
                <c:pt idx="5">
                  <c:v>农业银行</c:v>
                </c:pt>
                <c:pt idx="6">
                  <c:v>中国石油</c:v>
                </c:pt>
                <c:pt idx="7">
                  <c:v>中国人寿</c:v>
                </c:pt>
                <c:pt idx="8">
                  <c:v>中国银行</c:v>
                </c:pt>
                <c:pt idx="9">
                  <c:v>中国中免</c:v>
                </c:pt>
              </c:strCache>
            </c:strRef>
          </c:cat>
          <c:val>
            <c:numRef>
              <c:f>万得!$D$2:$D$11</c:f>
              <c:numCache>
                <c:formatCode>0.00_ </c:formatCode>
                <c:ptCount val="10"/>
                <c:pt idx="0">
                  <c:v>2.58362202</c:v>
                </c:pt>
                <c:pt idx="1">
                  <c:v>1.84262035</c:v>
                </c:pt>
                <c:pt idx="2">
                  <c:v>1.6625729999999999</c:v>
                </c:pt>
                <c:pt idx="3">
                  <c:v>1.36666343</c:v>
                </c:pt>
                <c:pt idx="4">
                  <c:v>1.1750539199999999</c:v>
                </c:pt>
                <c:pt idx="5">
                  <c:v>1.06044859</c:v>
                </c:pt>
                <c:pt idx="6">
                  <c:v>0.96818097000000003</c:v>
                </c:pt>
                <c:pt idx="7">
                  <c:v>0.95789084999999996</c:v>
                </c:pt>
                <c:pt idx="8">
                  <c:v>0.90671440000000003</c:v>
                </c:pt>
                <c:pt idx="9">
                  <c:v>0.58593791000000006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4E-41E3-ACC5-39DDF0FBD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9362936"/>
        <c:axId val="859364904"/>
      </c:barChart>
      <c:catAx>
        <c:axId val="85936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59364904"/>
        <c:crosses val="autoZero"/>
        <c:auto val="1"/>
        <c:lblAlgn val="ctr"/>
        <c:lblOffset val="100"/>
        <c:noMultiLvlLbl val="0"/>
      </c:catAx>
      <c:valAx>
        <c:axId val="859364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59362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万得!$B$2:$B$11</c:f>
              <c:strCache>
                <c:ptCount val="10"/>
                <c:pt idx="0">
                  <c:v>宁德时代</c:v>
                </c:pt>
                <c:pt idx="1">
                  <c:v>五粮液</c:v>
                </c:pt>
                <c:pt idx="2">
                  <c:v>比亚迪</c:v>
                </c:pt>
                <c:pt idx="3">
                  <c:v>海康威视</c:v>
                </c:pt>
                <c:pt idx="4">
                  <c:v>迈瑞医疗</c:v>
                </c:pt>
                <c:pt idx="5">
                  <c:v>美的集团</c:v>
                </c:pt>
                <c:pt idx="6">
                  <c:v>金龙鱼</c:v>
                </c:pt>
                <c:pt idx="7">
                  <c:v>平安银行</c:v>
                </c:pt>
                <c:pt idx="8">
                  <c:v>爱尔眼科</c:v>
                </c:pt>
                <c:pt idx="9">
                  <c:v>泸州老窖</c:v>
                </c:pt>
              </c:strCache>
            </c:strRef>
          </c:cat>
          <c:val>
            <c:numRef>
              <c:f>万得!$D$2:$D$11</c:f>
              <c:numCache>
                <c:formatCode>0.00_ </c:formatCode>
                <c:ptCount val="10"/>
                <c:pt idx="0">
                  <c:v>1.2455533700000001</c:v>
                </c:pt>
                <c:pt idx="1">
                  <c:v>1.1562922099999999</c:v>
                </c:pt>
                <c:pt idx="2">
                  <c:v>0.71814686000000005</c:v>
                </c:pt>
                <c:pt idx="3">
                  <c:v>0.60265040999999997</c:v>
                </c:pt>
                <c:pt idx="4">
                  <c:v>0.58359258999999997</c:v>
                </c:pt>
                <c:pt idx="5">
                  <c:v>0.50299945000000001</c:v>
                </c:pt>
                <c:pt idx="6">
                  <c:v>0.46061841999999997</c:v>
                </c:pt>
                <c:pt idx="7">
                  <c:v>0.43896186999999998</c:v>
                </c:pt>
                <c:pt idx="8">
                  <c:v>0.38368375999999998</c:v>
                </c:pt>
                <c:pt idx="9">
                  <c:v>0.3455937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0-4D4A-867E-F5AD12255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3664512"/>
        <c:axId val="963661888"/>
      </c:barChart>
      <c:catAx>
        <c:axId val="96366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63661888"/>
        <c:crosses val="autoZero"/>
        <c:auto val="1"/>
        <c:lblAlgn val="ctr"/>
        <c:lblOffset val="100"/>
        <c:noMultiLvlLbl val="0"/>
      </c:catAx>
      <c:valAx>
        <c:axId val="96366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6366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万得!$A$2:$A$11</c:f>
              <c:strCache>
                <c:ptCount val="10"/>
                <c:pt idx="0">
                  <c:v>富满电子</c:v>
                </c:pt>
                <c:pt idx="1">
                  <c:v>鼎胜新材</c:v>
                </c:pt>
                <c:pt idx="2">
                  <c:v>晨曦航空</c:v>
                </c:pt>
                <c:pt idx="3">
                  <c:v>润和软件</c:v>
                </c:pt>
                <c:pt idx="4">
                  <c:v>众兴菌业</c:v>
                </c:pt>
                <c:pt idx="5">
                  <c:v>*ST天成</c:v>
                </c:pt>
                <c:pt idx="6">
                  <c:v>中来股份</c:v>
                </c:pt>
                <c:pt idx="7">
                  <c:v>广誉远</c:v>
                </c:pt>
                <c:pt idx="8">
                  <c:v>思特奇</c:v>
                </c:pt>
                <c:pt idx="9">
                  <c:v>ST八菱</c:v>
                </c:pt>
              </c:strCache>
            </c:strRef>
          </c:cat>
          <c:val>
            <c:numRef>
              <c:f>万得!$D$2:$D$11</c:f>
              <c:numCache>
                <c:formatCode>#,##0.00_ </c:formatCode>
                <c:ptCount val="10"/>
                <c:pt idx="0">
                  <c:v>131.9648</c:v>
                </c:pt>
                <c:pt idx="1">
                  <c:v>107.6923</c:v>
                </c:pt>
                <c:pt idx="2">
                  <c:v>107.188</c:v>
                </c:pt>
                <c:pt idx="3">
                  <c:v>105.303</c:v>
                </c:pt>
                <c:pt idx="4">
                  <c:v>102.033</c:v>
                </c:pt>
                <c:pt idx="5">
                  <c:v>98.477199999999996</c:v>
                </c:pt>
                <c:pt idx="6">
                  <c:v>90.740700000000004</c:v>
                </c:pt>
                <c:pt idx="7">
                  <c:v>83.309899999999999</c:v>
                </c:pt>
                <c:pt idx="8">
                  <c:v>80.137</c:v>
                </c:pt>
                <c:pt idx="9">
                  <c:v>79.875500000000002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BC-4DB1-80BF-A6585EF92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72056536"/>
        <c:axId val="872054568"/>
      </c:barChart>
      <c:catAx>
        <c:axId val="872056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72054568"/>
        <c:crosses val="autoZero"/>
        <c:auto val="1"/>
        <c:lblAlgn val="ctr"/>
        <c:lblOffset val="100"/>
        <c:noMultiLvlLbl val="0"/>
      </c:catAx>
      <c:valAx>
        <c:axId val="8720545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 " sourceLinked="1"/>
        <c:majorTickMark val="none"/>
        <c:minorTickMark val="none"/>
        <c:tickLblPos val="nextTo"/>
        <c:crossAx val="872056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28AE5DA-A970-417F-BA4F-F1A8FAE2F6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2D4B031-CD9B-410D-ACE0-55ED055A3F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D3952-DD7D-4DA0-A292-9FEF3EA44173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DFAAF97-B2E3-4E63-A874-B7BC609A60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770F92F-E40F-41B1-967F-FF85E1744A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C2526-3963-4051-B7CE-DC59D33C6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251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68496-0E47-45CD-BA62-E6988DA66CEA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1AEDE-A97D-4FF8-B8CE-E84DB2AF6E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63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57406-4E3C-4C33-9D93-C975F75BA8E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0BF4F9-9AEE-448D-B3EC-3F52BE76B5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7FD96F-1CBF-4627-98CC-F89080831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此处选出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月成交量前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的商品期货合约。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中石油从第</a:t>
            </a:r>
            <a:r>
              <a:rPr lang="en-US" altLang="zh-CN" dirty="0">
                <a:latin typeface="Arial" panose="020B0604020202020204" pitchFamily="34" charset="0"/>
              </a:rPr>
              <a:t>9</a:t>
            </a:r>
            <a:r>
              <a:rPr lang="zh-CN" altLang="en-US" dirty="0">
                <a:latin typeface="Arial" panose="020B0604020202020204" pitchFamily="34" charset="0"/>
              </a:rPr>
              <a:t>升到第</a:t>
            </a:r>
            <a:r>
              <a:rPr lang="en-US" altLang="zh-CN" dirty="0">
                <a:latin typeface="Arial" panose="020B0604020202020204" pitchFamily="34" charset="0"/>
              </a:rPr>
              <a:t>7</a:t>
            </a:r>
          </a:p>
          <a:p>
            <a:r>
              <a:rPr lang="zh-CN" altLang="en-US" dirty="0">
                <a:latin typeface="Arial" panose="020B0604020202020204" pitchFamily="34" charset="0"/>
              </a:rPr>
              <a:t>宁德时代成为深市市值第一</a:t>
            </a:r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2822E-C16A-46B9-9217-5699FA2794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富满电子：半导体，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iragino Sans GB"/>
              </a:rPr>
              <a:t>半导体产业链全线紧张</a:t>
            </a:r>
            <a:endParaRPr lang="en-US" altLang="zh-CN" b="0" i="0" dirty="0">
              <a:solidFill>
                <a:srgbClr val="333333"/>
              </a:solidFill>
              <a:effectLst/>
              <a:latin typeface="Hiragino Sans GB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>
                <a:solidFill>
                  <a:srgbClr val="333333"/>
                </a:solidFill>
                <a:effectLst/>
                <a:latin typeface="Hiragino Sans GB"/>
                <a:ea typeface="+mn-ea"/>
                <a:cs typeface="+mn-cs"/>
              </a:rPr>
              <a:t>鼎盛新材：</a:t>
            </a:r>
            <a:r>
              <a:rPr lang="zh-CN" altLang="en-US" b="0" i="0" dirty="0">
                <a:solidFill>
                  <a:srgbClr val="0E0E0E"/>
                </a:solidFill>
                <a:effectLst/>
                <a:latin typeface="STHeiti"/>
              </a:rPr>
              <a:t>锂电铝箔，锂电池板块大涨</a:t>
            </a:r>
            <a:endParaRPr lang="en-US" altLang="zh-CN" b="0" i="0" dirty="0">
              <a:solidFill>
                <a:srgbClr val="0E0E0E"/>
              </a:solidFill>
              <a:effectLst/>
              <a:latin typeface="STHeit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>
                <a:solidFill>
                  <a:srgbClr val="0E0E0E"/>
                </a:solidFill>
                <a:effectLst/>
                <a:latin typeface="STHeiti"/>
                <a:ea typeface="+mn-ea"/>
                <a:cs typeface="+mn-cs"/>
              </a:rPr>
              <a:t>晨曦航空：大飞机概念股，导航、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测控与控制技术</a:t>
            </a:r>
            <a:endParaRPr lang="en-US" altLang="zh-CN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润和软件：鸿蒙概念股</a:t>
            </a:r>
            <a:endParaRPr lang="en-US" altLang="zh-CN" sz="1200" b="0" i="0" kern="1200" dirty="0">
              <a:solidFill>
                <a:srgbClr val="333333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众星菌业：种蘑菇的公司买酒厂</a:t>
            </a:r>
            <a:endParaRPr lang="en-US" altLang="zh-CN" sz="1200" b="0" i="0" kern="1200" dirty="0">
              <a:solidFill>
                <a:srgbClr val="333333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ST</a:t>
            </a:r>
            <a:r>
              <a:rPr lang="zh-CN" altLang="en-US" sz="1200" b="0" i="0" kern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天成：电气设备，采矿</a:t>
            </a:r>
            <a:endParaRPr lang="en-US" altLang="zh-CN" sz="1200" b="0" i="0" kern="1200" dirty="0">
              <a:solidFill>
                <a:srgbClr val="333333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中来股份：与华为合作，光伏开发（炒热点）</a:t>
            </a:r>
            <a:endParaRPr lang="en-US" altLang="zh-CN" sz="1200" b="0" i="0" kern="1200" dirty="0">
              <a:solidFill>
                <a:srgbClr val="333333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广誉远：中药企业</a:t>
            </a:r>
            <a:endParaRPr lang="en-US" altLang="zh-CN" sz="1200" b="0" i="0" kern="1200" dirty="0">
              <a:solidFill>
                <a:srgbClr val="333333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思特奇：电信运营商，</a:t>
            </a:r>
            <a:r>
              <a:rPr lang="en-US" altLang="zh-CN" sz="1200" b="0" i="0" kern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5G</a:t>
            </a:r>
            <a:r>
              <a:rPr lang="zh-CN" altLang="en-US" sz="1200" b="0" i="0" kern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，华为概念股</a:t>
            </a:r>
            <a:endParaRPr lang="en-US" altLang="zh-CN" sz="1200" b="0" i="0" kern="1200" dirty="0">
              <a:solidFill>
                <a:srgbClr val="333333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ST</a:t>
            </a:r>
            <a:r>
              <a:rPr lang="zh-CN" altLang="en-US" sz="1200" b="0" i="0" kern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八菱：汽车零部件，</a:t>
            </a:r>
            <a:r>
              <a:rPr lang="en-US" altLang="zh-CN" sz="1200" b="0" i="0" kern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lang="zh-CN" altLang="en-US" sz="1200" b="0" i="0" kern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组合选中的</a:t>
            </a:r>
            <a:endParaRPr lang="en-US" altLang="zh-CN" sz="12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4A8D8-6A62-4928-A7F1-BD1541A693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获利了结，概念炒作结束</a:t>
            </a:r>
          </a:p>
          <a:p>
            <a:r>
              <a:rPr lang="en-US" altLang="zh-CN" dirty="0"/>
              <a:t>ST</a:t>
            </a:r>
            <a:r>
              <a:rPr lang="zh-CN" altLang="en-US" dirty="0"/>
              <a:t>达志，新能源</a:t>
            </a:r>
            <a:endParaRPr lang="en-US" altLang="zh-CN" dirty="0"/>
          </a:p>
          <a:p>
            <a:r>
              <a:rPr lang="zh-CN" altLang="en-US" dirty="0"/>
              <a:t>润和软件：鸿蒙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皇庭国际：物业管理，逾期未偿还债务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</a:rPr>
              <a:t>星徽股份：精密制造，子公司的若干个品牌涉嫌违反亚马逊平台规则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E9EE6-3BE6-4A8C-80A8-52CBE14B2D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1AEDE-A97D-4FF8-B8CE-E84DB2AF6E5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566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与</a:t>
            </a:r>
            <a:r>
              <a:rPr lang="en-US" altLang="zh-CN" dirty="0"/>
              <a:t>5</a:t>
            </a:r>
            <a:r>
              <a:rPr lang="zh-CN" altLang="en-US" dirty="0"/>
              <a:t>月相比几乎无变化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349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5D1252-F4D2-4957-B2AF-B15F6A2316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4276" name="灯片编号占位符 3"/>
          <p:cNvSpPr txBox="1">
            <a:spLocks noGrp="1"/>
          </p:cNvSpPr>
          <p:nvPr/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CD48E-DF1A-40EA-893E-43C78C7B850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883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9396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marL="0" marR="0" lvl="0" indent="0" algn="r" defTabSz="915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C2046-CBD9-49BA-BD82-23E1D28F573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5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1444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marL="0" marR="0" lvl="0" indent="0" algn="r" defTabSz="915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FD792-C4C0-47E5-9BDE-FF08C9B884D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5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93E6D2-58B9-44CA-9DA2-F9D516F0FA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AB647-5434-4ABC-A07D-364031E59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4F239-2C94-4817-927E-CC75FBAA7C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52DA10-8DE6-4A6A-9726-E435216136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DFC64E-0477-46FF-A69A-C14BF260A0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7B8B10-1324-4A89-B636-E7B912D3272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24C6ED-4744-4F9F-B59A-D11DB5FDB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FABD1A-10D4-4423-8F86-0373DD5B3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7063B3-7291-4BBB-8BD8-16CAF57BC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D83008-61D6-4095-8240-F067658B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FD4D82-31DE-428E-A5AB-B3CC2798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20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8A3A4D-6ABC-43B6-BA40-BED3CFC6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3F620E-6BCE-405C-B9BE-9B7A6BF15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7DE716-881E-4BD9-96BF-7E709EF7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30CE4A-ED05-4544-969C-39C4CF2B0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99702F-61AA-4897-9EEA-D3E2CA89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2D27E7-6D61-4993-9A4D-45D5EF9E9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99CF94-9D89-4850-81A3-0756C9C15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54A70C-E1D9-4D2A-AB1E-6B87A284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FD6C3F-A679-4037-832D-A53F49FE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ADAAC8-EC8E-4F08-9BF7-8D2E1DB8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222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top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6" descr="bot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500"/>
            <a:ext cx="1219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80434" y="6577014"/>
            <a:ext cx="2944284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6" name="Picture 2" descr="rkk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0223" y="4151452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54452" y="4637088"/>
            <a:ext cx="5759449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31167" y="4098925"/>
            <a:ext cx="5761567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775884" y="1773239"/>
            <a:ext cx="88392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558530943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top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6" descr="bot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500"/>
            <a:ext cx="1219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80434" y="6577014"/>
            <a:ext cx="2944284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54452" y="4637088"/>
            <a:ext cx="5759449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31167" y="4098925"/>
            <a:ext cx="5761567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775884" y="1773239"/>
            <a:ext cx="88392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  <p:pic>
        <p:nvPicPr>
          <p:cNvPr id="9" name="Picture 2" descr="rkk">
            <a:extLst>
              <a:ext uri="{FF2B5EF4-FFF2-40B4-BE49-F238E27FC236}">
                <a16:creationId xmlns:a16="http://schemas.microsoft.com/office/drawing/2014/main" id="{4AE9832A-4DDC-4FDE-BBAA-B9B91B9A0769}"/>
              </a:ext>
            </a:extLst>
          </p:cNvPr>
          <p:cNvPicPr>
            <a:picLocks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860223" y="4151452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042533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43389896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26340494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62792186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2616883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ottom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403545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90132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0794EC-99FB-47CC-B8C1-50C5ED4E5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B6F781-033E-456D-9485-4B5C3B1D2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07EF9D-3AB6-433E-82F1-E4243910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991CF3-518D-430E-B047-04AC1AF8D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029C04-66FA-462F-84FF-B9C397DE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83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46829984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381006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11010876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134657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273282735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44519729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86482763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9059168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06334800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1227336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7BAA25-94E7-4D96-95E0-C504B1917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6998AC-675E-4512-9156-9D80F3B1D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458FFB-4239-4388-AD8D-4FBF3D2B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6B5EE3-F70A-4AAE-A302-C6549315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87B3D8-66D1-4657-8186-5E4A57FF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691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136698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36404903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25603688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600975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85671464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632405125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4537783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89048854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8877115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515450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4F1757-4F73-4B37-999A-C3591B059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B140B5-AC30-4027-AB6A-2AD1F2ABD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E99D27-8CDB-48C0-B815-4FC9061BE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CD9BD5-4C04-49FB-8AC9-B08B8F052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68C260-478F-4D18-A797-8965EB3E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1782DC-D41A-4C32-80B3-4178C5BF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908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02734182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4240269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79022678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508744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5416339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63693923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1033184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42669723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075658945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856485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338454-5BD5-45C4-8FBE-C297D8A9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23380C-6E8B-464F-A527-AA065F849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E9770D7-C2E7-4294-AA1A-09F352D5D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5814A7D-5825-4580-9E37-F170AC323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1BA75D6-2DDB-4F62-A4BD-86A0AB31F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AD12B6F-7B6F-4177-8715-69311746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D98229E-7C19-4B9D-AF48-07510CC0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439D91A-2B78-4C8C-B66E-DD114168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9086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667764563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23750893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792522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65098868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03537491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18112686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920274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44384391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00062437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093032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33D173-9C10-4732-AA87-C282118C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8476A9-4384-4B2C-ACD7-F67B3048C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1C26750-F474-45FE-9B1B-6752169B1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49DC484-0C9A-44C5-BE48-007866F8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4020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55876481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52206188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507270221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107195812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91666171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49627187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8328175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7557364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26656224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38059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DFE9B3D-88C4-48D8-AD2C-55924C97F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8EC8D7A-D9C9-4B7D-B5D7-0E6B058B1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0A79AE-5C9A-4A3E-9120-7F10DCED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0134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72202834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23724759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75054991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72198754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77163789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13805465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D4AB6-A59D-41A8-9C1C-A3BFA81CD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429117-E0B0-4A19-82D6-0D73D6A00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77982B-4C8A-4985-B216-8DBF4EA40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DF0B37-8404-4AED-8C87-F940980FC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49FF39-1BD9-4519-BBF9-EAD547DA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C2E9CB-2C3E-418E-B925-299DC045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86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64A8D9-DFCD-42CB-B434-4DE51AAA3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7612B37-B7BD-4B91-AC2C-E50E01C65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7FD454-9618-43EC-B372-7EF56F81A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2AD677-25B8-42BB-8216-584CB0DE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51CC8F-42DD-43DF-8913-3FB2418C7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0D2AC1-46DD-49CF-B3D0-44A45149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65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38C6986-5C6D-4941-B5DB-5CE200F61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8E1889-1771-47A8-B1AD-2CFB85BFD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1469A8-D044-49D4-B25B-D29051000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FA68C-DBB8-41FC-A6D2-778105FE653B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FA838B-D093-44BC-9E98-AC89084A6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198213-96D3-465D-B232-AC4AF2020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7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/>
          </a:p>
        </p:txBody>
      </p:sp>
      <p:pic>
        <p:nvPicPr>
          <p:cNvPr id="2051" name="Picture 31" descr="top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3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sp>
        <p:nvSpPr>
          <p:cNvPr id="2053" name="Rectangle 34"/>
          <p:cNvSpPr>
            <a:spLocks noChangeArrowheads="1"/>
          </p:cNvSpPr>
          <p:nvPr/>
        </p:nvSpPr>
        <p:spPr bwMode="auto">
          <a:xfrm>
            <a:off x="10009718" y="6462714"/>
            <a:ext cx="1367367" cy="409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融客投资</a:t>
            </a:r>
          </a:p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融客中国</a:t>
            </a:r>
          </a:p>
        </p:txBody>
      </p:sp>
      <p:sp>
        <p:nvSpPr>
          <p:cNvPr id="2055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2056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35DFE8A-65C7-4184-816C-74021275A2F4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4A296FCF-F4B7-40C2-B47E-E9A3F018203A}"/>
              </a:ext>
            </a:extLst>
          </p:cNvPr>
          <p:cNvPicPr>
            <a:picLocks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914" y="6524625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92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5123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5125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1ADC9F7E-4FB1-4CE6-A476-40C73E3C6F06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1826684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5128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8CB71311-CE3D-4A7D-A056-C122BAEE3BC6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4" y="652428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80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4099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4101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271FCA9-BDE0-429B-8D0A-62D54A38CAD0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1826684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4104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D668E650-92CA-44CB-AE85-87D20CCC24A4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4" y="652428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37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614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6149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BA70050B-BD6A-40CA-B063-AC6F1483204C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2336800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6152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E7831AA1-C918-472E-AB2B-95A87FDB4839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4" y="652428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78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102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1029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534B1103-9603-4759-8D64-0D5F095E31C5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2336800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1032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EDF4174D-9F9D-4F0E-B634-9D1E80F12A8B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4" y="652428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2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5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5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3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4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gray">
          <a:xfrm>
            <a:off x="2279650" y="1870075"/>
            <a:ext cx="3024188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『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融客月报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』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幼圆" panose="020105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gray">
          <a:xfrm>
            <a:off x="1524001" y="2565401"/>
            <a:ext cx="9396413" cy="1630045"/>
          </a:xfrm>
          <a:prstGeom prst="rect">
            <a:avLst/>
          </a:prstGeom>
          <a:noFill/>
          <a:ln w="0" algn="ctr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等线" panose="020F0502020204030204"/>
                <a:ea typeface="华文中宋" panose="02010600040101010101" pitchFamily="2" charset="-122"/>
                <a:cs typeface="+mn-cs"/>
              </a:rPr>
              <a:t>                     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华文中宋" panose="02010600040101010101" pitchFamily="2" charset="-122"/>
                <a:ea typeface="黑体" panose="02010609060101010101" pitchFamily="49" charset="-122"/>
                <a:cs typeface="+mn-cs"/>
              </a:rPr>
              <a:t>——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黑体" panose="02010609060101010101" pitchFamily="49" charset="-122"/>
                <a:cs typeface="+mn-cs"/>
              </a:rPr>
              <a:t>二级市场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2021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年</a:t>
            </a:r>
            <a:r>
              <a:rPr lang="en-US" altLang="zh-CN" b="1" dirty="0">
                <a:solidFill>
                  <a:srgbClr val="000066"/>
                </a:solidFill>
                <a:latin typeface="等线" panose="020F0502020204030204"/>
                <a:ea typeface="幼圆" panose="02010509060101010101" pitchFamily="49" charset="-122"/>
              </a:rPr>
              <a:t>6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月）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F0502020204030204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等线" panose="020F0502020204030204"/>
              <a:ea typeface="幼圆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white">
          <a:xfrm>
            <a:off x="967994" y="166294"/>
            <a:ext cx="8231187" cy="463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大宗交易统计及折价率</a:t>
            </a:r>
          </a:p>
        </p:txBody>
      </p:sp>
      <p:sp>
        <p:nvSpPr>
          <p:cNvPr id="7" name="文本框 6"/>
          <p:cNvSpPr txBox="1"/>
          <p:nvPr/>
        </p:nvSpPr>
        <p:spPr bwMode="auto">
          <a:xfrm>
            <a:off x="1950556" y="5715174"/>
            <a:ext cx="217280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月大宗市场总成交额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594.58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</a:t>
            </a:r>
          </a:p>
        </p:txBody>
      </p:sp>
      <p:sp>
        <p:nvSpPr>
          <p:cNvPr id="9" name="文本框 8"/>
          <p:cNvSpPr txBox="1"/>
          <p:nvPr/>
        </p:nvSpPr>
        <p:spPr bwMode="auto">
          <a:xfrm>
            <a:off x="4207797" y="5715174"/>
            <a:ext cx="175158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较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上月增加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78.69</a:t>
            </a:r>
            <a:r>
              <a:rPr kumimoji="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亿元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6232622" y="5684396"/>
            <a:ext cx="198081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kumimoji="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月大宗市场平均折价率</a:t>
            </a:r>
            <a:r>
              <a:rPr 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4.45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8469885" y="5699784"/>
            <a:ext cx="151216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较上月上升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0.6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</a:p>
        </p:txBody>
      </p:sp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508A0112-2516-4AF9-B08C-221B242D27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875635"/>
              </p:ext>
            </p:extLst>
          </p:nvPr>
        </p:nvGraphicFramePr>
        <p:xfrm>
          <a:off x="1189704" y="859547"/>
          <a:ext cx="9580260" cy="484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74A5B3A6-FA71-473F-B063-545ECC24E9E9}"/>
              </a:ext>
            </a:extLst>
          </p:cNvPr>
          <p:cNvSpPr txBox="1"/>
          <p:nvPr/>
        </p:nvSpPr>
        <p:spPr bwMode="auto">
          <a:xfrm>
            <a:off x="1189704" y="618677"/>
            <a:ext cx="630621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亿元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4697895-A42E-45F1-B572-0461F72555F9}"/>
              </a:ext>
            </a:extLst>
          </p:cNvPr>
          <p:cNvSpPr txBox="1"/>
          <p:nvPr/>
        </p:nvSpPr>
        <p:spPr bwMode="auto">
          <a:xfrm>
            <a:off x="10349550" y="572220"/>
            <a:ext cx="527553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%</a:t>
            </a:r>
            <a:endParaRPr lang="zh-CN" altLang="en-US" sz="1600"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46233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融资融券余额（亿）</a:t>
            </a:r>
          </a:p>
        </p:txBody>
      </p:sp>
      <p:sp>
        <p:nvSpPr>
          <p:cNvPr id="8" name="文本框 7"/>
          <p:cNvSpPr txBox="1"/>
          <p:nvPr/>
        </p:nvSpPr>
        <p:spPr bwMode="auto">
          <a:xfrm>
            <a:off x="3575844" y="4489211"/>
            <a:ext cx="5040311" cy="12899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月底两融余额为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17265.69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亿元，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2021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月底两融余额为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17842.03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亿元，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较上月增加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576.34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两融余额保持稳定。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08AFA9B-B206-4E77-B83A-3F86F68952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7" r="9049"/>
          <a:stretch/>
        </p:blipFill>
        <p:spPr>
          <a:xfrm>
            <a:off x="6677" y="1714558"/>
            <a:ext cx="12185323" cy="243702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52154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商品期货合约概览</a:t>
            </a:r>
          </a:p>
        </p:txBody>
      </p:sp>
      <p:sp>
        <p:nvSpPr>
          <p:cNvPr id="4" name="文本框 3"/>
          <p:cNvSpPr txBox="1"/>
          <p:nvPr/>
        </p:nvSpPr>
        <p:spPr bwMode="auto">
          <a:xfrm>
            <a:off x="845574" y="5649099"/>
            <a:ext cx="10082982" cy="7875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36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2021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年上半年随着全球经济复苏，需求回暖以及主要产油国减产执行情况尚可，燃油价格持续上涨；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PTA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跟随原油价格震荡走强；棕榈油下跌的原因之一是全球棕榈油产量有望继续上升，且需求量出现下降征兆。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D55D31D1-C70B-4983-8E70-7636231036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095232"/>
              </p:ext>
            </p:extLst>
          </p:nvPr>
        </p:nvGraphicFramePr>
        <p:xfrm>
          <a:off x="491613" y="1111045"/>
          <a:ext cx="11071122" cy="4699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B2B9ED4A-5D80-42F7-828E-F6D84F14761D}"/>
              </a:ext>
            </a:extLst>
          </p:cNvPr>
          <p:cNvSpPr txBox="1"/>
          <p:nvPr/>
        </p:nvSpPr>
        <p:spPr bwMode="auto">
          <a:xfrm>
            <a:off x="10756490" y="879049"/>
            <a:ext cx="943897" cy="292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13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月涨跌幅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2584F1A-B797-45EA-A76C-9D986B98B252}"/>
              </a:ext>
            </a:extLst>
          </p:cNvPr>
          <p:cNvSpPr txBox="1"/>
          <p:nvPr/>
        </p:nvSpPr>
        <p:spPr bwMode="auto">
          <a:xfrm>
            <a:off x="491613" y="879049"/>
            <a:ext cx="943897" cy="292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13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月成交量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38468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月沪深两市市值前十（万亿）</a:t>
            </a: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37423AB8-3B9B-4EA7-B3FE-AC7333A3D1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402582"/>
              </p:ext>
            </p:extLst>
          </p:nvPr>
        </p:nvGraphicFramePr>
        <p:xfrm>
          <a:off x="0" y="845573"/>
          <a:ext cx="12192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34F8CD6A-4999-499F-BAFE-7245A06B99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936345"/>
              </p:ext>
            </p:extLst>
          </p:nvPr>
        </p:nvGraphicFramePr>
        <p:xfrm>
          <a:off x="0" y="3635477"/>
          <a:ext cx="12192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42F11D31-AF54-4C5B-911B-A18E7C7FC9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018467"/>
              </p:ext>
            </p:extLst>
          </p:nvPr>
        </p:nvGraphicFramePr>
        <p:xfrm>
          <a:off x="0" y="636005"/>
          <a:ext cx="12192000" cy="614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6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37565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006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月涨幅居前个股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(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去除发行不足一年新股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)</a:t>
            </a: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5A87A3AB-5E8C-4F1D-87B0-A71D775C9C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544786"/>
              </p:ext>
            </p:extLst>
          </p:nvPr>
        </p:nvGraphicFramePr>
        <p:xfrm>
          <a:off x="0" y="805930"/>
          <a:ext cx="12192001" cy="588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54558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月涨幅居前个股的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月表现情况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F4B5D5E8-C7B5-40F2-A218-3F1651CE3C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268900"/>
              </p:ext>
            </p:extLst>
          </p:nvPr>
        </p:nvGraphicFramePr>
        <p:xfrm>
          <a:off x="0" y="707922"/>
          <a:ext cx="12192000" cy="600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674" name="Rectangle 2"/>
          <p:cNvSpPr>
            <a:spLocks noChangeArrowheads="1"/>
          </p:cNvSpPr>
          <p:nvPr/>
        </p:nvSpPr>
        <p:spPr bwMode="white">
          <a:xfrm>
            <a:off x="1055688" y="260351"/>
            <a:ext cx="8231187" cy="53213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月跌幅居前个股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(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去除发行不足一年新股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)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1D3273-3016-478F-9CB5-FAC26DB5D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260350"/>
            <a:ext cx="5040312" cy="530225"/>
          </a:xfrm>
        </p:spPr>
        <p:txBody>
          <a:bodyPr lIns="0" tIns="0" rIns="0" bIns="0"/>
          <a:lstStyle/>
          <a:p>
            <a:r>
              <a:rPr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月热门公司解读</a:t>
            </a:r>
            <a:r>
              <a:rPr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润和软件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2A63808-40A9-43CE-8D00-32B8B9E8A9D7}"/>
              </a:ext>
            </a:extLst>
          </p:cNvPr>
          <p:cNvSpPr txBox="1"/>
          <p:nvPr/>
        </p:nvSpPr>
        <p:spPr bwMode="auto">
          <a:xfrm>
            <a:off x="471948" y="1150374"/>
            <a:ext cx="1474839" cy="292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13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市值（亿元）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62B14BC-247A-41C9-AB4B-F78A4CABC30C}"/>
              </a:ext>
            </a:extLst>
          </p:cNvPr>
          <p:cNvSpPr txBox="1"/>
          <p:nvPr/>
        </p:nvSpPr>
        <p:spPr bwMode="auto">
          <a:xfrm>
            <a:off x="1055687" y="4944532"/>
            <a:ext cx="10080625" cy="1526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润和软件的核心业务，包括金融科技业务、智能物联业务和智慧能源信息化这三类，其中智能物联业务和“鸿蒙”系统有关，公司与华为合作内容主要涉及在芯片与终端设备开发、操作系统、云计算、大数据、人工智能等相关业务领域，是</a:t>
            </a:r>
            <a:r>
              <a:rPr lang="en-US" altLang="zh-CN" sz="1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OpenHarmony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发起单位之一、华为</a:t>
            </a:r>
            <a:r>
              <a:rPr lang="en-US" altLang="zh-CN" sz="1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HarmonyOS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首批生态共建者、海思芯片及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IoT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战略合作伙伴，同时，润和软件还参与了华为智能汽车解决方案的合作。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4D7E7F9-E90F-45BE-BA8E-4292291461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7" b="6885"/>
          <a:stretch/>
        </p:blipFill>
        <p:spPr>
          <a:xfrm>
            <a:off x="5860026" y="929922"/>
            <a:ext cx="6331974" cy="3934814"/>
          </a:xfrm>
          <a:prstGeom prst="rect">
            <a:avLst/>
          </a:prstGeom>
        </p:spPr>
      </p:pic>
      <p:graphicFrame>
        <p:nvGraphicFramePr>
          <p:cNvPr id="14" name="图表 13">
            <a:extLst>
              <a:ext uri="{FF2B5EF4-FFF2-40B4-BE49-F238E27FC236}">
                <a16:creationId xmlns:a16="http://schemas.microsoft.com/office/drawing/2014/main" id="{C985E6F7-ECFC-435E-BEC2-A15C477369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372280"/>
              </p:ext>
            </p:extLst>
          </p:nvPr>
        </p:nvGraphicFramePr>
        <p:xfrm>
          <a:off x="0" y="1549145"/>
          <a:ext cx="5860026" cy="345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978491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38304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股权质押比例前十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09E323D-399A-4056-A55B-5348A02F160D}"/>
              </a:ext>
            </a:extLst>
          </p:cNvPr>
          <p:cNvSpPr txBox="1"/>
          <p:nvPr/>
        </p:nvSpPr>
        <p:spPr bwMode="auto">
          <a:xfrm>
            <a:off x="10395759" y="1023280"/>
            <a:ext cx="740554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单位：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81FE42FE-6414-44DA-BC3B-AC1BAA05E3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40972"/>
              </p:ext>
            </p:extLst>
          </p:nvPr>
        </p:nvGraphicFramePr>
        <p:xfrm>
          <a:off x="442452" y="894736"/>
          <a:ext cx="11336594" cy="5574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white">
          <a:xfrm>
            <a:off x="1255420" y="154555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第一大股东累计质押数占持股比例变化</a:t>
            </a:r>
          </a:p>
        </p:txBody>
      </p:sp>
      <p:sp>
        <p:nvSpPr>
          <p:cNvPr id="6" name="文本框 5"/>
          <p:cNvSpPr txBox="1"/>
          <p:nvPr/>
        </p:nvSpPr>
        <p:spPr bwMode="auto">
          <a:xfrm>
            <a:off x="1255420" y="4850206"/>
            <a:ext cx="9943290" cy="10029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本月多家公司第一大股东累计质押数占持股比例变化超过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。累计质押上升方面，中再资源控股股东广东华清进行股权质押。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累计质押下降方面，向日葵股东吴建龙解除质押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1.07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亿股。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B7DD9129-C273-4B59-A9BD-DC86A1FE69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189907"/>
              </p:ext>
            </p:extLst>
          </p:nvPr>
        </p:nvGraphicFramePr>
        <p:xfrm>
          <a:off x="6096000" y="904568"/>
          <a:ext cx="6096000" cy="353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AD5BB8EC-0C01-46DD-A8B4-A7A413F5CC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614242"/>
              </p:ext>
            </p:extLst>
          </p:nvPr>
        </p:nvGraphicFramePr>
        <p:xfrm>
          <a:off x="-1" y="904568"/>
          <a:ext cx="5919020" cy="353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84614850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 bwMode="auto">
          <a:xfrm>
            <a:off x="3719736" y="2047418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63752" y="217139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宏观</a:t>
            </a:r>
          </a:p>
        </p:txBody>
      </p:sp>
      <p:sp>
        <p:nvSpPr>
          <p:cNvPr id="6" name="椭圆 5"/>
          <p:cNvSpPr/>
          <p:nvPr/>
        </p:nvSpPr>
        <p:spPr bwMode="auto">
          <a:xfrm>
            <a:off x="3719736" y="3106106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06627" y="3282176"/>
            <a:ext cx="50822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市场</a:t>
            </a:r>
          </a:p>
        </p:txBody>
      </p:sp>
      <p:sp>
        <p:nvSpPr>
          <p:cNvPr id="8" name="椭圆 7"/>
          <p:cNvSpPr/>
          <p:nvPr/>
        </p:nvSpPr>
        <p:spPr bwMode="auto">
          <a:xfrm>
            <a:off x="3719736" y="4106664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63752" y="42175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展望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062194" y="3245476"/>
            <a:ext cx="341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股指上扬，科创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领涨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62194" y="4246034"/>
            <a:ext cx="379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流动性保持平稳，需关注政策信号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33ED68F-1DF9-4183-804C-319A93232479}"/>
              </a:ext>
            </a:extLst>
          </p:cNvPr>
          <p:cNvSpPr txBox="1"/>
          <p:nvPr/>
        </p:nvSpPr>
        <p:spPr>
          <a:xfrm>
            <a:off x="5062194" y="2171399"/>
            <a:ext cx="4100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疫情冲击进出口和服务业，内需恢复</a:t>
            </a: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10D5F8C-8EFD-FF46-A4D4-E8D54AC374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300" y="3174359"/>
            <a:ext cx="1605600" cy="50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F0E10BA-8CF4-40E7-9C33-1EC4DEEA4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324" y="3690103"/>
            <a:ext cx="1920576" cy="556688"/>
          </a:xfrm>
          <a:prstGeom prst="rect">
            <a:avLst/>
          </a:prstGeom>
        </p:spPr>
      </p:pic>
      <p:sp>
        <p:nvSpPr>
          <p:cNvPr id="7" name="对话气泡: 圆角矩形 6"/>
          <p:cNvSpPr/>
          <p:nvPr/>
        </p:nvSpPr>
        <p:spPr bwMode="auto">
          <a:xfrm>
            <a:off x="405765" y="991923"/>
            <a:ext cx="5123815" cy="2010357"/>
          </a:xfrm>
          <a:prstGeom prst="wedgeRoundRectCallout">
            <a:avLst>
              <a:gd name="adj1" fmla="val 42519"/>
              <a:gd name="adj2" fmla="val 6042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8684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1144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主要券商月评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5765" y="1009473"/>
            <a:ext cx="5126355" cy="199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二季度机构增量入场资金有限，进入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月，随着一致上涨预期回归常态，博弈性资金有望退潮，市场将从估值驱动转向盈利驱动，中报高景气板块会接力继续升温。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配置建议：短期建议关注制造板块的光伏和光伏玻璃、新能源车；科技板块的云办公和智慧农业；消费板块的猪产业主题。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月观点：看多     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中性     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月观点：谨慎看多</a:t>
            </a:r>
          </a:p>
        </p:txBody>
      </p:sp>
      <p:sp>
        <p:nvSpPr>
          <p:cNvPr id="37" name="对话气泡: 圆角矩形 36"/>
          <p:cNvSpPr/>
          <p:nvPr/>
        </p:nvSpPr>
        <p:spPr bwMode="auto">
          <a:xfrm>
            <a:off x="5881897" y="1159414"/>
            <a:ext cx="6058644" cy="1759046"/>
          </a:xfrm>
          <a:prstGeom prst="wedgeRoundRectCallout">
            <a:avLst>
              <a:gd name="adj1" fmla="val -39297"/>
              <a:gd name="adj2" fmla="val 67281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9" name="对话气泡: 圆角矩形 38"/>
          <p:cNvSpPr/>
          <p:nvPr/>
        </p:nvSpPr>
        <p:spPr bwMode="auto">
          <a:xfrm>
            <a:off x="5902771" y="4618713"/>
            <a:ext cx="6144449" cy="1674603"/>
          </a:xfrm>
          <a:prstGeom prst="wedgeRoundRectCallout">
            <a:avLst>
              <a:gd name="adj1" fmla="val -36808"/>
              <a:gd name="adj2" fmla="val -72778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1" name="对话气泡: 圆角矩形 40"/>
          <p:cNvSpPr/>
          <p:nvPr/>
        </p:nvSpPr>
        <p:spPr bwMode="auto">
          <a:xfrm>
            <a:off x="333374" y="4410075"/>
            <a:ext cx="5415891" cy="1933575"/>
          </a:xfrm>
          <a:prstGeom prst="wedgeRoundRectCallout">
            <a:avLst>
              <a:gd name="adj1" fmla="val 40513"/>
              <a:gd name="adj2" fmla="val -61838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057901" y="4599584"/>
            <a:ext cx="5897880" cy="167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800" b="1">
                <a:latin typeface="+mn-ea"/>
                <a:ea typeface="+mn-ea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展望</a:t>
            </a:r>
            <a:r>
              <a:rPr lang="en-US" altLang="zh-CN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月份行情，结构性行情依然精彩，并且将随着性价比的变化而此起彼伏，中报将是新亮点。成长仍是主旋律但是要立足性价比，中报行情可布局绩优股。</a:t>
            </a:r>
            <a:endParaRPr lang="en-US" altLang="zh-CN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配置建议：计算机、通信、电子、医药、新能源链条、高端制造设备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月观点：看多    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月观点：谨慎看多    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月观点：谨慎看多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99225" y="4367962"/>
            <a:ext cx="5328451" cy="199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今年年初以来，产业趋势行情呈现出快速轮动、以景气度为导向的特征。回顾年初以来表现较为强势的产业趋势主线，主要有十四五规划、碳中和、电动智能驾驶、人口转型、医美、鸿蒙系统、第三代半导体等。建议投资者积极关注产业趋势的重大变化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配置建议：电动智能汽车、碳中和、人口转型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月观点：谨慎看多    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月观点：看多   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月观点：谨慎看多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9326E97-0652-430B-A78F-EB67DFE8AF09}"/>
              </a:ext>
            </a:extLst>
          </p:cNvPr>
          <p:cNvSpPr txBox="1"/>
          <p:nvPr/>
        </p:nvSpPr>
        <p:spPr>
          <a:xfrm>
            <a:off x="5913120" y="1179219"/>
            <a:ext cx="6042660" cy="167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美国虚拟资产泡沫化，商品通胀未结束，美国核心通胀才刚开始启动，全球经济相继见顶，疫后修复之路不平坦，全球债市存在短期紧缩力度超预期风险。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配置建议：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看好光伏、新能源汽车等成长行业，计算机，</a:t>
            </a:r>
            <a:r>
              <a:rPr lang="zh-CN" altLang="en-US" sz="1400" b="1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券商板块</a:t>
            </a:r>
            <a:endParaRPr lang="en-US" altLang="zh-CN" sz="1400" b="1" i="0" dirty="0">
              <a:solidFill>
                <a:srgbClr val="33333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月观点：看多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月观点：中性    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中性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D0417D4-A09E-4085-8F7D-CE4F25E73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100" y="3779603"/>
            <a:ext cx="1605600" cy="42548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B49EA2D-D3D3-4A00-8A50-5ECC13D933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43" y="3240616"/>
            <a:ext cx="1719350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22962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1595439" y="1071563"/>
            <a:ext cx="8929687" cy="3071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展望</a:t>
            </a:r>
          </a:p>
        </p:txBody>
      </p:sp>
      <p:sp>
        <p:nvSpPr>
          <p:cNvPr id="6" name="矩形 5"/>
          <p:cNvSpPr/>
          <p:nvPr/>
        </p:nvSpPr>
        <p:spPr>
          <a:xfrm>
            <a:off x="1738313" y="1285875"/>
            <a:ext cx="850106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</a:t>
            </a: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972344" y="1798870"/>
            <a:ext cx="10452401" cy="36158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72000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月银行间流动性宽松，货币政策“以稳为主”。整体来看，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股市场日均成交额近万亿，主要的上涨出现在下半月，三大指数整体均有所上涨，但沪深指数涨幅不大。在人民币弱势贬值的背景下，北上资金小幅流入，净流入规模较前期明显放缓。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72000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华为正式发布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Harmony OS 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系统，鸿蒙相关概念股表现亮眼，板块指数累计涨超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，多只个股更是连续多日涨停。碳中和概念再度发力，清洁能源、新能源材料板块大涨。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720000" algn="just">
              <a:lnSpc>
                <a:spcPts val="4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进入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月，随着一致上涨预期回归常态，博弈性资金有望退潮，市场将从估值驱动转向盈利驱动，中报高景气板块会接力继续升温。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47851" y="260351"/>
            <a:ext cx="5167313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rPr>
              <a:t>Pre-IPO</a:t>
            </a:r>
            <a:r>
              <a:rPr kumimoji="0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rPr>
              <a:t>财务顾问及财务投资</a:t>
            </a:r>
            <a:endParaRPr kumimoji="0" lang="zh-CN" alt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9" name="矩形 3"/>
          <p:cNvSpPr>
            <a:spLocks noChangeArrowheads="1"/>
          </p:cNvSpPr>
          <p:nvPr/>
        </p:nvSpPr>
        <p:spPr bwMode="auto">
          <a:xfrm>
            <a:off x="1745095" y="1340769"/>
            <a:ext cx="8382000" cy="40285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       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我们的财务顾问团队依托自身专业背景及资源整合优势，根据客户需要，站在客户的角度为客户的投融资、资本运作、资产及债务重组、财务管理、发展战略等活动提供的咨询、分析、方案设计等服务。包括的项目有：投资顾问、融资顾问、资本运作顾问、资产管理与债务管理顾问、企业战略咨询顾问、企业常年财务顾问等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58B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             我们的投资团队依托自身专业背景和独特判断，根据行业发展和市场趋势，对目标企业和目标项目，进行各种形式的专业投资。财务投资包括：股权投资、固定收益投资等。</a:t>
            </a: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4825" y="260351"/>
            <a:ext cx="7850188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rPr>
              <a:t>Post-IPO</a:t>
            </a:r>
            <a:r>
              <a:rPr kumimoji="0" lang="zh-CN" altLang="en-US" sz="22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rPr>
              <a:t>财务顾问及财务投资</a:t>
            </a:r>
            <a:endParaRPr kumimoji="0" lang="zh-CN" altLang="en-US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2057400" y="1165861"/>
            <a:ext cx="80772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800">
                <a:solidFill>
                  <a:srgbClr val="777777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>
                <a:solidFill>
                  <a:srgbClr val="777777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上市对于企业和股东仅是发展的一个里程碑，对接资本市场后，企业和股东需要适应更高的监管要求、更完善的公司治理、更复杂的资本运作。我们针对此类需求，整合了服务资源，将财务顾问和财务投资作为载体，致力为客户提供定制化的市值管理服务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我们的财务顾问团队依托自身专业背景及资源整合优势，根据上市公司及其股东的需要，提供投融资、资本运作、资产及债务重组、财务管理、发展战略等活动提供的咨询、分析、方案设计等服务。包括的服务有：上市公司再融资、股权激励、并购、股权融资、市值维护、战略投资等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我们的投资团队依托自身专业背景和独特判断，根据市值管理的各项需求，设计投资结构，进行各种形式的市值管理投资。包括：并购投资、再融资投资、战略投资、固定收益投资等。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 bwMode="auto">
          <a:xfrm>
            <a:off x="1055688" y="260350"/>
            <a:ext cx="4503303" cy="476433"/>
          </a:xfr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r>
              <a:rPr kumimoji="1"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CPI</a:t>
            </a:r>
            <a:r>
              <a:rPr kumimoji="1" lang="zh-CN" altLang="en-US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50676" y="4049311"/>
            <a:ext cx="9206939" cy="366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月CPI同比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上升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1.1%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，环比</a:t>
            </a:r>
            <a:r>
              <a:rPr lang="zh-CN" altLang="en-US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下降</a:t>
            </a:r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0.4%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PPI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同比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上升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8.8%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，环比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上升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0.3%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54A8634B-1F0E-44D5-B816-5B10AFAB1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85" y="4597390"/>
            <a:ext cx="10741573" cy="18955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CPI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环比降幅扩大，同比涨幅回落。受生猪产能持续恢复、压栏肥猪集中出栏及消费需求季节性偏弱等因素影响，猪肉价格继续下降；汽油、柴油和液化石油气价格上涨；空调、电视机及住房装潢材料等工业消费品价格均有上涨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PPI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环比和同比涨幅回落。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份，国内大宗商品保供稳价政策效果初步显现，市场供求关系趋于改善，工业品价格涨势有所趋缓。钢材、有色金属等行业价格过快上涨势头得到初步遏制。高温天气导致动力煤需求较旺，带动煤炭开采和洗选业价格上涨。国际原油价格波动上行，带动国内石油相关行业价格涨幅扩大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8C4A5E4-81DF-4DEB-92DB-BD389A0B3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9" r="7621"/>
          <a:stretch/>
        </p:blipFill>
        <p:spPr>
          <a:xfrm>
            <a:off x="1" y="912388"/>
            <a:ext cx="5928332" cy="31446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72806F1-52BD-4ACD-9C7B-3402FB56D5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9"/>
          <a:stretch/>
        </p:blipFill>
        <p:spPr>
          <a:xfrm>
            <a:off x="5923130" y="912387"/>
            <a:ext cx="6268871" cy="305001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 bwMode="auto">
          <a:xfrm>
            <a:off x="1055688" y="260350"/>
            <a:ext cx="5600426" cy="416096"/>
          </a:xfr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r>
              <a:rPr kumimoji="1"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endParaRPr kumimoji="1" lang="zh-CN" altLang="en-US" sz="2400" b="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751B8CA7-0D3F-45D7-BA45-27F00B17CA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982964"/>
              </p:ext>
            </p:extLst>
          </p:nvPr>
        </p:nvGraphicFramePr>
        <p:xfrm>
          <a:off x="1055688" y="1123720"/>
          <a:ext cx="10080624" cy="44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18DC700E-4C74-4AAB-9296-D9E5B0676DB2}"/>
              </a:ext>
            </a:extLst>
          </p:cNvPr>
          <p:cNvSpPr txBox="1"/>
          <p:nvPr/>
        </p:nvSpPr>
        <p:spPr>
          <a:xfrm>
            <a:off x="6746800" y="2287477"/>
            <a:ext cx="2934093" cy="2120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月制造业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50.90%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，较上月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下降</a:t>
            </a:r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0.1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财新中国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51.30%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较上月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下降</a:t>
            </a:r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0.7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7EBDD3C-86B8-4109-87B8-CE18AECA68DD}"/>
              </a:ext>
            </a:extLst>
          </p:cNvPr>
          <p:cNvSpPr/>
          <p:nvPr/>
        </p:nvSpPr>
        <p:spPr>
          <a:xfrm>
            <a:off x="98323" y="5726522"/>
            <a:ext cx="11552902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月份，我国制造业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仍然保持在荣枯线之上，但制造业供给与需求增速放缓，已降至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月以来最低。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 bwMode="auto">
          <a:xfrm>
            <a:off x="1055688" y="260350"/>
            <a:ext cx="8229600" cy="522469"/>
          </a:xfr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r>
              <a:rPr kumimoji="1"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央行公开市场操作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A95F14B-C2B4-4C3E-BC38-2FF11FB2E2CC}"/>
              </a:ext>
            </a:extLst>
          </p:cNvPr>
          <p:cNvSpPr txBox="1"/>
          <p:nvPr/>
        </p:nvSpPr>
        <p:spPr>
          <a:xfrm>
            <a:off x="3149195" y="5102942"/>
            <a:ext cx="66732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月央行累计净投放资金</a:t>
            </a:r>
            <a:r>
              <a:rPr lang="en-US" altLang="zh-CN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亿元，为半年末流动性护航，资金面宽松。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3EF5B5E-110E-4E89-8612-0B572C544C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r="9821"/>
          <a:stretch/>
        </p:blipFill>
        <p:spPr>
          <a:xfrm>
            <a:off x="0" y="1755058"/>
            <a:ext cx="12192000" cy="241033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8" cy="40436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市场概况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98500" y="11109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上证指数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92200" y="1590869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0.67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8500" y="3342685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中小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92200" y="3779114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3.25%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98500" y="226877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深证成指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92200" y="2711678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1.10%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8500" y="439200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创业板指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92200" y="484655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5.08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46337" y="5972099"/>
            <a:ext cx="734496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月下旬股指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开始一轮上扬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科创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表现强势，依旧领涨。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箭头: 上 23">
            <a:extLst>
              <a:ext uri="{FF2B5EF4-FFF2-40B4-BE49-F238E27FC236}">
                <a16:creationId xmlns:a16="http://schemas.microsoft.com/office/drawing/2014/main" id="{CEB1F2A0-938E-0143-BAB6-EAFB2A75A153}"/>
              </a:ext>
            </a:extLst>
          </p:cNvPr>
          <p:cNvSpPr/>
          <p:nvPr/>
        </p:nvSpPr>
        <p:spPr bwMode="auto">
          <a:xfrm>
            <a:off x="800100" y="4838652"/>
            <a:ext cx="288032" cy="372752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箭头: 上 23">
            <a:extLst>
              <a:ext uri="{FF2B5EF4-FFF2-40B4-BE49-F238E27FC236}">
                <a16:creationId xmlns:a16="http://schemas.microsoft.com/office/drawing/2014/main" id="{2C2D9E9D-A267-324C-8F8F-23C4783C5ACE}"/>
              </a:ext>
            </a:extLst>
          </p:cNvPr>
          <p:cNvSpPr/>
          <p:nvPr/>
        </p:nvSpPr>
        <p:spPr bwMode="auto">
          <a:xfrm>
            <a:off x="800100" y="3780075"/>
            <a:ext cx="288032" cy="372752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箭头: 上 23">
            <a:extLst>
              <a:ext uri="{FF2B5EF4-FFF2-40B4-BE49-F238E27FC236}">
                <a16:creationId xmlns:a16="http://schemas.microsoft.com/office/drawing/2014/main" id="{BAC36409-7293-3F4A-A80F-2AC70BDDB144}"/>
              </a:ext>
            </a:extLst>
          </p:cNvPr>
          <p:cNvSpPr/>
          <p:nvPr/>
        </p:nvSpPr>
        <p:spPr bwMode="auto">
          <a:xfrm>
            <a:off x="800100" y="2740850"/>
            <a:ext cx="288032" cy="372752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B0F3E8-9B5C-40F7-9012-B0DB166A9F78}"/>
              </a:ext>
            </a:extLst>
          </p:cNvPr>
          <p:cNvSpPr txBox="1"/>
          <p:nvPr/>
        </p:nvSpPr>
        <p:spPr>
          <a:xfrm>
            <a:off x="698500" y="526713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科创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箭头: 上 23">
            <a:extLst>
              <a:ext uri="{FF2B5EF4-FFF2-40B4-BE49-F238E27FC236}">
                <a16:creationId xmlns:a16="http://schemas.microsoft.com/office/drawing/2014/main" id="{E315E506-E523-41CE-B4BE-83EFF2BF4390}"/>
              </a:ext>
            </a:extLst>
          </p:cNvPr>
          <p:cNvSpPr/>
          <p:nvPr/>
        </p:nvSpPr>
        <p:spPr bwMode="auto">
          <a:xfrm>
            <a:off x="800100" y="5679714"/>
            <a:ext cx="288032" cy="372752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E8FEE72-DCE6-4C18-887D-51F02F830B82}"/>
              </a:ext>
            </a:extLst>
          </p:cNvPr>
          <p:cNvSpPr txBox="1"/>
          <p:nvPr/>
        </p:nvSpPr>
        <p:spPr>
          <a:xfrm>
            <a:off x="1092200" y="571648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10.09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27" name="图表 26">
            <a:extLst>
              <a:ext uri="{FF2B5EF4-FFF2-40B4-BE49-F238E27FC236}">
                <a16:creationId xmlns:a16="http://schemas.microsoft.com/office/drawing/2014/main" id="{B8CCEE15-9A75-4B63-BA9E-B15C6BA642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199262"/>
              </p:ext>
            </p:extLst>
          </p:nvPr>
        </p:nvGraphicFramePr>
        <p:xfrm>
          <a:off x="2430221" y="1223078"/>
          <a:ext cx="8760173" cy="4916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箭头: 上 24">
            <a:extLst>
              <a:ext uri="{FF2B5EF4-FFF2-40B4-BE49-F238E27FC236}">
                <a16:creationId xmlns:a16="http://schemas.microsoft.com/office/drawing/2014/main" id="{3AD56189-F470-44E0-8CBD-E29C3F2D9471}"/>
              </a:ext>
            </a:extLst>
          </p:cNvPr>
          <p:cNvSpPr/>
          <p:nvPr/>
        </p:nvSpPr>
        <p:spPr bwMode="auto">
          <a:xfrm rot="10800000">
            <a:off x="799882" y="1613372"/>
            <a:ext cx="288032" cy="372752"/>
          </a:xfrm>
          <a:prstGeom prst="upArrow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AE4278C-2726-47B1-AECE-5167FDFE6CF1}"/>
              </a:ext>
            </a:extLst>
          </p:cNvPr>
          <p:cNvSpPr txBox="1"/>
          <p:nvPr/>
        </p:nvSpPr>
        <p:spPr>
          <a:xfrm>
            <a:off x="2430221" y="943128"/>
            <a:ext cx="131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增长率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564770" y="4302739"/>
            <a:ext cx="27683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较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月底       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1.33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45130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沪深市值统计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62332" y="3379189"/>
            <a:ext cx="3672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月，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股总市值超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37679" y="2455639"/>
            <a:ext cx="2599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深市市值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37.64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34454" y="1637894"/>
            <a:ext cx="2599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沪市市值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53.66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万亿</a:t>
            </a:r>
          </a:p>
        </p:txBody>
      </p:sp>
      <p:sp>
        <p:nvSpPr>
          <p:cNvPr id="10" name="箭头: 上 9">
            <a:extLst>
              <a:ext uri="{FF2B5EF4-FFF2-40B4-BE49-F238E27FC236}">
                <a16:creationId xmlns:a16="http://schemas.microsoft.com/office/drawing/2014/main" id="{86F47082-1BAE-4F10-A5B1-A6740311BDB8}"/>
              </a:ext>
            </a:extLst>
          </p:cNvPr>
          <p:cNvSpPr/>
          <p:nvPr/>
        </p:nvSpPr>
        <p:spPr bwMode="auto">
          <a:xfrm>
            <a:off x="1810503" y="4271961"/>
            <a:ext cx="288032" cy="400110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A9AA58E4-F28F-45D3-B8E7-9D6EA530F7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008741"/>
              </p:ext>
            </p:extLst>
          </p:nvPr>
        </p:nvGraphicFramePr>
        <p:xfrm>
          <a:off x="3333135" y="1334814"/>
          <a:ext cx="8770375" cy="5148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74713B63-509C-4963-8A3F-76FE558D0EB9}"/>
              </a:ext>
            </a:extLst>
          </p:cNvPr>
          <p:cNvSpPr txBox="1"/>
          <p:nvPr/>
        </p:nvSpPr>
        <p:spPr>
          <a:xfrm>
            <a:off x="3333135" y="929788"/>
            <a:ext cx="1112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增长率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260350"/>
            <a:ext cx="8229600" cy="527240"/>
          </a:xfr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r>
              <a:rPr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富时中国</a:t>
            </a:r>
            <a:r>
              <a:rPr lang="en-US" altLang="zh-CN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A50</a:t>
            </a:r>
            <a:r>
              <a:rPr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股指期货</a:t>
            </a: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C6DB680B-D276-4747-975E-AC1FFA4625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1587015"/>
              </p:ext>
            </p:extLst>
          </p:nvPr>
        </p:nvGraphicFramePr>
        <p:xfrm>
          <a:off x="850491" y="1277679"/>
          <a:ext cx="10913806" cy="4758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84D4D121-2F68-42D9-9584-73702942E8D6}"/>
              </a:ext>
            </a:extLst>
          </p:cNvPr>
          <p:cNvSpPr txBox="1"/>
          <p:nvPr/>
        </p:nvSpPr>
        <p:spPr>
          <a:xfrm>
            <a:off x="4257368" y="6036492"/>
            <a:ext cx="410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富时中国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A50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月份不断下探。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BE8A623-70D6-4433-A803-68A57C5BE50E}"/>
              </a:ext>
            </a:extLst>
          </p:cNvPr>
          <p:cNvSpPr txBox="1"/>
          <p:nvPr/>
        </p:nvSpPr>
        <p:spPr>
          <a:xfrm>
            <a:off x="728944" y="908347"/>
            <a:ext cx="1112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增长率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7F22279-3A10-48C3-B258-853D8DEC0A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85" r="9033" b="5008"/>
          <a:stretch/>
        </p:blipFill>
        <p:spPr>
          <a:xfrm>
            <a:off x="84083" y="903890"/>
            <a:ext cx="11734291" cy="5172446"/>
          </a:xfrm>
          <a:prstGeom prst="rect">
            <a:avLst/>
          </a:prstGeom>
        </p:spPr>
      </p:pic>
      <p:sp>
        <p:nvSpPr>
          <p:cNvPr id="22530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42380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全市场解禁规模</a:t>
            </a:r>
          </a:p>
        </p:txBody>
      </p:sp>
      <p:sp>
        <p:nvSpPr>
          <p:cNvPr id="2" name="文本框 1"/>
          <p:cNvSpPr txBox="1"/>
          <p:nvPr/>
        </p:nvSpPr>
        <p:spPr bwMode="auto">
          <a:xfrm>
            <a:off x="1179872" y="6076335"/>
            <a:ext cx="1063850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年市场解禁市值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5.14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亿元，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月市场解禁市值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8955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亿元，较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月大幅增加，处于全年高位。</a:t>
            </a:r>
          </a:p>
        </p:txBody>
      </p:sp>
    </p:spTree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融客投资PPT模板">
  <a:themeElements>
    <a:clrScheme name="融客投资PPT模板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投资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投资PPT模板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  <a:txDef>
      <a:spPr bwMode="auto">
        <a:noFill/>
        <a:ln w="9525">
          <a:solidFill>
            <a:schemeClr val="accent1"/>
          </a:solidFill>
          <a:miter lim="800000"/>
        </a:ln>
      </a:spPr>
      <a:bodyPr wrap="square" rtlCol="0">
        <a:spAutoFit/>
      </a:bodyPr>
      <a:lstStyle>
        <a:defPPr algn="l">
          <a:defRPr sz="1300" b="1" dirty="0" smtClean="0">
            <a:solidFill>
              <a:srgbClr val="000066"/>
            </a:solidFill>
            <a:latin typeface="幼圆" panose="02010509060101010101" pitchFamily="49" charset="-122"/>
            <a:ea typeface="幼圆" panose="02010509060101010101" pitchFamily="49" charset="-122"/>
          </a:defRPr>
        </a:defPPr>
      </a:lstStyle>
    </a:tx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798"/>
    </a:dk2>
    <a:lt2>
      <a:srgbClr val="B2B2B2"/>
    </a:lt2>
    <a:accent1>
      <a:srgbClr val="1B33E7"/>
    </a:accent1>
    <a:accent2>
      <a:srgbClr val="6699FF"/>
    </a:accent2>
    <a:accent3>
      <a:srgbClr val="FFFFFF"/>
    </a:accent3>
    <a:accent4>
      <a:srgbClr val="000000"/>
    </a:accent4>
    <a:accent5>
      <a:srgbClr val="ABADF1"/>
    </a:accent5>
    <a:accent6>
      <a:srgbClr val="5C8AE7"/>
    </a:accent6>
    <a:hlink>
      <a:srgbClr val="99CCFF"/>
    </a:hlink>
    <a:folHlink>
      <a:srgbClr val="3366CC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8920</TotalTime>
  <Words>1856</Words>
  <Application>Microsoft Office PowerPoint</Application>
  <PresentationFormat>宽屏</PresentationFormat>
  <Paragraphs>147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23</vt:i4>
      </vt:variant>
    </vt:vector>
  </HeadingPairs>
  <TitlesOfParts>
    <vt:vector size="45" baseType="lpstr">
      <vt:lpstr>Hiragino Sans GB</vt:lpstr>
      <vt:lpstr>Microsoft YaHei UI</vt:lpstr>
      <vt:lpstr>STHeiti</vt:lpstr>
      <vt:lpstr>等线</vt:lpstr>
      <vt:lpstr>等线 Light</vt:lpstr>
      <vt:lpstr>黑体</vt:lpstr>
      <vt:lpstr>华文中宋</vt:lpstr>
      <vt:lpstr>宋体</vt:lpstr>
      <vt:lpstr>微软雅黑</vt:lpstr>
      <vt:lpstr>微软雅黑</vt:lpstr>
      <vt:lpstr>幼圆</vt:lpstr>
      <vt:lpstr>Arial</vt:lpstr>
      <vt:lpstr>Arial</vt:lpstr>
      <vt:lpstr>Times New Roman</vt:lpstr>
      <vt:lpstr>Verdana</vt:lpstr>
      <vt:lpstr>Wingdings</vt:lpstr>
      <vt:lpstr>Office 主题​​</vt:lpstr>
      <vt:lpstr>融客投资PPT模板</vt:lpstr>
      <vt:lpstr>2_融客PPT模板</vt:lpstr>
      <vt:lpstr>3_融客PPT模板</vt:lpstr>
      <vt:lpstr>5_融客PPT模板</vt:lpstr>
      <vt:lpstr>融客PPT模板</vt:lpstr>
      <vt:lpstr>PowerPoint 演示文稿</vt:lpstr>
      <vt:lpstr>PowerPoint 演示文稿</vt:lpstr>
      <vt:lpstr>CPI、PPI</vt:lpstr>
      <vt:lpstr>PMI</vt:lpstr>
      <vt:lpstr>央行公开市场操作</vt:lpstr>
      <vt:lpstr>PowerPoint 演示文稿</vt:lpstr>
      <vt:lpstr>PowerPoint 演示文稿</vt:lpstr>
      <vt:lpstr>富时中国A50股指期货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6月热门公司解读——润和软件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Junlong Wu</dc:creator>
  <cp:lastModifiedBy>li peisheng</cp:lastModifiedBy>
  <cp:revision>413</cp:revision>
  <dcterms:created xsi:type="dcterms:W3CDTF">2020-09-03T02:02:06Z</dcterms:created>
  <dcterms:modified xsi:type="dcterms:W3CDTF">2021-07-09T02:35:20Z</dcterms:modified>
</cp:coreProperties>
</file>