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omments/comment1.xml" ContentType="application/vnd.openxmlformats-officedocument.presentationml.comments+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5" r:id="rId2"/>
  </p:sldMasterIdLst>
  <p:notesMasterIdLst>
    <p:notesMasterId r:id="rId19"/>
  </p:notesMasterIdLst>
  <p:sldIdLst>
    <p:sldId id="304" r:id="rId3"/>
    <p:sldId id="257" r:id="rId4"/>
    <p:sldId id="318" r:id="rId5"/>
    <p:sldId id="319" r:id="rId6"/>
    <p:sldId id="320" r:id="rId7"/>
    <p:sldId id="321" r:id="rId8"/>
    <p:sldId id="323" r:id="rId9"/>
    <p:sldId id="263" r:id="rId10"/>
    <p:sldId id="316" r:id="rId11"/>
    <p:sldId id="265" r:id="rId12"/>
    <p:sldId id="315" r:id="rId13"/>
    <p:sldId id="324" r:id="rId14"/>
    <p:sldId id="325" r:id="rId15"/>
    <p:sldId id="326" r:id="rId16"/>
    <p:sldId id="327" r:id="rId17"/>
    <p:sldId id="32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5201" userDrawn="1">
          <p15:clr>
            <a:srgbClr val="A4A3A4"/>
          </p15:clr>
        </p15:guide>
        <p15:guide id="3" orient="horz" pos="3748" userDrawn="1">
          <p15:clr>
            <a:srgbClr val="A4A3A4"/>
          </p15:clr>
        </p15:guide>
        <p15:guide id="5" pos="1164" userDrawn="1">
          <p15:clr>
            <a:srgbClr val="A4A3A4"/>
          </p15:clr>
        </p15:guide>
        <p15:guide id="7" pos="6562" userDrawn="1">
          <p15:clr>
            <a:srgbClr val="A4A3A4"/>
          </p15:clr>
        </p15:guide>
        <p15:guide id="8" orient="horz" pos="572" userDrawn="1">
          <p15:clr>
            <a:srgbClr val="A4A3A4"/>
          </p15:clr>
        </p15:guide>
        <p15:guide id="9" pos="2479" userDrawn="1">
          <p15:clr>
            <a:srgbClr val="A4A3A4"/>
          </p15:clr>
        </p15:guide>
        <p15:guide id="10" orient="horz" pos="3045" userDrawn="1">
          <p15:clr>
            <a:srgbClr val="A4A3A4"/>
          </p15:clr>
        </p15:guide>
        <p15:guide id="11" orient="horz" pos="482" userDrawn="1">
          <p15:clr>
            <a:srgbClr val="A4A3A4"/>
          </p15:clr>
        </p15:guide>
        <p15:guide id="12" orient="horz" pos="15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 id="2" name="Xue Yong" initials="XY" lastIdx="7" clrIdx="1">
    <p:extLst>
      <p:ext uri="{19B8F6BF-5375-455C-9EA6-DF929625EA0E}">
        <p15:presenceInfo xmlns:p15="http://schemas.microsoft.com/office/powerpoint/2012/main" userId="9af8da658765c6d2" providerId="Windows Live"/>
      </p:ext>
    </p:extLst>
  </p:cmAuthor>
  <p:cmAuthor id="3" name="明明 侯" initials="明明" lastIdx="1" clrIdx="2">
    <p:extLst>
      <p:ext uri="{19B8F6BF-5375-455C-9EA6-DF929625EA0E}">
        <p15:presenceInfo xmlns:p15="http://schemas.microsoft.com/office/powerpoint/2012/main" userId="4ad4edd4e96133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6C0A"/>
    <a:srgbClr val="ED137B"/>
    <a:srgbClr val="D6DCE4"/>
    <a:srgbClr val="FFFFFF"/>
    <a:srgbClr val="00B050"/>
    <a:srgbClr val="417EC1"/>
    <a:srgbClr val="C00000"/>
    <a:srgbClr val="8CDBB0"/>
    <a:srgbClr val="4F79CA"/>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79705" autoAdjust="0"/>
  </p:normalViewPr>
  <p:slideViewPr>
    <p:cSldViewPr snapToGrid="0">
      <p:cViewPr varScale="1">
        <p:scale>
          <a:sx n="70" d="100"/>
          <a:sy n="70" d="100"/>
        </p:scale>
        <p:origin x="33" y="114"/>
      </p:cViewPr>
      <p:guideLst>
        <p:guide pos="3840"/>
        <p:guide pos="5201"/>
        <p:guide orient="horz" pos="3748"/>
        <p:guide pos="1164"/>
        <p:guide pos="6562"/>
        <p:guide orient="horz" pos="572"/>
        <p:guide pos="2479"/>
        <p:guide orient="horz" pos="3045"/>
        <p:guide orient="horz" pos="482"/>
        <p:guide orient="horz" pos="1570"/>
      </p:guideLst>
    </p:cSldViewPr>
  </p:slideViewPr>
  <p:notesTextViewPr>
    <p:cViewPr>
      <p:scale>
        <a:sx n="1" d="1"/>
        <a:sy n="1" d="1"/>
      </p:scale>
      <p:origin x="0" y="0"/>
    </p:cViewPr>
  </p:notesTextViewPr>
  <p:notesViewPr>
    <p:cSldViewPr snapToGrid="0">
      <p:cViewPr varScale="1">
        <p:scale>
          <a:sx n="123" d="100"/>
          <a:sy n="123" d="100"/>
        </p:scale>
        <p:origin x="41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Microsoft%20PowerPoint%20&#20013;&#30340;&#22270;&#34920;"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oleObject" Target="Microsoft%20PowerPoint%20&#20013;&#30340;&#22270;&#34920;"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b="0" dirty="0">
                <a:latin typeface="微软雅黑" panose="020B0503020204020204" pitchFamily="34" charset="-122"/>
                <a:ea typeface="微软雅黑" panose="020B0503020204020204" pitchFamily="34" charset="-122"/>
              </a:rPr>
              <a:t>2021</a:t>
            </a:r>
            <a:r>
              <a:rPr lang="zh-CN" altLang="en-US" b="0" dirty="0">
                <a:latin typeface="微软雅黑" panose="020B0503020204020204" pitchFamily="34" charset="-122"/>
                <a:ea typeface="微软雅黑" panose="020B0503020204020204" pitchFamily="34" charset="-122"/>
              </a:rPr>
              <a:t>年基金募集情况</a:t>
            </a:r>
            <a:endParaRPr lang="en-US" altLang="zh-CN" b="0" dirty="0">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1"/>
          <c:order val="1"/>
          <c:tx>
            <c:strRef>
              <c:f>'[Microsoft PowerPoint 中的图表]Sheet1'!$C$1</c:f>
              <c:strCache>
                <c:ptCount val="1"/>
                <c:pt idx="0">
                  <c:v>募集金额（亿元）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中的图表]Sheet1'!$A$2:$A$7</c:f>
              <c:numCache>
                <c:formatCode>m/d/yyyy</c:formatCode>
                <c:ptCount val="6"/>
                <c:pt idx="0">
                  <c:v>44348</c:v>
                </c:pt>
                <c:pt idx="1">
                  <c:v>44317</c:v>
                </c:pt>
                <c:pt idx="2">
                  <c:v>44287</c:v>
                </c:pt>
                <c:pt idx="3">
                  <c:v>44256</c:v>
                </c:pt>
                <c:pt idx="4">
                  <c:v>44228</c:v>
                </c:pt>
                <c:pt idx="5">
                  <c:v>44197</c:v>
                </c:pt>
              </c:numCache>
            </c:numRef>
          </c:cat>
          <c:val>
            <c:numRef>
              <c:f>'[Microsoft PowerPoint 中的图表]Sheet1'!$C$2:$C$7</c:f>
              <c:numCache>
                <c:formatCode>General</c:formatCode>
                <c:ptCount val="6"/>
                <c:pt idx="0">
                  <c:v>1577.67</c:v>
                </c:pt>
                <c:pt idx="1">
                  <c:v>1341.34</c:v>
                </c:pt>
                <c:pt idx="2">
                  <c:v>733.64</c:v>
                </c:pt>
                <c:pt idx="3" formatCode="0.00">
                  <c:v>280.39999999999998</c:v>
                </c:pt>
                <c:pt idx="4" formatCode="0.00">
                  <c:v>552.65</c:v>
                </c:pt>
              </c:numCache>
            </c:numRef>
          </c:val>
          <c:extLst>
            <c:ext xmlns:c16="http://schemas.microsoft.com/office/drawing/2014/chart" uri="{C3380CC4-5D6E-409C-BE32-E72D297353CC}">
              <c16:uniqueId val="{00000000-10A1-4EB7-931E-6B7F541A22DC}"/>
            </c:ext>
          </c:extLst>
        </c:ser>
        <c:dLbls>
          <c:showLegendKey val="0"/>
          <c:showVal val="0"/>
          <c:showCatName val="0"/>
          <c:showSerName val="0"/>
          <c:showPercent val="0"/>
          <c:showBubbleSize val="0"/>
        </c:dLbls>
        <c:gapWidth val="219"/>
        <c:axId val="830187616"/>
        <c:axId val="830190568"/>
      </c:barChart>
      <c:lineChart>
        <c:grouping val="standard"/>
        <c:varyColors val="0"/>
        <c:ser>
          <c:idx val="0"/>
          <c:order val="0"/>
          <c:tx>
            <c:strRef>
              <c:f>'[Microsoft PowerPoint 中的图表]Sheet1'!$B$1</c:f>
              <c:strCache>
                <c:ptCount val="1"/>
                <c:pt idx="0">
                  <c:v>募集事件次数</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中的图表]Sheet1'!$A$2:$A$7</c:f>
              <c:numCache>
                <c:formatCode>m/d/yyyy</c:formatCode>
                <c:ptCount val="6"/>
                <c:pt idx="0">
                  <c:v>44348</c:v>
                </c:pt>
                <c:pt idx="1">
                  <c:v>44317</c:v>
                </c:pt>
                <c:pt idx="2">
                  <c:v>44287</c:v>
                </c:pt>
                <c:pt idx="3">
                  <c:v>44256</c:v>
                </c:pt>
                <c:pt idx="4">
                  <c:v>44228</c:v>
                </c:pt>
                <c:pt idx="5">
                  <c:v>44197</c:v>
                </c:pt>
              </c:numCache>
            </c:numRef>
          </c:cat>
          <c:val>
            <c:numRef>
              <c:f>'[Microsoft PowerPoint 中的图表]Sheet1'!$B$2:$B$7</c:f>
              <c:numCache>
                <c:formatCode>General</c:formatCode>
                <c:ptCount val="6"/>
                <c:pt idx="0">
                  <c:v>202</c:v>
                </c:pt>
                <c:pt idx="1">
                  <c:v>131</c:v>
                </c:pt>
                <c:pt idx="2">
                  <c:v>250</c:v>
                </c:pt>
                <c:pt idx="3">
                  <c:v>107</c:v>
                </c:pt>
                <c:pt idx="4">
                  <c:v>59</c:v>
                </c:pt>
                <c:pt idx="5">
                  <c:v>84</c:v>
                </c:pt>
              </c:numCache>
            </c:numRef>
          </c:val>
          <c:smooth val="0"/>
          <c:extLst>
            <c:ext xmlns:c16="http://schemas.microsoft.com/office/drawing/2014/chart" uri="{C3380CC4-5D6E-409C-BE32-E72D297353CC}">
              <c16:uniqueId val="{00000001-10A1-4EB7-931E-6B7F541A22DC}"/>
            </c:ext>
          </c:extLst>
        </c:ser>
        <c:dLbls>
          <c:showLegendKey val="0"/>
          <c:showVal val="0"/>
          <c:showCatName val="0"/>
          <c:showSerName val="0"/>
          <c:showPercent val="0"/>
          <c:showBubbleSize val="0"/>
        </c:dLbls>
        <c:marker val="1"/>
        <c:smooth val="0"/>
        <c:axId val="830326736"/>
        <c:axId val="830327720"/>
      </c:lineChart>
      <c:dateAx>
        <c:axId val="830187616"/>
        <c:scaling>
          <c:orientation val="minMax"/>
          <c:max val="44377"/>
          <c:min val="44226"/>
        </c:scaling>
        <c:delete val="0"/>
        <c:axPos val="b"/>
        <c:numFmt formatCode="yyyy&quot;年&quot;m&quot;月&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0190568"/>
        <c:crosses val="autoZero"/>
        <c:auto val="1"/>
        <c:lblOffset val="100"/>
        <c:baseTimeUnit val="months"/>
      </c:dateAx>
      <c:valAx>
        <c:axId val="830190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0187616"/>
        <c:crosses val="autoZero"/>
        <c:crossBetween val="between"/>
      </c:valAx>
      <c:valAx>
        <c:axId val="8303277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0326736"/>
        <c:crosses val="max"/>
        <c:crossBetween val="between"/>
      </c:valAx>
      <c:dateAx>
        <c:axId val="830326736"/>
        <c:scaling>
          <c:orientation val="minMax"/>
        </c:scaling>
        <c:delete val="1"/>
        <c:axPos val="b"/>
        <c:numFmt formatCode="m/d/yyyy" sourceLinked="1"/>
        <c:majorTickMark val="out"/>
        <c:minorTickMark val="none"/>
        <c:tickLblPos val="nextTo"/>
        <c:crossAx val="830327720"/>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万得!$J$2:$J$11</c:f>
              <c:strCache>
                <c:ptCount val="10"/>
                <c:pt idx="0">
                  <c:v>睿昂基因</c:v>
                </c:pt>
                <c:pt idx="1">
                  <c:v>亚辉龙</c:v>
                </c:pt>
                <c:pt idx="2">
                  <c:v>奥精医疗</c:v>
                </c:pt>
                <c:pt idx="3">
                  <c:v>诺泰生物</c:v>
                </c:pt>
                <c:pt idx="4">
                  <c:v>科美诊断</c:v>
                </c:pt>
                <c:pt idx="5">
                  <c:v>凯因科技</c:v>
                </c:pt>
                <c:pt idx="6">
                  <c:v>信安世纪</c:v>
                </c:pt>
                <c:pt idx="7">
                  <c:v>莱伯泰科</c:v>
                </c:pt>
                <c:pt idx="8">
                  <c:v>华恒生物</c:v>
                </c:pt>
                <c:pt idx="9">
                  <c:v>诺禾致源</c:v>
                </c:pt>
              </c:strCache>
            </c:strRef>
          </c:cat>
          <c:val>
            <c:numRef>
              <c:f>万得!$K$2:$K$11</c:f>
              <c:numCache>
                <c:formatCode>0.00%</c:formatCode>
                <c:ptCount val="10"/>
                <c:pt idx="0">
                  <c:v>-0.34330694828350772</c:v>
                </c:pt>
                <c:pt idx="1">
                  <c:v>-0.32078935291418076</c:v>
                </c:pt>
                <c:pt idx="2">
                  <c:v>-0.31905803627428875</c:v>
                </c:pt>
                <c:pt idx="3">
                  <c:v>-0.26019521203934759</c:v>
                </c:pt>
                <c:pt idx="4">
                  <c:v>-0.25134228187919472</c:v>
                </c:pt>
                <c:pt idx="5">
                  <c:v>-0.21195771310256983</c:v>
                </c:pt>
                <c:pt idx="6">
                  <c:v>-0.20952964225259674</c:v>
                </c:pt>
                <c:pt idx="7">
                  <c:v>-0.17647058823529405</c:v>
                </c:pt>
                <c:pt idx="8">
                  <c:v>-0.17528785014607318</c:v>
                </c:pt>
                <c:pt idx="9">
                  <c:v>-0.16907897675902783</c:v>
                </c:pt>
              </c:numCache>
            </c:numRef>
          </c:val>
          <c:extLst>
            <c:ext xmlns:c16="http://schemas.microsoft.com/office/drawing/2014/chart" uri="{C3380CC4-5D6E-409C-BE32-E72D297353CC}">
              <c16:uniqueId val="{00000000-3614-4ED5-A90A-DE6F0B7ECF73}"/>
            </c:ext>
          </c:extLst>
        </c:ser>
        <c:dLbls>
          <c:showLegendKey val="0"/>
          <c:showVal val="0"/>
          <c:showCatName val="0"/>
          <c:showSerName val="0"/>
          <c:showPercent val="0"/>
          <c:showBubbleSize val="0"/>
        </c:dLbls>
        <c:gapWidth val="182"/>
        <c:axId val="553534016"/>
        <c:axId val="553530736"/>
      </c:barChart>
      <c:catAx>
        <c:axId val="55353401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zh-CN"/>
          </a:p>
        </c:txPr>
        <c:crossAx val="553530736"/>
        <c:crosses val="autoZero"/>
        <c:auto val="1"/>
        <c:lblAlgn val="ctr"/>
        <c:lblOffset val="100"/>
        <c:noMultiLvlLbl val="0"/>
      </c:catAx>
      <c:valAx>
        <c:axId val="553530736"/>
        <c:scaling>
          <c:orientation val="minMax"/>
        </c:scaling>
        <c:delete val="1"/>
        <c:axPos val="b"/>
        <c:numFmt formatCode="0.00%" sourceLinked="1"/>
        <c:majorTickMark val="none"/>
        <c:minorTickMark val="none"/>
        <c:tickLblPos val="nextTo"/>
        <c:crossAx val="553534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33390439165815"/>
          <c:y val="0.12745519342486891"/>
          <c:w val="0.63510565686984033"/>
          <c:h val="0.64810397972144218"/>
        </c:manualLayout>
      </c:layout>
      <c:doughnutChart>
        <c:varyColors val="1"/>
        <c:ser>
          <c:idx val="0"/>
          <c:order val="0"/>
          <c:tx>
            <c:strRef>
              <c:f>'数据统计 按行业'!$O$51</c:f>
              <c:strCache>
                <c:ptCount val="1"/>
                <c:pt idx="0">
                  <c:v>融资金额（人民币 亿元）</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FBA7-4080-90D6-5E8259C09428}"/>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FBA7-4080-90D6-5E8259C09428}"/>
              </c:ext>
            </c:extLst>
          </c:dPt>
          <c:dPt>
            <c:idx val="2"/>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FBA7-4080-90D6-5E8259C09428}"/>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FBA7-4080-90D6-5E8259C09428}"/>
              </c:ext>
            </c:extLst>
          </c:dPt>
          <c:dPt>
            <c:idx val="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9-FBA7-4080-90D6-5E8259C09428}"/>
              </c:ext>
            </c:extLst>
          </c:dPt>
          <c:dPt>
            <c:idx val="5"/>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B-FBA7-4080-90D6-5E8259C09428}"/>
              </c:ext>
            </c:extLst>
          </c:dPt>
          <c:dPt>
            <c:idx val="6"/>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D-FBA7-4080-90D6-5E8259C09428}"/>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FBA7-4080-90D6-5E8259C09428}"/>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FBA7-4080-90D6-5E8259C09428}"/>
              </c:ext>
            </c:extLst>
          </c:dPt>
          <c:dPt>
            <c:idx val="9"/>
            <c:bubble3D val="0"/>
            <c:spPr>
              <a:solidFill>
                <a:srgbClr val="00B0F0"/>
              </a:solidFill>
              <a:ln w="19050">
                <a:solidFill>
                  <a:schemeClr val="lt1"/>
                </a:solidFill>
              </a:ln>
              <a:effectLst/>
            </c:spPr>
            <c:extLst>
              <c:ext xmlns:c16="http://schemas.microsoft.com/office/drawing/2014/chart" uri="{C3380CC4-5D6E-409C-BE32-E72D297353CC}">
                <c16:uniqueId val="{00000013-FBA7-4080-90D6-5E8259C0942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BA7-4080-90D6-5E8259C09428}"/>
              </c:ext>
            </c:extLst>
          </c:dPt>
          <c:dPt>
            <c:idx val="11"/>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17-FBA7-4080-90D6-5E8259C0942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BA7-4080-90D6-5E8259C0942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BA7-4080-90D6-5E8259C09428}"/>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BA7-4080-90D6-5E8259C09428}"/>
              </c:ext>
            </c:extLst>
          </c:dPt>
          <c:dLbls>
            <c:dLbl>
              <c:idx val="0"/>
              <c:delete val="1"/>
              <c:extLst>
                <c:ext xmlns:c15="http://schemas.microsoft.com/office/drawing/2012/chart" uri="{CE6537A1-D6FC-4f65-9D91-7224C49458BB}"/>
                <c:ext xmlns:c16="http://schemas.microsoft.com/office/drawing/2014/chart" uri="{C3380CC4-5D6E-409C-BE32-E72D297353CC}">
                  <c16:uniqueId val="{00000001-FBA7-4080-90D6-5E8259C09428}"/>
                </c:ext>
              </c:extLst>
            </c:dLbl>
            <c:dLbl>
              <c:idx val="1"/>
              <c:layout>
                <c:manualLayout>
                  <c:x val="0.12586008529683351"/>
                  <c:y val="-0.1532492593488492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A7-4080-90D6-5E8259C09428}"/>
                </c:ext>
              </c:extLst>
            </c:dLbl>
            <c:dLbl>
              <c:idx val="2"/>
              <c:layout>
                <c:manualLayout>
                  <c:x val="0.21334326468656978"/>
                  <c:y val="-0.218974125238295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BA7-4080-90D6-5E8259C09428}"/>
                </c:ext>
              </c:extLst>
            </c:dLbl>
            <c:dLbl>
              <c:idx val="3"/>
              <c:delete val="1"/>
              <c:extLst>
                <c:ext xmlns:c15="http://schemas.microsoft.com/office/drawing/2012/chart" uri="{CE6537A1-D6FC-4f65-9D91-7224C49458BB}"/>
                <c:ext xmlns:c16="http://schemas.microsoft.com/office/drawing/2014/chart" uri="{C3380CC4-5D6E-409C-BE32-E72D297353CC}">
                  <c16:uniqueId val="{00000007-FBA7-4080-90D6-5E8259C09428}"/>
                </c:ext>
              </c:extLst>
            </c:dLbl>
            <c:dLbl>
              <c:idx val="4"/>
              <c:layout>
                <c:manualLayout>
                  <c:x val="0.11131804606150961"/>
                  <c:y val="0.1135963250947154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BA7-4080-90D6-5E8259C09428}"/>
                </c:ext>
              </c:extLst>
            </c:dLbl>
            <c:dLbl>
              <c:idx val="5"/>
              <c:delete val="1"/>
              <c:extLst>
                <c:ext xmlns:c15="http://schemas.microsoft.com/office/drawing/2012/chart" uri="{CE6537A1-D6FC-4f65-9D91-7224C49458BB}"/>
                <c:ext xmlns:c16="http://schemas.microsoft.com/office/drawing/2014/chart" uri="{C3380CC4-5D6E-409C-BE32-E72D297353CC}">
                  <c16:uniqueId val="{0000000B-FBA7-4080-90D6-5E8259C09428}"/>
                </c:ext>
              </c:extLst>
            </c:dLbl>
            <c:dLbl>
              <c:idx val="6"/>
              <c:delete val="1"/>
              <c:extLst>
                <c:ext xmlns:c15="http://schemas.microsoft.com/office/drawing/2012/chart" uri="{CE6537A1-D6FC-4f65-9D91-7224C49458BB}"/>
                <c:ext xmlns:c16="http://schemas.microsoft.com/office/drawing/2014/chart" uri="{C3380CC4-5D6E-409C-BE32-E72D297353CC}">
                  <c16:uniqueId val="{0000000D-FBA7-4080-90D6-5E8259C09428}"/>
                </c:ext>
              </c:extLst>
            </c:dLbl>
            <c:dLbl>
              <c:idx val="7"/>
              <c:layout>
                <c:manualLayout>
                  <c:x val="-0.14761740890765404"/>
                  <c:y val="7.40845598443796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BA7-4080-90D6-5E8259C09428}"/>
                </c:ext>
              </c:extLst>
            </c:dLbl>
            <c:dLbl>
              <c:idx val="8"/>
              <c:layout>
                <c:manualLayout>
                  <c:x val="-0.11857791863073851"/>
                  <c:y val="-8.39625011569636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BA7-4080-90D6-5E8259C09428}"/>
                </c:ext>
              </c:extLst>
            </c:dLbl>
            <c:dLbl>
              <c:idx val="9"/>
              <c:delete val="1"/>
              <c:extLst>
                <c:ext xmlns:c15="http://schemas.microsoft.com/office/drawing/2012/chart" uri="{CE6537A1-D6FC-4f65-9D91-7224C49458BB}"/>
                <c:ext xmlns:c16="http://schemas.microsoft.com/office/drawing/2014/chart" uri="{C3380CC4-5D6E-409C-BE32-E72D297353CC}">
                  <c16:uniqueId val="{00000013-FBA7-4080-90D6-5E8259C09428}"/>
                </c:ext>
              </c:extLst>
            </c:dLbl>
            <c:dLbl>
              <c:idx val="10"/>
              <c:delete val="1"/>
              <c:extLst>
                <c:ext xmlns:c15="http://schemas.microsoft.com/office/drawing/2012/chart" uri="{CE6537A1-D6FC-4f65-9D91-7224C49458BB}"/>
                <c:ext xmlns:c16="http://schemas.microsoft.com/office/drawing/2014/chart" uri="{C3380CC4-5D6E-409C-BE32-E72D297353CC}">
                  <c16:uniqueId val="{00000015-FBA7-4080-90D6-5E8259C09428}"/>
                </c:ext>
              </c:extLst>
            </c:dLbl>
            <c:spPr>
              <a:noFill/>
              <a:ln>
                <a:noFill/>
              </a:ln>
              <a:effectLst/>
            </c:spPr>
            <c:txPr>
              <a:bodyPr rot="0" spcFirstLastPara="1" vertOverflow="ellipsis" vert="horz" wrap="square" lIns="38100" tIns="19050" rIns="38100" bIns="19050" anchor="ctr" anchorCtr="0">
                <a:spAutoFit/>
              </a:bodyPr>
              <a:lstStyle/>
              <a:p>
                <a:pPr algn="ctr" rtl="0">
                  <a:defRPr lang="en-US" altLang="zh-CN" sz="1200" b="1" i="0" u="none" strike="noStrike" kern="1200" baseline="0">
                    <a:solidFill>
                      <a:srgbClr val="002060"/>
                    </a:solidFill>
                    <a:latin typeface="微软雅黑" panose="020B0503020204020204" pitchFamily="34" charset="-122"/>
                    <a:ea typeface="微软雅黑" panose="020B0503020204020204" pitchFamily="34" charset="-122"/>
                    <a:cs typeface="+mn-cs"/>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'数据统计 按行业'!$M$52:$M$61</c:f>
              <c:strCache>
                <c:ptCount val="10"/>
                <c:pt idx="0">
                  <c:v>公用事业</c:v>
                </c:pt>
                <c:pt idx="1">
                  <c:v>材料</c:v>
                </c:pt>
                <c:pt idx="2">
                  <c:v>日常消费</c:v>
                </c:pt>
                <c:pt idx="3">
                  <c:v>房地产</c:v>
                </c:pt>
                <c:pt idx="4">
                  <c:v>金融</c:v>
                </c:pt>
                <c:pt idx="5">
                  <c:v>可选消费</c:v>
                </c:pt>
                <c:pt idx="6">
                  <c:v>工业</c:v>
                </c:pt>
                <c:pt idx="7">
                  <c:v>医疗保健</c:v>
                </c:pt>
                <c:pt idx="8">
                  <c:v>信息技术</c:v>
                </c:pt>
                <c:pt idx="9">
                  <c:v>电信服务</c:v>
                </c:pt>
              </c:strCache>
            </c:strRef>
          </c:cat>
          <c:val>
            <c:numRef>
              <c:f>'数据统计 按行业'!$O$52:$O$61</c:f>
              <c:numCache>
                <c:formatCode>0.00_);[Red]\(0.00\)</c:formatCode>
                <c:ptCount val="10"/>
                <c:pt idx="0">
                  <c:v>13.31</c:v>
                </c:pt>
                <c:pt idx="1">
                  <c:v>151.87</c:v>
                </c:pt>
                <c:pt idx="2">
                  <c:v>48.56</c:v>
                </c:pt>
                <c:pt idx="3">
                  <c:v>4.01</c:v>
                </c:pt>
                <c:pt idx="4">
                  <c:v>193.67</c:v>
                </c:pt>
                <c:pt idx="5">
                  <c:v>45.24</c:v>
                </c:pt>
                <c:pt idx="6">
                  <c:v>19.100000000000001</c:v>
                </c:pt>
                <c:pt idx="7">
                  <c:v>49.92</c:v>
                </c:pt>
                <c:pt idx="8">
                  <c:v>240.51</c:v>
                </c:pt>
                <c:pt idx="9">
                  <c:v>0</c:v>
                </c:pt>
              </c:numCache>
            </c:numRef>
          </c:val>
          <c:extLst>
            <c:ext xmlns:c16="http://schemas.microsoft.com/office/drawing/2014/chart" uri="{C3380CC4-5D6E-409C-BE32-E72D297353CC}">
              <c16:uniqueId val="{0000001E-FBA7-4080-90D6-5E8259C09428}"/>
            </c:ext>
          </c:extLst>
        </c:ser>
        <c:dLbls>
          <c:showLegendKey val="0"/>
          <c:showVal val="0"/>
          <c:showCatName val="0"/>
          <c:showSerName val="0"/>
          <c:showPercent val="0"/>
          <c:showBubbleSize val="0"/>
          <c:showLeaderLines val="1"/>
        </c:dLbls>
        <c:firstSliceAng val="36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36637396692003"/>
          <c:y val="0.19731527974608468"/>
          <c:w val="0.46812867084899323"/>
          <c:h val="0.578338199371915"/>
        </c:manualLayout>
      </c:layout>
      <c:doughnutChart>
        <c:varyColors val="1"/>
        <c:ser>
          <c:idx val="0"/>
          <c:order val="0"/>
          <c:tx>
            <c:strRef>
              <c:f>'数据统计 按行业'!$N$51</c:f>
              <c:strCache>
                <c:ptCount val="1"/>
                <c:pt idx="0">
                  <c:v>案例数量</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97F2-46BC-BDAD-8FDE2644FDB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97F2-46BC-BDAD-8FDE2644FDB2}"/>
              </c:ext>
            </c:extLst>
          </c:dPt>
          <c:dPt>
            <c:idx val="2"/>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97F2-46BC-BDAD-8FDE2644FDB2}"/>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97F2-46BC-BDAD-8FDE2644FDB2}"/>
              </c:ext>
            </c:extLst>
          </c:dPt>
          <c:dPt>
            <c:idx val="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9-97F2-46BC-BDAD-8FDE2644FDB2}"/>
              </c:ext>
            </c:extLst>
          </c:dPt>
          <c:dPt>
            <c:idx val="5"/>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B-97F2-46BC-BDAD-8FDE2644FDB2}"/>
              </c:ext>
            </c:extLst>
          </c:dPt>
          <c:dPt>
            <c:idx val="6"/>
            <c:bubble3D val="0"/>
            <c:spPr>
              <a:solidFill>
                <a:schemeClr val="bg2">
                  <a:lumMod val="10000"/>
                </a:schemeClr>
              </a:solidFill>
              <a:ln w="19050">
                <a:solidFill>
                  <a:schemeClr val="lt1"/>
                </a:solidFill>
              </a:ln>
              <a:effectLst/>
            </c:spPr>
            <c:extLst>
              <c:ext xmlns:c16="http://schemas.microsoft.com/office/drawing/2014/chart" uri="{C3380CC4-5D6E-409C-BE32-E72D297353CC}">
                <c16:uniqueId val="{0000000D-97F2-46BC-BDAD-8FDE2644FDB2}"/>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97F2-46BC-BDAD-8FDE2644FDB2}"/>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97F2-46BC-BDAD-8FDE2644FDB2}"/>
              </c:ext>
            </c:extLst>
          </c:dPt>
          <c:dPt>
            <c:idx val="9"/>
            <c:bubble3D val="0"/>
            <c:spPr>
              <a:solidFill>
                <a:srgbClr val="00B0F0"/>
              </a:solidFill>
              <a:ln w="19050">
                <a:solidFill>
                  <a:schemeClr val="lt1"/>
                </a:solidFill>
              </a:ln>
              <a:effectLst/>
            </c:spPr>
            <c:extLst>
              <c:ext xmlns:c16="http://schemas.microsoft.com/office/drawing/2014/chart" uri="{C3380CC4-5D6E-409C-BE32-E72D297353CC}">
                <c16:uniqueId val="{00000013-97F2-46BC-BDAD-8FDE2644FDB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7F2-46BC-BDAD-8FDE2644FDB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97F2-46BC-BDAD-8FDE2644FDB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7F2-46BC-BDAD-8FDE2644FDB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7F2-46BC-BDAD-8FDE2644FDB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97F2-46BC-BDAD-8FDE2644FDB2}"/>
              </c:ext>
            </c:extLst>
          </c:dPt>
          <c:dLbls>
            <c:dLbl>
              <c:idx val="0"/>
              <c:delete val="1"/>
              <c:extLst>
                <c:ext xmlns:c15="http://schemas.microsoft.com/office/drawing/2012/chart" uri="{CE6537A1-D6FC-4f65-9D91-7224C49458BB}"/>
                <c:ext xmlns:c16="http://schemas.microsoft.com/office/drawing/2014/chart" uri="{C3380CC4-5D6E-409C-BE32-E72D297353CC}">
                  <c16:uniqueId val="{00000001-97F2-46BC-BDAD-8FDE2644FDB2}"/>
                </c:ext>
              </c:extLst>
            </c:dLbl>
            <c:dLbl>
              <c:idx val="1"/>
              <c:delete val="1"/>
              <c:extLst>
                <c:ext xmlns:c15="http://schemas.microsoft.com/office/drawing/2012/chart" uri="{CE6537A1-D6FC-4f65-9D91-7224C49458BB}"/>
                <c:ext xmlns:c16="http://schemas.microsoft.com/office/drawing/2014/chart" uri="{C3380CC4-5D6E-409C-BE32-E72D297353CC}">
                  <c16:uniqueId val="{00000003-97F2-46BC-BDAD-8FDE2644FDB2}"/>
                </c:ext>
              </c:extLst>
            </c:dLbl>
            <c:dLbl>
              <c:idx val="2"/>
              <c:delete val="1"/>
              <c:extLst>
                <c:ext xmlns:c15="http://schemas.microsoft.com/office/drawing/2012/chart" uri="{CE6537A1-D6FC-4f65-9D91-7224C49458BB}"/>
                <c:ext xmlns:c16="http://schemas.microsoft.com/office/drawing/2014/chart" uri="{C3380CC4-5D6E-409C-BE32-E72D297353CC}">
                  <c16:uniqueId val="{00000005-97F2-46BC-BDAD-8FDE2644FDB2}"/>
                </c:ext>
              </c:extLst>
            </c:dLbl>
            <c:dLbl>
              <c:idx val="3"/>
              <c:delete val="1"/>
              <c:extLst>
                <c:ext xmlns:c15="http://schemas.microsoft.com/office/drawing/2012/chart" uri="{CE6537A1-D6FC-4f65-9D91-7224C49458BB}"/>
                <c:ext xmlns:c16="http://schemas.microsoft.com/office/drawing/2014/chart" uri="{C3380CC4-5D6E-409C-BE32-E72D297353CC}">
                  <c16:uniqueId val="{00000007-97F2-46BC-BDAD-8FDE2644FDB2}"/>
                </c:ext>
              </c:extLst>
            </c:dLbl>
            <c:dLbl>
              <c:idx val="4"/>
              <c:layout>
                <c:manualLayout>
                  <c:x val="4.9740295891660444E-2"/>
                  <c:y val="-7.675897033583106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7F2-46BC-BDAD-8FDE2644FDB2}"/>
                </c:ext>
              </c:extLst>
            </c:dLbl>
            <c:dLbl>
              <c:idx val="5"/>
              <c:layout>
                <c:manualLayout>
                  <c:x val="0.10500729132683871"/>
                  <c:y val="-4.41364079431028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7F2-46BC-BDAD-8FDE2644FDB2}"/>
                </c:ext>
              </c:extLst>
            </c:dLbl>
            <c:dLbl>
              <c:idx val="6"/>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F2-46BC-BDAD-8FDE2644FDB2}"/>
                </c:ext>
              </c:extLst>
            </c:dLbl>
            <c:dLbl>
              <c:idx val="7"/>
              <c:layout>
                <c:manualLayout>
                  <c:x val="0.10869175768918379"/>
                  <c:y val="5.56502534934774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7F2-46BC-BDAD-8FDE2644FDB2}"/>
                </c:ext>
              </c:extLst>
            </c:dLbl>
            <c:dLbl>
              <c:idx val="8"/>
              <c:layout>
                <c:manualLayout>
                  <c:x val="-0.14737865449380874"/>
                  <c:y val="3.837948516791553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7F2-46BC-BDAD-8FDE2644FDB2}"/>
                </c:ext>
              </c:extLst>
            </c:dLbl>
            <c:dLbl>
              <c:idx val="9"/>
              <c:delete val="1"/>
              <c:extLst>
                <c:ext xmlns:c15="http://schemas.microsoft.com/office/drawing/2012/chart" uri="{CE6537A1-D6FC-4f65-9D91-7224C49458BB}"/>
                <c:ext xmlns:c16="http://schemas.microsoft.com/office/drawing/2014/chart" uri="{C3380CC4-5D6E-409C-BE32-E72D297353CC}">
                  <c16:uniqueId val="{00000013-97F2-46BC-BDAD-8FDE2644FDB2}"/>
                </c:ext>
              </c:extLst>
            </c:dLbl>
            <c:dLbl>
              <c:idx val="10"/>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7F2-46BC-BDAD-8FDE2644FD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微软雅黑" panose="020B0503020204020204" pitchFamily="34" charset="-122"/>
                    <a:ea typeface="微软雅黑" panose="020B0503020204020204" pitchFamily="34" charset="-122"/>
                    <a:cs typeface="+mn-cs"/>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'数据统计 按行业'!$M$52:$M$61</c:f>
              <c:strCache>
                <c:ptCount val="10"/>
                <c:pt idx="0">
                  <c:v>公用事业</c:v>
                </c:pt>
                <c:pt idx="1">
                  <c:v>材料</c:v>
                </c:pt>
                <c:pt idx="2">
                  <c:v>日常消费</c:v>
                </c:pt>
                <c:pt idx="3">
                  <c:v>房地产</c:v>
                </c:pt>
                <c:pt idx="4">
                  <c:v>金融</c:v>
                </c:pt>
                <c:pt idx="5">
                  <c:v>可选消费</c:v>
                </c:pt>
                <c:pt idx="6">
                  <c:v>工业</c:v>
                </c:pt>
                <c:pt idx="7">
                  <c:v>医疗保健</c:v>
                </c:pt>
                <c:pt idx="8">
                  <c:v>信息技术</c:v>
                </c:pt>
                <c:pt idx="9">
                  <c:v>电信服务</c:v>
                </c:pt>
              </c:strCache>
            </c:strRef>
          </c:cat>
          <c:val>
            <c:numRef>
              <c:f>'数据统计 按行业'!$N$52:$N$61</c:f>
              <c:numCache>
                <c:formatCode>General</c:formatCode>
                <c:ptCount val="10"/>
                <c:pt idx="0">
                  <c:v>4</c:v>
                </c:pt>
                <c:pt idx="1">
                  <c:v>5</c:v>
                </c:pt>
                <c:pt idx="2">
                  <c:v>4</c:v>
                </c:pt>
                <c:pt idx="3">
                  <c:v>1</c:v>
                </c:pt>
                <c:pt idx="4">
                  <c:v>18</c:v>
                </c:pt>
                <c:pt idx="5">
                  <c:v>23</c:v>
                </c:pt>
                <c:pt idx="6">
                  <c:v>7</c:v>
                </c:pt>
                <c:pt idx="7">
                  <c:v>34</c:v>
                </c:pt>
                <c:pt idx="8">
                  <c:v>127</c:v>
                </c:pt>
                <c:pt idx="9">
                  <c:v>1</c:v>
                </c:pt>
              </c:numCache>
            </c:numRef>
          </c:val>
          <c:extLst>
            <c:ext xmlns:c16="http://schemas.microsoft.com/office/drawing/2014/chart" uri="{C3380CC4-5D6E-409C-BE32-E72D297353CC}">
              <c16:uniqueId val="{0000001E-97F2-46BC-BDAD-8FDE2644FDB2}"/>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a:effectLst/>
              </a:rPr>
              <a:t>2021</a:t>
            </a:r>
            <a:r>
              <a:rPr lang="zh-CN" altLang="zh-CN" sz="1800">
                <a:effectLst/>
              </a:rPr>
              <a:t>年</a:t>
            </a:r>
            <a:r>
              <a:rPr lang="en-US" altLang="zh-CN" sz="1800">
                <a:effectLst/>
              </a:rPr>
              <a:t>6</a:t>
            </a:r>
            <a:r>
              <a:rPr lang="zh-CN" altLang="zh-CN" sz="1800">
                <a:effectLst/>
              </a:rPr>
              <a:t>月中国</a:t>
            </a:r>
            <a:r>
              <a:rPr lang="en-US" altLang="zh-CN" sz="1800">
                <a:effectLst/>
              </a:rPr>
              <a:t>PEVC</a:t>
            </a:r>
            <a:r>
              <a:rPr lang="zh-CN" altLang="zh-CN" sz="1800">
                <a:effectLst/>
              </a:rPr>
              <a:t>轮次及融资规模一览</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0087328682983239"/>
          <c:y val="9.8043613100581267E-2"/>
          <c:w val="0.85901206670242891"/>
          <c:h val="0.79138080206859818"/>
        </c:manualLayout>
      </c:layout>
      <c:barChart>
        <c:barDir val="bar"/>
        <c:grouping val="clustered"/>
        <c:varyColors val="0"/>
        <c:ser>
          <c:idx val="0"/>
          <c:order val="0"/>
          <c:tx>
            <c:strRef>
              <c:f>Sheet1!$B$1</c:f>
              <c:strCache>
                <c:ptCount val="1"/>
                <c:pt idx="0">
                  <c:v>融资金额</c:v>
                </c:pt>
              </c:strCache>
            </c:strRef>
          </c:tx>
          <c:spPr>
            <a:solidFill>
              <a:schemeClr val="accent1"/>
            </a:solidFill>
            <a:ln cmpd="sng">
              <a:solidFill>
                <a:schemeClr val="bg2">
                  <a:lumMod val="9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c:v>
                </c:pt>
                <c:pt idx="1">
                  <c:v>Angel</c:v>
                </c:pt>
                <c:pt idx="2">
                  <c:v>B</c:v>
                </c:pt>
                <c:pt idx="3">
                  <c:v>C</c:v>
                </c:pt>
                <c:pt idx="4">
                  <c:v>D</c:v>
                </c:pt>
                <c:pt idx="5">
                  <c:v>E</c:v>
                </c:pt>
                <c:pt idx="6">
                  <c:v>Pre-A</c:v>
                </c:pt>
                <c:pt idx="7">
                  <c:v>Pre-B</c:v>
                </c:pt>
                <c:pt idx="8">
                  <c:v>Strategy</c:v>
                </c:pt>
              </c:strCache>
            </c:strRef>
          </c:cat>
          <c:val>
            <c:numRef>
              <c:f>Sheet1!$B$2:$B$10</c:f>
              <c:numCache>
                <c:formatCode>0.00_ </c:formatCode>
                <c:ptCount val="9"/>
                <c:pt idx="0">
                  <c:v>13.984</c:v>
                </c:pt>
                <c:pt idx="1">
                  <c:v>0</c:v>
                </c:pt>
                <c:pt idx="2">
                  <c:v>55.57</c:v>
                </c:pt>
                <c:pt idx="3">
                  <c:v>52.18</c:v>
                </c:pt>
                <c:pt idx="4">
                  <c:v>35.479999999999997</c:v>
                </c:pt>
                <c:pt idx="5">
                  <c:v>9.6</c:v>
                </c:pt>
                <c:pt idx="6">
                  <c:v>0.1</c:v>
                </c:pt>
                <c:pt idx="7">
                  <c:v>0.7</c:v>
                </c:pt>
                <c:pt idx="8">
                  <c:v>793.29263300000002</c:v>
                </c:pt>
              </c:numCache>
            </c:numRef>
          </c:val>
          <c:extLst>
            <c:ext xmlns:c16="http://schemas.microsoft.com/office/drawing/2014/chart" uri="{C3380CC4-5D6E-409C-BE32-E72D297353CC}">
              <c16:uniqueId val="{00000000-C116-4EBB-BE9D-BF3D9F943718}"/>
            </c:ext>
          </c:extLst>
        </c:ser>
        <c:ser>
          <c:idx val="1"/>
          <c:order val="1"/>
          <c:tx>
            <c:strRef>
              <c:f>Sheet1!$C$1</c:f>
              <c:strCache>
                <c:ptCount val="1"/>
                <c:pt idx="0">
                  <c:v>融资轮次</c:v>
                </c:pt>
              </c:strCache>
            </c:strRef>
          </c:tx>
          <c:spPr>
            <a:solidFill>
              <a:schemeClr val="accent2"/>
            </a:solidFill>
            <a:ln>
              <a:solidFill>
                <a:schemeClr val="bg2">
                  <a:lumMod val="90000"/>
                  <a:alpha val="95000"/>
                </a:schemeClr>
              </a:solidFill>
            </a:ln>
            <a:effectLst>
              <a:glow>
                <a:schemeClr val="accent1">
                  <a:alpha val="35000"/>
                </a:schemeClr>
              </a:glow>
            </a:effectLst>
          </c:spPr>
          <c:invertIfNegative val="0"/>
          <c:dLbls>
            <c:dLbl>
              <c:idx val="0"/>
              <c:tx>
                <c:rich>
                  <a:bodyPr/>
                  <a:lstStyle/>
                  <a:p>
                    <a:r>
                      <a:rPr lang="en-US" altLang="zh-CN"/>
                      <a:t>54</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935-4379-B57D-CF6B32B128B2}"/>
                </c:ext>
              </c:extLst>
            </c:dLbl>
            <c:dLbl>
              <c:idx val="1"/>
              <c:tx>
                <c:rich>
                  <a:bodyPr/>
                  <a:lstStyle/>
                  <a:p>
                    <a:r>
                      <a:rPr lang="en-US" altLang="zh-CN"/>
                      <a:t>3</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935-4379-B57D-CF6B32B128B2}"/>
                </c:ext>
              </c:extLst>
            </c:dLbl>
            <c:dLbl>
              <c:idx val="2"/>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altLang="zh-CN" dirty="0"/>
                      <a:t>61</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2.7238184220586624E-2"/>
                      <c:h val="3.2588153129734544E-2"/>
                    </c:manualLayout>
                  </c15:layout>
                  <c15:showDataLabelsRange val="0"/>
                </c:ext>
                <c:ext xmlns:c16="http://schemas.microsoft.com/office/drawing/2014/chart" uri="{C3380CC4-5D6E-409C-BE32-E72D297353CC}">
                  <c16:uniqueId val="{00000007-8935-4379-B57D-CF6B32B128B2}"/>
                </c:ext>
              </c:extLst>
            </c:dLbl>
            <c:dLbl>
              <c:idx val="3"/>
              <c:tx>
                <c:rich>
                  <a:bodyPr/>
                  <a:lstStyle/>
                  <a:p>
                    <a:r>
                      <a:rPr lang="en-US" altLang="zh-CN"/>
                      <a:t>24</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935-4379-B57D-CF6B32B128B2}"/>
                </c:ext>
              </c:extLst>
            </c:dLbl>
            <c:dLbl>
              <c:idx val="4"/>
              <c:tx>
                <c:rich>
                  <a:bodyPr/>
                  <a:lstStyle/>
                  <a:p>
                    <a:r>
                      <a:rPr lang="en-US" altLang="zh-CN"/>
                      <a:t>16</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935-4379-B57D-CF6B32B128B2}"/>
                </c:ext>
              </c:extLst>
            </c:dLbl>
            <c:dLbl>
              <c:idx val="5"/>
              <c:tx>
                <c:rich>
                  <a:bodyPr/>
                  <a:lstStyle/>
                  <a:p>
                    <a:r>
                      <a:rPr lang="en-US" altLang="zh-CN"/>
                      <a:t>1</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935-4379-B57D-CF6B32B128B2}"/>
                </c:ext>
              </c:extLst>
            </c:dLbl>
            <c:dLbl>
              <c:idx val="6"/>
              <c:tx>
                <c:rich>
                  <a:bodyPr/>
                  <a:lstStyle/>
                  <a:p>
                    <a:r>
                      <a:rPr lang="en-US" altLang="zh-CN"/>
                      <a:t>10</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935-4379-B57D-CF6B32B128B2}"/>
                </c:ext>
              </c:extLst>
            </c:dLbl>
            <c:dLbl>
              <c:idx val="7"/>
              <c:tx>
                <c:rich>
                  <a:bodyPr/>
                  <a:lstStyle/>
                  <a:p>
                    <a:r>
                      <a:rPr lang="en-US" altLang="zh-CN" dirty="0"/>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935-4379-B57D-CF6B32B128B2}"/>
                </c:ext>
              </c:extLst>
            </c:dLbl>
            <c:dLbl>
              <c:idx val="8"/>
              <c:layout>
                <c:manualLayout>
                  <c:x val="-2.7444063811672026E-2"/>
                  <c:y val="8.2436434794585373E-2"/>
                </c:manualLayout>
              </c:layout>
              <c:tx>
                <c:rich>
                  <a:bodyPr/>
                  <a:lstStyle/>
                  <a:p>
                    <a:r>
                      <a:rPr lang="en-US" altLang="zh-CN" dirty="0"/>
                      <a:t>110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35-4379-B57D-CF6B32B128B2}"/>
                </c:ext>
              </c:extLst>
            </c:dLbl>
            <c:dLbl>
              <c:idx val="9"/>
              <c:layout>
                <c:manualLayout>
                  <c:x val="-1.9959319135761471E-2"/>
                  <c:y val="-4.865653889819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16-4EBB-BE9D-BF3D9F9437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c:v>
                </c:pt>
                <c:pt idx="1">
                  <c:v>Angel</c:v>
                </c:pt>
                <c:pt idx="2">
                  <c:v>B</c:v>
                </c:pt>
                <c:pt idx="3">
                  <c:v>C</c:v>
                </c:pt>
                <c:pt idx="4">
                  <c:v>D</c:v>
                </c:pt>
                <c:pt idx="5">
                  <c:v>E</c:v>
                </c:pt>
                <c:pt idx="6">
                  <c:v>Pre-A</c:v>
                </c:pt>
                <c:pt idx="7">
                  <c:v>Pre-B</c:v>
                </c:pt>
                <c:pt idx="8">
                  <c:v>Strategy</c:v>
                </c:pt>
              </c:strCache>
            </c:strRef>
          </c:cat>
          <c:val>
            <c:numRef>
              <c:f>Sheet1!$C$2:$C$10</c:f>
              <c:numCache>
                <c:formatCode>0_ </c:formatCode>
                <c:ptCount val="9"/>
                <c:pt idx="0">
                  <c:v>-54</c:v>
                </c:pt>
                <c:pt idx="1">
                  <c:v>-3</c:v>
                </c:pt>
                <c:pt idx="2">
                  <c:v>-61</c:v>
                </c:pt>
                <c:pt idx="3">
                  <c:v>-24</c:v>
                </c:pt>
                <c:pt idx="4">
                  <c:v>-16</c:v>
                </c:pt>
                <c:pt idx="5">
                  <c:v>-1</c:v>
                </c:pt>
                <c:pt idx="6">
                  <c:v>-10</c:v>
                </c:pt>
                <c:pt idx="7">
                  <c:v>-4</c:v>
                </c:pt>
                <c:pt idx="8">
                  <c:v>-110</c:v>
                </c:pt>
              </c:numCache>
            </c:numRef>
          </c:val>
          <c:extLst>
            <c:ext xmlns:c16="http://schemas.microsoft.com/office/drawing/2014/chart" uri="{C3380CC4-5D6E-409C-BE32-E72D297353CC}">
              <c16:uniqueId val="{00000001-C116-4EBB-BE9D-BF3D9F943718}"/>
            </c:ext>
          </c:extLst>
        </c:ser>
        <c:dLbls>
          <c:showLegendKey val="0"/>
          <c:showVal val="0"/>
          <c:showCatName val="0"/>
          <c:showSerName val="0"/>
          <c:showPercent val="0"/>
          <c:showBubbleSize val="0"/>
        </c:dLbls>
        <c:gapWidth val="182"/>
        <c:overlap val="100"/>
        <c:axId val="1764893184"/>
        <c:axId val="1764875296"/>
      </c:barChart>
      <c:catAx>
        <c:axId val="1764893184"/>
        <c:scaling>
          <c:orientation val="minMax"/>
        </c:scaling>
        <c:delete val="0"/>
        <c:axPos val="l"/>
        <c:numFmt formatCode="#,##0.00_);[Red]\(#,##0.00\)" sourceLinked="0"/>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64875296"/>
        <c:crosses val="autoZero"/>
        <c:auto val="1"/>
        <c:lblAlgn val="ctr"/>
        <c:lblOffset val="100"/>
        <c:noMultiLvlLbl val="0"/>
      </c:catAx>
      <c:valAx>
        <c:axId val="1764875296"/>
        <c:scaling>
          <c:orientation val="minMax"/>
          <c:max val="800"/>
          <c:min val="-120"/>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64893184"/>
        <c:crosses val="autoZero"/>
        <c:crossBetween val="between"/>
      </c:valAx>
      <c:spPr>
        <a:noFill/>
        <a:ln>
          <a:solidFill>
            <a:schemeClr val="bg2">
              <a:lumMod val="90000"/>
              <a:alpha val="95000"/>
            </a:schemeClr>
          </a:solidFill>
        </a:ln>
        <a:effectLst/>
      </c:spPr>
    </c:plotArea>
    <c:legend>
      <c:legendPos val="b"/>
      <c:layout>
        <c:manualLayout>
          <c:xMode val="edge"/>
          <c:yMode val="edge"/>
          <c:x val="0.41853552817741163"/>
          <c:y val="0.94256326600821649"/>
          <c:w val="0.16791877342911712"/>
          <c:h val="4.97083182297911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sz="1400"/>
              <a:t>2020</a:t>
            </a:r>
            <a:r>
              <a:rPr lang="zh-CN" sz="1400"/>
              <a:t>年</a:t>
            </a:r>
            <a:r>
              <a:rPr lang="en-US" altLang="zh-CN" sz="1400"/>
              <a:t>6</a:t>
            </a:r>
            <a:r>
              <a:rPr lang="zh-CN" sz="1400"/>
              <a:t>月</a:t>
            </a:r>
            <a:r>
              <a:rPr lang="en-US" sz="1400"/>
              <a:t>-2021</a:t>
            </a:r>
            <a:r>
              <a:rPr lang="zh-CN" sz="1400"/>
              <a:t>年</a:t>
            </a:r>
            <a:r>
              <a:rPr lang="en-US" altLang="zh-CN" sz="1400"/>
              <a:t>6</a:t>
            </a:r>
            <a:r>
              <a:rPr lang="zh-CN" sz="1400"/>
              <a:t>月</a:t>
            </a:r>
            <a:r>
              <a:rPr lang="en-US" sz="1400"/>
              <a:t>A</a:t>
            </a:r>
            <a:r>
              <a:rPr lang="zh-CN" sz="1400"/>
              <a:t>股</a:t>
            </a:r>
            <a:r>
              <a:rPr lang="en-US" sz="1400"/>
              <a:t>IPO</a:t>
            </a:r>
            <a:r>
              <a:rPr lang="zh-CN" sz="1400"/>
              <a:t>情况及退出基金数量</a:t>
            </a:r>
          </a:p>
        </c:rich>
      </c:tx>
      <c:layout>
        <c:manualLayout>
          <c:xMode val="edge"/>
          <c:yMode val="edge"/>
          <c:x val="0.27764168064736394"/>
          <c:y val="7.71460341015843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1867387467860847E-2"/>
          <c:y val="0.15516358024691357"/>
          <c:w val="0.84265970955218394"/>
          <c:h val="0.61005617283950619"/>
        </c:manualLayout>
      </c:layout>
      <c:areaChart>
        <c:grouping val="standard"/>
        <c:varyColors val="0"/>
        <c:ser>
          <c:idx val="1"/>
          <c:order val="1"/>
          <c:tx>
            <c:strRef>
              <c:f>数据汇总!$C$1</c:f>
              <c:strCache>
                <c:ptCount val="1"/>
                <c:pt idx="0">
                  <c:v>募集资金（亿元）</c:v>
                </c:pt>
              </c:strCache>
            </c:strRef>
          </c:tx>
          <c:spPr>
            <a:solidFill>
              <a:schemeClr val="bg1">
                <a:lumMod val="75000"/>
              </a:schemeClr>
            </a:solidFill>
            <a:ln>
              <a:noFill/>
            </a:ln>
            <a:effectLst/>
          </c:spPr>
          <c:cat>
            <c:numRef>
              <c:f>数据汇总!$A$28:$A$40</c:f>
              <c:numCache>
                <c:formatCode>yyyy"年"m"月"</c:formatCode>
                <c:ptCount val="13"/>
                <c:pt idx="0">
                  <c:v>44012</c:v>
                </c:pt>
                <c:pt idx="1">
                  <c:v>44043</c:v>
                </c:pt>
                <c:pt idx="2">
                  <c:v>44074</c:v>
                </c:pt>
                <c:pt idx="3">
                  <c:v>44104</c:v>
                </c:pt>
                <c:pt idx="4">
                  <c:v>44105</c:v>
                </c:pt>
                <c:pt idx="5">
                  <c:v>44165</c:v>
                </c:pt>
                <c:pt idx="6">
                  <c:v>44196</c:v>
                </c:pt>
                <c:pt idx="7">
                  <c:v>44227</c:v>
                </c:pt>
                <c:pt idx="8">
                  <c:v>44255</c:v>
                </c:pt>
                <c:pt idx="9">
                  <c:v>44256</c:v>
                </c:pt>
                <c:pt idx="10">
                  <c:v>44308</c:v>
                </c:pt>
                <c:pt idx="11">
                  <c:v>44344</c:v>
                </c:pt>
                <c:pt idx="12">
                  <c:v>44348</c:v>
                </c:pt>
              </c:numCache>
            </c:numRef>
          </c:cat>
          <c:val>
            <c:numRef>
              <c:f>数据汇总!$C$28:$C$40</c:f>
              <c:numCache>
                <c:formatCode>0_);[Red]\(0\)</c:formatCode>
                <c:ptCount val="13"/>
                <c:pt idx="0">
                  <c:v>260.56</c:v>
                </c:pt>
                <c:pt idx="1">
                  <c:v>1098.1300000000001</c:v>
                </c:pt>
                <c:pt idx="2">
                  <c:v>630.58000000000004</c:v>
                </c:pt>
                <c:pt idx="3">
                  <c:v>530.44264752780009</c:v>
                </c:pt>
                <c:pt idx="4">
                  <c:v>394.65238078869993</c:v>
                </c:pt>
                <c:pt idx="5">
                  <c:v>286.68</c:v>
                </c:pt>
                <c:pt idx="6">
                  <c:v>460.91844684450018</c:v>
                </c:pt>
                <c:pt idx="7">
                  <c:v>246.38</c:v>
                </c:pt>
                <c:pt idx="8">
                  <c:v>229.23</c:v>
                </c:pt>
                <c:pt idx="9">
                  <c:v>285.68</c:v>
                </c:pt>
                <c:pt idx="10" formatCode="General">
                  <c:v>340</c:v>
                </c:pt>
                <c:pt idx="11" formatCode="General">
                  <c:v>958</c:v>
                </c:pt>
                <c:pt idx="12" formatCode="General">
                  <c:v>561.45000000000005</c:v>
                </c:pt>
              </c:numCache>
            </c:numRef>
          </c:val>
          <c:extLst>
            <c:ext xmlns:c16="http://schemas.microsoft.com/office/drawing/2014/chart" uri="{C3380CC4-5D6E-409C-BE32-E72D297353CC}">
              <c16:uniqueId val="{00000000-FBB7-4D57-9E55-135C16BC8743}"/>
            </c:ext>
          </c:extLst>
        </c:ser>
        <c:dLbls>
          <c:showLegendKey val="0"/>
          <c:showVal val="0"/>
          <c:showCatName val="0"/>
          <c:showSerName val="0"/>
          <c:showPercent val="0"/>
          <c:showBubbleSize val="0"/>
        </c:dLbls>
        <c:axId val="751323792"/>
        <c:axId val="751325104"/>
      </c:areaChart>
      <c:lineChart>
        <c:grouping val="standard"/>
        <c:varyColors val="0"/>
        <c:ser>
          <c:idx val="0"/>
          <c:order val="0"/>
          <c:tx>
            <c:strRef>
              <c:f>数据汇总!$B$1</c:f>
              <c:strCache>
                <c:ptCount val="1"/>
                <c:pt idx="0">
                  <c:v>IPO数量</c:v>
                </c:pt>
              </c:strCache>
            </c:strRef>
          </c:tx>
          <c:spPr>
            <a:ln w="190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数据汇总!$A$28:$A$40</c:f>
              <c:numCache>
                <c:formatCode>yyyy"年"m"月"</c:formatCode>
                <c:ptCount val="13"/>
                <c:pt idx="0">
                  <c:v>44012</c:v>
                </c:pt>
                <c:pt idx="1">
                  <c:v>44043</c:v>
                </c:pt>
                <c:pt idx="2">
                  <c:v>44074</c:v>
                </c:pt>
                <c:pt idx="3">
                  <c:v>44104</c:v>
                </c:pt>
                <c:pt idx="4">
                  <c:v>44105</c:v>
                </c:pt>
                <c:pt idx="5">
                  <c:v>44165</c:v>
                </c:pt>
                <c:pt idx="6">
                  <c:v>44196</c:v>
                </c:pt>
                <c:pt idx="7">
                  <c:v>44227</c:v>
                </c:pt>
                <c:pt idx="8">
                  <c:v>44255</c:v>
                </c:pt>
                <c:pt idx="9">
                  <c:v>44256</c:v>
                </c:pt>
                <c:pt idx="10">
                  <c:v>44308</c:v>
                </c:pt>
                <c:pt idx="11">
                  <c:v>44344</c:v>
                </c:pt>
                <c:pt idx="12">
                  <c:v>44348</c:v>
                </c:pt>
              </c:numCache>
            </c:numRef>
          </c:cat>
          <c:val>
            <c:numRef>
              <c:f>数据汇总!$B$28:$B$40</c:f>
              <c:numCache>
                <c:formatCode>General</c:formatCode>
                <c:ptCount val="13"/>
                <c:pt idx="0">
                  <c:v>26</c:v>
                </c:pt>
                <c:pt idx="1">
                  <c:v>82</c:v>
                </c:pt>
                <c:pt idx="2">
                  <c:v>59</c:v>
                </c:pt>
                <c:pt idx="3">
                  <c:v>67</c:v>
                </c:pt>
                <c:pt idx="4">
                  <c:v>26</c:v>
                </c:pt>
                <c:pt idx="5">
                  <c:v>21</c:v>
                </c:pt>
                <c:pt idx="6">
                  <c:v>54</c:v>
                </c:pt>
                <c:pt idx="7">
                  <c:v>33</c:v>
                </c:pt>
                <c:pt idx="8">
                  <c:v>28</c:v>
                </c:pt>
                <c:pt idx="9">
                  <c:v>39</c:v>
                </c:pt>
                <c:pt idx="10">
                  <c:v>50</c:v>
                </c:pt>
                <c:pt idx="11">
                  <c:v>41</c:v>
                </c:pt>
                <c:pt idx="12">
                  <c:v>49</c:v>
                </c:pt>
              </c:numCache>
            </c:numRef>
          </c:val>
          <c:smooth val="0"/>
          <c:extLst>
            <c:ext xmlns:c16="http://schemas.microsoft.com/office/drawing/2014/chart" uri="{C3380CC4-5D6E-409C-BE32-E72D297353CC}">
              <c16:uniqueId val="{00000001-FBB7-4D57-9E55-135C16BC8743}"/>
            </c:ext>
          </c:extLst>
        </c:ser>
        <c:ser>
          <c:idx val="2"/>
          <c:order val="2"/>
          <c:tx>
            <c:strRef>
              <c:f>数据汇总!$D$1</c:f>
              <c:strCache>
                <c:ptCount val="1"/>
                <c:pt idx="0">
                  <c:v>退出基金数量</c:v>
                </c:pt>
              </c:strCache>
            </c:strRef>
          </c:tx>
          <c:spPr>
            <a:ln w="19050"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数据汇总!$A$28:$A$40</c:f>
              <c:numCache>
                <c:formatCode>yyyy"年"m"月"</c:formatCode>
                <c:ptCount val="13"/>
                <c:pt idx="0">
                  <c:v>44012</c:v>
                </c:pt>
                <c:pt idx="1">
                  <c:v>44043</c:v>
                </c:pt>
                <c:pt idx="2">
                  <c:v>44074</c:v>
                </c:pt>
                <c:pt idx="3">
                  <c:v>44104</c:v>
                </c:pt>
                <c:pt idx="4">
                  <c:v>44105</c:v>
                </c:pt>
                <c:pt idx="5">
                  <c:v>44165</c:v>
                </c:pt>
                <c:pt idx="6">
                  <c:v>44196</c:v>
                </c:pt>
                <c:pt idx="7">
                  <c:v>44227</c:v>
                </c:pt>
                <c:pt idx="8">
                  <c:v>44255</c:v>
                </c:pt>
                <c:pt idx="9">
                  <c:v>44256</c:v>
                </c:pt>
                <c:pt idx="10">
                  <c:v>44308</c:v>
                </c:pt>
                <c:pt idx="11">
                  <c:v>44344</c:v>
                </c:pt>
                <c:pt idx="12">
                  <c:v>44348</c:v>
                </c:pt>
              </c:numCache>
            </c:numRef>
          </c:cat>
          <c:val>
            <c:numRef>
              <c:f>数据汇总!$D$28:$D$40</c:f>
              <c:numCache>
                <c:formatCode>General</c:formatCode>
                <c:ptCount val="13"/>
                <c:pt idx="0">
                  <c:v>109</c:v>
                </c:pt>
                <c:pt idx="1">
                  <c:v>273</c:v>
                </c:pt>
                <c:pt idx="2">
                  <c:v>209</c:v>
                </c:pt>
                <c:pt idx="3">
                  <c:v>206</c:v>
                </c:pt>
                <c:pt idx="4">
                  <c:v>93</c:v>
                </c:pt>
                <c:pt idx="5">
                  <c:v>68</c:v>
                </c:pt>
                <c:pt idx="6">
                  <c:v>106</c:v>
                </c:pt>
                <c:pt idx="7">
                  <c:v>81</c:v>
                </c:pt>
                <c:pt idx="8">
                  <c:v>87</c:v>
                </c:pt>
                <c:pt idx="9">
                  <c:v>128</c:v>
                </c:pt>
                <c:pt idx="10">
                  <c:v>160</c:v>
                </c:pt>
                <c:pt idx="11">
                  <c:v>155</c:v>
                </c:pt>
                <c:pt idx="12">
                  <c:v>87</c:v>
                </c:pt>
              </c:numCache>
            </c:numRef>
          </c:val>
          <c:smooth val="0"/>
          <c:extLst>
            <c:ext xmlns:c16="http://schemas.microsoft.com/office/drawing/2014/chart" uri="{C3380CC4-5D6E-409C-BE32-E72D297353CC}">
              <c16:uniqueId val="{00000002-FBB7-4D57-9E55-135C16BC8743}"/>
            </c:ext>
          </c:extLst>
        </c:ser>
        <c:dLbls>
          <c:showLegendKey val="0"/>
          <c:showVal val="0"/>
          <c:showCatName val="0"/>
          <c:showSerName val="0"/>
          <c:showPercent val="0"/>
          <c:showBubbleSize val="0"/>
        </c:dLbls>
        <c:marker val="1"/>
        <c:smooth val="0"/>
        <c:axId val="754309336"/>
        <c:axId val="754306056"/>
      </c:lineChart>
      <c:catAx>
        <c:axId val="751323792"/>
        <c:scaling>
          <c:orientation val="minMax"/>
        </c:scaling>
        <c:delete val="0"/>
        <c:axPos val="b"/>
        <c:numFmt formatCode="yyyy&quot;年&quot;m&quot;月&quot;"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51325104"/>
        <c:crosses val="autoZero"/>
        <c:auto val="0"/>
        <c:lblAlgn val="ctr"/>
        <c:lblOffset val="100"/>
        <c:noMultiLvlLbl val="1"/>
      </c:catAx>
      <c:valAx>
        <c:axId val="751325104"/>
        <c:scaling>
          <c:orientation val="minMax"/>
          <c:max val="1100"/>
          <c:min val="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51323792"/>
        <c:crosses val="autoZero"/>
        <c:crossBetween val="between"/>
      </c:valAx>
      <c:valAx>
        <c:axId val="754306056"/>
        <c:scaling>
          <c:orientation val="minMax"/>
          <c:max val="2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54309336"/>
        <c:crosses val="max"/>
        <c:crossBetween val="between"/>
      </c:valAx>
      <c:dateAx>
        <c:axId val="754309336"/>
        <c:scaling>
          <c:orientation val="minMax"/>
        </c:scaling>
        <c:delete val="1"/>
        <c:axPos val="b"/>
        <c:numFmt formatCode="yyyy&quot;年&quot;m&quot;月&quot;" sourceLinked="1"/>
        <c:majorTickMark val="out"/>
        <c:minorTickMark val="none"/>
        <c:tickLblPos val="nextTo"/>
        <c:crossAx val="754306056"/>
        <c:crosses val="autoZero"/>
        <c:auto val="1"/>
        <c:lblOffset val="100"/>
        <c:baseTimeUnit val="days"/>
        <c:majorUnit val="1"/>
        <c:minorUnit val="1"/>
      </c:dateAx>
      <c:spPr>
        <a:noFill/>
        <a:ln>
          <a:noFill/>
        </a:ln>
        <a:effectLst/>
      </c:spPr>
    </c:plotArea>
    <c:legend>
      <c:legendPos val="tr"/>
      <c:layout>
        <c:manualLayout>
          <c:xMode val="edge"/>
          <c:yMode val="edge"/>
          <c:x val="0.18236830073359661"/>
          <c:y val="6.3373309870526376E-2"/>
          <c:w val="0.63895377019931487"/>
          <c:h val="0.12681002335324659"/>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sz="1800" b="0" i="0" baseline="0" dirty="0">
                <a:effectLst/>
                <a:latin typeface="微软雅黑" panose="020B0503020204020204" pitchFamily="34" charset="-122"/>
                <a:ea typeface="微软雅黑" panose="020B0503020204020204" pitchFamily="34" charset="-122"/>
              </a:rPr>
              <a:t>2020</a:t>
            </a:r>
            <a:r>
              <a:rPr lang="zh-CN" altLang="zh-CN" sz="1800" b="0" i="0" baseline="0" dirty="0">
                <a:effectLst/>
                <a:latin typeface="微软雅黑" panose="020B0503020204020204" pitchFamily="34" charset="-122"/>
                <a:ea typeface="微软雅黑" panose="020B0503020204020204" pitchFamily="34" charset="-122"/>
              </a:rPr>
              <a:t>年</a:t>
            </a:r>
            <a:r>
              <a:rPr lang="en-US" altLang="zh-CN" sz="1800" b="0" i="0" baseline="0" dirty="0">
                <a:effectLst/>
                <a:latin typeface="微软雅黑" panose="020B0503020204020204" pitchFamily="34" charset="-122"/>
                <a:ea typeface="微软雅黑" panose="020B0503020204020204" pitchFamily="34" charset="-122"/>
              </a:rPr>
              <a:t>6</a:t>
            </a:r>
            <a:r>
              <a:rPr lang="zh-CN" altLang="zh-CN" sz="1800" b="0" i="0" baseline="0" dirty="0">
                <a:effectLst/>
                <a:latin typeface="微软雅黑" panose="020B0503020204020204" pitchFamily="34" charset="-122"/>
                <a:ea typeface="微软雅黑" panose="020B0503020204020204" pitchFamily="34" charset="-122"/>
              </a:rPr>
              <a:t>月</a:t>
            </a:r>
            <a:r>
              <a:rPr lang="en-US" altLang="zh-CN" sz="1800" b="0" i="0" baseline="0" dirty="0">
                <a:effectLst/>
                <a:latin typeface="微软雅黑" panose="020B0503020204020204" pitchFamily="34" charset="-122"/>
                <a:ea typeface="微软雅黑" panose="020B0503020204020204" pitchFamily="34" charset="-122"/>
              </a:rPr>
              <a:t>-2021</a:t>
            </a:r>
            <a:r>
              <a:rPr lang="zh-CN" altLang="zh-CN" sz="1800" b="0" i="0" baseline="0" dirty="0">
                <a:effectLst/>
                <a:latin typeface="微软雅黑" panose="020B0503020204020204" pitchFamily="34" charset="-122"/>
                <a:ea typeface="微软雅黑" panose="020B0503020204020204" pitchFamily="34" charset="-122"/>
              </a:rPr>
              <a:t>年</a:t>
            </a:r>
            <a:r>
              <a:rPr lang="en-US" altLang="zh-CN" sz="1800" b="0" i="0" baseline="0" dirty="0">
                <a:effectLst/>
                <a:latin typeface="微软雅黑" panose="020B0503020204020204" pitchFamily="34" charset="-122"/>
                <a:ea typeface="微软雅黑" panose="020B0503020204020204" pitchFamily="34" charset="-122"/>
              </a:rPr>
              <a:t>6</a:t>
            </a:r>
            <a:r>
              <a:rPr lang="zh-CN" altLang="zh-CN" sz="1800" b="0" i="0" baseline="0" dirty="0">
                <a:effectLst/>
                <a:latin typeface="微软雅黑" panose="020B0503020204020204" pitchFamily="34" charset="-122"/>
                <a:ea typeface="微软雅黑" panose="020B0503020204020204" pitchFamily="34" charset="-122"/>
              </a:rPr>
              <a:t>月其他退出事件统计</a:t>
            </a:r>
            <a:endParaRPr lang="zh-CN" altLang="zh-CN" dirty="0">
              <a:effectLst/>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Sheet6!$B$1</c:f>
              <c:strCache>
                <c:ptCount val="1"/>
                <c:pt idx="0">
                  <c:v>M&amp;A</c:v>
                </c:pt>
              </c:strCache>
            </c:strRef>
          </c:tx>
          <c:spPr>
            <a:ln w="28575" cap="rnd">
              <a:solidFill>
                <a:schemeClr val="accent1"/>
              </a:solidFill>
              <a:round/>
            </a:ln>
            <a:effectLst/>
          </c:spPr>
          <c:marker>
            <c:symbol val="none"/>
          </c:marker>
          <c:cat>
            <c:strRef>
              <c:f>Sheet6!$A$2:$A$14</c:f>
              <c:strCache>
                <c:ptCount val="13"/>
                <c:pt idx="0">
                  <c:v>2020-06</c:v>
                </c:pt>
                <c:pt idx="1">
                  <c:v>2020-07</c:v>
                </c:pt>
                <c:pt idx="2">
                  <c:v>2020-08</c:v>
                </c:pt>
                <c:pt idx="3">
                  <c:v>2020-09</c:v>
                </c:pt>
                <c:pt idx="4">
                  <c:v>2020-10</c:v>
                </c:pt>
                <c:pt idx="5">
                  <c:v>2020-11</c:v>
                </c:pt>
                <c:pt idx="6">
                  <c:v>2020-12</c:v>
                </c:pt>
                <c:pt idx="7">
                  <c:v>2021-01</c:v>
                </c:pt>
                <c:pt idx="8">
                  <c:v>2021-02</c:v>
                </c:pt>
                <c:pt idx="9">
                  <c:v>2021-03</c:v>
                </c:pt>
                <c:pt idx="10">
                  <c:v>2021-04</c:v>
                </c:pt>
                <c:pt idx="11">
                  <c:v>2021-05</c:v>
                </c:pt>
                <c:pt idx="12">
                  <c:v>2021-06</c:v>
                </c:pt>
              </c:strCache>
            </c:strRef>
          </c:cat>
          <c:val>
            <c:numRef>
              <c:f>Sheet6!$B$2:$B$14</c:f>
              <c:numCache>
                <c:formatCode>General</c:formatCode>
                <c:ptCount val="13"/>
                <c:pt idx="0">
                  <c:v>81</c:v>
                </c:pt>
                <c:pt idx="1">
                  <c:v>96</c:v>
                </c:pt>
                <c:pt idx="2">
                  <c:v>76</c:v>
                </c:pt>
                <c:pt idx="3">
                  <c:v>49</c:v>
                </c:pt>
                <c:pt idx="4">
                  <c:v>33</c:v>
                </c:pt>
                <c:pt idx="5">
                  <c:v>13</c:v>
                </c:pt>
                <c:pt idx="6">
                  <c:v>80</c:v>
                </c:pt>
                <c:pt idx="7">
                  <c:v>32</c:v>
                </c:pt>
                <c:pt idx="8">
                  <c:v>24</c:v>
                </c:pt>
                <c:pt idx="9">
                  <c:v>52</c:v>
                </c:pt>
                <c:pt idx="10">
                  <c:v>101</c:v>
                </c:pt>
                <c:pt idx="11">
                  <c:v>65</c:v>
                </c:pt>
                <c:pt idx="12">
                  <c:v>81</c:v>
                </c:pt>
              </c:numCache>
            </c:numRef>
          </c:val>
          <c:smooth val="0"/>
          <c:extLst>
            <c:ext xmlns:c16="http://schemas.microsoft.com/office/drawing/2014/chart" uri="{C3380CC4-5D6E-409C-BE32-E72D297353CC}">
              <c16:uniqueId val="{00000000-0090-4E50-920B-092B169B4348}"/>
            </c:ext>
          </c:extLst>
        </c:ser>
        <c:ser>
          <c:idx val="1"/>
          <c:order val="1"/>
          <c:tx>
            <c:strRef>
              <c:f>Sheet6!$C$1</c:f>
              <c:strCache>
                <c:ptCount val="1"/>
                <c:pt idx="0">
                  <c:v>股权转让</c:v>
                </c:pt>
              </c:strCache>
            </c:strRef>
          </c:tx>
          <c:spPr>
            <a:ln w="28575" cap="rnd">
              <a:solidFill>
                <a:schemeClr val="accent1">
                  <a:lumMod val="60000"/>
                  <a:lumOff val="40000"/>
                </a:schemeClr>
              </a:solidFill>
              <a:round/>
            </a:ln>
            <a:effectLst/>
          </c:spPr>
          <c:marker>
            <c:symbol val="none"/>
          </c:marker>
          <c:cat>
            <c:strRef>
              <c:f>Sheet6!$A$2:$A$14</c:f>
              <c:strCache>
                <c:ptCount val="13"/>
                <c:pt idx="0">
                  <c:v>2020-06</c:v>
                </c:pt>
                <c:pt idx="1">
                  <c:v>2020-07</c:v>
                </c:pt>
                <c:pt idx="2">
                  <c:v>2020-08</c:v>
                </c:pt>
                <c:pt idx="3">
                  <c:v>2020-09</c:v>
                </c:pt>
                <c:pt idx="4">
                  <c:v>2020-10</c:v>
                </c:pt>
                <c:pt idx="5">
                  <c:v>2020-11</c:v>
                </c:pt>
                <c:pt idx="6">
                  <c:v>2020-12</c:v>
                </c:pt>
                <c:pt idx="7">
                  <c:v>2021-01</c:v>
                </c:pt>
                <c:pt idx="8">
                  <c:v>2021-02</c:v>
                </c:pt>
                <c:pt idx="9">
                  <c:v>2021-03</c:v>
                </c:pt>
                <c:pt idx="10">
                  <c:v>2021-04</c:v>
                </c:pt>
                <c:pt idx="11">
                  <c:v>2021-05</c:v>
                </c:pt>
                <c:pt idx="12">
                  <c:v>2021-06</c:v>
                </c:pt>
              </c:strCache>
            </c:strRef>
          </c:cat>
          <c:val>
            <c:numRef>
              <c:f>Sheet6!$C$2:$C$14</c:f>
              <c:numCache>
                <c:formatCode>General</c:formatCode>
                <c:ptCount val="13"/>
                <c:pt idx="0">
                  <c:v>55</c:v>
                </c:pt>
                <c:pt idx="1">
                  <c:v>89</c:v>
                </c:pt>
                <c:pt idx="2">
                  <c:v>29</c:v>
                </c:pt>
                <c:pt idx="3">
                  <c:v>52</c:v>
                </c:pt>
                <c:pt idx="4">
                  <c:v>40</c:v>
                </c:pt>
                <c:pt idx="5">
                  <c:v>42</c:v>
                </c:pt>
                <c:pt idx="6">
                  <c:v>120</c:v>
                </c:pt>
                <c:pt idx="7">
                  <c:v>54</c:v>
                </c:pt>
                <c:pt idx="8">
                  <c:v>31</c:v>
                </c:pt>
                <c:pt idx="9">
                  <c:v>29</c:v>
                </c:pt>
                <c:pt idx="10">
                  <c:v>53</c:v>
                </c:pt>
                <c:pt idx="11">
                  <c:v>36</c:v>
                </c:pt>
                <c:pt idx="12">
                  <c:v>55</c:v>
                </c:pt>
              </c:numCache>
            </c:numRef>
          </c:val>
          <c:smooth val="0"/>
          <c:extLst>
            <c:ext xmlns:c16="http://schemas.microsoft.com/office/drawing/2014/chart" uri="{C3380CC4-5D6E-409C-BE32-E72D297353CC}">
              <c16:uniqueId val="{00000001-0090-4E50-920B-092B169B4348}"/>
            </c:ext>
          </c:extLst>
        </c:ser>
        <c:dLbls>
          <c:showLegendKey val="0"/>
          <c:showVal val="0"/>
          <c:showCatName val="0"/>
          <c:showSerName val="0"/>
          <c:showPercent val="0"/>
          <c:showBubbleSize val="0"/>
        </c:dLbls>
        <c:smooth val="0"/>
        <c:axId val="106580304"/>
        <c:axId val="106582384"/>
      </c:lineChart>
      <c:catAx>
        <c:axId val="1065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6582384"/>
        <c:crosses val="autoZero"/>
        <c:auto val="1"/>
        <c:lblAlgn val="ctr"/>
        <c:lblOffset val="100"/>
        <c:noMultiLvlLbl val="0"/>
      </c:catAx>
      <c:valAx>
        <c:axId val="106582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658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2021</a:t>
            </a:r>
            <a:r>
              <a:rPr lang="zh-CN" altLang="zh-CN" sz="1800" b="0" i="0" baseline="0">
                <a:effectLst/>
              </a:rPr>
              <a:t>年</a:t>
            </a:r>
            <a:r>
              <a:rPr lang="en-US" altLang="zh-CN" sz="1800" b="0" i="0" baseline="0">
                <a:effectLst/>
              </a:rPr>
              <a:t>6</a:t>
            </a:r>
            <a:r>
              <a:rPr lang="zh-CN" altLang="zh-CN" sz="1800" b="0" i="0" baseline="0">
                <a:effectLst/>
              </a:rPr>
              <a:t>月退出事件比例</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CB-4FC0-B1CF-84BBC854C9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CB-4FC0-B1CF-84BBC854C92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Sheet6!$B$22:$C$22</c:f>
              <c:strCache>
                <c:ptCount val="2"/>
                <c:pt idx="0">
                  <c:v>M&amp;A</c:v>
                </c:pt>
                <c:pt idx="1">
                  <c:v>股权转让</c:v>
                </c:pt>
              </c:strCache>
            </c:strRef>
          </c:cat>
          <c:val>
            <c:numRef>
              <c:f>Sheet6!$B$23:$C$23</c:f>
              <c:numCache>
                <c:formatCode>General</c:formatCode>
                <c:ptCount val="2"/>
                <c:pt idx="0">
                  <c:v>783</c:v>
                </c:pt>
                <c:pt idx="1">
                  <c:v>685</c:v>
                </c:pt>
              </c:numCache>
            </c:numRef>
          </c:val>
          <c:extLst>
            <c:ext xmlns:c16="http://schemas.microsoft.com/office/drawing/2014/chart" uri="{C3380CC4-5D6E-409C-BE32-E72D297353CC}">
              <c16:uniqueId val="{00000004-CDCB-4FC0-B1CF-84BBC854C92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sz="1400"/>
              <a:t>2020.6-2021.6</a:t>
            </a:r>
            <a:r>
              <a:rPr lang="zh-CN" sz="1400"/>
              <a:t>新三板新挂牌及摘牌情况</a:t>
            </a:r>
          </a:p>
        </c:rich>
      </c:tx>
      <c:layout>
        <c:manualLayout>
          <c:xMode val="edge"/>
          <c:yMode val="edge"/>
          <c:x val="0.32454630053018613"/>
          <c:y val="1.97445076248793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6900481189851275E-2"/>
          <c:y val="0.12195630475767993"/>
          <c:w val="0.88254396325459317"/>
          <c:h val="0.69295380501045856"/>
        </c:manualLayout>
      </c:layout>
      <c:barChart>
        <c:barDir val="col"/>
        <c:grouping val="clustered"/>
        <c:varyColors val="0"/>
        <c:ser>
          <c:idx val="0"/>
          <c:order val="0"/>
          <c:tx>
            <c:strRef>
              <c:f>'[Microsoft PowerPoint 中的图表]2017年9月摘牌公司情况一览'!$J$1</c:f>
              <c:strCache>
                <c:ptCount val="1"/>
                <c:pt idx="0">
                  <c:v>挂牌家数</c:v>
                </c:pt>
              </c:strCache>
            </c:strRef>
          </c:tx>
          <c:spPr>
            <a:solidFill>
              <a:srgbClr val="0070C0">
                <a:alpha val="70000"/>
              </a:srgb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中的图表]2017年9月摘牌公司情况一览'!$I$2:$I$14</c:f>
              <c:numCache>
                <c:formatCode>yyyy/m</c:formatCode>
                <c:ptCount val="13"/>
                <c:pt idx="0">
                  <c:v>44374</c:v>
                </c:pt>
                <c:pt idx="1">
                  <c:v>44345</c:v>
                </c:pt>
                <c:pt idx="2">
                  <c:v>44316</c:v>
                </c:pt>
                <c:pt idx="3">
                  <c:v>44286</c:v>
                </c:pt>
                <c:pt idx="4">
                  <c:v>44255</c:v>
                </c:pt>
                <c:pt idx="5">
                  <c:v>44227</c:v>
                </c:pt>
                <c:pt idx="6">
                  <c:v>44196</c:v>
                </c:pt>
                <c:pt idx="7">
                  <c:v>44165</c:v>
                </c:pt>
                <c:pt idx="8">
                  <c:v>44135</c:v>
                </c:pt>
                <c:pt idx="9">
                  <c:v>44104</c:v>
                </c:pt>
                <c:pt idx="10">
                  <c:v>44044</c:v>
                </c:pt>
                <c:pt idx="11">
                  <c:v>44043</c:v>
                </c:pt>
                <c:pt idx="12">
                  <c:v>43983</c:v>
                </c:pt>
              </c:numCache>
            </c:numRef>
          </c:cat>
          <c:val>
            <c:numRef>
              <c:f>'[Microsoft PowerPoint 中的图表]2017年9月摘牌公司情况一览'!$J$2:$J$14</c:f>
              <c:numCache>
                <c:formatCode>General</c:formatCode>
                <c:ptCount val="13"/>
                <c:pt idx="0">
                  <c:v>4</c:v>
                </c:pt>
                <c:pt idx="1">
                  <c:v>4</c:v>
                </c:pt>
                <c:pt idx="2">
                  <c:v>7</c:v>
                </c:pt>
                <c:pt idx="3">
                  <c:v>8</c:v>
                </c:pt>
                <c:pt idx="4">
                  <c:v>8</c:v>
                </c:pt>
                <c:pt idx="5">
                  <c:v>12</c:v>
                </c:pt>
                <c:pt idx="6">
                  <c:v>19</c:v>
                </c:pt>
                <c:pt idx="7">
                  <c:v>10</c:v>
                </c:pt>
                <c:pt idx="8">
                  <c:v>9</c:v>
                </c:pt>
                <c:pt idx="9">
                  <c:v>11</c:v>
                </c:pt>
                <c:pt idx="10">
                  <c:v>10</c:v>
                </c:pt>
                <c:pt idx="11">
                  <c:v>13</c:v>
                </c:pt>
                <c:pt idx="12">
                  <c:v>7</c:v>
                </c:pt>
              </c:numCache>
            </c:numRef>
          </c:val>
          <c:extLst>
            <c:ext xmlns:c16="http://schemas.microsoft.com/office/drawing/2014/chart" uri="{C3380CC4-5D6E-409C-BE32-E72D297353CC}">
              <c16:uniqueId val="{00000000-12F7-46A5-8B5E-4F415F64155A}"/>
            </c:ext>
          </c:extLst>
        </c:ser>
        <c:ser>
          <c:idx val="1"/>
          <c:order val="1"/>
          <c:tx>
            <c:strRef>
              <c:f>'[Microsoft PowerPoint 中的图表]2017年9月摘牌公司情况一览'!$K$1</c:f>
              <c:strCache>
                <c:ptCount val="1"/>
                <c:pt idx="0">
                  <c:v>摘牌家数</c:v>
                </c:pt>
              </c:strCache>
            </c:strRef>
          </c:tx>
          <c:spPr>
            <a:solidFill>
              <a:srgbClr val="FF0000">
                <a:alpha val="70000"/>
              </a:srgbClr>
            </a:solidFill>
            <a:ln>
              <a:solidFill>
                <a:srgbClr val="FF0000"/>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中的图表]2017年9月摘牌公司情况一览'!$I$2:$I$14</c:f>
              <c:numCache>
                <c:formatCode>yyyy/m</c:formatCode>
                <c:ptCount val="13"/>
                <c:pt idx="0">
                  <c:v>44374</c:v>
                </c:pt>
                <c:pt idx="1">
                  <c:v>44345</c:v>
                </c:pt>
                <c:pt idx="2">
                  <c:v>44316</c:v>
                </c:pt>
                <c:pt idx="3">
                  <c:v>44286</c:v>
                </c:pt>
                <c:pt idx="4">
                  <c:v>44255</c:v>
                </c:pt>
                <c:pt idx="5">
                  <c:v>44227</c:v>
                </c:pt>
                <c:pt idx="6">
                  <c:v>44196</c:v>
                </c:pt>
                <c:pt idx="7">
                  <c:v>44165</c:v>
                </c:pt>
                <c:pt idx="8">
                  <c:v>44135</c:v>
                </c:pt>
                <c:pt idx="9">
                  <c:v>44104</c:v>
                </c:pt>
                <c:pt idx="10">
                  <c:v>44044</c:v>
                </c:pt>
                <c:pt idx="11">
                  <c:v>44043</c:v>
                </c:pt>
                <c:pt idx="12">
                  <c:v>43983</c:v>
                </c:pt>
              </c:numCache>
            </c:numRef>
          </c:cat>
          <c:val>
            <c:numRef>
              <c:f>'[Microsoft PowerPoint 中的图表]2017年9月摘牌公司情况一览'!$K$2:$K$14</c:f>
              <c:numCache>
                <c:formatCode>General</c:formatCode>
                <c:ptCount val="13"/>
                <c:pt idx="0">
                  <c:v>-51</c:v>
                </c:pt>
                <c:pt idx="1">
                  <c:v>-65</c:v>
                </c:pt>
                <c:pt idx="2">
                  <c:v>-204</c:v>
                </c:pt>
                <c:pt idx="3">
                  <c:v>-207</c:v>
                </c:pt>
                <c:pt idx="4">
                  <c:v>-72</c:v>
                </c:pt>
                <c:pt idx="5">
                  <c:v>-159</c:v>
                </c:pt>
                <c:pt idx="6">
                  <c:v>-76</c:v>
                </c:pt>
                <c:pt idx="7">
                  <c:v>-47</c:v>
                </c:pt>
                <c:pt idx="8">
                  <c:v>-125</c:v>
                </c:pt>
                <c:pt idx="9">
                  <c:v>-35</c:v>
                </c:pt>
                <c:pt idx="10">
                  <c:v>-98</c:v>
                </c:pt>
                <c:pt idx="11">
                  <c:v>-51</c:v>
                </c:pt>
                <c:pt idx="12">
                  <c:v>-51</c:v>
                </c:pt>
              </c:numCache>
            </c:numRef>
          </c:val>
          <c:extLst>
            <c:ext xmlns:c16="http://schemas.microsoft.com/office/drawing/2014/chart" uri="{C3380CC4-5D6E-409C-BE32-E72D297353CC}">
              <c16:uniqueId val="{00000001-12F7-46A5-8B5E-4F415F64155A}"/>
            </c:ext>
          </c:extLst>
        </c:ser>
        <c:dLbls>
          <c:showLegendKey val="0"/>
          <c:showVal val="0"/>
          <c:showCatName val="0"/>
          <c:showSerName val="0"/>
          <c:showPercent val="0"/>
          <c:showBubbleSize val="0"/>
        </c:dLbls>
        <c:gapWidth val="219"/>
        <c:overlap val="100"/>
        <c:axId val="1277029968"/>
        <c:axId val="1277032920"/>
      </c:barChart>
      <c:dateAx>
        <c:axId val="1277029968"/>
        <c:scaling>
          <c:orientation val="minMax"/>
        </c:scaling>
        <c:delete val="0"/>
        <c:axPos val="b"/>
        <c:numFmt formatCode="yyyy/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77032920"/>
        <c:crossesAt val="0"/>
        <c:auto val="1"/>
        <c:lblOffset val="100"/>
        <c:baseTimeUnit val="months"/>
      </c:dateAx>
      <c:valAx>
        <c:axId val="1277032920"/>
        <c:scaling>
          <c:orientation val="minMax"/>
          <c:max val="100"/>
          <c:min val="-2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77029968"/>
        <c:crosses val="autoZero"/>
        <c:crossBetween val="between"/>
      </c:valAx>
      <c:spPr>
        <a:noFill/>
        <a:ln>
          <a:noFill/>
        </a:ln>
        <a:effectLst/>
      </c:spPr>
    </c:plotArea>
    <c:legend>
      <c:legendPos val="t"/>
      <c:layout>
        <c:manualLayout>
          <c:xMode val="edge"/>
          <c:yMode val="edge"/>
          <c:x val="0.36822462962962965"/>
          <c:y val="0.11596604938271603"/>
          <c:w val="0.26355055555555557"/>
          <c:h val="6.96194444444444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0987450639142"/>
          <c:y val="2.152476819592086E-3"/>
          <c:w val="0.86310400220281858"/>
          <c:h val="0.99239983452314184"/>
        </c:manualLayout>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万得!$J$24:$J$33</c:f>
              <c:strCache>
                <c:ptCount val="10"/>
                <c:pt idx="0">
                  <c:v>九联科技</c:v>
                </c:pt>
                <c:pt idx="1">
                  <c:v>奥特维</c:v>
                </c:pt>
                <c:pt idx="2">
                  <c:v>海优新材</c:v>
                </c:pt>
                <c:pt idx="3">
                  <c:v>天合光能</c:v>
                </c:pt>
                <c:pt idx="4">
                  <c:v>金博股份</c:v>
                </c:pt>
                <c:pt idx="5">
                  <c:v>中信博</c:v>
                </c:pt>
                <c:pt idx="6">
                  <c:v>利扬芯片</c:v>
                </c:pt>
                <c:pt idx="7">
                  <c:v>兴图新科</c:v>
                </c:pt>
                <c:pt idx="8">
                  <c:v>霍莱沃</c:v>
                </c:pt>
                <c:pt idx="9">
                  <c:v>华润微</c:v>
                </c:pt>
              </c:strCache>
            </c:strRef>
          </c:cat>
          <c:val>
            <c:numRef>
              <c:f>万得!$K$24:$K$33</c:f>
              <c:numCache>
                <c:formatCode>0.00%</c:formatCode>
                <c:ptCount val="10"/>
                <c:pt idx="0">
                  <c:v>0.98849252013808986</c:v>
                </c:pt>
                <c:pt idx="1">
                  <c:v>0.57446808510638303</c:v>
                </c:pt>
                <c:pt idx="2">
                  <c:v>0.54382164339116645</c:v>
                </c:pt>
                <c:pt idx="3">
                  <c:v>0.54159855339103524</c:v>
                </c:pt>
                <c:pt idx="4">
                  <c:v>0.53014789533560869</c:v>
                </c:pt>
                <c:pt idx="5">
                  <c:v>0.48487805675428297</c:v>
                </c:pt>
                <c:pt idx="6">
                  <c:v>0.47167915674732264</c:v>
                </c:pt>
                <c:pt idx="7">
                  <c:v>0.47155742148302782</c:v>
                </c:pt>
                <c:pt idx="8">
                  <c:v>0.46765884373211231</c:v>
                </c:pt>
                <c:pt idx="9">
                  <c:v>0.46334410388247638</c:v>
                </c:pt>
              </c:numCache>
            </c:numRef>
          </c:val>
          <c:extLst>
            <c:ext xmlns:c16="http://schemas.microsoft.com/office/drawing/2014/chart" uri="{C3380CC4-5D6E-409C-BE32-E72D297353CC}">
              <c16:uniqueId val="{00000000-292B-4EEC-BCD3-D456CDF8E800}"/>
            </c:ext>
          </c:extLst>
        </c:ser>
        <c:dLbls>
          <c:showLegendKey val="0"/>
          <c:showVal val="0"/>
          <c:showCatName val="0"/>
          <c:showSerName val="0"/>
          <c:showPercent val="0"/>
          <c:showBubbleSize val="0"/>
        </c:dLbls>
        <c:gapWidth val="100"/>
        <c:axId val="510341599"/>
        <c:axId val="510339935"/>
      </c:barChart>
      <c:catAx>
        <c:axId val="510341599"/>
        <c:scaling>
          <c:orientation val="maxMin"/>
        </c:scaling>
        <c:delete val="0"/>
        <c:axPos val="l"/>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510339935"/>
        <c:crosses val="autoZero"/>
        <c:auto val="1"/>
        <c:lblAlgn val="ctr"/>
        <c:lblOffset val="100"/>
        <c:noMultiLvlLbl val="0"/>
      </c:catAx>
      <c:valAx>
        <c:axId val="510339935"/>
        <c:scaling>
          <c:orientation val="minMax"/>
        </c:scaling>
        <c:delete val="1"/>
        <c:axPos val="t"/>
        <c:numFmt formatCode="0.00%" sourceLinked="1"/>
        <c:majorTickMark val="none"/>
        <c:minorTickMark val="none"/>
        <c:tickLblPos val="nextTo"/>
        <c:crossAx val="51034159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7-08T10:54:54.982" idx="1">
    <p:pos x="10" y="10"/>
    <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0.34162</cdr:x>
      <cdr:y>0.45372</cdr:y>
    </cdr:from>
    <cdr:to>
      <cdr:x>0.53591</cdr:x>
      <cdr:y>0.58879</cdr:y>
    </cdr:to>
    <cdr:sp macro="" textlink="">
      <cdr:nvSpPr>
        <cdr:cNvPr id="2" name="文本框 1">
          <a:extLst xmlns:a="http://schemas.openxmlformats.org/drawingml/2006/main">
            <a:ext uri="{FF2B5EF4-FFF2-40B4-BE49-F238E27FC236}">
              <a16:creationId xmlns:a16="http://schemas.microsoft.com/office/drawing/2014/main" id="{8EF16DEA-7734-46CA-B953-3EE6933DCD49}"/>
            </a:ext>
          </a:extLst>
        </cdr:cNvPr>
        <cdr:cNvSpPr txBox="1"/>
      </cdr:nvSpPr>
      <cdr:spPr>
        <a:xfrm xmlns:a="http://schemas.openxmlformats.org/drawingml/2006/main">
          <a:off x="2160780" y="2714079"/>
          <a:ext cx="1228907" cy="807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2000" dirty="0">
              <a:latin typeface="华文新魏" panose="02010800040101010101" pitchFamily="2" charset="-122"/>
              <a:ea typeface="华文新魏" panose="02010800040101010101" pitchFamily="2" charset="-122"/>
            </a:rPr>
            <a:t>案例数量分布</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8612E-5B62-40D2-88CB-B8567E1AAD5A}" type="datetimeFigureOut">
              <a:rPr lang="en-US" smtClean="0"/>
              <a:t>7/9/2021</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7167E-6F4E-4B58-ACBF-890421EF14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aike.baidu.com/item/%E7%AC%AC%E4%B8%80%E9%87%8D%E5%9E%8B%E6%9C%BA%E5%99%A8%E5%8E%82/209117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baike.baidu.com/item/%E9%AA%A8%E5%B9%B2/11055553" TargetMode="External"/><Relationship Id="rId4" Type="http://schemas.openxmlformats.org/officeDocument/2006/relationships/hyperlink" Target="https://baike.baidu.com/item/%E5%9B%BD%E6%B0%91%E7%BB%8F%E6%B5%8E%E5%91%BD%E8%84%89/1258202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larbe.com/topic/show-htm-itemid-6705.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aidu.com/link?url=r72WoT9Oz2IXNVCTaev4nSYHwl0I5qv0rXmkoyUwP0LT36JFb2uo7f0-G6txkdFKV6JhNWjiEmctRhso0CXkySWrKmC_xkimGQ1kuPN_AJgO-mKFGw4iNI6RQfq80Do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57167E-6F4E-4B58-ACBF-890421EF14B4}" type="slidenum">
              <a:rPr lang="en-US" smtClean="0"/>
              <a:t>2</a:t>
            </a:fld>
            <a:endParaRPr lang="en-US"/>
          </a:p>
        </p:txBody>
      </p:sp>
    </p:spTree>
    <p:extLst>
      <p:ext uri="{BB962C8B-B14F-4D97-AF65-F5344CB8AC3E}">
        <p14:creationId xmlns:p14="http://schemas.microsoft.com/office/powerpoint/2010/main" val="49242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t>上市公司收购非上市，且是国内的公司，海外的公司不要</a:t>
            </a:r>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8BB602B8-FDFB-4583-82EE-A141D9D9D7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33333"/>
                </a:solidFill>
                <a:effectLst/>
                <a:latin typeface="arial" panose="020B0604020202020204" pitchFamily="34" charset="0"/>
              </a:rPr>
              <a:t>中国一重集团有限公司（简称“中国一重”</a:t>
            </a:r>
            <a:r>
              <a:rPr lang="zh-CN" altLang="en-US" b="0" i="1"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前身为</a:t>
            </a:r>
            <a:r>
              <a:rPr lang="zh-CN" altLang="en-US" b="0" i="0" u="none" strike="noStrike" dirty="0">
                <a:solidFill>
                  <a:srgbClr val="136EC2"/>
                </a:solidFill>
                <a:effectLst/>
                <a:latin typeface="arial" panose="020B0604020202020204" pitchFamily="34" charset="0"/>
                <a:hlinkClick r:id="rId3"/>
              </a:rPr>
              <a:t>第一重型机器厂</a:t>
            </a:r>
            <a:r>
              <a:rPr lang="zh-CN" altLang="en-US" b="0" i="0" dirty="0">
                <a:solidFill>
                  <a:srgbClr val="333333"/>
                </a:solidFill>
                <a:effectLst/>
                <a:latin typeface="arial" panose="020B0604020202020204" pitchFamily="34" charset="0"/>
              </a:rPr>
              <a:t>，始建于</a:t>
            </a:r>
            <a:r>
              <a:rPr lang="en-US" altLang="zh-CN" b="0" i="0" dirty="0">
                <a:solidFill>
                  <a:srgbClr val="333333"/>
                </a:solidFill>
                <a:effectLst/>
                <a:latin typeface="arial" panose="020B0604020202020204" pitchFamily="34" charset="0"/>
              </a:rPr>
              <a:t>1954</a:t>
            </a:r>
            <a:r>
              <a:rPr lang="zh-CN" altLang="en-US" b="0" i="0" dirty="0">
                <a:solidFill>
                  <a:srgbClr val="333333"/>
                </a:solidFill>
                <a:effectLst/>
                <a:latin typeface="arial" panose="020B0604020202020204" pitchFamily="34" charset="0"/>
              </a:rPr>
              <a:t>年，是中央管理的涉及国家安全和</a:t>
            </a:r>
            <a:r>
              <a:rPr lang="zh-CN" altLang="en-US" b="0" i="0" u="none" strike="noStrike" dirty="0">
                <a:solidFill>
                  <a:srgbClr val="136EC2"/>
                </a:solidFill>
                <a:effectLst/>
                <a:latin typeface="arial" panose="020B0604020202020204" pitchFamily="34" charset="0"/>
                <a:hlinkClick r:id="rId4"/>
              </a:rPr>
              <a:t>国民经济命脉</a:t>
            </a:r>
            <a:r>
              <a:rPr lang="zh-CN" altLang="en-US" b="0" i="0" dirty="0">
                <a:solidFill>
                  <a:srgbClr val="333333"/>
                </a:solidFill>
                <a:effectLst/>
                <a:latin typeface="arial" panose="020B0604020202020204" pitchFamily="34" charset="0"/>
              </a:rPr>
              <a:t>的</a:t>
            </a:r>
            <a:r>
              <a:rPr lang="en-US" altLang="zh-CN" b="0" i="0" dirty="0">
                <a:solidFill>
                  <a:srgbClr val="333333"/>
                </a:solidFill>
                <a:effectLst/>
                <a:latin typeface="arial" panose="020B0604020202020204" pitchFamily="34" charset="0"/>
              </a:rPr>
              <a:t>53</a:t>
            </a:r>
            <a:r>
              <a:rPr lang="zh-CN" altLang="en-US" b="0" i="0" dirty="0">
                <a:solidFill>
                  <a:srgbClr val="333333"/>
                </a:solidFill>
                <a:effectLst/>
                <a:latin typeface="arial" panose="020B0604020202020204" pitchFamily="34" charset="0"/>
              </a:rPr>
              <a:t>户国有重要</a:t>
            </a:r>
            <a:r>
              <a:rPr lang="zh-CN" altLang="en-US" b="0" i="0" u="none" strike="noStrike" dirty="0">
                <a:solidFill>
                  <a:srgbClr val="136EC2"/>
                </a:solidFill>
                <a:effectLst/>
                <a:latin typeface="arial" panose="020B0604020202020204" pitchFamily="34" charset="0"/>
                <a:hlinkClick r:id="rId5"/>
              </a:rPr>
              <a:t>骨干</a:t>
            </a:r>
            <a:r>
              <a:rPr lang="zh-CN" altLang="en-US" b="0" i="0" dirty="0">
                <a:solidFill>
                  <a:srgbClr val="333333"/>
                </a:solidFill>
                <a:effectLst/>
                <a:latin typeface="arial" panose="020B0604020202020204" pitchFamily="34" charset="0"/>
              </a:rPr>
              <a:t>企业之一。</a:t>
            </a:r>
            <a:r>
              <a:rPr lang="zh-CN" altLang="en-US" b="0" i="0" dirty="0">
                <a:solidFill>
                  <a:srgbClr val="333333"/>
                </a:solidFill>
                <a:effectLst/>
                <a:latin typeface="-apple-system"/>
              </a:rPr>
              <a:t>间接享有印尼德龙镍业</a:t>
            </a:r>
            <a:r>
              <a:rPr lang="en-US" altLang="zh-CN" b="0" i="0" dirty="0">
                <a:solidFill>
                  <a:srgbClr val="333333"/>
                </a:solidFill>
                <a:effectLst/>
                <a:latin typeface="-apple-system"/>
              </a:rPr>
              <a:t>23%</a:t>
            </a:r>
            <a:r>
              <a:rPr lang="zh-CN" altLang="en-US" b="0" i="0" dirty="0">
                <a:solidFill>
                  <a:srgbClr val="333333"/>
                </a:solidFill>
                <a:effectLst/>
                <a:latin typeface="-apple-system"/>
              </a:rPr>
              <a:t>权益，印尼德龙主要原材料为红土矿，从印度尼西亚当地采购。</a:t>
            </a:r>
            <a:r>
              <a:rPr lang="zh-CN" altLang="en-US" b="1" i="0" dirty="0">
                <a:solidFill>
                  <a:srgbClr val="333333"/>
                </a:solidFill>
                <a:effectLst/>
                <a:latin typeface="-apple-system"/>
              </a:rPr>
              <a:t>主要产品出口中国</a:t>
            </a:r>
            <a:r>
              <a:rPr lang="zh-CN" altLang="en-US" b="0" i="0" dirty="0">
                <a:solidFill>
                  <a:srgbClr val="333333"/>
                </a:solidFill>
                <a:effectLst/>
                <a:latin typeface="-apple-system"/>
              </a:rPr>
              <a:t>。</a:t>
            </a:r>
            <a:endParaRPr lang="en-US" altLang="zh-CN" b="0" i="0" dirty="0">
              <a:solidFill>
                <a:srgbClr val="33333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33333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　风神轮胎股份有限公司是一家主要经营本企业生产的轮胎及相关技术的出口业务。实控人是</a:t>
            </a:r>
            <a:r>
              <a:rPr lang="zh-CN" altLang="en-US" b="0" i="0" dirty="0">
                <a:solidFill>
                  <a:srgbClr val="000000"/>
                </a:solidFill>
                <a:effectLst/>
                <a:latin typeface="Microsoft YaHei" panose="020B0503020204020204" pitchFamily="34" charset="-122"/>
                <a:ea typeface="Microsoft YaHei" panose="020B0503020204020204" pitchFamily="34" charset="-122"/>
              </a:rPr>
              <a:t>国务院国有资产监督管理委。收购</a:t>
            </a:r>
            <a:r>
              <a:rPr lang="en-US" altLang="zh-CN" b="0" i="0" dirty="0">
                <a:solidFill>
                  <a:srgbClr val="000000"/>
                </a:solidFill>
                <a:effectLst/>
                <a:latin typeface="Microsoft YaHei" panose="020B0503020204020204" pitchFamily="34" charset="-122"/>
                <a:ea typeface="Microsoft YaHei" panose="020B0503020204020204" pitchFamily="34" charset="-122"/>
              </a:rPr>
              <a:t>PTG</a:t>
            </a:r>
            <a:r>
              <a:rPr lang="zh-CN" altLang="en-US" b="0" i="0" dirty="0">
                <a:solidFill>
                  <a:srgbClr val="000000"/>
                </a:solidFill>
                <a:effectLst/>
                <a:latin typeface="Microsoft YaHei" panose="020B0503020204020204" pitchFamily="34" charset="-122"/>
                <a:ea typeface="Microsoft YaHei" panose="020B0503020204020204" pitchFamily="34" charset="-122"/>
              </a:rPr>
              <a:t>，且本次交易构成重大资产重组，主要是为了拓宽起海外业务，解决与</a:t>
            </a:r>
            <a:r>
              <a:rPr lang="en-US" altLang="zh-CN" b="0" i="0" dirty="0">
                <a:solidFill>
                  <a:srgbClr val="000000"/>
                </a:solidFill>
                <a:effectLst/>
                <a:latin typeface="Microsoft YaHei" panose="020B0503020204020204" pitchFamily="34" charset="-122"/>
                <a:ea typeface="Microsoft YaHei" panose="020B0503020204020204" pitchFamily="34" charset="-122"/>
              </a:rPr>
              <a:t>PTG</a:t>
            </a:r>
            <a:r>
              <a:rPr lang="zh-CN" altLang="en-US" b="0" i="0" dirty="0">
                <a:solidFill>
                  <a:srgbClr val="000000"/>
                </a:solidFill>
                <a:effectLst/>
                <a:latin typeface="Microsoft YaHei" panose="020B0503020204020204" pitchFamily="34" charset="-122"/>
                <a:ea typeface="Microsoft YaHei" panose="020B0503020204020204" pitchFamily="34" charset="-122"/>
              </a:rPr>
              <a:t>的同业竞争问题。</a:t>
            </a:r>
            <a:endParaRPr lang="en-US" altLang="zh-CN" b="0" i="0" dirty="0">
              <a:solidFill>
                <a:srgbClr val="000000"/>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00000"/>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长春经开</a:t>
            </a:r>
            <a:r>
              <a:rPr lang="en-US" altLang="zh-CN" dirty="0"/>
              <a:t>(</a:t>
            </a:r>
            <a:r>
              <a:rPr lang="zh-CN" altLang="en-US" dirty="0"/>
              <a:t>集团</a:t>
            </a:r>
            <a:r>
              <a:rPr lang="en-US" altLang="zh-CN" dirty="0"/>
              <a:t>)</a:t>
            </a:r>
            <a:r>
              <a:rPr lang="zh-CN" altLang="en-US" dirty="0"/>
              <a:t>股份有限公司主要从事房地产开发经营为主，以物业管理为辅</a:t>
            </a:r>
            <a:r>
              <a:rPr lang="zh-CN" altLang="en-US" b="0" i="0" dirty="0">
                <a:solidFill>
                  <a:srgbClr val="000000"/>
                </a:solidFill>
                <a:effectLst/>
                <a:latin typeface="Microsoft YaHei" panose="020B0503020204020204" pitchFamily="34" charset="-122"/>
                <a:ea typeface="Microsoft YaHei" panose="020B0503020204020204" pitchFamily="34" charset="-122"/>
              </a:rPr>
              <a:t>。力图通过百分百控制美国万丰，切入智能制造行业。</a:t>
            </a:r>
            <a:endParaRPr lang="en-US" altLang="zh-CN" b="0" i="0" dirty="0">
              <a:solidFill>
                <a:srgbClr val="000000"/>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00000"/>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海南钧达汽车饰件股份有限公司主营业务为汽车塑料内外饰件的研发、生产、销售，业务涵盖汽车仪表板、保险杠、门护板、配集成等。此次公司拟竞买标的公司主要从事太阳能光伏电池片生产制造商，符合公司布局光伏行业战略方向和产业发展理念。</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华新水泥股份有限公司主营业务是水泥制造和销售</a:t>
            </a:r>
            <a:r>
              <a:rPr lang="en-US" altLang="zh-CN" dirty="0"/>
              <a:t>,</a:t>
            </a:r>
            <a:r>
              <a:rPr lang="zh-CN" altLang="en-US" dirty="0"/>
              <a:t>水泥技术服务</a:t>
            </a:r>
            <a:r>
              <a:rPr lang="en-US" altLang="zh-CN" dirty="0"/>
              <a:t>,</a:t>
            </a:r>
            <a:r>
              <a:rPr lang="zh-CN" altLang="en-US" dirty="0"/>
              <a:t>水泥设备的研究、制造、安装及维修。其实际控制人是一家法国的建材行业的企业，本次收购的是两家非洲的水泥生产商，为的是全球的战略布局。</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94F6E101-91A8-4B60-8ED9-39858D0E59DD}"/>
              </a:ext>
            </a:extLst>
          </p:cNvPr>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666666"/>
                </a:solidFill>
                <a:effectLst/>
                <a:latin typeface="-apple-system"/>
              </a:rPr>
              <a:t>广东九联科技股份有限公司成立于</a:t>
            </a:r>
            <a:r>
              <a:rPr lang="en-US" altLang="zh-CN" b="0" i="0" dirty="0">
                <a:solidFill>
                  <a:srgbClr val="666666"/>
                </a:solidFill>
                <a:effectLst/>
                <a:latin typeface="-apple-system"/>
              </a:rPr>
              <a:t>2001</a:t>
            </a:r>
            <a:r>
              <a:rPr lang="zh-CN" altLang="en-US" b="0" i="0" dirty="0">
                <a:solidFill>
                  <a:srgbClr val="666666"/>
                </a:solidFill>
                <a:effectLst/>
                <a:latin typeface="-apple-system"/>
              </a:rPr>
              <a:t>年，主营业务为家庭多媒体信息终端、智能家庭网络通信设备、物联网通信模块、光通讯模块、智能安防设备及相关软件系统与平台的研发、生产、销售与服务。在今年成立了鸿蒙实验室，且与华为确立了长期战略合作借助于鸿蒙概念实现了大涨。</a:t>
            </a:r>
            <a:endParaRPr lang="en-US" altLang="zh-CN" b="0" i="0" dirty="0">
              <a:solidFill>
                <a:srgbClr val="666666"/>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666666"/>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无锡奥特维科技股份有限公司成立于</a:t>
            </a:r>
            <a:r>
              <a:rPr lang="en-US" altLang="zh-CN" dirty="0"/>
              <a:t>2010</a:t>
            </a:r>
            <a:r>
              <a:rPr lang="zh-CN" altLang="en-US" dirty="0"/>
              <a:t>年，是光伏、锂电和半导体行业优秀的自动化设备制造企业</a:t>
            </a:r>
            <a:r>
              <a:rPr lang="en-US" altLang="zh-CN" dirty="0"/>
              <a:t>,</a:t>
            </a:r>
            <a:r>
              <a:rPr lang="zh-CN" altLang="en-US" dirty="0"/>
              <a:t>为光伏企业提供串焊机、激光划片机、硅片分选机等自动化设备，同时面向新能源领域，提供自主研发的锂电模组、</a:t>
            </a:r>
            <a:r>
              <a:rPr lang="en-US" altLang="zh-CN" dirty="0"/>
              <a:t>PACK</a:t>
            </a:r>
            <a:r>
              <a:rPr lang="zh-CN" altLang="en-US" dirty="0"/>
              <a:t>智能生产线及锂电池外观分选设备。</a:t>
            </a:r>
            <a:r>
              <a:rPr lang="zh-CN" altLang="en-US" b="0" i="0" dirty="0">
                <a:solidFill>
                  <a:srgbClr val="333333"/>
                </a:solidFill>
                <a:effectLst/>
                <a:latin typeface="微软雅黑" panose="020B0503020204020204" pitchFamily="34" charset="-122"/>
                <a:ea typeface="微软雅黑" panose="020B0503020204020204" pitchFamily="34" charset="-122"/>
              </a:rPr>
              <a:t>公司</a:t>
            </a:r>
            <a:r>
              <a:rPr lang="zh-CN" altLang="en-US" b="0" i="0" u="none" strike="noStrike" dirty="0">
                <a:solidFill>
                  <a:srgbClr val="1780C4"/>
                </a:solidFill>
                <a:effectLst/>
                <a:latin typeface="微软雅黑" panose="020B0503020204020204" pitchFamily="34" charset="-122"/>
                <a:ea typeface="微软雅黑" panose="020B0503020204020204" pitchFamily="34" charset="-122"/>
                <a:hlinkClick r:id="rId3"/>
              </a:rPr>
              <a:t>串焊机</a:t>
            </a:r>
            <a:r>
              <a:rPr lang="zh-CN" altLang="en-US" b="0" i="0" dirty="0">
                <a:solidFill>
                  <a:srgbClr val="333333"/>
                </a:solidFill>
                <a:effectLst/>
                <a:latin typeface="微软雅黑" panose="020B0503020204020204" pitchFamily="34" charset="-122"/>
                <a:ea typeface="微软雅黑" panose="020B0503020204020204" pitchFamily="34" charset="-122"/>
              </a:rPr>
              <a:t>全球市占率</a:t>
            </a:r>
            <a:r>
              <a:rPr lang="en-US" altLang="zh-CN" b="0" i="0" dirty="0">
                <a:solidFill>
                  <a:srgbClr val="333333"/>
                </a:solidFill>
                <a:effectLst/>
                <a:latin typeface="微软雅黑" panose="020B0503020204020204" pitchFamily="34" charset="-122"/>
                <a:ea typeface="微软雅黑" panose="020B0503020204020204" pitchFamily="34" charset="-122"/>
              </a:rPr>
              <a:t>60%-70%</a:t>
            </a:r>
            <a:r>
              <a:rPr lang="zh-CN" altLang="en-US" b="0" i="0" dirty="0">
                <a:solidFill>
                  <a:srgbClr val="333333"/>
                </a:solidFill>
                <a:effectLst/>
                <a:latin typeface="微软雅黑" panose="020B0503020204020204" pitchFamily="34" charset="-122"/>
                <a:ea typeface="微软雅黑" panose="020B0503020204020204" pitchFamily="34" charset="-122"/>
              </a:rPr>
              <a:t>，且中标隆基</a:t>
            </a:r>
            <a:r>
              <a:rPr lang="en-US" altLang="zh-CN" b="0" i="0" dirty="0">
                <a:solidFill>
                  <a:srgbClr val="333333"/>
                </a:solidFill>
                <a:effectLst/>
                <a:latin typeface="微软雅黑" panose="020B0503020204020204" pitchFamily="34" charset="-122"/>
                <a:ea typeface="微软雅黑" panose="020B0503020204020204" pitchFamily="34" charset="-122"/>
              </a:rPr>
              <a:t>1.5</a:t>
            </a:r>
            <a:r>
              <a:rPr lang="zh-CN" altLang="en-US" b="0" i="0" dirty="0">
                <a:solidFill>
                  <a:srgbClr val="333333"/>
                </a:solidFill>
                <a:effectLst/>
                <a:latin typeface="微软雅黑" panose="020B0503020204020204" pitchFamily="34" charset="-122"/>
                <a:ea typeface="微软雅黑" panose="020B0503020204020204" pitchFamily="34" charset="-122"/>
              </a:rPr>
              <a:t>亿元订单，股价大涨。</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33333"/>
                </a:solidFill>
                <a:effectLst/>
                <a:latin typeface="宋体" panose="02010600030101010101" pitchFamily="2" charset="-122"/>
                <a:ea typeface="宋体" panose="02010600030101010101" pitchFamily="2" charset="-122"/>
              </a:rPr>
              <a:t>海优新材公司成立于</a:t>
            </a:r>
            <a:r>
              <a:rPr lang="en-US" altLang="zh-CN" b="0" i="0" dirty="0">
                <a:solidFill>
                  <a:srgbClr val="333333"/>
                </a:solidFill>
                <a:effectLst/>
                <a:latin typeface="微软雅黑" panose="020B0503020204020204" pitchFamily="34" charset="-122"/>
                <a:ea typeface="微软雅黑" panose="020B0503020204020204" pitchFamily="34" charset="-122"/>
              </a:rPr>
              <a:t>2005</a:t>
            </a:r>
            <a:r>
              <a:rPr lang="zh-CN" altLang="en-US" b="0" i="0" dirty="0">
                <a:solidFill>
                  <a:srgbClr val="333333"/>
                </a:solidFill>
                <a:effectLst/>
                <a:latin typeface="宋体" panose="02010600030101010101" pitchFamily="2" charset="-122"/>
                <a:ea typeface="宋体" panose="02010600030101010101" pitchFamily="2" charset="-122"/>
              </a:rPr>
              <a:t>年，以薄膜技术为核心，立足于新能源、新材料领域，主要产品包括光伏封装胶膜（含</a:t>
            </a:r>
            <a:r>
              <a:rPr lang="en-US" altLang="zh-CN" b="0" i="0" dirty="0">
                <a:solidFill>
                  <a:srgbClr val="333333"/>
                </a:solidFill>
                <a:effectLst/>
                <a:latin typeface="微软雅黑" panose="020B0503020204020204" pitchFamily="34" charset="-122"/>
                <a:ea typeface="微软雅黑" panose="020B0503020204020204" pitchFamily="34" charset="-122"/>
              </a:rPr>
              <a:t>EVA</a:t>
            </a:r>
            <a:r>
              <a:rPr lang="zh-CN" altLang="en-US" b="0" i="0" dirty="0">
                <a:solidFill>
                  <a:srgbClr val="333333"/>
                </a:solidFill>
                <a:effectLst/>
                <a:latin typeface="宋体" panose="02010600030101010101" pitchFamily="2" charset="-122"/>
                <a:ea typeface="宋体" panose="02010600030101010101" pitchFamily="2" charset="-122"/>
              </a:rPr>
              <a:t>、白色</a:t>
            </a:r>
            <a:r>
              <a:rPr lang="en-US" altLang="zh-CN" b="0" i="0" dirty="0">
                <a:solidFill>
                  <a:srgbClr val="333333"/>
                </a:solidFill>
                <a:effectLst/>
                <a:latin typeface="微软雅黑" panose="020B0503020204020204" pitchFamily="34" charset="-122"/>
                <a:ea typeface="微软雅黑" panose="020B0503020204020204" pitchFamily="34" charset="-122"/>
              </a:rPr>
              <a:t>EVA</a:t>
            </a:r>
            <a:r>
              <a:rPr lang="zh-CN" altLang="en-US" b="0" i="0" dirty="0">
                <a:solidFill>
                  <a:srgbClr val="333333"/>
                </a:solidFill>
                <a:effectLst/>
                <a:latin typeface="宋体" panose="02010600030101010101" pitchFamily="2" charset="-122"/>
                <a:ea typeface="宋体" panose="02010600030101010101" pitchFamily="2" charset="-122"/>
              </a:rPr>
              <a:t>、</a:t>
            </a:r>
            <a:r>
              <a:rPr lang="en-US" altLang="zh-CN" b="0" i="0" dirty="0">
                <a:solidFill>
                  <a:srgbClr val="333333"/>
                </a:solidFill>
                <a:effectLst/>
                <a:latin typeface="微软雅黑" panose="020B0503020204020204" pitchFamily="34" charset="-122"/>
                <a:ea typeface="微软雅黑" panose="020B0503020204020204" pitchFamily="34" charset="-122"/>
              </a:rPr>
              <a:t>POE</a:t>
            </a:r>
            <a:r>
              <a:rPr lang="zh-CN" altLang="en-US" b="0" i="0" dirty="0">
                <a:solidFill>
                  <a:srgbClr val="333333"/>
                </a:solidFill>
                <a:effectLst/>
                <a:latin typeface="宋体" panose="02010600030101010101" pitchFamily="2" charset="-122"/>
                <a:ea typeface="宋体" panose="02010600030101010101" pitchFamily="2" charset="-122"/>
              </a:rPr>
              <a:t>等）和其他高分子胶膜等。</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D657167E-6F4E-4B58-ACBF-890421EF14B4}" type="slidenum">
              <a:rPr lang="en-US" smtClean="0"/>
              <a:t>14</a:t>
            </a:fld>
            <a:endParaRPr lang="en-US"/>
          </a:p>
        </p:txBody>
      </p:sp>
    </p:spTree>
    <p:extLst>
      <p:ext uri="{BB962C8B-B14F-4D97-AF65-F5344CB8AC3E}">
        <p14:creationId xmlns:p14="http://schemas.microsoft.com/office/powerpoint/2010/main" val="33538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上海睿昂基因科技股份有限公司（简称睿昂基因）自成立以来，积极致力于“精准医疗”国家战略，是一家拥有自主品牌分子诊断及免疫诊断产品的生命科学企业，主营业务为</a:t>
            </a:r>
            <a:r>
              <a:rPr lang="zh-CN" altLang="en-US" sz="1800" b="1" dirty="0"/>
              <a:t>体外诊断产品的研发、生产、销</a:t>
            </a:r>
            <a:r>
              <a:rPr lang="zh-CN" altLang="en-US" dirty="0"/>
              <a:t>售及科研服务，</a:t>
            </a:r>
            <a:r>
              <a:rPr lang="zh-CN" altLang="en-US" b="1" dirty="0"/>
              <a:t>主要为血液病（白血病、淋巴瘤）</a:t>
            </a:r>
            <a:r>
              <a:rPr lang="zh-CN" altLang="en-US" dirty="0"/>
              <a:t>、实体瘤（肺癌、结直肠癌、黑色素瘤等）和</a:t>
            </a:r>
            <a:r>
              <a:rPr lang="zh-CN" altLang="en-US" b="1" dirty="0"/>
              <a:t>传染病（乙型肝炎、风疹、单纯疱疹</a:t>
            </a:r>
            <a:r>
              <a:rPr lang="zh-CN" altLang="en-US" dirty="0"/>
              <a:t>等）患者提供基因及抗原的精准检测，为风险评估、疾病分型、靶向药物选择和疗效监测等个体化治疗方案的制定提供依据。</a:t>
            </a:r>
            <a:r>
              <a:rPr lang="en-US" altLang="zh-CN" dirty="0"/>
              <a:t>5</a:t>
            </a:r>
            <a:r>
              <a:rPr lang="zh-CN" altLang="en-US" dirty="0"/>
              <a:t>月</a:t>
            </a:r>
            <a:r>
              <a:rPr lang="en-US" altLang="zh-CN" dirty="0"/>
              <a:t>17</a:t>
            </a:r>
            <a:r>
              <a:rPr lang="zh-CN" altLang="en-US" dirty="0"/>
              <a:t>日上市大涨，</a:t>
            </a:r>
            <a:r>
              <a:rPr lang="en-US" altLang="zh-CN" dirty="0"/>
              <a:t>6</a:t>
            </a:r>
            <a:r>
              <a:rPr lang="zh-CN" altLang="en-US" dirty="0"/>
              <a:t>月股价回调。</a:t>
            </a:r>
            <a:endParaRPr lang="en-US" altLang="zh-CN" dirty="0"/>
          </a:p>
          <a:p>
            <a:endParaRPr lang="en-US" altLang="zh-CN" dirty="0"/>
          </a:p>
          <a:p>
            <a:r>
              <a:rPr lang="zh-CN" altLang="en-US" b="0" i="0" dirty="0">
                <a:solidFill>
                  <a:srgbClr val="595959"/>
                </a:solidFill>
                <a:effectLst/>
                <a:latin typeface="微软雅黑" panose="020B0503020204020204" pitchFamily="34" charset="-122"/>
                <a:ea typeface="微软雅黑" panose="020B0503020204020204" pitchFamily="34" charset="-122"/>
              </a:rPr>
              <a:t>深圳市亚辉龙生物科技股份有限公司成立于</a:t>
            </a:r>
            <a:r>
              <a:rPr lang="en-US" altLang="zh-CN" b="0" i="0" dirty="0">
                <a:solidFill>
                  <a:srgbClr val="595959"/>
                </a:solidFill>
                <a:effectLst/>
                <a:latin typeface="微软雅黑" panose="020B0503020204020204" pitchFamily="34" charset="-122"/>
                <a:ea typeface="微软雅黑" panose="020B0503020204020204" pitchFamily="34" charset="-122"/>
              </a:rPr>
              <a:t>2008</a:t>
            </a:r>
            <a:r>
              <a:rPr lang="zh-CN" altLang="en-US" b="0" i="0" dirty="0">
                <a:solidFill>
                  <a:srgbClr val="595959"/>
                </a:solidFill>
                <a:effectLst/>
                <a:latin typeface="微软雅黑" panose="020B0503020204020204" pitchFamily="34" charset="-122"/>
                <a:ea typeface="微软雅黑" panose="020B0503020204020204" pitchFamily="34" charset="-122"/>
              </a:rPr>
              <a:t>年，注册资本</a:t>
            </a:r>
            <a:r>
              <a:rPr lang="en-US" altLang="zh-CN" b="0" i="0" dirty="0">
                <a:solidFill>
                  <a:srgbClr val="595959"/>
                </a:solidFill>
                <a:effectLst/>
                <a:latin typeface="微软雅黑" panose="020B0503020204020204" pitchFamily="34" charset="-122"/>
                <a:ea typeface="微软雅黑" panose="020B0503020204020204" pitchFamily="34" charset="-122"/>
              </a:rPr>
              <a:t>3.64</a:t>
            </a:r>
            <a:r>
              <a:rPr lang="zh-CN" altLang="en-US" b="0" i="0" dirty="0">
                <a:solidFill>
                  <a:srgbClr val="595959"/>
                </a:solidFill>
                <a:effectLst/>
                <a:latin typeface="微软雅黑" panose="020B0503020204020204" pitchFamily="34" charset="-122"/>
                <a:ea typeface="微软雅黑" panose="020B0503020204020204" pitchFamily="34" charset="-122"/>
              </a:rPr>
              <a:t>亿元，公司系一家技术国内领先、研产销一体化的专注于临床实验室整体解决方案的创新型企业。同样是上市不久股价回调，大幅下跌。</a:t>
            </a:r>
            <a:endParaRPr lang="en-US" altLang="zh-CN" b="0" i="0" dirty="0">
              <a:solidFill>
                <a:srgbClr val="595959"/>
              </a:solidFill>
              <a:effectLst/>
              <a:latin typeface="微软雅黑" panose="020B0503020204020204" pitchFamily="34" charset="-122"/>
              <a:ea typeface="微软雅黑" panose="020B0503020204020204" pitchFamily="34" charset="-122"/>
            </a:endParaRPr>
          </a:p>
          <a:p>
            <a:endParaRPr lang="en-US" altLang="zh-CN" b="0" i="0" dirty="0">
              <a:solidFill>
                <a:srgbClr val="595959"/>
              </a:solidFill>
              <a:effectLst/>
              <a:latin typeface="微软雅黑" panose="020B0503020204020204" pitchFamily="34" charset="-122"/>
              <a:ea typeface="微软雅黑" panose="020B0503020204020204" pitchFamily="34" charset="-122"/>
            </a:endParaRPr>
          </a:p>
          <a:p>
            <a:endParaRPr lang="en-US" altLang="zh-CN" b="0" i="0" dirty="0">
              <a:solidFill>
                <a:srgbClr val="595959"/>
              </a:solidFill>
              <a:effectLst/>
              <a:latin typeface="微软雅黑" panose="020B0503020204020204" pitchFamily="34" charset="-122"/>
              <a:ea typeface="微软雅黑" panose="020B0503020204020204" pitchFamily="34" charset="-122"/>
            </a:endParaRP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657167E-6F4E-4B58-ACBF-890421EF14B4}" type="slidenum">
              <a:rPr lang="en-US" smtClean="0"/>
              <a:t>15</a:t>
            </a:fld>
            <a:endParaRPr lang="en-US"/>
          </a:p>
        </p:txBody>
      </p:sp>
    </p:spTree>
    <p:extLst>
      <p:ext uri="{BB962C8B-B14F-4D97-AF65-F5344CB8AC3E}">
        <p14:creationId xmlns:p14="http://schemas.microsoft.com/office/powerpoint/2010/main" val="235163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57167E-6F4E-4B58-ACBF-890421EF14B4}" type="slidenum">
              <a:rPr lang="en-US" smtClean="0"/>
              <a:t>16</a:t>
            </a:fld>
            <a:endParaRPr lang="en-US"/>
          </a:p>
        </p:txBody>
      </p:sp>
    </p:spTree>
    <p:extLst>
      <p:ext uri="{BB962C8B-B14F-4D97-AF65-F5344CB8AC3E}">
        <p14:creationId xmlns:p14="http://schemas.microsoft.com/office/powerpoint/2010/main" val="85573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9607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股权投资，创业，成长基金</a:t>
            </a:r>
            <a:endParaRPr lang="en-US" altLang="zh-CN" dirty="0"/>
          </a:p>
        </p:txBody>
      </p:sp>
    </p:spTree>
    <p:extLst>
      <p:ext uri="{BB962C8B-B14F-4D97-AF65-F5344CB8AC3E}">
        <p14:creationId xmlns:p14="http://schemas.microsoft.com/office/powerpoint/2010/main" val="137479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57167E-6F4E-4B58-ACBF-890421EF14B4}" type="slidenum">
              <a:rPr lang="en-US" smtClean="0"/>
              <a:t>5</a:t>
            </a:fld>
            <a:endParaRPr lang="en-US" dirty="0"/>
          </a:p>
        </p:txBody>
      </p:sp>
    </p:spTree>
    <p:extLst>
      <p:ext uri="{BB962C8B-B14F-4D97-AF65-F5344CB8AC3E}">
        <p14:creationId xmlns:p14="http://schemas.microsoft.com/office/powerpoint/2010/main" val="255124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43642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D657167E-6F4E-4B58-ACBF-890421EF14B4}" type="slidenum">
              <a:rPr lang="en-US" smtClean="0"/>
              <a:t>7</a:t>
            </a:fld>
            <a:endParaRPr lang="en-US" dirty="0"/>
          </a:p>
        </p:txBody>
      </p:sp>
    </p:spTree>
    <p:extLst>
      <p:ext uri="{BB962C8B-B14F-4D97-AF65-F5344CB8AC3E}">
        <p14:creationId xmlns:p14="http://schemas.microsoft.com/office/powerpoint/2010/main" val="39926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333333"/>
              </a:solidFill>
              <a:effectLst/>
              <a:latin typeface="Microsoft YaHei tahom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a:solidFill>
                  <a:srgbClr val="FF0000"/>
                </a:solidFill>
                <a:latin typeface="微软雅黑" panose="020B0503020204020204" pitchFamily="34" charset="-122"/>
                <a:ea typeface="微软雅黑" panose="020B0503020204020204" pitchFamily="34" charset="-122"/>
              </a:rPr>
              <a:t>M&amp;A</a:t>
            </a:r>
            <a:r>
              <a:rPr lang="zh-CN" altLang="en-US" sz="1200" dirty="0">
                <a:solidFill>
                  <a:srgbClr val="FF0000"/>
                </a:solidFill>
                <a:latin typeface="微软雅黑" panose="020B0503020204020204" pitchFamily="34" charset="-122"/>
                <a:ea typeface="微软雅黑" panose="020B0503020204020204" pitchFamily="34" charset="-122"/>
              </a:rPr>
              <a:t>：并购，</a:t>
            </a:r>
            <a:r>
              <a:rPr lang="en-US" altLang="zh-CN" b="0" i="0" u="none" dirty="0">
                <a:solidFill>
                  <a:schemeClr val="tx1"/>
                </a:solidFill>
                <a:effectLst/>
                <a:latin typeface="Arial" panose="020B0604020202020204" pitchFamily="34" charset="0"/>
              </a:rPr>
              <a:t> </a:t>
            </a:r>
            <a:r>
              <a:rPr lang="en-US" altLang="zh-CN"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mergers and acquisitions</a:t>
            </a:r>
            <a:endParaRPr lang="en-US" altLang="zh-CN" u="sng" dirty="0">
              <a:solidFill>
                <a:schemeClr val="tx1"/>
              </a:solidFill>
            </a:endParaRPr>
          </a:p>
        </p:txBody>
      </p:sp>
      <p:sp>
        <p:nvSpPr>
          <p:cNvPr id="4" name="灯片编号占位符 3"/>
          <p:cNvSpPr>
            <a:spLocks noGrp="1"/>
          </p:cNvSpPr>
          <p:nvPr>
            <p:ph type="sldNum" sz="quarter" idx="5"/>
          </p:nvPr>
        </p:nvSpPr>
        <p:spPr/>
        <p:txBody>
          <a:bodyPr/>
          <a:lstStyle/>
          <a:p>
            <a:fld id="{D657167E-6F4E-4B58-ACBF-890421EF14B4}" type="slidenum">
              <a:rPr lang="en-US" smtClean="0"/>
              <a:t>10</a:t>
            </a:fld>
            <a:endParaRPr lang="en-US"/>
          </a:p>
        </p:txBody>
      </p:sp>
    </p:spTree>
    <p:extLst>
      <p:ext uri="{BB962C8B-B14F-4D97-AF65-F5344CB8AC3E}">
        <p14:creationId xmlns:p14="http://schemas.microsoft.com/office/powerpoint/2010/main" val="344543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zh-CN" altLang="en-US" noProof="1"/>
              <a:t>单击此处编辑母版副标题样式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3" y="365125"/>
            <a:ext cx="7683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838200" y="1825625"/>
            <a:ext cx="10515600" cy="4351338"/>
          </a:xfrm>
          <a:prstGeom prst="rect">
            <a:avLst/>
          </a:prstGeom>
        </p:spPr>
        <p:txBody>
          <a:bodyPr/>
          <a:lstStyle/>
          <a:p>
            <a:pPr lvl="0"/>
            <a:endParaRPr lang="zh-CN" altLang="en-US" noProof="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271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245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1397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157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7301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3580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0869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1715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0370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651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536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1"/>
            <a:ext cx="105156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831851" y="4589476"/>
            <a:ext cx="10515600" cy="1500187"/>
          </a:xfrm>
          <a:prstGeom prst="rect">
            <a:avLst/>
          </a:prstGeom>
        </p:spPr>
        <p:txBody>
          <a:bodyPr/>
          <a:lstStyle>
            <a:lvl1pPr marL="0" indent="0">
              <a:buNone/>
              <a:defRPr sz="1800"/>
            </a:lvl1pPr>
            <a:lvl2pPr marL="342891" indent="0">
              <a:buNone/>
              <a:defRPr sz="1500"/>
            </a:lvl2pPr>
            <a:lvl3pPr marL="685783" indent="0">
              <a:buNone/>
              <a:defRPr sz="1351"/>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CN" altLang="en-US" noProof="1"/>
              <a:t>单击此处编辑母版文本样式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9"/>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40319" y="1681163"/>
            <a:ext cx="5158316" cy="823912"/>
          </a:xfrm>
          <a:prstGeom prst="rect">
            <a:avLst/>
          </a:prstGeo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840319" y="2505075"/>
            <a:ext cx="5158316"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noProof="1"/>
              <a:t>单击此处编辑母版标题样式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6" y="457200"/>
            <a:ext cx="3932767"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5183717" y="987438"/>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40326" y="2057400"/>
            <a:ext cx="3932767" cy="3811588"/>
          </a:xfrm>
          <a:prstGeom prst="rect">
            <a:avLst/>
          </a:prstGeo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CN" altLang="en-US" noProof="1"/>
              <a:t>单击此处编辑母版文本样式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6" y="457200"/>
            <a:ext cx="3932767"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5183717" y="987438"/>
            <a:ext cx="6172200" cy="487362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zh-CN" altLang="en-US" noProof="0"/>
          </a:p>
        </p:txBody>
      </p:sp>
      <p:sp>
        <p:nvSpPr>
          <p:cNvPr id="4" name="文本占位符 3"/>
          <p:cNvSpPr>
            <a:spLocks noGrp="1"/>
          </p:cNvSpPr>
          <p:nvPr>
            <p:ph type="body" sz="half" idx="2"/>
          </p:nvPr>
        </p:nvSpPr>
        <p:spPr>
          <a:xfrm>
            <a:off x="840326" y="2057400"/>
            <a:ext cx="3932767" cy="3811588"/>
          </a:xfrm>
          <a:prstGeom prst="rect">
            <a:avLst/>
          </a:prstGeo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CN" altLang="en-US" noProof="1"/>
              <a:t>单击此处编辑母版文本样式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userDrawn="1"/>
        </p:nvSpPr>
        <p:spPr bwMode="auto">
          <a:xfrm>
            <a:off x="9" y="6477000"/>
            <a:ext cx="11410951"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783" rtl="0" eaLnBrk="0" fontAlgn="auto" latinLnBrk="0" hangingPunct="0">
              <a:lnSpc>
                <a:spcPct val="100000"/>
              </a:lnSpc>
              <a:spcBef>
                <a:spcPct val="50000"/>
              </a:spcBef>
              <a:spcAft>
                <a:spcPts val="0"/>
              </a:spcAft>
              <a:buClrTx/>
              <a:buSzTx/>
              <a:buFont typeface="Arial" panose="020B0604020202020204" pitchFamily="34" charset="0"/>
              <a:buNone/>
              <a:defRPr/>
            </a:pPr>
            <a:endParaRPr kumimoji="0" lang="zh-CN" altLang="en-US" sz="900" b="0" i="0" u="none" strike="noStrike" kern="1200" cap="none" spc="0" normalizeH="0" baseline="-25000" noProof="0">
              <a:ln>
                <a:noFill/>
              </a:ln>
              <a:solidFill>
                <a:srgbClr val="777777"/>
              </a:solidFill>
              <a:effectLst/>
              <a:uLnTx/>
              <a:uFillTx/>
              <a:latin typeface="Arial" panose="020B0604020202020204" pitchFamily="34" charset="0"/>
              <a:ea typeface="宋体" panose="02010600030101010101" pitchFamily="2" charset="-122"/>
              <a:cs typeface="+mn-cs"/>
            </a:endParaRPr>
          </a:p>
        </p:txBody>
      </p:sp>
      <p:pic>
        <p:nvPicPr>
          <p:cNvPr id="1027" name="Picture 7" descr="bottom"/>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88"/>
            <a:ext cx="12192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p:cNvSpPr>
            <a:spLocks noChangeArrowheads="1"/>
          </p:cNvSpPr>
          <p:nvPr userDrawn="1"/>
        </p:nvSpPr>
        <p:spPr bwMode="auto">
          <a:xfrm>
            <a:off x="11472333" y="6477000"/>
            <a:ext cx="719667"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783"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en-GB" altLang="en-US" sz="1051"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29" name="SBottomSquare"/>
          <p:cNvSpPr>
            <a:spLocks noChangeArrowheads="1"/>
          </p:cNvSpPr>
          <p:nvPr userDrawn="1"/>
        </p:nvSpPr>
        <p:spPr bwMode="auto">
          <a:xfrm>
            <a:off x="11472333" y="6477000"/>
            <a:ext cx="719667"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marL="0" marR="0" lvl="0" indent="0" algn="ctr" defTabSz="685783" rtl="0" eaLnBrk="1" fontAlgn="auto" latinLnBrk="0" hangingPunct="1">
              <a:lnSpc>
                <a:spcPct val="100000"/>
              </a:lnSpc>
              <a:spcBef>
                <a:spcPts val="0"/>
              </a:spcBef>
              <a:spcAft>
                <a:spcPts val="0"/>
              </a:spcAft>
              <a:buClrTx/>
              <a:buSzTx/>
              <a:buFont typeface="Arial" panose="020B0604020202020204" pitchFamily="34" charset="0"/>
              <a:buNone/>
              <a:defRPr/>
            </a:pPr>
            <a:fld id="{A614356D-AF49-4C37-8ADA-81BDD80874FE}" type="slidenum">
              <a:rPr kumimoji="0" lang="zh-CN" altLang="en-US" sz="751"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pPr marL="0" marR="0" lvl="0" indent="0" algn="ctr" defTabSz="685783" rtl="0" eaLnBrk="1" fontAlgn="auto" latinLnBrk="0" hangingPunct="1">
                <a:lnSpc>
                  <a:spcPct val="100000"/>
                </a:lnSpc>
                <a:spcBef>
                  <a:spcPts val="0"/>
                </a:spcBef>
                <a:spcAft>
                  <a:spcPts val="0"/>
                </a:spcAft>
                <a:buClrTx/>
                <a:buSzTx/>
                <a:buFont typeface="Arial" panose="020B0604020202020204" pitchFamily="34" charset="0"/>
                <a:buNone/>
                <a:defRPr/>
              </a:pPr>
              <a:t>‹#›</a:t>
            </a:fld>
            <a:endParaRPr kumimoji="0" lang="zh-CN" altLang="en-US" sz="751"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30" name="Picture 35" descr="招牌设计"/>
          <p:cNvPicPr>
            <a:picLocks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p:cNvSpPr txBox="1">
            <a:spLocks noChangeArrowheads="1"/>
          </p:cNvSpPr>
          <p:nvPr userDrawn="1"/>
        </p:nvSpPr>
        <p:spPr bwMode="auto">
          <a:xfrm>
            <a:off x="10689600" y="6601742"/>
            <a:ext cx="698500" cy="180755"/>
          </a:xfrm>
          <a:prstGeom prst="rect">
            <a:avLst/>
          </a:prstGeom>
          <a:noFill/>
          <a:ln>
            <a:noFill/>
          </a:ln>
        </p:spPr>
        <p:txBody>
          <a:bodyPr wrap="square" lIns="0" tIns="0" rIns="0" bIns="0">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783" rtl="0" eaLnBrk="1" fontAlgn="auto" latinLnBrk="0" hangingPunct="1">
              <a:lnSpc>
                <a:spcPct val="50000"/>
              </a:lnSpc>
              <a:spcBef>
                <a:spcPct val="50000"/>
              </a:spcBef>
              <a:spcAft>
                <a:spcPts val="0"/>
              </a:spcAft>
              <a:buClrTx/>
              <a:buSzTx/>
              <a:buFont typeface="Arial" panose="020B0604020202020204" pitchFamily="34" charset="0"/>
              <a:buNone/>
              <a:defRPr/>
            </a:pPr>
            <a:r>
              <a:rPr kumimoji="0" lang="en-US" sz="751"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BESTCLIENTS</a:t>
            </a:r>
          </a:p>
          <a:p>
            <a:pPr marL="0" marR="0" lvl="0" indent="0" algn="l" defTabSz="685783" rtl="0" eaLnBrk="1" fontAlgn="auto" latinLnBrk="0" hangingPunct="1">
              <a:lnSpc>
                <a:spcPct val="50000"/>
              </a:lnSpc>
              <a:spcBef>
                <a:spcPct val="50000"/>
              </a:spcBef>
              <a:spcAft>
                <a:spcPts val="0"/>
              </a:spcAft>
              <a:buClrTx/>
              <a:buSzTx/>
              <a:buFont typeface="Arial" panose="020B0604020202020204" pitchFamily="34" charset="0"/>
              <a:buNone/>
              <a:defRPr/>
            </a:pPr>
            <a:r>
              <a:rPr kumimoji="0" lang="en-US" sz="751"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BESTSERVICE</a:t>
            </a:r>
          </a:p>
        </p:txBody>
      </p:sp>
      <p:sp>
        <p:nvSpPr>
          <p:cNvPr id="1032" name="Rectangle 38"/>
          <p:cNvSpPr>
            <a:spLocks noChangeArrowheads="1"/>
          </p:cNvSpPr>
          <p:nvPr userDrawn="1"/>
        </p:nvSpPr>
        <p:spPr bwMode="auto">
          <a:xfrm>
            <a:off x="9" y="6524625"/>
            <a:ext cx="2927351"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900" b="0" i="0" u="none" strike="noStrike" kern="120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mn-cs"/>
              </a:rPr>
              <a:t>www.rongke.com</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891"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783"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674"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566"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68" indent="-257168" algn="l" rtl="0" eaLnBrk="0" fontAlgn="base" hangingPunct="0">
        <a:spcBef>
          <a:spcPct val="20000"/>
        </a:spcBef>
        <a:spcAft>
          <a:spcPct val="0"/>
        </a:spcAft>
        <a:buChar char="•"/>
        <a:defRPr sz="2400" kern="1200">
          <a:solidFill>
            <a:srgbClr val="777777"/>
          </a:solidFill>
          <a:latin typeface="+mn-lt"/>
          <a:ea typeface="+mn-ea"/>
          <a:cs typeface="+mn-cs"/>
        </a:defRPr>
      </a:lvl1pPr>
      <a:lvl2pPr marL="557517" indent="-214625" algn="l" rtl="0" eaLnBrk="0" fontAlgn="base" hangingPunct="0">
        <a:spcBef>
          <a:spcPct val="20000"/>
        </a:spcBef>
        <a:spcAft>
          <a:spcPct val="0"/>
        </a:spcAft>
        <a:buFont typeface="Wingdings" panose="05000000000000000000" pitchFamily="2" charset="2"/>
        <a:buChar char="n"/>
        <a:defRPr sz="2100" kern="1200">
          <a:solidFill>
            <a:srgbClr val="777777"/>
          </a:solidFill>
          <a:latin typeface="+mn-lt"/>
          <a:ea typeface="+mn-ea"/>
          <a:cs typeface="+mn-cs"/>
        </a:defRPr>
      </a:lvl2pPr>
      <a:lvl3pPr marL="857229" indent="-171446" algn="l" rtl="0" eaLnBrk="0" fontAlgn="base" hangingPunct="0">
        <a:spcBef>
          <a:spcPct val="20000"/>
        </a:spcBef>
        <a:spcAft>
          <a:spcPct val="0"/>
        </a:spcAft>
        <a:buFont typeface="Wingdings" panose="05000000000000000000" pitchFamily="2" charset="2"/>
        <a:buChar char="n"/>
        <a:defRPr sz="1800" kern="1200">
          <a:solidFill>
            <a:srgbClr val="777777"/>
          </a:solidFill>
          <a:latin typeface="+mn-lt"/>
          <a:ea typeface="+mn-ea"/>
          <a:cs typeface="+mn-cs"/>
        </a:defRPr>
      </a:lvl3pPr>
      <a:lvl4pPr marL="1200121" indent="-171446"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4pPr>
      <a:lvl5pPr marL="1543012" indent="-171446"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zh-CN"/>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8" name="Picture 33" descr="rkk">
            <a:extLst>
              <a:ext uri="{FF2B5EF4-FFF2-40B4-BE49-F238E27FC236}">
                <a16:creationId xmlns:a16="http://schemas.microsoft.com/office/drawing/2014/main" id="{EF005204-CC66-41E3-9766-F6850627E1F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61485" y="4776058"/>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descr="top">
            <a:extLst>
              <a:ext uri="{FF2B5EF4-FFF2-40B4-BE49-F238E27FC236}">
                <a16:creationId xmlns:a16="http://schemas.microsoft.com/office/drawing/2014/main" id="{D69FF8B5-F1F0-4BE1-8DE3-94823D3677B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12192001"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6" descr="bottom">
            <a:extLst>
              <a:ext uri="{FF2B5EF4-FFF2-40B4-BE49-F238E27FC236}">
                <a16:creationId xmlns:a16="http://schemas.microsoft.com/office/drawing/2014/main" id="{1E395321-15A2-4A38-AF45-6FC3390851A1}"/>
              </a:ext>
            </a:extLst>
          </p:cNvPr>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944893"/>
            <a:ext cx="1219200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7">
            <a:extLst>
              <a:ext uri="{FF2B5EF4-FFF2-40B4-BE49-F238E27FC236}">
                <a16:creationId xmlns:a16="http://schemas.microsoft.com/office/drawing/2014/main" id="{C43A4AD6-D025-460F-8F87-BB3976165608}"/>
              </a:ext>
            </a:extLst>
          </p:cNvPr>
          <p:cNvSpPr txBox="1">
            <a:spLocks noChangeArrowheads="1"/>
          </p:cNvSpPr>
          <p:nvPr userDrawn="1"/>
        </p:nvSpPr>
        <p:spPr bwMode="auto">
          <a:xfrm>
            <a:off x="4548192" y="5269763"/>
            <a:ext cx="4319587" cy="2539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050">
                <a:solidFill>
                  <a:srgbClr val="777777"/>
                </a:solidFill>
                <a:ea typeface="宋体" panose="02010600030101010101" pitchFamily="2" charset="-122"/>
              </a:rPr>
              <a:t>RONGKEINVESTMENTMANAGEMENTCO.,LTD</a:t>
            </a:r>
            <a:endParaRPr lang="en-US" sz="1050" dirty="0">
              <a:solidFill>
                <a:srgbClr val="777777"/>
              </a:solidFill>
              <a:ea typeface="宋体" panose="02010600030101010101" pitchFamily="2" charset="-122"/>
            </a:endParaRPr>
          </a:p>
        </p:txBody>
      </p:sp>
      <p:sp>
        <p:nvSpPr>
          <p:cNvPr id="16" name="Text Box 38">
            <a:extLst>
              <a:ext uri="{FF2B5EF4-FFF2-40B4-BE49-F238E27FC236}">
                <a16:creationId xmlns:a16="http://schemas.microsoft.com/office/drawing/2014/main" id="{83119400-9ABF-4EC8-A65D-6AD4F9BCF188}"/>
              </a:ext>
            </a:extLst>
          </p:cNvPr>
          <p:cNvSpPr txBox="1">
            <a:spLocks noChangeArrowheads="1"/>
          </p:cNvSpPr>
          <p:nvPr userDrawn="1"/>
        </p:nvSpPr>
        <p:spPr bwMode="auto">
          <a:xfrm>
            <a:off x="4530729" y="4731608"/>
            <a:ext cx="4321175" cy="39241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1950">
                <a:solidFill>
                  <a:srgbClr val="777777"/>
                </a:solidFill>
                <a:ea typeface="黑体" panose="02010609060101010101" pitchFamily="49" charset="-122"/>
              </a:rPr>
              <a:t>上海融客投资管理有限公司</a:t>
            </a:r>
          </a:p>
        </p:txBody>
      </p:sp>
      <p:sp>
        <p:nvSpPr>
          <p:cNvPr id="18" name="Rectangle 41">
            <a:extLst>
              <a:ext uri="{FF2B5EF4-FFF2-40B4-BE49-F238E27FC236}">
                <a16:creationId xmlns:a16="http://schemas.microsoft.com/office/drawing/2014/main" id="{E9BEC332-3AB8-40FC-9E23-BD3EB0B82695}"/>
              </a:ext>
            </a:extLst>
          </p:cNvPr>
          <p:cNvSpPr>
            <a:spLocks noChangeArrowheads="1"/>
          </p:cNvSpPr>
          <p:nvPr userDrawn="1"/>
        </p:nvSpPr>
        <p:spPr bwMode="auto">
          <a:xfrm>
            <a:off x="60326" y="6577021"/>
            <a:ext cx="2208213"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9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14213986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3343747" y="2221926"/>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2800" dirty="0">
                <a:solidFill>
                  <a:srgbClr val="CC0000"/>
                </a:solidFill>
                <a:latin typeface="黑体" panose="02010609060101010101" pitchFamily="49" charset="-122"/>
                <a:ea typeface="黑体" panose="02010609060101010101" pitchFamily="49" charset="-122"/>
              </a:rPr>
              <a:t>『</a:t>
            </a:r>
            <a:r>
              <a:rPr lang="zh-CN" altLang="en-US" sz="2800" dirty="0">
                <a:solidFill>
                  <a:srgbClr val="CC0000"/>
                </a:solidFill>
                <a:ea typeface="黑体" panose="02010609060101010101" pitchFamily="49" charset="-122"/>
              </a:rPr>
              <a:t>融客</a:t>
            </a:r>
            <a:r>
              <a:rPr lang="zh-CN" altLang="en-US" sz="2800" dirty="0">
                <a:solidFill>
                  <a:srgbClr val="CC0000"/>
                </a:solidFill>
                <a:latin typeface="黑体" panose="02010609060101010101" pitchFamily="49" charset="-122"/>
                <a:ea typeface="黑体" panose="02010609060101010101" pitchFamily="49" charset="-122"/>
              </a:rPr>
              <a:t>月报</a:t>
            </a:r>
            <a:r>
              <a:rPr lang="en-US" altLang="zh-CN" sz="2800" dirty="0">
                <a:solidFill>
                  <a:srgbClr val="CC0000"/>
                </a:solidFill>
                <a:latin typeface="黑体" panose="02010609060101010101" pitchFamily="49" charset="-122"/>
                <a:ea typeface="黑体" panose="02010609060101010101" pitchFamily="49" charset="-122"/>
              </a:rPr>
              <a:t>』</a:t>
            </a:r>
            <a:endParaRPr lang="zh-CN" altLang="en-US" sz="2800" dirty="0">
              <a:solidFill>
                <a:srgbClr val="CC0000"/>
              </a:solidFill>
              <a:latin typeface="黑体" panose="02010609060101010101" pitchFamily="49" charset="-122"/>
              <a:ea typeface="黑体" panose="02010609060101010101" pitchFamily="49" charset="-122"/>
            </a:endParaRPr>
          </a:p>
        </p:txBody>
      </p:sp>
      <p:sp>
        <p:nvSpPr>
          <p:cNvPr id="5" name="Text Box 6"/>
          <p:cNvSpPr txBox="1">
            <a:spLocks noChangeArrowheads="1"/>
          </p:cNvSpPr>
          <p:nvPr/>
        </p:nvSpPr>
        <p:spPr bwMode="auto">
          <a:xfrm>
            <a:off x="2208222" y="2936567"/>
            <a:ext cx="70564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3200" b="0" dirty="0">
                <a:solidFill>
                  <a:srgbClr val="000066"/>
                </a:solidFill>
                <a:latin typeface="黑体" panose="02010609060101010101" pitchFamily="49" charset="-122"/>
                <a:ea typeface="黑体" panose="02010609060101010101" pitchFamily="49" charset="-122"/>
              </a:rPr>
              <a:t>——</a:t>
            </a:r>
            <a:r>
              <a:rPr lang="zh-CN" altLang="en-US" sz="2800" dirty="0">
                <a:solidFill>
                  <a:srgbClr val="000066"/>
                </a:solidFill>
                <a:latin typeface="黑体" panose="02010609060101010101" pitchFamily="49" charset="-122"/>
                <a:ea typeface="黑体" panose="02010609060101010101" pitchFamily="49" charset="-122"/>
              </a:rPr>
              <a:t>私募股权投资市场</a:t>
            </a:r>
            <a:r>
              <a:rPr lang="zh-CN" altLang="en-US" sz="1600" dirty="0">
                <a:solidFill>
                  <a:srgbClr val="000066"/>
                </a:solidFill>
                <a:latin typeface="黑体" panose="02010609060101010101" pitchFamily="49" charset="-122"/>
                <a:ea typeface="黑体" panose="02010609060101010101" pitchFamily="49" charset="-122"/>
              </a:rPr>
              <a:t>（</a:t>
            </a:r>
            <a:r>
              <a:rPr lang="en-US" altLang="zh-CN" sz="1600" dirty="0">
                <a:solidFill>
                  <a:srgbClr val="000066"/>
                </a:solidFill>
                <a:latin typeface="黑体" panose="02010609060101010101" pitchFamily="49" charset="-122"/>
                <a:ea typeface="黑体" panose="02010609060101010101" pitchFamily="49" charset="-122"/>
              </a:rPr>
              <a:t>2021</a:t>
            </a:r>
            <a:r>
              <a:rPr lang="zh-CN" altLang="en-US" sz="1600" dirty="0">
                <a:solidFill>
                  <a:srgbClr val="000066"/>
                </a:solidFill>
                <a:latin typeface="黑体" panose="02010609060101010101" pitchFamily="49" charset="-122"/>
                <a:ea typeface="黑体" panose="02010609060101010101" pitchFamily="49" charset="-122"/>
              </a:rPr>
              <a:t>年</a:t>
            </a:r>
            <a:r>
              <a:rPr lang="en-US" altLang="zh-CN" sz="1600" dirty="0">
                <a:solidFill>
                  <a:srgbClr val="000066"/>
                </a:solidFill>
                <a:latin typeface="黑体" panose="02010609060101010101" pitchFamily="49" charset="-122"/>
                <a:ea typeface="黑体" panose="02010609060101010101" pitchFamily="49" charset="-122"/>
              </a:rPr>
              <a:t>6</a:t>
            </a:r>
            <a:r>
              <a:rPr lang="zh-CN" altLang="en-US" sz="1600" dirty="0">
                <a:solidFill>
                  <a:srgbClr val="000066"/>
                </a:solidFill>
                <a:latin typeface="黑体" panose="02010609060101010101" pitchFamily="49" charset="-122"/>
                <a:ea typeface="黑体" panose="02010609060101010101" pitchFamily="49" charset="-122"/>
              </a:rPr>
              <a:t>月）</a:t>
            </a:r>
          </a:p>
        </p:txBody>
      </p:sp>
    </p:spTree>
    <p:extLst>
      <p:ext uri="{BB962C8B-B14F-4D97-AF65-F5344CB8AC3E}">
        <p14:creationId xmlns:p14="http://schemas.microsoft.com/office/powerpoint/2010/main" val="2039848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93735" y="5234098"/>
            <a:ext cx="7346314" cy="1042721"/>
          </a:xfrm>
          <a:prstGeom prst="rect">
            <a:avLst/>
          </a:prstGeom>
          <a:noFill/>
        </p:spPr>
        <p:txBody>
          <a:bodyPr wrap="square" lIns="0" tIns="0" rIns="0" bIns="0"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月共有</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136</a:t>
            </a:r>
            <a:r>
              <a:rPr lang="zh-CN" altLang="en-US" dirty="0">
                <a:latin typeface="微软雅黑" panose="020B0503020204020204" pitchFamily="34" charset="-122"/>
                <a:ea typeface="微软雅黑" panose="020B0503020204020204" pitchFamily="34" charset="-122"/>
              </a:rPr>
              <a:t>家</a:t>
            </a:r>
            <a:r>
              <a:rPr lang="en-US" altLang="zh-CN" dirty="0">
                <a:latin typeface="微软雅黑" panose="020B0503020204020204" pitchFamily="34" charset="-122"/>
                <a:ea typeface="微软雅黑" panose="020B0503020204020204" pitchFamily="34" charset="-122"/>
              </a:rPr>
              <a:t>PE</a:t>
            </a:r>
            <a:r>
              <a:rPr lang="zh-CN" altLang="en-US" dirty="0">
                <a:latin typeface="微软雅黑" panose="020B0503020204020204" pitchFamily="34" charset="-122"/>
                <a:ea typeface="微软雅黑" panose="020B0503020204020204" pitchFamily="34" charset="-122"/>
              </a:rPr>
              <a:t>通过其他方式实现退出。</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sz="2400" dirty="0">
                <a:solidFill>
                  <a:srgbClr val="FF0000"/>
                </a:solidFill>
                <a:latin typeface="微软雅黑" panose="020B0503020204020204" pitchFamily="34" charset="-122"/>
                <a:ea typeface="微软雅黑" panose="020B0503020204020204" pitchFamily="34" charset="-122"/>
              </a:rPr>
              <a:t>81</a:t>
            </a:r>
            <a:r>
              <a:rPr lang="zh-CN" altLang="en-US" dirty="0">
                <a:latin typeface="微软雅黑" panose="020B0503020204020204" pitchFamily="34" charset="-122"/>
                <a:ea typeface="微软雅黑" panose="020B0503020204020204" pitchFamily="34" charset="-122"/>
              </a:rPr>
              <a:t>个通过</a:t>
            </a:r>
            <a:r>
              <a:rPr lang="en-US" altLang="zh-CN" sz="2400" dirty="0">
                <a:solidFill>
                  <a:srgbClr val="FF0000"/>
                </a:solidFill>
                <a:latin typeface="微软雅黑" panose="020B0503020204020204" pitchFamily="34" charset="-122"/>
                <a:ea typeface="微软雅黑" panose="020B0503020204020204" pitchFamily="34" charset="-122"/>
              </a:rPr>
              <a:t>M&amp;A</a:t>
            </a:r>
            <a:r>
              <a:rPr lang="zh-CN" altLang="en-US" dirty="0">
                <a:latin typeface="微软雅黑" panose="020B0503020204020204" pitchFamily="34" charset="-122"/>
                <a:ea typeface="微软雅黑" panose="020B0503020204020204" pitchFamily="34" charset="-122"/>
              </a:rPr>
              <a:t>途径完成退出，</a:t>
            </a:r>
            <a:r>
              <a:rPr lang="en-US" altLang="zh-CN" sz="2400" dirty="0">
                <a:solidFill>
                  <a:srgbClr val="FF0000"/>
                </a:solidFill>
                <a:latin typeface="微软雅黑" panose="020B0503020204020204" pitchFamily="34" charset="-122"/>
                <a:ea typeface="微软雅黑" panose="020B0503020204020204" pitchFamily="34" charset="-122"/>
              </a:rPr>
              <a:t>55</a:t>
            </a:r>
            <a:r>
              <a:rPr lang="zh-CN" altLang="en-US" dirty="0">
                <a:latin typeface="微软雅黑" panose="020B0503020204020204" pitchFamily="34" charset="-122"/>
                <a:ea typeface="微软雅黑" panose="020B0503020204020204" pitchFamily="34" charset="-122"/>
              </a:rPr>
              <a:t>家通过</a:t>
            </a:r>
            <a:r>
              <a:rPr lang="zh-CN" altLang="en-US" sz="2400" dirty="0">
                <a:solidFill>
                  <a:srgbClr val="FF0000"/>
                </a:solidFill>
                <a:latin typeface="微软雅黑" panose="020B0503020204020204" pitchFamily="34" charset="-122"/>
                <a:ea typeface="微软雅黑" panose="020B0503020204020204" pitchFamily="34" charset="-122"/>
              </a:rPr>
              <a:t>股权转让</a:t>
            </a:r>
            <a:r>
              <a:rPr lang="zh-CN" altLang="en-US" dirty="0">
                <a:latin typeface="微软雅黑" panose="020B0503020204020204" pitchFamily="34" charset="-122"/>
                <a:ea typeface="微软雅黑" panose="020B0503020204020204" pitchFamily="34" charset="-122"/>
              </a:rPr>
              <a:t>途径完成退出。</a:t>
            </a:r>
          </a:p>
        </p:txBody>
      </p:sp>
      <p:grpSp>
        <p:nvGrpSpPr>
          <p:cNvPr id="4" name="组合 3"/>
          <p:cNvGrpSpPr/>
          <p:nvPr/>
        </p:nvGrpSpPr>
        <p:grpSpPr>
          <a:xfrm>
            <a:off x="1165619" y="1003199"/>
            <a:ext cx="2468119" cy="369871"/>
            <a:chOff x="7155444" y="740531"/>
            <a:chExt cx="3098165" cy="369870"/>
          </a:xfrm>
        </p:grpSpPr>
        <p:sp>
          <p:nvSpPr>
            <p:cNvPr id="5" name="矩形 4"/>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基金退出情况</a:t>
              </a:r>
            </a:p>
          </p:txBody>
        </p:sp>
        <p:sp>
          <p:nvSpPr>
            <p:cNvPr id="6" name="等腰三角形 5"/>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p:cNvSpPr txBox="1">
            <a:spLocks noChangeArrowheads="1"/>
          </p:cNvSpPr>
          <p:nvPr/>
        </p:nvSpPr>
        <p:spPr bwMode="auto">
          <a:xfrm>
            <a:off x="633265" y="128870"/>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其他退出情况</a:t>
            </a:r>
          </a:p>
        </p:txBody>
      </p:sp>
      <p:graphicFrame>
        <p:nvGraphicFramePr>
          <p:cNvPr id="9" name="图表 8">
            <a:extLst>
              <a:ext uri="{FF2B5EF4-FFF2-40B4-BE49-F238E27FC236}">
                <a16:creationId xmlns:a16="http://schemas.microsoft.com/office/drawing/2014/main" id="{B7B5D4C5-8D9A-4D45-8297-6445B5093EE7}"/>
              </a:ext>
            </a:extLst>
          </p:cNvPr>
          <p:cNvGraphicFramePr>
            <a:graphicFrameLocks/>
          </p:cNvGraphicFramePr>
          <p:nvPr>
            <p:extLst>
              <p:ext uri="{D42A27DB-BD31-4B8C-83A1-F6EECF244321}">
                <p14:modId xmlns:p14="http://schemas.microsoft.com/office/powerpoint/2010/main" val="647984384"/>
              </p:ext>
            </p:extLst>
          </p:nvPr>
        </p:nvGraphicFramePr>
        <p:xfrm>
          <a:off x="838685" y="1753085"/>
          <a:ext cx="6831791" cy="3220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a:extLst>
              <a:ext uri="{FF2B5EF4-FFF2-40B4-BE49-F238E27FC236}">
                <a16:creationId xmlns:a16="http://schemas.microsoft.com/office/drawing/2014/main" id="{CFCA1EE0-B134-401D-BF0B-5C6C2591A780}"/>
              </a:ext>
            </a:extLst>
          </p:cNvPr>
          <p:cNvGraphicFramePr>
            <a:graphicFrameLocks/>
          </p:cNvGraphicFramePr>
          <p:nvPr>
            <p:extLst>
              <p:ext uri="{D42A27DB-BD31-4B8C-83A1-F6EECF244321}">
                <p14:modId xmlns:p14="http://schemas.microsoft.com/office/powerpoint/2010/main" val="3971676775"/>
              </p:ext>
            </p:extLst>
          </p:nvPr>
        </p:nvGraphicFramePr>
        <p:xfrm>
          <a:off x="7415182" y="142838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53548" y="985141"/>
            <a:ext cx="2219602" cy="374543"/>
            <a:chOff x="7155444" y="826031"/>
            <a:chExt cx="3098164" cy="374542"/>
          </a:xfrm>
        </p:grpSpPr>
        <p:sp>
          <p:nvSpPr>
            <p:cNvPr id="5" name="矩形 4"/>
            <p:cNvSpPr/>
            <p:nvPr/>
          </p:nvSpPr>
          <p:spPr>
            <a:xfrm>
              <a:off x="7155444" y="830704"/>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上市公司并购事件</a:t>
              </a:r>
            </a:p>
          </p:txBody>
        </p:sp>
        <p:sp>
          <p:nvSpPr>
            <p:cNvPr id="6" name="等腰三角形 5"/>
            <p:cNvSpPr/>
            <p:nvPr/>
          </p:nvSpPr>
          <p:spPr>
            <a:xfrm rot="5400000">
              <a:off x="9927151" y="869442"/>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Rectangle 2"/>
          <p:cNvSpPr txBox="1">
            <a:spLocks noChangeArrowheads="1"/>
          </p:cNvSpPr>
          <p:nvPr/>
        </p:nvSpPr>
        <p:spPr bwMode="auto">
          <a:xfrm>
            <a:off x="971195" y="212813"/>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并购</a:t>
            </a:r>
          </a:p>
        </p:txBody>
      </p:sp>
      <p:sp>
        <p:nvSpPr>
          <p:cNvPr id="11" name="文本框 10"/>
          <p:cNvSpPr txBox="1"/>
          <p:nvPr/>
        </p:nvSpPr>
        <p:spPr>
          <a:xfrm>
            <a:off x="1119963" y="5502991"/>
            <a:ext cx="9952074" cy="782074"/>
          </a:xfrm>
          <a:prstGeom prst="rect">
            <a:avLst/>
          </a:prstGeom>
          <a:noFill/>
        </p:spPr>
        <p:txBody>
          <a:bodyPr wrap="square" lIns="0" tIns="0" rIns="0" bIns="0" rtlCol="0">
            <a:spAutoFit/>
          </a:bodyPr>
          <a:lstStyle/>
          <a:p>
            <a:pPr indent="457189">
              <a:lnSpc>
                <a:spcPct val="150000"/>
              </a:lnSpc>
            </a:pP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股上市公司并购事件共计</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101</a:t>
            </a:r>
            <a:r>
              <a:rPr lang="zh-CN" altLang="en-US" sz="1400" dirty="0">
                <a:latin typeface="微软雅黑" panose="020B0503020204020204" pitchFamily="34" charset="-122"/>
                <a:ea typeface="微软雅黑" panose="020B0503020204020204" pitchFamily="34" charset="-122"/>
              </a:rPr>
              <a:t>起，涉及规模总计</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34.41</a:t>
            </a:r>
            <a:r>
              <a:rPr lang="zh-CN" altLang="en-US" sz="1400" dirty="0">
                <a:latin typeface="微软雅黑" panose="020B0503020204020204" pitchFamily="34" charset="-122"/>
                <a:ea typeface="微软雅黑" panose="020B0503020204020204" pitchFamily="34" charset="-122"/>
              </a:rPr>
              <a:t>亿元人民币，其中，董事会预案的</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58</a:t>
            </a:r>
            <a:r>
              <a:rPr lang="zh-CN" altLang="en-US" sz="1400" dirty="0">
                <a:latin typeface="微软雅黑" panose="020B0503020204020204" pitchFamily="34" charset="-122"/>
                <a:ea typeface="微软雅黑" panose="020B0503020204020204" pitchFamily="34" charset="-122"/>
              </a:rPr>
              <a:t>家，进行中的</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家，达成转让意向的有</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400" dirty="0">
                <a:latin typeface="微软雅黑" panose="020B0503020204020204" pitchFamily="34" charset="-122"/>
                <a:ea typeface="微软雅黑" panose="020B0503020204020204" pitchFamily="34" charset="-122"/>
              </a:rPr>
              <a:t>家，已经签署转让协议的</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400" dirty="0">
                <a:latin typeface="微软雅黑" panose="020B0503020204020204" pitchFamily="34" charset="-122"/>
                <a:ea typeface="微软雅黑" panose="020B0503020204020204" pitchFamily="34" charset="-122"/>
              </a:rPr>
              <a:t>家，股东大会通过的</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400" dirty="0">
                <a:latin typeface="微软雅黑" panose="020B0503020204020204" pitchFamily="34" charset="-122"/>
                <a:ea typeface="微软雅黑" panose="020B0503020204020204" pitchFamily="34" charset="-122"/>
              </a:rPr>
              <a:t>家，完成的</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a:t>
            </a:r>
            <a:r>
              <a:rPr lang="zh-CN" altLang="en-US" sz="1400" dirty="0">
                <a:latin typeface="微软雅黑" panose="020B0503020204020204" pitchFamily="34" charset="-122"/>
                <a:ea typeface="微软雅黑" panose="020B0503020204020204" pitchFamily="34" charset="-122"/>
              </a:rPr>
              <a:t>家。较前一月并购数量下降，规模急剧减小。</a:t>
            </a:r>
          </a:p>
        </p:txBody>
      </p:sp>
      <p:graphicFrame>
        <p:nvGraphicFramePr>
          <p:cNvPr id="7" name="表格 6">
            <a:extLst>
              <a:ext uri="{FF2B5EF4-FFF2-40B4-BE49-F238E27FC236}">
                <a16:creationId xmlns:a16="http://schemas.microsoft.com/office/drawing/2014/main" id="{06F65599-3A9F-4251-B6A1-092A3A5C1DD5}"/>
              </a:ext>
            </a:extLst>
          </p:cNvPr>
          <p:cNvGraphicFramePr>
            <a:graphicFrameLocks noGrp="1"/>
          </p:cNvGraphicFramePr>
          <p:nvPr>
            <p:extLst>
              <p:ext uri="{D42A27DB-BD31-4B8C-83A1-F6EECF244321}">
                <p14:modId xmlns:p14="http://schemas.microsoft.com/office/powerpoint/2010/main" val="2947656631"/>
              </p:ext>
            </p:extLst>
          </p:nvPr>
        </p:nvGraphicFramePr>
        <p:xfrm>
          <a:off x="1053548" y="1541721"/>
          <a:ext cx="10091531" cy="3961270"/>
        </p:xfrm>
        <a:graphic>
          <a:graphicData uri="http://schemas.openxmlformats.org/drawingml/2006/table">
            <a:tbl>
              <a:tblPr/>
              <a:tblGrid>
                <a:gridCol w="3384215">
                  <a:extLst>
                    <a:ext uri="{9D8B030D-6E8A-4147-A177-3AD203B41FA5}">
                      <a16:colId xmlns:a16="http://schemas.microsoft.com/office/drawing/2014/main" val="2736749827"/>
                    </a:ext>
                  </a:extLst>
                </a:gridCol>
                <a:gridCol w="3197899">
                  <a:extLst>
                    <a:ext uri="{9D8B030D-6E8A-4147-A177-3AD203B41FA5}">
                      <a16:colId xmlns:a16="http://schemas.microsoft.com/office/drawing/2014/main" val="1477437873"/>
                    </a:ext>
                  </a:extLst>
                </a:gridCol>
                <a:gridCol w="3509417">
                  <a:extLst>
                    <a:ext uri="{9D8B030D-6E8A-4147-A177-3AD203B41FA5}">
                      <a16:colId xmlns:a16="http://schemas.microsoft.com/office/drawing/2014/main" val="799964429"/>
                    </a:ext>
                  </a:extLst>
                </a:gridCol>
              </a:tblGrid>
              <a:tr h="702129">
                <a:tc>
                  <a:txBody>
                    <a:bodyPr/>
                    <a:lstStyle/>
                    <a:p>
                      <a:pPr algn="ctr" fontAlgn="b"/>
                      <a:r>
                        <a:rPr lang="zh-CN" altLang="en-US" sz="2000" b="1" i="0" u="none" strike="noStrike" dirty="0">
                          <a:solidFill>
                            <a:srgbClr val="FFFFFF"/>
                          </a:solidFill>
                          <a:effectLst/>
                          <a:latin typeface="微软雅黑" panose="020B0503020204020204" pitchFamily="34" charset="-122"/>
                          <a:ea typeface="微软雅黑" panose="020B0503020204020204" pitchFamily="34" charset="-122"/>
                        </a:rPr>
                        <a:t>交易状态</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b"/>
                      <a:r>
                        <a:rPr lang="zh-CN" altLang="en-US" sz="2000" b="1" i="0" u="none" strike="noStrike" dirty="0">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b"/>
                      <a:r>
                        <a:rPr lang="zh-CN" altLang="en-US" sz="2000" b="1" i="0" u="none" strike="noStrike" dirty="0">
                          <a:solidFill>
                            <a:srgbClr val="FFFFFF"/>
                          </a:solidFill>
                          <a:effectLst/>
                          <a:latin typeface="微软雅黑" panose="020B0503020204020204" pitchFamily="34" charset="-122"/>
                          <a:ea typeface="微软雅黑" panose="020B0503020204020204" pitchFamily="34" charset="-122"/>
                        </a:rPr>
                        <a:t>金额总计</a:t>
                      </a:r>
                      <a:br>
                        <a:rPr lang="zh-CN" altLang="en-US" sz="2000" b="1" i="0" u="none" strike="noStrike" dirty="0">
                          <a:solidFill>
                            <a:srgbClr val="FFFFFF"/>
                          </a:solidFill>
                          <a:effectLst/>
                          <a:latin typeface="微软雅黑" panose="020B0503020204020204" pitchFamily="34" charset="-122"/>
                          <a:ea typeface="微软雅黑" panose="020B0503020204020204" pitchFamily="34" charset="-122"/>
                        </a:rPr>
                      </a:br>
                      <a:r>
                        <a:rPr lang="zh-CN" altLang="en-US" sz="2000" b="1" i="0" u="none" strike="noStrike" dirty="0">
                          <a:solidFill>
                            <a:srgbClr val="FFFFFF"/>
                          </a:solidFill>
                          <a:effectLst/>
                          <a:latin typeface="微软雅黑" panose="020B0503020204020204" pitchFamily="34" charset="-122"/>
                          <a:ea typeface="微软雅黑" panose="020B0503020204020204" pitchFamily="34" charset="-122"/>
                        </a:rPr>
                        <a:t>（人民币 亿元）</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382439170"/>
                  </a:ext>
                </a:extLst>
              </a:tr>
              <a:tr h="401041">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达成转让意向</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887776279"/>
                  </a:ext>
                </a:extLst>
              </a:tr>
              <a:tr h="401041">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董事会预案</a:t>
                      </a:r>
                    </a:p>
                  </a:txBody>
                  <a:tcPr marL="9525" marR="9525" marT="9525" marB="0" anchor="ctr">
                    <a:lnL>
                      <a:noFill/>
                    </a:lnL>
                    <a:lnR>
                      <a:noFill/>
                    </a:lnR>
                    <a:lnT>
                      <a:noFill/>
                    </a:lnT>
                    <a:lnB>
                      <a:noFill/>
                    </a:lnB>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58</a:t>
                      </a:r>
                    </a:p>
                  </a:txBody>
                  <a:tcPr marL="9525" marR="9525" marT="9525" marB="0" anchor="ctr">
                    <a:lnL>
                      <a:noFill/>
                    </a:lnL>
                    <a:lnR>
                      <a:noFill/>
                    </a:lnR>
                    <a:lnT>
                      <a:noFill/>
                    </a:lnT>
                    <a:lnB>
                      <a:noFill/>
                    </a:lnB>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30.59</a:t>
                      </a:r>
                    </a:p>
                  </a:txBody>
                  <a:tcPr marL="9525" marR="9525" marT="9525" marB="0" anchor="ctr">
                    <a:lnL>
                      <a:noFill/>
                    </a:lnL>
                    <a:lnR>
                      <a:noFill/>
                    </a:lnR>
                    <a:lnT>
                      <a:noFill/>
                    </a:lnT>
                    <a:lnB>
                      <a:noFill/>
                    </a:lnB>
                  </a:tcPr>
                </a:tc>
                <a:extLst>
                  <a:ext uri="{0D108BD9-81ED-4DB2-BD59-A6C34878D82A}">
                    <a16:rowId xmlns:a16="http://schemas.microsoft.com/office/drawing/2014/main" val="4048751627"/>
                  </a:ext>
                </a:extLst>
              </a:tr>
              <a:tr h="401041">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股东大会通过</a:t>
                      </a:r>
                    </a:p>
                  </a:txBody>
                  <a:tcPr marL="9525" marR="9525" marT="9525" marB="0" anchor="ctr">
                    <a:lnL>
                      <a:noFill/>
                    </a:lnL>
                    <a:lnR>
                      <a:noFill/>
                    </a:lnR>
                    <a:lnT>
                      <a:noFill/>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5</a:t>
                      </a:r>
                    </a:p>
                  </a:txBody>
                  <a:tcPr marL="9525" marR="9525" marT="9525" marB="0" anchor="ctr">
                    <a:lnL>
                      <a:noFill/>
                    </a:lnL>
                    <a:lnR>
                      <a:noFill/>
                    </a:lnR>
                    <a:lnT>
                      <a:noFill/>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260260965"/>
                  </a:ext>
                </a:extLst>
              </a:tr>
              <a:tr h="401041">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进行中</a:t>
                      </a:r>
                    </a:p>
                  </a:txBody>
                  <a:tcPr marL="9525" marR="9525" marT="9525" marB="0" anchor="ctr">
                    <a:lnL>
                      <a:noFill/>
                    </a:lnL>
                    <a:lnR>
                      <a:noFill/>
                    </a:lnR>
                    <a:lnT>
                      <a:noFill/>
                    </a:lnT>
                    <a:lnB>
                      <a:noFill/>
                    </a:lnB>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3</a:t>
                      </a:r>
                    </a:p>
                  </a:txBody>
                  <a:tcPr marL="9525" marR="9525" marT="9525" marB="0" anchor="ctr">
                    <a:lnL>
                      <a:noFill/>
                    </a:lnL>
                    <a:lnR>
                      <a:noFill/>
                    </a:lnR>
                    <a:lnT>
                      <a:noFill/>
                    </a:lnT>
                    <a:lnB>
                      <a:noFill/>
                    </a:lnB>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0</a:t>
                      </a:r>
                    </a:p>
                  </a:txBody>
                  <a:tcPr marL="9525" marR="9525" marT="9525" marB="0" anchor="ctr">
                    <a:lnL>
                      <a:noFill/>
                    </a:lnL>
                    <a:lnR>
                      <a:noFill/>
                    </a:lnR>
                    <a:lnT>
                      <a:noFill/>
                    </a:lnT>
                    <a:lnB>
                      <a:noFill/>
                    </a:lnB>
                  </a:tcPr>
                </a:tc>
                <a:extLst>
                  <a:ext uri="{0D108BD9-81ED-4DB2-BD59-A6C34878D82A}">
                    <a16:rowId xmlns:a16="http://schemas.microsoft.com/office/drawing/2014/main" val="2883437024"/>
                  </a:ext>
                </a:extLst>
              </a:tr>
              <a:tr h="523349">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签署转让协议</a:t>
                      </a:r>
                    </a:p>
                  </a:txBody>
                  <a:tcPr marL="9525" marR="9525" marT="9525" marB="0" anchor="ctr">
                    <a:lnL>
                      <a:noFill/>
                    </a:lnL>
                    <a:lnR>
                      <a:noFill/>
                    </a:lnR>
                    <a:lnT>
                      <a:noFill/>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11</a:t>
                      </a:r>
                    </a:p>
                  </a:txBody>
                  <a:tcPr marL="9525" marR="9525" marT="9525" marB="0" anchor="ctr">
                    <a:lnL>
                      <a:noFill/>
                    </a:lnL>
                    <a:lnR>
                      <a:noFill/>
                    </a:lnR>
                    <a:lnT>
                      <a:noFill/>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1.11</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923023858"/>
                  </a:ext>
                </a:extLst>
              </a:tr>
              <a:tr h="460040">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完成</a:t>
                      </a:r>
                    </a:p>
                  </a:txBody>
                  <a:tcPr marL="9525" marR="9525" marT="9525" marB="0" anchor="ctr">
                    <a:lnL>
                      <a:noFill/>
                    </a:lnL>
                    <a:lnR>
                      <a:noFill/>
                    </a:lnR>
                    <a:lnT>
                      <a:noFill/>
                    </a:lnT>
                    <a:lnB>
                      <a:noFill/>
                    </a:lnB>
                    <a:solidFill>
                      <a:schemeClr val="bg1"/>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14</a:t>
                      </a:r>
                    </a:p>
                  </a:txBody>
                  <a:tcPr marL="9525" marR="9525" marT="9525" marB="0" anchor="ctr">
                    <a:lnL>
                      <a:noFill/>
                    </a:lnL>
                    <a:lnR>
                      <a:noFill/>
                    </a:lnR>
                    <a:lnT>
                      <a:noFill/>
                    </a:lnT>
                    <a:lnB>
                      <a:noFill/>
                    </a:lnB>
                    <a:solidFill>
                      <a:schemeClr val="bg1"/>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2.71</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val="3374849839"/>
                  </a:ext>
                </a:extLst>
              </a:tr>
              <a:tr h="321899">
                <a:tc>
                  <a:txBody>
                    <a:bodyPr/>
                    <a:lstStyle/>
                    <a:p>
                      <a:pPr algn="ctr" fontAlgn="b"/>
                      <a:r>
                        <a:rPr lang="zh-CN" altLang="en-US" sz="1800" b="0" i="0" u="none" strike="noStrike" dirty="0">
                          <a:effectLst/>
                          <a:latin typeface="微软雅黑" panose="020B0503020204020204" pitchFamily="34" charset="-122"/>
                          <a:ea typeface="微软雅黑" panose="020B0503020204020204" pitchFamily="34" charset="-122"/>
                        </a:rPr>
                        <a:t>失败</a:t>
                      </a:r>
                    </a:p>
                  </a:txBody>
                  <a:tcPr marL="9525" marR="9525" marT="9525" marB="0" anchor="ctr">
                    <a:lnL>
                      <a:noFill/>
                    </a:lnL>
                    <a:lnR>
                      <a:noFill/>
                    </a:lnR>
                    <a:lnT>
                      <a:noFill/>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3</a:t>
                      </a:r>
                    </a:p>
                  </a:txBody>
                  <a:tcPr marL="9525" marR="9525" marT="9525" marB="0" anchor="ctr">
                    <a:lnL>
                      <a:noFill/>
                    </a:lnL>
                    <a:lnR>
                      <a:noFill/>
                    </a:lnR>
                    <a:lnT>
                      <a:noFill/>
                    </a:lnT>
                    <a:lnB>
                      <a:noFill/>
                    </a:lnB>
                    <a:solidFill>
                      <a:srgbClr val="D9D9D9"/>
                    </a:solidFill>
                  </a:tcPr>
                </a:tc>
                <a:tc>
                  <a:txBody>
                    <a:bodyPr/>
                    <a:lstStyle/>
                    <a:p>
                      <a:pPr algn="ctr" fontAlgn="b"/>
                      <a:r>
                        <a:rPr lang="en-US" altLang="zh-CN" sz="1800" b="0" i="0" u="none" strike="noStrike" dirty="0">
                          <a:effectLst/>
                          <a:latin typeface="微软雅黑" panose="020B0503020204020204" pitchFamily="34" charset="-122"/>
                          <a:ea typeface="微软雅黑" panose="020B0503020204020204" pitchFamily="34" charset="-122"/>
                        </a:rPr>
                        <a:t>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3080504169"/>
                  </a:ext>
                </a:extLst>
              </a:tr>
              <a:tr h="349689">
                <a:tc>
                  <a:txBody>
                    <a:bodyPr/>
                    <a:lstStyle/>
                    <a:p>
                      <a:pPr marL="0" algn="ctr" defTabSz="685783" rtl="0" eaLnBrk="1" fontAlgn="b" latinLnBrk="0" hangingPunct="1"/>
                      <a:r>
                        <a:rPr lang="zh-CN" altLang="en-US" sz="1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总计</a:t>
                      </a:r>
                    </a:p>
                  </a:txBody>
                  <a:tcPr marL="9525" marR="9525" marT="9525" marB="0" anchor="ctr">
                    <a:lnL>
                      <a:noFill/>
                    </a:lnL>
                    <a:lnR>
                      <a:noFill/>
                    </a:lnR>
                    <a:lnT>
                      <a:noFill/>
                    </a:lnT>
                    <a:lnB>
                      <a:noFill/>
                    </a:lnB>
                    <a:solidFill>
                      <a:schemeClr val="bg1"/>
                    </a:solidFill>
                  </a:tcPr>
                </a:tc>
                <a:tc>
                  <a:txBody>
                    <a:bodyPr/>
                    <a:lstStyle/>
                    <a:p>
                      <a:pPr marL="0" algn="ctr" defTabSz="685783" rtl="0" eaLnBrk="1" fontAlgn="b" latinLnBrk="0" hangingPunct="1"/>
                      <a:r>
                        <a:rPr lang="en-US" altLang="zh-CN" sz="1800" b="0" i="0" u="none" strike="noStrike" kern="1200" dirty="0">
                          <a:solidFill>
                            <a:schemeClr val="tx1"/>
                          </a:solidFill>
                          <a:effectLst/>
                          <a:latin typeface="微软雅黑" panose="020B0503020204020204" pitchFamily="34" charset="-122"/>
                          <a:ea typeface="微软雅黑" panose="020B0503020204020204" pitchFamily="34" charset="-122"/>
                          <a:cs typeface="+mn-cs"/>
                        </a:rPr>
                        <a:t>101</a:t>
                      </a:r>
                    </a:p>
                  </a:txBody>
                  <a:tcPr marL="9525" marR="9525" marT="9525" marB="0" anchor="ctr">
                    <a:lnL>
                      <a:noFill/>
                    </a:lnL>
                    <a:lnR>
                      <a:noFill/>
                    </a:lnR>
                    <a:lnT>
                      <a:noFill/>
                    </a:lnT>
                    <a:lnB>
                      <a:noFill/>
                    </a:lnB>
                    <a:solidFill>
                      <a:schemeClr val="bg1"/>
                    </a:solidFill>
                  </a:tcPr>
                </a:tc>
                <a:tc>
                  <a:txBody>
                    <a:bodyPr/>
                    <a:lstStyle/>
                    <a:p>
                      <a:pPr marL="0" algn="ctr" defTabSz="685783" rtl="0" eaLnBrk="1" fontAlgn="b" latinLnBrk="0" hangingPunct="1"/>
                      <a:r>
                        <a:rPr lang="en-US" altLang="zh-CN" sz="1800" b="0" i="0" u="none" strike="noStrike" kern="1200" dirty="0">
                          <a:solidFill>
                            <a:schemeClr val="tx1"/>
                          </a:solidFill>
                          <a:effectLst/>
                          <a:latin typeface="微软雅黑" panose="020B0503020204020204" pitchFamily="34" charset="-122"/>
                          <a:ea typeface="微软雅黑" panose="020B0503020204020204" pitchFamily="34" charset="-122"/>
                          <a:cs typeface="+mn-cs"/>
                        </a:rPr>
                        <a:t>34.41</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val="182916101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61BD725-E56D-47FF-8BD4-0FACD46046D7}"/>
              </a:ext>
            </a:extLst>
          </p:cNvPr>
          <p:cNvGrpSpPr/>
          <p:nvPr/>
        </p:nvGrpSpPr>
        <p:grpSpPr>
          <a:xfrm>
            <a:off x="913588" y="1055503"/>
            <a:ext cx="3889171" cy="369870"/>
            <a:chOff x="1066511" y="1100283"/>
            <a:chExt cx="3889171" cy="369870"/>
          </a:xfrm>
        </p:grpSpPr>
        <p:sp>
          <p:nvSpPr>
            <p:cNvPr id="5" name="矩形 4"/>
            <p:cNvSpPr/>
            <p:nvPr/>
          </p:nvSpPr>
          <p:spPr>
            <a:xfrm>
              <a:off x="1066511" y="1100283"/>
              <a:ext cx="3617333"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上市公司并购非上市公司规模前五</a:t>
              </a:r>
            </a:p>
          </p:txBody>
        </p:sp>
        <p:sp>
          <p:nvSpPr>
            <p:cNvPr id="4" name="等腰三角形 3">
              <a:extLst>
                <a:ext uri="{FF2B5EF4-FFF2-40B4-BE49-F238E27FC236}">
                  <a16:creationId xmlns:a16="http://schemas.microsoft.com/office/drawing/2014/main" id="{90762674-E569-4558-8C79-F25671ABC618}"/>
                </a:ext>
              </a:extLst>
            </p:cNvPr>
            <p:cNvSpPr/>
            <p:nvPr/>
          </p:nvSpPr>
          <p:spPr>
            <a:xfrm rot="5400000">
              <a:off x="4634829" y="1149299"/>
              <a:ext cx="369868" cy="271839"/>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id="{C7E4764B-1A2C-40E9-B0E5-2BF33F9B7975}"/>
              </a:ext>
            </a:extLst>
          </p:cNvPr>
          <p:cNvSpPr txBox="1">
            <a:spLocks noChangeArrowheads="1"/>
          </p:cNvSpPr>
          <p:nvPr/>
        </p:nvSpPr>
        <p:spPr bwMode="auto">
          <a:xfrm>
            <a:off x="795835" y="16230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并购</a:t>
            </a:r>
          </a:p>
        </p:txBody>
      </p:sp>
      <p:graphicFrame>
        <p:nvGraphicFramePr>
          <p:cNvPr id="8" name="表格 7">
            <a:extLst>
              <a:ext uri="{FF2B5EF4-FFF2-40B4-BE49-F238E27FC236}">
                <a16:creationId xmlns:a16="http://schemas.microsoft.com/office/drawing/2014/main" id="{3D9E081D-9E8C-484A-B1D9-78D28F0A0E3E}"/>
              </a:ext>
            </a:extLst>
          </p:cNvPr>
          <p:cNvGraphicFramePr>
            <a:graphicFrameLocks noGrp="1"/>
          </p:cNvGraphicFramePr>
          <p:nvPr>
            <p:extLst>
              <p:ext uri="{D42A27DB-BD31-4B8C-83A1-F6EECF244321}">
                <p14:modId xmlns:p14="http://schemas.microsoft.com/office/powerpoint/2010/main" val="424952381"/>
              </p:ext>
            </p:extLst>
          </p:nvPr>
        </p:nvGraphicFramePr>
        <p:xfrm>
          <a:off x="913588" y="1595832"/>
          <a:ext cx="10519324" cy="4354119"/>
        </p:xfrm>
        <a:graphic>
          <a:graphicData uri="http://schemas.openxmlformats.org/drawingml/2006/table">
            <a:tbl>
              <a:tblPr/>
              <a:tblGrid>
                <a:gridCol w="1552031">
                  <a:extLst>
                    <a:ext uri="{9D8B030D-6E8A-4147-A177-3AD203B41FA5}">
                      <a16:colId xmlns:a16="http://schemas.microsoft.com/office/drawing/2014/main" val="62828967"/>
                    </a:ext>
                  </a:extLst>
                </a:gridCol>
                <a:gridCol w="2276313">
                  <a:extLst>
                    <a:ext uri="{9D8B030D-6E8A-4147-A177-3AD203B41FA5}">
                      <a16:colId xmlns:a16="http://schemas.microsoft.com/office/drawing/2014/main" val="3814328701"/>
                    </a:ext>
                  </a:extLst>
                </a:gridCol>
                <a:gridCol w="2017641">
                  <a:extLst>
                    <a:ext uri="{9D8B030D-6E8A-4147-A177-3AD203B41FA5}">
                      <a16:colId xmlns:a16="http://schemas.microsoft.com/office/drawing/2014/main" val="3306874737"/>
                    </a:ext>
                  </a:extLst>
                </a:gridCol>
                <a:gridCol w="1586521">
                  <a:extLst>
                    <a:ext uri="{9D8B030D-6E8A-4147-A177-3AD203B41FA5}">
                      <a16:colId xmlns:a16="http://schemas.microsoft.com/office/drawing/2014/main" val="1742599016"/>
                    </a:ext>
                  </a:extLst>
                </a:gridCol>
                <a:gridCol w="1500297">
                  <a:extLst>
                    <a:ext uri="{9D8B030D-6E8A-4147-A177-3AD203B41FA5}">
                      <a16:colId xmlns:a16="http://schemas.microsoft.com/office/drawing/2014/main" val="2907619629"/>
                    </a:ext>
                  </a:extLst>
                </a:gridCol>
                <a:gridCol w="1586521">
                  <a:extLst>
                    <a:ext uri="{9D8B030D-6E8A-4147-A177-3AD203B41FA5}">
                      <a16:colId xmlns:a16="http://schemas.microsoft.com/office/drawing/2014/main" val="4026319225"/>
                    </a:ext>
                  </a:extLst>
                </a:gridCol>
              </a:tblGrid>
              <a:tr h="361200">
                <a:tc rowSpan="2">
                  <a:txBody>
                    <a:bodyPr/>
                    <a:lstStyle/>
                    <a:p>
                      <a:pPr algn="ctr" rtl="0" fontAlgn="ctr"/>
                      <a:r>
                        <a:rPr lang="zh-CN" altLang="en-US" sz="1600" b="1" i="0" u="none" strike="noStrike">
                          <a:solidFill>
                            <a:srgbClr val="FFFFFF"/>
                          </a:solidFill>
                          <a:effectLst/>
                          <a:latin typeface="微软雅黑" panose="020B0503020204020204" pitchFamily="34" charset="-122"/>
                          <a:ea typeface="微软雅黑" panose="020B0503020204020204" pitchFamily="34" charset="-122"/>
                        </a:rPr>
                        <a:t>首次披露日</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交易标的</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zh-CN" altLang="en-US" sz="1600" b="1" i="0" u="none" strike="noStrike">
                          <a:solidFill>
                            <a:srgbClr val="FFFFFF"/>
                          </a:solidFill>
                          <a:effectLst/>
                          <a:latin typeface="微软雅黑" panose="020B0503020204020204" pitchFamily="34" charset="-122"/>
                          <a:ea typeface="微软雅黑" panose="020B0503020204020204" pitchFamily="34" charset="-122"/>
                        </a:rPr>
                        <a:t>交易买方</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zh-CN" altLang="en-US" sz="1600" b="1" i="0" u="none" strike="noStrike">
                          <a:solidFill>
                            <a:srgbClr val="FFFFFF"/>
                          </a:solidFill>
                          <a:effectLst/>
                          <a:latin typeface="微软雅黑" panose="020B0503020204020204" pitchFamily="34" charset="-122"/>
                          <a:ea typeface="微软雅黑" panose="020B0503020204020204" pitchFamily="34" charset="-122"/>
                        </a:rPr>
                        <a:t>标的方所属行业</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微软雅黑" panose="020B0503020204020204" pitchFamily="34" charset="-122"/>
                          <a:ea typeface="微软雅黑" panose="020B0503020204020204" pitchFamily="34" charset="-122"/>
                        </a:rPr>
                        <a:t>交易总价值</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4F81BD"/>
                    </a:solidFill>
                  </a:tcPr>
                </a:tc>
                <a:tc rowSpan="2">
                  <a:txBody>
                    <a:bodyPr/>
                    <a:lstStyle/>
                    <a:p>
                      <a:pPr algn="ctr" rtl="0" fontAlgn="ctr"/>
                      <a:r>
                        <a:rPr lang="zh-CN" altLang="en-US" sz="1600" b="1" i="0" u="none" strike="noStrike">
                          <a:solidFill>
                            <a:srgbClr val="FFFFFF"/>
                          </a:solidFill>
                          <a:effectLst/>
                          <a:latin typeface="微软雅黑" panose="020B0503020204020204" pitchFamily="34" charset="-122"/>
                          <a:ea typeface="微软雅黑" panose="020B0503020204020204" pitchFamily="34" charset="-122"/>
                        </a:rPr>
                        <a:t>最新进度</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311168985"/>
                  </a:ext>
                </a:extLst>
              </a:tr>
              <a:tr h="36672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600" b="1" i="0" u="none" strike="noStrike">
                          <a:solidFill>
                            <a:srgbClr val="FFFFFF"/>
                          </a:solidFill>
                          <a:effectLst/>
                          <a:latin typeface="微软雅黑" panose="020B0503020204020204" pitchFamily="34" charset="-122"/>
                          <a:ea typeface="微软雅黑" panose="020B0503020204020204" pitchFamily="34" charset="-122"/>
                        </a:rPr>
                        <a:t>（亿元）</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c vMerge="1">
                  <a:txBody>
                    <a:bodyPr/>
                    <a:lstStyle/>
                    <a:p>
                      <a:endParaRPr lang="zh-CN" altLang="en-US"/>
                    </a:p>
                  </a:txBody>
                  <a:tcPr/>
                </a:tc>
                <a:extLst>
                  <a:ext uri="{0D108BD9-81ED-4DB2-BD59-A6C34878D82A}">
                    <a16:rowId xmlns:a16="http://schemas.microsoft.com/office/drawing/2014/main" val="2682848308"/>
                  </a:ext>
                </a:extLst>
              </a:tr>
              <a:tr h="603315">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2021-06-29</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中品圣德</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38.74%</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股权</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中国一重</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(601106.</a:t>
                      </a:r>
                      <a:r>
                        <a:rPr lang="en-US" sz="1400" b="0" i="0" u="none" strike="noStrike" dirty="0">
                          <a:solidFill>
                            <a:srgbClr val="000000"/>
                          </a:solidFill>
                          <a:effectLst/>
                          <a:latin typeface="微软雅黑" panose="020B0503020204020204" pitchFamily="34" charset="-122"/>
                          <a:ea typeface="微软雅黑" panose="020B0503020204020204" pitchFamily="34" charset="-122"/>
                        </a:rPr>
                        <a:t>SH)</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金属非金属</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23.92</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董事会预案</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66968688"/>
                  </a:ext>
                </a:extLst>
              </a:tr>
              <a:tr h="603315">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2021-06-03</a:t>
                      </a:r>
                    </a:p>
                  </a:txBody>
                  <a:tcPr marL="4763" marR="4763" marT="4763" marB="0" anchor="ctr">
                    <a:lnL>
                      <a:noFill/>
                    </a:lnL>
                    <a:lnR>
                      <a:noFill/>
                    </a:lnR>
                    <a:lnT>
                      <a:noFill/>
                    </a:lnT>
                    <a:lnB>
                      <a:noFill/>
                    </a:lnB>
                  </a:tcPr>
                </a:tc>
                <a:tc>
                  <a:txBody>
                    <a:bodyPr/>
                    <a:lstStyle/>
                    <a:p>
                      <a:pPr algn="ctr" rtl="0"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PTG38%</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股权</a:t>
                      </a:r>
                    </a:p>
                  </a:txBody>
                  <a:tcPr marL="4763" marR="4763" marT="4763" marB="0" anchor="ctr">
                    <a:lnL>
                      <a:noFill/>
                    </a:lnL>
                    <a:lnR>
                      <a:noFill/>
                    </a:lnR>
                    <a:lnT>
                      <a:noFill/>
                    </a:lnT>
                    <a:lnB>
                      <a:noFill/>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风神股份</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(600469.</a:t>
                      </a:r>
                      <a:r>
                        <a:rPr lang="en-US" sz="1400" b="0" i="0" u="none" strike="noStrike" dirty="0">
                          <a:solidFill>
                            <a:srgbClr val="000000"/>
                          </a:solidFill>
                          <a:effectLst/>
                          <a:latin typeface="微软雅黑" panose="020B0503020204020204" pitchFamily="34" charset="-122"/>
                          <a:ea typeface="微软雅黑" panose="020B0503020204020204" pitchFamily="34" charset="-122"/>
                        </a:rPr>
                        <a:t>SH)</a:t>
                      </a:r>
                    </a:p>
                  </a:txBody>
                  <a:tcPr marL="4763" marR="4763" marT="4763" marB="0" anchor="ctr">
                    <a:lnL>
                      <a:noFill/>
                    </a:lnL>
                    <a:lnR>
                      <a:noFill/>
                    </a:lnR>
                    <a:lnT>
                      <a:noFill/>
                    </a:lnT>
                    <a:lnB>
                      <a:noFill/>
                    </a:lnB>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轮胎与橡胶</a:t>
                      </a:r>
                    </a:p>
                  </a:txBody>
                  <a:tcPr marL="4763" marR="4763" marT="4763" marB="0" anchor="ctr">
                    <a:lnL>
                      <a:noFill/>
                    </a:lnL>
                    <a:lnR>
                      <a:noFill/>
                    </a:lnR>
                    <a:lnT>
                      <a:noFill/>
                    </a:lnT>
                    <a:lnB>
                      <a:noFill/>
                    </a:lnB>
                  </a:tcPr>
                </a:tc>
                <a:tc>
                  <a:txBody>
                    <a:bodyPr/>
                    <a:lstStyle/>
                    <a:p>
                      <a:pPr algn="ctr"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20.35</a:t>
                      </a:r>
                    </a:p>
                  </a:txBody>
                  <a:tcPr marL="4763" marR="4763" marT="4763" marB="0" anchor="ctr">
                    <a:lnL>
                      <a:noFill/>
                    </a:lnL>
                    <a:lnR>
                      <a:noFill/>
                    </a:lnR>
                    <a:lnT>
                      <a:noFill/>
                    </a:lnT>
                    <a:lnB>
                      <a:noFill/>
                    </a:lnB>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董事会预案</a:t>
                      </a:r>
                    </a:p>
                  </a:txBody>
                  <a:tcPr marL="4763" marR="4763" marT="4763" marB="0" anchor="ctr">
                    <a:lnL>
                      <a:noFill/>
                    </a:lnL>
                    <a:lnR>
                      <a:noFill/>
                    </a:lnR>
                    <a:lnT>
                      <a:noFill/>
                    </a:lnT>
                    <a:lnB>
                      <a:noFill/>
                    </a:lnB>
                  </a:tcPr>
                </a:tc>
                <a:extLst>
                  <a:ext uri="{0D108BD9-81ED-4DB2-BD59-A6C34878D82A}">
                    <a16:rowId xmlns:a16="http://schemas.microsoft.com/office/drawing/2014/main" val="2816531603"/>
                  </a:ext>
                </a:extLst>
              </a:tr>
              <a:tr h="603315">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2021-06-30</a:t>
                      </a:r>
                    </a:p>
                  </a:txBody>
                  <a:tcPr marL="4763" marR="4763" marT="4763" marB="0" anchor="ctr">
                    <a:lnL>
                      <a:noFill/>
                    </a:lnL>
                    <a:lnR>
                      <a:noFill/>
                    </a:lnR>
                    <a:lnT>
                      <a:noFill/>
                    </a:lnT>
                    <a:lnB>
                      <a:noFill/>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美国万丰</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100%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股权</a:t>
                      </a:r>
                    </a:p>
                  </a:txBody>
                  <a:tcPr marL="4763" marR="4763" marT="4763" marB="0" anchor="ctr">
                    <a:lnL>
                      <a:noFill/>
                    </a:lnL>
                    <a:lnR>
                      <a:noFill/>
                    </a:lnR>
                    <a:lnT>
                      <a:noFill/>
                    </a:lnT>
                    <a:lnB>
                      <a:noFill/>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长春经开</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(600215.</a:t>
                      </a:r>
                      <a:r>
                        <a:rPr lang="en-US" sz="1400" b="0" i="0" u="none" strike="noStrike" dirty="0">
                          <a:solidFill>
                            <a:srgbClr val="000000"/>
                          </a:solidFill>
                          <a:effectLst/>
                          <a:latin typeface="微软雅黑" panose="020B0503020204020204" pitchFamily="34" charset="-122"/>
                          <a:ea typeface="微软雅黑" panose="020B0503020204020204" pitchFamily="34" charset="-122"/>
                        </a:rPr>
                        <a:t>SH)</a:t>
                      </a:r>
                    </a:p>
                  </a:txBody>
                  <a:tcPr marL="4763" marR="4763" marT="4763" marB="0" anchor="ctr">
                    <a:lnL>
                      <a:noFill/>
                    </a:lnL>
                    <a:lnR>
                      <a:noFill/>
                    </a:lnR>
                    <a:lnT>
                      <a:noFill/>
                    </a:lnT>
                    <a:lnB>
                      <a:noFill/>
                    </a:lnB>
                    <a:solidFill>
                      <a:srgbClr val="D9D9D9"/>
                    </a:solidFill>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多领域控股</a:t>
                      </a:r>
                    </a:p>
                  </a:txBody>
                  <a:tcPr marL="4763" marR="4763" marT="4763" marB="0" anchor="ctr">
                    <a:lnL>
                      <a:noFill/>
                    </a:lnL>
                    <a:lnR>
                      <a:noFill/>
                    </a:lnR>
                    <a:lnT>
                      <a:noFill/>
                    </a:lnT>
                    <a:lnB>
                      <a:noFill/>
                    </a:lnB>
                    <a:solidFill>
                      <a:srgbClr val="D9D9D9"/>
                    </a:solidFill>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15.99</a:t>
                      </a:r>
                    </a:p>
                  </a:txBody>
                  <a:tcPr marL="4763" marR="4763" marT="4763" marB="0" anchor="ctr">
                    <a:lnL>
                      <a:noFill/>
                    </a:lnL>
                    <a:lnR>
                      <a:noFill/>
                    </a:lnR>
                    <a:lnT>
                      <a:noFill/>
                    </a:lnT>
                    <a:lnB>
                      <a:noFill/>
                    </a:lnB>
                    <a:solidFill>
                      <a:srgbClr val="D9D9D9"/>
                    </a:solidFill>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董事会预案</a:t>
                      </a: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1784457605"/>
                  </a:ext>
                </a:extLst>
              </a:tr>
              <a:tr h="603315">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2021-06-29</a:t>
                      </a:r>
                    </a:p>
                  </a:txBody>
                  <a:tcPr marL="4763" marR="4763" marT="4763" marB="0" anchor="ctr">
                    <a:lnL>
                      <a:noFill/>
                    </a:lnL>
                    <a:lnR>
                      <a:noFill/>
                    </a:lnR>
                    <a:lnT>
                      <a:noFill/>
                    </a:lnT>
                    <a:lnB>
                      <a:noFill/>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捷泰科技</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47.35%</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股权</a:t>
                      </a:r>
                    </a:p>
                  </a:txBody>
                  <a:tcPr marL="4763" marR="4763" marT="4763" marB="0" anchor="ctr">
                    <a:lnL>
                      <a:noFill/>
                    </a:lnL>
                    <a:lnR>
                      <a:noFill/>
                    </a:lnR>
                    <a:lnT>
                      <a:noFill/>
                    </a:lnT>
                    <a:lnB>
                      <a:noFill/>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钧达股份</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(002865.</a:t>
                      </a:r>
                      <a:r>
                        <a:rPr lang="en-US" sz="1400" b="0" i="0" u="none" strike="noStrike" dirty="0">
                          <a:solidFill>
                            <a:srgbClr val="000000"/>
                          </a:solidFill>
                          <a:effectLst/>
                          <a:latin typeface="微软雅黑" panose="020B0503020204020204" pitchFamily="34" charset="-122"/>
                          <a:ea typeface="微软雅黑" panose="020B0503020204020204" pitchFamily="34" charset="-122"/>
                        </a:rPr>
                        <a:t>SZ)</a:t>
                      </a:r>
                    </a:p>
                  </a:txBody>
                  <a:tcPr marL="4763" marR="4763" marT="4763" marB="0" anchor="ctr">
                    <a:lnL>
                      <a:noFill/>
                    </a:lnL>
                    <a:lnR>
                      <a:noFill/>
                    </a:lnR>
                    <a:lnT>
                      <a:noFill/>
                    </a:lnT>
                    <a:lnB>
                      <a:noFill/>
                    </a:lnB>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新能源发电业者</a:t>
                      </a:r>
                    </a:p>
                  </a:txBody>
                  <a:tcPr marL="4763" marR="4763" marT="4763" marB="0" anchor="ctr">
                    <a:lnL>
                      <a:noFill/>
                    </a:lnL>
                    <a:lnR>
                      <a:noFill/>
                    </a:lnR>
                    <a:lnT>
                      <a:noFill/>
                    </a:lnT>
                    <a:lnB>
                      <a:noFill/>
                    </a:lnB>
                  </a:tcPr>
                </a:tc>
                <a:tc>
                  <a:txBody>
                    <a:bodyPr/>
                    <a:lstStyle/>
                    <a:p>
                      <a:pPr algn="ctr"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13.31</a:t>
                      </a:r>
                    </a:p>
                  </a:txBody>
                  <a:tcPr marL="4763" marR="4763" marT="4763" marB="0" anchor="ctr">
                    <a:lnL>
                      <a:noFill/>
                    </a:lnL>
                    <a:lnR>
                      <a:noFill/>
                    </a:lnR>
                    <a:lnT>
                      <a:noFill/>
                    </a:lnT>
                    <a:lnB>
                      <a:noFill/>
                    </a:lnB>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董事会预案</a:t>
                      </a:r>
                    </a:p>
                  </a:txBody>
                  <a:tcPr marL="4763" marR="4763" marT="4763" marB="0" anchor="ctr">
                    <a:lnL>
                      <a:noFill/>
                    </a:lnL>
                    <a:lnR>
                      <a:noFill/>
                    </a:lnR>
                    <a:lnT>
                      <a:noFill/>
                    </a:lnT>
                    <a:lnB>
                      <a:noFill/>
                    </a:lnB>
                  </a:tcPr>
                </a:tc>
                <a:extLst>
                  <a:ext uri="{0D108BD9-81ED-4DB2-BD59-A6C34878D82A}">
                    <a16:rowId xmlns:a16="http://schemas.microsoft.com/office/drawing/2014/main" val="3365828885"/>
                  </a:ext>
                </a:extLst>
              </a:tr>
              <a:tr h="1212938">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2021-06-12</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Lafarge Zambia Plc100%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股权</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en-US" sz="1400" b="0" i="0" u="none" strike="noStrike" dirty="0">
                          <a:solidFill>
                            <a:srgbClr val="000000"/>
                          </a:solidFill>
                          <a:effectLst/>
                          <a:latin typeface="微软雅黑" panose="020B0503020204020204" pitchFamily="34" charset="-122"/>
                          <a:ea typeface="微软雅黑" panose="020B0503020204020204" pitchFamily="34" charset="-122"/>
                        </a:rPr>
                        <a:t>Lafarge Cement Malawi100%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股权</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华新水泥</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(600801.</a:t>
                      </a:r>
                      <a:r>
                        <a:rPr lang="en-US" sz="1400" b="0" i="0" u="none" strike="noStrike" dirty="0">
                          <a:solidFill>
                            <a:srgbClr val="000000"/>
                          </a:solidFill>
                          <a:effectLst/>
                          <a:latin typeface="微软雅黑" panose="020B0503020204020204" pitchFamily="34" charset="-122"/>
                          <a:ea typeface="微软雅黑" panose="020B0503020204020204" pitchFamily="34" charset="-122"/>
                        </a:rPr>
                        <a:t>SH﹐900933.SH)</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建材</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建材</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10.24</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董事会预案</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1353520"/>
                  </a:ext>
                </a:extLst>
              </a:tr>
            </a:tbl>
          </a:graphicData>
        </a:graphic>
      </p:graphicFrame>
    </p:spTree>
    <p:extLst>
      <p:ext uri="{BB962C8B-B14F-4D97-AF65-F5344CB8AC3E}">
        <p14:creationId xmlns:p14="http://schemas.microsoft.com/office/powerpoint/2010/main" val="1163545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5938" y="981075"/>
            <a:ext cx="2482389" cy="369871"/>
            <a:chOff x="7155445" y="740531"/>
            <a:chExt cx="3098164" cy="369870"/>
          </a:xfrm>
        </p:grpSpPr>
        <p:sp>
          <p:nvSpPr>
            <p:cNvPr id="3" name="矩形 2"/>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4" name="等腰三角形 3"/>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51025" y="1454430"/>
            <a:ext cx="1222942" cy="941083"/>
            <a:chOff x="415341" y="1328632"/>
            <a:chExt cx="1154098" cy="838730"/>
          </a:xfrm>
        </p:grpSpPr>
        <p:grpSp>
          <p:nvGrpSpPr>
            <p:cNvPr id="6" name="组合 5"/>
            <p:cNvGrpSpPr/>
            <p:nvPr/>
          </p:nvGrpSpPr>
          <p:grpSpPr>
            <a:xfrm>
              <a:off x="415341" y="1328632"/>
              <a:ext cx="1154098" cy="667568"/>
              <a:chOff x="539468" y="1205342"/>
              <a:chExt cx="1154098" cy="667568"/>
            </a:xfrm>
          </p:grpSpPr>
          <p:sp>
            <p:nvSpPr>
              <p:cNvPr id="8" name="文本框 7"/>
              <p:cNvSpPr txBox="1"/>
              <p:nvPr/>
            </p:nvSpPr>
            <p:spPr>
              <a:xfrm>
                <a:off x="539468" y="1205342"/>
                <a:ext cx="973009" cy="233157"/>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9" name="文本框 8"/>
              <p:cNvSpPr txBox="1"/>
              <p:nvPr/>
            </p:nvSpPr>
            <p:spPr>
              <a:xfrm>
                <a:off x="1386173" y="1608747"/>
                <a:ext cx="307393" cy="233157"/>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10" name="文本框 9"/>
              <p:cNvSpPr txBox="1"/>
              <p:nvPr/>
            </p:nvSpPr>
            <p:spPr>
              <a:xfrm>
                <a:off x="612365" y="1461456"/>
                <a:ext cx="821733" cy="411454"/>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7472</a:t>
                </a:r>
              </a:p>
            </p:txBody>
          </p:sp>
        </p:grpSp>
        <p:sp>
          <p:nvSpPr>
            <p:cNvPr id="7" name="文本框 6"/>
            <p:cNvSpPr txBox="1"/>
            <p:nvPr/>
          </p:nvSpPr>
          <p:spPr>
            <a:xfrm>
              <a:off x="872350" y="1893059"/>
              <a:ext cx="557081" cy="274303"/>
            </a:xfrm>
            <a:prstGeom prst="rect">
              <a:avLst/>
            </a:prstGeom>
            <a:noFill/>
          </p:spPr>
          <p:txBody>
            <a:bodyPr wrap="square" rtlCol="0">
              <a:spAutoFit/>
            </a:bodyPr>
            <a:lstStyle/>
            <a:p>
              <a:r>
                <a:rPr lang="en-US" altLang="zh-CN" sz="1400" b="1" dirty="0">
                  <a:solidFill>
                    <a:srgbClr val="00B050"/>
                  </a:solidFill>
                  <a:latin typeface="Arial" panose="020B0604020202020204" pitchFamily="34" charset="0"/>
                  <a:cs typeface="Arial" panose="020B0604020202020204" pitchFamily="34" charset="0"/>
                </a:rPr>
                <a:t>-47</a:t>
              </a:r>
              <a:endParaRPr lang="zh-CN" altLang="en-US" sz="1400" b="1" dirty="0">
                <a:solidFill>
                  <a:srgbClr val="00B050"/>
                </a:solidFill>
                <a:latin typeface="Arial" panose="020B0604020202020204" pitchFamily="34" charset="0"/>
                <a:cs typeface="Arial" panose="020B0604020202020204" pitchFamily="34" charset="0"/>
              </a:endParaRPr>
            </a:p>
          </p:txBody>
        </p:sp>
      </p:grpSp>
      <p:sp>
        <p:nvSpPr>
          <p:cNvPr id="24" name="Rectangle 2"/>
          <p:cNvSpPr txBox="1">
            <a:spLocks noChangeArrowheads="1"/>
          </p:cNvSpPr>
          <p:nvPr/>
        </p:nvSpPr>
        <p:spPr bwMode="auto">
          <a:xfrm>
            <a:off x="1859091" y="1445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新三板</a:t>
            </a:r>
          </a:p>
        </p:txBody>
      </p:sp>
      <p:grpSp>
        <p:nvGrpSpPr>
          <p:cNvPr id="18" name="组合 17">
            <a:extLst>
              <a:ext uri="{FF2B5EF4-FFF2-40B4-BE49-F238E27FC236}">
                <a16:creationId xmlns:a16="http://schemas.microsoft.com/office/drawing/2014/main" id="{F4B331A1-0637-4ADF-A775-B931353549FC}"/>
              </a:ext>
            </a:extLst>
          </p:cNvPr>
          <p:cNvGrpSpPr/>
          <p:nvPr/>
        </p:nvGrpSpPr>
        <p:grpSpPr>
          <a:xfrm>
            <a:off x="3935413" y="1394518"/>
            <a:ext cx="3051740" cy="1015808"/>
            <a:chOff x="2576529" y="1390353"/>
            <a:chExt cx="3051738" cy="1015809"/>
          </a:xfrm>
        </p:grpSpPr>
        <p:grpSp>
          <p:nvGrpSpPr>
            <p:cNvPr id="11" name="组合 10"/>
            <p:cNvGrpSpPr/>
            <p:nvPr/>
          </p:nvGrpSpPr>
          <p:grpSpPr>
            <a:xfrm>
              <a:off x="3557177" y="1390353"/>
              <a:ext cx="2071090" cy="1005826"/>
              <a:chOff x="1882108" y="1137115"/>
              <a:chExt cx="2071090" cy="1005826"/>
            </a:xfrm>
          </p:grpSpPr>
          <p:sp>
            <p:nvSpPr>
              <p:cNvPr id="12" name="矩形: 对角圆角 11"/>
              <p:cNvSpPr/>
              <p:nvPr/>
            </p:nvSpPr>
            <p:spPr>
              <a:xfrm>
                <a:off x="1918958" y="1419306"/>
                <a:ext cx="975600" cy="705600"/>
              </a:xfrm>
              <a:prstGeom prst="round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6145</a:t>
                </a:r>
                <a:endParaRPr lang="en-US" b="1" dirty="0">
                  <a:solidFill>
                    <a:schemeClr val="tx1"/>
                  </a:solidFill>
                  <a:latin typeface="Arial" panose="020B0604020202020204" pitchFamily="34" charset="0"/>
                  <a:cs typeface="Arial" panose="020B0604020202020204" pitchFamily="34" charset="0"/>
                </a:endParaRPr>
              </a:p>
            </p:txBody>
          </p:sp>
          <p:sp>
            <p:nvSpPr>
              <p:cNvPr id="13" name="矩形: 对角圆角 12"/>
              <p:cNvSpPr/>
              <p:nvPr/>
            </p:nvSpPr>
            <p:spPr>
              <a:xfrm>
                <a:off x="2935197" y="1415404"/>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1272</a:t>
                </a:r>
                <a:endParaRPr lang="zh-CN" altLang="en-US" b="1" dirty="0">
                  <a:solidFill>
                    <a:schemeClr val="tx1"/>
                  </a:solidFill>
                  <a:latin typeface="Arial" panose="020B0604020202020204" pitchFamily="34" charset="0"/>
                  <a:cs typeface="Arial" panose="020B0604020202020204" pitchFamily="34" charset="0"/>
                </a:endParaRPr>
              </a:p>
            </p:txBody>
          </p:sp>
          <p:sp>
            <p:nvSpPr>
              <p:cNvPr id="14" name="文本框 13"/>
              <p:cNvSpPr txBox="1"/>
              <p:nvPr/>
            </p:nvSpPr>
            <p:spPr>
              <a:xfrm>
                <a:off x="1882108" y="1137115"/>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15" name="文本框 14"/>
              <p:cNvSpPr txBox="1"/>
              <p:nvPr/>
            </p:nvSpPr>
            <p:spPr>
              <a:xfrm>
                <a:off x="3460755" y="1862841"/>
                <a:ext cx="492443"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创新</a:t>
                </a:r>
              </a:p>
            </p:txBody>
          </p:sp>
          <p:sp>
            <p:nvSpPr>
              <p:cNvPr id="16" name="文本框 15"/>
              <p:cNvSpPr txBox="1"/>
              <p:nvPr/>
            </p:nvSpPr>
            <p:spPr>
              <a:xfrm>
                <a:off x="2452878" y="1865942"/>
                <a:ext cx="492443"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基础</a:t>
                </a:r>
              </a:p>
            </p:txBody>
          </p:sp>
        </p:grpSp>
        <p:sp>
          <p:nvSpPr>
            <p:cNvPr id="26" name="矩形: 对角圆角 25">
              <a:extLst>
                <a:ext uri="{FF2B5EF4-FFF2-40B4-BE49-F238E27FC236}">
                  <a16:creationId xmlns:a16="http://schemas.microsoft.com/office/drawing/2014/main" id="{E1FC36C5-1A37-4A49-B971-0AA7DCD5433F}"/>
                </a:ext>
              </a:extLst>
            </p:cNvPr>
            <p:cNvSpPr/>
            <p:nvPr/>
          </p:nvSpPr>
          <p:spPr>
            <a:xfrm>
              <a:off x="2576529" y="1665719"/>
              <a:ext cx="976905" cy="706905"/>
            </a:xfrm>
            <a:prstGeom prst="round2Diag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55</a:t>
              </a:r>
              <a:endParaRPr lang="zh-CN" altLang="en-US" b="1" dirty="0">
                <a:solidFill>
                  <a:schemeClr val="tx1"/>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F80355C1-C0A6-4598-AF37-EB4C2C3928BC}"/>
                </a:ext>
              </a:extLst>
            </p:cNvPr>
            <p:cNvSpPr txBox="1"/>
            <p:nvPr/>
          </p:nvSpPr>
          <p:spPr>
            <a:xfrm>
              <a:off x="3118810" y="2129163"/>
              <a:ext cx="492443"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精选</a:t>
              </a:r>
            </a:p>
          </p:txBody>
        </p:sp>
      </p:grpSp>
      <p:grpSp>
        <p:nvGrpSpPr>
          <p:cNvPr id="23" name="组合 22">
            <a:extLst>
              <a:ext uri="{FF2B5EF4-FFF2-40B4-BE49-F238E27FC236}">
                <a16:creationId xmlns:a16="http://schemas.microsoft.com/office/drawing/2014/main" id="{79E44EAF-2742-4A8C-845E-6E9FD9916DC9}"/>
              </a:ext>
            </a:extLst>
          </p:cNvPr>
          <p:cNvGrpSpPr/>
          <p:nvPr/>
        </p:nvGrpSpPr>
        <p:grpSpPr>
          <a:xfrm>
            <a:off x="7394451" y="1412791"/>
            <a:ext cx="3076769" cy="994504"/>
            <a:chOff x="6524954" y="1276819"/>
            <a:chExt cx="3076768" cy="994505"/>
          </a:xfrm>
        </p:grpSpPr>
        <p:grpSp>
          <p:nvGrpSpPr>
            <p:cNvPr id="29" name="组合 28"/>
            <p:cNvGrpSpPr/>
            <p:nvPr/>
          </p:nvGrpSpPr>
          <p:grpSpPr>
            <a:xfrm>
              <a:off x="7516489" y="1276819"/>
              <a:ext cx="2085233" cy="994505"/>
              <a:chOff x="1891211" y="1145335"/>
              <a:chExt cx="2085233" cy="994505"/>
            </a:xfrm>
          </p:grpSpPr>
          <p:sp>
            <p:nvSpPr>
              <p:cNvPr id="30" name="矩形: 对角圆角 29"/>
              <p:cNvSpPr/>
              <p:nvPr/>
            </p:nvSpPr>
            <p:spPr>
              <a:xfrm>
                <a:off x="1918958" y="1419306"/>
                <a:ext cx="975600" cy="705600"/>
              </a:xfrm>
              <a:prstGeom prst="round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6957</a:t>
                </a:r>
                <a:endParaRPr lang="en-US" b="1" dirty="0">
                  <a:solidFill>
                    <a:schemeClr val="tx1"/>
                  </a:solidFill>
                  <a:latin typeface="Arial" panose="020B0604020202020204" pitchFamily="34" charset="0"/>
                  <a:cs typeface="Arial" panose="020B0604020202020204" pitchFamily="34" charset="0"/>
                </a:endParaRPr>
              </a:p>
            </p:txBody>
          </p:sp>
          <p:sp>
            <p:nvSpPr>
              <p:cNvPr id="31" name="矩形: 对角圆角 30"/>
              <p:cNvSpPr/>
              <p:nvPr/>
            </p:nvSpPr>
            <p:spPr>
              <a:xfrm>
                <a:off x="2949851" y="1418000"/>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460</a:t>
                </a:r>
                <a:endParaRPr lang="en-US" b="1" dirty="0">
                  <a:solidFill>
                    <a:schemeClr val="tx1"/>
                  </a:solidFill>
                  <a:latin typeface="Arial" panose="020B0604020202020204" pitchFamily="34" charset="0"/>
                  <a:cs typeface="Arial" panose="020B0604020202020204" pitchFamily="34" charset="0"/>
                </a:endParaRPr>
              </a:p>
            </p:txBody>
          </p:sp>
          <p:sp>
            <p:nvSpPr>
              <p:cNvPr id="32" name="文本框 31"/>
              <p:cNvSpPr txBox="1"/>
              <p:nvPr/>
            </p:nvSpPr>
            <p:spPr>
              <a:xfrm>
                <a:off x="1891211" y="1145335"/>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33" name="文本框 32"/>
              <p:cNvSpPr txBox="1"/>
              <p:nvPr/>
            </p:nvSpPr>
            <p:spPr>
              <a:xfrm>
                <a:off x="3484001" y="1862841"/>
                <a:ext cx="492443"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做市</a:t>
                </a:r>
              </a:p>
            </p:txBody>
          </p:sp>
          <p:sp>
            <p:nvSpPr>
              <p:cNvPr id="35" name="文本框 34"/>
              <p:cNvSpPr txBox="1"/>
              <p:nvPr/>
            </p:nvSpPr>
            <p:spPr>
              <a:xfrm>
                <a:off x="2167899" y="1850443"/>
                <a:ext cx="800219"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集合竞价</a:t>
                </a:r>
              </a:p>
            </p:txBody>
          </p:sp>
        </p:grpSp>
        <p:grpSp>
          <p:nvGrpSpPr>
            <p:cNvPr id="22" name="组合 21">
              <a:extLst>
                <a:ext uri="{FF2B5EF4-FFF2-40B4-BE49-F238E27FC236}">
                  <a16:creationId xmlns:a16="http://schemas.microsoft.com/office/drawing/2014/main" id="{61D2D0E8-F491-4D6D-B421-6304631594C4}"/>
                </a:ext>
              </a:extLst>
            </p:cNvPr>
            <p:cNvGrpSpPr/>
            <p:nvPr/>
          </p:nvGrpSpPr>
          <p:grpSpPr>
            <a:xfrm>
              <a:off x="6524954" y="1549485"/>
              <a:ext cx="1018940" cy="706905"/>
              <a:chOff x="6522933" y="2619885"/>
              <a:chExt cx="1018940" cy="706905"/>
            </a:xfrm>
          </p:grpSpPr>
          <p:sp>
            <p:nvSpPr>
              <p:cNvPr id="20" name="矩形: 对角圆角 19">
                <a:extLst>
                  <a:ext uri="{FF2B5EF4-FFF2-40B4-BE49-F238E27FC236}">
                    <a16:creationId xmlns:a16="http://schemas.microsoft.com/office/drawing/2014/main" id="{A91632D7-C336-4F35-82B1-417A4997CC81}"/>
                  </a:ext>
                </a:extLst>
              </p:cNvPr>
              <p:cNvSpPr/>
              <p:nvPr/>
            </p:nvSpPr>
            <p:spPr>
              <a:xfrm>
                <a:off x="6522933" y="2619885"/>
                <a:ext cx="976905" cy="706905"/>
              </a:xfrm>
              <a:prstGeom prst="round2Diag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55</a:t>
                </a:r>
                <a:endParaRPr lang="zh-CN" altLang="en-US" b="1" dirty="0">
                  <a:solidFill>
                    <a:schemeClr val="tx1"/>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5399CFBF-6315-48FD-BAD5-66D67344E536}"/>
                  </a:ext>
                </a:extLst>
              </p:cNvPr>
              <p:cNvSpPr txBox="1"/>
              <p:nvPr/>
            </p:nvSpPr>
            <p:spPr>
              <a:xfrm>
                <a:off x="6741654" y="3042339"/>
                <a:ext cx="800219"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连续竞价</a:t>
                </a:r>
              </a:p>
            </p:txBody>
          </p:sp>
        </p:grpSp>
      </p:grpSp>
      <p:graphicFrame>
        <p:nvGraphicFramePr>
          <p:cNvPr id="34" name="图表 33">
            <a:extLst>
              <a:ext uri="{FF2B5EF4-FFF2-40B4-BE49-F238E27FC236}">
                <a16:creationId xmlns:a16="http://schemas.microsoft.com/office/drawing/2014/main" id="{3C484993-8DF3-4859-A5A1-A9B5EEA707FE}"/>
              </a:ext>
            </a:extLst>
          </p:cNvPr>
          <p:cNvGraphicFramePr>
            <a:graphicFrameLocks/>
          </p:cNvGraphicFramePr>
          <p:nvPr>
            <p:extLst>
              <p:ext uri="{D42A27DB-BD31-4B8C-83A1-F6EECF244321}">
                <p14:modId xmlns:p14="http://schemas.microsoft.com/office/powerpoint/2010/main" val="2610815095"/>
              </p:ext>
            </p:extLst>
          </p:nvPr>
        </p:nvGraphicFramePr>
        <p:xfrm>
          <a:off x="1575745" y="2492375"/>
          <a:ext cx="9338230" cy="3797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298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859091" y="1445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ea typeface="幼圆" panose="02010509060101010101" pitchFamily="49" charset="-122"/>
              </a:rPr>
              <a:t>科创板</a:t>
            </a:r>
            <a:r>
              <a:rPr lang="en-US" altLang="zh-CN" sz="2400" b="1" dirty="0">
                <a:solidFill>
                  <a:srgbClr val="000798"/>
                </a:solidFill>
                <a:ea typeface="幼圆" panose="02010509060101010101" pitchFamily="49" charset="-122"/>
              </a:rPr>
              <a:t>6</a:t>
            </a:r>
            <a:r>
              <a:rPr lang="zh-CN" altLang="en-US" sz="2400" b="1" dirty="0">
                <a:solidFill>
                  <a:srgbClr val="000798"/>
                </a:solidFill>
                <a:ea typeface="幼圆" panose="02010509060101010101" pitchFamily="49" charset="-122"/>
              </a:rPr>
              <a:t>月总市值变化情况</a:t>
            </a:r>
          </a:p>
        </p:txBody>
      </p:sp>
      <p:graphicFrame>
        <p:nvGraphicFramePr>
          <p:cNvPr id="3" name="表格 2">
            <a:extLst>
              <a:ext uri="{FF2B5EF4-FFF2-40B4-BE49-F238E27FC236}">
                <a16:creationId xmlns:a16="http://schemas.microsoft.com/office/drawing/2014/main" id="{10A0D2FD-6478-406E-B303-6984D0AD617E}"/>
              </a:ext>
            </a:extLst>
          </p:cNvPr>
          <p:cNvGraphicFramePr>
            <a:graphicFrameLocks noGrp="1"/>
          </p:cNvGraphicFramePr>
          <p:nvPr>
            <p:extLst>
              <p:ext uri="{D42A27DB-BD31-4B8C-83A1-F6EECF244321}">
                <p14:modId xmlns:p14="http://schemas.microsoft.com/office/powerpoint/2010/main" val="411701314"/>
              </p:ext>
            </p:extLst>
          </p:nvPr>
        </p:nvGraphicFramePr>
        <p:xfrm>
          <a:off x="3935413" y="1767385"/>
          <a:ext cx="7755844" cy="4526698"/>
        </p:xfrm>
        <a:graphic>
          <a:graphicData uri="http://schemas.openxmlformats.org/drawingml/2006/table">
            <a:tbl>
              <a:tblPr/>
              <a:tblGrid>
                <a:gridCol w="2543012">
                  <a:extLst>
                    <a:ext uri="{9D8B030D-6E8A-4147-A177-3AD203B41FA5}">
                      <a16:colId xmlns:a16="http://schemas.microsoft.com/office/drawing/2014/main" val="2204860376"/>
                    </a:ext>
                  </a:extLst>
                </a:gridCol>
                <a:gridCol w="1732602">
                  <a:extLst>
                    <a:ext uri="{9D8B030D-6E8A-4147-A177-3AD203B41FA5}">
                      <a16:colId xmlns:a16="http://schemas.microsoft.com/office/drawing/2014/main" val="2976137660"/>
                    </a:ext>
                  </a:extLst>
                </a:gridCol>
                <a:gridCol w="1760547">
                  <a:extLst>
                    <a:ext uri="{9D8B030D-6E8A-4147-A177-3AD203B41FA5}">
                      <a16:colId xmlns:a16="http://schemas.microsoft.com/office/drawing/2014/main" val="563762540"/>
                    </a:ext>
                  </a:extLst>
                </a:gridCol>
                <a:gridCol w="1719683">
                  <a:extLst>
                    <a:ext uri="{9D8B030D-6E8A-4147-A177-3AD203B41FA5}">
                      <a16:colId xmlns:a16="http://schemas.microsoft.com/office/drawing/2014/main" val="1578252342"/>
                    </a:ext>
                  </a:extLst>
                </a:gridCol>
              </a:tblGrid>
              <a:tr h="865069">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证券名称</a:t>
                      </a:r>
                    </a:p>
                  </a:txBody>
                  <a:tcPr marL="3657" marR="3657" marT="3657" marB="0" anchor="ctr">
                    <a:lnL>
                      <a:noFill/>
                    </a:lnL>
                    <a:lnR>
                      <a:noFill/>
                    </a:lnR>
                    <a:lnT>
                      <a:noFill/>
                    </a:lnT>
                    <a:lnB>
                      <a:noFill/>
                    </a:lnB>
                    <a:solidFill>
                      <a:srgbClr val="4472C4"/>
                    </a:solidFill>
                  </a:tcPr>
                </a:tc>
                <a:tc>
                  <a:txBody>
                    <a:bodyPr/>
                    <a:lstStyle/>
                    <a:p>
                      <a:pPr algn="ctr" rtl="0" fontAlgn="ctr"/>
                      <a:r>
                        <a:rPr lang="en-US" altLang="zh-CN" sz="1600" b="1" i="0" u="none" strike="noStrike" dirty="0">
                          <a:solidFill>
                            <a:srgbClr val="FFFFFF"/>
                          </a:solidFill>
                          <a:effectLst/>
                          <a:latin typeface="微软雅黑" panose="020B0503020204020204" pitchFamily="34" charset="-122"/>
                          <a:ea typeface="微软雅黑" panose="020B0503020204020204" pitchFamily="34" charset="-122"/>
                        </a:rPr>
                        <a:t>2021/5/31</a:t>
                      </a: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总市值（亿元）</a:t>
                      </a:r>
                    </a:p>
                  </a:txBody>
                  <a:tcPr marL="3657" marR="3657" marT="3657" marB="0" anchor="ctr">
                    <a:lnL>
                      <a:noFill/>
                    </a:lnL>
                    <a:lnR>
                      <a:noFill/>
                    </a:lnR>
                    <a:lnT>
                      <a:noFill/>
                    </a:lnT>
                    <a:lnB>
                      <a:noFill/>
                    </a:lnB>
                    <a:solidFill>
                      <a:srgbClr val="4472C4"/>
                    </a:solidFill>
                  </a:tcPr>
                </a:tc>
                <a:tc>
                  <a:txBody>
                    <a:bodyPr/>
                    <a:lstStyle/>
                    <a:p>
                      <a:pPr algn="ctr" rtl="0" fontAlgn="ctr"/>
                      <a:r>
                        <a:rPr lang="en-US" altLang="zh-CN" sz="1600" b="1" i="0" u="none" strike="noStrike" dirty="0">
                          <a:solidFill>
                            <a:srgbClr val="FFFFFF"/>
                          </a:solidFill>
                          <a:effectLst/>
                          <a:latin typeface="微软雅黑" panose="020B0503020204020204" pitchFamily="34" charset="-122"/>
                          <a:ea typeface="微软雅黑" panose="020B0503020204020204" pitchFamily="34" charset="-122"/>
                        </a:rPr>
                        <a:t>2021/6/30</a:t>
                      </a: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总市值（亿元）</a:t>
                      </a:r>
                    </a:p>
                  </a:txBody>
                  <a:tcPr marL="3657" marR="3657" marT="3657" marB="0" anchor="ctr">
                    <a:lnL>
                      <a:noFill/>
                    </a:lnL>
                    <a:lnR>
                      <a:noFill/>
                    </a:lnR>
                    <a:lnT>
                      <a:noFill/>
                    </a:lnT>
                    <a:lnB>
                      <a:noFill/>
                    </a:lnB>
                    <a:solidFill>
                      <a:srgbClr val="4472C4"/>
                    </a:solidFill>
                  </a:tcPr>
                </a:tc>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月涨跌幅</a:t>
                      </a:r>
                    </a:p>
                  </a:txBody>
                  <a:tcPr marL="3657" marR="3657" marT="3657" marB="0" anchor="ctr">
                    <a:lnL>
                      <a:noFill/>
                    </a:lnL>
                    <a:lnR>
                      <a:noFill/>
                    </a:lnR>
                    <a:lnT>
                      <a:noFill/>
                    </a:lnT>
                    <a:lnB>
                      <a:noFill/>
                    </a:lnB>
                    <a:solidFill>
                      <a:srgbClr val="4472C4"/>
                    </a:solidFill>
                  </a:tcPr>
                </a:tc>
                <a:extLst>
                  <a:ext uri="{0D108BD9-81ED-4DB2-BD59-A6C34878D82A}">
                    <a16:rowId xmlns:a16="http://schemas.microsoft.com/office/drawing/2014/main" val="2606887694"/>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九联科技</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43.45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Arial" panose="020B0604020202020204" pitchFamily="34" charset="0"/>
                        </a:rPr>
                        <a:t>86.40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98.85%</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1372884388"/>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奥特维</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Arial" panose="020B0604020202020204" pitchFamily="34" charset="0"/>
                        </a:rPr>
                        <a:t>92.75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Arial" panose="020B0604020202020204" pitchFamily="34" charset="0"/>
                        </a:rPr>
                        <a:t>146.03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57.45%</a:t>
                      </a:r>
                    </a:p>
                  </a:txBody>
                  <a:tcPr marL="3657" marR="3657" marT="3657" marB="0" anchor="b">
                    <a:lnL>
                      <a:noFill/>
                    </a:lnL>
                    <a:lnR>
                      <a:noFill/>
                    </a:lnR>
                    <a:lnT>
                      <a:noFill/>
                    </a:lnT>
                    <a:lnB>
                      <a:noFill/>
                    </a:lnB>
                  </a:tcPr>
                </a:tc>
                <a:extLst>
                  <a:ext uri="{0D108BD9-81ED-4DB2-BD59-A6C34878D82A}">
                    <a16:rowId xmlns:a16="http://schemas.microsoft.com/office/drawing/2014/main" val="4033050413"/>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海优新材</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139.87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Arial" panose="020B0604020202020204" pitchFamily="34" charset="0"/>
                        </a:rPr>
                        <a:t>215.93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54.38%</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3885476113"/>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天合光能</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380.31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586.29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54.16%</a:t>
                      </a:r>
                    </a:p>
                  </a:txBody>
                  <a:tcPr marL="3657" marR="3657" marT="3657" marB="0" anchor="b">
                    <a:lnL>
                      <a:noFill/>
                    </a:lnL>
                    <a:lnR>
                      <a:noFill/>
                    </a:lnR>
                    <a:lnT>
                      <a:noFill/>
                    </a:lnT>
                    <a:lnB>
                      <a:noFill/>
                    </a:lnB>
                  </a:tcPr>
                </a:tc>
                <a:extLst>
                  <a:ext uri="{0D108BD9-81ED-4DB2-BD59-A6C34878D82A}">
                    <a16:rowId xmlns:a16="http://schemas.microsoft.com/office/drawing/2014/main" val="302471871"/>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金博股份</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Arial" panose="020B0604020202020204" pitchFamily="34" charset="0"/>
                        </a:rPr>
                        <a:t>140.64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215.20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53.01%</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1465441680"/>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中信博</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Arial" panose="020B0604020202020204" pitchFamily="34" charset="0"/>
                        </a:rPr>
                        <a:t>183.53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272.52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Arial" panose="020B0604020202020204" pitchFamily="34" charset="0"/>
                        </a:rPr>
                        <a:t>48.49%</a:t>
                      </a:r>
                    </a:p>
                  </a:txBody>
                  <a:tcPr marL="3657" marR="3657" marT="3657" marB="0" anchor="b">
                    <a:lnL>
                      <a:noFill/>
                    </a:lnL>
                    <a:lnR>
                      <a:noFill/>
                    </a:lnR>
                    <a:lnT>
                      <a:noFill/>
                    </a:lnT>
                    <a:lnB>
                      <a:noFill/>
                    </a:lnB>
                  </a:tcPr>
                </a:tc>
                <a:extLst>
                  <a:ext uri="{0D108BD9-81ED-4DB2-BD59-A6C34878D82A}">
                    <a16:rowId xmlns:a16="http://schemas.microsoft.com/office/drawing/2014/main" val="4257955403"/>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利扬芯片</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52.25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76.90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47.17%</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3776220254"/>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兴图新科</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17.34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25.52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47.16%</a:t>
                      </a:r>
                    </a:p>
                  </a:txBody>
                  <a:tcPr marL="3657" marR="3657" marT="3657" marB="0" anchor="b">
                    <a:lnL>
                      <a:noFill/>
                    </a:lnL>
                    <a:lnR>
                      <a:noFill/>
                    </a:lnR>
                    <a:lnT>
                      <a:noFill/>
                    </a:lnT>
                    <a:lnB>
                      <a:noFill/>
                    </a:lnB>
                  </a:tcPr>
                </a:tc>
                <a:extLst>
                  <a:ext uri="{0D108BD9-81ED-4DB2-BD59-A6C34878D82A}">
                    <a16:rowId xmlns:a16="http://schemas.microsoft.com/office/drawing/2014/main" val="2439948256"/>
                  </a:ext>
                </a:extLst>
              </a:tr>
              <a:tr h="379348">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霍莱沃</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Arial" panose="020B0604020202020204" pitchFamily="34" charset="0"/>
                        </a:rPr>
                        <a:t>32.32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47.43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Arial" panose="020B0604020202020204" pitchFamily="34" charset="0"/>
                        </a:rPr>
                        <a:t>46.77%</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4113137945"/>
                  </a:ext>
                </a:extLst>
              </a:tr>
              <a:tr h="210912">
                <a:tc>
                  <a:txBody>
                    <a:bodyPr/>
                    <a:lstStyle/>
                    <a:p>
                      <a:pPr algn="ctr" rtl="0" fontAlgn="b"/>
                      <a:r>
                        <a:rPr lang="zh-CN" altLang="en-US" sz="1600" b="0" i="0" u="none" strike="noStrike" dirty="0">
                          <a:solidFill>
                            <a:srgbClr val="000000"/>
                          </a:solidFill>
                          <a:effectLst/>
                          <a:latin typeface="幼圆" panose="02010509060101010101" pitchFamily="49" charset="-122"/>
                          <a:ea typeface="幼圆" panose="02010509060101010101" pitchFamily="49" charset="-122"/>
                        </a:rPr>
                        <a:t>华润微</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Arial" panose="020B0604020202020204" pitchFamily="34" charset="0"/>
                        </a:rPr>
                        <a:t>821.10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1201.55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Arial" panose="020B0604020202020204" pitchFamily="34" charset="0"/>
                        </a:rPr>
                        <a:t>46.33%</a:t>
                      </a:r>
                    </a:p>
                  </a:txBody>
                  <a:tcPr marL="3657" marR="3657" marT="3657" marB="0" anchor="b">
                    <a:lnL>
                      <a:noFill/>
                    </a:lnL>
                    <a:lnR>
                      <a:noFill/>
                    </a:lnR>
                    <a:lnT>
                      <a:noFill/>
                    </a:lnT>
                    <a:lnB>
                      <a:noFill/>
                    </a:lnB>
                  </a:tcPr>
                </a:tc>
                <a:extLst>
                  <a:ext uri="{0D108BD9-81ED-4DB2-BD59-A6C34878D82A}">
                    <a16:rowId xmlns:a16="http://schemas.microsoft.com/office/drawing/2014/main" val="1189383300"/>
                  </a:ext>
                </a:extLst>
              </a:tr>
            </a:tbl>
          </a:graphicData>
        </a:graphic>
      </p:graphicFrame>
      <p:graphicFrame>
        <p:nvGraphicFramePr>
          <p:cNvPr id="8" name="图表 7">
            <a:extLst>
              <a:ext uri="{FF2B5EF4-FFF2-40B4-BE49-F238E27FC236}">
                <a16:creationId xmlns:a16="http://schemas.microsoft.com/office/drawing/2014/main" id="{B033A49A-BA02-4FE3-8F84-BB058F299928}"/>
              </a:ext>
            </a:extLst>
          </p:cNvPr>
          <p:cNvGraphicFramePr>
            <a:graphicFrameLocks/>
          </p:cNvGraphicFramePr>
          <p:nvPr>
            <p:extLst>
              <p:ext uri="{D42A27DB-BD31-4B8C-83A1-F6EECF244321}">
                <p14:modId xmlns:p14="http://schemas.microsoft.com/office/powerpoint/2010/main" val="2430533352"/>
              </p:ext>
            </p:extLst>
          </p:nvPr>
        </p:nvGraphicFramePr>
        <p:xfrm>
          <a:off x="81887" y="982639"/>
          <a:ext cx="6014113" cy="5165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89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859091" y="1445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ea typeface="幼圆" panose="02010509060101010101" pitchFamily="49" charset="-122"/>
              </a:rPr>
              <a:t>科创板</a:t>
            </a:r>
            <a:r>
              <a:rPr lang="en-US" altLang="zh-CN" sz="2400" b="1" dirty="0">
                <a:solidFill>
                  <a:srgbClr val="000798"/>
                </a:solidFill>
                <a:ea typeface="幼圆" panose="02010509060101010101" pitchFamily="49" charset="-122"/>
              </a:rPr>
              <a:t>6</a:t>
            </a:r>
            <a:r>
              <a:rPr lang="zh-CN" altLang="en-US" sz="2400" b="1" dirty="0">
                <a:solidFill>
                  <a:srgbClr val="000798"/>
                </a:solidFill>
                <a:ea typeface="幼圆" panose="02010509060101010101" pitchFamily="49" charset="-122"/>
              </a:rPr>
              <a:t>月总市值变化情况</a:t>
            </a:r>
          </a:p>
        </p:txBody>
      </p:sp>
      <p:graphicFrame>
        <p:nvGraphicFramePr>
          <p:cNvPr id="3" name="表格 2">
            <a:extLst>
              <a:ext uri="{FF2B5EF4-FFF2-40B4-BE49-F238E27FC236}">
                <a16:creationId xmlns:a16="http://schemas.microsoft.com/office/drawing/2014/main" id="{8EE4B78C-BC4D-441A-AF8A-8FF921062358}"/>
              </a:ext>
            </a:extLst>
          </p:cNvPr>
          <p:cNvGraphicFramePr>
            <a:graphicFrameLocks noGrp="1"/>
          </p:cNvGraphicFramePr>
          <p:nvPr>
            <p:extLst>
              <p:ext uri="{D42A27DB-BD31-4B8C-83A1-F6EECF244321}">
                <p14:modId xmlns:p14="http://schemas.microsoft.com/office/powerpoint/2010/main" val="699542588"/>
              </p:ext>
            </p:extLst>
          </p:nvPr>
        </p:nvGraphicFramePr>
        <p:xfrm>
          <a:off x="0" y="908050"/>
          <a:ext cx="6096000" cy="3925890"/>
        </p:xfrm>
        <a:graphic>
          <a:graphicData uri="http://schemas.openxmlformats.org/drawingml/2006/table">
            <a:tbl>
              <a:tblPr/>
              <a:tblGrid>
                <a:gridCol w="2009914">
                  <a:extLst>
                    <a:ext uri="{9D8B030D-6E8A-4147-A177-3AD203B41FA5}">
                      <a16:colId xmlns:a16="http://schemas.microsoft.com/office/drawing/2014/main" val="2958106406"/>
                    </a:ext>
                  </a:extLst>
                </a:gridCol>
                <a:gridCol w="1369392">
                  <a:extLst>
                    <a:ext uri="{9D8B030D-6E8A-4147-A177-3AD203B41FA5}">
                      <a16:colId xmlns:a16="http://schemas.microsoft.com/office/drawing/2014/main" val="108859502"/>
                    </a:ext>
                  </a:extLst>
                </a:gridCol>
                <a:gridCol w="1391477">
                  <a:extLst>
                    <a:ext uri="{9D8B030D-6E8A-4147-A177-3AD203B41FA5}">
                      <a16:colId xmlns:a16="http://schemas.microsoft.com/office/drawing/2014/main" val="3670729662"/>
                    </a:ext>
                  </a:extLst>
                </a:gridCol>
                <a:gridCol w="1325217">
                  <a:extLst>
                    <a:ext uri="{9D8B030D-6E8A-4147-A177-3AD203B41FA5}">
                      <a16:colId xmlns:a16="http://schemas.microsoft.com/office/drawing/2014/main" val="1640346151"/>
                    </a:ext>
                  </a:extLst>
                </a:gridCol>
              </a:tblGrid>
              <a:tr h="866554">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证券名称</a:t>
                      </a:r>
                    </a:p>
                  </a:txBody>
                  <a:tcPr marL="3657" marR="3657" marT="3657" marB="0" anchor="ctr">
                    <a:lnL>
                      <a:noFill/>
                    </a:lnL>
                    <a:lnR>
                      <a:noFill/>
                    </a:lnR>
                    <a:lnT>
                      <a:noFill/>
                    </a:lnT>
                    <a:lnB>
                      <a:noFill/>
                    </a:lnB>
                    <a:solidFill>
                      <a:srgbClr val="4472C4"/>
                    </a:solidFill>
                  </a:tcPr>
                </a:tc>
                <a:tc>
                  <a:txBody>
                    <a:bodyPr/>
                    <a:lstStyle/>
                    <a:p>
                      <a:pPr algn="ctr" rtl="0" fontAlgn="ctr"/>
                      <a:r>
                        <a:rPr lang="en-US" altLang="zh-CN" sz="1600" b="1" i="0" u="none" strike="noStrike" dirty="0">
                          <a:solidFill>
                            <a:srgbClr val="FFFFFF"/>
                          </a:solidFill>
                          <a:effectLst/>
                          <a:latin typeface="微软雅黑" panose="020B0503020204020204" pitchFamily="34" charset="-122"/>
                          <a:ea typeface="微软雅黑" panose="020B0503020204020204" pitchFamily="34" charset="-122"/>
                        </a:rPr>
                        <a:t>2021/5/31</a:t>
                      </a: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总市值（亿元）</a:t>
                      </a:r>
                    </a:p>
                  </a:txBody>
                  <a:tcPr marL="3657" marR="3657" marT="3657" marB="0" anchor="ctr">
                    <a:lnL>
                      <a:noFill/>
                    </a:lnL>
                    <a:lnR>
                      <a:noFill/>
                    </a:lnR>
                    <a:lnT>
                      <a:noFill/>
                    </a:lnT>
                    <a:lnB>
                      <a:noFill/>
                    </a:lnB>
                    <a:solidFill>
                      <a:srgbClr val="4472C4"/>
                    </a:solidFill>
                  </a:tcPr>
                </a:tc>
                <a:tc>
                  <a:txBody>
                    <a:bodyPr/>
                    <a:lstStyle/>
                    <a:p>
                      <a:pPr algn="ctr" rtl="0" fontAlgn="ctr"/>
                      <a:r>
                        <a:rPr lang="en-US" altLang="zh-CN" sz="1600" b="1" i="0" u="none" strike="noStrike" dirty="0">
                          <a:solidFill>
                            <a:srgbClr val="FFFFFF"/>
                          </a:solidFill>
                          <a:effectLst/>
                          <a:latin typeface="微软雅黑" panose="020B0503020204020204" pitchFamily="34" charset="-122"/>
                          <a:ea typeface="微软雅黑" panose="020B0503020204020204" pitchFamily="34" charset="-122"/>
                        </a:rPr>
                        <a:t>2021/6/30</a:t>
                      </a: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总市值（亿元）</a:t>
                      </a:r>
                    </a:p>
                  </a:txBody>
                  <a:tcPr marL="3657" marR="3657" marT="3657" marB="0" anchor="ctr">
                    <a:lnL>
                      <a:noFill/>
                    </a:lnL>
                    <a:lnR>
                      <a:noFill/>
                    </a:lnR>
                    <a:lnT>
                      <a:noFill/>
                    </a:lnT>
                    <a:lnB>
                      <a:noFill/>
                    </a:lnB>
                    <a:solidFill>
                      <a:srgbClr val="4472C4"/>
                    </a:solidFill>
                  </a:tcPr>
                </a:tc>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月涨跌幅</a:t>
                      </a:r>
                    </a:p>
                  </a:txBody>
                  <a:tcPr marL="3657" marR="3657" marT="3657" marB="0" anchor="ctr">
                    <a:lnL>
                      <a:noFill/>
                    </a:lnL>
                    <a:lnR>
                      <a:noFill/>
                    </a:lnR>
                    <a:lnT>
                      <a:noFill/>
                    </a:lnT>
                    <a:lnB>
                      <a:noFill/>
                    </a:lnB>
                    <a:solidFill>
                      <a:srgbClr val="4472C4"/>
                    </a:solidFill>
                  </a:tcPr>
                </a:tc>
                <a:extLst>
                  <a:ext uri="{0D108BD9-81ED-4DB2-BD59-A6C34878D82A}">
                    <a16:rowId xmlns:a16="http://schemas.microsoft.com/office/drawing/2014/main" val="2148191460"/>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睿昂基因</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70.58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46.35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-34.33%</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762362211"/>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亚辉龙</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264.75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179.82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-32.08%</a:t>
                      </a:r>
                    </a:p>
                  </a:txBody>
                  <a:tcPr marL="3657" marR="3657" marT="3657" marB="0" anchor="b">
                    <a:lnL>
                      <a:noFill/>
                    </a:lnL>
                    <a:lnR>
                      <a:noFill/>
                    </a:lnR>
                    <a:lnT>
                      <a:noFill/>
                    </a:lnT>
                    <a:lnB>
                      <a:noFill/>
                    </a:lnB>
                  </a:tcPr>
                </a:tc>
                <a:extLst>
                  <a:ext uri="{0D108BD9-81ED-4DB2-BD59-A6C34878D82A}">
                    <a16:rowId xmlns:a16="http://schemas.microsoft.com/office/drawing/2014/main" val="2384579718"/>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奥精医疗</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177.77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121.05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-31.91%</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2384971244"/>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诺泰生物</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196.56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145.41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-26.02%</a:t>
                      </a:r>
                    </a:p>
                  </a:txBody>
                  <a:tcPr marL="3657" marR="3657" marT="3657" marB="0" anchor="b">
                    <a:lnL>
                      <a:noFill/>
                    </a:lnL>
                    <a:lnR>
                      <a:noFill/>
                    </a:lnR>
                    <a:lnT>
                      <a:noFill/>
                    </a:lnT>
                    <a:lnB>
                      <a:noFill/>
                    </a:lnB>
                  </a:tcPr>
                </a:tc>
                <a:extLst>
                  <a:ext uri="{0D108BD9-81ED-4DB2-BD59-A6C34878D82A}">
                    <a16:rowId xmlns:a16="http://schemas.microsoft.com/office/drawing/2014/main" val="1278985352"/>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科美诊断</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119.50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89.46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-25.13%</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1176979645"/>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凯因科技</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62.50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49.25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-21.20%</a:t>
                      </a:r>
                    </a:p>
                  </a:txBody>
                  <a:tcPr marL="3657" marR="3657" marT="3657" marB="0" anchor="b">
                    <a:lnL>
                      <a:noFill/>
                    </a:lnL>
                    <a:lnR>
                      <a:noFill/>
                    </a:lnR>
                    <a:lnT>
                      <a:noFill/>
                    </a:lnT>
                    <a:lnB>
                      <a:noFill/>
                    </a:lnB>
                  </a:tcPr>
                </a:tc>
                <a:extLst>
                  <a:ext uri="{0D108BD9-81ED-4DB2-BD59-A6C34878D82A}">
                    <a16:rowId xmlns:a16="http://schemas.microsoft.com/office/drawing/2014/main" val="1476662278"/>
                  </a:ext>
                </a:extLst>
              </a:tr>
              <a:tr h="313247">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信安世纪</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61.56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48.66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-20.95%</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1349225498"/>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莱伯泰科</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55.81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45.96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-17.65%</a:t>
                      </a:r>
                    </a:p>
                  </a:txBody>
                  <a:tcPr marL="3657" marR="3657" marT="3657" marB="0" anchor="b">
                    <a:lnL>
                      <a:noFill/>
                    </a:lnL>
                    <a:lnR>
                      <a:noFill/>
                    </a:lnR>
                    <a:lnT>
                      <a:noFill/>
                    </a:lnT>
                    <a:lnB>
                      <a:noFill/>
                    </a:lnB>
                  </a:tcPr>
                </a:tc>
                <a:extLst>
                  <a:ext uri="{0D108BD9-81ED-4DB2-BD59-A6C34878D82A}">
                    <a16:rowId xmlns:a16="http://schemas.microsoft.com/office/drawing/2014/main" val="2811690070"/>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华恒生物</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62.85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51.83 </a:t>
                      </a:r>
                    </a:p>
                  </a:txBody>
                  <a:tcPr marL="3657" marR="3657" marT="3657" marB="0" anchor="b">
                    <a:lnL>
                      <a:noFill/>
                    </a:lnL>
                    <a:lnR>
                      <a:noFill/>
                    </a:lnR>
                    <a:lnT>
                      <a:noFill/>
                    </a:lnT>
                    <a:lnB>
                      <a:noFill/>
                    </a:lnB>
                    <a:solidFill>
                      <a:srgbClr val="D9D9D9"/>
                    </a:solidFill>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-17.53%</a:t>
                      </a:r>
                    </a:p>
                  </a:txBody>
                  <a:tcPr marL="3657" marR="3657" marT="3657" marB="0" anchor="b">
                    <a:lnL>
                      <a:noFill/>
                    </a:lnL>
                    <a:lnR>
                      <a:noFill/>
                    </a:lnR>
                    <a:lnT>
                      <a:noFill/>
                    </a:lnT>
                    <a:lnB>
                      <a:noFill/>
                    </a:lnB>
                    <a:solidFill>
                      <a:srgbClr val="D9D9D9"/>
                    </a:solidFill>
                  </a:tcPr>
                </a:tc>
                <a:extLst>
                  <a:ext uri="{0D108BD9-81ED-4DB2-BD59-A6C34878D82A}">
                    <a16:rowId xmlns:a16="http://schemas.microsoft.com/office/drawing/2014/main" val="3644461171"/>
                  </a:ext>
                </a:extLst>
              </a:tr>
              <a:tr h="305121">
                <a:tc>
                  <a:txBody>
                    <a:bodyPr/>
                    <a:lstStyle/>
                    <a:p>
                      <a:pPr algn="ctr" rtl="0"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诺禾致源</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235.04 </a:t>
                      </a:r>
                    </a:p>
                  </a:txBody>
                  <a:tcPr marL="3657" marR="3657" marT="3657" marB="0" anchor="b">
                    <a:lnL>
                      <a:noFill/>
                    </a:lnL>
                    <a:lnR>
                      <a:noFill/>
                    </a:lnR>
                    <a:lnT>
                      <a:noFill/>
                    </a:lnT>
                    <a:lnB>
                      <a:noFill/>
                    </a:lnB>
                  </a:tcPr>
                </a:tc>
                <a:tc>
                  <a:txBody>
                    <a:bodyPr/>
                    <a:lstStyle/>
                    <a:p>
                      <a:pPr algn="ctr" rtl="0" fontAlgn="b"/>
                      <a:r>
                        <a:rPr lang="en-US" altLang="zh-CN" sz="1600" b="0" i="0" u="none" strike="noStrike">
                          <a:solidFill>
                            <a:srgbClr val="000000"/>
                          </a:solidFill>
                          <a:effectLst/>
                          <a:latin typeface="微软雅黑" panose="020B0503020204020204" pitchFamily="34" charset="-122"/>
                          <a:ea typeface="微软雅黑" panose="020B0503020204020204" pitchFamily="34" charset="-122"/>
                        </a:rPr>
                        <a:t>195.30 </a:t>
                      </a:r>
                    </a:p>
                  </a:txBody>
                  <a:tcPr marL="3657" marR="3657" marT="3657" marB="0" anchor="b">
                    <a:lnL>
                      <a:noFill/>
                    </a:lnL>
                    <a:lnR>
                      <a:noFill/>
                    </a:lnR>
                    <a:lnT>
                      <a:noFill/>
                    </a:lnT>
                    <a:lnB>
                      <a:noFill/>
                    </a:lnB>
                  </a:tcPr>
                </a:tc>
                <a:tc>
                  <a:txBody>
                    <a:bodyPr/>
                    <a:lstStyle/>
                    <a:p>
                      <a:pPr algn="ctr" rtl="0" fontAlgn="b"/>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-16.91%</a:t>
                      </a:r>
                    </a:p>
                  </a:txBody>
                  <a:tcPr marL="3657" marR="3657" marT="3657" marB="0" anchor="b">
                    <a:lnL>
                      <a:noFill/>
                    </a:lnL>
                    <a:lnR>
                      <a:noFill/>
                    </a:lnR>
                    <a:lnT>
                      <a:noFill/>
                    </a:lnT>
                    <a:lnB>
                      <a:noFill/>
                    </a:lnB>
                  </a:tcPr>
                </a:tc>
                <a:extLst>
                  <a:ext uri="{0D108BD9-81ED-4DB2-BD59-A6C34878D82A}">
                    <a16:rowId xmlns:a16="http://schemas.microsoft.com/office/drawing/2014/main" val="128050017"/>
                  </a:ext>
                </a:extLst>
              </a:tr>
            </a:tbl>
          </a:graphicData>
        </a:graphic>
      </p:graphicFrame>
      <p:graphicFrame>
        <p:nvGraphicFramePr>
          <p:cNvPr id="7" name="图表 6">
            <a:extLst>
              <a:ext uri="{FF2B5EF4-FFF2-40B4-BE49-F238E27FC236}">
                <a16:creationId xmlns:a16="http://schemas.microsoft.com/office/drawing/2014/main" id="{AEC8AA02-1B46-48DE-BEEB-8C3667C2773B}"/>
              </a:ext>
            </a:extLst>
          </p:cNvPr>
          <p:cNvGraphicFramePr>
            <a:graphicFrameLocks/>
          </p:cNvGraphicFramePr>
          <p:nvPr>
            <p:extLst>
              <p:ext uri="{D42A27DB-BD31-4B8C-83A1-F6EECF244321}">
                <p14:modId xmlns:p14="http://schemas.microsoft.com/office/powerpoint/2010/main" val="282933891"/>
              </p:ext>
            </p:extLst>
          </p:nvPr>
        </p:nvGraphicFramePr>
        <p:xfrm>
          <a:off x="4763068" y="908050"/>
          <a:ext cx="7428931" cy="5686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796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6E652B67-ECF4-46AD-8022-8BFE7E8C719F}"/>
              </a:ext>
            </a:extLst>
          </p:cNvPr>
          <p:cNvGrpSpPr/>
          <p:nvPr/>
        </p:nvGrpSpPr>
        <p:grpSpPr>
          <a:xfrm>
            <a:off x="1847849" y="3670703"/>
            <a:ext cx="5815369" cy="357505"/>
            <a:chOff x="7157508" y="740532"/>
            <a:chExt cx="3098167" cy="369870"/>
          </a:xfrm>
        </p:grpSpPr>
        <p:sp>
          <p:nvSpPr>
            <p:cNvPr id="8" name="矩形 7">
              <a:extLst>
                <a:ext uri="{FF2B5EF4-FFF2-40B4-BE49-F238E27FC236}">
                  <a16:creationId xmlns:a16="http://schemas.microsoft.com/office/drawing/2014/main" id="{CB2B6068-BF4A-4029-88F0-D9EA012388B5}"/>
                </a:ext>
              </a:extLst>
            </p:cNvPr>
            <p:cNvSpPr/>
            <p:nvPr/>
          </p:nvSpPr>
          <p:spPr>
            <a:xfrm>
              <a:off x="7157508" y="740533"/>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数量与规模降幅明显，并购规模大幅下降</a:t>
              </a:r>
            </a:p>
          </p:txBody>
        </p:sp>
        <p:sp>
          <p:nvSpPr>
            <p:cNvPr id="9" name="等腰三角形 8">
              <a:extLst>
                <a:ext uri="{FF2B5EF4-FFF2-40B4-BE49-F238E27FC236}">
                  <a16:creationId xmlns:a16="http://schemas.microsoft.com/office/drawing/2014/main" id="{554DE873-B86B-4B66-A67B-BCABDCA290A3}"/>
                </a:ext>
              </a:extLst>
            </p:cNvPr>
            <p:cNvSpPr/>
            <p:nvPr/>
          </p:nvSpPr>
          <p:spPr>
            <a:xfrm rot="5400000">
              <a:off x="9929218" y="783943"/>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A2BB54BF-2FB1-4E74-8F17-15F92FA8D541}"/>
              </a:ext>
            </a:extLst>
          </p:cNvPr>
          <p:cNvSpPr txBox="1"/>
          <p:nvPr/>
        </p:nvSpPr>
        <p:spPr>
          <a:xfrm>
            <a:off x="1915046" y="4146764"/>
            <a:ext cx="8569325" cy="1803186"/>
          </a:xfrm>
          <a:prstGeom prst="rect">
            <a:avLst/>
          </a:prstGeom>
          <a:noFill/>
        </p:spPr>
        <p:txBody>
          <a:bodyPr wrap="square" lIns="0" tIns="0" rIns="0" bIns="0" rtlCol="0">
            <a:spAutoFit/>
          </a:bodyPr>
          <a:lstStyle/>
          <a:p>
            <a:pPr indent="359991" algn="just">
              <a:lnSpc>
                <a:spcPct val="150000"/>
              </a:lnSpc>
            </a:pPr>
            <a:r>
              <a:rPr lang="zh-CN" altLang="en-US" sz="1600" dirty="0">
                <a:latin typeface="微软雅黑" panose="020B0503020204020204" pitchFamily="34" charset="-122"/>
                <a:ea typeface="微软雅黑" panose="020B0503020204020204" pitchFamily="34" charset="-122"/>
              </a:rPr>
              <a:t>今年以来</a:t>
            </a:r>
            <a:r>
              <a:rPr lang="en-US" altLang="zh-CN" sz="1600" dirty="0">
                <a:latin typeface="微软雅黑" panose="020B0503020204020204" pitchFamily="34" charset="-122"/>
                <a:ea typeface="微软雅黑" panose="020B0503020204020204" pitchFamily="34" charset="-122"/>
              </a:rPr>
              <a:t>IPO</a:t>
            </a:r>
            <a:r>
              <a:rPr lang="zh-CN" altLang="en-US" sz="1600" dirty="0">
                <a:latin typeface="微软雅黑" panose="020B0503020204020204" pitchFamily="34" charset="-122"/>
                <a:ea typeface="微软雅黑" panose="020B0503020204020204" pitchFamily="34" charset="-122"/>
              </a:rPr>
              <a:t>上市节奏运行平稳，</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月规模大幅度下降。并购市场方面，继续</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月的下降，</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月并购数量及规模均急剧下降，整体有所回落。</a:t>
            </a:r>
            <a:endParaRPr lang="en-US" altLang="zh-CN" sz="1600" dirty="0">
              <a:latin typeface="微软雅黑" panose="020B0503020204020204" pitchFamily="34" charset="-122"/>
              <a:ea typeface="微软雅黑" panose="020B0503020204020204" pitchFamily="34" charset="-122"/>
            </a:endParaRPr>
          </a:p>
          <a:p>
            <a:pPr indent="359991" algn="just">
              <a:lnSpc>
                <a:spcPct val="150000"/>
              </a:lnSpc>
            </a:pPr>
            <a:endParaRPr lang="en-US" altLang="zh-CN" sz="1600" dirty="0">
              <a:latin typeface="微软雅黑" panose="020B0503020204020204" pitchFamily="34" charset="-122"/>
              <a:ea typeface="微软雅黑" panose="020B0503020204020204" pitchFamily="34" charset="-122"/>
            </a:endParaRPr>
          </a:p>
          <a:p>
            <a:pPr indent="359991" algn="just">
              <a:lnSpc>
                <a:spcPct val="150000"/>
              </a:lnSpc>
            </a:pP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月，募集市场与投资市场规模都有所上升，</a:t>
            </a:r>
            <a:r>
              <a:rPr lang="en-US" altLang="zh-CN" sz="1600" dirty="0">
                <a:latin typeface="微软雅黑" panose="020B0503020204020204" pitchFamily="34" charset="-122"/>
                <a:ea typeface="微软雅黑" panose="020B0503020204020204" pitchFamily="34" charset="-122"/>
              </a:rPr>
              <a:t>IPO</a:t>
            </a:r>
            <a:r>
              <a:rPr lang="zh-CN" altLang="en-US" sz="1600" dirty="0">
                <a:latin typeface="微软雅黑" panose="020B0503020204020204" pitchFamily="34" charset="-122"/>
                <a:ea typeface="微软雅黑" panose="020B0503020204020204" pitchFamily="34" charset="-122"/>
              </a:rPr>
              <a:t>结束之前的加速扩容，开始下降，且并购的规模开始下降。</a:t>
            </a:r>
            <a:endParaRPr lang="en-US" altLang="zh-CN" sz="16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389B026-2D24-42C6-8E40-EE0AF77DD030}"/>
              </a:ext>
            </a:extLst>
          </p:cNvPr>
          <p:cNvSpPr txBox="1"/>
          <p:nvPr/>
        </p:nvSpPr>
        <p:spPr>
          <a:xfrm>
            <a:off x="1895403" y="136107"/>
            <a:ext cx="1268296" cy="461665"/>
          </a:xfrm>
          <a:prstGeom prst="rect">
            <a:avLst/>
          </a:prstGeom>
          <a:noFill/>
        </p:spPr>
        <p:txBody>
          <a:bodyPr wrap="none" rtlCol="0">
            <a:spAutoFit/>
          </a:bodyPr>
          <a:lstStyle/>
          <a:p>
            <a:r>
              <a:rPr lang="en-US" altLang="zh-CN" sz="2400" b="1" dirty="0">
                <a:solidFill>
                  <a:srgbClr val="000798"/>
                </a:solidFill>
              </a:rPr>
              <a:t>6</a:t>
            </a:r>
            <a:r>
              <a:rPr lang="zh-CN" altLang="en-US" sz="2400" b="1" dirty="0">
                <a:solidFill>
                  <a:srgbClr val="000798"/>
                </a:solidFill>
              </a:rPr>
              <a:t>月小结</a:t>
            </a:r>
          </a:p>
        </p:txBody>
      </p:sp>
      <p:sp>
        <p:nvSpPr>
          <p:cNvPr id="12" name="文本框 11">
            <a:extLst>
              <a:ext uri="{FF2B5EF4-FFF2-40B4-BE49-F238E27FC236}">
                <a16:creationId xmlns:a16="http://schemas.microsoft.com/office/drawing/2014/main" id="{072ED3C1-5125-46BB-BDF5-4F785C1A6F75}"/>
              </a:ext>
            </a:extLst>
          </p:cNvPr>
          <p:cNvSpPr txBox="1"/>
          <p:nvPr/>
        </p:nvSpPr>
        <p:spPr>
          <a:xfrm>
            <a:off x="1498696" y="1469648"/>
            <a:ext cx="9330803" cy="1803186"/>
          </a:xfrm>
          <a:prstGeom prst="rect">
            <a:avLst/>
          </a:prstGeom>
          <a:noFill/>
        </p:spPr>
        <p:txBody>
          <a:bodyPr wrap="square" lIns="0" tIns="0" rIns="0" bIns="0" rtlCol="0">
            <a:spAutoFit/>
          </a:bodyPr>
          <a:lstStyle/>
          <a:p>
            <a:pPr indent="359991" algn="just">
              <a:lnSpc>
                <a:spcPct val="150000"/>
              </a:lnSpc>
            </a:pP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月募集市场降温的情况下，</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月募集事件数量与金额双双上升，共发生</a:t>
            </a:r>
            <a:r>
              <a:rPr lang="en-US" altLang="zh-CN" sz="1600" dirty="0">
                <a:latin typeface="微软雅黑" panose="020B0503020204020204" pitchFamily="34" charset="-122"/>
                <a:ea typeface="微软雅黑" panose="020B0503020204020204" pitchFamily="34" charset="-122"/>
              </a:rPr>
              <a:t>202</a:t>
            </a:r>
            <a:r>
              <a:rPr lang="zh-CN" altLang="en-US" sz="1600" dirty="0">
                <a:latin typeface="微软雅黑" panose="020B0503020204020204" pitchFamily="34" charset="-122"/>
                <a:ea typeface="微软雅黑" panose="020B0503020204020204" pitchFamily="34" charset="-122"/>
              </a:rPr>
              <a:t>起基金募集事件，募集资金共计</a:t>
            </a:r>
            <a:r>
              <a:rPr lang="en-US" altLang="zh-CN" sz="1600" dirty="0">
                <a:latin typeface="微软雅黑" panose="020B0503020204020204" pitchFamily="34" charset="-122"/>
                <a:ea typeface="微软雅黑" panose="020B0503020204020204" pitchFamily="34" charset="-122"/>
              </a:rPr>
              <a:t>1577.67</a:t>
            </a:r>
            <a:r>
              <a:rPr lang="zh-CN" altLang="en-US" sz="1600" dirty="0">
                <a:latin typeface="微软雅黑" panose="020B0503020204020204" pitchFamily="34" charset="-122"/>
                <a:ea typeface="微软雅黑" panose="020B0503020204020204" pitchFamily="34" charset="-122"/>
              </a:rPr>
              <a:t>亿元。</a:t>
            </a:r>
          </a:p>
          <a:p>
            <a:pPr indent="359991" algn="just">
              <a:lnSpc>
                <a:spcPct val="150000"/>
              </a:lnSpc>
            </a:pPr>
            <a:endParaRPr lang="en-US" altLang="zh-CN" sz="1600" dirty="0">
              <a:latin typeface="微软雅黑" panose="020B0503020204020204" pitchFamily="34" charset="-122"/>
              <a:ea typeface="微软雅黑" panose="020B0503020204020204" pitchFamily="34" charset="-122"/>
            </a:endParaRPr>
          </a:p>
          <a:p>
            <a:pPr indent="359991" algn="just">
              <a:lnSpc>
                <a:spcPct val="150000"/>
              </a:lnSpc>
            </a:pPr>
            <a:r>
              <a:rPr lang="zh-CN" altLang="en-US" sz="1600" dirty="0">
                <a:latin typeface="微软雅黑" panose="020B0503020204020204" pitchFamily="34" charset="-122"/>
                <a:ea typeface="微软雅黑" panose="020B0503020204020204" pitchFamily="34" charset="-122"/>
              </a:rPr>
              <a:t>投资市场</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月大幅走高，融资金额上涨远超</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月。投资数量</a:t>
            </a:r>
            <a:r>
              <a:rPr lang="en-US" altLang="zh-CN" sz="1600" dirty="0">
                <a:latin typeface="微软雅黑" panose="020B0503020204020204" pitchFamily="34" charset="-122"/>
                <a:ea typeface="微软雅黑" panose="020B0503020204020204" pitchFamily="34" charset="-122"/>
              </a:rPr>
              <a:t>224</a:t>
            </a:r>
            <a:r>
              <a:rPr lang="zh-CN" altLang="en-US" sz="1600" dirty="0">
                <a:latin typeface="微软雅黑" panose="020B0503020204020204" pitchFamily="34" charset="-122"/>
                <a:ea typeface="微软雅黑" panose="020B0503020204020204" pitchFamily="34" charset="-122"/>
              </a:rPr>
              <a:t>起，较前一月小幅上升，投资规模上涨明显。除战列投资外，</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轮和</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轮的融资金额占比较高。分行业来看，信息技术本月热度依旧较高。</a:t>
            </a:r>
            <a:endParaRPr lang="en-US" altLang="zh-CN" sz="1600" dirty="0">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ABCC63C5-B544-410D-8202-59C0D4799ACA}"/>
              </a:ext>
            </a:extLst>
          </p:cNvPr>
          <p:cNvGrpSpPr/>
          <p:nvPr/>
        </p:nvGrpSpPr>
        <p:grpSpPr>
          <a:xfrm>
            <a:off x="1774825" y="930016"/>
            <a:ext cx="4621006" cy="357505"/>
            <a:chOff x="7155478" y="740532"/>
            <a:chExt cx="3598665" cy="369870"/>
          </a:xfrm>
        </p:grpSpPr>
        <p:sp>
          <p:nvSpPr>
            <p:cNvPr id="14" name="矩形 13">
              <a:extLst>
                <a:ext uri="{FF2B5EF4-FFF2-40B4-BE49-F238E27FC236}">
                  <a16:creationId xmlns:a16="http://schemas.microsoft.com/office/drawing/2014/main" id="{4E1CF7BD-A761-41E0-8C2A-A1B7752825BC}"/>
                </a:ext>
              </a:extLst>
            </p:cNvPr>
            <p:cNvSpPr/>
            <p:nvPr/>
          </p:nvSpPr>
          <p:spPr>
            <a:xfrm>
              <a:off x="7155478" y="740532"/>
              <a:ext cx="3261967"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a:t>
              </a:r>
              <a:r>
                <a:rPr lang="zh-CN" altLang="en-US">
                  <a:latin typeface="微软雅黑" panose="020B0503020204020204" pitchFamily="34" charset="-122"/>
                  <a:ea typeface="微软雅黑" panose="020B0503020204020204" pitchFamily="34" charset="-122"/>
                </a:rPr>
                <a:t>市场小幅升温，</a:t>
              </a:r>
              <a:r>
                <a:rPr lang="zh-CN" altLang="en-US" dirty="0">
                  <a:latin typeface="微软雅黑" panose="020B0503020204020204" pitchFamily="34" charset="-122"/>
                  <a:ea typeface="微软雅黑" panose="020B0503020204020204" pitchFamily="34" charset="-122"/>
                </a:rPr>
                <a:t>投资市场规模上升</a:t>
              </a:r>
            </a:p>
          </p:txBody>
        </p:sp>
        <p:sp>
          <p:nvSpPr>
            <p:cNvPr id="15" name="等腰三角形 14">
              <a:extLst>
                <a:ext uri="{FF2B5EF4-FFF2-40B4-BE49-F238E27FC236}">
                  <a16:creationId xmlns:a16="http://schemas.microsoft.com/office/drawing/2014/main" id="{47D02F80-287F-4DD2-976B-AF371911A0E5}"/>
                </a:ext>
              </a:extLst>
            </p:cNvPr>
            <p:cNvSpPr/>
            <p:nvPr/>
          </p:nvSpPr>
          <p:spPr>
            <a:xfrm rot="5400000">
              <a:off x="10427686" y="783945"/>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501406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440319" y="4150016"/>
            <a:ext cx="766303" cy="766303"/>
          </a:xfrm>
          <a:prstGeom prst="rect">
            <a:avLst/>
          </a:prstGeom>
          <a:noFill/>
          <a:ln w="381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000798"/>
                </a:solidFill>
                <a:latin typeface="华文新魏" panose="02010800040101010101" pitchFamily="2" charset="-122"/>
                <a:ea typeface="华文新魏" panose="02010800040101010101" pitchFamily="2" charset="-122"/>
              </a:rPr>
              <a:t>IPO</a:t>
            </a:r>
            <a:endParaRPr lang="zh-CN" altLang="en-US" sz="1600" dirty="0">
              <a:solidFill>
                <a:srgbClr val="000798"/>
              </a:solidFill>
              <a:latin typeface="华文新魏" panose="02010800040101010101" pitchFamily="2" charset="-122"/>
              <a:ea typeface="华文新魏" panose="02010800040101010101" pitchFamily="2" charset="-122"/>
            </a:endParaRPr>
          </a:p>
        </p:txBody>
      </p:sp>
      <p:sp>
        <p:nvSpPr>
          <p:cNvPr id="5" name="文本框 4"/>
          <p:cNvSpPr txBox="1"/>
          <p:nvPr/>
        </p:nvSpPr>
        <p:spPr>
          <a:xfrm>
            <a:off x="3298365" y="2067264"/>
            <a:ext cx="2087308" cy="646331"/>
          </a:xfrm>
          <a:prstGeom prst="rect">
            <a:avLst/>
          </a:prstGeom>
          <a:noFill/>
        </p:spPr>
        <p:txBody>
          <a:bodyPr wrap="square" rtlCol="0">
            <a:spAutoFit/>
          </a:bodyPr>
          <a:lstStyle/>
          <a:p>
            <a:pPr algn="just"/>
            <a:r>
              <a:rPr lang="zh-CN" altLang="en-US" dirty="0">
                <a:solidFill>
                  <a:srgbClr val="002060"/>
                </a:solidFill>
                <a:latin typeface="微软雅黑" panose="020B0503020204020204" pitchFamily="34" charset="-122"/>
                <a:ea typeface="微软雅黑" panose="020B0503020204020204" pitchFamily="34" charset="-122"/>
              </a:rPr>
              <a:t>募集市场热度上升，</a:t>
            </a:r>
            <a:endParaRPr lang="en-US" altLang="zh-CN" dirty="0">
              <a:solidFill>
                <a:srgbClr val="002060"/>
              </a:solidFill>
              <a:latin typeface="微软雅黑" panose="020B0503020204020204" pitchFamily="34" charset="-122"/>
              <a:ea typeface="微软雅黑" panose="020B0503020204020204" pitchFamily="34" charset="-122"/>
            </a:endParaRPr>
          </a:p>
          <a:p>
            <a:pPr algn="just"/>
            <a:r>
              <a:rPr lang="zh-CN" altLang="en-US" dirty="0">
                <a:solidFill>
                  <a:srgbClr val="002060"/>
                </a:solidFill>
                <a:latin typeface="微软雅黑" panose="020B0503020204020204" pitchFamily="34" charset="-122"/>
                <a:ea typeface="微软雅黑" panose="020B0503020204020204" pitchFamily="34" charset="-122"/>
              </a:rPr>
              <a:t>数量规模均上升。</a:t>
            </a:r>
          </a:p>
        </p:txBody>
      </p:sp>
      <p:sp>
        <p:nvSpPr>
          <p:cNvPr id="6" name="文本框 5"/>
          <p:cNvSpPr txBox="1"/>
          <p:nvPr/>
        </p:nvSpPr>
        <p:spPr>
          <a:xfrm>
            <a:off x="3298365" y="3115283"/>
            <a:ext cx="2087308"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投资市场止跌上升，事件规模双上升。</a:t>
            </a:r>
          </a:p>
        </p:txBody>
      </p:sp>
      <p:sp>
        <p:nvSpPr>
          <p:cNvPr id="7" name="文本框 6"/>
          <p:cNvSpPr txBox="1"/>
          <p:nvPr/>
        </p:nvSpPr>
        <p:spPr>
          <a:xfrm>
            <a:off x="3352775" y="4200524"/>
            <a:ext cx="2385495"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en-US" altLang="zh-CN" dirty="0"/>
              <a:t>IPO </a:t>
            </a:r>
            <a:r>
              <a:rPr lang="zh-CN" altLang="en-US" dirty="0"/>
              <a:t>数量规模均下降，</a:t>
            </a:r>
            <a:endParaRPr lang="en-US" altLang="zh-CN" dirty="0"/>
          </a:p>
          <a:p>
            <a:r>
              <a:rPr lang="zh-CN" altLang="en-US" dirty="0"/>
              <a:t>募资金额有所上升。</a:t>
            </a:r>
            <a:endParaRPr lang="en-US" altLang="zh-CN" dirty="0"/>
          </a:p>
        </p:txBody>
      </p:sp>
      <p:sp>
        <p:nvSpPr>
          <p:cNvPr id="8" name="矩形 7"/>
          <p:cNvSpPr/>
          <p:nvPr/>
        </p:nvSpPr>
        <p:spPr>
          <a:xfrm>
            <a:off x="6108581" y="3097869"/>
            <a:ext cx="766303" cy="766303"/>
          </a:xfrm>
          <a:prstGeom prst="rect">
            <a:avLst/>
          </a:prstGeom>
          <a:noFill/>
          <a:ln w="381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0798"/>
                </a:solidFill>
                <a:latin typeface="华文新魏" panose="02010800040101010101" pitchFamily="2" charset="-122"/>
                <a:ea typeface="华文新魏" panose="02010800040101010101" pitchFamily="2" charset="-122"/>
              </a:rPr>
              <a:t>新三板</a:t>
            </a:r>
          </a:p>
        </p:txBody>
      </p:sp>
      <p:sp>
        <p:nvSpPr>
          <p:cNvPr id="9" name="文本框 8"/>
          <p:cNvSpPr txBox="1"/>
          <p:nvPr/>
        </p:nvSpPr>
        <p:spPr>
          <a:xfrm>
            <a:off x="7101240" y="3157854"/>
            <a:ext cx="1928460"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新三板摘牌减少，</a:t>
            </a:r>
            <a:endParaRPr lang="en-US" altLang="zh-CN" dirty="0"/>
          </a:p>
          <a:p>
            <a:r>
              <a:rPr lang="zh-CN" altLang="en-US" dirty="0"/>
              <a:t>精选层稍有减少。</a:t>
            </a:r>
            <a:endParaRPr lang="en-US" altLang="zh-CN" dirty="0"/>
          </a:p>
        </p:txBody>
      </p:sp>
      <p:sp>
        <p:nvSpPr>
          <p:cNvPr id="10" name="矩形 9"/>
          <p:cNvSpPr/>
          <p:nvPr/>
        </p:nvSpPr>
        <p:spPr>
          <a:xfrm>
            <a:off x="6108581" y="2007277"/>
            <a:ext cx="766303" cy="766303"/>
          </a:xfrm>
          <a:prstGeom prst="rect">
            <a:avLst/>
          </a:prstGeom>
          <a:noFill/>
          <a:ln w="381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000798"/>
                </a:solidFill>
                <a:latin typeface="华文新魏" panose="02010800040101010101" pitchFamily="2" charset="-122"/>
                <a:ea typeface="华文新魏" panose="02010800040101010101" pitchFamily="2" charset="-122"/>
              </a:rPr>
              <a:t>并购</a:t>
            </a:r>
          </a:p>
        </p:txBody>
      </p:sp>
      <p:sp>
        <p:nvSpPr>
          <p:cNvPr id="11" name="文本框 10"/>
          <p:cNvSpPr txBox="1"/>
          <p:nvPr/>
        </p:nvSpPr>
        <p:spPr>
          <a:xfrm>
            <a:off x="7101240" y="2048214"/>
            <a:ext cx="2087309"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并购数量和规模急剧减少。</a:t>
            </a:r>
            <a:endParaRPr lang="en-US" altLang="zh-CN" dirty="0"/>
          </a:p>
        </p:txBody>
      </p:sp>
      <p:sp>
        <p:nvSpPr>
          <p:cNvPr id="18" name="矩形 17">
            <a:extLst>
              <a:ext uri="{FF2B5EF4-FFF2-40B4-BE49-F238E27FC236}">
                <a16:creationId xmlns:a16="http://schemas.microsoft.com/office/drawing/2014/main" id="{2838D878-7E1E-449A-AE2B-A7EB0F36A2FE}"/>
              </a:ext>
            </a:extLst>
          </p:cNvPr>
          <p:cNvSpPr/>
          <p:nvPr/>
        </p:nvSpPr>
        <p:spPr>
          <a:xfrm>
            <a:off x="2430794" y="2007277"/>
            <a:ext cx="766303" cy="766303"/>
          </a:xfrm>
          <a:prstGeom prst="rect">
            <a:avLst/>
          </a:prstGeom>
          <a:noFill/>
          <a:ln w="381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000798"/>
                </a:solidFill>
                <a:latin typeface="华文新魏" panose="02010800040101010101" pitchFamily="2" charset="-122"/>
                <a:ea typeface="华文新魏" panose="02010800040101010101" pitchFamily="2" charset="-122"/>
              </a:rPr>
              <a:t>募集</a:t>
            </a:r>
          </a:p>
        </p:txBody>
      </p:sp>
      <p:sp>
        <p:nvSpPr>
          <p:cNvPr id="20" name="矩形 19">
            <a:extLst>
              <a:ext uri="{FF2B5EF4-FFF2-40B4-BE49-F238E27FC236}">
                <a16:creationId xmlns:a16="http://schemas.microsoft.com/office/drawing/2014/main" id="{92097731-A4B3-4D85-A0E9-1AD314BD4FDD}"/>
              </a:ext>
            </a:extLst>
          </p:cNvPr>
          <p:cNvSpPr/>
          <p:nvPr/>
        </p:nvSpPr>
        <p:spPr>
          <a:xfrm>
            <a:off x="2430794" y="3055298"/>
            <a:ext cx="766303" cy="766303"/>
          </a:xfrm>
          <a:prstGeom prst="rect">
            <a:avLst/>
          </a:prstGeom>
          <a:noFill/>
          <a:ln w="381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000798"/>
                </a:solidFill>
                <a:latin typeface="华文新魏" panose="02010800040101010101" pitchFamily="2" charset="-122"/>
                <a:ea typeface="华文新魏" panose="02010800040101010101" pitchFamily="2" charset="-122"/>
              </a:rPr>
              <a:t>投资</a:t>
            </a:r>
          </a:p>
        </p:txBody>
      </p:sp>
      <p:sp>
        <p:nvSpPr>
          <p:cNvPr id="21" name="矩形 20">
            <a:extLst>
              <a:ext uri="{FF2B5EF4-FFF2-40B4-BE49-F238E27FC236}">
                <a16:creationId xmlns:a16="http://schemas.microsoft.com/office/drawing/2014/main" id="{173EAEE1-2304-4E09-A4DE-B9691FF52C2E}"/>
              </a:ext>
            </a:extLst>
          </p:cNvPr>
          <p:cNvSpPr/>
          <p:nvPr/>
        </p:nvSpPr>
        <p:spPr>
          <a:xfrm>
            <a:off x="6108581" y="4178635"/>
            <a:ext cx="766303" cy="766303"/>
          </a:xfrm>
          <a:prstGeom prst="rect">
            <a:avLst/>
          </a:prstGeom>
          <a:noFill/>
          <a:ln w="381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0798"/>
                </a:solidFill>
                <a:latin typeface="华文新魏" panose="02010800040101010101" pitchFamily="2" charset="-122"/>
                <a:ea typeface="华文新魏" panose="02010800040101010101" pitchFamily="2" charset="-122"/>
              </a:rPr>
              <a:t>科创板</a:t>
            </a:r>
          </a:p>
        </p:txBody>
      </p:sp>
      <p:sp>
        <p:nvSpPr>
          <p:cNvPr id="22" name="文本框 21">
            <a:extLst>
              <a:ext uri="{FF2B5EF4-FFF2-40B4-BE49-F238E27FC236}">
                <a16:creationId xmlns:a16="http://schemas.microsoft.com/office/drawing/2014/main" id="{B3638B5A-E0B9-4077-999A-9263794D2CFE}"/>
              </a:ext>
            </a:extLst>
          </p:cNvPr>
          <p:cNvSpPr txBox="1"/>
          <p:nvPr/>
        </p:nvSpPr>
        <p:spPr>
          <a:xfrm>
            <a:off x="7104659" y="4219574"/>
            <a:ext cx="2019170"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科创板稳定运行，</a:t>
            </a:r>
            <a:endParaRPr lang="en-US" altLang="zh-CN" dirty="0"/>
          </a:p>
          <a:p>
            <a:r>
              <a:rPr lang="zh-CN" altLang="en-US" sz="1800" b="0" i="0" u="none" strike="noStrike" dirty="0">
                <a:effectLst/>
                <a:latin typeface="Arial" panose="020B0604020202020204" pitchFamily="34" charset="0"/>
              </a:rPr>
              <a:t>九联科技</a:t>
            </a:r>
            <a:r>
              <a:rPr lang="zh-CN" altLang="en-US" dirty="0"/>
              <a:t>一枝独秀。</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882775" y="144543"/>
            <a:ext cx="8426450" cy="515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募集</a:t>
            </a:r>
          </a:p>
        </p:txBody>
      </p:sp>
      <p:sp>
        <p:nvSpPr>
          <p:cNvPr id="14" name="文本框 13">
            <a:extLst>
              <a:ext uri="{FF2B5EF4-FFF2-40B4-BE49-F238E27FC236}">
                <a16:creationId xmlns:a16="http://schemas.microsoft.com/office/drawing/2014/main" id="{525476CC-5A92-46F5-92CC-5228B83DE6FF}"/>
              </a:ext>
            </a:extLst>
          </p:cNvPr>
          <p:cNvSpPr txBox="1"/>
          <p:nvPr/>
        </p:nvSpPr>
        <p:spPr>
          <a:xfrm>
            <a:off x="1614264" y="5949950"/>
            <a:ext cx="1563903" cy="369332"/>
          </a:xfrm>
          <a:prstGeom prst="rect">
            <a:avLst/>
          </a:prstGeom>
          <a:noFill/>
        </p:spPr>
        <p:txBody>
          <a:bodyPr wrap="square" lIns="0" tIns="0" rIns="0" bIns="0" rtlCol="0">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17.62%</a:t>
            </a:r>
            <a:endParaRPr lang="en-US" altLang="zh-CN" sz="2400" dirty="0">
              <a:solidFill>
                <a:srgbClr val="FF0000"/>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0688E052-21B6-4ACD-8879-51AC41D46C47}"/>
              </a:ext>
            </a:extLst>
          </p:cNvPr>
          <p:cNvSpPr txBox="1"/>
          <p:nvPr/>
        </p:nvSpPr>
        <p:spPr>
          <a:xfrm>
            <a:off x="3580732" y="5949950"/>
            <a:ext cx="1072409" cy="369332"/>
          </a:xfrm>
          <a:prstGeom prst="rect">
            <a:avLst/>
          </a:prstGeom>
          <a:noFill/>
        </p:spPr>
        <p:txBody>
          <a:bodyPr wrap="none" lIns="0" tIns="0" rIns="0" bIns="0"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latin typeface="微软雅黑" panose="020B0503020204020204" pitchFamily="34" charset="-122"/>
                <a:ea typeface="微软雅黑" panose="020B0503020204020204" pitchFamily="34" charset="-122"/>
                <a:cs typeface="+mn-cs"/>
              </a:rPr>
              <a:t>54.20%</a:t>
            </a:r>
            <a:endParaRPr lang="en-US" sz="2400" dirty="0">
              <a:solidFill>
                <a:srgbClr val="FF0000"/>
              </a:solidFill>
            </a:endParaRPr>
          </a:p>
        </p:txBody>
      </p:sp>
      <p:sp>
        <p:nvSpPr>
          <p:cNvPr id="16" name="文本框 15">
            <a:extLst>
              <a:ext uri="{FF2B5EF4-FFF2-40B4-BE49-F238E27FC236}">
                <a16:creationId xmlns:a16="http://schemas.microsoft.com/office/drawing/2014/main" id="{CE1A0AD6-A340-4944-8A98-91A057F64CE9}"/>
              </a:ext>
            </a:extLst>
          </p:cNvPr>
          <p:cNvSpPr txBox="1"/>
          <p:nvPr/>
        </p:nvSpPr>
        <p:spPr>
          <a:xfrm>
            <a:off x="1536246" y="5577299"/>
            <a:ext cx="1418978" cy="338554"/>
          </a:xfrm>
          <a:prstGeom prst="rect">
            <a:avLst/>
          </a:prstGeom>
          <a:noFill/>
        </p:spPr>
        <p:txBody>
          <a:bodyPr wrap="none" rtlCol="0">
            <a:spAutoFit/>
          </a:bodyPr>
          <a:lstStyle/>
          <a:p>
            <a:r>
              <a:rPr lang="zh-CN" altLang="en-US" sz="1600" dirty="0"/>
              <a:t>募集金额</a:t>
            </a:r>
            <a:r>
              <a:rPr lang="zh-CN" altLang="en-US" sz="1600" b="1" dirty="0"/>
              <a:t>环比</a:t>
            </a:r>
          </a:p>
        </p:txBody>
      </p:sp>
      <p:sp>
        <p:nvSpPr>
          <p:cNvPr id="17" name="文本框 16">
            <a:extLst>
              <a:ext uri="{FF2B5EF4-FFF2-40B4-BE49-F238E27FC236}">
                <a16:creationId xmlns:a16="http://schemas.microsoft.com/office/drawing/2014/main" id="{7F235572-52DE-4EB5-B3DA-28A6101D42E7}"/>
              </a:ext>
            </a:extLst>
          </p:cNvPr>
          <p:cNvSpPr txBox="1"/>
          <p:nvPr/>
        </p:nvSpPr>
        <p:spPr>
          <a:xfrm>
            <a:off x="3474494" y="5577086"/>
            <a:ext cx="1829347" cy="338554"/>
          </a:xfrm>
          <a:prstGeom prst="rect">
            <a:avLst/>
          </a:prstGeom>
          <a:noFill/>
        </p:spPr>
        <p:txBody>
          <a:bodyPr wrap="none" rtlCol="0">
            <a:spAutoFit/>
          </a:bodyPr>
          <a:lstStyle>
            <a:defPPr>
              <a:defRPr lang="zh-CN"/>
            </a:defPPr>
            <a:lvl1pPr>
              <a:defRPr sz="1400"/>
            </a:lvl1pPr>
          </a:lstStyle>
          <a:p>
            <a:r>
              <a:rPr lang="zh-CN" altLang="en-US" sz="1600" dirty="0"/>
              <a:t>募集事件规模</a:t>
            </a:r>
            <a:r>
              <a:rPr lang="zh-CN" altLang="en-US" sz="1600" b="1" dirty="0"/>
              <a:t>环比</a:t>
            </a:r>
          </a:p>
        </p:txBody>
      </p:sp>
      <p:grpSp>
        <p:nvGrpSpPr>
          <p:cNvPr id="19" name="组合 18">
            <a:extLst>
              <a:ext uri="{FF2B5EF4-FFF2-40B4-BE49-F238E27FC236}">
                <a16:creationId xmlns:a16="http://schemas.microsoft.com/office/drawing/2014/main" id="{CAE5DCC3-7341-4F68-B271-ABA770A0316E}"/>
              </a:ext>
            </a:extLst>
          </p:cNvPr>
          <p:cNvGrpSpPr/>
          <p:nvPr/>
        </p:nvGrpSpPr>
        <p:grpSpPr>
          <a:xfrm>
            <a:off x="1508713" y="5006064"/>
            <a:ext cx="2284315" cy="342001"/>
            <a:chOff x="7265361" y="731103"/>
            <a:chExt cx="3098166" cy="379297"/>
          </a:xfrm>
        </p:grpSpPr>
        <p:sp>
          <p:nvSpPr>
            <p:cNvPr id="20" name="矩形 19">
              <a:extLst>
                <a:ext uri="{FF2B5EF4-FFF2-40B4-BE49-F238E27FC236}">
                  <a16:creationId xmlns:a16="http://schemas.microsoft.com/office/drawing/2014/main" id="{F0AC8110-DAD2-43DE-9775-1A41D0401AD4}"/>
                </a:ext>
              </a:extLst>
            </p:cNvPr>
            <p:cNvSpPr/>
            <p:nvPr/>
          </p:nvSpPr>
          <p:spPr>
            <a:xfrm>
              <a:off x="7265361" y="731103"/>
              <a:ext cx="2815120"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募集市场热度不减</a:t>
              </a:r>
            </a:p>
          </p:txBody>
        </p:sp>
        <p:sp>
          <p:nvSpPr>
            <p:cNvPr id="21" name="等腰三角形 20">
              <a:extLst>
                <a:ext uri="{FF2B5EF4-FFF2-40B4-BE49-F238E27FC236}">
                  <a16:creationId xmlns:a16="http://schemas.microsoft.com/office/drawing/2014/main" id="{184005D9-30F7-4690-9914-1D662D6037BA}"/>
                </a:ext>
              </a:extLst>
            </p:cNvPr>
            <p:cNvSpPr/>
            <p:nvPr/>
          </p:nvSpPr>
          <p:spPr>
            <a:xfrm rot="5400000">
              <a:off x="10037070" y="783943"/>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5" name="箭头: 下 24">
            <a:extLst>
              <a:ext uri="{FF2B5EF4-FFF2-40B4-BE49-F238E27FC236}">
                <a16:creationId xmlns:a16="http://schemas.microsoft.com/office/drawing/2014/main" id="{5349A176-A72F-4695-ABDC-97DCD288EE52}"/>
              </a:ext>
            </a:extLst>
          </p:cNvPr>
          <p:cNvSpPr/>
          <p:nvPr/>
        </p:nvSpPr>
        <p:spPr>
          <a:xfrm rot="10800000">
            <a:off x="1099736" y="5746363"/>
            <a:ext cx="419576" cy="461667"/>
          </a:xfrm>
          <a:prstGeom prst="down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srgbClr val="FF0000"/>
              </a:solidFill>
              <a:highlight>
                <a:srgbClr val="FF0000"/>
              </a:highlight>
            </a:endParaRPr>
          </a:p>
        </p:txBody>
      </p:sp>
      <p:sp>
        <p:nvSpPr>
          <p:cNvPr id="2" name="文本框 1">
            <a:extLst>
              <a:ext uri="{FF2B5EF4-FFF2-40B4-BE49-F238E27FC236}">
                <a16:creationId xmlns:a16="http://schemas.microsoft.com/office/drawing/2014/main" id="{2AC090A2-DF28-46BA-9D01-BB5021B0403D}"/>
              </a:ext>
            </a:extLst>
          </p:cNvPr>
          <p:cNvSpPr txBox="1"/>
          <p:nvPr/>
        </p:nvSpPr>
        <p:spPr>
          <a:xfrm>
            <a:off x="1105786" y="897197"/>
            <a:ext cx="968375"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亿元</a:t>
            </a:r>
          </a:p>
        </p:txBody>
      </p:sp>
      <p:sp>
        <p:nvSpPr>
          <p:cNvPr id="3" name="文本框 2">
            <a:extLst>
              <a:ext uri="{FF2B5EF4-FFF2-40B4-BE49-F238E27FC236}">
                <a16:creationId xmlns:a16="http://schemas.microsoft.com/office/drawing/2014/main" id="{589471D8-C3DF-4CA8-B031-E3ED824445BE}"/>
              </a:ext>
            </a:extLst>
          </p:cNvPr>
          <p:cNvSpPr txBox="1"/>
          <p:nvPr/>
        </p:nvSpPr>
        <p:spPr>
          <a:xfrm>
            <a:off x="9738453" y="922597"/>
            <a:ext cx="886859"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次数</a:t>
            </a:r>
          </a:p>
        </p:txBody>
      </p:sp>
      <p:sp>
        <p:nvSpPr>
          <p:cNvPr id="4" name="文本框 3">
            <a:extLst>
              <a:ext uri="{FF2B5EF4-FFF2-40B4-BE49-F238E27FC236}">
                <a16:creationId xmlns:a16="http://schemas.microsoft.com/office/drawing/2014/main" id="{29AF8C8A-65BC-40B8-83D4-D3CB9A7CC47B}"/>
              </a:ext>
            </a:extLst>
          </p:cNvPr>
          <p:cNvSpPr txBox="1"/>
          <p:nvPr/>
        </p:nvSpPr>
        <p:spPr>
          <a:xfrm>
            <a:off x="5526143" y="4985961"/>
            <a:ext cx="5669940" cy="874407"/>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月至</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月，募集金额和募集数量均上升，</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月募集金额为</a:t>
            </a:r>
            <a:r>
              <a:rPr lang="en-US" altLang="zh-CN" dirty="0">
                <a:latin typeface="微软雅黑" panose="020B0503020204020204" pitchFamily="34" charset="-122"/>
                <a:ea typeface="微软雅黑" panose="020B0503020204020204" pitchFamily="34" charset="-122"/>
              </a:rPr>
              <a:t>1577.67</a:t>
            </a:r>
            <a:r>
              <a:rPr lang="zh-CN" altLang="en-US" dirty="0">
                <a:latin typeface="微软雅黑" panose="020B0503020204020204" pitchFamily="34" charset="-122"/>
                <a:ea typeface="微软雅黑" panose="020B0503020204020204" pitchFamily="34" charset="-122"/>
              </a:rPr>
              <a:t>亿人民币，募集数量为</a:t>
            </a:r>
            <a:r>
              <a:rPr lang="en-US" altLang="zh-CN" dirty="0">
                <a:latin typeface="微软雅黑" panose="020B0503020204020204" pitchFamily="34" charset="-122"/>
                <a:ea typeface="微软雅黑" panose="020B0503020204020204" pitchFamily="34" charset="-122"/>
              </a:rPr>
              <a:t>202</a:t>
            </a:r>
            <a:r>
              <a:rPr lang="zh-CN" altLang="en-US" dirty="0">
                <a:latin typeface="微软雅黑" panose="020B0503020204020204" pitchFamily="34" charset="-122"/>
                <a:ea typeface="微软雅黑" panose="020B0503020204020204" pitchFamily="34" charset="-122"/>
              </a:rPr>
              <a:t>起。</a:t>
            </a:r>
          </a:p>
        </p:txBody>
      </p:sp>
      <p:sp>
        <p:nvSpPr>
          <p:cNvPr id="5" name="文本框 4">
            <a:extLst>
              <a:ext uri="{FF2B5EF4-FFF2-40B4-BE49-F238E27FC236}">
                <a16:creationId xmlns:a16="http://schemas.microsoft.com/office/drawing/2014/main" id="{91B0F64E-D96B-4033-8C6E-CD661778E1C5}"/>
              </a:ext>
            </a:extLst>
          </p:cNvPr>
          <p:cNvSpPr txBox="1"/>
          <p:nvPr/>
        </p:nvSpPr>
        <p:spPr>
          <a:xfrm>
            <a:off x="10044223" y="4423152"/>
            <a:ext cx="2083981"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数据来源：同花顺</a:t>
            </a:r>
          </a:p>
        </p:txBody>
      </p:sp>
      <p:graphicFrame>
        <p:nvGraphicFramePr>
          <p:cNvPr id="18" name="图表 17">
            <a:extLst>
              <a:ext uri="{FF2B5EF4-FFF2-40B4-BE49-F238E27FC236}">
                <a16:creationId xmlns:a16="http://schemas.microsoft.com/office/drawing/2014/main" id="{B82038CC-614B-4CCD-B607-4EE42916A627}"/>
              </a:ext>
            </a:extLst>
          </p:cNvPr>
          <p:cNvGraphicFramePr>
            <a:graphicFrameLocks/>
          </p:cNvGraphicFramePr>
          <p:nvPr>
            <p:extLst>
              <p:ext uri="{D42A27DB-BD31-4B8C-83A1-F6EECF244321}">
                <p14:modId xmlns:p14="http://schemas.microsoft.com/office/powerpoint/2010/main" val="326610536"/>
              </p:ext>
            </p:extLst>
          </p:nvPr>
        </p:nvGraphicFramePr>
        <p:xfrm>
          <a:off x="995917" y="917299"/>
          <a:ext cx="9283781" cy="3859744"/>
        </p:xfrm>
        <a:graphic>
          <a:graphicData uri="http://schemas.openxmlformats.org/drawingml/2006/chart">
            <c:chart xmlns:c="http://schemas.openxmlformats.org/drawingml/2006/chart" xmlns:r="http://schemas.openxmlformats.org/officeDocument/2006/relationships" r:id="rId4"/>
          </a:graphicData>
        </a:graphic>
      </p:graphicFrame>
      <p:sp>
        <p:nvSpPr>
          <p:cNvPr id="22" name="箭头: 下 21">
            <a:extLst>
              <a:ext uri="{FF2B5EF4-FFF2-40B4-BE49-F238E27FC236}">
                <a16:creationId xmlns:a16="http://schemas.microsoft.com/office/drawing/2014/main" id="{E18D5C92-0AC0-45F8-A020-B5E0885F4589}"/>
              </a:ext>
            </a:extLst>
          </p:cNvPr>
          <p:cNvSpPr/>
          <p:nvPr/>
        </p:nvSpPr>
        <p:spPr>
          <a:xfrm rot="10800000">
            <a:off x="3103152" y="5746362"/>
            <a:ext cx="419576" cy="461667"/>
          </a:xfrm>
          <a:prstGeom prst="down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srgbClr val="FF0000"/>
              </a:solidFill>
              <a:highlight>
                <a:srgbClr val="FF0000"/>
              </a:highlight>
            </a:endParaRPr>
          </a:p>
        </p:txBody>
      </p:sp>
    </p:spTree>
    <p:extLst>
      <p:ext uri="{BB962C8B-B14F-4D97-AF65-F5344CB8AC3E}">
        <p14:creationId xmlns:p14="http://schemas.microsoft.com/office/powerpoint/2010/main" val="4195612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47850" y="4833938"/>
            <a:ext cx="8388542" cy="1566904"/>
          </a:xfrm>
          <a:prstGeom prst="rect">
            <a:avLst/>
          </a:prstGeom>
          <a:noFill/>
        </p:spPr>
        <p:txBody>
          <a:bodyPr wrap="square" rtlCol="0">
            <a:spAutoFit/>
          </a:bodyPr>
          <a:lstStyle/>
          <a:p>
            <a:pPr indent="457189" algn="just">
              <a:lnSpc>
                <a:spcPct val="150000"/>
              </a:lnSpc>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月共有</a:t>
            </a:r>
            <a:r>
              <a:rPr lang="en-US" altLang="zh-CN" sz="2400" dirty="0">
                <a:solidFill>
                  <a:srgbClr val="0070C0"/>
                </a:solidFill>
                <a:latin typeface="微软雅黑" panose="020B0503020204020204" pitchFamily="34" charset="-122"/>
                <a:ea typeface="微软雅黑" panose="020B0503020204020204" pitchFamily="34" charset="-122"/>
              </a:rPr>
              <a:t>202</a:t>
            </a:r>
            <a:r>
              <a:rPr lang="zh-CN" altLang="en-US" dirty="0">
                <a:latin typeface="微软雅黑" panose="020B0503020204020204" pitchFamily="34" charset="-122"/>
                <a:ea typeface="微软雅黑" panose="020B0503020204020204" pitchFamily="34" charset="-122"/>
              </a:rPr>
              <a:t>起基金募集事件，大部分为股权投资基金，募资总额</a:t>
            </a:r>
            <a:r>
              <a:rPr lang="en-US" altLang="zh-CN" sz="2400" dirty="0">
                <a:solidFill>
                  <a:srgbClr val="0070C0"/>
                </a:solidFill>
                <a:latin typeface="微软雅黑" panose="020B0503020204020204" pitchFamily="34" charset="-122"/>
                <a:ea typeface="微软雅黑" panose="020B0503020204020204" pitchFamily="34" charset="-122"/>
              </a:rPr>
              <a:t>1577.67</a:t>
            </a:r>
            <a:r>
              <a:rPr lang="zh-CN" altLang="en-US" dirty="0">
                <a:latin typeface="微软雅黑" panose="020B0503020204020204" pitchFamily="34" charset="-122"/>
                <a:ea typeface="微软雅黑" panose="020B0503020204020204" pitchFamily="34" charset="-122"/>
              </a:rPr>
              <a:t>亿元。</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月募资金额总体环比</a:t>
            </a:r>
            <a:r>
              <a:rPr lang="zh-CN" altLang="en-US" sz="2400" dirty="0">
                <a:solidFill>
                  <a:srgbClr val="FF0000"/>
                </a:solidFill>
                <a:latin typeface="微软雅黑" panose="020B0503020204020204" pitchFamily="34" charset="-122"/>
                <a:ea typeface="微软雅黑" panose="020B0503020204020204" pitchFamily="34" charset="-122"/>
              </a:rPr>
              <a:t>上升</a:t>
            </a:r>
            <a:r>
              <a:rPr lang="en-US" altLang="zh-CN" sz="2400" dirty="0">
                <a:solidFill>
                  <a:srgbClr val="0070C0"/>
                </a:solidFill>
                <a:latin typeface="微软雅黑" panose="020B0503020204020204" pitchFamily="34" charset="-122"/>
                <a:ea typeface="微软雅黑" panose="020B0503020204020204" pitchFamily="34" charset="-122"/>
              </a:rPr>
              <a:t>17.62%</a:t>
            </a:r>
            <a:r>
              <a:rPr lang="zh-CN" altLang="en-US" dirty="0">
                <a:latin typeface="微软雅黑" panose="020B0503020204020204" pitchFamily="34" charset="-122"/>
                <a:ea typeface="微软雅黑" panose="020B0503020204020204" pitchFamily="34" charset="-122"/>
              </a:rPr>
              <a:t>。其中，</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只基金已募集完成，其余</a:t>
            </a:r>
            <a:r>
              <a:rPr lang="en-US" altLang="zh-CN" dirty="0">
                <a:latin typeface="微软雅黑" panose="020B0503020204020204" pitchFamily="34" charset="-122"/>
                <a:ea typeface="微软雅黑" panose="020B0503020204020204" pitchFamily="34" charset="-122"/>
              </a:rPr>
              <a:t>189</a:t>
            </a:r>
            <a:r>
              <a:rPr lang="zh-CN" altLang="en-US" dirty="0">
                <a:latin typeface="微软雅黑" panose="020B0503020204020204" pitchFamily="34" charset="-122"/>
                <a:ea typeface="微软雅黑" panose="020B0503020204020204" pitchFamily="34" charset="-122"/>
              </a:rPr>
              <a:t>只正在募集。</a:t>
            </a:r>
            <a:endParaRPr lang="en-US" altLang="zh-CN" dirty="0">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1859091" y="1445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募集</a:t>
            </a:r>
          </a:p>
        </p:txBody>
      </p:sp>
      <p:grpSp>
        <p:nvGrpSpPr>
          <p:cNvPr id="11" name="组合 10"/>
          <p:cNvGrpSpPr/>
          <p:nvPr/>
        </p:nvGrpSpPr>
        <p:grpSpPr>
          <a:xfrm>
            <a:off x="1847850" y="4464067"/>
            <a:ext cx="2369158" cy="369871"/>
            <a:chOff x="7155445" y="740531"/>
            <a:chExt cx="3098164" cy="369870"/>
          </a:xfrm>
        </p:grpSpPr>
        <p:sp>
          <p:nvSpPr>
            <p:cNvPr id="12" name="矩形 11"/>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募集市场热度不减</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3" name="表格 2">
            <a:extLst>
              <a:ext uri="{FF2B5EF4-FFF2-40B4-BE49-F238E27FC236}">
                <a16:creationId xmlns:a16="http://schemas.microsoft.com/office/drawing/2014/main" id="{D4CC3E42-627E-4E99-883F-2F06EB369D04}"/>
              </a:ext>
            </a:extLst>
          </p:cNvPr>
          <p:cNvGraphicFramePr>
            <a:graphicFrameLocks noGrp="1"/>
          </p:cNvGraphicFramePr>
          <p:nvPr>
            <p:extLst>
              <p:ext uri="{D42A27DB-BD31-4B8C-83A1-F6EECF244321}">
                <p14:modId xmlns:p14="http://schemas.microsoft.com/office/powerpoint/2010/main" val="1809623966"/>
              </p:ext>
            </p:extLst>
          </p:nvPr>
        </p:nvGraphicFramePr>
        <p:xfrm>
          <a:off x="1664537" y="928812"/>
          <a:ext cx="8514323" cy="3535252"/>
        </p:xfrm>
        <a:graphic>
          <a:graphicData uri="http://schemas.openxmlformats.org/drawingml/2006/table">
            <a:tbl>
              <a:tblPr/>
              <a:tblGrid>
                <a:gridCol w="2660726">
                  <a:extLst>
                    <a:ext uri="{9D8B030D-6E8A-4147-A177-3AD203B41FA5}">
                      <a16:colId xmlns:a16="http://schemas.microsoft.com/office/drawing/2014/main" val="1498389636"/>
                    </a:ext>
                  </a:extLst>
                </a:gridCol>
                <a:gridCol w="2436664">
                  <a:extLst>
                    <a:ext uri="{9D8B030D-6E8A-4147-A177-3AD203B41FA5}">
                      <a16:colId xmlns:a16="http://schemas.microsoft.com/office/drawing/2014/main" val="1077321121"/>
                    </a:ext>
                  </a:extLst>
                </a:gridCol>
                <a:gridCol w="3416933">
                  <a:extLst>
                    <a:ext uri="{9D8B030D-6E8A-4147-A177-3AD203B41FA5}">
                      <a16:colId xmlns:a16="http://schemas.microsoft.com/office/drawing/2014/main" val="3260667223"/>
                    </a:ext>
                  </a:extLst>
                </a:gridCol>
              </a:tblGrid>
              <a:tr h="737200">
                <a:tc gridSpan="3">
                  <a:txBody>
                    <a:bodyPr/>
                    <a:lstStyle/>
                    <a:p>
                      <a:pPr algn="ctr" fontAlgn="ctr"/>
                      <a:r>
                        <a:rPr lang="zh-CN" altLang="en-US" sz="2400" b="0" i="0" u="none" strike="noStrike" dirty="0">
                          <a:solidFill>
                            <a:srgbClr val="000000"/>
                          </a:solidFill>
                          <a:effectLst/>
                          <a:latin typeface="等线" panose="02010600030101010101" pitchFamily="2" charset="-122"/>
                          <a:ea typeface="等线" panose="02010600030101010101" pitchFamily="2" charset="-122"/>
                        </a:rPr>
                        <a:t>　</a:t>
                      </a:r>
                    </a:p>
                    <a:p>
                      <a:pPr algn="ctr" rtl="0" fontAlgn="ctr"/>
                      <a:r>
                        <a:rPr lang="en-US" altLang="zh-CN" sz="2400" b="0" i="0" u="none" strike="noStrike" dirty="0">
                          <a:solidFill>
                            <a:srgbClr val="000000"/>
                          </a:solidFill>
                          <a:effectLst/>
                          <a:latin typeface="微软雅黑" panose="020B0503020204020204" pitchFamily="34" charset="-122"/>
                          <a:ea typeface="微软雅黑" panose="020B0503020204020204" pitchFamily="34" charset="-122"/>
                        </a:rPr>
                        <a:t>2021</a:t>
                      </a:r>
                      <a:r>
                        <a:rPr lang="zh-CN" altLang="en-US" sz="24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2400" b="0" i="0" u="none" strike="noStrike" dirty="0">
                          <a:solidFill>
                            <a:srgbClr val="000000"/>
                          </a:solidFill>
                          <a:effectLst/>
                          <a:latin typeface="微软雅黑" panose="020B0503020204020204" pitchFamily="34" charset="-122"/>
                          <a:ea typeface="微软雅黑" panose="020B0503020204020204" pitchFamily="34" charset="-122"/>
                        </a:rPr>
                        <a:t>6</a:t>
                      </a:r>
                      <a:r>
                        <a:rPr lang="zh-CN" altLang="en-US" sz="2400" b="0" i="0" u="none" strike="noStrike" dirty="0">
                          <a:solidFill>
                            <a:srgbClr val="000000"/>
                          </a:solidFill>
                          <a:effectLst/>
                          <a:latin typeface="微软雅黑" panose="020B0503020204020204" pitchFamily="34" charset="-122"/>
                          <a:ea typeface="微软雅黑" panose="020B0503020204020204" pitchFamily="34" charset="-122"/>
                        </a:rPr>
                        <a:t>月募集基金数量及规模</a:t>
                      </a:r>
                      <a:r>
                        <a:rPr lang="zh-CN" altLang="en-US" sz="2400" b="0" i="0" u="none" strike="noStrike" dirty="0">
                          <a:solidFill>
                            <a:srgbClr val="000000"/>
                          </a:solidFill>
                          <a:effectLst/>
                          <a:latin typeface="等线" panose="02010600030101010101" pitchFamily="2" charset="-122"/>
                          <a:ea typeface="等线" panose="02010600030101010101" pitchFamily="2" charset="-122"/>
                        </a:rPr>
                        <a:t>　</a:t>
                      </a:r>
                    </a:p>
                  </a:txBody>
                  <a:tcPr marL="4763" marR="4763" marT="476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rtl="0"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2021</a:t>
                      </a:r>
                      <a:r>
                        <a:rPr lang="zh-CN" altLang="en-US" sz="18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6</a:t>
                      </a:r>
                      <a:r>
                        <a:rPr lang="zh-CN" altLang="en-US" sz="1800" b="0" i="0" u="none" strike="noStrike" dirty="0">
                          <a:solidFill>
                            <a:srgbClr val="000000"/>
                          </a:solidFill>
                          <a:effectLst/>
                          <a:latin typeface="微软雅黑" panose="020B0503020204020204" pitchFamily="34" charset="-122"/>
                          <a:ea typeface="微软雅黑" panose="020B0503020204020204" pitchFamily="34" charset="-122"/>
                        </a:rPr>
                        <a:t>月募集基金数量及规模</a:t>
                      </a:r>
                    </a:p>
                  </a:txBody>
                  <a:tcPr marL="4763" marR="4763" marT="476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p>
                  </a:txBody>
                  <a:tcPr marL="4763" marR="4763" marT="4763"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5262925"/>
                  </a:ext>
                </a:extLst>
              </a:tr>
              <a:tr h="637848">
                <a:tc>
                  <a:txBody>
                    <a:bodyPr/>
                    <a:lstStyle/>
                    <a:p>
                      <a:pPr algn="ctr" fontAlgn="ctr"/>
                      <a:r>
                        <a:rPr lang="zh-CN" altLang="en-US" sz="1400" b="0" i="0" u="none" strike="noStrike" dirty="0">
                          <a:solidFill>
                            <a:srgbClr val="FFFFFF"/>
                          </a:solidFill>
                          <a:effectLst/>
                          <a:latin typeface="等线" panose="02010600030101010101" pitchFamily="2" charset="-122"/>
                          <a:ea typeface="等线" panose="02010600030101010101" pitchFamily="2" charset="-122"/>
                        </a:rPr>
                        <a:t>类型</a:t>
                      </a:r>
                    </a:p>
                  </a:txBody>
                  <a:tcPr marL="4763" marR="4763" marT="4763" marB="0" anchor="ctr">
                    <a:lnL>
                      <a:noFill/>
                    </a:lnL>
                    <a:lnR>
                      <a:noFill/>
                    </a:lnR>
                    <a:lnT>
                      <a:noFill/>
                    </a:lnT>
                    <a:lnB>
                      <a:noFill/>
                    </a:lnB>
                    <a:solidFill>
                      <a:srgbClr val="0070C0"/>
                    </a:solidFill>
                  </a:tcPr>
                </a:tc>
                <a:tc>
                  <a:txBody>
                    <a:bodyPr/>
                    <a:lstStyle/>
                    <a:p>
                      <a:pPr algn="ctr" fontAlgn="ctr"/>
                      <a:r>
                        <a:rPr lang="zh-CN" altLang="en-US" sz="1400" b="0" i="0" u="none" strike="noStrike">
                          <a:solidFill>
                            <a:srgbClr val="FFFFFF"/>
                          </a:solidFill>
                          <a:effectLst/>
                          <a:latin typeface="等线" panose="02010600030101010101" pitchFamily="2" charset="-122"/>
                          <a:ea typeface="等线" panose="02010600030101010101" pitchFamily="2" charset="-122"/>
                        </a:rPr>
                        <a:t>数量</a:t>
                      </a:r>
                    </a:p>
                  </a:txBody>
                  <a:tcPr marL="4763" marR="4763" marT="4763" marB="0" anchor="ctr">
                    <a:lnL>
                      <a:noFill/>
                    </a:lnL>
                    <a:lnR>
                      <a:noFill/>
                    </a:lnR>
                    <a:lnT>
                      <a:noFill/>
                    </a:lnT>
                    <a:lnB>
                      <a:noFill/>
                    </a:lnB>
                    <a:solidFill>
                      <a:srgbClr val="0070C0"/>
                    </a:solidFill>
                  </a:tcPr>
                </a:tc>
                <a:tc>
                  <a:txBody>
                    <a:bodyPr/>
                    <a:lstStyle/>
                    <a:p>
                      <a:pPr algn="ctr" fontAlgn="ctr"/>
                      <a:r>
                        <a:rPr lang="zh-CN" altLang="en-US" sz="1400" b="0" i="0" u="none" strike="noStrike">
                          <a:solidFill>
                            <a:srgbClr val="FFFFFF"/>
                          </a:solidFill>
                          <a:effectLst/>
                          <a:latin typeface="等线" panose="02010600030101010101" pitchFamily="2" charset="-122"/>
                          <a:ea typeface="等线" panose="02010600030101010101" pitchFamily="2" charset="-122"/>
                        </a:rPr>
                        <a:t>募集规模（人民币亿 ）</a:t>
                      </a:r>
                    </a:p>
                  </a:txBody>
                  <a:tcPr marL="4763" marR="4763" marT="4763" marB="0" anchor="ctr">
                    <a:lnL>
                      <a:noFill/>
                    </a:lnL>
                    <a:lnR>
                      <a:noFill/>
                    </a:lnR>
                    <a:lnT>
                      <a:noFill/>
                    </a:lnT>
                    <a:lnB>
                      <a:noFill/>
                    </a:lnB>
                    <a:solidFill>
                      <a:srgbClr val="0070C0"/>
                    </a:solidFill>
                  </a:tcPr>
                </a:tc>
                <a:extLst>
                  <a:ext uri="{0D108BD9-81ED-4DB2-BD59-A6C34878D82A}">
                    <a16:rowId xmlns:a16="http://schemas.microsoft.com/office/drawing/2014/main" val="788423396"/>
                  </a:ext>
                </a:extLst>
              </a:tr>
              <a:tr h="309687">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并购基金</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0</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417241"/>
                  </a:ext>
                </a:extLst>
              </a:tr>
              <a:tr h="309687">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私募股权投资基金</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0</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073755"/>
                  </a:ext>
                </a:extLst>
              </a:tr>
              <a:tr h="309687">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创业基金</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4</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11.82</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250121"/>
                  </a:ext>
                </a:extLst>
              </a:tr>
              <a:tr h="309687">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成长基金</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23</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1521.59</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794166"/>
                  </a:ext>
                </a:extLst>
              </a:tr>
              <a:tr h="309687">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创业投资基金</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85</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44.26</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655277"/>
                  </a:ext>
                </a:extLst>
              </a:tr>
              <a:tr h="309687">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股权投资基金</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88</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0</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169429"/>
                  </a:ext>
                </a:extLst>
              </a:tr>
              <a:tr h="302082">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总计</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202</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1577.67</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4129807"/>
                  </a:ext>
                </a:extLst>
              </a:tr>
            </a:tbl>
          </a:graphicData>
        </a:graphic>
      </p:graphicFrame>
    </p:spTree>
    <p:extLst>
      <p:ext uri="{BB962C8B-B14F-4D97-AF65-F5344CB8AC3E}">
        <p14:creationId xmlns:p14="http://schemas.microsoft.com/office/powerpoint/2010/main" val="1019294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47850" y="976835"/>
            <a:ext cx="2260600" cy="403508"/>
            <a:chOff x="7228094" y="994595"/>
            <a:chExt cx="3098164" cy="369870"/>
          </a:xfrm>
        </p:grpSpPr>
        <p:sp>
          <p:nvSpPr>
            <p:cNvPr id="5" name="矩形 4"/>
            <p:cNvSpPr/>
            <p:nvPr/>
          </p:nvSpPr>
          <p:spPr>
            <a:xfrm>
              <a:off x="7228094" y="994595"/>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投资市场大幅上升</a:t>
              </a:r>
            </a:p>
          </p:txBody>
        </p:sp>
        <p:sp>
          <p:nvSpPr>
            <p:cNvPr id="6" name="等腰三角形 5"/>
            <p:cNvSpPr/>
            <p:nvPr/>
          </p:nvSpPr>
          <p:spPr>
            <a:xfrm rot="5400000">
              <a:off x="9999801" y="1038008"/>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847850" y="5594051"/>
            <a:ext cx="9022537" cy="868956"/>
          </a:xfrm>
          <a:prstGeom prst="rect">
            <a:avLst/>
          </a:prstGeom>
          <a:noFill/>
        </p:spPr>
        <p:txBody>
          <a:bodyPr wrap="square" lIns="0" tIns="0" rIns="0" bIns="0" rtlCol="0">
            <a:spAutoFit/>
          </a:bodyPr>
          <a:lstStyle/>
          <a:p>
            <a:pPr algn="just" defTabSz="914377">
              <a:lnSpc>
                <a:spcPct val="150000"/>
              </a:lnSpc>
            </a:pPr>
            <a:r>
              <a:rPr lang="en-US" altLang="zh-CN" sz="1400" dirty="0">
                <a:solidFill>
                  <a:prstClr val="black"/>
                </a:solidFill>
                <a:latin typeface="微软雅黑" panose="020B0503020204020204" pitchFamily="34" charset="-122"/>
                <a:ea typeface="微软雅黑" panose="020B0503020204020204" pitchFamily="34" charset="-122"/>
              </a:rPr>
              <a:t>6 </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PE/VC</a:t>
            </a:r>
            <a:r>
              <a:rPr lang="zh-CN" altLang="en-US" sz="1400" dirty="0">
                <a:solidFill>
                  <a:prstClr val="black"/>
                </a:solidFill>
                <a:latin typeface="微软雅黑" panose="020B0503020204020204" pitchFamily="34" charset="-122"/>
                <a:ea typeface="微软雅黑" panose="020B0503020204020204" pitchFamily="34" charset="-122"/>
              </a:rPr>
              <a:t>市场投资事件共计</a:t>
            </a:r>
            <a:r>
              <a:rPr lang="en-US" altLang="zh-CN" sz="2000" dirty="0">
                <a:solidFill>
                  <a:srgbClr val="0070C0"/>
                </a:solidFill>
                <a:latin typeface="微软雅黑" panose="020B0503020204020204" pitchFamily="34" charset="-122"/>
                <a:ea typeface="微软雅黑" panose="020B0503020204020204" pitchFamily="34" charset="-122"/>
              </a:rPr>
              <a:t>244</a:t>
            </a:r>
            <a:r>
              <a:rPr lang="zh-CN" altLang="en-US" sz="1400" dirty="0">
                <a:solidFill>
                  <a:prstClr val="black"/>
                </a:solidFill>
                <a:latin typeface="微软雅黑" panose="020B0503020204020204" pitchFamily="34" charset="-122"/>
                <a:ea typeface="微软雅黑" panose="020B0503020204020204" pitchFamily="34" charset="-122"/>
              </a:rPr>
              <a:t>起，环比上升</a:t>
            </a:r>
            <a:r>
              <a:rPr lang="en-US" altLang="zh-CN" sz="2000" dirty="0">
                <a:solidFill>
                  <a:srgbClr val="0070C0"/>
                </a:solidFill>
                <a:latin typeface="微软雅黑" panose="020B0503020204020204" pitchFamily="34" charset="-122"/>
                <a:ea typeface="微软雅黑" panose="020B0503020204020204" pitchFamily="34" charset="-122"/>
              </a:rPr>
              <a:t>19.15%</a:t>
            </a:r>
            <a:r>
              <a:rPr lang="zh-CN" altLang="en-US" sz="1400" dirty="0">
                <a:solidFill>
                  <a:prstClr val="black"/>
                </a:solidFill>
                <a:latin typeface="微软雅黑" panose="020B0503020204020204" pitchFamily="34" charset="-122"/>
                <a:ea typeface="微软雅黑" panose="020B0503020204020204" pitchFamily="34" charset="-122"/>
              </a:rPr>
              <a:t>。融资总额为</a:t>
            </a:r>
            <a:r>
              <a:rPr lang="en-US" altLang="zh-CN" sz="2000" dirty="0">
                <a:solidFill>
                  <a:srgbClr val="0070C0"/>
                </a:solidFill>
                <a:latin typeface="微软雅黑" panose="020B0503020204020204" pitchFamily="34" charset="-122"/>
                <a:ea typeface="微软雅黑" panose="020B0503020204020204" pitchFamily="34" charset="-122"/>
              </a:rPr>
              <a:t>766.19</a:t>
            </a:r>
            <a:r>
              <a:rPr lang="zh-CN" altLang="en-US" sz="1400" dirty="0">
                <a:solidFill>
                  <a:prstClr val="black"/>
                </a:solidFill>
                <a:latin typeface="微软雅黑" panose="020B0503020204020204" pitchFamily="34" charset="-122"/>
                <a:ea typeface="微软雅黑" panose="020B0503020204020204" pitchFamily="34" charset="-122"/>
              </a:rPr>
              <a:t>亿元人民币。</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defTabSz="914377">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分行业来看，</a:t>
            </a:r>
            <a:r>
              <a:rPr lang="en-US" altLang="zh-CN" sz="1400" dirty="0">
                <a:solidFill>
                  <a:prstClr val="black"/>
                </a:solidFill>
                <a:latin typeface="微软雅黑" panose="020B0503020204020204" pitchFamily="34" charset="-122"/>
                <a:ea typeface="微软雅黑" panose="020B0503020204020204" pitchFamily="34" charset="-122"/>
              </a:rPr>
              <a:t>6</a:t>
            </a:r>
            <a:r>
              <a:rPr lang="zh-CN" altLang="en-US" sz="1400" dirty="0">
                <a:solidFill>
                  <a:prstClr val="black"/>
                </a:solidFill>
                <a:latin typeface="微软雅黑" panose="020B0503020204020204" pitchFamily="34" charset="-122"/>
                <a:ea typeface="微软雅黑" panose="020B0503020204020204" pitchFamily="34" charset="-122"/>
              </a:rPr>
              <a:t>月投资事件超过</a:t>
            </a:r>
            <a:r>
              <a:rPr lang="en-US" altLang="zh-CN" sz="1400" dirty="0">
                <a:solidFill>
                  <a:prstClr val="black"/>
                </a:solidFill>
                <a:latin typeface="微软雅黑" panose="020B0503020204020204" pitchFamily="34" charset="-122"/>
                <a:ea typeface="微软雅黑" panose="020B0503020204020204" pitchFamily="34" charset="-122"/>
              </a:rPr>
              <a:t>3</a:t>
            </a:r>
            <a:r>
              <a:rPr lang="zh-CN" altLang="en-US" sz="1400" dirty="0">
                <a:solidFill>
                  <a:prstClr val="black"/>
                </a:solidFill>
                <a:latin typeface="微软雅黑" panose="020B0503020204020204" pitchFamily="34" charset="-122"/>
                <a:ea typeface="微软雅黑" panose="020B0503020204020204" pitchFamily="34" charset="-122"/>
              </a:rPr>
              <a:t>成依旧在信息技术行业，共计</a:t>
            </a:r>
            <a:r>
              <a:rPr lang="en-US" altLang="zh-CN" sz="2000" dirty="0">
                <a:solidFill>
                  <a:srgbClr val="0070C0"/>
                </a:solidFill>
                <a:latin typeface="微软雅黑" panose="020B0503020204020204" pitchFamily="34" charset="-122"/>
                <a:ea typeface="微软雅黑" panose="020B0503020204020204" pitchFamily="34" charset="-122"/>
              </a:rPr>
              <a:t>127</a:t>
            </a:r>
            <a:r>
              <a:rPr lang="zh-CN" altLang="en-US" sz="1400" dirty="0">
                <a:solidFill>
                  <a:prstClr val="black"/>
                </a:solidFill>
                <a:latin typeface="微软雅黑" panose="020B0503020204020204" pitchFamily="34" charset="-122"/>
                <a:ea typeface="微软雅黑" panose="020B0503020204020204" pitchFamily="34" charset="-122"/>
              </a:rPr>
              <a:t>起，融资总额</a:t>
            </a:r>
            <a:r>
              <a:rPr lang="en-US" altLang="zh-CN" sz="2000" dirty="0">
                <a:solidFill>
                  <a:srgbClr val="0070C0"/>
                </a:solidFill>
                <a:latin typeface="微软雅黑" panose="020B0503020204020204" pitchFamily="34" charset="-122"/>
                <a:ea typeface="微软雅黑" panose="020B0503020204020204" pitchFamily="34" charset="-122"/>
              </a:rPr>
              <a:t>240.51</a:t>
            </a:r>
            <a:r>
              <a:rPr lang="zh-CN" altLang="en-US" sz="1400" dirty="0">
                <a:solidFill>
                  <a:prstClr val="black"/>
                </a:solidFill>
                <a:latin typeface="微软雅黑" panose="020B0503020204020204" pitchFamily="34" charset="-122"/>
                <a:ea typeface="微软雅黑" panose="020B0503020204020204" pitchFamily="34" charset="-122"/>
              </a:rPr>
              <a:t>亿元。</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1" name="Rectangle 2"/>
          <p:cNvSpPr txBox="1">
            <a:spLocks noChangeArrowheads="1"/>
          </p:cNvSpPr>
          <p:nvPr/>
        </p:nvSpPr>
        <p:spPr bwMode="auto">
          <a:xfrm>
            <a:off x="1859091" y="1445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投资</a:t>
            </a:r>
          </a:p>
        </p:txBody>
      </p:sp>
      <p:graphicFrame>
        <p:nvGraphicFramePr>
          <p:cNvPr id="9" name="表格 8">
            <a:extLst>
              <a:ext uri="{FF2B5EF4-FFF2-40B4-BE49-F238E27FC236}">
                <a16:creationId xmlns:a16="http://schemas.microsoft.com/office/drawing/2014/main" id="{D85D7663-F384-4913-8A5A-2E72B7EB7013}"/>
              </a:ext>
            </a:extLst>
          </p:cNvPr>
          <p:cNvGraphicFramePr>
            <a:graphicFrameLocks noGrp="1"/>
          </p:cNvGraphicFramePr>
          <p:nvPr>
            <p:extLst>
              <p:ext uri="{D42A27DB-BD31-4B8C-83A1-F6EECF244321}">
                <p14:modId xmlns:p14="http://schemas.microsoft.com/office/powerpoint/2010/main" val="151222036"/>
              </p:ext>
            </p:extLst>
          </p:nvPr>
        </p:nvGraphicFramePr>
        <p:xfrm>
          <a:off x="1859091" y="1380342"/>
          <a:ext cx="8558084" cy="4331242"/>
        </p:xfrm>
        <a:graphic>
          <a:graphicData uri="http://schemas.openxmlformats.org/drawingml/2006/table">
            <a:tbl>
              <a:tblPr/>
              <a:tblGrid>
                <a:gridCol w="3504285">
                  <a:extLst>
                    <a:ext uri="{9D8B030D-6E8A-4147-A177-3AD203B41FA5}">
                      <a16:colId xmlns:a16="http://schemas.microsoft.com/office/drawing/2014/main" val="2350891775"/>
                    </a:ext>
                  </a:extLst>
                </a:gridCol>
                <a:gridCol w="1787900">
                  <a:extLst>
                    <a:ext uri="{9D8B030D-6E8A-4147-A177-3AD203B41FA5}">
                      <a16:colId xmlns:a16="http://schemas.microsoft.com/office/drawing/2014/main" val="3611244475"/>
                    </a:ext>
                  </a:extLst>
                </a:gridCol>
                <a:gridCol w="3265899">
                  <a:extLst>
                    <a:ext uri="{9D8B030D-6E8A-4147-A177-3AD203B41FA5}">
                      <a16:colId xmlns:a16="http://schemas.microsoft.com/office/drawing/2014/main" val="100326088"/>
                    </a:ext>
                  </a:extLst>
                </a:gridCol>
              </a:tblGrid>
              <a:tr h="969682">
                <a:tc gridSpan="3">
                  <a:txBody>
                    <a:bodyPr/>
                    <a:lstStyle/>
                    <a:p>
                      <a:pPr algn="ctr" rtl="0" fontAlgn="ctr"/>
                      <a:r>
                        <a:rPr lang="en-US" altLang="zh-CN" sz="1800" b="0" i="0" u="none" strike="noStrike" dirty="0">
                          <a:solidFill>
                            <a:srgbClr val="FFFFFF"/>
                          </a:solidFill>
                          <a:effectLst/>
                          <a:latin typeface="微软雅黑" panose="020B0503020204020204" pitchFamily="34" charset="-122"/>
                          <a:ea typeface="微软雅黑" panose="020B0503020204020204" pitchFamily="34" charset="-122"/>
                        </a:rPr>
                        <a:t>2021</a:t>
                      </a:r>
                      <a:r>
                        <a:rPr lang="zh-CN" altLang="en-US" sz="1800" b="0" i="0" u="none" strike="noStrike" dirty="0">
                          <a:solidFill>
                            <a:srgbClr val="FFFFFF"/>
                          </a:solidFill>
                          <a:effectLst/>
                          <a:latin typeface="微软雅黑" panose="020B0503020204020204" pitchFamily="34" charset="-122"/>
                          <a:ea typeface="微软雅黑" panose="020B0503020204020204" pitchFamily="34" charset="-122"/>
                        </a:rPr>
                        <a:t>年</a:t>
                      </a:r>
                      <a:r>
                        <a:rPr lang="en-US" altLang="zh-CN" sz="1800" b="0" i="0" u="none" strike="noStrike" dirty="0">
                          <a:solidFill>
                            <a:srgbClr val="FFFFFF"/>
                          </a:solidFill>
                          <a:effectLst/>
                          <a:latin typeface="微软雅黑" panose="020B0503020204020204" pitchFamily="34" charset="-122"/>
                          <a:ea typeface="微软雅黑" panose="020B0503020204020204" pitchFamily="34" charset="-122"/>
                        </a:rPr>
                        <a:t>6</a:t>
                      </a:r>
                      <a:r>
                        <a:rPr lang="zh-CN" altLang="en-US" sz="1800" b="0" i="0" u="none" strike="noStrike" dirty="0">
                          <a:solidFill>
                            <a:srgbClr val="FFFFFF"/>
                          </a:solidFill>
                          <a:effectLst/>
                          <a:latin typeface="微软雅黑" panose="020B0503020204020204" pitchFamily="34" charset="-122"/>
                          <a:ea typeface="微软雅黑" panose="020B0503020204020204" pitchFamily="34" charset="-122"/>
                        </a:rPr>
                        <a:t>月中国</a:t>
                      </a:r>
                      <a:r>
                        <a:rPr lang="en-US" altLang="zh-CN" sz="1800" b="0" i="0" u="none" strike="noStrike" dirty="0">
                          <a:solidFill>
                            <a:srgbClr val="FFFFFF"/>
                          </a:solidFill>
                          <a:effectLst/>
                          <a:latin typeface="微软雅黑" panose="020B0503020204020204" pitchFamily="34" charset="-122"/>
                          <a:ea typeface="微软雅黑" panose="020B0503020204020204" pitchFamily="34" charset="-122"/>
                        </a:rPr>
                        <a:t>PEVC</a:t>
                      </a:r>
                      <a:r>
                        <a:rPr lang="zh-CN" altLang="en-US" sz="1800" b="0" i="0" u="none" strike="noStrike" dirty="0">
                          <a:solidFill>
                            <a:srgbClr val="FFFFFF"/>
                          </a:solidFill>
                          <a:effectLst/>
                          <a:latin typeface="微软雅黑" panose="020B0503020204020204" pitchFamily="34" charset="-122"/>
                          <a:ea typeface="微软雅黑" panose="020B0503020204020204" pitchFamily="34" charset="-122"/>
                        </a:rPr>
                        <a:t>案例行业分布及规模</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C8AE7"/>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45745593"/>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行业</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案例数量</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融资金额（亿）</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55622282"/>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电信服务</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96473220"/>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房地产</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4.01</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54322557"/>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公用事业</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13.31</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97313125"/>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工业</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19.1</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57585732"/>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可选消费</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23</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45.24</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68651756"/>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日常消费</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48.56</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479360"/>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医疗保健</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34</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49.92</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48393786"/>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材料</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5</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151.87</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97525725"/>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金融</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18</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193.67</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2902125"/>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信息技术</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127</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240.51</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239921405"/>
                  </a:ext>
                </a:extLst>
              </a:tr>
              <a:tr h="280130">
                <a:tc>
                  <a:txBody>
                    <a:bodyPr/>
                    <a:lstStyle/>
                    <a:p>
                      <a:pPr algn="ctr"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总计</a:t>
                      </a:r>
                    </a:p>
                  </a:txBody>
                  <a:tcPr marL="4763" marR="4763" marT="4763" marB="0" anchor="ctr">
                    <a:lnL>
                      <a:noFill/>
                    </a:lnL>
                    <a:lnR>
                      <a:noFill/>
                    </a:lnR>
                    <a:lnT>
                      <a:noFill/>
                    </a:lnT>
                    <a:lnB>
                      <a:noFill/>
                    </a:lnB>
                    <a:solidFill>
                      <a:srgbClr val="E7E6E6"/>
                    </a:solidFill>
                  </a:tcPr>
                </a:tc>
                <a:tc>
                  <a:txBody>
                    <a:bodyPr/>
                    <a:lstStyle/>
                    <a:p>
                      <a:pPr algn="ctr" rtl="0"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224</a:t>
                      </a:r>
                    </a:p>
                  </a:txBody>
                  <a:tcPr marL="4763" marR="4763" marT="4763" marB="0" anchor="ctr">
                    <a:lnL>
                      <a:noFill/>
                    </a:lnL>
                    <a:lnR>
                      <a:noFill/>
                    </a:lnR>
                    <a:lnT>
                      <a:noFill/>
                    </a:lnT>
                    <a:lnB>
                      <a:noFill/>
                    </a:lnB>
                    <a:solidFill>
                      <a:srgbClr val="E7E6E6"/>
                    </a:solidFill>
                  </a:tcPr>
                </a:tc>
                <a:tc>
                  <a:txBody>
                    <a:bodyPr/>
                    <a:lstStyle/>
                    <a:p>
                      <a:pPr algn="ctr"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766.19</a:t>
                      </a:r>
                    </a:p>
                  </a:txBody>
                  <a:tcPr marL="4763" marR="4763" marT="4763" marB="0" anchor="ctr">
                    <a:lnL>
                      <a:noFill/>
                    </a:lnL>
                    <a:lnR>
                      <a:noFill/>
                    </a:lnR>
                    <a:lnT>
                      <a:noFill/>
                    </a:lnT>
                    <a:lnB>
                      <a:noFill/>
                    </a:lnB>
                    <a:solidFill>
                      <a:srgbClr val="E7E6E6"/>
                    </a:solidFill>
                  </a:tcPr>
                </a:tc>
                <a:extLst>
                  <a:ext uri="{0D108BD9-81ED-4DB2-BD59-A6C34878D82A}">
                    <a16:rowId xmlns:a16="http://schemas.microsoft.com/office/drawing/2014/main" val="3346340474"/>
                  </a:ext>
                </a:extLst>
              </a:tr>
            </a:tbl>
          </a:graphicData>
        </a:graphic>
      </p:graphicFrame>
    </p:spTree>
    <p:extLst>
      <p:ext uri="{BB962C8B-B14F-4D97-AF65-F5344CB8AC3E}">
        <p14:creationId xmlns:p14="http://schemas.microsoft.com/office/powerpoint/2010/main" val="2407723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1183836700"/>
              </p:ext>
            </p:extLst>
          </p:nvPr>
        </p:nvGraphicFramePr>
        <p:xfrm>
          <a:off x="6399827" y="832513"/>
          <a:ext cx="5248026" cy="5476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a:extLst>
              <a:ext uri="{FF2B5EF4-FFF2-40B4-BE49-F238E27FC236}">
                <a16:creationId xmlns:a16="http://schemas.microsoft.com/office/drawing/2014/main" id="{C26EAEF7-9AE5-42D7-BEC5-5639E37A483F}"/>
              </a:ext>
            </a:extLst>
          </p:cNvPr>
          <p:cNvGraphicFramePr>
            <a:graphicFrameLocks/>
          </p:cNvGraphicFramePr>
          <p:nvPr>
            <p:extLst>
              <p:ext uri="{D42A27DB-BD31-4B8C-83A1-F6EECF244321}">
                <p14:modId xmlns:p14="http://schemas.microsoft.com/office/powerpoint/2010/main" val="667105701"/>
              </p:ext>
            </p:extLst>
          </p:nvPr>
        </p:nvGraphicFramePr>
        <p:xfrm>
          <a:off x="343156" y="144542"/>
          <a:ext cx="6893807" cy="6618119"/>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1">
            <a:extLst>
              <a:ext uri="{FF2B5EF4-FFF2-40B4-BE49-F238E27FC236}">
                <a16:creationId xmlns:a16="http://schemas.microsoft.com/office/drawing/2014/main" id="{07A86922-7152-47E4-B963-447EC7DAA4BF}"/>
              </a:ext>
            </a:extLst>
          </p:cNvPr>
          <p:cNvSpPr txBox="1"/>
          <p:nvPr/>
        </p:nvSpPr>
        <p:spPr>
          <a:xfrm>
            <a:off x="8016198" y="2887298"/>
            <a:ext cx="1894748" cy="87543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ysClr val="windowText" lastClr="000000"/>
                </a:solidFill>
                <a:effectLst/>
                <a:uLnTx/>
                <a:uFillTx/>
                <a:latin typeface="华文新魏" panose="02010800040101010101" pitchFamily="2" charset="-122"/>
                <a:ea typeface="华文新魏" panose="02010800040101010101" pitchFamily="2" charset="-122"/>
                <a:cs typeface="+mn-cs"/>
              </a:rPr>
              <a:t>投资金额分布</a:t>
            </a:r>
          </a:p>
        </p:txBody>
      </p:sp>
      <p:grpSp>
        <p:nvGrpSpPr>
          <p:cNvPr id="4" name="组合 3"/>
          <p:cNvGrpSpPr/>
          <p:nvPr/>
        </p:nvGrpSpPr>
        <p:grpSpPr>
          <a:xfrm>
            <a:off x="1774825" y="981075"/>
            <a:ext cx="3797999" cy="369871"/>
            <a:chOff x="7155445" y="740531"/>
            <a:chExt cx="3098164" cy="369870"/>
          </a:xfrm>
        </p:grpSpPr>
        <p:sp>
          <p:nvSpPr>
            <p:cNvPr id="5" name="矩形 4"/>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分行业融资案例及金额分布情况</a:t>
              </a:r>
            </a:p>
          </p:txBody>
        </p:sp>
        <p:sp>
          <p:nvSpPr>
            <p:cNvPr id="6" name="等腰三角形 5"/>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p:cNvSpPr txBox="1">
            <a:spLocks noChangeArrowheads="1"/>
          </p:cNvSpPr>
          <p:nvPr/>
        </p:nvSpPr>
        <p:spPr bwMode="auto">
          <a:xfrm>
            <a:off x="1849947" y="144542"/>
            <a:ext cx="1896363"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投资</a:t>
            </a:r>
          </a:p>
        </p:txBody>
      </p:sp>
      <p:sp>
        <p:nvSpPr>
          <p:cNvPr id="8" name="文本框 7"/>
          <p:cNvSpPr txBox="1"/>
          <p:nvPr/>
        </p:nvSpPr>
        <p:spPr>
          <a:xfrm>
            <a:off x="2507156" y="5667580"/>
            <a:ext cx="8896339" cy="695190"/>
          </a:xfrm>
          <a:prstGeom prst="rect">
            <a:avLst/>
          </a:prstGeom>
          <a:noFill/>
        </p:spPr>
        <p:txBody>
          <a:bodyPr wrap="square" lIns="0" tIns="0" rIns="0" bIns="0" rtlCol="0">
            <a:spAutoFit/>
          </a:bodyPr>
          <a:lstStyle/>
          <a:p>
            <a:pPr algn="just" defTabSz="914377">
              <a:lnSpc>
                <a:spcPct val="150000"/>
              </a:lnSpc>
            </a:pPr>
            <a:r>
              <a:rPr lang="zh-CN" altLang="en-US" sz="1600" dirty="0">
                <a:latin typeface="微软雅黑" panose="020B0503020204020204" pitchFamily="34" charset="-122"/>
                <a:ea typeface="微软雅黑" panose="020B0503020204020204" pitchFamily="34" charset="-122"/>
              </a:rPr>
              <a:t>从投资数量来看，</a:t>
            </a:r>
            <a:r>
              <a:rPr lang="en-US" altLang="zh-CN" sz="1600" dirty="0">
                <a:latin typeface="微软雅黑" panose="020B0503020204020204" pitchFamily="34" charset="-122"/>
                <a:ea typeface="微软雅黑" panose="020B0503020204020204" pitchFamily="34" charset="-122"/>
              </a:rPr>
              <a:t>56.70%</a:t>
            </a:r>
            <a:r>
              <a:rPr lang="zh-CN" altLang="en-US" sz="1600" dirty="0">
                <a:latin typeface="微软雅黑" panose="020B0503020204020204" pitchFamily="34" charset="-122"/>
                <a:ea typeface="微软雅黑" panose="020B0503020204020204" pitchFamily="34" charset="-122"/>
              </a:rPr>
              <a:t>的投资事件发生在信息技术行业，医疗保健紧随其后；</a:t>
            </a:r>
            <a:endParaRPr lang="en-US" altLang="zh-CN" sz="1600" dirty="0">
              <a:latin typeface="微软雅黑" panose="020B0503020204020204" pitchFamily="34" charset="-122"/>
              <a:ea typeface="微软雅黑" panose="020B0503020204020204" pitchFamily="34" charset="-122"/>
            </a:endParaRPr>
          </a:p>
          <a:p>
            <a:pPr algn="just" defTabSz="914377">
              <a:lnSpc>
                <a:spcPct val="150000"/>
              </a:lnSpc>
            </a:pPr>
            <a:r>
              <a:rPr lang="zh-CN" altLang="en-US" sz="1600" dirty="0">
                <a:latin typeface="微软雅黑" panose="020B0503020204020204" pitchFamily="34" charset="-122"/>
                <a:ea typeface="微软雅黑" panose="020B0503020204020204" pitchFamily="34" charset="-122"/>
              </a:rPr>
              <a:t>从投资金额来看，信息技术行业占据</a:t>
            </a:r>
            <a:r>
              <a:rPr lang="en-US" altLang="zh-CN" sz="1600" dirty="0">
                <a:latin typeface="微软雅黑" panose="020B0503020204020204" pitchFamily="34" charset="-122"/>
                <a:ea typeface="微软雅黑" panose="020B0503020204020204" pitchFamily="34" charset="-122"/>
              </a:rPr>
              <a:t>31%</a:t>
            </a:r>
            <a:r>
              <a:rPr lang="zh-CN" altLang="en-US" sz="1600" dirty="0">
                <a:latin typeface="微软雅黑" panose="020B0503020204020204" pitchFamily="34" charset="-122"/>
                <a:ea typeface="微软雅黑" panose="020B0503020204020204" pitchFamily="34" charset="-122"/>
              </a:rPr>
              <a:t>的投资规模，金融紧随其后。</a:t>
            </a:r>
          </a:p>
        </p:txBody>
      </p:sp>
    </p:spTree>
    <p:extLst>
      <p:ext uri="{BB962C8B-B14F-4D97-AF65-F5344CB8AC3E}">
        <p14:creationId xmlns:p14="http://schemas.microsoft.com/office/powerpoint/2010/main" val="1670890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32128" y="5770440"/>
            <a:ext cx="8127744" cy="615553"/>
          </a:xfrm>
          <a:prstGeom prst="rect">
            <a:avLst/>
          </a:prstGeom>
          <a:noFill/>
        </p:spPr>
        <p:txBody>
          <a:bodyPr wrap="square" lIns="0" tIns="0" rIns="0" bIns="0" rtlCol="0">
            <a:spAutoFit/>
          </a:bodyPr>
          <a:lstStyle/>
          <a:p>
            <a:pPr algn="just" defTabSz="914377"/>
            <a:r>
              <a:rPr lang="zh-CN" altLang="en-US" sz="1600" dirty="0">
                <a:solidFill>
                  <a:prstClr val="black"/>
                </a:solidFill>
                <a:latin typeface="微软雅黑" panose="020B0503020204020204" pitchFamily="34" charset="-122"/>
                <a:ea typeface="微软雅黑" panose="020B0503020204020204" pitchFamily="34" charset="-122"/>
              </a:rPr>
              <a:t>按融资轮次来看，</a:t>
            </a:r>
            <a:r>
              <a:rPr lang="en-US" altLang="zh-CN" sz="1600" dirty="0">
                <a:solidFill>
                  <a:prstClr val="black"/>
                </a:solidFill>
                <a:latin typeface="微软雅黑" panose="020B0503020204020204" pitchFamily="34" charset="-122"/>
                <a:ea typeface="微软雅黑" panose="020B0503020204020204" pitchFamily="34" charset="-122"/>
              </a:rPr>
              <a:t>6</a:t>
            </a:r>
            <a:r>
              <a:rPr lang="zh-CN" altLang="en-US" sz="1600" dirty="0">
                <a:solidFill>
                  <a:prstClr val="black"/>
                </a:solidFill>
                <a:latin typeface="微软雅黑" panose="020B0503020204020204" pitchFamily="34" charset="-122"/>
                <a:ea typeface="微软雅黑" panose="020B0503020204020204" pitchFamily="34" charset="-122"/>
              </a:rPr>
              <a:t>月融资事件发生最多的是</a:t>
            </a:r>
            <a:r>
              <a:rPr lang="en-US" altLang="zh-CN" sz="2000" dirty="0">
                <a:solidFill>
                  <a:srgbClr val="FF0000"/>
                </a:solidFill>
                <a:latin typeface="微软雅黑" panose="020B0503020204020204" pitchFamily="34" charset="-122"/>
                <a:ea typeface="微软雅黑" panose="020B0503020204020204" pitchFamily="34" charset="-122"/>
              </a:rPr>
              <a:t>B</a:t>
            </a:r>
            <a:r>
              <a:rPr lang="zh-CN" altLang="en-US" sz="1600" dirty="0">
                <a:solidFill>
                  <a:prstClr val="black"/>
                </a:solidFill>
                <a:latin typeface="微软雅黑" panose="020B0503020204020204" pitchFamily="34" charset="-122"/>
                <a:ea typeface="微软雅黑" panose="020B0503020204020204" pitchFamily="34" charset="-122"/>
              </a:rPr>
              <a:t>轮，共计发生</a:t>
            </a:r>
            <a:r>
              <a:rPr lang="en-US" altLang="zh-CN" sz="20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60</a:t>
            </a:r>
            <a:r>
              <a:rPr lang="zh-CN" altLang="en-US" sz="1600" dirty="0">
                <a:solidFill>
                  <a:prstClr val="black"/>
                </a:solidFill>
                <a:latin typeface="微软雅黑" panose="020B0503020204020204" pitchFamily="34" charset="-122"/>
                <a:ea typeface="微软雅黑" panose="020B0503020204020204" pitchFamily="34" charset="-122"/>
              </a:rPr>
              <a:t>起。</a:t>
            </a:r>
            <a:endParaRPr lang="en-US" altLang="zh-CN" sz="1600" dirty="0">
              <a:solidFill>
                <a:prstClr val="black"/>
              </a:solidFill>
              <a:latin typeface="微软雅黑" panose="020B0503020204020204" pitchFamily="34" charset="-122"/>
              <a:ea typeface="微软雅黑" panose="020B0503020204020204" pitchFamily="34" charset="-122"/>
            </a:endParaRPr>
          </a:p>
          <a:p>
            <a:pPr algn="just" defTabSz="914377"/>
            <a:r>
              <a:rPr lang="zh-CN" altLang="en-US" sz="1600" dirty="0">
                <a:solidFill>
                  <a:prstClr val="black"/>
                </a:solidFill>
                <a:latin typeface="微软雅黑" panose="020B0503020204020204" pitchFamily="34" charset="-122"/>
                <a:ea typeface="微软雅黑" panose="020B0503020204020204" pitchFamily="34" charset="-122"/>
              </a:rPr>
              <a:t>按融资金额来看，</a:t>
            </a:r>
            <a:r>
              <a:rPr lang="en-US" altLang="zh-CN" sz="1600" dirty="0">
                <a:solidFill>
                  <a:prstClr val="black"/>
                </a:solidFill>
                <a:latin typeface="微软雅黑" panose="020B0503020204020204" pitchFamily="34" charset="-122"/>
                <a:ea typeface="微软雅黑" panose="020B0503020204020204" pitchFamily="34" charset="-122"/>
              </a:rPr>
              <a:t>6</a:t>
            </a:r>
            <a:r>
              <a:rPr lang="zh-CN" altLang="en-US" sz="1600" dirty="0">
                <a:solidFill>
                  <a:prstClr val="black"/>
                </a:solidFill>
                <a:latin typeface="微软雅黑" panose="020B0503020204020204" pitchFamily="34" charset="-122"/>
                <a:ea typeface="微软雅黑" panose="020B0503020204020204" pitchFamily="34" charset="-122"/>
              </a:rPr>
              <a:t>月融资金额最多的是</a:t>
            </a:r>
            <a:r>
              <a:rPr lang="en-US" altLang="zh-CN" sz="2000" dirty="0">
                <a:solidFill>
                  <a:srgbClr val="FF0000"/>
                </a:solidFill>
                <a:latin typeface="微软雅黑" panose="020B0503020204020204" pitchFamily="34" charset="-122"/>
                <a:ea typeface="微软雅黑" panose="020B0503020204020204" pitchFamily="34" charset="-122"/>
              </a:rPr>
              <a:t>B</a:t>
            </a:r>
            <a:r>
              <a:rPr lang="zh-CN" altLang="en-US" sz="1600" dirty="0">
                <a:solidFill>
                  <a:prstClr val="black"/>
                </a:solidFill>
                <a:latin typeface="微软雅黑" panose="020B0503020204020204" pitchFamily="34" charset="-122"/>
                <a:ea typeface="微软雅黑" panose="020B0503020204020204" pitchFamily="34" charset="-122"/>
              </a:rPr>
              <a:t>轮</a:t>
            </a:r>
            <a:r>
              <a:rPr lang="en-US" altLang="zh-CN" sz="1600" dirty="0">
                <a:solidFill>
                  <a:prstClr val="black"/>
                </a:solidFill>
                <a:latin typeface="微软雅黑" panose="020B0503020204020204" pitchFamily="34" charset="-122"/>
                <a:ea typeface="微软雅黑" panose="020B0503020204020204" pitchFamily="34" charset="-122"/>
              </a:rPr>
              <a:t>, </a:t>
            </a:r>
            <a:r>
              <a:rPr lang="zh-CN" altLang="en-US" sz="1600" dirty="0">
                <a:solidFill>
                  <a:prstClr val="black"/>
                </a:solidFill>
                <a:latin typeface="微软雅黑" panose="020B0503020204020204" pitchFamily="34" charset="-122"/>
                <a:ea typeface="微软雅黑" panose="020B0503020204020204" pitchFamily="34" charset="-122"/>
              </a:rPr>
              <a:t>总融资额为</a:t>
            </a:r>
            <a:r>
              <a:rPr lang="en-US" altLang="zh-CN" sz="20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55.57</a:t>
            </a:r>
            <a:r>
              <a:rPr lang="zh-CN" altLang="en-US" sz="1600" dirty="0">
                <a:solidFill>
                  <a:prstClr val="black"/>
                </a:solidFill>
                <a:latin typeface="微软雅黑" panose="020B0503020204020204" pitchFamily="34" charset="-122"/>
                <a:ea typeface="微软雅黑" panose="020B0503020204020204" pitchFamily="34" charset="-122"/>
              </a:rPr>
              <a:t>亿元。</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5" name="Rectangle 2"/>
          <p:cNvSpPr txBox="1">
            <a:spLocks noChangeArrowheads="1"/>
          </p:cNvSpPr>
          <p:nvPr/>
        </p:nvSpPr>
        <p:spPr bwMode="auto">
          <a:xfrm>
            <a:off x="1859091" y="1445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投资</a:t>
            </a:r>
          </a:p>
        </p:txBody>
      </p:sp>
      <p:graphicFrame>
        <p:nvGraphicFramePr>
          <p:cNvPr id="7" name="图表 6">
            <a:extLst>
              <a:ext uri="{FF2B5EF4-FFF2-40B4-BE49-F238E27FC236}">
                <a16:creationId xmlns:a16="http://schemas.microsoft.com/office/drawing/2014/main" id="{9F737793-D080-4419-9053-5BFEF584A50E}"/>
              </a:ext>
            </a:extLst>
          </p:cNvPr>
          <p:cNvGraphicFramePr>
            <a:graphicFrameLocks/>
          </p:cNvGraphicFramePr>
          <p:nvPr>
            <p:extLst>
              <p:ext uri="{D42A27DB-BD31-4B8C-83A1-F6EECF244321}">
                <p14:modId xmlns:p14="http://schemas.microsoft.com/office/powerpoint/2010/main" val="936857183"/>
              </p:ext>
            </p:extLst>
          </p:nvPr>
        </p:nvGraphicFramePr>
        <p:xfrm>
          <a:off x="668957" y="780847"/>
          <a:ext cx="10180708" cy="4929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635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97990" y="964772"/>
            <a:ext cx="2361845" cy="318499"/>
            <a:chOff x="5796284" y="1387012"/>
            <a:chExt cx="2679895" cy="318498"/>
          </a:xfrm>
        </p:grpSpPr>
        <p:sp>
          <p:nvSpPr>
            <p:cNvPr id="6" name="平行四边形 5"/>
            <p:cNvSpPr/>
            <p:nvPr/>
          </p:nvSpPr>
          <p:spPr>
            <a:xfrm>
              <a:off x="5796284" y="1387012"/>
              <a:ext cx="534257"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融资规模前列</a:t>
              </a:r>
            </a:p>
          </p:txBody>
        </p:sp>
      </p:grpSp>
      <p:grpSp>
        <p:nvGrpSpPr>
          <p:cNvPr id="8" name="组合 7"/>
          <p:cNvGrpSpPr/>
          <p:nvPr/>
        </p:nvGrpSpPr>
        <p:grpSpPr>
          <a:xfrm>
            <a:off x="1073214" y="4821430"/>
            <a:ext cx="2352342" cy="322888"/>
            <a:chOff x="5600471" y="1351925"/>
            <a:chExt cx="2682950" cy="318498"/>
          </a:xfrm>
        </p:grpSpPr>
        <p:sp>
          <p:nvSpPr>
            <p:cNvPr id="9" name="平行四边形 8"/>
            <p:cNvSpPr/>
            <p:nvPr/>
          </p:nvSpPr>
          <p:spPr>
            <a:xfrm>
              <a:off x="5600471" y="1351925"/>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6056510" y="1351925"/>
              <a:ext cx="2226911"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市场关注</a:t>
              </a:r>
            </a:p>
          </p:txBody>
        </p:sp>
      </p:grpSp>
      <p:sp>
        <p:nvSpPr>
          <p:cNvPr id="12" name="箭头: 五边形 11"/>
          <p:cNvSpPr/>
          <p:nvPr/>
        </p:nvSpPr>
        <p:spPr>
          <a:xfrm>
            <a:off x="1087087" y="1481435"/>
            <a:ext cx="431515" cy="285443"/>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3" name="箭头: 五边形 12"/>
          <p:cNvSpPr/>
          <p:nvPr/>
        </p:nvSpPr>
        <p:spPr>
          <a:xfrm>
            <a:off x="1095322" y="2624457"/>
            <a:ext cx="431515" cy="285443"/>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14" name="箭头: 五边形 13"/>
          <p:cNvSpPr/>
          <p:nvPr/>
        </p:nvSpPr>
        <p:spPr>
          <a:xfrm>
            <a:off x="1065398" y="3752870"/>
            <a:ext cx="431515" cy="285443"/>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15" name="箭头: 五边形 14"/>
          <p:cNvSpPr/>
          <p:nvPr/>
        </p:nvSpPr>
        <p:spPr>
          <a:xfrm>
            <a:off x="1041542" y="5234887"/>
            <a:ext cx="431515" cy="285443"/>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6" name="文本框 15"/>
          <p:cNvSpPr txBox="1"/>
          <p:nvPr/>
        </p:nvSpPr>
        <p:spPr>
          <a:xfrm>
            <a:off x="1575110" y="3591677"/>
            <a:ext cx="6271208" cy="1249188"/>
          </a:xfrm>
          <a:prstGeom prst="rect">
            <a:avLst/>
          </a:prstGeom>
          <a:noFill/>
          <a:ln w="19050">
            <a:noFill/>
            <a:prstDash val="sysDash"/>
          </a:ln>
        </p:spPr>
        <p:txBody>
          <a:bodyPr wrap="square" lIns="0" tIns="0" rIns="0" bIns="0" rtlCol="0">
            <a:spAutoFit/>
          </a:bodyPr>
          <a:lstStyle/>
          <a:p>
            <a:pPr algn="just">
              <a:lnSpc>
                <a:spcPct val="150000"/>
              </a:lnSpc>
            </a:pPr>
            <a:r>
              <a:rPr lang="zh-CN" altLang="en-US" sz="1600" b="1" dirty="0">
                <a:latin typeface="微软雅黑" panose="020B0503020204020204" pitchFamily="34" charset="-122"/>
                <a:ea typeface="微软雅黑" panose="020B0503020204020204" pitchFamily="34" charset="-122"/>
              </a:rPr>
              <a:t>运去哪：</a:t>
            </a:r>
            <a:r>
              <a:rPr lang="zh-CN" altLang="en-US" sz="1200" dirty="0">
                <a:latin typeface="微软雅黑" panose="020B0503020204020204" pitchFamily="34" charset="-122"/>
                <a:ea typeface="微软雅黑" panose="020B0503020204020204" pitchFamily="34" charset="-122"/>
              </a:rPr>
              <a:t>上海汇航捷讯网络科技有限公司</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运去哪</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，“运去哪”是上海汇航捷讯网络科技有限公司旗下的</a:t>
            </a:r>
            <a:r>
              <a:rPr lang="en-US" altLang="zh-CN" sz="1200" dirty="0">
                <a:latin typeface="微软雅黑" panose="020B0503020204020204" pitchFamily="34" charset="-122"/>
                <a:ea typeface="微软雅黑" panose="020B0503020204020204" pitchFamily="34" charset="-122"/>
              </a:rPr>
              <a:t>B2B</a:t>
            </a:r>
            <a:r>
              <a:rPr lang="zh-CN" altLang="en-US" sz="1200" dirty="0">
                <a:latin typeface="微软雅黑" panose="020B0503020204020204" pitchFamily="34" charset="-122"/>
                <a:ea typeface="微软雅黑" panose="020B0503020204020204" pitchFamily="34" charset="-122"/>
              </a:rPr>
              <a:t>电商交易平台，是国内一站式国际物流服务平台。为外贸企业提供包括海运、空运、拖车、报关、仓库内装、货运保险等国际物流综合服务 。</a:t>
            </a:r>
            <a:endParaRPr lang="en-US" altLang="zh-CN" sz="1200" b="0" i="0" dirty="0">
              <a:solidFill>
                <a:srgbClr val="4C4C4C"/>
              </a:solidFill>
              <a:effectLst/>
              <a:latin typeface="Microsoft YaHei" panose="020B0503020204020204" pitchFamily="34" charset="-122"/>
              <a:ea typeface="Microsoft YaHei" panose="020B0503020204020204" pitchFamily="34" charset="-122"/>
            </a:endParaRPr>
          </a:p>
          <a:p>
            <a:pPr algn="just">
              <a:lnSpc>
                <a:spcPct val="150000"/>
              </a:lnSpc>
            </a:pPr>
            <a:r>
              <a:rPr lang="zh-CN" altLang="en-US" sz="1600" b="1" dirty="0">
                <a:latin typeface="微软雅黑" panose="020B0503020204020204" pitchFamily="34" charset="-122"/>
                <a:ea typeface="微软雅黑" panose="020B0503020204020204" pitchFamily="34" charset="-122"/>
              </a:rPr>
              <a:t>投资方：</a:t>
            </a:r>
            <a:r>
              <a:rPr lang="zh-CN" altLang="en-US" sz="1200" dirty="0">
                <a:latin typeface="微软雅黑" panose="020B0503020204020204" pitchFamily="34" charset="-122"/>
                <a:ea typeface="微软雅黑" panose="020B0503020204020204" pitchFamily="34" charset="-122"/>
              </a:rPr>
              <a:t>中信资本</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襄禾资本。</a:t>
            </a:r>
          </a:p>
        </p:txBody>
      </p:sp>
      <p:sp>
        <p:nvSpPr>
          <p:cNvPr id="18" name="文本框 17"/>
          <p:cNvSpPr txBox="1"/>
          <p:nvPr/>
        </p:nvSpPr>
        <p:spPr>
          <a:xfrm>
            <a:off x="1575110" y="1293555"/>
            <a:ext cx="6221376" cy="1249188"/>
          </a:xfrm>
          <a:prstGeom prst="rect">
            <a:avLst/>
          </a:prstGeom>
          <a:noFill/>
          <a:ln w="19050">
            <a:noFill/>
            <a:prstDash val="sysDash"/>
          </a:ln>
        </p:spPr>
        <p:txBody>
          <a:bodyPr wrap="square" lIns="0" tIns="0" rIns="0" bIns="0" rtlCol="0">
            <a:spAutoFit/>
          </a:bodyPr>
          <a:lstStyle/>
          <a:p>
            <a:pPr algn="just">
              <a:lnSpc>
                <a:spcPct val="150000"/>
              </a:lnSpc>
            </a:pPr>
            <a:r>
              <a:rPr lang="zh-CN" altLang="en-US" sz="1600" b="1" dirty="0">
                <a:latin typeface="微软雅黑" panose="020B0503020204020204" pitchFamily="34" charset="-122"/>
                <a:ea typeface="微软雅黑" panose="020B0503020204020204" pitchFamily="34" charset="-122"/>
              </a:rPr>
              <a:t>小胖熊：</a:t>
            </a:r>
            <a:r>
              <a:rPr lang="zh-CN" altLang="en-US" sz="1200" dirty="0">
                <a:latin typeface="微软雅黑" panose="020B0503020204020204" pitchFamily="34" charset="-122"/>
                <a:ea typeface="微软雅黑" panose="020B0503020204020204" pitchFamily="34" charset="-122"/>
              </a:rPr>
              <a:t>上海米居网络科技有限公司，一个家装建材</a:t>
            </a:r>
            <a:r>
              <a:rPr lang="en-US" altLang="zh-CN" sz="1200" dirty="0">
                <a:latin typeface="微软雅黑" panose="020B0503020204020204" pitchFamily="34" charset="-122"/>
                <a:ea typeface="微软雅黑" panose="020B0503020204020204" pitchFamily="34" charset="-122"/>
              </a:rPr>
              <a:t>B2B</a:t>
            </a:r>
            <a:r>
              <a:rPr lang="zh-CN" altLang="en-US" sz="1200" dirty="0">
                <a:latin typeface="微软雅黑" panose="020B0503020204020204" pitchFamily="34" charset="-122"/>
                <a:ea typeface="微软雅黑" panose="020B0503020204020204" pitchFamily="34" charset="-122"/>
              </a:rPr>
              <a:t>交易平台，是专注于为装修行业提供全品类辅材供应与配送的生活应用软件，服务于房东、装修队长、装修公司，主要提供装修设计、辅材、主材等一站式建材采购、配送以及售后服务。</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600" b="1" dirty="0">
                <a:latin typeface="微软雅黑" panose="020B0503020204020204" pitchFamily="34" charset="-122"/>
                <a:ea typeface="微软雅黑" panose="020B0503020204020204" pitchFamily="34" charset="-122"/>
              </a:rPr>
              <a:t>投资方：</a:t>
            </a:r>
            <a:r>
              <a:rPr lang="en-US" altLang="zh-CN" sz="1200" dirty="0">
                <a:latin typeface="微软雅黑" panose="020B0503020204020204" pitchFamily="34" charset="-122"/>
                <a:ea typeface="微软雅黑" panose="020B0503020204020204" pitchFamily="34" charset="-122"/>
              </a:rPr>
              <a:t>CMC</a:t>
            </a:r>
            <a:r>
              <a:rPr lang="zh-CN" altLang="en-US" sz="1200" dirty="0">
                <a:latin typeface="微软雅黑" panose="020B0503020204020204" pitchFamily="34" charset="-122"/>
                <a:ea typeface="微软雅黑" panose="020B0503020204020204" pitchFamily="34" charset="-122"/>
              </a:rPr>
              <a:t>资本</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经纬中国</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元生资本</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腾讯投资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正瀚投资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云启资本</a:t>
            </a:r>
          </a:p>
        </p:txBody>
      </p:sp>
      <p:sp>
        <p:nvSpPr>
          <p:cNvPr id="19" name="文本框 18"/>
          <p:cNvSpPr txBox="1"/>
          <p:nvPr/>
        </p:nvSpPr>
        <p:spPr>
          <a:xfrm>
            <a:off x="8069332" y="1117781"/>
            <a:ext cx="923330" cy="276999"/>
          </a:xfrm>
          <a:prstGeom prst="rect">
            <a:avLst/>
          </a:prstGeom>
          <a:noFill/>
        </p:spPr>
        <p:txBody>
          <a:bodyPr wrap="none" lIns="0" tIns="0" rIns="0" bIns="0"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21" name="文本框 20"/>
          <p:cNvSpPr txBox="1"/>
          <p:nvPr/>
        </p:nvSpPr>
        <p:spPr>
          <a:xfrm>
            <a:off x="8058646" y="2553084"/>
            <a:ext cx="1383608" cy="369332"/>
          </a:xfrm>
          <a:prstGeom prst="rect">
            <a:avLst/>
          </a:prstGeom>
          <a:noFill/>
        </p:spPr>
        <p:txBody>
          <a:bodyPr wrap="squar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12.8</a:t>
            </a:r>
            <a:r>
              <a:rPr lang="zh-CN" altLang="en-US" sz="1400" dirty="0">
                <a:latin typeface="微软雅黑" panose="020B0503020204020204" pitchFamily="34" charset="-122"/>
                <a:ea typeface="微软雅黑" panose="020B0503020204020204" pitchFamily="34" charset="-122"/>
              </a:rPr>
              <a:t>亿人民币</a:t>
            </a:r>
          </a:p>
        </p:txBody>
      </p:sp>
      <p:sp>
        <p:nvSpPr>
          <p:cNvPr id="22" name="文本框 21"/>
          <p:cNvSpPr txBox="1"/>
          <p:nvPr/>
        </p:nvSpPr>
        <p:spPr>
          <a:xfrm>
            <a:off x="8000403" y="1565324"/>
            <a:ext cx="1317668" cy="369332"/>
          </a:xfrm>
          <a:prstGeom prst="rect">
            <a:avLst/>
          </a:prstGeom>
          <a:noFill/>
        </p:spPr>
        <p:txBody>
          <a:bodyPr wrap="non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25.6</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9678758" y="1117780"/>
            <a:ext cx="923330" cy="276999"/>
          </a:xfrm>
          <a:prstGeom prst="rect">
            <a:avLst/>
          </a:prstGeom>
          <a:noFill/>
        </p:spPr>
        <p:txBody>
          <a:bodyPr wrap="none" lIns="0" tIns="0" rIns="0" bIns="0"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融资轮次</a:t>
            </a:r>
          </a:p>
        </p:txBody>
      </p:sp>
      <p:sp>
        <p:nvSpPr>
          <p:cNvPr id="29" name="Rectangle 2"/>
          <p:cNvSpPr txBox="1">
            <a:spLocks noChangeArrowheads="1"/>
          </p:cNvSpPr>
          <p:nvPr/>
        </p:nvSpPr>
        <p:spPr bwMode="auto">
          <a:xfrm>
            <a:off x="1127969" y="189452"/>
            <a:ext cx="3464428" cy="483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dirty="0">
                <a:solidFill>
                  <a:srgbClr val="000798"/>
                </a:solidFill>
                <a:latin typeface="Arial" panose="020B0604020202020204" pitchFamily="34" charset="0"/>
                <a:ea typeface="幼圆" panose="02010509060101010101" pitchFamily="49" charset="-122"/>
              </a:rPr>
              <a:t>投资：重要投资事件</a:t>
            </a:r>
          </a:p>
        </p:txBody>
      </p:sp>
      <p:sp>
        <p:nvSpPr>
          <p:cNvPr id="32" name="文本框 31">
            <a:extLst>
              <a:ext uri="{FF2B5EF4-FFF2-40B4-BE49-F238E27FC236}">
                <a16:creationId xmlns:a16="http://schemas.microsoft.com/office/drawing/2014/main" id="{C44B59D3-B1AB-4643-8517-83E41EBA39E5}"/>
              </a:ext>
            </a:extLst>
          </p:cNvPr>
          <p:cNvSpPr txBox="1"/>
          <p:nvPr/>
        </p:nvSpPr>
        <p:spPr>
          <a:xfrm>
            <a:off x="9976333" y="1567999"/>
            <a:ext cx="487424" cy="369332"/>
          </a:xfrm>
          <a:prstGeom prst="rect">
            <a:avLst/>
          </a:prstGeom>
          <a:noFill/>
        </p:spPr>
        <p:txBody>
          <a:bodyPr wrap="squar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C+</a:t>
            </a:r>
            <a:endParaRPr lang="zh-CN" altLang="en-US" sz="1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74F018D0-1263-4A09-93B6-53F751A01983}"/>
              </a:ext>
            </a:extLst>
          </p:cNvPr>
          <p:cNvSpPr txBox="1"/>
          <p:nvPr/>
        </p:nvSpPr>
        <p:spPr>
          <a:xfrm>
            <a:off x="1489642" y="2522911"/>
            <a:ext cx="6096000" cy="106452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思谋科技：</a:t>
            </a:r>
            <a:r>
              <a:rPr lang="zh-CN" altLang="en-US" sz="1200" dirty="0">
                <a:latin typeface="Microsoft YaHei" panose="020B0503020204020204" pitchFamily="34" charset="-122"/>
                <a:ea typeface="Microsoft YaHei" panose="020B0503020204020204" pitchFamily="34" charset="-122"/>
              </a:rPr>
              <a:t>深圳思谋信息科技有限公司</a:t>
            </a:r>
            <a:r>
              <a:rPr lang="en-US" altLang="zh-CN" sz="1200" dirty="0">
                <a:latin typeface="Microsoft YaHei" panose="020B0503020204020204" pitchFamily="34" charset="-122"/>
                <a:ea typeface="Microsoft YaHei" panose="020B0503020204020204" pitchFamily="34" charset="-122"/>
              </a:rPr>
              <a:t>,</a:t>
            </a:r>
            <a:r>
              <a:rPr lang="zh-CN" altLang="en-US" sz="1200" dirty="0">
                <a:latin typeface="Microsoft YaHei" panose="020B0503020204020204" pitchFamily="34" charset="-122"/>
                <a:ea typeface="Microsoft YaHei" panose="020B0503020204020204" pitchFamily="34" charset="-122"/>
              </a:rPr>
              <a:t>专注于人工智能和</a:t>
            </a:r>
            <a:r>
              <a:rPr lang="en-US" altLang="zh-CN" sz="1200" dirty="0">
                <a:latin typeface="Microsoft YaHei" panose="020B0503020204020204" pitchFamily="34" charset="-122"/>
                <a:ea typeface="Microsoft YaHei" panose="020B0503020204020204" pitchFamily="34" charset="-122"/>
              </a:rPr>
              <a:t>5G</a:t>
            </a:r>
            <a:r>
              <a:rPr lang="zh-CN" altLang="en-US" sz="1200" dirty="0">
                <a:latin typeface="Microsoft YaHei" panose="020B0503020204020204" pitchFamily="34" charset="-122"/>
                <a:ea typeface="Microsoft YaHei" panose="020B0503020204020204" pitchFamily="34" charset="-122"/>
              </a:rPr>
              <a:t>技术在智能制造和高清视频领域的应用。人工智能主要是致力于新一代 </a:t>
            </a:r>
            <a:r>
              <a:rPr lang="en-US" altLang="zh-CN" sz="1200" dirty="0">
                <a:latin typeface="Microsoft YaHei" panose="020B0503020204020204" pitchFamily="34" charset="-122"/>
                <a:ea typeface="Microsoft YaHei" panose="020B0503020204020204" pitchFamily="34" charset="-122"/>
              </a:rPr>
              <a:t>AI 2.0 </a:t>
            </a:r>
            <a:r>
              <a:rPr lang="zh-CN" altLang="en-US" sz="1200" dirty="0">
                <a:latin typeface="Microsoft YaHei" panose="020B0503020204020204" pitchFamily="34" charset="-122"/>
                <a:ea typeface="Microsoft YaHei" panose="020B0503020204020204" pitchFamily="34" charset="-122"/>
              </a:rPr>
              <a:t>体系架构的研发和落地。</a:t>
            </a:r>
            <a:endParaRPr lang="en-US" altLang="zh-CN" sz="1200" dirty="0">
              <a:solidFill>
                <a:srgbClr val="151515"/>
              </a:solidFill>
              <a:latin typeface="SF Pro Text"/>
              <a:ea typeface="Microsoft YaHei" panose="020B0503020204020204" pitchFamily="34" charset="-122"/>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投资方：</a:t>
            </a:r>
            <a:r>
              <a:rPr lang="zh-CN" altLang="en-US" sz="1200" dirty="0">
                <a:latin typeface="微软雅黑" panose="020B0503020204020204" pitchFamily="34" charset="-122"/>
                <a:ea typeface="微软雅黑" panose="020B0503020204020204" pitchFamily="34" charset="-122"/>
              </a:rPr>
              <a:t>红杉资本中国，</a:t>
            </a:r>
            <a:r>
              <a:rPr lang="en-US" altLang="zh-CN" sz="1200" dirty="0">
                <a:latin typeface="微软雅黑" panose="020B0503020204020204" pitchFamily="34" charset="-122"/>
                <a:ea typeface="微软雅黑" panose="020B0503020204020204" pitchFamily="34" charset="-122"/>
              </a:rPr>
              <a:t>IDG,</a:t>
            </a:r>
            <a:r>
              <a:rPr lang="zh-CN" altLang="en-US" sz="1200" dirty="0">
                <a:latin typeface="微软雅黑" panose="020B0503020204020204" pitchFamily="34" charset="-122"/>
                <a:ea typeface="微软雅黑" panose="020B0503020204020204" pitchFamily="34" charset="-122"/>
              </a:rPr>
              <a:t>基石资本</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松禾资本</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联想创投</a:t>
            </a:r>
          </a:p>
        </p:txBody>
      </p:sp>
      <p:sp>
        <p:nvSpPr>
          <p:cNvPr id="35" name="文本框 34">
            <a:extLst>
              <a:ext uri="{FF2B5EF4-FFF2-40B4-BE49-F238E27FC236}">
                <a16:creationId xmlns:a16="http://schemas.microsoft.com/office/drawing/2014/main" id="{B924603D-A4C9-4A34-84FC-2A8C0C8DBF35}"/>
              </a:ext>
            </a:extLst>
          </p:cNvPr>
          <p:cNvSpPr txBox="1"/>
          <p:nvPr/>
        </p:nvSpPr>
        <p:spPr>
          <a:xfrm>
            <a:off x="10010393" y="2580689"/>
            <a:ext cx="300457" cy="369332"/>
          </a:xfrm>
          <a:prstGeom prst="rect">
            <a:avLst/>
          </a:prstGeom>
          <a:noFill/>
        </p:spPr>
        <p:txBody>
          <a:bodyPr wrap="squar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B</a:t>
            </a:r>
            <a:endParaRPr lang="zh-CN" altLang="en-US" sz="24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a:extLst>
              <a:ext uri="{FF2B5EF4-FFF2-40B4-BE49-F238E27FC236}">
                <a16:creationId xmlns:a16="http://schemas.microsoft.com/office/drawing/2014/main" id="{64D9ACE9-46DE-4973-946B-B1020B800112}"/>
              </a:ext>
            </a:extLst>
          </p:cNvPr>
          <p:cNvSpPr txBox="1"/>
          <p:nvPr/>
        </p:nvSpPr>
        <p:spPr>
          <a:xfrm>
            <a:off x="9997353" y="5474530"/>
            <a:ext cx="403595" cy="369332"/>
          </a:xfrm>
          <a:prstGeom prst="rect">
            <a:avLst/>
          </a:prstGeom>
          <a:noFill/>
        </p:spPr>
        <p:txBody>
          <a:bodyPr wrap="squar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B</a:t>
            </a:r>
            <a:endParaRPr lang="zh-CN" altLang="en-US" sz="24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2B40CA6D-2430-4F98-B659-4E2E2EC0BCA8}"/>
              </a:ext>
            </a:extLst>
          </p:cNvPr>
          <p:cNvSpPr txBox="1"/>
          <p:nvPr/>
        </p:nvSpPr>
        <p:spPr>
          <a:xfrm>
            <a:off x="8201833" y="3937536"/>
            <a:ext cx="1146148" cy="369332"/>
          </a:xfrm>
          <a:prstGeom prst="rect">
            <a:avLst/>
          </a:prstGeom>
          <a:noFill/>
        </p:spPr>
        <p:txBody>
          <a:bodyPr wrap="non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9.6</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2C79DACF-8412-40C5-BDCF-EB388C956606}"/>
              </a:ext>
            </a:extLst>
          </p:cNvPr>
          <p:cNvSpPr txBox="1"/>
          <p:nvPr/>
        </p:nvSpPr>
        <p:spPr>
          <a:xfrm>
            <a:off x="1575110" y="5144319"/>
            <a:ext cx="6353340" cy="1341521"/>
          </a:xfrm>
          <a:prstGeom prst="rect">
            <a:avLst/>
          </a:prstGeom>
          <a:noFill/>
        </p:spPr>
        <p:txBody>
          <a:bodyPr wrap="square">
            <a:spAutoFit/>
          </a:bodyPr>
          <a:lstStyle/>
          <a:p>
            <a:pPr marR="0" lvl="0" indent="0" algn="just" fontAlgn="auto">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安博智能：</a:t>
            </a:r>
            <a:r>
              <a:rPr lang="zh-CN" altLang="en-US" sz="1200" b="0" i="0" dirty="0">
                <a:solidFill>
                  <a:srgbClr val="000000"/>
                </a:solidFill>
                <a:effectLst/>
                <a:latin typeface="Microsoft Yahei" panose="020B0503020204020204" pitchFamily="34" charset="-122"/>
                <a:ea typeface="Microsoft Yahei" panose="020B0503020204020204" pitchFamily="34" charset="-122"/>
              </a:rPr>
              <a:t>安博人工智能有限公司</a:t>
            </a:r>
            <a:r>
              <a:rPr lang="en-US" altLang="zh-CN" sz="1200" b="0" i="0" dirty="0">
                <a:solidFill>
                  <a:srgbClr val="000000"/>
                </a:solidFill>
                <a:effectLst/>
                <a:latin typeface="Microsoft Yahei" panose="020B0503020204020204" pitchFamily="34" charset="-122"/>
                <a:ea typeface="Microsoft Yahei" panose="020B0503020204020204" pitchFamily="34" charset="-122"/>
              </a:rPr>
              <a:t>(amber ai)</a:t>
            </a:r>
            <a:r>
              <a:rPr lang="zh-CN" altLang="en-US" sz="1200" b="0" i="0" dirty="0">
                <a:solidFill>
                  <a:srgbClr val="000000"/>
                </a:solidFill>
                <a:effectLst/>
                <a:latin typeface="Microsoft Yahei" panose="020B0503020204020204" pitchFamily="34" charset="-122"/>
                <a:ea typeface="Microsoft Yahei" panose="020B0503020204020204" pitchFamily="34" charset="-122"/>
              </a:rPr>
              <a:t>总部位于香港的</a:t>
            </a:r>
            <a:r>
              <a:rPr lang="en-US" altLang="zh-CN" sz="1200" b="0" i="0" dirty="0">
                <a:solidFill>
                  <a:srgbClr val="000000"/>
                </a:solidFill>
                <a:effectLst/>
                <a:latin typeface="Microsoft Yahei" panose="020B0503020204020204" pitchFamily="34" charset="-122"/>
                <a:ea typeface="Microsoft Yahei" panose="020B0503020204020204" pitchFamily="34" charset="-122"/>
              </a:rPr>
              <a:t>Amber AI</a:t>
            </a:r>
            <a:r>
              <a:rPr lang="zh-CN" altLang="en-US" sz="1200" b="0" i="0" dirty="0">
                <a:solidFill>
                  <a:srgbClr val="000000"/>
                </a:solidFill>
                <a:effectLst/>
                <a:latin typeface="Microsoft Yahei" panose="020B0503020204020204" pitchFamily="34" charset="-122"/>
                <a:ea typeface="Microsoft Yahei" panose="020B0503020204020204" pitchFamily="34" charset="-122"/>
              </a:rPr>
              <a:t>是一家专注于加密数字货币资产管理和二级市场机构服务的科技型资产管理公司，主要产品包括电子做市，流动性服务，财富资产管理基金以及其他二级市场机构服务。</a:t>
            </a:r>
            <a:endParaRPr lang="en-US" altLang="zh-CN" sz="1200" b="0" i="0" dirty="0">
              <a:solidFill>
                <a:srgbClr val="000000"/>
              </a:solidFill>
              <a:effectLst/>
              <a:latin typeface="Microsoft Yahei" panose="020B0503020204020204" pitchFamily="34" charset="-122"/>
              <a:ea typeface="Microsoft Yahei" panose="020B0503020204020204" pitchFamily="34" charset="-122"/>
            </a:endParaRPr>
          </a:p>
          <a:p>
            <a:pPr marR="0" lvl="0" indent="0" algn="just" fontAlgn="auto">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投资方：</a:t>
            </a:r>
            <a:r>
              <a:rPr lang="zh-CN" altLang="en-US" sz="1200" dirty="0">
                <a:latin typeface="微软雅黑" panose="020B0503020204020204" pitchFamily="34" charset="-122"/>
                <a:ea typeface="微软雅黑" panose="020B0503020204020204" pitchFamily="34" charset="-122"/>
              </a:rPr>
              <a:t>华兴资本</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老虎证券</a:t>
            </a:r>
          </a:p>
        </p:txBody>
      </p:sp>
      <p:sp>
        <p:nvSpPr>
          <p:cNvPr id="37" name="文本框 36">
            <a:extLst>
              <a:ext uri="{FF2B5EF4-FFF2-40B4-BE49-F238E27FC236}">
                <a16:creationId xmlns:a16="http://schemas.microsoft.com/office/drawing/2014/main" id="{D5112DBD-3B02-4DCA-B021-DDA61797312E}"/>
              </a:ext>
            </a:extLst>
          </p:cNvPr>
          <p:cNvSpPr txBox="1"/>
          <p:nvPr/>
        </p:nvSpPr>
        <p:spPr>
          <a:xfrm>
            <a:off x="8069332" y="5474530"/>
            <a:ext cx="966611" cy="369332"/>
          </a:xfrm>
          <a:prstGeom prst="rect">
            <a:avLst/>
          </a:prstGeom>
          <a:noFill/>
        </p:spPr>
        <p:txBody>
          <a:bodyPr wrap="non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6.4</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人民币</a:t>
            </a:r>
            <a:endParaRPr lang="zh-CN" altLang="en-US" sz="1400"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FE5E6A44-A636-4D31-91E8-DA9BCCA6E135}"/>
              </a:ext>
            </a:extLst>
          </p:cNvPr>
          <p:cNvSpPr txBox="1"/>
          <p:nvPr/>
        </p:nvSpPr>
        <p:spPr>
          <a:xfrm>
            <a:off x="9951665" y="3937536"/>
            <a:ext cx="188758" cy="369332"/>
          </a:xfrm>
          <a:prstGeom prst="rect">
            <a:avLst/>
          </a:prstGeom>
          <a:noFill/>
        </p:spPr>
        <p:txBody>
          <a:bodyPr wrap="square" lIns="0" tIns="0" rIns="0" bIns="0" rtlCol="0">
            <a:spAutoFit/>
          </a:bodyPr>
          <a:lstStyle/>
          <a:p>
            <a:r>
              <a:rPr lang="en-US" altLang="zh-CN" sz="2400" dirty="0">
                <a:solidFill>
                  <a:srgbClr val="C00000"/>
                </a:solidFill>
                <a:latin typeface="Arial" panose="020B0604020202020204" pitchFamily="34" charset="0"/>
                <a:ea typeface="微软雅黑" panose="020B0503020204020204" pitchFamily="34" charset="-122"/>
                <a:cs typeface="Arial" panose="020B0604020202020204" pitchFamily="34" charset="0"/>
              </a:rPr>
              <a:t>D</a:t>
            </a:r>
            <a:endParaRPr lang="zh-CN" altLang="en-US" sz="24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7850" y="942975"/>
            <a:ext cx="2468119" cy="369871"/>
            <a:chOff x="7155444" y="740531"/>
            <a:chExt cx="3098165" cy="369870"/>
          </a:xfrm>
        </p:grpSpPr>
        <p:sp>
          <p:nvSpPr>
            <p:cNvPr id="3" name="矩形 2"/>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情况</a:t>
              </a:r>
            </a:p>
          </p:txBody>
        </p:sp>
        <p:sp>
          <p:nvSpPr>
            <p:cNvPr id="4" name="等腰三角形 3"/>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847849" y="4797425"/>
            <a:ext cx="8569325" cy="1613070"/>
          </a:xfrm>
          <a:prstGeom prst="rect">
            <a:avLst/>
          </a:prstGeom>
          <a:noFill/>
        </p:spPr>
        <p:txBody>
          <a:bodyPr wrap="square" lIns="0" tIns="0" rIns="0" bIns="0" rtlCol="0">
            <a:spAutoFit/>
          </a:bodyPr>
          <a:lstStyle/>
          <a:p>
            <a:pPr indent="457189" algn="just">
              <a:lnSpc>
                <a:spcPct val="150000"/>
              </a:lnSpc>
            </a:pP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节奏小幅上升，</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股共有</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49</a:t>
            </a:r>
            <a:r>
              <a:rPr lang="zh-CN" altLang="en-US" sz="1400" dirty="0">
                <a:latin typeface="微软雅黑" panose="020B0503020204020204" pitchFamily="34" charset="-122"/>
                <a:ea typeface="微软雅黑" panose="020B0503020204020204" pitchFamily="34" charset="-122"/>
              </a:rPr>
              <a:t>家公司上市，科创板上市企业共</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19</a:t>
            </a:r>
            <a:r>
              <a:rPr lang="zh-CN" altLang="en-US" sz="1400" dirty="0">
                <a:latin typeface="微软雅黑" panose="020B0503020204020204" pitchFamily="34" charset="-122"/>
                <a:ea typeface="微软雅黑" panose="020B0503020204020204" pitchFamily="34" charset="-122"/>
              </a:rPr>
              <a:t>家。</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总募资额为</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561.45</a:t>
            </a:r>
            <a:r>
              <a:rPr lang="zh-CN" altLang="en-US" sz="1400" dirty="0">
                <a:latin typeface="微软雅黑" panose="020B0503020204020204" pitchFamily="34" charset="-122"/>
                <a:ea typeface="微软雅黑" panose="020B0503020204020204" pitchFamily="34" charset="-122"/>
              </a:rPr>
              <a:t>亿，其中科创板总募资额为</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143.38</a:t>
            </a:r>
            <a:r>
              <a:rPr lang="zh-CN" altLang="en-US" sz="1400" dirty="0">
                <a:latin typeface="微软雅黑" panose="020B0503020204020204" pitchFamily="34" charset="-122"/>
                <a:ea typeface="微软雅黑" panose="020B0503020204020204" pitchFamily="34" charset="-122"/>
              </a:rPr>
              <a:t>亿，上市退出基金共计</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87</a:t>
            </a:r>
            <a:r>
              <a:rPr lang="zh-CN" altLang="en-US" sz="1400" dirty="0">
                <a:latin typeface="微软雅黑" panose="020B0503020204020204" pitchFamily="34" charset="-122"/>
                <a:ea typeface="微软雅黑" panose="020B0503020204020204" pitchFamily="34" charset="-122"/>
              </a:rPr>
              <a:t>支；</a:t>
            </a:r>
            <a:endParaRPr lang="en-US" altLang="zh-CN" sz="1400" dirty="0">
              <a:latin typeface="微软雅黑" panose="020B0503020204020204" pitchFamily="34" charset="-122"/>
              <a:ea typeface="微软雅黑" panose="020B0503020204020204" pitchFamily="34" charset="-122"/>
            </a:endParaRPr>
          </a:p>
          <a:p>
            <a:pPr indent="457189" algn="just">
              <a:lnSpc>
                <a:spcPct val="150000"/>
              </a:lnSpc>
            </a:pPr>
            <a:r>
              <a:rPr lang="zh-CN" altLang="en-US" sz="1400" dirty="0">
                <a:latin typeface="微软雅黑" panose="020B0503020204020204" pitchFamily="34" charset="-122"/>
                <a:ea typeface="微软雅黑" panose="020B0503020204020204" pitchFamily="34" charset="-122"/>
              </a:rPr>
              <a:t>港股</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月有</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400" dirty="0">
                <a:latin typeface="微软雅黑" panose="020B0503020204020204" pitchFamily="34" charset="-122"/>
                <a:ea typeface="微软雅黑" panose="020B0503020204020204" pitchFamily="34" charset="-122"/>
              </a:rPr>
              <a:t>家企业上市交易，总募集资金</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227.01</a:t>
            </a:r>
            <a:r>
              <a:rPr lang="zh-CN" altLang="en-US"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亿</a:t>
            </a:r>
            <a:r>
              <a:rPr lang="zh-CN" altLang="en-US" sz="1400" dirty="0">
                <a:latin typeface="微软雅黑" panose="020B0503020204020204" pitchFamily="34" charset="-122"/>
                <a:ea typeface="微软雅黑" panose="020B0503020204020204" pitchFamily="34" charset="-122"/>
              </a:rPr>
              <a:t>港元，其中募资规模最大的为</a:t>
            </a:r>
            <a:r>
              <a:rPr lang="zh-CN" altLang="en-US"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奈雪的茶</a:t>
            </a:r>
            <a:r>
              <a:rPr lang="zh-CN" altLang="en-US" sz="1400" dirty="0">
                <a:latin typeface="微软雅黑" panose="020B0503020204020204" pitchFamily="34" charset="-122"/>
                <a:ea typeface="微软雅黑" panose="020B0503020204020204" pitchFamily="34" charset="-122"/>
              </a:rPr>
              <a:t>，首发募资总额为</a:t>
            </a:r>
            <a:r>
              <a:rPr lang="en-US" altLang="zh-CN"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50.93</a:t>
            </a:r>
            <a:r>
              <a:rPr lang="zh-CN" altLang="en-US"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亿</a:t>
            </a:r>
            <a:r>
              <a:rPr lang="zh-CN" altLang="en-US" sz="1400" dirty="0">
                <a:latin typeface="微软雅黑" panose="020B0503020204020204" pitchFamily="34" charset="-122"/>
                <a:ea typeface="微软雅黑" panose="020B0503020204020204" pitchFamily="34" charset="-122"/>
              </a:rPr>
              <a:t>港元。</a:t>
            </a:r>
            <a:endParaRPr lang="en-US" altLang="zh-CN" sz="1400" dirty="0">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1859091" y="81042"/>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2400" b="1" dirty="0">
                <a:solidFill>
                  <a:srgbClr val="000798"/>
                </a:solidFill>
                <a:ea typeface="幼圆" panose="02010509060101010101" pitchFamily="49" charset="-122"/>
              </a:rPr>
              <a:t>IPO</a:t>
            </a:r>
            <a:r>
              <a:rPr lang="zh-CN" altLang="en-US" sz="2400" b="1" dirty="0">
                <a:solidFill>
                  <a:srgbClr val="000798"/>
                </a:solidFill>
                <a:ea typeface="幼圆" panose="02010509060101010101" pitchFamily="49" charset="-122"/>
              </a:rPr>
              <a:t>及退出</a:t>
            </a:r>
          </a:p>
        </p:txBody>
      </p:sp>
      <p:graphicFrame>
        <p:nvGraphicFramePr>
          <p:cNvPr id="12" name="图表 11">
            <a:extLst>
              <a:ext uri="{FF2B5EF4-FFF2-40B4-BE49-F238E27FC236}">
                <a16:creationId xmlns:a16="http://schemas.microsoft.com/office/drawing/2014/main" id="{7CCFD5AA-EE79-4EE3-9927-5309EB97051D}"/>
              </a:ext>
            </a:extLst>
          </p:cNvPr>
          <p:cNvGraphicFramePr>
            <a:graphicFrameLocks/>
          </p:cNvGraphicFramePr>
          <p:nvPr>
            <p:extLst>
              <p:ext uri="{D42A27DB-BD31-4B8C-83A1-F6EECF244321}">
                <p14:modId xmlns:p14="http://schemas.microsoft.com/office/powerpoint/2010/main" val="3877928315"/>
              </p:ext>
            </p:extLst>
          </p:nvPr>
        </p:nvGraphicFramePr>
        <p:xfrm>
          <a:off x="1456050" y="1312845"/>
          <a:ext cx="9407568" cy="36086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23803</TotalTime>
  <Words>2415</Words>
  <Application>Microsoft Office PowerPoint</Application>
  <PresentationFormat>宽屏</PresentationFormat>
  <Paragraphs>385</Paragraphs>
  <Slides>16</Slides>
  <Notes>15</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16</vt:i4>
      </vt:variant>
    </vt:vector>
  </HeadingPairs>
  <TitlesOfParts>
    <vt:vector size="36" baseType="lpstr">
      <vt:lpstr>-apple-system</vt:lpstr>
      <vt:lpstr>Microsoft YaHei tahoma</vt:lpstr>
      <vt:lpstr>SF Pro Text</vt:lpstr>
      <vt:lpstr>等线</vt:lpstr>
      <vt:lpstr>黑体</vt:lpstr>
      <vt:lpstr>华文新魏</vt:lpstr>
      <vt:lpstr>华文中宋</vt:lpstr>
      <vt:lpstr>宋体</vt:lpstr>
      <vt:lpstr>微软雅黑</vt:lpstr>
      <vt:lpstr>微软雅黑</vt:lpstr>
      <vt:lpstr>微软雅黑</vt:lpstr>
      <vt:lpstr>幼圆</vt:lpstr>
      <vt:lpstr>Arial</vt:lpstr>
      <vt:lpstr>Arial</vt:lpstr>
      <vt:lpstr>Calibri</vt:lpstr>
      <vt:lpstr>Calibri Light</vt:lpstr>
      <vt:lpstr>Verdana</vt:lpstr>
      <vt:lpstr>Wingdings</vt:lpstr>
      <vt:lpstr>融客PPT模板</vt:lpstr>
      <vt:lpstr>1_融客投资PPT模板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Yong X.</dc:creator>
  <cp:lastModifiedBy>明明 侯</cp:lastModifiedBy>
  <cp:revision>1649</cp:revision>
  <dcterms:created xsi:type="dcterms:W3CDTF">2018-03-11T13:30:00Z</dcterms:created>
  <dcterms:modified xsi:type="dcterms:W3CDTF">2021-07-09T06:51:05Z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