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2.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heme/themeOverride5.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tags/tag3.xml" ContentType="application/vnd.openxmlformats-officedocument.presentationml.tags+xml"/>
  <Override PartName="/ppt/notesSlides/notesSlide1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8.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9.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0"/>
  </p:notesMasterIdLst>
  <p:handoutMasterIdLst>
    <p:handoutMasterId r:id="rId31"/>
  </p:handoutMasterIdLst>
  <p:sldIdLst>
    <p:sldId id="484" r:id="rId7"/>
    <p:sldId id="485" r:id="rId8"/>
    <p:sldId id="536" r:id="rId9"/>
    <p:sldId id="487" r:id="rId10"/>
    <p:sldId id="488" r:id="rId11"/>
    <p:sldId id="489" r:id="rId12"/>
    <p:sldId id="490" r:id="rId13"/>
    <p:sldId id="491" r:id="rId14"/>
    <p:sldId id="492" r:id="rId15"/>
    <p:sldId id="529" r:id="rId16"/>
    <p:sldId id="531" r:id="rId17"/>
    <p:sldId id="532" r:id="rId18"/>
    <p:sldId id="496" r:id="rId19"/>
    <p:sldId id="533" r:id="rId20"/>
    <p:sldId id="534" r:id="rId21"/>
    <p:sldId id="499" r:id="rId22"/>
    <p:sldId id="500" r:id="rId23"/>
    <p:sldId id="501" r:id="rId24"/>
    <p:sldId id="507" r:id="rId25"/>
    <p:sldId id="528" r:id="rId26"/>
    <p:sldId id="504" r:id="rId27"/>
    <p:sldId id="505" r:id="rId28"/>
    <p:sldId id="50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userDrawn="1">
          <p15:clr>
            <a:srgbClr val="A4A3A4"/>
          </p15:clr>
        </p15:guide>
        <p15:guide id="2" pos="506" userDrawn="1">
          <p15:clr>
            <a:srgbClr val="A4A3A4"/>
          </p15:clr>
        </p15:guide>
        <p15:guide id="3" pos="665" userDrawn="1">
          <p15:clr>
            <a:srgbClr val="A4A3A4"/>
          </p15:clr>
        </p15:guide>
        <p15:guide id="4" pos="3840" userDrawn="1">
          <p15:clr>
            <a:srgbClr val="A4A3A4"/>
          </p15:clr>
        </p15:guide>
        <p15:guide id="5" pos="7015"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6" clrIdx="0">
    <p:extLst>
      <p:ext uri="{19B8F6BF-5375-455C-9EA6-DF929625EA0E}">
        <p15:presenceInfo xmlns:p15="http://schemas.microsoft.com/office/powerpoint/2012/main" userId="4b647d056bdb0bee" providerId="Windows Live"/>
      </p:ext>
    </p:extLst>
  </p:cmAuthor>
  <p:cmAuthor id="2" name="明明 侯" initials="明明" lastIdx="1" clrIdx="1">
    <p:extLst>
      <p:ext uri="{19B8F6BF-5375-455C-9EA6-DF929625EA0E}">
        <p15:presenceInfo xmlns:p15="http://schemas.microsoft.com/office/powerpoint/2012/main" userId="4ad4edd4e96133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D96666"/>
    <a:srgbClr val="FF6600"/>
    <a:srgbClr val="527BCB"/>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0738" autoAdjust="0"/>
  </p:normalViewPr>
  <p:slideViewPr>
    <p:cSldViewPr snapToGrid="0">
      <p:cViewPr varScale="1">
        <p:scale>
          <a:sx n="83" d="100"/>
          <a:sy n="83" d="100"/>
        </p:scale>
        <p:origin x="219" y="54"/>
      </p:cViewPr>
      <p:guideLst>
        <p:guide pos="438"/>
        <p:guide pos="506"/>
        <p:guide pos="665"/>
        <p:guide pos="3840"/>
        <p:guide pos="7015"/>
        <p:guide orient="horz" pos="2160"/>
      </p:guideLst>
    </p:cSldViewPr>
  </p:slideViewPr>
  <p:outlineViewPr>
    <p:cViewPr>
      <p:scale>
        <a:sx n="33" d="100"/>
        <a:sy n="33" d="100"/>
      </p:scale>
      <p:origin x="0" y="-1984"/>
    </p:cViewPr>
  </p:outlineViewPr>
  <p:notesTextViewPr>
    <p:cViewPr>
      <p:scale>
        <a:sx n="1" d="1"/>
        <a:sy n="1" d="1"/>
      </p:scale>
      <p:origin x="0" y="0"/>
    </p:cViewPr>
  </p:notesTextViewPr>
  <p:sorterViewPr>
    <p:cViewPr>
      <p:scale>
        <a:sx n="100" d="100"/>
        <a:sy n="100" d="100"/>
      </p:scale>
      <p:origin x="0" y="-5232"/>
    </p:cViewPr>
  </p:sorterViewPr>
  <p:notesViewPr>
    <p:cSldViewPr snapToGrid="0" showGuides="1">
      <p:cViewPr varScale="1">
        <p:scale>
          <a:sx n="70" d="100"/>
          <a:sy n="70" d="100"/>
        </p:scale>
        <p:origin x="1908"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PMI</c:v>
                </c:pt>
              </c:strCache>
            </c:strRef>
          </c:tx>
          <c:spPr>
            <a:ln w="28575" cap="rnd">
              <a:solidFill>
                <a:schemeClr val="accent1"/>
              </a:solidFill>
              <a:round/>
            </a:ln>
            <a:effectLst/>
          </c:spPr>
          <c:marker>
            <c:symbol val="none"/>
          </c:marker>
          <c:dLbls>
            <c:dLbl>
              <c:idx val="12"/>
              <c:layout>
                <c:manualLayout>
                  <c:x val="-1.0078741157293437E-2"/>
                  <c:y val="-0.105138095834750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7E-4DBE-8B55-9305F2EBE76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Sheet1!$A$8:$A$20</c:f>
              <c:numCache>
                <c:formatCode>yyyy\-mm;@</c:formatCode>
                <c:ptCount val="13"/>
                <c:pt idx="0">
                  <c:v>44043</c:v>
                </c:pt>
                <c:pt idx="1">
                  <c:v>44074</c:v>
                </c:pt>
                <c:pt idx="2">
                  <c:v>44104</c:v>
                </c:pt>
                <c:pt idx="3">
                  <c:v>44135</c:v>
                </c:pt>
                <c:pt idx="4">
                  <c:v>44165</c:v>
                </c:pt>
                <c:pt idx="5">
                  <c:v>44196</c:v>
                </c:pt>
                <c:pt idx="6">
                  <c:v>44227</c:v>
                </c:pt>
                <c:pt idx="7">
                  <c:v>44255</c:v>
                </c:pt>
                <c:pt idx="8">
                  <c:v>44286</c:v>
                </c:pt>
                <c:pt idx="9">
                  <c:v>44316</c:v>
                </c:pt>
                <c:pt idx="10">
                  <c:v>44317</c:v>
                </c:pt>
                <c:pt idx="11">
                  <c:v>44348</c:v>
                </c:pt>
                <c:pt idx="12">
                  <c:v>44378</c:v>
                </c:pt>
              </c:numCache>
            </c:numRef>
          </c:cat>
          <c:val>
            <c:numRef>
              <c:f>Sheet1!$B$8:$B$20</c:f>
              <c:numCache>
                <c:formatCode>###,###,###,###,##0.00_ </c:formatCode>
                <c:ptCount val="13"/>
                <c:pt idx="0">
                  <c:v>51.1</c:v>
                </c:pt>
                <c:pt idx="1">
                  <c:v>51</c:v>
                </c:pt>
                <c:pt idx="2">
                  <c:v>51.5</c:v>
                </c:pt>
                <c:pt idx="3">
                  <c:v>51.4</c:v>
                </c:pt>
                <c:pt idx="4">
                  <c:v>52.1</c:v>
                </c:pt>
                <c:pt idx="5">
                  <c:v>51.9</c:v>
                </c:pt>
                <c:pt idx="6">
                  <c:v>51.3</c:v>
                </c:pt>
                <c:pt idx="7">
                  <c:v>50.6</c:v>
                </c:pt>
                <c:pt idx="8">
                  <c:v>51.9</c:v>
                </c:pt>
                <c:pt idx="9">
                  <c:v>51.1</c:v>
                </c:pt>
                <c:pt idx="10">
                  <c:v>51</c:v>
                </c:pt>
                <c:pt idx="11">
                  <c:v>50.9</c:v>
                </c:pt>
                <c:pt idx="12">
                  <c:v>50.4</c:v>
                </c:pt>
              </c:numCache>
            </c:numRef>
          </c:val>
          <c:smooth val="0"/>
          <c:extLst>
            <c:ext xmlns:c16="http://schemas.microsoft.com/office/drawing/2014/chart" uri="{C3380CC4-5D6E-409C-BE32-E72D297353CC}">
              <c16:uniqueId val="{00000000-872C-429F-9A20-7C3F3586EBC5}"/>
            </c:ext>
          </c:extLst>
        </c:ser>
        <c:ser>
          <c:idx val="1"/>
          <c:order val="1"/>
          <c:tx>
            <c:strRef>
              <c:f>Sheet1!$C$1</c:f>
              <c:strCache>
                <c:ptCount val="1"/>
                <c:pt idx="0">
                  <c:v>财新中国PMI</c:v>
                </c:pt>
              </c:strCache>
            </c:strRef>
          </c:tx>
          <c:spPr>
            <a:ln w="28575" cap="rnd">
              <a:solidFill>
                <a:schemeClr val="accent2"/>
              </a:solidFill>
              <a:round/>
            </a:ln>
            <a:effectLst/>
          </c:spPr>
          <c:marker>
            <c:symbol val="none"/>
          </c:marker>
          <c:dLbls>
            <c:dLbl>
              <c:idx val="12"/>
              <c:layout>
                <c:manualLayout>
                  <c:x val="0"/>
                  <c:y val="0.122187516780926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7E-4DBE-8B55-9305F2EBE76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Sheet1!$A$8:$A$20</c:f>
              <c:numCache>
                <c:formatCode>yyyy\-mm;@</c:formatCode>
                <c:ptCount val="13"/>
                <c:pt idx="0">
                  <c:v>44043</c:v>
                </c:pt>
                <c:pt idx="1">
                  <c:v>44074</c:v>
                </c:pt>
                <c:pt idx="2">
                  <c:v>44104</c:v>
                </c:pt>
                <c:pt idx="3">
                  <c:v>44135</c:v>
                </c:pt>
                <c:pt idx="4">
                  <c:v>44165</c:v>
                </c:pt>
                <c:pt idx="5">
                  <c:v>44196</c:v>
                </c:pt>
                <c:pt idx="6">
                  <c:v>44227</c:v>
                </c:pt>
                <c:pt idx="7">
                  <c:v>44255</c:v>
                </c:pt>
                <c:pt idx="8">
                  <c:v>44286</c:v>
                </c:pt>
                <c:pt idx="9">
                  <c:v>44316</c:v>
                </c:pt>
                <c:pt idx="10">
                  <c:v>44317</c:v>
                </c:pt>
                <c:pt idx="11">
                  <c:v>44348</c:v>
                </c:pt>
                <c:pt idx="12">
                  <c:v>44378</c:v>
                </c:pt>
              </c:numCache>
            </c:numRef>
          </c:cat>
          <c:val>
            <c:numRef>
              <c:f>Sheet1!$C$8:$C$20</c:f>
              <c:numCache>
                <c:formatCode>###,###,###,###,##0.00_ </c:formatCode>
                <c:ptCount val="13"/>
                <c:pt idx="0">
                  <c:v>52.8</c:v>
                </c:pt>
                <c:pt idx="1">
                  <c:v>53.1</c:v>
                </c:pt>
                <c:pt idx="2">
                  <c:v>53</c:v>
                </c:pt>
                <c:pt idx="3">
                  <c:v>53.6</c:v>
                </c:pt>
                <c:pt idx="4">
                  <c:v>54.9</c:v>
                </c:pt>
                <c:pt idx="5">
                  <c:v>53</c:v>
                </c:pt>
                <c:pt idx="6">
                  <c:v>51.5</c:v>
                </c:pt>
                <c:pt idx="7">
                  <c:v>50.9</c:v>
                </c:pt>
                <c:pt idx="8">
                  <c:v>50.6</c:v>
                </c:pt>
                <c:pt idx="9">
                  <c:v>51.9</c:v>
                </c:pt>
                <c:pt idx="10">
                  <c:v>52</c:v>
                </c:pt>
                <c:pt idx="11">
                  <c:v>51.3</c:v>
                </c:pt>
                <c:pt idx="12">
                  <c:v>50.3</c:v>
                </c:pt>
              </c:numCache>
            </c:numRef>
          </c:val>
          <c:smooth val="0"/>
          <c:extLst>
            <c:ext xmlns:c16="http://schemas.microsoft.com/office/drawing/2014/chart" uri="{C3380CC4-5D6E-409C-BE32-E72D297353CC}">
              <c16:uniqueId val="{00000001-872C-429F-9A20-7C3F3586EBC5}"/>
            </c:ext>
          </c:extLst>
        </c:ser>
        <c:dLbls>
          <c:showLegendKey val="0"/>
          <c:showVal val="0"/>
          <c:showCatName val="0"/>
          <c:showSerName val="0"/>
          <c:showPercent val="0"/>
          <c:showBubbleSize val="0"/>
        </c:dLbls>
        <c:smooth val="0"/>
        <c:axId val="931074216"/>
        <c:axId val="931074544"/>
      </c:lineChart>
      <c:dateAx>
        <c:axId val="931074216"/>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931074544"/>
        <c:crosses val="autoZero"/>
        <c:auto val="1"/>
        <c:lblOffset val="100"/>
        <c:baseTimeUnit val="months"/>
      </c:dateAx>
      <c:valAx>
        <c:axId val="931074544"/>
        <c:scaling>
          <c:orientation val="minMax"/>
          <c:max val="55"/>
          <c:min val="35"/>
        </c:scaling>
        <c:delete val="1"/>
        <c:axPos val="l"/>
        <c:numFmt formatCode="###,###,###,###,##0.00_ " sourceLinked="1"/>
        <c:majorTickMark val="none"/>
        <c:minorTickMark val="none"/>
        <c:tickLblPos val="nextTo"/>
        <c:crossAx val="931074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D966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深证A股_1!$G$2:$G$11</c:f>
              <c:strCache>
                <c:ptCount val="10"/>
                <c:pt idx="0">
                  <c:v>宁德时代</c:v>
                </c:pt>
                <c:pt idx="1">
                  <c:v>五粮液</c:v>
                </c:pt>
                <c:pt idx="2">
                  <c:v>比亚迪</c:v>
                </c:pt>
                <c:pt idx="3">
                  <c:v>海康威视</c:v>
                </c:pt>
                <c:pt idx="4">
                  <c:v>迈瑞医疗</c:v>
                </c:pt>
                <c:pt idx="5">
                  <c:v>美的集团</c:v>
                </c:pt>
                <c:pt idx="6">
                  <c:v>金龙鱼</c:v>
                </c:pt>
                <c:pt idx="7">
                  <c:v>平安银行</c:v>
                </c:pt>
                <c:pt idx="8">
                  <c:v>东方财富</c:v>
                </c:pt>
                <c:pt idx="9">
                  <c:v>爱尔眼科</c:v>
                </c:pt>
              </c:strCache>
            </c:strRef>
          </c:cat>
          <c:val>
            <c:numRef>
              <c:f>深证A股_1!$H$2:$H$11</c:f>
              <c:numCache>
                <c:formatCode>0.00_ </c:formatCode>
                <c:ptCount val="10"/>
                <c:pt idx="0">
                  <c:v>1.2818858899999999</c:v>
                </c:pt>
                <c:pt idx="1">
                  <c:v>0.85686496999999995</c:v>
                </c:pt>
                <c:pt idx="2">
                  <c:v>0.75737313000000006</c:v>
                </c:pt>
                <c:pt idx="3">
                  <c:v>0.56948416999999996</c:v>
                </c:pt>
                <c:pt idx="4">
                  <c:v>0.47454509</c:v>
                </c:pt>
                <c:pt idx="5">
                  <c:v>0.44780733</c:v>
                </c:pt>
                <c:pt idx="6">
                  <c:v>0.36704175</c:v>
                </c:pt>
                <c:pt idx="7">
                  <c:v>0.34329069000000001</c:v>
                </c:pt>
                <c:pt idx="8">
                  <c:v>0.32092546999999999</c:v>
                </c:pt>
                <c:pt idx="9">
                  <c:v>0.31730399000000004</c:v>
                </c:pt>
              </c:numCache>
            </c:numRef>
          </c:val>
          <c:extLst>
            <c:ext xmlns:c16="http://schemas.microsoft.com/office/drawing/2014/chart" uri="{C3380CC4-5D6E-409C-BE32-E72D297353CC}">
              <c16:uniqueId val="{00000000-DCCF-4441-A360-4D03B95C9072}"/>
            </c:ext>
          </c:extLst>
        </c:ser>
        <c:dLbls>
          <c:showLegendKey val="0"/>
          <c:showVal val="0"/>
          <c:showCatName val="0"/>
          <c:showSerName val="0"/>
          <c:showPercent val="0"/>
          <c:showBubbleSize val="0"/>
        </c:dLbls>
        <c:gapWidth val="100"/>
        <c:overlap val="-27"/>
        <c:axId val="1902939600"/>
        <c:axId val="1902938352"/>
      </c:barChart>
      <c:catAx>
        <c:axId val="190293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zh-CN"/>
          </a:p>
        </c:txPr>
        <c:crossAx val="1902938352"/>
        <c:crosses val="autoZero"/>
        <c:auto val="1"/>
        <c:lblAlgn val="ctr"/>
        <c:lblOffset val="100"/>
        <c:noMultiLvlLbl val="0"/>
      </c:catAx>
      <c:valAx>
        <c:axId val="1902938352"/>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90293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上证A股_1!$G$3:$G$12</c:f>
              <c:strCache>
                <c:ptCount val="10"/>
                <c:pt idx="0">
                  <c:v>贵州茅台</c:v>
                </c:pt>
                <c:pt idx="1">
                  <c:v>工商银行</c:v>
                </c:pt>
                <c:pt idx="2">
                  <c:v>建设银行</c:v>
                </c:pt>
                <c:pt idx="3">
                  <c:v>招商银行</c:v>
                </c:pt>
                <c:pt idx="4">
                  <c:v>农业银行</c:v>
                </c:pt>
                <c:pt idx="5">
                  <c:v>中国平安</c:v>
                </c:pt>
                <c:pt idx="6">
                  <c:v>中国银行</c:v>
                </c:pt>
                <c:pt idx="7">
                  <c:v>中国石油</c:v>
                </c:pt>
                <c:pt idx="8">
                  <c:v>中国人寿</c:v>
                </c:pt>
                <c:pt idx="9">
                  <c:v>长城汽车</c:v>
                </c:pt>
              </c:strCache>
            </c:strRef>
          </c:cat>
          <c:val>
            <c:numRef>
              <c:f>上证A股_1!$H$3:$H$12</c:f>
              <c:numCache>
                <c:formatCode>0.00_ </c:formatCode>
                <c:ptCount val="10"/>
                <c:pt idx="0">
                  <c:v>2.1091435399999998</c:v>
                </c:pt>
                <c:pt idx="1">
                  <c:v>1.6359047200000001</c:v>
                </c:pt>
                <c:pt idx="2">
                  <c:v>1.44006323</c:v>
                </c:pt>
                <c:pt idx="3">
                  <c:v>1.1727228199999999</c:v>
                </c:pt>
                <c:pt idx="4">
                  <c:v>1.02545029</c:v>
                </c:pt>
                <c:pt idx="5">
                  <c:v>0.98110056000000001</c:v>
                </c:pt>
                <c:pt idx="6">
                  <c:v>0.88021949999999993</c:v>
                </c:pt>
                <c:pt idx="7">
                  <c:v>0.85653817999999993</c:v>
                </c:pt>
                <c:pt idx="8">
                  <c:v>0.79141174000000003</c:v>
                </c:pt>
                <c:pt idx="9">
                  <c:v>0.55870677999999996</c:v>
                </c:pt>
              </c:numCache>
            </c:numRef>
          </c:val>
          <c:extLst>
            <c:ext xmlns:c16="http://schemas.microsoft.com/office/drawing/2014/chart" uri="{C3380CC4-5D6E-409C-BE32-E72D297353CC}">
              <c16:uniqueId val="{00000000-69EB-46B5-9492-EE7D902AF96D}"/>
            </c:ext>
          </c:extLst>
        </c:ser>
        <c:dLbls>
          <c:showLegendKey val="0"/>
          <c:showVal val="0"/>
          <c:showCatName val="0"/>
          <c:showSerName val="0"/>
          <c:showPercent val="0"/>
          <c:showBubbleSize val="0"/>
        </c:dLbls>
        <c:gapWidth val="100"/>
        <c:overlap val="-27"/>
        <c:axId val="1154008176"/>
        <c:axId val="1154002768"/>
      </c:barChart>
      <c:catAx>
        <c:axId val="115400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zh-CN"/>
          </a:p>
        </c:txPr>
        <c:crossAx val="1154002768"/>
        <c:crosses val="autoZero"/>
        <c:auto val="1"/>
        <c:lblAlgn val="ctr"/>
        <c:lblOffset val="100"/>
        <c:noMultiLvlLbl val="0"/>
      </c:catAx>
      <c:valAx>
        <c:axId val="1154002768"/>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154008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04435106537549"/>
          <c:y val="2.2963189393836531E-2"/>
          <c:w val="0.8669749734133616"/>
          <c:h val="0.9605162387428960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Sheet1!$H$2:$H$11</c:f>
              <c:strCache>
                <c:ptCount val="10"/>
                <c:pt idx="0">
                  <c:v>联创股份</c:v>
                </c:pt>
                <c:pt idx="1">
                  <c:v>上能电气</c:v>
                </c:pt>
                <c:pt idx="2">
                  <c:v>国民技术</c:v>
                </c:pt>
                <c:pt idx="3">
                  <c:v>永福股份</c:v>
                </c:pt>
                <c:pt idx="4">
                  <c:v>江特电机</c:v>
                </c:pt>
                <c:pt idx="5">
                  <c:v>北方稀土</c:v>
                </c:pt>
                <c:pt idx="6">
                  <c:v>融捷股份</c:v>
                </c:pt>
                <c:pt idx="7">
                  <c:v>富临精工</c:v>
                </c:pt>
                <c:pt idx="8">
                  <c:v>隆利科技</c:v>
                </c:pt>
                <c:pt idx="9">
                  <c:v>南大光电</c:v>
                </c:pt>
              </c:strCache>
            </c:strRef>
          </c:cat>
          <c:val>
            <c:numRef>
              <c:f>Sheet1!$I$2:$I$11</c:f>
              <c:numCache>
                <c:formatCode>0.00_ </c:formatCode>
                <c:ptCount val="10"/>
                <c:pt idx="0">
                  <c:v>292.2414</c:v>
                </c:pt>
                <c:pt idx="1">
                  <c:v>172.7637</c:v>
                </c:pt>
                <c:pt idx="2">
                  <c:v>150.31290000000001</c:v>
                </c:pt>
                <c:pt idx="3">
                  <c:v>145.91139999999999</c:v>
                </c:pt>
                <c:pt idx="4">
                  <c:v>137.71129999999999</c:v>
                </c:pt>
                <c:pt idx="5">
                  <c:v>130.4348</c:v>
                </c:pt>
                <c:pt idx="6">
                  <c:v>130.07570000000001</c:v>
                </c:pt>
                <c:pt idx="7">
                  <c:v>119.56829999999999</c:v>
                </c:pt>
                <c:pt idx="8">
                  <c:v>113.8728</c:v>
                </c:pt>
                <c:pt idx="9">
                  <c:v>112.71980000000001</c:v>
                </c:pt>
              </c:numCache>
            </c:numRef>
          </c:val>
          <c:extLst>
            <c:ext xmlns:c16="http://schemas.microsoft.com/office/drawing/2014/chart" uri="{C3380CC4-5D6E-409C-BE32-E72D297353CC}">
              <c16:uniqueId val="{00000000-EBB2-47D4-8B3D-2566B903A802}"/>
            </c:ext>
          </c:extLst>
        </c:ser>
        <c:dLbls>
          <c:showLegendKey val="0"/>
          <c:showVal val="0"/>
          <c:showCatName val="0"/>
          <c:showSerName val="0"/>
          <c:showPercent val="0"/>
          <c:showBubbleSize val="0"/>
        </c:dLbls>
        <c:gapWidth val="100"/>
        <c:axId val="131140767"/>
        <c:axId val="131146175"/>
      </c:barChart>
      <c:catAx>
        <c:axId val="1311407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31146175"/>
        <c:crosses val="autoZero"/>
        <c:auto val="1"/>
        <c:lblAlgn val="ctr"/>
        <c:lblOffset val="100"/>
        <c:noMultiLvlLbl val="0"/>
      </c:catAx>
      <c:valAx>
        <c:axId val="131146175"/>
        <c:scaling>
          <c:orientation val="minMax"/>
        </c:scaling>
        <c:delete val="1"/>
        <c:axPos val="b"/>
        <c:numFmt formatCode="0.00_ " sourceLinked="1"/>
        <c:majorTickMark val="none"/>
        <c:minorTickMark val="none"/>
        <c:tickLblPos val="nextTo"/>
        <c:crossAx val="13114076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Sheet1!$I$35</c:f>
              <c:strCache>
                <c:ptCount val="1"/>
                <c:pt idx="0">
                  <c:v>7月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Sheet1!$H$36:$H$45</c:f>
              <c:strCache>
                <c:ptCount val="10"/>
                <c:pt idx="0">
                  <c:v>ST八菱</c:v>
                </c:pt>
                <c:pt idx="1">
                  <c:v>思特奇</c:v>
                </c:pt>
                <c:pt idx="2">
                  <c:v>广誉远</c:v>
                </c:pt>
                <c:pt idx="3">
                  <c:v>中来股份</c:v>
                </c:pt>
                <c:pt idx="4">
                  <c:v>*ST天成</c:v>
                </c:pt>
                <c:pt idx="5">
                  <c:v>众兴菌业</c:v>
                </c:pt>
                <c:pt idx="6">
                  <c:v>润和软件</c:v>
                </c:pt>
                <c:pt idx="7">
                  <c:v>晨曦航空</c:v>
                </c:pt>
                <c:pt idx="8">
                  <c:v>鼎胜新材</c:v>
                </c:pt>
                <c:pt idx="9">
                  <c:v>富满电子</c:v>
                </c:pt>
              </c:strCache>
            </c:strRef>
          </c:cat>
          <c:val>
            <c:numRef>
              <c:f>Sheet1!$I$36:$I$45</c:f>
              <c:numCache>
                <c:formatCode>General</c:formatCode>
                <c:ptCount val="10"/>
                <c:pt idx="0">
                  <c:v>-4.84</c:v>
                </c:pt>
                <c:pt idx="1">
                  <c:v>-18.36</c:v>
                </c:pt>
                <c:pt idx="2">
                  <c:v>-3.38</c:v>
                </c:pt>
                <c:pt idx="3">
                  <c:v>12.62</c:v>
                </c:pt>
                <c:pt idx="4">
                  <c:v>-5.63</c:v>
                </c:pt>
                <c:pt idx="5">
                  <c:v>-30.57</c:v>
                </c:pt>
                <c:pt idx="6">
                  <c:v>-11.44</c:v>
                </c:pt>
                <c:pt idx="7">
                  <c:v>3.5</c:v>
                </c:pt>
                <c:pt idx="8">
                  <c:v>11.59</c:v>
                </c:pt>
                <c:pt idx="9">
                  <c:v>12.04</c:v>
                </c:pt>
              </c:numCache>
            </c:numRef>
          </c:val>
          <c:extLst>
            <c:ext xmlns:c16="http://schemas.microsoft.com/office/drawing/2014/chart" uri="{C3380CC4-5D6E-409C-BE32-E72D297353CC}">
              <c16:uniqueId val="{00000000-4CF9-494D-8CC1-1B8772D63B87}"/>
            </c:ext>
          </c:extLst>
        </c:ser>
        <c:ser>
          <c:idx val="1"/>
          <c:order val="1"/>
          <c:tx>
            <c:strRef>
              <c:f>Sheet1!$J$35</c:f>
              <c:strCache>
                <c:ptCount val="1"/>
                <c:pt idx="0">
                  <c:v>6月</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Sheet1!$H$36:$H$45</c:f>
              <c:strCache>
                <c:ptCount val="10"/>
                <c:pt idx="0">
                  <c:v>ST八菱</c:v>
                </c:pt>
                <c:pt idx="1">
                  <c:v>思特奇</c:v>
                </c:pt>
                <c:pt idx="2">
                  <c:v>广誉远</c:v>
                </c:pt>
                <c:pt idx="3">
                  <c:v>中来股份</c:v>
                </c:pt>
                <c:pt idx="4">
                  <c:v>*ST天成</c:v>
                </c:pt>
                <c:pt idx="5">
                  <c:v>众兴菌业</c:v>
                </c:pt>
                <c:pt idx="6">
                  <c:v>润和软件</c:v>
                </c:pt>
                <c:pt idx="7">
                  <c:v>晨曦航空</c:v>
                </c:pt>
                <c:pt idx="8">
                  <c:v>鼎胜新材</c:v>
                </c:pt>
                <c:pt idx="9">
                  <c:v>富满电子</c:v>
                </c:pt>
              </c:strCache>
            </c:strRef>
          </c:cat>
          <c:val>
            <c:numRef>
              <c:f>Sheet1!$J$36:$J$45</c:f>
              <c:numCache>
                <c:formatCode>General</c:formatCode>
                <c:ptCount val="10"/>
                <c:pt idx="0">
                  <c:v>79.88</c:v>
                </c:pt>
                <c:pt idx="1">
                  <c:v>80.14</c:v>
                </c:pt>
                <c:pt idx="2">
                  <c:v>83.31</c:v>
                </c:pt>
                <c:pt idx="3">
                  <c:v>90.74</c:v>
                </c:pt>
                <c:pt idx="4">
                  <c:v>98.48</c:v>
                </c:pt>
                <c:pt idx="5">
                  <c:v>102.03</c:v>
                </c:pt>
                <c:pt idx="6">
                  <c:v>105.3</c:v>
                </c:pt>
                <c:pt idx="7">
                  <c:v>107.19</c:v>
                </c:pt>
                <c:pt idx="8">
                  <c:v>107.69</c:v>
                </c:pt>
                <c:pt idx="9">
                  <c:v>131.96</c:v>
                </c:pt>
              </c:numCache>
            </c:numRef>
          </c:val>
          <c:extLst>
            <c:ext xmlns:c16="http://schemas.microsoft.com/office/drawing/2014/chart" uri="{C3380CC4-5D6E-409C-BE32-E72D297353CC}">
              <c16:uniqueId val="{00000001-4CF9-494D-8CC1-1B8772D63B87}"/>
            </c:ext>
          </c:extLst>
        </c:ser>
        <c:dLbls>
          <c:showLegendKey val="0"/>
          <c:showVal val="0"/>
          <c:showCatName val="0"/>
          <c:showSerName val="0"/>
          <c:showPercent val="0"/>
          <c:showBubbleSize val="0"/>
        </c:dLbls>
        <c:gapWidth val="100"/>
        <c:axId val="8940336"/>
        <c:axId val="8948240"/>
      </c:barChart>
      <c:catAx>
        <c:axId val="894033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948240"/>
        <c:crosses val="autoZero"/>
        <c:auto val="1"/>
        <c:lblAlgn val="ctr"/>
        <c:lblOffset val="100"/>
        <c:noMultiLvlLbl val="0"/>
      </c:catAx>
      <c:valAx>
        <c:axId val="8948240"/>
        <c:scaling>
          <c:orientation val="minMax"/>
        </c:scaling>
        <c:delete val="1"/>
        <c:axPos val="b"/>
        <c:numFmt formatCode="General" sourceLinked="1"/>
        <c:majorTickMark val="none"/>
        <c:minorTickMark val="none"/>
        <c:tickLblPos val="nextTo"/>
        <c:crossAx val="894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zh-CN"/>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Sheet1!$O$3:$O$12</c:f>
              <c:strCache>
                <c:ptCount val="10"/>
                <c:pt idx="0">
                  <c:v>*ST易见</c:v>
                </c:pt>
                <c:pt idx="1">
                  <c:v>凯乐科技</c:v>
                </c:pt>
                <c:pt idx="2">
                  <c:v>盐津铺子</c:v>
                </c:pt>
                <c:pt idx="3">
                  <c:v>锦泓集团</c:v>
                </c:pt>
                <c:pt idx="4">
                  <c:v>*ST圣亚</c:v>
                </c:pt>
                <c:pt idx="5">
                  <c:v>中公教育</c:v>
                </c:pt>
                <c:pt idx="6">
                  <c:v>ST通葡</c:v>
                </c:pt>
                <c:pt idx="7">
                  <c:v>安井食品</c:v>
                </c:pt>
                <c:pt idx="8">
                  <c:v>妙可蓝多</c:v>
                </c:pt>
                <c:pt idx="9">
                  <c:v>豆神教育</c:v>
                </c:pt>
              </c:strCache>
            </c:strRef>
          </c:cat>
          <c:val>
            <c:numRef>
              <c:f>Sheet1!$P$3:$P$12</c:f>
              <c:numCache>
                <c:formatCode>0.00_ </c:formatCode>
                <c:ptCount val="10"/>
                <c:pt idx="0">
                  <c:v>-57.504199999999997</c:v>
                </c:pt>
                <c:pt idx="1">
                  <c:v>-48.423400000000001</c:v>
                </c:pt>
                <c:pt idx="2">
                  <c:v>-45.728000000000002</c:v>
                </c:pt>
                <c:pt idx="3">
                  <c:v>-40.842799999999997</c:v>
                </c:pt>
                <c:pt idx="4">
                  <c:v>-39.423999999999999</c:v>
                </c:pt>
                <c:pt idx="5">
                  <c:v>-37.577800000000003</c:v>
                </c:pt>
                <c:pt idx="6">
                  <c:v>-36.933799999999998</c:v>
                </c:pt>
                <c:pt idx="7">
                  <c:v>-36.1768</c:v>
                </c:pt>
                <c:pt idx="8">
                  <c:v>-35.630400000000002</c:v>
                </c:pt>
                <c:pt idx="9">
                  <c:v>-35.097000000000001</c:v>
                </c:pt>
              </c:numCache>
            </c:numRef>
          </c:val>
          <c:extLst>
            <c:ext xmlns:c16="http://schemas.microsoft.com/office/drawing/2014/chart" uri="{C3380CC4-5D6E-409C-BE32-E72D297353CC}">
              <c16:uniqueId val="{00000000-EC38-450F-87C8-AA000189B334}"/>
            </c:ext>
          </c:extLst>
        </c:ser>
        <c:dLbls>
          <c:showLegendKey val="0"/>
          <c:showVal val="0"/>
          <c:showCatName val="0"/>
          <c:showSerName val="0"/>
          <c:showPercent val="0"/>
          <c:showBubbleSize val="0"/>
        </c:dLbls>
        <c:gapWidth val="182"/>
        <c:axId val="1962082384"/>
        <c:axId val="1962071152"/>
      </c:barChart>
      <c:catAx>
        <c:axId val="1962082384"/>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962071152"/>
        <c:crosses val="autoZero"/>
        <c:auto val="1"/>
        <c:lblAlgn val="ctr"/>
        <c:lblOffset val="100"/>
        <c:noMultiLvlLbl val="0"/>
      </c:catAx>
      <c:valAx>
        <c:axId val="1962071152"/>
        <c:scaling>
          <c:orientation val="minMax"/>
        </c:scaling>
        <c:delete val="1"/>
        <c:axPos val="b"/>
        <c:numFmt formatCode="0.00_ " sourceLinked="1"/>
        <c:majorTickMark val="none"/>
        <c:minorTickMark val="none"/>
        <c:tickLblPos val="nextTo"/>
        <c:crossAx val="1962082384"/>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zh-CN"/>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Sheet2!$D$3</c:f>
              <c:strCache>
                <c:ptCount val="1"/>
                <c:pt idx="0">
                  <c:v>市值增长%</c:v>
                </c:pt>
              </c:strCache>
            </c:strRef>
          </c:tx>
          <c:spPr>
            <a:ln w="28575" cap="rnd">
              <a:solidFill>
                <a:schemeClr val="accent1"/>
              </a:solidFill>
              <a:round/>
            </a:ln>
            <a:effectLst/>
          </c:spPr>
          <c:marker>
            <c:symbol val="none"/>
          </c:marker>
          <c:cat>
            <c:numRef>
              <c:f>Sheet2!$C$4:$C$25</c:f>
              <c:numCache>
                <c:formatCode>yyyy\-mm\-dd</c:formatCode>
                <c:ptCount val="22"/>
                <c:pt idx="0" formatCode="m/d;@">
                  <c:v>44378</c:v>
                </c:pt>
                <c:pt idx="1">
                  <c:v>44379</c:v>
                </c:pt>
                <c:pt idx="2">
                  <c:v>44380</c:v>
                </c:pt>
                <c:pt idx="3">
                  <c:v>44381</c:v>
                </c:pt>
                <c:pt idx="4">
                  <c:v>44382</c:v>
                </c:pt>
                <c:pt idx="5">
                  <c:v>44383</c:v>
                </c:pt>
                <c:pt idx="6">
                  <c:v>44384</c:v>
                </c:pt>
                <c:pt idx="7">
                  <c:v>44385</c:v>
                </c:pt>
                <c:pt idx="8">
                  <c:v>44386</c:v>
                </c:pt>
                <c:pt idx="9">
                  <c:v>44387</c:v>
                </c:pt>
                <c:pt idx="10">
                  <c:v>44388</c:v>
                </c:pt>
                <c:pt idx="11">
                  <c:v>44393</c:v>
                </c:pt>
                <c:pt idx="12">
                  <c:v>44396</c:v>
                </c:pt>
                <c:pt idx="13">
                  <c:v>44397</c:v>
                </c:pt>
                <c:pt idx="14">
                  <c:v>44398</c:v>
                </c:pt>
                <c:pt idx="15">
                  <c:v>44399</c:v>
                </c:pt>
                <c:pt idx="16">
                  <c:v>44400</c:v>
                </c:pt>
                <c:pt idx="17">
                  <c:v>44403</c:v>
                </c:pt>
                <c:pt idx="18">
                  <c:v>44404</c:v>
                </c:pt>
                <c:pt idx="19">
                  <c:v>44405</c:v>
                </c:pt>
                <c:pt idx="20">
                  <c:v>44406</c:v>
                </c:pt>
                <c:pt idx="21">
                  <c:v>44407</c:v>
                </c:pt>
              </c:numCache>
            </c:numRef>
          </c:cat>
          <c:val>
            <c:numRef>
              <c:f>Sheet2!$D$4:$D$25</c:f>
              <c:numCache>
                <c:formatCode>0.00%</c:formatCode>
                <c:ptCount val="22"/>
                <c:pt idx="0">
                  <c:v>-3.1884057971014457E-2</c:v>
                </c:pt>
                <c:pt idx="1">
                  <c:v>-3.8647342995168366E-3</c:v>
                </c:pt>
                <c:pt idx="2">
                  <c:v>9.5652173913043592E-2</c:v>
                </c:pt>
                <c:pt idx="3">
                  <c:v>0.12753623188405805</c:v>
                </c:pt>
                <c:pt idx="4">
                  <c:v>0.21400966183574877</c:v>
                </c:pt>
                <c:pt idx="5">
                  <c:v>0.30434782608695654</c:v>
                </c:pt>
                <c:pt idx="6">
                  <c:v>0.43478260869565211</c:v>
                </c:pt>
                <c:pt idx="7">
                  <c:v>0.57826086956521761</c:v>
                </c:pt>
                <c:pt idx="8">
                  <c:v>0.59758454106280201</c:v>
                </c:pt>
                <c:pt idx="9">
                  <c:v>0.56038647342995151</c:v>
                </c:pt>
                <c:pt idx="10">
                  <c:v>0.71642512077294707</c:v>
                </c:pt>
                <c:pt idx="11">
                  <c:v>0.6376811594202898</c:v>
                </c:pt>
                <c:pt idx="12">
                  <c:v>0.67632850241545905</c:v>
                </c:pt>
                <c:pt idx="13">
                  <c:v>0.73864734299516921</c:v>
                </c:pt>
                <c:pt idx="14">
                  <c:v>0.91256038647343019</c:v>
                </c:pt>
                <c:pt idx="15">
                  <c:v>0.96086956521739153</c:v>
                </c:pt>
                <c:pt idx="16">
                  <c:v>0.90338164251207731</c:v>
                </c:pt>
                <c:pt idx="17">
                  <c:v>0.9806763285024156</c:v>
                </c:pt>
                <c:pt idx="18">
                  <c:v>0.94975845410628024</c:v>
                </c:pt>
                <c:pt idx="19">
                  <c:v>0.90434782608695663</c:v>
                </c:pt>
                <c:pt idx="20">
                  <c:v>1.0946859903381645</c:v>
                </c:pt>
                <c:pt idx="21">
                  <c:v>1.3043478260869565</c:v>
                </c:pt>
              </c:numCache>
            </c:numRef>
          </c:val>
          <c:smooth val="0"/>
          <c:extLst>
            <c:ext xmlns:c16="http://schemas.microsoft.com/office/drawing/2014/chart" uri="{C3380CC4-5D6E-409C-BE32-E72D297353CC}">
              <c16:uniqueId val="{00000000-0709-419B-97B6-9A01A373F4CF}"/>
            </c:ext>
          </c:extLst>
        </c:ser>
        <c:dLbls>
          <c:showLegendKey val="0"/>
          <c:showVal val="0"/>
          <c:showCatName val="0"/>
          <c:showSerName val="0"/>
          <c:showPercent val="0"/>
          <c:showBubbleSize val="0"/>
        </c:dLbls>
        <c:smooth val="0"/>
        <c:axId val="407598624"/>
        <c:axId val="410423616"/>
      </c:lineChart>
      <c:dateAx>
        <c:axId val="407598624"/>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crossAx val="410423616"/>
        <c:crosses val="autoZero"/>
        <c:auto val="1"/>
        <c:lblOffset val="100"/>
        <c:baseTimeUnit val="days"/>
      </c:dateAx>
      <c:valAx>
        <c:axId val="41042361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4075986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全部A股!$B$2:$B$11</c:f>
              <c:strCache>
                <c:ptCount val="10"/>
                <c:pt idx="0">
                  <c:v>ST柏龙</c:v>
                </c:pt>
                <c:pt idx="1">
                  <c:v>藏格控股</c:v>
                </c:pt>
                <c:pt idx="2">
                  <c:v>海德股份</c:v>
                </c:pt>
                <c:pt idx="3">
                  <c:v>九鼎投资</c:v>
                </c:pt>
                <c:pt idx="4">
                  <c:v>国城矿业</c:v>
                </c:pt>
                <c:pt idx="5">
                  <c:v>*ST银亿</c:v>
                </c:pt>
                <c:pt idx="6">
                  <c:v>希努尔</c:v>
                </c:pt>
                <c:pt idx="7">
                  <c:v>*ST新光</c:v>
                </c:pt>
                <c:pt idx="8">
                  <c:v>泛海控股</c:v>
                </c:pt>
                <c:pt idx="9">
                  <c:v>协鑫能科</c:v>
                </c:pt>
              </c:strCache>
            </c:strRef>
          </c:cat>
          <c:val>
            <c:numRef>
              <c:f>全部A股!$C$2:$C$11</c:f>
              <c:numCache>
                <c:formatCode>#,##0.00_);[Red]\(#,##0.00\)</c:formatCode>
                <c:ptCount val="10"/>
                <c:pt idx="0">
                  <c:v>76.247273676207001</c:v>
                </c:pt>
                <c:pt idx="1">
                  <c:v>76.134587713957004</c:v>
                </c:pt>
                <c:pt idx="2">
                  <c:v>75.094469462926</c:v>
                </c:pt>
                <c:pt idx="3">
                  <c:v>71.811003716374998</c:v>
                </c:pt>
                <c:pt idx="4">
                  <c:v>70.873348734089006</c:v>
                </c:pt>
                <c:pt idx="5">
                  <c:v>69.565835195412006</c:v>
                </c:pt>
                <c:pt idx="6">
                  <c:v>68.504047058824</c:v>
                </c:pt>
                <c:pt idx="7">
                  <c:v>67.880191868238001</c:v>
                </c:pt>
                <c:pt idx="8">
                  <c:v>67.794133660569003</c:v>
                </c:pt>
                <c:pt idx="9">
                  <c:v>63.711714143287999</c:v>
                </c:pt>
              </c:numCache>
            </c:numRef>
          </c:val>
          <c:extLst>
            <c:ext xmlns:c16="http://schemas.microsoft.com/office/drawing/2014/chart" uri="{C3380CC4-5D6E-409C-BE32-E72D297353CC}">
              <c16:uniqueId val="{00000000-4BAE-4035-BD56-EB71672B201A}"/>
            </c:ext>
          </c:extLst>
        </c:ser>
        <c:dLbls>
          <c:showLegendKey val="0"/>
          <c:showVal val="0"/>
          <c:showCatName val="0"/>
          <c:showSerName val="0"/>
          <c:showPercent val="0"/>
          <c:showBubbleSize val="0"/>
        </c:dLbls>
        <c:gapWidth val="219"/>
        <c:overlap val="-27"/>
        <c:axId val="403877424"/>
        <c:axId val="403868688"/>
      </c:barChart>
      <c:catAx>
        <c:axId val="40387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403868688"/>
        <c:crosses val="autoZero"/>
        <c:auto val="1"/>
        <c:lblAlgn val="ctr"/>
        <c:lblOffset val="100"/>
        <c:noMultiLvlLbl val="0"/>
      </c:catAx>
      <c:valAx>
        <c:axId val="403868688"/>
        <c:scaling>
          <c:orientation val="minMax"/>
        </c:scaling>
        <c:delete val="0"/>
        <c:axPos val="l"/>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40387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zh-CN"/>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全部A股!$B$2:$B$6</c:f>
              <c:strCache>
                <c:ptCount val="5"/>
                <c:pt idx="0">
                  <c:v>*ST凯瑞</c:v>
                </c:pt>
                <c:pt idx="1">
                  <c:v>如意集团</c:v>
                </c:pt>
                <c:pt idx="2">
                  <c:v>金科文化</c:v>
                </c:pt>
                <c:pt idx="3">
                  <c:v>好利来</c:v>
                </c:pt>
                <c:pt idx="4">
                  <c:v>人福医药</c:v>
                </c:pt>
              </c:strCache>
            </c:strRef>
          </c:cat>
          <c:val>
            <c:numRef>
              <c:f>全部A股!$E$2:$E$6</c:f>
              <c:numCache>
                <c:formatCode>0.00_ </c:formatCode>
                <c:ptCount val="5"/>
                <c:pt idx="0">
                  <c:v>100</c:v>
                </c:pt>
                <c:pt idx="1">
                  <c:v>100</c:v>
                </c:pt>
                <c:pt idx="2">
                  <c:v>97.518917782138004</c:v>
                </c:pt>
                <c:pt idx="3">
                  <c:v>97.448391437308999</c:v>
                </c:pt>
                <c:pt idx="4">
                  <c:v>79.725091347293002</c:v>
                </c:pt>
              </c:numCache>
            </c:numRef>
          </c:val>
          <c:extLst>
            <c:ext xmlns:c16="http://schemas.microsoft.com/office/drawing/2014/chart" uri="{C3380CC4-5D6E-409C-BE32-E72D297353CC}">
              <c16:uniqueId val="{00000000-1E4E-4523-A78C-7A178B4FC7C0}"/>
            </c:ext>
          </c:extLst>
        </c:ser>
        <c:dLbls>
          <c:showLegendKey val="0"/>
          <c:showVal val="0"/>
          <c:showCatName val="0"/>
          <c:showSerName val="0"/>
          <c:showPercent val="0"/>
          <c:showBubbleSize val="0"/>
        </c:dLbls>
        <c:gapWidth val="219"/>
        <c:overlap val="-27"/>
        <c:axId val="1462205295"/>
        <c:axId val="1462201135"/>
      </c:barChart>
      <c:catAx>
        <c:axId val="1462205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62201135"/>
        <c:crosses val="autoZero"/>
        <c:auto val="1"/>
        <c:lblAlgn val="ctr"/>
        <c:lblOffset val="100"/>
        <c:noMultiLvlLbl val="0"/>
      </c:catAx>
      <c:valAx>
        <c:axId val="1462201135"/>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622052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全部A股!$B$2:$B$6</c:f>
              <c:strCache>
                <c:ptCount val="5"/>
                <c:pt idx="0">
                  <c:v>金财互联</c:v>
                </c:pt>
                <c:pt idx="1">
                  <c:v>ST摩登</c:v>
                </c:pt>
                <c:pt idx="2">
                  <c:v>锦泓集团</c:v>
                </c:pt>
                <c:pt idx="3">
                  <c:v>*ST当代</c:v>
                </c:pt>
                <c:pt idx="4">
                  <c:v>延安必康</c:v>
                </c:pt>
              </c:strCache>
            </c:strRef>
          </c:cat>
          <c:val>
            <c:numRef>
              <c:f>全部A股!$E$2:$E$6</c:f>
              <c:numCache>
                <c:formatCode>0.00_ </c:formatCode>
                <c:ptCount val="5"/>
                <c:pt idx="0">
                  <c:v>-107.19915306995</c:v>
                </c:pt>
                <c:pt idx="1">
                  <c:v>-104.02820193101</c:v>
                </c:pt>
                <c:pt idx="2">
                  <c:v>-100</c:v>
                </c:pt>
                <c:pt idx="3">
                  <c:v>-100</c:v>
                </c:pt>
                <c:pt idx="4">
                  <c:v>-100</c:v>
                </c:pt>
              </c:numCache>
            </c:numRef>
          </c:val>
          <c:extLst>
            <c:ext xmlns:c16="http://schemas.microsoft.com/office/drawing/2014/chart" uri="{C3380CC4-5D6E-409C-BE32-E72D297353CC}">
              <c16:uniqueId val="{00000000-FA37-470D-9E41-99052D91C9DD}"/>
            </c:ext>
          </c:extLst>
        </c:ser>
        <c:dLbls>
          <c:showLegendKey val="0"/>
          <c:showVal val="0"/>
          <c:showCatName val="0"/>
          <c:showSerName val="0"/>
          <c:showPercent val="0"/>
          <c:showBubbleSize val="0"/>
        </c:dLbls>
        <c:gapWidth val="219"/>
        <c:overlap val="-27"/>
        <c:axId val="467642175"/>
        <c:axId val="467643423"/>
      </c:barChart>
      <c:catAx>
        <c:axId val="467642175"/>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67643423"/>
        <c:crosses val="autoZero"/>
        <c:auto val="1"/>
        <c:lblAlgn val="ctr"/>
        <c:lblOffset val="100"/>
        <c:noMultiLvlLbl val="0"/>
      </c:catAx>
      <c:valAx>
        <c:axId val="467643423"/>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4676421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55014135342675"/>
          <c:y val="0.1706554688761697"/>
          <c:w val="0.85261526684164479"/>
          <c:h val="0.66631889763779528"/>
        </c:manualLayout>
      </c:layout>
      <c:barChart>
        <c:barDir val="col"/>
        <c:grouping val="clustered"/>
        <c:varyColors val="0"/>
        <c:ser>
          <c:idx val="0"/>
          <c:order val="0"/>
          <c:tx>
            <c:strRef>
              <c:f>Sheet2!$B$1</c:f>
              <c:strCache>
                <c:ptCount val="1"/>
                <c:pt idx="0">
                  <c:v>全部投放量的总和</c:v>
                </c:pt>
              </c:strCache>
            </c:strRef>
          </c:tx>
          <c:spPr>
            <a:solidFill>
              <a:schemeClr val="accent1"/>
            </a:solidFill>
            <a:ln>
              <a:noFill/>
            </a:ln>
            <a:effectLst/>
          </c:spPr>
          <c:invertIfNegative val="0"/>
          <c:cat>
            <c:numRef>
              <c:f>Sheet2!$A$2:$A$23</c:f>
              <c:numCache>
                <c:formatCode>m/d/yyyy</c:formatCode>
                <c:ptCount val="22"/>
                <c:pt idx="0">
                  <c:v>44378</c:v>
                </c:pt>
                <c:pt idx="1">
                  <c:v>44379</c:v>
                </c:pt>
                <c:pt idx="2">
                  <c:v>44382</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c:v>44407</c:v>
                </c:pt>
              </c:numCache>
            </c:numRef>
          </c:cat>
          <c:val>
            <c:numRef>
              <c:f>Sheet2!$B$2:$B$23</c:f>
              <c:numCache>
                <c:formatCode>#,##0_ </c:formatCode>
                <c:ptCount val="22"/>
                <c:pt idx="0">
                  <c:v>100</c:v>
                </c:pt>
                <c:pt idx="1">
                  <c:v>100</c:v>
                </c:pt>
                <c:pt idx="2">
                  <c:v>100</c:v>
                </c:pt>
                <c:pt idx="3">
                  <c:v>100</c:v>
                </c:pt>
                <c:pt idx="4">
                  <c:v>100</c:v>
                </c:pt>
                <c:pt idx="5">
                  <c:v>100</c:v>
                </c:pt>
                <c:pt idx="6">
                  <c:v>100</c:v>
                </c:pt>
                <c:pt idx="7">
                  <c:v>100</c:v>
                </c:pt>
                <c:pt idx="8">
                  <c:v>100</c:v>
                </c:pt>
                <c:pt idx="9">
                  <c:v>100</c:v>
                </c:pt>
                <c:pt idx="10">
                  <c:v>1100</c:v>
                </c:pt>
                <c:pt idx="11">
                  <c:v>100</c:v>
                </c:pt>
                <c:pt idx="12">
                  <c:v>100</c:v>
                </c:pt>
                <c:pt idx="13">
                  <c:v>100</c:v>
                </c:pt>
                <c:pt idx="14">
                  <c:v>100</c:v>
                </c:pt>
                <c:pt idx="15">
                  <c:v>100</c:v>
                </c:pt>
                <c:pt idx="16">
                  <c:v>100</c:v>
                </c:pt>
                <c:pt idx="17">
                  <c:v>100</c:v>
                </c:pt>
                <c:pt idx="18">
                  <c:v>100</c:v>
                </c:pt>
                <c:pt idx="19">
                  <c:v>800</c:v>
                </c:pt>
                <c:pt idx="20">
                  <c:v>300</c:v>
                </c:pt>
                <c:pt idx="21">
                  <c:v>300</c:v>
                </c:pt>
              </c:numCache>
            </c:numRef>
          </c:val>
          <c:extLst>
            <c:ext xmlns:c16="http://schemas.microsoft.com/office/drawing/2014/chart" uri="{C3380CC4-5D6E-409C-BE32-E72D297353CC}">
              <c16:uniqueId val="{00000000-89B9-40B9-A07E-2BF9D3E4FDE8}"/>
            </c:ext>
          </c:extLst>
        </c:ser>
        <c:ser>
          <c:idx val="1"/>
          <c:order val="1"/>
          <c:tx>
            <c:strRef>
              <c:f>Sheet2!$C$1</c:f>
              <c:strCache>
                <c:ptCount val="1"/>
                <c:pt idx="0">
                  <c:v>全部回笼量的总和</c:v>
                </c:pt>
              </c:strCache>
            </c:strRef>
          </c:tx>
          <c:spPr>
            <a:solidFill>
              <a:schemeClr val="accent2"/>
            </a:solidFill>
            <a:ln>
              <a:noFill/>
            </a:ln>
            <a:effectLst/>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B9-40B9-A07E-2BF9D3E4FD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Sheet2!$A$2:$A$23</c:f>
              <c:numCache>
                <c:formatCode>m/d/yyyy</c:formatCode>
                <c:ptCount val="22"/>
                <c:pt idx="0">
                  <c:v>44378</c:v>
                </c:pt>
                <c:pt idx="1">
                  <c:v>44379</c:v>
                </c:pt>
                <c:pt idx="2">
                  <c:v>44382</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c:v>44407</c:v>
                </c:pt>
              </c:numCache>
            </c:numRef>
          </c:cat>
          <c:val>
            <c:numRef>
              <c:f>Sheet2!$C$2:$C$23</c:f>
              <c:numCache>
                <c:formatCode>#,##0_ </c:formatCode>
                <c:ptCount val="22"/>
                <c:pt idx="0">
                  <c:v>-300</c:v>
                </c:pt>
                <c:pt idx="1">
                  <c:v>-300</c:v>
                </c:pt>
                <c:pt idx="2">
                  <c:v>-300</c:v>
                </c:pt>
                <c:pt idx="3">
                  <c:v>-300</c:v>
                </c:pt>
                <c:pt idx="4">
                  <c:v>-1000</c:v>
                </c:pt>
                <c:pt idx="5">
                  <c:v>-100</c:v>
                </c:pt>
                <c:pt idx="6">
                  <c:v>-100</c:v>
                </c:pt>
                <c:pt idx="7">
                  <c:v>-100</c:v>
                </c:pt>
                <c:pt idx="8">
                  <c:v>-100</c:v>
                </c:pt>
                <c:pt idx="9">
                  <c:v>-100</c:v>
                </c:pt>
                <c:pt idx="10">
                  <c:v>-4100</c:v>
                </c:pt>
                <c:pt idx="11">
                  <c:v>-100</c:v>
                </c:pt>
                <c:pt idx="12">
                  <c:v>-100</c:v>
                </c:pt>
                <c:pt idx="13">
                  <c:v>-100</c:v>
                </c:pt>
                <c:pt idx="14">
                  <c:v>-100</c:v>
                </c:pt>
                <c:pt idx="15">
                  <c:v>-100</c:v>
                </c:pt>
                <c:pt idx="16">
                  <c:v>-100</c:v>
                </c:pt>
                <c:pt idx="17">
                  <c:v>-100</c:v>
                </c:pt>
                <c:pt idx="18">
                  <c:v>-100</c:v>
                </c:pt>
                <c:pt idx="19">
                  <c:v>-100</c:v>
                </c:pt>
                <c:pt idx="20">
                  <c:v>-100</c:v>
                </c:pt>
                <c:pt idx="21">
                  <c:v>-100</c:v>
                </c:pt>
              </c:numCache>
            </c:numRef>
          </c:val>
          <c:extLst>
            <c:ext xmlns:c16="http://schemas.microsoft.com/office/drawing/2014/chart" uri="{C3380CC4-5D6E-409C-BE32-E72D297353CC}">
              <c16:uniqueId val="{00000001-89B9-40B9-A07E-2BF9D3E4FDE8}"/>
            </c:ext>
          </c:extLst>
        </c:ser>
        <c:dLbls>
          <c:showLegendKey val="0"/>
          <c:showVal val="0"/>
          <c:showCatName val="0"/>
          <c:showSerName val="0"/>
          <c:showPercent val="0"/>
          <c:showBubbleSize val="0"/>
        </c:dLbls>
        <c:gapWidth val="50"/>
        <c:overlap val="100"/>
        <c:axId val="1742978351"/>
        <c:axId val="1742961295"/>
      </c:barChart>
      <c:lineChart>
        <c:grouping val="standard"/>
        <c:varyColors val="0"/>
        <c:ser>
          <c:idx val="2"/>
          <c:order val="2"/>
          <c:tx>
            <c:strRef>
              <c:f>Sheet2!$D$1</c:f>
              <c:strCache>
                <c:ptCount val="1"/>
                <c:pt idx="0">
                  <c:v>净投放量</c:v>
                </c:pt>
              </c:strCache>
            </c:strRef>
          </c:tx>
          <c:spPr>
            <a:ln w="28575" cap="rnd">
              <a:solidFill>
                <a:schemeClr val="accent3"/>
              </a:solidFill>
              <a:round/>
            </a:ln>
            <a:effectLst/>
          </c:spPr>
          <c:marker>
            <c:symbol val="none"/>
          </c:marker>
          <c:cat>
            <c:numRef>
              <c:f>Sheet2!$A$2:$A$23</c:f>
              <c:numCache>
                <c:formatCode>m/d/yyyy</c:formatCode>
                <c:ptCount val="22"/>
                <c:pt idx="0">
                  <c:v>44378</c:v>
                </c:pt>
                <c:pt idx="1">
                  <c:v>44379</c:v>
                </c:pt>
                <c:pt idx="2">
                  <c:v>44382</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c:v>44407</c:v>
                </c:pt>
              </c:numCache>
            </c:numRef>
          </c:cat>
          <c:val>
            <c:numRef>
              <c:f>Sheet2!$D$2:$D$23</c:f>
              <c:numCache>
                <c:formatCode>#,##0_ </c:formatCode>
                <c:ptCount val="22"/>
                <c:pt idx="0">
                  <c:v>-200</c:v>
                </c:pt>
                <c:pt idx="1">
                  <c:v>-200</c:v>
                </c:pt>
                <c:pt idx="2">
                  <c:v>-200</c:v>
                </c:pt>
                <c:pt idx="3">
                  <c:v>-200</c:v>
                </c:pt>
                <c:pt idx="4">
                  <c:v>-900</c:v>
                </c:pt>
                <c:pt idx="5">
                  <c:v>0</c:v>
                </c:pt>
                <c:pt idx="6">
                  <c:v>0</c:v>
                </c:pt>
                <c:pt idx="7">
                  <c:v>0</c:v>
                </c:pt>
                <c:pt idx="8">
                  <c:v>0</c:v>
                </c:pt>
                <c:pt idx="9">
                  <c:v>0</c:v>
                </c:pt>
                <c:pt idx="10">
                  <c:v>-3000</c:v>
                </c:pt>
                <c:pt idx="11">
                  <c:v>0</c:v>
                </c:pt>
                <c:pt idx="12">
                  <c:v>0</c:v>
                </c:pt>
                <c:pt idx="13">
                  <c:v>0</c:v>
                </c:pt>
                <c:pt idx="14">
                  <c:v>0</c:v>
                </c:pt>
                <c:pt idx="15">
                  <c:v>0</c:v>
                </c:pt>
                <c:pt idx="16">
                  <c:v>0</c:v>
                </c:pt>
                <c:pt idx="17">
                  <c:v>0</c:v>
                </c:pt>
                <c:pt idx="18">
                  <c:v>0</c:v>
                </c:pt>
                <c:pt idx="19">
                  <c:v>700</c:v>
                </c:pt>
                <c:pt idx="20">
                  <c:v>200</c:v>
                </c:pt>
                <c:pt idx="21">
                  <c:v>200</c:v>
                </c:pt>
              </c:numCache>
            </c:numRef>
          </c:val>
          <c:smooth val="0"/>
          <c:extLst>
            <c:ext xmlns:c16="http://schemas.microsoft.com/office/drawing/2014/chart" uri="{C3380CC4-5D6E-409C-BE32-E72D297353CC}">
              <c16:uniqueId val="{00000002-89B9-40B9-A07E-2BF9D3E4FDE8}"/>
            </c:ext>
          </c:extLst>
        </c:ser>
        <c:dLbls>
          <c:showLegendKey val="0"/>
          <c:showVal val="0"/>
          <c:showCatName val="0"/>
          <c:showSerName val="0"/>
          <c:showPercent val="0"/>
          <c:showBubbleSize val="0"/>
        </c:dLbls>
        <c:marker val="1"/>
        <c:smooth val="0"/>
        <c:axId val="1742978351"/>
        <c:axId val="1742961295"/>
      </c:lineChart>
      <c:catAx>
        <c:axId val="1742978351"/>
        <c:scaling>
          <c:orientation val="minMax"/>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742961295"/>
        <c:crosses val="autoZero"/>
        <c:auto val="0"/>
        <c:lblAlgn val="ctr"/>
        <c:lblOffset val="100"/>
        <c:noMultiLvlLbl val="0"/>
      </c:catAx>
      <c:valAx>
        <c:axId val="1742961295"/>
        <c:scaling>
          <c:orientation val="minMax"/>
          <c:max val="1000"/>
          <c:min val="-2000"/>
        </c:scaling>
        <c:delete val="0"/>
        <c:axPos val="l"/>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7429783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'[Microsoft PowerPoint 中的图表]万得'!$H$2</c:f>
              <c:strCache>
                <c:ptCount val="1"/>
                <c:pt idx="0">
                  <c:v>上证指数</c:v>
                </c:pt>
              </c:strCache>
            </c:strRef>
          </c:tx>
          <c:spPr>
            <a:ln w="28575" cap="rnd">
              <a:solidFill>
                <a:schemeClr val="accent1"/>
              </a:solidFill>
              <a:round/>
            </a:ln>
            <a:effectLst/>
          </c:spPr>
          <c:marker>
            <c:symbol val="none"/>
          </c:marker>
          <c:cat>
            <c:numRef>
              <c:f>'[Microsoft PowerPoint 中的图表]万得'!$G$3:$G$24</c:f>
              <c:numCache>
                <c:formatCode>yyyy\-m\-d;@</c:formatCode>
                <c:ptCount val="22"/>
                <c:pt idx="0">
                  <c:v>44378</c:v>
                </c:pt>
                <c:pt idx="1">
                  <c:v>44379</c:v>
                </c:pt>
                <c:pt idx="2">
                  <c:v>44382</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formatCode="m/d/yyyy">
                  <c:v>44407</c:v>
                </c:pt>
              </c:numCache>
            </c:numRef>
          </c:cat>
          <c:val>
            <c:numRef>
              <c:f>'[Microsoft PowerPoint 中的图表]万得'!$H$3:$H$24</c:f>
              <c:numCache>
                <c:formatCode>0.00%</c:formatCode>
                <c:ptCount val="22"/>
                <c:pt idx="0">
                  <c:v>5.0428779378715038E-3</c:v>
                </c:pt>
                <c:pt idx="1">
                  <c:v>4.3668970414263431E-3</c:v>
                </c:pt>
                <c:pt idx="2">
                  <c:v>-1.5229692313948329E-2</c:v>
                </c:pt>
                <c:pt idx="3">
                  <c:v>-1.0874269652233148E-2</c:v>
                </c:pt>
                <c:pt idx="4">
                  <c:v>-1.2011436654189578E-2</c:v>
                </c:pt>
                <c:pt idx="5">
                  <c:v>-5.4468040899952053E-3</c:v>
                </c:pt>
                <c:pt idx="6">
                  <c:v>-1.3342184837760285E-2</c:v>
                </c:pt>
                <c:pt idx="7">
                  <c:v>-1.3738414759589812E-2</c:v>
                </c:pt>
                <c:pt idx="8">
                  <c:v>-7.0922021542784153E-3</c:v>
                </c:pt>
                <c:pt idx="9">
                  <c:v>-1.8625996763274033E-3</c:v>
                </c:pt>
                <c:pt idx="10">
                  <c:v>-1.2503379694585037E-2</c:v>
                </c:pt>
                <c:pt idx="11">
                  <c:v>-2.4033787962250974E-3</c:v>
                </c:pt>
                <c:pt idx="12">
                  <c:v>-9.4801045310394239E-3</c:v>
                </c:pt>
                <c:pt idx="13">
                  <c:v>-9.5308436783962946E-3</c:v>
                </c:pt>
                <c:pt idx="14">
                  <c:v>-1.0183484007331378E-2</c:v>
                </c:pt>
                <c:pt idx="15">
                  <c:v>-2.9432623547795966E-3</c:v>
                </c:pt>
                <c:pt idx="16">
                  <c:v>4.3560663464292659E-4</c:v>
                </c:pt>
                <c:pt idx="17">
                  <c:v>-6.3756971070486612E-3</c:v>
                </c:pt>
                <c:pt idx="18">
                  <c:v>-2.9591865549151608E-2</c:v>
                </c:pt>
                <c:pt idx="19">
                  <c:v>-5.3732169338671865E-2</c:v>
                </c:pt>
                <c:pt idx="20">
                  <c:v>-5.9215747416326514E-2</c:v>
                </c:pt>
                <c:pt idx="21">
                  <c:v>-4.5184959864438823E-2</c:v>
                </c:pt>
              </c:numCache>
            </c:numRef>
          </c:val>
          <c:smooth val="0"/>
          <c:extLst>
            <c:ext xmlns:c16="http://schemas.microsoft.com/office/drawing/2014/chart" uri="{C3380CC4-5D6E-409C-BE32-E72D297353CC}">
              <c16:uniqueId val="{00000000-7FA2-4D6E-B516-0732D7DFEF6A}"/>
            </c:ext>
          </c:extLst>
        </c:ser>
        <c:ser>
          <c:idx val="1"/>
          <c:order val="1"/>
          <c:tx>
            <c:strRef>
              <c:f>'[Microsoft PowerPoint 中的图表]万得'!$I$2</c:f>
              <c:strCache>
                <c:ptCount val="1"/>
                <c:pt idx="0">
                  <c:v>深证成指</c:v>
                </c:pt>
              </c:strCache>
            </c:strRef>
          </c:tx>
          <c:spPr>
            <a:ln w="28575" cap="rnd">
              <a:solidFill>
                <a:schemeClr val="accent2"/>
              </a:solidFill>
              <a:round/>
            </a:ln>
            <a:effectLst/>
          </c:spPr>
          <c:marker>
            <c:symbol val="none"/>
          </c:marker>
          <c:cat>
            <c:numRef>
              <c:f>'[Microsoft PowerPoint 中的图表]万得'!$G$3:$G$24</c:f>
              <c:numCache>
                <c:formatCode>yyyy\-m\-d;@</c:formatCode>
                <c:ptCount val="22"/>
                <c:pt idx="0">
                  <c:v>44378</c:v>
                </c:pt>
                <c:pt idx="1">
                  <c:v>44379</c:v>
                </c:pt>
                <c:pt idx="2">
                  <c:v>44382</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formatCode="m/d/yyyy">
                  <c:v>44407</c:v>
                </c:pt>
              </c:numCache>
            </c:numRef>
          </c:cat>
          <c:val>
            <c:numRef>
              <c:f>'[Microsoft PowerPoint 中的图表]万得'!$I$3:$I$24</c:f>
              <c:numCache>
                <c:formatCode>0.00%</c:formatCode>
                <c:ptCount val="22"/>
                <c:pt idx="0">
                  <c:v>1.0793759049080531E-2</c:v>
                </c:pt>
                <c:pt idx="1">
                  <c:v>2.6052685044581914E-3</c:v>
                </c:pt>
                <c:pt idx="2">
                  <c:v>-2.1939376181578485E-2</c:v>
                </c:pt>
                <c:pt idx="3">
                  <c:v>-1.8742579691492511E-2</c:v>
                </c:pt>
                <c:pt idx="4">
                  <c:v>-2.2143785607772304E-2</c:v>
                </c:pt>
                <c:pt idx="5">
                  <c:v>-3.9834404431126069E-3</c:v>
                </c:pt>
                <c:pt idx="6">
                  <c:v>-7.7929718717869578E-3</c:v>
                </c:pt>
                <c:pt idx="7">
                  <c:v>-1.0362899899148625E-2</c:v>
                </c:pt>
                <c:pt idx="8">
                  <c:v>1.078179888761821E-2</c:v>
                </c:pt>
                <c:pt idx="9">
                  <c:v>1.2633317216449003E-2</c:v>
                </c:pt>
                <c:pt idx="10">
                  <c:v>3.7680975359832836E-3</c:v>
                </c:pt>
                <c:pt idx="11">
                  <c:v>1.130258591824318E-2</c:v>
                </c:pt>
                <c:pt idx="12">
                  <c:v>-1.8389581592684889E-3</c:v>
                </c:pt>
                <c:pt idx="13">
                  <c:v>-4.5955287063048633E-4</c:v>
                </c:pt>
                <c:pt idx="14">
                  <c:v>7.7045706783707146E-4</c:v>
                </c:pt>
                <c:pt idx="15">
                  <c:v>1.4186904856548832E-2</c:v>
                </c:pt>
                <c:pt idx="16">
                  <c:v>1.7492969488421384E-2</c:v>
                </c:pt>
                <c:pt idx="17">
                  <c:v>1.9180458936196576E-3</c:v>
                </c:pt>
                <c:pt idx="18">
                  <c:v>-2.4596845390746136E-2</c:v>
                </c:pt>
                <c:pt idx="19">
                  <c:v>-6.041164222383677E-2</c:v>
                </c:pt>
                <c:pt idx="20">
                  <c:v>-6.0892415380941034E-2</c:v>
                </c:pt>
                <c:pt idx="21">
                  <c:v>-3.2298729366179835E-2</c:v>
                </c:pt>
              </c:numCache>
            </c:numRef>
          </c:val>
          <c:smooth val="0"/>
          <c:extLst>
            <c:ext xmlns:c16="http://schemas.microsoft.com/office/drawing/2014/chart" uri="{C3380CC4-5D6E-409C-BE32-E72D297353CC}">
              <c16:uniqueId val="{00000001-7FA2-4D6E-B516-0732D7DFEF6A}"/>
            </c:ext>
          </c:extLst>
        </c:ser>
        <c:ser>
          <c:idx val="2"/>
          <c:order val="2"/>
          <c:tx>
            <c:strRef>
              <c:f>'[Microsoft PowerPoint 中的图表]万得'!$J$2</c:f>
              <c:strCache>
                <c:ptCount val="1"/>
                <c:pt idx="0">
                  <c:v>中小100</c:v>
                </c:pt>
              </c:strCache>
            </c:strRef>
          </c:tx>
          <c:spPr>
            <a:ln w="28575" cap="rnd">
              <a:solidFill>
                <a:schemeClr val="accent3"/>
              </a:solidFill>
              <a:round/>
            </a:ln>
            <a:effectLst/>
          </c:spPr>
          <c:marker>
            <c:symbol val="none"/>
          </c:marker>
          <c:cat>
            <c:numRef>
              <c:f>'[Microsoft PowerPoint 中的图表]万得'!$G$3:$G$24</c:f>
              <c:numCache>
                <c:formatCode>yyyy\-m\-d;@</c:formatCode>
                <c:ptCount val="22"/>
                <c:pt idx="0">
                  <c:v>44378</c:v>
                </c:pt>
                <c:pt idx="1">
                  <c:v>44379</c:v>
                </c:pt>
                <c:pt idx="2">
                  <c:v>44382</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formatCode="m/d/yyyy">
                  <c:v>44407</c:v>
                </c:pt>
              </c:numCache>
            </c:numRef>
          </c:cat>
          <c:val>
            <c:numRef>
              <c:f>'[Microsoft PowerPoint 中的图表]万得'!$J$3:$J$24</c:f>
              <c:numCache>
                <c:formatCode>0.00%</c:formatCode>
                <c:ptCount val="22"/>
                <c:pt idx="0">
                  <c:v>7.2548913459187236E-3</c:v>
                </c:pt>
                <c:pt idx="1">
                  <c:v>-5.096187574346267E-3</c:v>
                </c:pt>
                <c:pt idx="2">
                  <c:v>-2.590920937340746E-2</c:v>
                </c:pt>
                <c:pt idx="3">
                  <c:v>-1.7170265809291596E-2</c:v>
                </c:pt>
                <c:pt idx="4">
                  <c:v>-1.7240770632581004E-2</c:v>
                </c:pt>
                <c:pt idx="5">
                  <c:v>-1.8821306349925404E-4</c:v>
                </c:pt>
                <c:pt idx="6">
                  <c:v>-6.8254797142679458E-3</c:v>
                </c:pt>
                <c:pt idx="7">
                  <c:v>-1.1440135429524712E-2</c:v>
                </c:pt>
                <c:pt idx="8">
                  <c:v>6.0176772673576906E-3</c:v>
                </c:pt>
                <c:pt idx="9">
                  <c:v>7.1250692247220027E-3</c:v>
                </c:pt>
                <c:pt idx="10">
                  <c:v>-6.4882150159719654E-3</c:v>
                </c:pt>
                <c:pt idx="11">
                  <c:v>1.1567534774525878E-3</c:v>
                </c:pt>
                <c:pt idx="12">
                  <c:v>-1.1191861947687731E-2</c:v>
                </c:pt>
                <c:pt idx="13">
                  <c:v>-1.5717078538280971E-2</c:v>
                </c:pt>
                <c:pt idx="14">
                  <c:v>-1.2183988800503309E-2</c:v>
                </c:pt>
                <c:pt idx="15">
                  <c:v>4.3171225106508615E-3</c:v>
                </c:pt>
                <c:pt idx="16">
                  <c:v>1.045704817865567E-2</c:v>
                </c:pt>
                <c:pt idx="17">
                  <c:v>-2.5324220898798044E-3</c:v>
                </c:pt>
                <c:pt idx="18">
                  <c:v>-2.3083376870350114E-2</c:v>
                </c:pt>
                <c:pt idx="19">
                  <c:v>-6.2566607258429774E-2</c:v>
                </c:pt>
                <c:pt idx="20">
                  <c:v>-6.4491350251246971E-2</c:v>
                </c:pt>
                <c:pt idx="21">
                  <c:v>-3.7014655576812494E-2</c:v>
                </c:pt>
              </c:numCache>
            </c:numRef>
          </c:val>
          <c:smooth val="0"/>
          <c:extLst>
            <c:ext xmlns:c16="http://schemas.microsoft.com/office/drawing/2014/chart" uri="{C3380CC4-5D6E-409C-BE32-E72D297353CC}">
              <c16:uniqueId val="{00000002-7FA2-4D6E-B516-0732D7DFEF6A}"/>
            </c:ext>
          </c:extLst>
        </c:ser>
        <c:ser>
          <c:idx val="3"/>
          <c:order val="3"/>
          <c:tx>
            <c:strRef>
              <c:f>'[Microsoft PowerPoint 中的图表]万得'!$K$2</c:f>
              <c:strCache>
                <c:ptCount val="1"/>
                <c:pt idx="0">
                  <c:v>创业板指</c:v>
                </c:pt>
              </c:strCache>
            </c:strRef>
          </c:tx>
          <c:spPr>
            <a:ln w="28575" cap="rnd">
              <a:solidFill>
                <a:schemeClr val="accent4"/>
              </a:solidFill>
              <a:round/>
            </a:ln>
            <a:effectLst/>
          </c:spPr>
          <c:marker>
            <c:symbol val="none"/>
          </c:marker>
          <c:cat>
            <c:numRef>
              <c:f>'[Microsoft PowerPoint 中的图表]万得'!$G$3:$G$24</c:f>
              <c:numCache>
                <c:formatCode>yyyy\-m\-d;@</c:formatCode>
                <c:ptCount val="22"/>
                <c:pt idx="0">
                  <c:v>44378</c:v>
                </c:pt>
                <c:pt idx="1">
                  <c:v>44379</c:v>
                </c:pt>
                <c:pt idx="2">
                  <c:v>44382</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formatCode="m/d/yyyy">
                  <c:v>44407</c:v>
                </c:pt>
              </c:numCache>
            </c:numRef>
          </c:cat>
          <c:val>
            <c:numRef>
              <c:f>'[Microsoft PowerPoint 中的图表]万得'!$K$3:$K$24</c:f>
              <c:numCache>
                <c:formatCode>0.00%</c:formatCode>
                <c:ptCount val="22"/>
                <c:pt idx="0">
                  <c:v>2.082649600017672E-2</c:v>
                </c:pt>
                <c:pt idx="1">
                  <c:v>1.4420836548145965E-2</c:v>
                </c:pt>
                <c:pt idx="2">
                  <c:v>-2.123768278193372E-2</c:v>
                </c:pt>
                <c:pt idx="3">
                  <c:v>-1.5888878460309619E-2</c:v>
                </c:pt>
                <c:pt idx="4">
                  <c:v>-3.3541432910484725E-2</c:v>
                </c:pt>
                <c:pt idx="5">
                  <c:v>9.8390074281073936E-4</c:v>
                </c:pt>
                <c:pt idx="6">
                  <c:v>7.8441673143263557E-3</c:v>
                </c:pt>
                <c:pt idx="7">
                  <c:v>9.0169861594224798E-4</c:v>
                </c:pt>
                <c:pt idx="8">
                  <c:v>3.7732273485654E-2</c:v>
                </c:pt>
                <c:pt idx="9">
                  <c:v>3.1923577622103183E-2</c:v>
                </c:pt>
                <c:pt idx="10">
                  <c:v>2.4187711609926055E-2</c:v>
                </c:pt>
                <c:pt idx="11">
                  <c:v>3.8503916593729315E-2</c:v>
                </c:pt>
                <c:pt idx="12">
                  <c:v>7.7532165325269187E-3</c:v>
                </c:pt>
                <c:pt idx="13">
                  <c:v>1.2708566245475561E-2</c:v>
                </c:pt>
                <c:pt idx="14">
                  <c:v>1.6896471030399818E-2</c:v>
                </c:pt>
                <c:pt idx="15">
                  <c:v>4.5154685173340425E-2</c:v>
                </c:pt>
                <c:pt idx="16">
                  <c:v>4.057191660042303E-2</c:v>
                </c:pt>
                <c:pt idx="17">
                  <c:v>1.8681930583885453E-2</c:v>
                </c:pt>
                <c:pt idx="18">
                  <c:v>-1.0278231006706884E-2</c:v>
                </c:pt>
                <c:pt idx="19">
                  <c:v>-5.0906367990327439E-2</c:v>
                </c:pt>
                <c:pt idx="20">
                  <c:v>-3.5616449455864507E-2</c:v>
                </c:pt>
                <c:pt idx="21">
                  <c:v>1.5701633758464117E-2</c:v>
                </c:pt>
              </c:numCache>
            </c:numRef>
          </c:val>
          <c:smooth val="0"/>
          <c:extLst>
            <c:ext xmlns:c16="http://schemas.microsoft.com/office/drawing/2014/chart" uri="{C3380CC4-5D6E-409C-BE32-E72D297353CC}">
              <c16:uniqueId val="{00000003-7FA2-4D6E-B516-0732D7DFEF6A}"/>
            </c:ext>
          </c:extLst>
        </c:ser>
        <c:ser>
          <c:idx val="4"/>
          <c:order val="4"/>
          <c:tx>
            <c:strRef>
              <c:f>'[Microsoft PowerPoint 中的图表]万得'!$L$2</c:f>
              <c:strCache>
                <c:ptCount val="1"/>
                <c:pt idx="0">
                  <c:v>科创50</c:v>
                </c:pt>
              </c:strCache>
            </c:strRef>
          </c:tx>
          <c:spPr>
            <a:ln w="28575" cap="rnd">
              <a:solidFill>
                <a:schemeClr val="accent5"/>
              </a:solidFill>
              <a:round/>
            </a:ln>
            <a:effectLst/>
          </c:spPr>
          <c:marker>
            <c:symbol val="none"/>
          </c:marker>
          <c:cat>
            <c:numRef>
              <c:f>'[Microsoft PowerPoint 中的图表]万得'!$G$3:$G$24</c:f>
              <c:numCache>
                <c:formatCode>yyyy\-m\-d;@</c:formatCode>
                <c:ptCount val="22"/>
                <c:pt idx="0">
                  <c:v>44378</c:v>
                </c:pt>
                <c:pt idx="1">
                  <c:v>44379</c:v>
                </c:pt>
                <c:pt idx="2">
                  <c:v>44382</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formatCode="m/d/yyyy">
                  <c:v>44407</c:v>
                </c:pt>
              </c:numCache>
            </c:numRef>
          </c:cat>
          <c:val>
            <c:numRef>
              <c:f>'[Microsoft PowerPoint 中的图表]万得'!$L$3:$L$24</c:f>
              <c:numCache>
                <c:formatCode>0.00%</c:formatCode>
                <c:ptCount val="22"/>
                <c:pt idx="0">
                  <c:v>1.6733092060750021E-2</c:v>
                </c:pt>
                <c:pt idx="1">
                  <c:v>1.1347574574206876E-2</c:v>
                </c:pt>
                <c:pt idx="2">
                  <c:v>-1.5313316880466221E-2</c:v>
                </c:pt>
                <c:pt idx="3">
                  <c:v>8.8446910759851782E-3</c:v>
                </c:pt>
                <c:pt idx="4">
                  <c:v>-1.8748483990847276E-2</c:v>
                </c:pt>
                <c:pt idx="5">
                  <c:v>5.0891815090192694E-3</c:v>
                </c:pt>
                <c:pt idx="6">
                  <c:v>3.1174237552624495E-2</c:v>
                </c:pt>
                <c:pt idx="7">
                  <c:v>1.3850714141538267E-2</c:v>
                </c:pt>
                <c:pt idx="8">
                  <c:v>2.5304429361831637E-2</c:v>
                </c:pt>
                <c:pt idx="9">
                  <c:v>1.8500289005999315E-2</c:v>
                </c:pt>
                <c:pt idx="10">
                  <c:v>-3.4304938491239723E-3</c:v>
                </c:pt>
                <c:pt idx="11">
                  <c:v>-8.7991747916860152E-4</c:v>
                </c:pt>
                <c:pt idx="12">
                  <c:v>-2.3586653754808617E-2</c:v>
                </c:pt>
                <c:pt idx="13">
                  <c:v>-3.0662675488162039E-2</c:v>
                </c:pt>
                <c:pt idx="14">
                  <c:v>-2.5255968282767771E-2</c:v>
                </c:pt>
                <c:pt idx="15">
                  <c:v>2.2788870442667086E-3</c:v>
                </c:pt>
                <c:pt idx="16">
                  <c:v>1.2837512690625053E-2</c:v>
                </c:pt>
                <c:pt idx="17">
                  <c:v>9.0379592367439976E-4</c:v>
                </c:pt>
                <c:pt idx="18">
                  <c:v>-3.264433031301861E-3</c:v>
                </c:pt>
                <c:pt idx="19">
                  <c:v>-1.0747860718633651E-2</c:v>
                </c:pt>
                <c:pt idx="20">
                  <c:v>-2.7767878217116126E-2</c:v>
                </c:pt>
                <c:pt idx="21">
                  <c:v>1.6892239012602728E-2</c:v>
                </c:pt>
              </c:numCache>
            </c:numRef>
          </c:val>
          <c:smooth val="0"/>
          <c:extLst>
            <c:ext xmlns:c16="http://schemas.microsoft.com/office/drawing/2014/chart" uri="{C3380CC4-5D6E-409C-BE32-E72D297353CC}">
              <c16:uniqueId val="{00000004-7FA2-4D6E-B516-0732D7DFEF6A}"/>
            </c:ext>
          </c:extLst>
        </c:ser>
        <c:dLbls>
          <c:showLegendKey val="0"/>
          <c:showVal val="0"/>
          <c:showCatName val="0"/>
          <c:showSerName val="0"/>
          <c:showPercent val="0"/>
          <c:showBubbleSize val="0"/>
        </c:dLbls>
        <c:smooth val="0"/>
        <c:axId val="866487264"/>
        <c:axId val="866484640"/>
      </c:lineChart>
      <c:catAx>
        <c:axId val="866487264"/>
        <c:scaling>
          <c:orientation val="minMax"/>
        </c:scaling>
        <c:delete val="0"/>
        <c:axPos val="b"/>
        <c:numFmt formatCode="yyyy\-m\-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66484640"/>
        <c:crosses val="autoZero"/>
        <c:auto val="0"/>
        <c:lblAlgn val="ctr"/>
        <c:lblOffset val="100"/>
        <c:noMultiLvlLbl val="1"/>
      </c:catAx>
      <c:valAx>
        <c:axId val="866484640"/>
        <c:scaling>
          <c:orientation val="minMax"/>
          <c:max val="4.5000000000000012E-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6648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Sheet8!$F$8</c:f>
              <c:strCache>
                <c:ptCount val="1"/>
                <c:pt idx="0">
                  <c:v>上证A股</c:v>
                </c:pt>
              </c:strCache>
            </c:strRef>
          </c:tx>
          <c:spPr>
            <a:ln w="28575" cap="rnd">
              <a:solidFill>
                <a:schemeClr val="accent1"/>
              </a:solidFill>
              <a:round/>
            </a:ln>
            <a:effectLst/>
          </c:spPr>
          <c:marker>
            <c:symbol val="none"/>
          </c:marker>
          <c:cat>
            <c:numRef>
              <c:f>Sheet8!$E$9:$E$30</c:f>
              <c:numCache>
                <c:formatCode>yyyy\-mm\-dd</c:formatCode>
                <c:ptCount val="22"/>
                <c:pt idx="0">
                  <c:v>44378</c:v>
                </c:pt>
                <c:pt idx="1">
                  <c:v>44379</c:v>
                </c:pt>
                <c:pt idx="2">
                  <c:v>44382</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c:v>44407</c:v>
                </c:pt>
              </c:numCache>
            </c:numRef>
          </c:cat>
          <c:val>
            <c:numRef>
              <c:f>Sheet8!$F$9:$F$30</c:f>
              <c:numCache>
                <c:formatCode>0.00%</c:formatCode>
                <c:ptCount val="22"/>
                <c:pt idx="0">
                  <c:v>-1.1104521302288672E-3</c:v>
                </c:pt>
                <c:pt idx="1">
                  <c:v>-2.201062684372046E-2</c:v>
                </c:pt>
                <c:pt idx="2">
                  <c:v>-6.153917895100558E-3</c:v>
                </c:pt>
                <c:pt idx="3">
                  <c:v>-2.2426610360664734E-2</c:v>
                </c:pt>
                <c:pt idx="4">
                  <c:v>-1.8702486533528351E-3</c:v>
                </c:pt>
                <c:pt idx="5">
                  <c:v>-2.2903690906417307E-4</c:v>
                </c:pt>
                <c:pt idx="6">
                  <c:v>-4.8540415907917245E-3</c:v>
                </c:pt>
                <c:pt idx="7">
                  <c:v>1.0570249063862835E-2</c:v>
                </c:pt>
                <c:pt idx="8">
                  <c:v>8.6070020941275693E-3</c:v>
                </c:pt>
                <c:pt idx="9">
                  <c:v>2.6704166923641193E-3</c:v>
                </c:pt>
                <c:pt idx="10">
                  <c:v>5.7291658658753519E-3</c:v>
                </c:pt>
                <c:pt idx="11">
                  <c:v>-5.484342879593318E-3</c:v>
                </c:pt>
                <c:pt idx="12">
                  <c:v>-3.4908954795808134E-3</c:v>
                </c:pt>
                <c:pt idx="13">
                  <c:v>1.0790589016136387E-3</c:v>
                </c:pt>
                <c:pt idx="14">
                  <c:v>2.457229854989329E-2</c:v>
                </c:pt>
                <c:pt idx="15">
                  <c:v>2.5842572831468402E-2</c:v>
                </c:pt>
                <c:pt idx="16">
                  <c:v>1.0606919710774543E-2</c:v>
                </c:pt>
                <c:pt idx="17">
                  <c:v>-7.6641681869583644E-3</c:v>
                </c:pt>
                <c:pt idx="18">
                  <c:v>-2.733910247077298E-2</c:v>
                </c:pt>
                <c:pt idx="19">
                  <c:v>-3.7526212396018721E-2</c:v>
                </c:pt>
                <c:pt idx="20">
                  <c:v>2.1039866510468297E-3</c:v>
                </c:pt>
                <c:pt idx="21">
                  <c:v>1.9568221027554955E-3</c:v>
                </c:pt>
              </c:numCache>
            </c:numRef>
          </c:val>
          <c:smooth val="0"/>
          <c:extLst>
            <c:ext xmlns:c16="http://schemas.microsoft.com/office/drawing/2014/chart" uri="{C3380CC4-5D6E-409C-BE32-E72D297353CC}">
              <c16:uniqueId val="{00000000-EAD0-404C-8056-89BCDA90C868}"/>
            </c:ext>
          </c:extLst>
        </c:ser>
        <c:ser>
          <c:idx val="1"/>
          <c:order val="1"/>
          <c:tx>
            <c:strRef>
              <c:f>Sheet8!$G$8</c:f>
              <c:strCache>
                <c:ptCount val="1"/>
                <c:pt idx="0">
                  <c:v>深证A股</c:v>
                </c:pt>
              </c:strCache>
            </c:strRef>
          </c:tx>
          <c:spPr>
            <a:ln w="28575" cap="rnd">
              <a:solidFill>
                <a:schemeClr val="accent2"/>
              </a:solidFill>
              <a:round/>
            </a:ln>
            <a:effectLst/>
          </c:spPr>
          <c:marker>
            <c:symbol val="none"/>
          </c:marker>
          <c:cat>
            <c:numRef>
              <c:f>Sheet8!$E$9:$E$30</c:f>
              <c:numCache>
                <c:formatCode>yyyy\-mm\-dd</c:formatCode>
                <c:ptCount val="22"/>
                <c:pt idx="0">
                  <c:v>44378</c:v>
                </c:pt>
                <c:pt idx="1">
                  <c:v>44379</c:v>
                </c:pt>
                <c:pt idx="2">
                  <c:v>44382</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c:v>44407</c:v>
                </c:pt>
              </c:numCache>
            </c:numRef>
          </c:cat>
          <c:val>
            <c:numRef>
              <c:f>Sheet8!$G$9:$G$30</c:f>
              <c:numCache>
                <c:formatCode>0.00%</c:formatCode>
                <c:ptCount val="22"/>
                <c:pt idx="0">
                  <c:v>-1.2663691789625009E-2</c:v>
                </c:pt>
                <c:pt idx="1">
                  <c:v>-2.5739377386767126E-2</c:v>
                </c:pt>
                <c:pt idx="2">
                  <c:v>-1.1887206086847346E-2</c:v>
                </c:pt>
                <c:pt idx="3">
                  <c:v>-1.5947373030045564E-2</c:v>
                </c:pt>
                <c:pt idx="4">
                  <c:v>4.1710936190795245E-3</c:v>
                </c:pt>
                <c:pt idx="5">
                  <c:v>7.0825213449121627E-4</c:v>
                </c:pt>
                <c:pt idx="6">
                  <c:v>1.0989043913378627E-3</c:v>
                </c:pt>
                <c:pt idx="7">
                  <c:v>2.1227036663804988E-2</c:v>
                </c:pt>
                <c:pt idx="8">
                  <c:v>2.242461010967145E-2</c:v>
                </c:pt>
                <c:pt idx="9">
                  <c:v>1.4124000011494608E-2</c:v>
                </c:pt>
                <c:pt idx="10">
                  <c:v>1.2957217196468918E-2</c:v>
                </c:pt>
                <c:pt idx="11">
                  <c:v>3.9915402847159331E-3</c:v>
                </c:pt>
                <c:pt idx="12">
                  <c:v>3.448048431827333E-3</c:v>
                </c:pt>
                <c:pt idx="13">
                  <c:v>8.2915925220572451E-3</c:v>
                </c:pt>
                <c:pt idx="14">
                  <c:v>2.7663674644804681E-2</c:v>
                </c:pt>
                <c:pt idx="15">
                  <c:v>3.293204350609602E-2</c:v>
                </c:pt>
                <c:pt idx="16">
                  <c:v>2.0877318633011566E-2</c:v>
                </c:pt>
                <c:pt idx="17">
                  <c:v>5.0099234096068201E-3</c:v>
                </c:pt>
                <c:pt idx="18">
                  <c:v>-1.8880264114018219E-2</c:v>
                </c:pt>
                <c:pt idx="19">
                  <c:v>-2.9507183519137392E-2</c:v>
                </c:pt>
                <c:pt idx="20">
                  <c:v>8.391154186577765E-3</c:v>
                </c:pt>
                <c:pt idx="21">
                  <c:v>1.611715829781124E-2</c:v>
                </c:pt>
              </c:numCache>
            </c:numRef>
          </c:val>
          <c:smooth val="0"/>
          <c:extLst>
            <c:ext xmlns:c16="http://schemas.microsoft.com/office/drawing/2014/chart" uri="{C3380CC4-5D6E-409C-BE32-E72D297353CC}">
              <c16:uniqueId val="{00000001-EAD0-404C-8056-89BCDA90C868}"/>
            </c:ext>
          </c:extLst>
        </c:ser>
        <c:ser>
          <c:idx val="2"/>
          <c:order val="2"/>
          <c:tx>
            <c:strRef>
              <c:f>Sheet8!$H$8</c:f>
              <c:strCache>
                <c:ptCount val="1"/>
                <c:pt idx="0">
                  <c:v>全部A股</c:v>
                </c:pt>
              </c:strCache>
            </c:strRef>
          </c:tx>
          <c:spPr>
            <a:ln w="28575" cap="rnd">
              <a:solidFill>
                <a:schemeClr val="accent3"/>
              </a:solidFill>
              <a:round/>
            </a:ln>
            <a:effectLst/>
          </c:spPr>
          <c:marker>
            <c:symbol val="none"/>
          </c:marker>
          <c:cat>
            <c:numRef>
              <c:f>Sheet8!$E$9:$E$30</c:f>
              <c:numCache>
                <c:formatCode>yyyy\-mm\-dd</c:formatCode>
                <c:ptCount val="22"/>
                <c:pt idx="0">
                  <c:v>44378</c:v>
                </c:pt>
                <c:pt idx="1">
                  <c:v>44379</c:v>
                </c:pt>
                <c:pt idx="2">
                  <c:v>44382</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c:v>44407</c:v>
                </c:pt>
              </c:numCache>
            </c:numRef>
          </c:cat>
          <c:val>
            <c:numRef>
              <c:f>Sheet8!$H$9:$H$30</c:f>
              <c:numCache>
                <c:formatCode>0.00%</c:formatCode>
                <c:ptCount val="22"/>
                <c:pt idx="0">
                  <c:v>-6.3542591360055134E-3</c:v>
                </c:pt>
                <c:pt idx="1">
                  <c:v>-2.370303943074048E-2</c:v>
                </c:pt>
                <c:pt idx="2">
                  <c:v>-8.7561539494325213E-3</c:v>
                </c:pt>
                <c:pt idx="3">
                  <c:v>-1.9485801452683749E-2</c:v>
                </c:pt>
                <c:pt idx="4">
                  <c:v>8.7180758943516956E-4</c:v>
                </c:pt>
                <c:pt idx="5">
                  <c:v>1.9638167463464917E-4</c:v>
                </c:pt>
                <c:pt idx="6">
                  <c:v>-2.1521068290807355E-3</c:v>
                </c:pt>
                <c:pt idx="7">
                  <c:v>1.5407172656130008E-2</c:v>
                </c:pt>
                <c:pt idx="8">
                  <c:v>1.4878565036739566E-2</c:v>
                </c:pt>
                <c:pt idx="9">
                  <c:v>7.8689914835705643E-3</c:v>
                </c:pt>
                <c:pt idx="10">
                  <c:v>9.009847936263693E-3</c:v>
                </c:pt>
                <c:pt idx="11">
                  <c:v>-1.1834105015037233E-3</c:v>
                </c:pt>
                <c:pt idx="12">
                  <c:v>-3.4143404988229431E-4</c:v>
                </c:pt>
                <c:pt idx="13">
                  <c:v>4.3526977633785435E-3</c:v>
                </c:pt>
                <c:pt idx="14">
                  <c:v>2.5975418376184001E-2</c:v>
                </c:pt>
                <c:pt idx="15">
                  <c:v>2.9060355642770652E-2</c:v>
                </c:pt>
                <c:pt idx="16">
                  <c:v>1.5268468454528561E-2</c:v>
                </c:pt>
                <c:pt idx="17">
                  <c:v>-1.9116267124230646E-3</c:v>
                </c:pt>
                <c:pt idx="18">
                  <c:v>-2.3499788378486541E-2</c:v>
                </c:pt>
                <c:pt idx="19">
                  <c:v>-3.388651989038316E-2</c:v>
                </c:pt>
                <c:pt idx="20">
                  <c:v>4.9576185448936272E-3</c:v>
                </c:pt>
                <c:pt idx="21">
                  <c:v>8.383943181594633E-3</c:v>
                </c:pt>
              </c:numCache>
            </c:numRef>
          </c:val>
          <c:smooth val="0"/>
          <c:extLst>
            <c:ext xmlns:c16="http://schemas.microsoft.com/office/drawing/2014/chart" uri="{C3380CC4-5D6E-409C-BE32-E72D297353CC}">
              <c16:uniqueId val="{00000002-EAD0-404C-8056-89BCDA90C868}"/>
            </c:ext>
          </c:extLst>
        </c:ser>
        <c:dLbls>
          <c:showLegendKey val="0"/>
          <c:showVal val="0"/>
          <c:showCatName val="0"/>
          <c:showSerName val="0"/>
          <c:showPercent val="0"/>
          <c:showBubbleSize val="0"/>
        </c:dLbls>
        <c:smooth val="0"/>
        <c:axId val="1946884767"/>
        <c:axId val="1946881439"/>
      </c:lineChart>
      <c:catAx>
        <c:axId val="1946884767"/>
        <c:scaling>
          <c:orientation val="minMax"/>
        </c:scaling>
        <c:delete val="0"/>
        <c:axPos val="b"/>
        <c:numFmt formatCode="yyyy\-mm\-dd"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946881439"/>
        <c:crosses val="autoZero"/>
        <c:auto val="0"/>
        <c:lblAlgn val="ctr"/>
        <c:lblOffset val="100"/>
        <c:noMultiLvlLbl val="0"/>
      </c:catAx>
      <c:valAx>
        <c:axId val="1946881439"/>
        <c:scaling>
          <c:orientation val="minMax"/>
          <c:max val="3.3000000000000008E-2"/>
          <c:min val="-4.0000000000000008E-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946884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348841350841293E-2"/>
          <c:y val="3.0683409807577462E-2"/>
          <c:w val="0.8995720664644371"/>
          <c:h val="0.90460732154039059"/>
        </c:manualLayout>
      </c:layout>
      <c:lineChart>
        <c:grouping val="standard"/>
        <c:varyColors val="0"/>
        <c:ser>
          <c:idx val="0"/>
          <c:order val="0"/>
          <c:spPr>
            <a:ln w="31750" cap="rnd">
              <a:solidFill>
                <a:schemeClr val="accent1"/>
              </a:solidFill>
              <a:round/>
            </a:ln>
            <a:effectLst/>
          </c:spPr>
          <c:marker>
            <c:symbol val="none"/>
          </c:marker>
          <c:cat>
            <c:numRef>
              <c:f>Sheet1!$G$7:$G$29</c:f>
              <c:numCache>
                <c:formatCode>yyyy\-mm\-dd</c:formatCode>
                <c:ptCount val="23"/>
                <c:pt idx="1">
                  <c:v>44378</c:v>
                </c:pt>
                <c:pt idx="2">
                  <c:v>44379</c:v>
                </c:pt>
                <c:pt idx="3">
                  <c:v>44382</c:v>
                </c:pt>
                <c:pt idx="4">
                  <c:v>44383</c:v>
                </c:pt>
                <c:pt idx="5">
                  <c:v>44384</c:v>
                </c:pt>
                <c:pt idx="6">
                  <c:v>44385</c:v>
                </c:pt>
                <c:pt idx="7">
                  <c:v>44386</c:v>
                </c:pt>
                <c:pt idx="8">
                  <c:v>44389</c:v>
                </c:pt>
                <c:pt idx="9">
                  <c:v>44390</c:v>
                </c:pt>
                <c:pt idx="10">
                  <c:v>44391</c:v>
                </c:pt>
                <c:pt idx="11">
                  <c:v>44392</c:v>
                </c:pt>
                <c:pt idx="12">
                  <c:v>44393</c:v>
                </c:pt>
                <c:pt idx="13">
                  <c:v>44396</c:v>
                </c:pt>
                <c:pt idx="14">
                  <c:v>44397</c:v>
                </c:pt>
                <c:pt idx="15">
                  <c:v>44398</c:v>
                </c:pt>
                <c:pt idx="16">
                  <c:v>44399</c:v>
                </c:pt>
                <c:pt idx="17">
                  <c:v>44400</c:v>
                </c:pt>
                <c:pt idx="18">
                  <c:v>44403</c:v>
                </c:pt>
                <c:pt idx="19">
                  <c:v>44404</c:v>
                </c:pt>
                <c:pt idx="20">
                  <c:v>44405</c:v>
                </c:pt>
                <c:pt idx="21">
                  <c:v>44406</c:v>
                </c:pt>
                <c:pt idx="22">
                  <c:v>44407</c:v>
                </c:pt>
              </c:numCache>
            </c:numRef>
          </c:cat>
          <c:val>
            <c:numRef>
              <c:f>Sheet1!$H$7:$H$29</c:f>
              <c:numCache>
                <c:formatCode>0.00%</c:formatCode>
                <c:ptCount val="23"/>
                <c:pt idx="1">
                  <c:v>-3.7572254335259681E-3</c:v>
                </c:pt>
                <c:pt idx="2">
                  <c:v>-2.971098265895955E-2</c:v>
                </c:pt>
                <c:pt idx="3">
                  <c:v>-2.8381502890173382E-2</c:v>
                </c:pt>
                <c:pt idx="4">
                  <c:v>-2.4219653179190725E-2</c:v>
                </c:pt>
                <c:pt idx="5">
                  <c:v>-1.7398843930635843E-2</c:v>
                </c:pt>
                <c:pt idx="6">
                  <c:v>-4.2774566473988473E-2</c:v>
                </c:pt>
                <c:pt idx="7">
                  <c:v>-4.4624277456647432E-2</c:v>
                </c:pt>
                <c:pt idx="8">
                  <c:v>-3.595375722543348E-2</c:v>
                </c:pt>
                <c:pt idx="9">
                  <c:v>-3.161849710982656E-2</c:v>
                </c:pt>
                <c:pt idx="10">
                  <c:v>-4.4855491329479746E-2</c:v>
                </c:pt>
                <c:pt idx="11">
                  <c:v>-2.537572254335263E-2</c:v>
                </c:pt>
                <c:pt idx="12">
                  <c:v>-3.8265895953757179E-2</c:v>
                </c:pt>
                <c:pt idx="13">
                  <c:v>-3.8959537572254344E-2</c:v>
                </c:pt>
                <c:pt idx="14">
                  <c:v>-3.6531791907514433E-2</c:v>
                </c:pt>
                <c:pt idx="15">
                  <c:v>-3.8670520231213867E-2</c:v>
                </c:pt>
                <c:pt idx="16">
                  <c:v>-3.7167630057803436E-2</c:v>
                </c:pt>
                <c:pt idx="17">
                  <c:v>-4.9884393063583832E-2</c:v>
                </c:pt>
                <c:pt idx="18">
                  <c:v>-0.10676300578034681</c:v>
                </c:pt>
                <c:pt idx="19">
                  <c:v>-0.1479768786127168</c:v>
                </c:pt>
                <c:pt idx="20">
                  <c:v>-0.11745664739884398</c:v>
                </c:pt>
                <c:pt idx="21">
                  <c:v>-0.11381502890173412</c:v>
                </c:pt>
                <c:pt idx="22">
                  <c:v>-0.13445086705202314</c:v>
                </c:pt>
              </c:numCache>
            </c:numRef>
          </c:val>
          <c:smooth val="0"/>
          <c:extLst>
            <c:ext xmlns:c16="http://schemas.microsoft.com/office/drawing/2014/chart" uri="{C3380CC4-5D6E-409C-BE32-E72D297353CC}">
              <c16:uniqueId val="{00000000-24AB-42A1-8C0B-73F34568C6F9}"/>
            </c:ext>
          </c:extLst>
        </c:ser>
        <c:dLbls>
          <c:showLegendKey val="0"/>
          <c:showVal val="0"/>
          <c:showCatName val="0"/>
          <c:showSerName val="0"/>
          <c:showPercent val="0"/>
          <c:showBubbleSize val="0"/>
        </c:dLbls>
        <c:smooth val="0"/>
        <c:axId val="600003695"/>
        <c:axId val="600007023"/>
      </c:lineChart>
      <c:dateAx>
        <c:axId val="600003695"/>
        <c:scaling>
          <c:orientation val="minMax"/>
        </c:scaling>
        <c:delete val="0"/>
        <c:axPos val="b"/>
        <c:numFmt formatCode="yyyy\-mm\-dd"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zh-CN"/>
          </a:p>
        </c:txPr>
        <c:crossAx val="600007023"/>
        <c:crosses val="autoZero"/>
        <c:auto val="1"/>
        <c:lblOffset val="100"/>
        <c:baseTimeUnit val="days"/>
        <c:majorUnit val="7"/>
        <c:majorTimeUnit val="days"/>
      </c:dateAx>
      <c:valAx>
        <c:axId val="600007023"/>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zh-CN"/>
          </a:p>
        </c:txPr>
        <c:crossAx val="6000036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Sheet4!$B$16</c:f>
              <c:strCache>
                <c:ptCount val="1"/>
                <c:pt idx="0">
                  <c:v>解禁规模（亿）</c:v>
                </c:pt>
              </c:strCache>
            </c:strRef>
          </c:tx>
          <c:spPr>
            <a:solidFill>
              <a:schemeClr val="accent1"/>
            </a:solidFill>
            <a:ln>
              <a:noFill/>
            </a:ln>
            <a:effectLst/>
          </c:spPr>
          <c:invertIfNegative val="0"/>
          <c:cat>
            <c:strRef>
              <c:f>Sheet4!$A$17:$A$28</c:f>
              <c:strCache>
                <c:ptCount val="12"/>
                <c:pt idx="0">
                  <c:v>2021-01</c:v>
                </c:pt>
                <c:pt idx="1">
                  <c:v>2021-02</c:v>
                </c:pt>
                <c:pt idx="2">
                  <c:v>2021-03</c:v>
                </c:pt>
                <c:pt idx="3">
                  <c:v>2021-04</c:v>
                </c:pt>
                <c:pt idx="4">
                  <c:v>2021-05</c:v>
                </c:pt>
                <c:pt idx="5">
                  <c:v>2021-06</c:v>
                </c:pt>
                <c:pt idx="6">
                  <c:v>2021-07</c:v>
                </c:pt>
                <c:pt idx="7">
                  <c:v>2021-08</c:v>
                </c:pt>
                <c:pt idx="8">
                  <c:v>2021-09</c:v>
                </c:pt>
                <c:pt idx="9">
                  <c:v>2021-10</c:v>
                </c:pt>
                <c:pt idx="10">
                  <c:v>2021-11</c:v>
                </c:pt>
                <c:pt idx="11">
                  <c:v>2021-12</c:v>
                </c:pt>
              </c:strCache>
            </c:strRef>
          </c:cat>
          <c:val>
            <c:numRef>
              <c:f>Sheet4!$B$17:$B$28</c:f>
              <c:numCache>
                <c:formatCode>0_ </c:formatCode>
                <c:ptCount val="12"/>
                <c:pt idx="0">
                  <c:v>3976.9291483948032</c:v>
                </c:pt>
                <c:pt idx="1">
                  <c:v>4660.7305523427021</c:v>
                </c:pt>
                <c:pt idx="2">
                  <c:v>2193.3460527593988</c:v>
                </c:pt>
                <c:pt idx="3">
                  <c:v>2264.4395405476998</c:v>
                </c:pt>
                <c:pt idx="4">
                  <c:v>4477.797389279699</c:v>
                </c:pt>
                <c:pt idx="5">
                  <c:v>7801.4333133375931</c:v>
                </c:pt>
                <c:pt idx="6">
                  <c:v>4269.8063339439013</c:v>
                </c:pt>
                <c:pt idx="7">
                  <c:v>4877.7171949540989</c:v>
                </c:pt>
                <c:pt idx="8">
                  <c:v>4984.2123657474976</c:v>
                </c:pt>
                <c:pt idx="9">
                  <c:v>4805.8114289619025</c:v>
                </c:pt>
                <c:pt idx="10">
                  <c:v>3342.3806598398005</c:v>
                </c:pt>
                <c:pt idx="11">
                  <c:v>5783.4172668596011</c:v>
                </c:pt>
              </c:numCache>
            </c:numRef>
          </c:val>
          <c:extLst>
            <c:ext xmlns:c16="http://schemas.microsoft.com/office/drawing/2014/chart" uri="{C3380CC4-5D6E-409C-BE32-E72D297353CC}">
              <c16:uniqueId val="{00000000-D5EC-463F-8194-5CEA7B51BC0F}"/>
            </c:ext>
          </c:extLst>
        </c:ser>
        <c:dLbls>
          <c:showLegendKey val="0"/>
          <c:showVal val="0"/>
          <c:showCatName val="0"/>
          <c:showSerName val="0"/>
          <c:showPercent val="0"/>
          <c:showBubbleSize val="0"/>
        </c:dLbls>
        <c:gapWidth val="50"/>
        <c:overlap val="100"/>
        <c:axId val="137010719"/>
        <c:axId val="137011135"/>
      </c:barChart>
      <c:catAx>
        <c:axId val="137010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37011135"/>
        <c:crosses val="autoZero"/>
        <c:auto val="1"/>
        <c:lblAlgn val="ctr"/>
        <c:lblOffset val="100"/>
        <c:noMultiLvlLbl val="0"/>
      </c:catAx>
      <c:valAx>
        <c:axId val="137011135"/>
        <c:scaling>
          <c:orientation val="minMax"/>
        </c:scaling>
        <c:delete val="0"/>
        <c:axPos val="l"/>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3701071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'大宗交易市场统计(同花顺统计)'!$B$1</c:f>
              <c:strCache>
                <c:ptCount val="1"/>
                <c:pt idx="0">
                  <c:v>累计成交金额(万元)</c:v>
                </c:pt>
              </c:strCache>
            </c:strRef>
          </c:tx>
          <c:spPr>
            <a:solidFill>
              <a:schemeClr val="accent1"/>
            </a:solidFill>
            <a:ln>
              <a:noFill/>
            </a:ln>
            <a:effectLst/>
          </c:spPr>
          <c:invertIfNegative val="0"/>
          <c:cat>
            <c:strRef>
              <c:f>'大宗交易市场统计(同花顺统计)'!$A$2:$A$23</c:f>
              <c:strCache>
                <c:ptCount val="22"/>
                <c:pt idx="0">
                  <c:v>2021-07-01</c:v>
                </c:pt>
                <c:pt idx="1">
                  <c:v>2021-07-02</c:v>
                </c:pt>
                <c:pt idx="2">
                  <c:v>2021-07-05</c:v>
                </c:pt>
                <c:pt idx="3">
                  <c:v>2021-07-06</c:v>
                </c:pt>
                <c:pt idx="4">
                  <c:v>2021-07-07</c:v>
                </c:pt>
                <c:pt idx="5">
                  <c:v>2021-07-08</c:v>
                </c:pt>
                <c:pt idx="6">
                  <c:v>2021-07-09</c:v>
                </c:pt>
                <c:pt idx="7">
                  <c:v>2021-07-12</c:v>
                </c:pt>
                <c:pt idx="8">
                  <c:v>2021-07-13</c:v>
                </c:pt>
                <c:pt idx="9">
                  <c:v>2021-07-14</c:v>
                </c:pt>
                <c:pt idx="10">
                  <c:v>2021-07-15</c:v>
                </c:pt>
                <c:pt idx="11">
                  <c:v>2021-07-16</c:v>
                </c:pt>
                <c:pt idx="12">
                  <c:v>2021-07-19</c:v>
                </c:pt>
                <c:pt idx="13">
                  <c:v>2021-07-20</c:v>
                </c:pt>
                <c:pt idx="14">
                  <c:v>2021-07-21</c:v>
                </c:pt>
                <c:pt idx="15">
                  <c:v>2021-07-22</c:v>
                </c:pt>
                <c:pt idx="16">
                  <c:v>2021-07-23</c:v>
                </c:pt>
                <c:pt idx="17">
                  <c:v>2021-07-26</c:v>
                </c:pt>
                <c:pt idx="18">
                  <c:v>2021-07-27</c:v>
                </c:pt>
                <c:pt idx="19">
                  <c:v>2021-07-28</c:v>
                </c:pt>
                <c:pt idx="20">
                  <c:v>2021-07-29</c:v>
                </c:pt>
                <c:pt idx="21">
                  <c:v>2021-07-30</c:v>
                </c:pt>
              </c:strCache>
            </c:strRef>
          </c:cat>
          <c:val>
            <c:numRef>
              <c:f>'大宗交易市场统计(同花顺统计)'!$B$2:$B$23</c:f>
              <c:numCache>
                <c:formatCode>0.00_ </c:formatCode>
                <c:ptCount val="22"/>
                <c:pt idx="0">
                  <c:v>23.917473000000001</c:v>
                </c:pt>
                <c:pt idx="1">
                  <c:v>33.142541999999999</c:v>
                </c:pt>
                <c:pt idx="2">
                  <c:v>30.917165999999998</c:v>
                </c:pt>
                <c:pt idx="3">
                  <c:v>23.437476999999998</c:v>
                </c:pt>
                <c:pt idx="4">
                  <c:v>21.935677999999999</c:v>
                </c:pt>
                <c:pt idx="5">
                  <c:v>22.301439999999999</c:v>
                </c:pt>
                <c:pt idx="6">
                  <c:v>34.573240999999996</c:v>
                </c:pt>
                <c:pt idx="7">
                  <c:v>30.727031</c:v>
                </c:pt>
                <c:pt idx="8">
                  <c:v>25.407339999999998</c:v>
                </c:pt>
                <c:pt idx="9">
                  <c:v>29.384540999999999</c:v>
                </c:pt>
                <c:pt idx="10">
                  <c:v>36.544001999999999</c:v>
                </c:pt>
                <c:pt idx="11">
                  <c:v>35.235663000000002</c:v>
                </c:pt>
                <c:pt idx="12">
                  <c:v>32.057290000000002</c:v>
                </c:pt>
                <c:pt idx="13">
                  <c:v>40.378242</c:v>
                </c:pt>
                <c:pt idx="14">
                  <c:v>38.425781000000001</c:v>
                </c:pt>
                <c:pt idx="15">
                  <c:v>29.523085999999999</c:v>
                </c:pt>
                <c:pt idx="16">
                  <c:v>15.488345000000001</c:v>
                </c:pt>
                <c:pt idx="17">
                  <c:v>32.355996999999995</c:v>
                </c:pt>
                <c:pt idx="18">
                  <c:v>31.543840000000003</c:v>
                </c:pt>
                <c:pt idx="19">
                  <c:v>28.924337000000001</c:v>
                </c:pt>
                <c:pt idx="20">
                  <c:v>37.824914</c:v>
                </c:pt>
                <c:pt idx="21">
                  <c:v>37.459377000000003</c:v>
                </c:pt>
              </c:numCache>
            </c:numRef>
          </c:val>
          <c:extLst>
            <c:ext xmlns:c16="http://schemas.microsoft.com/office/drawing/2014/chart" uri="{C3380CC4-5D6E-409C-BE32-E72D297353CC}">
              <c16:uniqueId val="{00000000-70FA-4257-B20E-A31046EF2BC5}"/>
            </c:ext>
          </c:extLst>
        </c:ser>
        <c:dLbls>
          <c:showLegendKey val="0"/>
          <c:showVal val="0"/>
          <c:showCatName val="0"/>
          <c:showSerName val="0"/>
          <c:showPercent val="0"/>
          <c:showBubbleSize val="0"/>
        </c:dLbls>
        <c:gapWidth val="219"/>
        <c:overlap val="-27"/>
        <c:axId val="1099747823"/>
        <c:axId val="1099748655"/>
      </c:barChart>
      <c:lineChart>
        <c:grouping val="standard"/>
        <c:varyColors val="0"/>
        <c:ser>
          <c:idx val="1"/>
          <c:order val="1"/>
          <c:tx>
            <c:strRef>
              <c:f>'大宗交易市场统计(同花顺统计)'!$C$1</c:f>
              <c:strCache>
                <c:ptCount val="1"/>
                <c:pt idx="0">
                  <c:v>平均溢/折价率（%）</c:v>
                </c:pt>
              </c:strCache>
            </c:strRef>
          </c:tx>
          <c:spPr>
            <a:ln w="28575" cap="rnd">
              <a:solidFill>
                <a:schemeClr val="accent2"/>
              </a:solidFill>
              <a:round/>
            </a:ln>
            <a:effectLst/>
          </c:spPr>
          <c:marker>
            <c:symbol val="none"/>
          </c:marker>
          <c:cat>
            <c:strRef>
              <c:f>'大宗交易市场统计(同花顺统计)'!$A$2:$A$23</c:f>
              <c:strCache>
                <c:ptCount val="22"/>
                <c:pt idx="0">
                  <c:v>2021-07-01</c:v>
                </c:pt>
                <c:pt idx="1">
                  <c:v>2021-07-02</c:v>
                </c:pt>
                <c:pt idx="2">
                  <c:v>2021-07-05</c:v>
                </c:pt>
                <c:pt idx="3">
                  <c:v>2021-07-06</c:v>
                </c:pt>
                <c:pt idx="4">
                  <c:v>2021-07-07</c:v>
                </c:pt>
                <c:pt idx="5">
                  <c:v>2021-07-08</c:v>
                </c:pt>
                <c:pt idx="6">
                  <c:v>2021-07-09</c:v>
                </c:pt>
                <c:pt idx="7">
                  <c:v>2021-07-12</c:v>
                </c:pt>
                <c:pt idx="8">
                  <c:v>2021-07-13</c:v>
                </c:pt>
                <c:pt idx="9">
                  <c:v>2021-07-14</c:v>
                </c:pt>
                <c:pt idx="10">
                  <c:v>2021-07-15</c:v>
                </c:pt>
                <c:pt idx="11">
                  <c:v>2021-07-16</c:v>
                </c:pt>
                <c:pt idx="12">
                  <c:v>2021-07-19</c:v>
                </c:pt>
                <c:pt idx="13">
                  <c:v>2021-07-20</c:v>
                </c:pt>
                <c:pt idx="14">
                  <c:v>2021-07-21</c:v>
                </c:pt>
                <c:pt idx="15">
                  <c:v>2021-07-22</c:v>
                </c:pt>
                <c:pt idx="16">
                  <c:v>2021-07-23</c:v>
                </c:pt>
                <c:pt idx="17">
                  <c:v>2021-07-26</c:v>
                </c:pt>
                <c:pt idx="18">
                  <c:v>2021-07-27</c:v>
                </c:pt>
                <c:pt idx="19">
                  <c:v>2021-07-28</c:v>
                </c:pt>
                <c:pt idx="20">
                  <c:v>2021-07-29</c:v>
                </c:pt>
                <c:pt idx="21">
                  <c:v>2021-07-30</c:v>
                </c:pt>
              </c:strCache>
            </c:strRef>
          </c:cat>
          <c:val>
            <c:numRef>
              <c:f>'大宗交易市场统计(同花顺统计)'!$C$2:$C$23</c:f>
              <c:numCache>
                <c:formatCode>#,##0.00</c:formatCode>
                <c:ptCount val="22"/>
                <c:pt idx="0">
                  <c:v>-4.2577213020681848</c:v>
                </c:pt>
                <c:pt idx="1">
                  <c:v>8.5776263506550002E-2</c:v>
                </c:pt>
                <c:pt idx="2">
                  <c:v>-3.8263992274574501</c:v>
                </c:pt>
                <c:pt idx="3">
                  <c:v>-5.316849127635555</c:v>
                </c:pt>
                <c:pt idx="4">
                  <c:v>-3.614393878270322</c:v>
                </c:pt>
                <c:pt idx="5">
                  <c:v>-1.5185502188934581</c:v>
                </c:pt>
                <c:pt idx="6">
                  <c:v>-5.8511894866702248</c:v>
                </c:pt>
                <c:pt idx="7">
                  <c:v>-4.8366970420587183</c:v>
                </c:pt>
                <c:pt idx="8">
                  <c:v>-3.2477803024294198</c:v>
                </c:pt>
                <c:pt idx="9">
                  <c:v>-3.8626362033156121</c:v>
                </c:pt>
                <c:pt idx="10">
                  <c:v>-6.5145666185744826</c:v>
                </c:pt>
                <c:pt idx="11">
                  <c:v>-2.9586111571687059</c:v>
                </c:pt>
                <c:pt idx="12">
                  <c:v>-3.0947098704646532</c:v>
                </c:pt>
                <c:pt idx="13">
                  <c:v>-5.8964125220223966</c:v>
                </c:pt>
                <c:pt idx="14">
                  <c:v>-3.259432289416377</c:v>
                </c:pt>
                <c:pt idx="15">
                  <c:v>-6.6431140325322966</c:v>
                </c:pt>
                <c:pt idx="16">
                  <c:v>-1.694760040271742</c:v>
                </c:pt>
                <c:pt idx="17">
                  <c:v>-5.4692840988306282</c:v>
                </c:pt>
                <c:pt idx="18">
                  <c:v>-1.9615037828456761</c:v>
                </c:pt>
                <c:pt idx="19">
                  <c:v>-2.190224464029602</c:v>
                </c:pt>
                <c:pt idx="20">
                  <c:v>-3.3274697526028958</c:v>
                </c:pt>
                <c:pt idx="21">
                  <c:v>-3.079719584049315</c:v>
                </c:pt>
              </c:numCache>
            </c:numRef>
          </c:val>
          <c:smooth val="0"/>
          <c:extLst>
            <c:ext xmlns:c16="http://schemas.microsoft.com/office/drawing/2014/chart" uri="{C3380CC4-5D6E-409C-BE32-E72D297353CC}">
              <c16:uniqueId val="{00000001-70FA-4257-B20E-A31046EF2BC5}"/>
            </c:ext>
          </c:extLst>
        </c:ser>
        <c:dLbls>
          <c:showLegendKey val="0"/>
          <c:showVal val="0"/>
          <c:showCatName val="0"/>
          <c:showSerName val="0"/>
          <c:showPercent val="0"/>
          <c:showBubbleSize val="0"/>
        </c:dLbls>
        <c:marker val="1"/>
        <c:smooth val="0"/>
        <c:axId val="1110312271"/>
        <c:axId val="1099749903"/>
      </c:lineChart>
      <c:catAx>
        <c:axId val="109974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099748655"/>
        <c:crosses val="autoZero"/>
        <c:auto val="1"/>
        <c:lblAlgn val="ctr"/>
        <c:lblOffset val="100"/>
        <c:noMultiLvlLbl val="0"/>
      </c:catAx>
      <c:valAx>
        <c:axId val="1099748655"/>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099747823"/>
        <c:crosses val="autoZero"/>
        <c:crossBetween val="between"/>
      </c:valAx>
      <c:valAx>
        <c:axId val="1099749903"/>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110312271"/>
        <c:crosses val="max"/>
        <c:crossBetween val="between"/>
      </c:valAx>
      <c:catAx>
        <c:axId val="1110312271"/>
        <c:scaling>
          <c:orientation val="minMax"/>
        </c:scaling>
        <c:delete val="1"/>
        <c:axPos val="b"/>
        <c:numFmt formatCode="General" sourceLinked="1"/>
        <c:majorTickMark val="out"/>
        <c:minorTickMark val="none"/>
        <c:tickLblPos val="nextTo"/>
        <c:crossAx val="10997499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全部A股!$B$2</c:f>
              <c:strCache>
                <c:ptCount val="1"/>
                <c:pt idx="0">
                  <c:v>融资融券余额（合计）亿</c:v>
                </c:pt>
              </c:strCache>
            </c:strRef>
          </c:tx>
          <c:spPr>
            <a:ln w="28575" cap="rnd">
              <a:solidFill>
                <a:schemeClr val="accent1"/>
              </a:solidFill>
              <a:round/>
            </a:ln>
            <a:effectLst/>
          </c:spPr>
          <c:marker>
            <c:symbol val="none"/>
          </c:marker>
          <c:cat>
            <c:strRef>
              <c:f>全部A股!$A$3:$A$25</c:f>
              <c:strCache>
                <c:ptCount val="23"/>
                <c:pt idx="0">
                  <c:v>2021-06-30</c:v>
                </c:pt>
                <c:pt idx="1">
                  <c:v>2021-07-01</c:v>
                </c:pt>
                <c:pt idx="2">
                  <c:v>2021-07-02</c:v>
                </c:pt>
                <c:pt idx="3">
                  <c:v>2021-07-05</c:v>
                </c:pt>
                <c:pt idx="4">
                  <c:v>2021-07-06</c:v>
                </c:pt>
                <c:pt idx="5">
                  <c:v>2021-07-07</c:v>
                </c:pt>
                <c:pt idx="6">
                  <c:v>2021-07-08</c:v>
                </c:pt>
                <c:pt idx="7">
                  <c:v>2021-07-09</c:v>
                </c:pt>
                <c:pt idx="8">
                  <c:v>2021-07-12</c:v>
                </c:pt>
                <c:pt idx="9">
                  <c:v>2021-07-13</c:v>
                </c:pt>
                <c:pt idx="10">
                  <c:v>2021-07-14</c:v>
                </c:pt>
                <c:pt idx="11">
                  <c:v>2021-07-15</c:v>
                </c:pt>
                <c:pt idx="12">
                  <c:v>2021-07-16</c:v>
                </c:pt>
                <c:pt idx="13">
                  <c:v>2021-07-19</c:v>
                </c:pt>
                <c:pt idx="14">
                  <c:v>2021-07-20</c:v>
                </c:pt>
                <c:pt idx="15">
                  <c:v>2021-07-21</c:v>
                </c:pt>
                <c:pt idx="16">
                  <c:v>2021-07-22</c:v>
                </c:pt>
                <c:pt idx="17">
                  <c:v>2021-07-23</c:v>
                </c:pt>
                <c:pt idx="18">
                  <c:v>2021-07-26</c:v>
                </c:pt>
                <c:pt idx="19">
                  <c:v>2021-07-27</c:v>
                </c:pt>
                <c:pt idx="20">
                  <c:v>2021-07-28</c:v>
                </c:pt>
                <c:pt idx="21">
                  <c:v>2021-07-29</c:v>
                </c:pt>
                <c:pt idx="22">
                  <c:v>2021-07-30</c:v>
                </c:pt>
              </c:strCache>
            </c:strRef>
          </c:cat>
          <c:val>
            <c:numRef>
              <c:f>全部A股!$B$3:$B$25</c:f>
              <c:numCache>
                <c:formatCode>#,##0</c:formatCode>
                <c:ptCount val="23"/>
                <c:pt idx="0">
                  <c:v>15917.163414458</c:v>
                </c:pt>
                <c:pt idx="1">
                  <c:v>15821.681818488001</c:v>
                </c:pt>
                <c:pt idx="2">
                  <c:v>15770.755571338001</c:v>
                </c:pt>
                <c:pt idx="3">
                  <c:v>15852.489199317</c:v>
                </c:pt>
                <c:pt idx="4">
                  <c:v>15838.730682531999</c:v>
                </c:pt>
                <c:pt idx="5">
                  <c:v>15924.153956213</c:v>
                </c:pt>
                <c:pt idx="6">
                  <c:v>15964.839894201001</c:v>
                </c:pt>
                <c:pt idx="7">
                  <c:v>15979.66088424</c:v>
                </c:pt>
                <c:pt idx="8">
                  <c:v>16094.716801511</c:v>
                </c:pt>
                <c:pt idx="9">
                  <c:v>16137.213250405001</c:v>
                </c:pt>
                <c:pt idx="10">
                  <c:v>16122.529476545</c:v>
                </c:pt>
                <c:pt idx="11">
                  <c:v>16129.758068596</c:v>
                </c:pt>
                <c:pt idx="12">
                  <c:v>16090.660365719999</c:v>
                </c:pt>
                <c:pt idx="13">
                  <c:v>16097.542197425</c:v>
                </c:pt>
                <c:pt idx="14">
                  <c:v>16118.029602585</c:v>
                </c:pt>
                <c:pt idx="15">
                  <c:v>16211.375485611001</c:v>
                </c:pt>
                <c:pt idx="16">
                  <c:v>16304.640980926</c:v>
                </c:pt>
                <c:pt idx="17">
                  <c:v>16277.430188576001</c:v>
                </c:pt>
                <c:pt idx="18">
                  <c:v>16273.975650322</c:v>
                </c:pt>
                <c:pt idx="19">
                  <c:v>16164.852154208998</c:v>
                </c:pt>
                <c:pt idx="20">
                  <c:v>16010.571413221001</c:v>
                </c:pt>
                <c:pt idx="21">
                  <c:v>16098.696234516001</c:v>
                </c:pt>
                <c:pt idx="22">
                  <c:v>16095.810234331999</c:v>
                </c:pt>
              </c:numCache>
            </c:numRef>
          </c:val>
          <c:smooth val="0"/>
          <c:extLst>
            <c:ext xmlns:c16="http://schemas.microsoft.com/office/drawing/2014/chart" uri="{C3380CC4-5D6E-409C-BE32-E72D297353CC}">
              <c16:uniqueId val="{00000000-1D7A-45BF-B069-50FE0D7BB8BE}"/>
            </c:ext>
          </c:extLst>
        </c:ser>
        <c:dLbls>
          <c:showLegendKey val="0"/>
          <c:showVal val="0"/>
          <c:showCatName val="0"/>
          <c:showSerName val="0"/>
          <c:showPercent val="0"/>
          <c:showBubbleSize val="0"/>
        </c:dLbls>
        <c:smooth val="0"/>
        <c:axId val="1060898960"/>
        <c:axId val="1060901040"/>
      </c:lineChart>
      <c:catAx>
        <c:axId val="106089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060901040"/>
        <c:crosses val="autoZero"/>
        <c:auto val="1"/>
        <c:lblAlgn val="ctr"/>
        <c:lblOffset val="100"/>
        <c:noMultiLvlLbl val="0"/>
      </c:catAx>
      <c:valAx>
        <c:axId val="10609010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0608989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国内主力_1!$H$3</c:f>
              <c:strCache>
                <c:ptCount val="1"/>
                <c:pt idx="0">
                  <c:v>月成交量
</c:v>
                </c:pt>
              </c:strCache>
            </c:strRef>
          </c:tx>
          <c:spPr>
            <a:solidFill>
              <a:srgbClr val="527BCB"/>
            </a:solidFill>
            <a:ln>
              <a:noFill/>
            </a:ln>
            <a:effectLst/>
          </c:spPr>
          <c:invertIfNegative val="0"/>
          <c:cat>
            <c:strRef>
              <c:f>国内主力_1!$G$4:$G$13</c:f>
              <c:strCache>
                <c:ptCount val="10"/>
                <c:pt idx="0">
                  <c:v>螺纹钢2110</c:v>
                </c:pt>
                <c:pt idx="1">
                  <c:v>甲醇109</c:v>
                </c:pt>
                <c:pt idx="2">
                  <c:v>燃油2109</c:v>
                </c:pt>
                <c:pt idx="3">
                  <c:v>豆粕2109</c:v>
                </c:pt>
                <c:pt idx="4">
                  <c:v>棕榈油2109</c:v>
                </c:pt>
                <c:pt idx="5">
                  <c:v>豆油2109</c:v>
                </c:pt>
                <c:pt idx="6">
                  <c:v>菜粕109</c:v>
                </c:pt>
                <c:pt idx="7">
                  <c:v>聚丙烯2109</c:v>
                </c:pt>
                <c:pt idx="8">
                  <c:v>沪银2112</c:v>
                </c:pt>
                <c:pt idx="9">
                  <c:v>热轧卷板2110</c:v>
                </c:pt>
              </c:strCache>
            </c:strRef>
          </c:cat>
          <c:val>
            <c:numRef>
              <c:f>国内主力_1!$H$4:$H$13</c:f>
              <c:numCache>
                <c:formatCode>0_);[Red]\(0\)</c:formatCode>
                <c:ptCount val="10"/>
                <c:pt idx="0">
                  <c:v>3556.3939999999998</c:v>
                </c:pt>
                <c:pt idx="1">
                  <c:v>2503.2399</c:v>
                </c:pt>
                <c:pt idx="2">
                  <c:v>2350.3488000000002</c:v>
                </c:pt>
                <c:pt idx="3">
                  <c:v>1977.3391999999999</c:v>
                </c:pt>
                <c:pt idx="4">
                  <c:v>1956.3969</c:v>
                </c:pt>
                <c:pt idx="5">
                  <c:v>1839.5785000000001</c:v>
                </c:pt>
                <c:pt idx="6">
                  <c:v>1693.7775999999999</c:v>
                </c:pt>
                <c:pt idx="7">
                  <c:v>1511.1198999999999</c:v>
                </c:pt>
                <c:pt idx="8">
                  <c:v>1329.9617000000001</c:v>
                </c:pt>
                <c:pt idx="9">
                  <c:v>1260.037</c:v>
                </c:pt>
              </c:numCache>
            </c:numRef>
          </c:val>
          <c:extLst>
            <c:ext xmlns:c16="http://schemas.microsoft.com/office/drawing/2014/chart" uri="{C3380CC4-5D6E-409C-BE32-E72D297353CC}">
              <c16:uniqueId val="{00000000-F143-447B-8498-04D2281ECAFA}"/>
            </c:ext>
          </c:extLst>
        </c:ser>
        <c:dLbls>
          <c:showLegendKey val="0"/>
          <c:showVal val="0"/>
          <c:showCatName val="0"/>
          <c:showSerName val="0"/>
          <c:showPercent val="0"/>
          <c:showBubbleSize val="0"/>
        </c:dLbls>
        <c:gapWidth val="219"/>
        <c:overlap val="-27"/>
        <c:axId val="1037241168"/>
        <c:axId val="1037226192"/>
      </c:barChart>
      <c:scatterChart>
        <c:scatterStyle val="lineMarker"/>
        <c:varyColors val="0"/>
        <c:ser>
          <c:idx val="1"/>
          <c:order val="1"/>
          <c:tx>
            <c:strRef>
              <c:f>国内主力_1!$I$3</c:f>
              <c:strCache>
                <c:ptCount val="1"/>
                <c:pt idx="0">
                  <c:v>月涨跌幅
</c:v>
                </c:pt>
              </c:strCache>
            </c:strRef>
          </c:tx>
          <c:spPr>
            <a:ln w="25400" cap="rnd">
              <a:noFill/>
              <a:round/>
            </a:ln>
            <a:effectLst/>
          </c:spPr>
          <c:marker>
            <c:symbol val="circle"/>
            <c:size val="5"/>
            <c:spPr>
              <a:solidFill>
                <a:srgbClr val="FF0000"/>
              </a:solidFill>
              <a:ln w="25400">
                <a:solidFill>
                  <a:srgbClr val="FF0000"/>
                </a:solidFill>
              </a:ln>
              <a:effectLst/>
            </c:spPr>
          </c:marker>
          <c:xVal>
            <c:strRef>
              <c:f>国内主力_1!$G$4:$G$13</c:f>
              <c:strCache>
                <c:ptCount val="10"/>
                <c:pt idx="0">
                  <c:v>螺纹钢2110</c:v>
                </c:pt>
                <c:pt idx="1">
                  <c:v>甲醇109</c:v>
                </c:pt>
                <c:pt idx="2">
                  <c:v>燃油2109</c:v>
                </c:pt>
                <c:pt idx="3">
                  <c:v>豆粕2109</c:v>
                </c:pt>
                <c:pt idx="4">
                  <c:v>棕榈油2109</c:v>
                </c:pt>
                <c:pt idx="5">
                  <c:v>豆油2109</c:v>
                </c:pt>
                <c:pt idx="6">
                  <c:v>菜粕109</c:v>
                </c:pt>
                <c:pt idx="7">
                  <c:v>聚丙烯2109</c:v>
                </c:pt>
                <c:pt idx="8">
                  <c:v>沪银2112</c:v>
                </c:pt>
                <c:pt idx="9">
                  <c:v>热轧卷板2110</c:v>
                </c:pt>
              </c:strCache>
            </c:strRef>
          </c:xVal>
          <c:yVal>
            <c:numRef>
              <c:f>国内主力_1!$I$4:$I$13</c:f>
              <c:numCache>
                <c:formatCode>0.00%</c:formatCode>
                <c:ptCount val="10"/>
                <c:pt idx="0">
                  <c:v>12.336009398864</c:v>
                </c:pt>
                <c:pt idx="1">
                  <c:v>7.2009291521487002</c:v>
                </c:pt>
                <c:pt idx="2">
                  <c:v>-2.1236959761550001</c:v>
                </c:pt>
                <c:pt idx="3">
                  <c:v>5.2146355517142</c:v>
                </c:pt>
                <c:pt idx="4">
                  <c:v>19.899665551839</c:v>
                </c:pt>
                <c:pt idx="5">
                  <c:v>8.9827628065064005</c:v>
                </c:pt>
                <c:pt idx="6">
                  <c:v>3.7547364795039999</c:v>
                </c:pt>
                <c:pt idx="7">
                  <c:v>0.93753662252432002</c:v>
                </c:pt>
                <c:pt idx="8">
                  <c:v>0.65189048239895997</c:v>
                </c:pt>
                <c:pt idx="9">
                  <c:v>14.240740740741</c:v>
                </c:pt>
              </c:numCache>
            </c:numRef>
          </c:yVal>
          <c:smooth val="0"/>
          <c:extLst>
            <c:ext xmlns:c16="http://schemas.microsoft.com/office/drawing/2014/chart" uri="{C3380CC4-5D6E-409C-BE32-E72D297353CC}">
              <c16:uniqueId val="{00000001-F143-447B-8498-04D2281ECAFA}"/>
            </c:ext>
          </c:extLst>
        </c:ser>
        <c:dLbls>
          <c:showLegendKey val="0"/>
          <c:showVal val="0"/>
          <c:showCatName val="0"/>
          <c:showSerName val="0"/>
          <c:showPercent val="0"/>
          <c:showBubbleSize val="0"/>
        </c:dLbls>
        <c:axId val="1037246160"/>
        <c:axId val="1037242000"/>
      </c:scatterChart>
      <c:catAx>
        <c:axId val="103724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crossAx val="1037226192"/>
        <c:crosses val="autoZero"/>
        <c:auto val="1"/>
        <c:lblAlgn val="ctr"/>
        <c:lblOffset val="100"/>
        <c:noMultiLvlLbl val="0"/>
      </c:catAx>
      <c:valAx>
        <c:axId val="1037226192"/>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037241168"/>
        <c:crosses val="autoZero"/>
        <c:crossBetween val="between"/>
      </c:valAx>
      <c:valAx>
        <c:axId val="103724200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037246160"/>
        <c:crosses val="max"/>
        <c:crossBetween val="midCat"/>
      </c:valAx>
      <c:valAx>
        <c:axId val="1037246160"/>
        <c:scaling>
          <c:orientation val="minMax"/>
        </c:scaling>
        <c:delete val="1"/>
        <c:axPos val="b"/>
        <c:numFmt formatCode="General" sourceLinked="1"/>
        <c:majorTickMark val="out"/>
        <c:minorTickMark val="none"/>
        <c:tickLblPos val="nextTo"/>
        <c:crossAx val="10372420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28AE5DA-A970-417F-BA4F-F1A8FAE2F6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2D4B031-CD9B-410D-ACE0-55ED055A3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3D3952-DD7D-4DA0-A292-9FEF3EA44173}" type="datetimeFigureOut">
              <a:rPr lang="zh-CN" altLang="en-US" smtClean="0"/>
              <a:t>2021/8/10</a:t>
            </a:fld>
            <a:endParaRPr lang="zh-CN" altLang="en-US"/>
          </a:p>
        </p:txBody>
      </p:sp>
      <p:sp>
        <p:nvSpPr>
          <p:cNvPr id="4" name="页脚占位符 3">
            <a:extLst>
              <a:ext uri="{FF2B5EF4-FFF2-40B4-BE49-F238E27FC236}">
                <a16:creationId xmlns:a16="http://schemas.microsoft.com/office/drawing/2014/main" id="{1DFAAF97-B2E3-4E63-A874-B7BC609A60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770F92F-E40F-41B1-967F-FF85E1744A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C2526-3963-4051-B7CE-DC59D33C6D5A}" type="slidenum">
              <a:rPr lang="zh-CN" altLang="en-US" smtClean="0"/>
              <a:t>‹#›</a:t>
            </a:fld>
            <a:endParaRPr lang="zh-CN" altLang="en-US"/>
          </a:p>
        </p:txBody>
      </p:sp>
    </p:spTree>
    <p:extLst>
      <p:ext uri="{BB962C8B-B14F-4D97-AF65-F5344CB8AC3E}">
        <p14:creationId xmlns:p14="http://schemas.microsoft.com/office/powerpoint/2010/main" val="216525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2021/8/10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36407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此处选出</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月成交量前</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的商品期货合约。   成交量是关注点</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586309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长城汽车进入 沪市 前十，中国中免则退出</a:t>
            </a:r>
            <a:endParaRPr lang="en-US" altLang="zh-CN" dirty="0">
              <a:latin typeface="Arial" panose="020B0604020202020204" pitchFamily="34" charset="0"/>
            </a:endParaRPr>
          </a:p>
          <a:p>
            <a:r>
              <a:rPr lang="zh-CN" altLang="en-US" dirty="0">
                <a:latin typeface="Arial" panose="020B0604020202020204" pitchFamily="34" charset="0"/>
              </a:rPr>
              <a:t>东方财富进去深市前十，泸州老窖退出前十</a:t>
            </a: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Arial" panose="020B0604020202020204" pitchFamily="34" charset="0"/>
                <a:ea typeface="+mn-ea"/>
                <a:cs typeface="+mn-cs"/>
              </a:rPr>
              <a:t>联创股份 主营 锂电池隔膜，</a:t>
            </a:r>
            <a:endParaRPr lang="en-US" altLang="zh-CN" sz="1200" kern="1200" dirty="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Arial" panose="020B0604020202020204" pitchFamily="34" charset="0"/>
                <a:ea typeface="+mn-ea"/>
                <a:cs typeface="+mn-cs"/>
              </a:rPr>
              <a:t>上能电气 ，即是光伏又是储能板块</a:t>
            </a:r>
            <a:endParaRPr lang="en-US" altLang="zh-CN" sz="1200" kern="1200" dirty="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Arial" panose="020B0604020202020204" pitchFamily="34" charset="0"/>
                <a:ea typeface="+mn-ea"/>
                <a:cs typeface="+mn-cs"/>
              </a:rPr>
              <a:t>国民技术 ， 与 台积电签订大单，属于集成电路板块。</a:t>
            </a:r>
            <a:endParaRPr lang="en-US" altLang="zh-CN" sz="1200" kern="1200" dirty="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mn-cs"/>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58433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zh-CN" altLang="en-US" dirty="0"/>
          </a:p>
        </p:txBody>
      </p:sp>
    </p:spTree>
    <p:extLst>
      <p:ext uri="{BB962C8B-B14F-4D97-AF65-F5344CB8AC3E}">
        <p14:creationId xmlns:p14="http://schemas.microsoft.com/office/powerpoint/2010/main" val="1246539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r>
              <a:rPr lang="zh-CN" altLang="en-US" dirty="0">
                <a:latin typeface="Arial" panose="020B0604020202020204" pitchFamily="34" charset="0"/>
              </a:rPr>
              <a:t>易见股份 业绩亏损</a:t>
            </a:r>
            <a:endParaRPr lang="en-US" altLang="zh-CN" dirty="0">
              <a:latin typeface="Arial" panose="020B0604020202020204" pitchFamily="34" charset="0"/>
            </a:endParaRPr>
          </a:p>
          <a:p>
            <a:r>
              <a:rPr lang="zh-CN" altLang="en-US">
                <a:latin typeface="Arial" panose="020B0604020202020204" pitchFamily="34" charset="0"/>
              </a:rPr>
              <a:t>凯乐科技逾期供货</a:t>
            </a:r>
            <a:endParaRPr lang="en-US" altLang="zh-CN" dirty="0">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F6A1AEDE-A97D-4FF8-B8CE-E84DB2AF6E51}" type="slidenum">
              <a:rPr lang="zh-CN" altLang="en-US" smtClean="0"/>
              <a:t>17</a:t>
            </a:fld>
            <a:endParaRPr lang="zh-CN" altLang="en-US"/>
          </a:p>
        </p:txBody>
      </p:sp>
    </p:spTree>
    <p:extLst>
      <p:ext uri="{BB962C8B-B14F-4D97-AF65-F5344CB8AC3E}">
        <p14:creationId xmlns:p14="http://schemas.microsoft.com/office/powerpoint/2010/main" val="963566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sz="1800" b="0" i="0" u="none" strike="noStrike" baseline="0" dirty="0">
                <a:solidFill>
                  <a:srgbClr val="000000"/>
                </a:solidFill>
                <a:latin typeface="Arial" panose="020B0604020202020204" pitchFamily="34" charset="0"/>
              </a:rPr>
              <a:t>藏格控股	海德股份	</a:t>
            </a:r>
            <a:r>
              <a:rPr lang="en-US" altLang="zh-CN" sz="1800" b="0" i="0" u="none" strike="noStrike" baseline="0" dirty="0">
                <a:solidFill>
                  <a:srgbClr val="000000"/>
                </a:solidFill>
                <a:latin typeface="Arial" panose="020B0604020202020204" pitchFamily="34" charset="0"/>
              </a:rPr>
              <a:t>*ST</a:t>
            </a:r>
            <a:r>
              <a:rPr lang="zh-CN" altLang="en-US" sz="1800" b="0" i="0" u="none" strike="noStrike" baseline="0" dirty="0">
                <a:solidFill>
                  <a:srgbClr val="000000"/>
                </a:solidFill>
                <a:latin typeface="Arial" panose="020B0604020202020204" pitchFamily="34" charset="0"/>
              </a:rPr>
              <a:t>银亿	九鼎投资	国城矿业    希努尔   </a:t>
            </a:r>
            <a:r>
              <a:rPr lang="en-US" altLang="zh-CN" sz="1800" b="0" i="0" u="none" strike="noStrike" baseline="0" dirty="0">
                <a:solidFill>
                  <a:srgbClr val="000000"/>
                </a:solidFill>
                <a:latin typeface="Arial" panose="020B0604020202020204" pitchFamily="34" charset="0"/>
              </a:rPr>
              <a:t>*ST</a:t>
            </a:r>
            <a:r>
              <a:rPr lang="zh-CN" altLang="en-US" sz="1800" b="0" i="0" u="none" strike="noStrike" baseline="0" dirty="0">
                <a:solidFill>
                  <a:srgbClr val="000000"/>
                </a:solidFill>
                <a:latin typeface="Arial" panose="020B0604020202020204" pitchFamily="34" charset="0"/>
              </a:rPr>
              <a:t>新光       泛海控股   </a:t>
            </a:r>
            <a:endParaRPr lang="en-US" altLang="zh-CN" sz="1800" b="0" i="0" u="none" strike="noStrike" baseline="0" dirty="0">
              <a:solidFill>
                <a:srgbClr val="000000"/>
              </a:solidFill>
              <a:latin typeface="Arial" panose="020B0604020202020204" pitchFamily="34" charset="0"/>
            </a:endParaRPr>
          </a:p>
          <a:p>
            <a:r>
              <a:rPr lang="en-US" altLang="zh-CN" sz="1800" b="0" i="0" u="none" strike="noStrike" baseline="0" dirty="0">
                <a:solidFill>
                  <a:srgbClr val="000000"/>
                </a:solidFill>
                <a:latin typeface="Arial" panose="020B0604020202020204" pitchFamily="34" charset="0"/>
              </a:rPr>
              <a:t>6</a:t>
            </a:r>
            <a:r>
              <a:rPr lang="zh-CN" altLang="en-US" sz="1800" b="0" i="0" u="none" strike="noStrike" baseline="0" dirty="0">
                <a:solidFill>
                  <a:srgbClr val="000000"/>
                </a:solidFill>
                <a:latin typeface="Arial" panose="020B0604020202020204" pitchFamily="34" charset="0"/>
              </a:rPr>
              <a:t>月份的</a:t>
            </a:r>
            <a:r>
              <a:rPr lang="en-US" altLang="zh-CN" sz="1800" b="0" i="0" u="none" strike="noStrike" baseline="0" dirty="0">
                <a:solidFill>
                  <a:srgbClr val="000000"/>
                </a:solidFill>
                <a:latin typeface="Arial" panose="020B0604020202020204" pitchFamily="34" charset="0"/>
              </a:rPr>
              <a:t>*ST</a:t>
            </a:r>
            <a:r>
              <a:rPr lang="zh-CN" altLang="en-US" sz="1800" b="0" i="0" u="none" strike="noStrike" baseline="0" dirty="0">
                <a:solidFill>
                  <a:srgbClr val="000000"/>
                </a:solidFill>
                <a:latin typeface="Arial" panose="020B0604020202020204" pitchFamily="34" charset="0"/>
              </a:rPr>
              <a:t>大集，深华发，换成</a:t>
            </a:r>
            <a:r>
              <a:rPr lang="en-US" altLang="zh-CN" sz="1800" b="0" i="0" u="none" strike="noStrike" baseline="0" dirty="0">
                <a:solidFill>
                  <a:srgbClr val="000000"/>
                </a:solidFill>
                <a:latin typeface="Arial" panose="020B0604020202020204" pitchFamily="34" charset="0"/>
              </a:rPr>
              <a:t>7</a:t>
            </a:r>
            <a:r>
              <a:rPr lang="zh-CN" altLang="en-US" sz="1800" b="0" i="0" u="none" strike="noStrike" baseline="0" dirty="0">
                <a:solidFill>
                  <a:srgbClr val="000000"/>
                </a:solidFill>
                <a:latin typeface="Arial" panose="020B0604020202020204" pitchFamily="34" charset="0"/>
              </a:rPr>
              <a:t>月的  协鑫能科   </a:t>
            </a:r>
            <a:r>
              <a:rPr lang="en-US" altLang="zh-CN" sz="1800" b="0" i="0" u="none" strike="noStrike" baseline="0" dirty="0">
                <a:solidFill>
                  <a:srgbClr val="000000"/>
                </a:solidFill>
                <a:latin typeface="Arial" panose="020B0604020202020204" pitchFamily="34" charset="0"/>
              </a:rPr>
              <a:t>ST</a:t>
            </a:r>
            <a:r>
              <a:rPr lang="zh-CN" altLang="en-US" sz="1800" b="0" i="0" u="none" strike="noStrike" baseline="0" dirty="0">
                <a:solidFill>
                  <a:srgbClr val="000000"/>
                </a:solidFill>
                <a:latin typeface="Arial" panose="020B0604020202020204" pitchFamily="34" charset="0"/>
              </a:rPr>
              <a:t>柏龙。</a:t>
            </a:r>
            <a:endParaRPr lang="en-US" altLang="zh-CN" sz="1800" b="0" i="0" u="none" strike="noStrike" baseline="0" dirty="0">
              <a:solidFill>
                <a:srgbClr val="000000"/>
              </a:solidFill>
              <a:latin typeface="Arial" panose="020B0604020202020204" pitchFamily="34" charset="0"/>
            </a:endParaRPr>
          </a:p>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82349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4883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54EC2046-CBD9-49BA-BD82-23E1D28F573E}"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B66FD792-C4C0-47E5-9BDE-FF08C9B884DB}"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23</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5003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FAB647-5434-4ABC-A07D-364031E59BF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2021/8/10</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2021/8/10</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2021/8/10</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860223" y="4151452"/>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pic>
        <p:nvPicPr>
          <p:cNvPr id="9" name="Picture 2" descr="rkk">
            <a:extLst>
              <a:ext uri="{FF2B5EF4-FFF2-40B4-BE49-F238E27FC236}">
                <a16:creationId xmlns:a16="http://schemas.microsoft.com/office/drawing/2014/main" id="{4AE9832A-4DDC-4FDE-BBAA-B9B91B9A0769}"/>
              </a:ext>
            </a:extLst>
          </p:cNvPr>
          <p:cNvPicPr>
            <a:picLocks noChangeArrowheads="1"/>
          </p:cNvPicPr>
          <p:nvPr userDrawn="1"/>
        </p:nvPicPr>
        <p:blipFill>
          <a:blip r:embed="rId4"/>
          <a:srcRect/>
          <a:stretch>
            <a:fillRect/>
          </a:stretch>
        </p:blipFill>
        <p:spPr bwMode="auto">
          <a:xfrm>
            <a:off x="3860223" y="4151452"/>
            <a:ext cx="720000" cy="720000"/>
          </a:xfrm>
          <a:prstGeom prst="rect">
            <a:avLst/>
          </a:prstGeom>
          <a:noFill/>
          <a:ln w="9525">
            <a:noFill/>
            <a:miter lim="800000"/>
            <a:headEnd/>
            <a:tailEnd/>
          </a:ln>
        </p:spPr>
      </p:pic>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2021/8/10</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2021/8/10</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2021/8/10</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2021/8/10</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2021/8/10</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2021/8/10</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2021/8/10</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2021/8/10</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2021/8/10</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pic>
        <p:nvPicPr>
          <p:cNvPr id="9" name="Picture 35" descr="招牌设计">
            <a:extLst>
              <a:ext uri="{FF2B5EF4-FFF2-40B4-BE49-F238E27FC236}">
                <a16:creationId xmlns:a16="http://schemas.microsoft.com/office/drawing/2014/main" id="{4A296FCF-F4B7-40C2-B47E-E9A3F018203A}"/>
              </a:ext>
            </a:extLst>
          </p:cNvPr>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70914" y="6524625"/>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8CB71311-CE3D-4A7D-A056-C122BAEE3BC6}"/>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D668E650-92CA-44CB-AE85-87D20CCC24A4}"/>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7831AA1-C918-472E-AB2B-95A87FDB4839}"/>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DF4174D-9F9D-4F0E-B634-9D1E80F12A8B}"/>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75.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75.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5.xml"/><Relationship Id="rId1" Type="http://schemas.openxmlformats.org/officeDocument/2006/relationships/tags" Target="../tags/tag3.xml"/><Relationship Id="rId5" Type="http://schemas.openxmlformats.org/officeDocument/2006/relationships/chart" Target="../charts/chart18.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6.xml"/><Relationship Id="rId1" Type="http://schemas.openxmlformats.org/officeDocument/2006/relationships/tags" Target="../tags/tag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1.xml"/><Relationship Id="rId1" Type="http://schemas.openxmlformats.org/officeDocument/2006/relationships/tags" Target="../tags/tag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1.xml"/><Relationship Id="rId1" Type="http://schemas.openxmlformats.org/officeDocument/2006/relationships/themeOverride" Target="../theme/themeOverride5.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27965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12291" name="Text Box 6"/>
          <p:cNvSpPr txBox="1">
            <a:spLocks noChangeArrowheads="1"/>
          </p:cNvSpPr>
          <p:nvPr/>
        </p:nvSpPr>
        <p:spPr bwMode="gray">
          <a:xfrm>
            <a:off x="1524001" y="2565401"/>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等线" panose="020F0502020204030204"/>
                <a:ea typeface="华文中宋" panose="02010600040101010101" pitchFamily="2" charset="-122"/>
                <a:cs typeface="+mn-cs"/>
              </a:rPr>
              <a:t>                      </a:t>
            </a:r>
            <a:r>
              <a:rPr kumimoji="0" lang="en-US" altLang="zh-CN" sz="3600" b="0" i="0" u="none" strike="noStrike" kern="1200" cap="none" spc="0" normalizeH="0" baseline="0" noProof="0" dirty="0">
                <a:ln>
                  <a:noFill/>
                </a:ln>
                <a:solidFill>
                  <a:srgbClr val="000066"/>
                </a:solidFill>
                <a:effectLst/>
                <a:uLnTx/>
                <a:uFillTx/>
                <a:latin typeface="华文中宋" panose="02010600040101010101" pitchFamily="2" charset="-122"/>
                <a:ea typeface="黑体" panose="02010609060101010101" pitchFamily="49" charset="-122"/>
                <a:cs typeface="+mn-cs"/>
              </a:rPr>
              <a:t>—— </a:t>
            </a:r>
            <a:r>
              <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rPr>
              <a:t>二级市场</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2021</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年</a:t>
            </a:r>
            <a:r>
              <a:rPr lang="en-US" altLang="zh-CN" b="1" dirty="0">
                <a:solidFill>
                  <a:srgbClr val="000066"/>
                </a:solidFill>
                <a:latin typeface="等线" panose="020F0502020204030204"/>
                <a:ea typeface="幼圆" panose="02010509060101010101" pitchFamily="49" charset="-122"/>
              </a:rPr>
              <a:t>7</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月）</a:t>
            </a:r>
            <a:endPar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等线" panose="020F0502020204030204"/>
              <a:ea typeface="幼圆" panose="02010509060101010101" pitchFamily="49" charset="-122"/>
              <a:cs typeface="+mn-cs"/>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967994" y="162720"/>
            <a:ext cx="8231187" cy="463262"/>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大宗交易统计及折价率</a:t>
            </a:r>
          </a:p>
        </p:txBody>
      </p:sp>
      <p:sp>
        <p:nvSpPr>
          <p:cNvPr id="7" name="文本框 6"/>
          <p:cNvSpPr txBox="1"/>
          <p:nvPr/>
        </p:nvSpPr>
        <p:spPr bwMode="auto">
          <a:xfrm>
            <a:off x="1950556" y="5715174"/>
            <a:ext cx="2172809"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月大宗市场总成交额</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671.50</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p>
        </p:txBody>
      </p:sp>
      <p:sp>
        <p:nvSpPr>
          <p:cNvPr id="9" name="文本框 8"/>
          <p:cNvSpPr txBox="1"/>
          <p:nvPr/>
        </p:nvSpPr>
        <p:spPr bwMode="auto">
          <a:xfrm>
            <a:off x="4207797" y="5715174"/>
            <a:ext cx="1751583"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较</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上月增加</a:t>
            </a:r>
            <a:endPar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solidFill>
                  <a:srgbClr val="FF0000"/>
                </a:solidFill>
                <a:latin typeface="微软雅黑" panose="020B0503020204020204" pitchFamily="34" charset="-122"/>
                <a:ea typeface="微软雅黑" panose="020B0503020204020204" pitchFamily="34" charset="-122"/>
                <a:sym typeface="+mn-ea"/>
              </a:rPr>
              <a:t>76.92</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亿元</a:t>
            </a:r>
            <a:endPar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bwMode="auto">
          <a:xfrm>
            <a:off x="6232622" y="5684396"/>
            <a:ext cx="1980812"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latin typeface="微软雅黑" panose="020B0503020204020204" pitchFamily="34" charset="-122"/>
                <a:ea typeface="微软雅黑" panose="020B0503020204020204" pitchFamily="34" charset="-122"/>
              </a:rPr>
              <a:t>7</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月大宗市场平均折价率</a:t>
            </a:r>
            <a:r>
              <a:rPr lang="en-US" dirty="0">
                <a:solidFill>
                  <a:srgbClr val="FF0000"/>
                </a:solidFill>
                <a:latin typeface="微软雅黑" panose="020B0503020204020204" pitchFamily="34" charset="-122"/>
                <a:ea typeface="微软雅黑" panose="020B0503020204020204" pitchFamily="34" charset="-122"/>
              </a:rPr>
              <a:t>3</a:t>
            </a:r>
            <a:r>
              <a:rPr lang="en-US" altLang="zh-CN" dirty="0">
                <a:solidFill>
                  <a:srgbClr val="FF0000"/>
                </a:solidFill>
                <a:latin typeface="微软雅黑" panose="020B0503020204020204" pitchFamily="34" charset="-122"/>
                <a:ea typeface="微软雅黑" panose="020B0503020204020204" pitchFamily="34" charset="-122"/>
              </a:rPr>
              <a:t>.74</a:t>
            </a:r>
            <a:r>
              <a:rPr kumimoji="0" 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bwMode="auto">
          <a:xfrm>
            <a:off x="8469885" y="5699784"/>
            <a:ext cx="1512168"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较上月下降</a:t>
            </a:r>
            <a:r>
              <a:rPr lang="en-US" altLang="zh-CN" dirty="0">
                <a:solidFill>
                  <a:srgbClr val="FF0000"/>
                </a:solidFill>
                <a:latin typeface="微软雅黑" panose="020B0503020204020204" pitchFamily="34" charset="-122"/>
                <a:ea typeface="微软雅黑" panose="020B0503020204020204" pitchFamily="34" charset="-122"/>
              </a:rPr>
              <a:t>0.71</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p>
        </p:txBody>
      </p:sp>
      <p:sp>
        <p:nvSpPr>
          <p:cNvPr id="2" name="文本框 1">
            <a:extLst>
              <a:ext uri="{FF2B5EF4-FFF2-40B4-BE49-F238E27FC236}">
                <a16:creationId xmlns:a16="http://schemas.microsoft.com/office/drawing/2014/main" id="{74A5B3A6-FA71-473F-B063-545ECC24E9E9}"/>
              </a:ext>
            </a:extLst>
          </p:cNvPr>
          <p:cNvSpPr txBox="1"/>
          <p:nvPr/>
        </p:nvSpPr>
        <p:spPr bwMode="auto">
          <a:xfrm>
            <a:off x="1140258" y="572220"/>
            <a:ext cx="630621" cy="338554"/>
          </a:xfrm>
          <a:prstGeom prst="rect">
            <a:avLst/>
          </a:prstGeom>
          <a:noFill/>
          <a:ln w="9525">
            <a:noFill/>
            <a:miter lim="800000"/>
          </a:ln>
        </p:spPr>
        <p:txBody>
          <a:bodyPr wrap="square" rtlCol="0">
            <a:spAutoFit/>
          </a:bodyPr>
          <a:lstStyle/>
          <a:p>
            <a:pPr algn="l"/>
            <a:r>
              <a:rPr lang="zh-CN" altLang="en-US" sz="1600" b="1" dirty="0">
                <a:solidFill>
                  <a:srgbClr val="FF0000"/>
                </a:solidFill>
                <a:latin typeface="幼圆" panose="02010509060101010101" pitchFamily="49" charset="-122"/>
                <a:ea typeface="幼圆" panose="02010509060101010101" pitchFamily="49" charset="-122"/>
              </a:rPr>
              <a:t>亿元</a:t>
            </a:r>
          </a:p>
        </p:txBody>
      </p:sp>
      <p:sp>
        <p:nvSpPr>
          <p:cNvPr id="3" name="文本框 2">
            <a:extLst>
              <a:ext uri="{FF2B5EF4-FFF2-40B4-BE49-F238E27FC236}">
                <a16:creationId xmlns:a16="http://schemas.microsoft.com/office/drawing/2014/main" id="{14697895-A42E-45F1-B572-0461F72555F9}"/>
              </a:ext>
            </a:extLst>
          </p:cNvPr>
          <p:cNvSpPr txBox="1"/>
          <p:nvPr/>
        </p:nvSpPr>
        <p:spPr bwMode="auto">
          <a:xfrm>
            <a:off x="10349550" y="572220"/>
            <a:ext cx="527553" cy="338554"/>
          </a:xfrm>
          <a:prstGeom prst="rect">
            <a:avLst/>
          </a:prstGeom>
          <a:noFill/>
          <a:ln w="9525">
            <a:noFill/>
            <a:miter lim="800000"/>
          </a:ln>
        </p:spPr>
        <p:txBody>
          <a:bodyPr wrap="square" rtlCol="0">
            <a:spAutoFit/>
          </a:bodyPr>
          <a:lstStyle/>
          <a:p>
            <a:pPr algn="l"/>
            <a:r>
              <a:rPr lang="en-US" altLang="zh-CN" sz="1600" b="1" dirty="0">
                <a:solidFill>
                  <a:srgbClr val="FF0000"/>
                </a:solidFill>
                <a:latin typeface="幼圆" panose="02010509060101010101" pitchFamily="49" charset="-122"/>
                <a:ea typeface="幼圆" panose="02010509060101010101" pitchFamily="49" charset="-122"/>
              </a:rPr>
              <a:t>%</a:t>
            </a:r>
            <a:endParaRPr lang="zh-CN" altLang="en-US" sz="1600" b="1" dirty="0">
              <a:solidFill>
                <a:srgbClr val="FF0000"/>
              </a:solidFill>
              <a:latin typeface="幼圆" panose="02010509060101010101" pitchFamily="49" charset="-122"/>
              <a:ea typeface="幼圆" panose="02010509060101010101" pitchFamily="49" charset="-122"/>
            </a:endParaRPr>
          </a:p>
        </p:txBody>
      </p:sp>
      <p:graphicFrame>
        <p:nvGraphicFramePr>
          <p:cNvPr id="10" name="图表 9">
            <a:extLst>
              <a:ext uri="{FF2B5EF4-FFF2-40B4-BE49-F238E27FC236}">
                <a16:creationId xmlns:a16="http://schemas.microsoft.com/office/drawing/2014/main" id="{D466FC22-F545-4A93-8C5F-42E2FDC2EB38}"/>
              </a:ext>
            </a:extLst>
          </p:cNvPr>
          <p:cNvGraphicFramePr>
            <a:graphicFrameLocks/>
          </p:cNvGraphicFramePr>
          <p:nvPr>
            <p:extLst>
              <p:ext uri="{D42A27DB-BD31-4B8C-83A1-F6EECF244321}">
                <p14:modId xmlns:p14="http://schemas.microsoft.com/office/powerpoint/2010/main" val="3676280240"/>
              </p:ext>
            </p:extLst>
          </p:nvPr>
        </p:nvGraphicFramePr>
        <p:xfrm>
          <a:off x="587829" y="910774"/>
          <a:ext cx="10805885" cy="480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287560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1055688" y="260350"/>
            <a:ext cx="8231187" cy="462339"/>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融资融券余额（亿）</a:t>
            </a:r>
          </a:p>
        </p:txBody>
      </p:sp>
      <p:sp>
        <p:nvSpPr>
          <p:cNvPr id="8" name="文本框 7"/>
          <p:cNvSpPr txBox="1"/>
          <p:nvPr/>
        </p:nvSpPr>
        <p:spPr bwMode="auto">
          <a:xfrm>
            <a:off x="3575844" y="5123832"/>
            <a:ext cx="5040311" cy="1289905"/>
          </a:xfrm>
          <a:prstGeom prst="rect">
            <a:avLst/>
          </a:prstGeom>
          <a:noFill/>
          <a:ln w="9525">
            <a:noFill/>
            <a:miter lim="800000"/>
          </a:ln>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2021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月底两融余额为</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17842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endPar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月底两融余额为</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16096</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endPar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较上月减少</a:t>
            </a:r>
            <a:r>
              <a:rPr kumimoji="0" lang="en-US" altLang="zh-CN"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1746</a:t>
            </a:r>
            <a:r>
              <a:rPr kumimoji="0" lang="zh-CN" altLang="en-US"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亿元</a:t>
            </a:r>
            <a:r>
              <a:rPr kumimoji="0" lang="zh-CN" altLang="en-US"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两融余额保持稳定。</a:t>
            </a:r>
          </a:p>
        </p:txBody>
      </p:sp>
      <p:graphicFrame>
        <p:nvGraphicFramePr>
          <p:cNvPr id="5" name="图表 4">
            <a:extLst>
              <a:ext uri="{FF2B5EF4-FFF2-40B4-BE49-F238E27FC236}">
                <a16:creationId xmlns:a16="http://schemas.microsoft.com/office/drawing/2014/main" id="{21AB47E8-56A2-4010-AAE4-62FA56177A32}"/>
              </a:ext>
            </a:extLst>
          </p:cNvPr>
          <p:cNvGraphicFramePr>
            <a:graphicFrameLocks/>
          </p:cNvGraphicFramePr>
          <p:nvPr/>
        </p:nvGraphicFramePr>
        <p:xfrm>
          <a:off x="620973" y="941696"/>
          <a:ext cx="10979624" cy="41821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1055688" y="260350"/>
            <a:ext cx="8231187" cy="52154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商品期货合约概览</a:t>
            </a:r>
          </a:p>
        </p:txBody>
      </p:sp>
      <p:sp>
        <p:nvSpPr>
          <p:cNvPr id="4" name="文本框 3"/>
          <p:cNvSpPr txBox="1"/>
          <p:nvPr/>
        </p:nvSpPr>
        <p:spPr bwMode="auto">
          <a:xfrm>
            <a:off x="845574" y="5649099"/>
            <a:ext cx="10082982" cy="787523"/>
          </a:xfrm>
          <a:prstGeom prst="rect">
            <a:avLst/>
          </a:prstGeom>
          <a:noFill/>
          <a:ln w="9525">
            <a:noFill/>
            <a:miter lim="800000"/>
          </a:ln>
        </p:spPr>
        <p:txBody>
          <a:bodyPr wrap="square" rtlCol="0">
            <a:spAutoFit/>
          </a:bodyPr>
          <a:lstStyle/>
          <a:p>
            <a:pPr marL="0" marR="0" lvl="0" indent="360000" algn="just"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2021</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年上半年随着全球经济复苏，美欧央行的放水，引得大宗商品涨价，上月螺纹钢的成交量最多，且热轧钢板，棕榈油的涨幅居前。</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文本框 2">
            <a:extLst>
              <a:ext uri="{FF2B5EF4-FFF2-40B4-BE49-F238E27FC236}">
                <a16:creationId xmlns:a16="http://schemas.microsoft.com/office/drawing/2014/main" id="{B2B9ED4A-5D80-42F7-828E-F6D84F14761D}"/>
              </a:ext>
            </a:extLst>
          </p:cNvPr>
          <p:cNvSpPr txBox="1"/>
          <p:nvPr/>
        </p:nvSpPr>
        <p:spPr bwMode="auto">
          <a:xfrm>
            <a:off x="10756490" y="879049"/>
            <a:ext cx="943897" cy="292388"/>
          </a:xfrm>
          <a:prstGeom prst="rect">
            <a:avLst/>
          </a:prstGeom>
          <a:noFill/>
          <a:ln w="9525">
            <a:noFill/>
            <a:miter lim="800000"/>
          </a:ln>
        </p:spPr>
        <p:txBody>
          <a:bodyPr wrap="square" rtlCol="0">
            <a:spAutoFit/>
          </a:bodyPr>
          <a:lstStyle/>
          <a:p>
            <a:pPr algn="l"/>
            <a:r>
              <a:rPr lang="zh-CN" altLang="en-US" sz="1300" b="1" dirty="0">
                <a:solidFill>
                  <a:srgbClr val="000066"/>
                </a:solidFill>
                <a:latin typeface="幼圆" panose="02010509060101010101" pitchFamily="49" charset="-122"/>
                <a:ea typeface="幼圆" panose="02010509060101010101" pitchFamily="49" charset="-122"/>
              </a:rPr>
              <a:t>月涨跌幅</a:t>
            </a:r>
          </a:p>
        </p:txBody>
      </p:sp>
      <p:sp>
        <p:nvSpPr>
          <p:cNvPr id="8" name="文本框 7">
            <a:extLst>
              <a:ext uri="{FF2B5EF4-FFF2-40B4-BE49-F238E27FC236}">
                <a16:creationId xmlns:a16="http://schemas.microsoft.com/office/drawing/2014/main" id="{F2584F1A-B797-45EA-A76C-9D986B98B252}"/>
              </a:ext>
            </a:extLst>
          </p:cNvPr>
          <p:cNvSpPr txBox="1"/>
          <p:nvPr/>
        </p:nvSpPr>
        <p:spPr bwMode="auto">
          <a:xfrm>
            <a:off x="491613" y="879049"/>
            <a:ext cx="943897" cy="292388"/>
          </a:xfrm>
          <a:prstGeom prst="rect">
            <a:avLst/>
          </a:prstGeom>
          <a:noFill/>
          <a:ln w="9525">
            <a:noFill/>
            <a:miter lim="800000"/>
          </a:ln>
        </p:spPr>
        <p:txBody>
          <a:bodyPr wrap="square" rtlCol="0">
            <a:spAutoFit/>
          </a:bodyPr>
          <a:lstStyle/>
          <a:p>
            <a:pPr algn="l"/>
            <a:r>
              <a:rPr lang="zh-CN" altLang="en-US" sz="1300" b="1" dirty="0">
                <a:solidFill>
                  <a:srgbClr val="000066"/>
                </a:solidFill>
                <a:latin typeface="幼圆" panose="02010509060101010101" pitchFamily="49" charset="-122"/>
                <a:ea typeface="幼圆" panose="02010509060101010101" pitchFamily="49" charset="-122"/>
              </a:rPr>
              <a:t>月成交量</a:t>
            </a:r>
          </a:p>
        </p:txBody>
      </p:sp>
      <p:graphicFrame>
        <p:nvGraphicFramePr>
          <p:cNvPr id="9" name="图表 8">
            <a:extLst>
              <a:ext uri="{FF2B5EF4-FFF2-40B4-BE49-F238E27FC236}">
                <a16:creationId xmlns:a16="http://schemas.microsoft.com/office/drawing/2014/main" id="{D9DFF709-A27C-4D13-B289-15BE0874DBE0}"/>
              </a:ext>
            </a:extLst>
          </p:cNvPr>
          <p:cNvGraphicFramePr>
            <a:graphicFrameLocks/>
          </p:cNvGraphicFramePr>
          <p:nvPr>
            <p:extLst>
              <p:ext uri="{D42A27DB-BD31-4B8C-83A1-F6EECF244321}">
                <p14:modId xmlns:p14="http://schemas.microsoft.com/office/powerpoint/2010/main" val="3329660305"/>
              </p:ext>
            </p:extLst>
          </p:nvPr>
        </p:nvGraphicFramePr>
        <p:xfrm>
          <a:off x="491613" y="1268591"/>
          <a:ext cx="11119816" cy="43805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633449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1055688" y="260350"/>
            <a:ext cx="8231187" cy="384686"/>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rPr>
              <a:t>沪深两市市值前十（万亿）</a:t>
            </a:r>
          </a:p>
        </p:txBody>
      </p:sp>
      <p:graphicFrame>
        <p:nvGraphicFramePr>
          <p:cNvPr id="5" name="图表 4">
            <a:extLst>
              <a:ext uri="{FF2B5EF4-FFF2-40B4-BE49-F238E27FC236}">
                <a16:creationId xmlns:a16="http://schemas.microsoft.com/office/drawing/2014/main" id="{A1E2A773-CC04-4E9D-B5F7-CFF168165E3C}"/>
              </a:ext>
            </a:extLst>
          </p:cNvPr>
          <p:cNvGraphicFramePr>
            <a:graphicFrameLocks/>
          </p:cNvGraphicFramePr>
          <p:nvPr>
            <p:extLst>
              <p:ext uri="{D42A27DB-BD31-4B8C-83A1-F6EECF244321}">
                <p14:modId xmlns:p14="http://schemas.microsoft.com/office/powerpoint/2010/main" val="1017836882"/>
              </p:ext>
            </p:extLst>
          </p:nvPr>
        </p:nvGraphicFramePr>
        <p:xfrm>
          <a:off x="108857" y="3725573"/>
          <a:ext cx="11785600" cy="26752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a:extLst>
              <a:ext uri="{FF2B5EF4-FFF2-40B4-BE49-F238E27FC236}">
                <a16:creationId xmlns:a16="http://schemas.microsoft.com/office/drawing/2014/main" id="{36F1B57B-54C5-4D2F-9B76-9C5046E5A5FB}"/>
              </a:ext>
            </a:extLst>
          </p:cNvPr>
          <p:cNvGraphicFramePr>
            <a:graphicFrameLocks/>
          </p:cNvGraphicFramePr>
          <p:nvPr>
            <p:extLst>
              <p:ext uri="{D42A27DB-BD31-4B8C-83A1-F6EECF244321}">
                <p14:modId xmlns:p14="http://schemas.microsoft.com/office/powerpoint/2010/main" val="3391751487"/>
              </p:ext>
            </p:extLst>
          </p:nvPr>
        </p:nvGraphicFramePr>
        <p:xfrm>
          <a:off x="174171" y="827314"/>
          <a:ext cx="11785600" cy="289825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1055688" y="260350"/>
            <a:ext cx="8231187" cy="37565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涨幅居前个股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p>
        </p:txBody>
      </p:sp>
      <p:graphicFrame>
        <p:nvGraphicFramePr>
          <p:cNvPr id="4" name="图表 3">
            <a:extLst>
              <a:ext uri="{FF2B5EF4-FFF2-40B4-BE49-F238E27FC236}">
                <a16:creationId xmlns:a16="http://schemas.microsoft.com/office/drawing/2014/main" id="{1D736C4E-45C4-4E6B-8403-484E31091DAF}"/>
              </a:ext>
            </a:extLst>
          </p:cNvPr>
          <p:cNvGraphicFramePr>
            <a:graphicFrameLocks/>
          </p:cNvGraphicFramePr>
          <p:nvPr>
            <p:extLst>
              <p:ext uri="{D42A27DB-BD31-4B8C-83A1-F6EECF244321}">
                <p14:modId xmlns:p14="http://schemas.microsoft.com/office/powerpoint/2010/main" val="2175063422"/>
              </p:ext>
            </p:extLst>
          </p:nvPr>
        </p:nvGraphicFramePr>
        <p:xfrm>
          <a:off x="406400" y="943429"/>
          <a:ext cx="11466286" cy="54501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995573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1055688" y="260350"/>
            <a:ext cx="8231187" cy="54558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6</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月涨幅居前个股的</a:t>
            </a: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7</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月表现情况</a:t>
            </a:r>
            <a:endPar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6" name="图表 5">
            <a:extLst>
              <a:ext uri="{FF2B5EF4-FFF2-40B4-BE49-F238E27FC236}">
                <a16:creationId xmlns:a16="http://schemas.microsoft.com/office/drawing/2014/main" id="{0D5E28D0-72E8-4168-885B-999CE6E68A34}"/>
              </a:ext>
            </a:extLst>
          </p:cNvPr>
          <p:cNvGraphicFramePr>
            <a:graphicFrameLocks/>
          </p:cNvGraphicFramePr>
          <p:nvPr>
            <p:extLst>
              <p:ext uri="{D42A27DB-BD31-4B8C-83A1-F6EECF244321}">
                <p14:modId xmlns:p14="http://schemas.microsoft.com/office/powerpoint/2010/main" val="2217829782"/>
              </p:ext>
            </p:extLst>
          </p:nvPr>
        </p:nvGraphicFramePr>
        <p:xfrm>
          <a:off x="420914" y="936171"/>
          <a:ext cx="11059885"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311365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1055688" y="260351"/>
            <a:ext cx="8231187" cy="53213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跌幅居前个股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4" name="图表 3">
            <a:extLst>
              <a:ext uri="{FF2B5EF4-FFF2-40B4-BE49-F238E27FC236}">
                <a16:creationId xmlns:a16="http://schemas.microsoft.com/office/drawing/2014/main" id="{DEFF99DA-5AE4-41C8-975E-583B6B3240BE}"/>
              </a:ext>
            </a:extLst>
          </p:cNvPr>
          <p:cNvGraphicFramePr>
            <a:graphicFrameLocks/>
          </p:cNvGraphicFramePr>
          <p:nvPr>
            <p:extLst>
              <p:ext uri="{D42A27DB-BD31-4B8C-83A1-F6EECF244321}">
                <p14:modId xmlns:p14="http://schemas.microsoft.com/office/powerpoint/2010/main" val="3629325005"/>
              </p:ext>
            </p:extLst>
          </p:nvPr>
        </p:nvGraphicFramePr>
        <p:xfrm>
          <a:off x="406400" y="994229"/>
          <a:ext cx="10958286" cy="54210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a:xfrm>
            <a:off x="1055688" y="260350"/>
            <a:ext cx="5040312" cy="530225"/>
          </a:xfrm>
        </p:spPr>
        <p:txBody>
          <a:bodyPr lIns="0" tIns="0" rIns="0" bIns="0"/>
          <a:lstStyle/>
          <a:p>
            <a:r>
              <a:rPr lang="en-US" altLang="zh-CN" sz="2400" b="0" dirty="0">
                <a:solidFill>
                  <a:schemeClr val="tx2">
                    <a:lumMod val="75000"/>
                  </a:schemeClr>
                </a:solidFill>
                <a:latin typeface="微软雅黑" panose="020B0503020204020204" pitchFamily="34" charset="-122"/>
                <a:ea typeface="微软雅黑" panose="020B0503020204020204" pitchFamily="34" charset="-122"/>
              </a:rPr>
              <a:t>7</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月热门公司解读</a:t>
            </a:r>
            <a:r>
              <a:rPr lang="en-US" altLang="zh-CN" sz="2400" b="0" dirty="0">
                <a:solidFill>
                  <a:schemeClr val="tx2">
                    <a:lumMod val="75000"/>
                  </a:schemeClr>
                </a:solidFill>
                <a:latin typeface="微软雅黑" panose="020B0503020204020204" pitchFamily="34" charset="-122"/>
                <a:ea typeface="微软雅黑" panose="020B0503020204020204" pitchFamily="34" charset="-122"/>
              </a:rPr>
              <a:t>——</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北方稀土</a:t>
            </a:r>
          </a:p>
        </p:txBody>
      </p:sp>
      <p:sp>
        <p:nvSpPr>
          <p:cNvPr id="3" name="文本框 2">
            <a:extLst>
              <a:ext uri="{FF2B5EF4-FFF2-40B4-BE49-F238E27FC236}">
                <a16:creationId xmlns:a16="http://schemas.microsoft.com/office/drawing/2014/main" id="{02A63808-40A9-43CE-8D00-32B8B9E8A9D7}"/>
              </a:ext>
            </a:extLst>
          </p:cNvPr>
          <p:cNvSpPr txBox="1"/>
          <p:nvPr/>
        </p:nvSpPr>
        <p:spPr bwMode="auto">
          <a:xfrm>
            <a:off x="417357" y="932216"/>
            <a:ext cx="1474839" cy="292388"/>
          </a:xfrm>
          <a:prstGeom prst="rect">
            <a:avLst/>
          </a:prstGeom>
          <a:noFill/>
          <a:ln w="9525">
            <a:noFill/>
            <a:miter lim="800000"/>
          </a:ln>
        </p:spPr>
        <p:txBody>
          <a:bodyPr wrap="square" rtlCol="0">
            <a:spAutoFit/>
          </a:bodyPr>
          <a:lstStyle/>
          <a:p>
            <a:pPr algn="l"/>
            <a:r>
              <a:rPr lang="zh-CN" altLang="en-US" sz="1300" b="1" dirty="0">
                <a:solidFill>
                  <a:srgbClr val="000066"/>
                </a:solidFill>
                <a:latin typeface="幼圆" panose="02010509060101010101" pitchFamily="49" charset="-122"/>
                <a:ea typeface="幼圆" panose="02010509060101010101" pitchFamily="49" charset="-122"/>
              </a:rPr>
              <a:t>市值（亿元）</a:t>
            </a:r>
          </a:p>
        </p:txBody>
      </p:sp>
      <p:sp>
        <p:nvSpPr>
          <p:cNvPr id="5" name="文本框 4">
            <a:extLst>
              <a:ext uri="{FF2B5EF4-FFF2-40B4-BE49-F238E27FC236}">
                <a16:creationId xmlns:a16="http://schemas.microsoft.com/office/drawing/2014/main" id="{A62B14BC-247A-41C9-AB4B-F78A4CABC30C}"/>
              </a:ext>
            </a:extLst>
          </p:cNvPr>
          <p:cNvSpPr txBox="1"/>
          <p:nvPr/>
        </p:nvSpPr>
        <p:spPr bwMode="auto">
          <a:xfrm>
            <a:off x="1055687" y="4944532"/>
            <a:ext cx="10080625" cy="1156855"/>
          </a:xfrm>
          <a:prstGeom prst="rect">
            <a:avLst/>
          </a:prstGeom>
          <a:noFill/>
          <a:ln w="9525">
            <a:noFill/>
            <a:miter lim="800000"/>
          </a:ln>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lang="zh-CN" altLang="en-US" sz="1600" dirty="0">
                <a:solidFill>
                  <a:srgbClr val="000000"/>
                </a:solidFill>
                <a:latin typeface="微软雅黑" panose="020B0503020204020204" pitchFamily="34" charset="-122"/>
                <a:ea typeface="微软雅黑" panose="020B0503020204020204" pitchFamily="34" charset="-122"/>
              </a:rPr>
              <a:t>北方稀土</a:t>
            </a:r>
            <a:r>
              <a:rPr lang="en-US" altLang="zh-CN" sz="1600" dirty="0">
                <a:solidFill>
                  <a:srgbClr val="000000"/>
                </a:solidFill>
                <a:latin typeface="微软雅黑" panose="020B0503020204020204" pitchFamily="34" charset="-122"/>
                <a:ea typeface="微软雅黑" panose="020B0503020204020204" pitchFamily="34" charset="-122"/>
              </a:rPr>
              <a:t>7</a:t>
            </a:r>
            <a:r>
              <a:rPr lang="zh-CN" altLang="en-US" sz="1600" dirty="0">
                <a:solidFill>
                  <a:srgbClr val="000000"/>
                </a:solidFill>
                <a:latin typeface="微软雅黑" panose="020B0503020204020204" pitchFamily="34" charset="-122"/>
                <a:ea typeface="微软雅黑" panose="020B0503020204020204" pitchFamily="34" charset="-122"/>
              </a:rPr>
              <a:t>月市值翻倍，增长达</a:t>
            </a:r>
            <a:r>
              <a:rPr lang="en-US" altLang="zh-CN" sz="1600" dirty="0">
                <a:solidFill>
                  <a:srgbClr val="000000"/>
                </a:solidFill>
                <a:latin typeface="微软雅黑" panose="020B0503020204020204" pitchFamily="34" charset="-122"/>
                <a:ea typeface="微软雅黑" panose="020B0503020204020204" pitchFamily="34" charset="-122"/>
              </a:rPr>
              <a:t>130%</a:t>
            </a:r>
            <a:r>
              <a:rPr lang="zh-CN" altLang="en-US" sz="1600" dirty="0">
                <a:solidFill>
                  <a:srgbClr val="000000"/>
                </a:solidFill>
                <a:latin typeface="微软雅黑" panose="020B0503020204020204" pitchFamily="34" charset="-122"/>
                <a:ea typeface="微软雅黑" panose="020B0503020204020204" pitchFamily="34" charset="-122"/>
              </a:rPr>
              <a:t>。其可生产各类稀土产品共</a:t>
            </a:r>
            <a:r>
              <a:rPr lang="en-US" altLang="zh-CN" sz="1600" dirty="0">
                <a:solidFill>
                  <a:srgbClr val="000000"/>
                </a:solidFill>
                <a:latin typeface="微软雅黑" panose="020B0503020204020204" pitchFamily="34" charset="-122"/>
                <a:ea typeface="微软雅黑" panose="020B0503020204020204" pitchFamily="34" charset="-122"/>
              </a:rPr>
              <a:t>11</a:t>
            </a:r>
            <a:r>
              <a:rPr lang="zh-CN" altLang="en-US" sz="1600" dirty="0">
                <a:solidFill>
                  <a:srgbClr val="000000"/>
                </a:solidFill>
                <a:latin typeface="微软雅黑" panose="020B0503020204020204" pitchFamily="34" charset="-122"/>
                <a:ea typeface="微软雅黑" panose="020B0503020204020204" pitchFamily="34" charset="-122"/>
              </a:rPr>
              <a:t>个大类、</a:t>
            </a:r>
            <a:r>
              <a:rPr lang="en-US" altLang="zh-CN" sz="1600" dirty="0">
                <a:solidFill>
                  <a:srgbClr val="000000"/>
                </a:solidFill>
                <a:latin typeface="微软雅黑" panose="020B0503020204020204" pitchFamily="34" charset="-122"/>
                <a:ea typeface="微软雅黑" panose="020B0503020204020204" pitchFamily="34" charset="-122"/>
              </a:rPr>
              <a:t>50</a:t>
            </a:r>
            <a:r>
              <a:rPr lang="zh-CN" altLang="en-US" sz="1600" dirty="0">
                <a:solidFill>
                  <a:srgbClr val="000000"/>
                </a:solidFill>
                <a:latin typeface="微软雅黑" panose="020B0503020204020204" pitchFamily="34" charset="-122"/>
                <a:ea typeface="微软雅黑" panose="020B0503020204020204" pitchFamily="34" charset="-122"/>
              </a:rPr>
              <a:t>余种、近千个规格。目前，公司冶炼分离产能</a:t>
            </a:r>
            <a:r>
              <a:rPr lang="en-US" altLang="zh-CN" sz="1600" dirty="0">
                <a:solidFill>
                  <a:srgbClr val="000000"/>
                </a:solidFill>
                <a:latin typeface="微软雅黑" panose="020B0503020204020204" pitchFamily="34" charset="-122"/>
                <a:ea typeface="微软雅黑" panose="020B0503020204020204" pitchFamily="34" charset="-122"/>
              </a:rPr>
              <a:t>8</a:t>
            </a:r>
            <a:r>
              <a:rPr lang="zh-CN" altLang="en-US" sz="1600" dirty="0">
                <a:solidFill>
                  <a:srgbClr val="000000"/>
                </a:solidFill>
                <a:latin typeface="微软雅黑" panose="020B0503020204020204" pitchFamily="34" charset="-122"/>
                <a:ea typeface="微软雅黑" panose="020B0503020204020204" pitchFamily="34" charset="-122"/>
              </a:rPr>
              <a:t>万吨</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年、稀土金属产能</a:t>
            </a: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万吨</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年，稀土原料产能位居全球第一；稀土功能材料中磁性材料合金</a:t>
            </a:r>
            <a:r>
              <a:rPr lang="en-US" altLang="zh-CN" sz="1600" dirty="0">
                <a:solidFill>
                  <a:srgbClr val="000000"/>
                </a:solidFill>
                <a:latin typeface="微软雅黑" panose="020B0503020204020204" pitchFamily="34" charset="-122"/>
                <a:ea typeface="微软雅黑" panose="020B0503020204020204" pitchFamily="34" charset="-122"/>
              </a:rPr>
              <a:t>3</a:t>
            </a:r>
            <a:r>
              <a:rPr lang="zh-CN" altLang="en-US" sz="1600" dirty="0">
                <a:solidFill>
                  <a:srgbClr val="000000"/>
                </a:solidFill>
                <a:latin typeface="微软雅黑" panose="020B0503020204020204" pitchFamily="34" charset="-122"/>
                <a:ea typeface="微软雅黑" panose="020B0503020204020204" pitchFamily="34" charset="-122"/>
              </a:rPr>
              <a:t>万吨</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年，产能居全球第一。</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aphicFrame>
        <p:nvGraphicFramePr>
          <p:cNvPr id="8" name="图表 7">
            <a:extLst>
              <a:ext uri="{FF2B5EF4-FFF2-40B4-BE49-F238E27FC236}">
                <a16:creationId xmlns:a16="http://schemas.microsoft.com/office/drawing/2014/main" id="{D2C18263-86E3-4ACB-87DB-FEB6D75D29B3}"/>
              </a:ext>
            </a:extLst>
          </p:cNvPr>
          <p:cNvGraphicFramePr>
            <a:graphicFrameLocks/>
          </p:cNvGraphicFramePr>
          <p:nvPr>
            <p:extLst>
              <p:ext uri="{D42A27DB-BD31-4B8C-83A1-F6EECF244321}">
                <p14:modId xmlns:p14="http://schemas.microsoft.com/office/powerpoint/2010/main" val="1570146009"/>
              </p:ext>
            </p:extLst>
          </p:nvPr>
        </p:nvGraphicFramePr>
        <p:xfrm>
          <a:off x="471948" y="1224604"/>
          <a:ext cx="5188623" cy="3575997"/>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图片 6">
            <a:extLst>
              <a:ext uri="{FF2B5EF4-FFF2-40B4-BE49-F238E27FC236}">
                <a16:creationId xmlns:a16="http://schemas.microsoft.com/office/drawing/2014/main" id="{91B65712-BC12-4CCE-A8B1-2E3B22E74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570" y="921819"/>
            <a:ext cx="6981805" cy="3878781"/>
          </a:xfrm>
          <a:prstGeom prst="rect">
            <a:avLst/>
          </a:prstGeom>
        </p:spPr>
      </p:pic>
    </p:spTree>
    <p:extLst>
      <p:ext uri="{BB962C8B-B14F-4D97-AF65-F5344CB8AC3E}">
        <p14:creationId xmlns:p14="http://schemas.microsoft.com/office/powerpoint/2010/main" val="7197849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white">
          <a:xfrm>
            <a:off x="1055688" y="26035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股权质押比例前十</a:t>
            </a:r>
          </a:p>
        </p:txBody>
      </p:sp>
      <p:sp>
        <p:nvSpPr>
          <p:cNvPr id="2" name="文本框 1">
            <a:extLst>
              <a:ext uri="{FF2B5EF4-FFF2-40B4-BE49-F238E27FC236}">
                <a16:creationId xmlns:a16="http://schemas.microsoft.com/office/drawing/2014/main" id="{409E323D-399A-4056-A55B-5348A02F160D}"/>
              </a:ext>
            </a:extLst>
          </p:cNvPr>
          <p:cNvSpPr txBox="1"/>
          <p:nvPr/>
        </p:nvSpPr>
        <p:spPr bwMode="auto">
          <a:xfrm>
            <a:off x="10395759" y="1023280"/>
            <a:ext cx="740554" cy="215444"/>
          </a:xfrm>
          <a:prstGeom prst="rect">
            <a:avLst/>
          </a:prstGeom>
          <a:noFill/>
          <a:ln w="9525">
            <a:noFill/>
            <a:miter lim="800000"/>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单位：</a:t>
            </a:r>
            <a:r>
              <a:rPr kumimoji="0" lang="en-US" altLang="zh-CN" sz="14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a:t>
            </a:r>
            <a:endParaRPr kumimoji="0" lang="zh-CN" altLang="en-US" sz="14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endParaRPr>
          </a:p>
        </p:txBody>
      </p:sp>
      <p:graphicFrame>
        <p:nvGraphicFramePr>
          <p:cNvPr id="5" name="图表 4">
            <a:extLst>
              <a:ext uri="{FF2B5EF4-FFF2-40B4-BE49-F238E27FC236}">
                <a16:creationId xmlns:a16="http://schemas.microsoft.com/office/drawing/2014/main" id="{7A834390-85CE-4AB4-92DD-FEA6689A9C82}"/>
              </a:ext>
            </a:extLst>
          </p:cNvPr>
          <p:cNvGraphicFramePr>
            <a:graphicFrameLocks/>
          </p:cNvGraphicFramePr>
          <p:nvPr>
            <p:extLst>
              <p:ext uri="{D42A27DB-BD31-4B8C-83A1-F6EECF244321}">
                <p14:modId xmlns:p14="http://schemas.microsoft.com/office/powerpoint/2010/main" val="2687495224"/>
              </p:ext>
            </p:extLst>
          </p:nvPr>
        </p:nvGraphicFramePr>
        <p:xfrm>
          <a:off x="423081" y="962167"/>
          <a:ext cx="11382232" cy="54386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white">
          <a:xfrm>
            <a:off x="1124355" y="154555"/>
            <a:ext cx="8231187" cy="1144587"/>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第一大股东累计质押数占持股比例变化</a:t>
            </a:r>
          </a:p>
        </p:txBody>
      </p:sp>
      <p:sp>
        <p:nvSpPr>
          <p:cNvPr id="6" name="文本框 5"/>
          <p:cNvSpPr txBox="1"/>
          <p:nvPr/>
        </p:nvSpPr>
        <p:spPr bwMode="auto">
          <a:xfrm>
            <a:off x="695325" y="5052595"/>
            <a:ext cx="10372320" cy="1495409"/>
          </a:xfrm>
          <a:prstGeom prst="rect">
            <a:avLst/>
          </a:prstGeom>
          <a:noFill/>
          <a:ln w="9525">
            <a:noFill/>
            <a:miter lim="800000"/>
          </a:ln>
        </p:spPr>
        <p:txBody>
          <a:bodyPr wrap="square" rtlCol="0">
            <a:spAutoFit/>
          </a:bodyPr>
          <a:lstStyle/>
          <a:p>
            <a:pPr marL="0" marR="0" lvl="0" indent="457200" algn="just" defTabSz="914400" rtl="0" eaLnBrk="1" fontAlgn="auto" latinLnBrk="0" hangingPunct="1">
              <a:lnSpc>
                <a:spcPct val="2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本月多家公司第一大股东累计质押数占持股比例变化超过</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100%</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。累计质押上升方面，</a:t>
            </a:r>
            <a:r>
              <a:rPr lang="en-US" altLang="zh-CN" sz="1600" dirty="0">
                <a:solidFill>
                  <a:srgbClr val="000000"/>
                </a:solidFill>
                <a:latin typeface="微软雅黑" panose="020B0503020204020204" pitchFamily="34" charset="-122"/>
                <a:ea typeface="微软雅黑" panose="020B0503020204020204" pitchFamily="34" charset="-122"/>
              </a:rPr>
              <a:t>*ST</a:t>
            </a:r>
            <a:r>
              <a:rPr lang="zh-CN" altLang="en-US" sz="1600" dirty="0">
                <a:solidFill>
                  <a:srgbClr val="000000"/>
                </a:solidFill>
                <a:latin typeface="微软雅黑" panose="020B0503020204020204" pitchFamily="34" charset="-122"/>
                <a:ea typeface="微软雅黑" panose="020B0503020204020204" pitchFamily="34" charset="-122"/>
              </a:rPr>
              <a:t>凯瑞，如意集团，金科文化，好利来均质押了其</a:t>
            </a:r>
            <a:r>
              <a:rPr lang="en-US" altLang="zh-CN" sz="1600" dirty="0">
                <a:solidFill>
                  <a:srgbClr val="000000"/>
                </a:solidFill>
                <a:latin typeface="微软雅黑" panose="020B0503020204020204" pitchFamily="34" charset="-122"/>
                <a:ea typeface="微软雅黑" panose="020B0503020204020204" pitchFamily="34" charset="-122"/>
              </a:rPr>
              <a:t>100%</a:t>
            </a:r>
            <a:r>
              <a:rPr lang="zh-CN" altLang="en-US" sz="1600" dirty="0">
                <a:solidFill>
                  <a:srgbClr val="000000"/>
                </a:solidFill>
                <a:latin typeface="微软雅黑" panose="020B0503020204020204" pitchFamily="34" charset="-122"/>
                <a:ea typeface="微软雅黑" panose="020B0503020204020204" pitchFamily="34" charset="-122"/>
              </a:rPr>
              <a:t>的股权</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zh-CN" altLang="en-US" sz="1600" dirty="0">
                <a:solidFill>
                  <a:srgbClr val="000000"/>
                </a:solidFill>
                <a:latin typeface="微软雅黑" panose="020B0503020204020204" pitchFamily="34" charset="-122"/>
                <a:ea typeface="微软雅黑" panose="020B0503020204020204" pitchFamily="34" charset="-122"/>
              </a:rPr>
              <a:t>累计质押下降方面，金财互联，</a:t>
            </a:r>
            <a:r>
              <a:rPr lang="en-US" altLang="zh-CN" sz="1600" dirty="0">
                <a:solidFill>
                  <a:srgbClr val="000000"/>
                </a:solidFill>
                <a:latin typeface="微软雅黑" panose="020B0503020204020204" pitchFamily="34" charset="-122"/>
                <a:ea typeface="微软雅黑" panose="020B0503020204020204" pitchFamily="34" charset="-122"/>
              </a:rPr>
              <a:t>ST</a:t>
            </a:r>
            <a:r>
              <a:rPr lang="zh-CN" altLang="en-US" sz="1600" dirty="0">
                <a:solidFill>
                  <a:srgbClr val="000000"/>
                </a:solidFill>
                <a:latin typeface="微软雅黑" panose="020B0503020204020204" pitchFamily="34" charset="-122"/>
                <a:ea typeface="微软雅黑" panose="020B0503020204020204" pitchFamily="34" charset="-122"/>
              </a:rPr>
              <a:t>摩登，锦泓集团，*</a:t>
            </a:r>
            <a:r>
              <a:rPr lang="en-US" altLang="zh-CN" sz="1600" dirty="0">
                <a:solidFill>
                  <a:srgbClr val="000000"/>
                </a:solidFill>
                <a:latin typeface="微软雅黑" panose="020B0503020204020204" pitchFamily="34" charset="-122"/>
                <a:ea typeface="微软雅黑" panose="020B0503020204020204" pitchFamily="34" charset="-122"/>
              </a:rPr>
              <a:t>ST</a:t>
            </a:r>
            <a:r>
              <a:rPr lang="zh-CN" altLang="en-US" sz="1600" dirty="0">
                <a:solidFill>
                  <a:srgbClr val="000000"/>
                </a:solidFill>
                <a:latin typeface="微软雅黑" panose="020B0503020204020204" pitchFamily="34" charset="-122"/>
                <a:ea typeface="微软雅黑" panose="020B0503020204020204" pitchFamily="34" charset="-122"/>
              </a:rPr>
              <a:t>当代，延安必康下降比例均不低于</a:t>
            </a:r>
            <a:r>
              <a:rPr lang="en-US" altLang="zh-CN" sz="1600" dirty="0">
                <a:solidFill>
                  <a:srgbClr val="000000"/>
                </a:solidFill>
                <a:latin typeface="微软雅黑" panose="020B0503020204020204" pitchFamily="34" charset="-122"/>
                <a:ea typeface="微软雅黑" panose="020B0503020204020204" pitchFamily="34" charset="-122"/>
              </a:rPr>
              <a:t>100%</a:t>
            </a:r>
            <a:r>
              <a:rPr lang="zh-CN" altLang="en-US" sz="1600" dirty="0">
                <a:solidFill>
                  <a:srgbClr val="000000"/>
                </a:solidFill>
                <a:latin typeface="微软雅黑" panose="020B0503020204020204" pitchFamily="34" charset="-122"/>
                <a:ea typeface="微软雅黑" panose="020B0503020204020204" pitchFamily="34" charset="-122"/>
              </a:rPr>
              <a:t>。</a:t>
            </a:r>
            <a:endPar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9" name="图表 8">
            <a:extLst>
              <a:ext uri="{FF2B5EF4-FFF2-40B4-BE49-F238E27FC236}">
                <a16:creationId xmlns:a16="http://schemas.microsoft.com/office/drawing/2014/main" id="{563F7506-7A67-4CDF-9BF8-5312F368F06E}"/>
              </a:ext>
            </a:extLst>
          </p:cNvPr>
          <p:cNvGraphicFramePr>
            <a:graphicFrameLocks/>
          </p:cNvGraphicFramePr>
          <p:nvPr>
            <p:extLst>
              <p:ext uri="{D42A27DB-BD31-4B8C-83A1-F6EECF244321}">
                <p14:modId xmlns:p14="http://schemas.microsoft.com/office/powerpoint/2010/main" val="2680214054"/>
              </p:ext>
            </p:extLst>
          </p:nvPr>
        </p:nvGraphicFramePr>
        <p:xfrm>
          <a:off x="263858" y="1057700"/>
          <a:ext cx="5711587" cy="37428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图表 10">
            <a:extLst>
              <a:ext uri="{FF2B5EF4-FFF2-40B4-BE49-F238E27FC236}">
                <a16:creationId xmlns:a16="http://schemas.microsoft.com/office/drawing/2014/main" id="{76191D10-D481-438D-82B6-FD5980C52C17}"/>
              </a:ext>
            </a:extLst>
          </p:cNvPr>
          <p:cNvGraphicFramePr>
            <a:graphicFrameLocks/>
          </p:cNvGraphicFramePr>
          <p:nvPr>
            <p:extLst>
              <p:ext uri="{D42A27DB-BD31-4B8C-83A1-F6EECF244321}">
                <p14:modId xmlns:p14="http://schemas.microsoft.com/office/powerpoint/2010/main" val="1943455884"/>
              </p:ext>
            </p:extLst>
          </p:nvPr>
        </p:nvGraphicFramePr>
        <p:xfrm>
          <a:off x="6168788" y="1057700"/>
          <a:ext cx="5363570" cy="4326342"/>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68461485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3719736" y="20474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3" name="文本框 2"/>
          <p:cNvSpPr txBox="1"/>
          <p:nvPr/>
        </p:nvSpPr>
        <p:spPr>
          <a:xfrm>
            <a:off x="3863752" y="2171399"/>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宏观</a:t>
            </a:r>
          </a:p>
        </p:txBody>
      </p:sp>
      <p:sp>
        <p:nvSpPr>
          <p:cNvPr id="6" name="椭圆 5"/>
          <p:cNvSpPr/>
          <p:nvPr/>
        </p:nvSpPr>
        <p:spPr bwMode="auto">
          <a:xfrm>
            <a:off x="3719736" y="31061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4006627" y="3282176"/>
            <a:ext cx="50822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市场</a:t>
            </a:r>
          </a:p>
        </p:txBody>
      </p:sp>
      <p:sp>
        <p:nvSpPr>
          <p:cNvPr id="8" name="椭圆 7"/>
          <p:cNvSpPr/>
          <p:nvPr/>
        </p:nvSpPr>
        <p:spPr bwMode="auto">
          <a:xfrm>
            <a:off x="3719736" y="41066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3863752" y="4217552"/>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展望</a:t>
            </a:r>
          </a:p>
        </p:txBody>
      </p:sp>
      <p:sp>
        <p:nvSpPr>
          <p:cNvPr id="14" name="文本框 13"/>
          <p:cNvSpPr txBox="1"/>
          <p:nvPr/>
        </p:nvSpPr>
        <p:spPr>
          <a:xfrm>
            <a:off x="5062194" y="3245476"/>
            <a:ext cx="30926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微软雅黑" panose="020B0503020204020204" pitchFamily="34" charset="-122"/>
                <a:ea typeface="微软雅黑" panose="020B0503020204020204" pitchFamily="34" charset="-122"/>
              </a:rPr>
              <a:t>上证，深证，中小</a:t>
            </a:r>
            <a:r>
              <a:rPr lang="en-US" altLang="zh-CN" dirty="0">
                <a:solidFill>
                  <a:prstClr val="black"/>
                </a:solidFill>
                <a:latin typeface="微软雅黑" panose="020B0503020204020204" pitchFamily="34" charset="-122"/>
                <a:ea typeface="微软雅黑" panose="020B0503020204020204" pitchFamily="34" charset="-122"/>
              </a:rPr>
              <a:t>100</a:t>
            </a:r>
            <a:r>
              <a:rPr lang="zh-CN" altLang="en-US" dirty="0">
                <a:solidFill>
                  <a:prstClr val="black"/>
                </a:solidFill>
                <a:latin typeface="微软雅黑" panose="020B0503020204020204" pitchFamily="34" charset="-122"/>
                <a:ea typeface="微软雅黑" panose="020B0503020204020204" pitchFamily="34" charset="-122"/>
              </a:rPr>
              <a:t>、创业板下降，科创</a:t>
            </a:r>
            <a:r>
              <a:rPr lang="en-US" altLang="zh-CN" dirty="0">
                <a:solidFill>
                  <a:prstClr val="black"/>
                </a:solidFill>
                <a:latin typeface="微软雅黑" panose="020B0503020204020204" pitchFamily="34" charset="-122"/>
                <a:ea typeface="微软雅黑" panose="020B0503020204020204" pitchFamily="34" charset="-122"/>
              </a:rPr>
              <a:t>50</a:t>
            </a:r>
            <a:r>
              <a:rPr lang="zh-CN" altLang="en-US" dirty="0">
                <a:solidFill>
                  <a:prstClr val="black"/>
                </a:solidFill>
                <a:latin typeface="微软雅黑" panose="020B0503020204020204" pitchFamily="34" charset="-122"/>
                <a:ea typeface="微软雅黑" panose="020B0503020204020204" pitchFamily="34" charset="-122"/>
              </a:rPr>
              <a:t>上涨</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5062194" y="4246034"/>
            <a:ext cx="43636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微软雅黑" panose="020B0503020204020204" pitchFamily="34" charset="-122"/>
                <a:ea typeface="微软雅黑" panose="020B0503020204020204" pitchFamily="34" charset="-122"/>
                <a:sym typeface="+mn-ea"/>
              </a:rPr>
              <a:t>经济复苏不及预期，下半年进出口承压</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框 3">
            <a:extLst>
              <a:ext uri="{FF2B5EF4-FFF2-40B4-BE49-F238E27FC236}">
                <a16:creationId xmlns:a16="http://schemas.microsoft.com/office/drawing/2014/main" id="{233ED68F-1DF9-4183-804C-319A93232479}"/>
              </a:ext>
            </a:extLst>
          </p:cNvPr>
          <p:cNvSpPr txBox="1"/>
          <p:nvPr/>
        </p:nvSpPr>
        <p:spPr>
          <a:xfrm>
            <a:off x="5062194" y="2171399"/>
            <a:ext cx="410085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经济结构向好</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10D5F8C-8EFD-FF46-A4D4-E8D54AC37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2300" y="3174359"/>
            <a:ext cx="1605600" cy="509282"/>
          </a:xfrm>
          <a:prstGeom prst="rect">
            <a:avLst/>
          </a:prstGeom>
        </p:spPr>
      </p:pic>
      <p:sp>
        <p:nvSpPr>
          <p:cNvPr id="7" name="对话气泡: 圆角矩形 6"/>
          <p:cNvSpPr/>
          <p:nvPr/>
        </p:nvSpPr>
        <p:spPr bwMode="auto">
          <a:xfrm>
            <a:off x="405765" y="991923"/>
            <a:ext cx="5123815" cy="2010357"/>
          </a:xfrm>
          <a:prstGeom prst="wedgeRoundRectCallout">
            <a:avLst>
              <a:gd name="adj1" fmla="val 42519"/>
              <a:gd name="adj2" fmla="val 60424"/>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28684" name="Rectangle 2"/>
          <p:cNvSpPr>
            <a:spLocks noChangeArrowheads="1"/>
          </p:cNvSpPr>
          <p:nvPr/>
        </p:nvSpPr>
        <p:spPr bwMode="white">
          <a:xfrm>
            <a:off x="1055688" y="260350"/>
            <a:ext cx="8231187" cy="1144588"/>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主要券商月评</a:t>
            </a:r>
          </a:p>
        </p:txBody>
      </p:sp>
      <p:sp>
        <p:nvSpPr>
          <p:cNvPr id="6" name="文本框 5"/>
          <p:cNvSpPr txBox="1"/>
          <p:nvPr/>
        </p:nvSpPr>
        <p:spPr>
          <a:xfrm>
            <a:off x="405765" y="1009473"/>
            <a:ext cx="5126355" cy="134690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选择了光伏相关的新材料行业，推荐了稀土、精细化工等行业。现阶段股票市场结构性行情持续。我们仍然坚持景气主线，选择成长行业作为优先配置的方向。</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a:t>
            </a:r>
            <a:r>
              <a:rPr lang="zh-CN" altLang="en-US" sz="1400" b="1" dirty="0">
                <a:solidFill>
                  <a:srgbClr val="000000"/>
                </a:solidFill>
                <a:latin typeface="微软雅黑" panose="020B0503020204020204" pitchFamily="34" charset="-122"/>
                <a:ea typeface="微软雅黑" panose="020B0503020204020204" pitchFamily="34" charset="-122"/>
              </a:rPr>
              <a:t>新能源、新能源车、半导体、精细化工</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sp>
        <p:nvSpPr>
          <p:cNvPr id="37" name="对话气泡: 圆角矩形 36"/>
          <p:cNvSpPr/>
          <p:nvPr/>
        </p:nvSpPr>
        <p:spPr bwMode="auto">
          <a:xfrm>
            <a:off x="5881897" y="1159414"/>
            <a:ext cx="6058644" cy="1759046"/>
          </a:xfrm>
          <a:prstGeom prst="wedgeRoundRectCallout">
            <a:avLst>
              <a:gd name="adj1" fmla="val -39297"/>
              <a:gd name="adj2" fmla="val 67281"/>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39" name="对话气泡: 圆角矩形 38"/>
          <p:cNvSpPr/>
          <p:nvPr/>
        </p:nvSpPr>
        <p:spPr bwMode="auto">
          <a:xfrm>
            <a:off x="5902771" y="4618713"/>
            <a:ext cx="6144449" cy="1674603"/>
          </a:xfrm>
          <a:prstGeom prst="wedgeRoundRectCallout">
            <a:avLst>
              <a:gd name="adj1" fmla="val -36808"/>
              <a:gd name="adj2" fmla="val -7277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1" name="对话气泡: 圆角矩形 40"/>
          <p:cNvSpPr/>
          <p:nvPr/>
        </p:nvSpPr>
        <p:spPr bwMode="auto">
          <a:xfrm>
            <a:off x="333374" y="4410075"/>
            <a:ext cx="5415891" cy="1933575"/>
          </a:xfrm>
          <a:prstGeom prst="wedgeRoundRectCallout">
            <a:avLst>
              <a:gd name="adj1" fmla="val 40513"/>
              <a:gd name="adj2" fmla="val -6183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2" name="文本框 41"/>
          <p:cNvSpPr txBox="1"/>
          <p:nvPr/>
        </p:nvSpPr>
        <p:spPr>
          <a:xfrm>
            <a:off x="6057901" y="4599584"/>
            <a:ext cx="5897880" cy="1346907"/>
          </a:xfrm>
          <a:prstGeom prst="rect">
            <a:avLst/>
          </a:prstGeom>
          <a:noFill/>
        </p:spPr>
        <p:txBody>
          <a:bodyPr wrap="square" rtlCol="0">
            <a:spAutoFit/>
          </a:bodyPr>
          <a:lstStyle>
            <a:defPPr>
              <a:defRPr lang="en-US"/>
            </a:defPPr>
            <a:lvl1pPr>
              <a:defRPr sz="1800" b="1">
                <a:latin typeface="+mn-ea"/>
                <a:ea typeface="+mn-ea"/>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1400" b="0" dirty="0">
                <a:solidFill>
                  <a:srgbClr val="000000"/>
                </a:solidFill>
                <a:latin typeface="微软雅黑" panose="020B0503020204020204" pitchFamily="34" charset="-122"/>
                <a:ea typeface="微软雅黑" panose="020B0503020204020204" pitchFamily="34" charset="-122"/>
              </a:rPr>
              <a:t>行业配置方面，“国内大循环”新发展格局下，国内经济发展的重点不仅要继续聚焦于完善国内的制造业产业链，同时也要大力推动可持续低碳能源的发展。</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配置建议：高端制造，碳中和</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0" name="文本框 39"/>
          <p:cNvSpPr txBox="1"/>
          <p:nvPr/>
        </p:nvSpPr>
        <p:spPr>
          <a:xfrm>
            <a:off x="399225" y="4367962"/>
            <a:ext cx="5328451" cy="134690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市场观点：买点已至。超预期的盈利增长会成为市场的主要支撑。下半年稳中略松的流动性环境对于市场仍将是利好风险事件已经过去，预计下半年市场将有更好的表现，当前是较好的买点。</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配置建议：科技，推荐电子、电气设备以及相关的设备</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5913120" y="1179219"/>
            <a:ext cx="6042660" cy="134690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1400" dirty="0">
                <a:solidFill>
                  <a:srgbClr val="000000"/>
                </a:solidFill>
                <a:latin typeface="微软雅黑" panose="020B0503020204020204" pitchFamily="34" charset="-122"/>
                <a:ea typeface="微软雅黑" panose="020B0503020204020204" pitchFamily="34" charset="-122"/>
              </a:rPr>
              <a:t>当前虽仍处于中报披露期，但利润增速较高的大多行业都已经出现了大幅上涨，对这类板块保持谨慎。</a:t>
            </a:r>
            <a:r>
              <a:rPr lang="en-US" altLang="zh-CN" sz="1400" dirty="0">
                <a:solidFill>
                  <a:srgbClr val="000000"/>
                </a:solidFill>
                <a:latin typeface="微软雅黑" panose="020B0503020204020204" pitchFamily="34" charset="-122"/>
                <a:ea typeface="微软雅黑" panose="020B0503020204020204" pitchFamily="34" charset="-122"/>
              </a:rPr>
              <a:t>8</a:t>
            </a:r>
            <a:r>
              <a:rPr lang="zh-CN" altLang="en-US" sz="1400" dirty="0">
                <a:solidFill>
                  <a:srgbClr val="000000"/>
                </a:solidFill>
                <a:latin typeface="微软雅黑" panose="020B0503020204020204" pitchFamily="34" charset="-122"/>
                <a:ea typeface="微软雅黑" panose="020B0503020204020204" pitchFamily="34" charset="-122"/>
              </a:rPr>
              <a:t>月市场依旧保持谨慎乐观，但建议更多关注政策长期支持，但行业整体涨幅较小、具备一定安全边际的方向，</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a:t>
            </a:r>
            <a:r>
              <a:rPr lang="zh-CN" altLang="en-US" sz="1400" b="1" dirty="0">
                <a:solidFill>
                  <a:srgbClr val="000000"/>
                </a:solidFill>
                <a:latin typeface="微软雅黑" panose="020B0503020204020204" pitchFamily="34" charset="-122"/>
                <a:ea typeface="微软雅黑" panose="020B0503020204020204" pitchFamily="34" charset="-122"/>
              </a:rPr>
              <a:t>基建方向、乡村振兴农业方向、军工方向</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D83F1896-6FAA-40E7-A48D-24C56CDCF362}"/>
              </a:ext>
            </a:extLst>
          </p:cNvPr>
          <p:cNvPicPr>
            <a:picLocks noChangeAspect="1"/>
          </p:cNvPicPr>
          <p:nvPr/>
        </p:nvPicPr>
        <p:blipFill>
          <a:blip r:embed="rId4"/>
          <a:stretch>
            <a:fillRect/>
          </a:stretch>
        </p:blipFill>
        <p:spPr>
          <a:xfrm>
            <a:off x="6134100" y="3178474"/>
            <a:ext cx="1486233" cy="545963"/>
          </a:xfrm>
          <a:prstGeom prst="rect">
            <a:avLst/>
          </a:prstGeom>
        </p:spPr>
      </p:pic>
      <p:pic>
        <p:nvPicPr>
          <p:cNvPr id="11" name="图片 10">
            <a:extLst>
              <a:ext uri="{FF2B5EF4-FFF2-40B4-BE49-F238E27FC236}">
                <a16:creationId xmlns:a16="http://schemas.microsoft.com/office/drawing/2014/main" id="{50A16C7B-68A1-48EC-99DA-FB1351C344EA}"/>
              </a:ext>
            </a:extLst>
          </p:cNvPr>
          <p:cNvPicPr>
            <a:picLocks noChangeAspect="1"/>
          </p:cNvPicPr>
          <p:nvPr/>
        </p:nvPicPr>
        <p:blipFill>
          <a:blip r:embed="rId5"/>
          <a:stretch>
            <a:fillRect/>
          </a:stretch>
        </p:blipFill>
        <p:spPr>
          <a:xfrm>
            <a:off x="6096000" y="3760607"/>
            <a:ext cx="1920577" cy="447687"/>
          </a:xfrm>
          <a:prstGeom prst="rect">
            <a:avLst/>
          </a:prstGeom>
        </p:spPr>
      </p:pic>
      <p:pic>
        <p:nvPicPr>
          <p:cNvPr id="13" name="图片 12">
            <a:extLst>
              <a:ext uri="{FF2B5EF4-FFF2-40B4-BE49-F238E27FC236}">
                <a16:creationId xmlns:a16="http://schemas.microsoft.com/office/drawing/2014/main" id="{4EF84BE9-EEE4-497B-BA3D-74F654883886}"/>
              </a:ext>
            </a:extLst>
          </p:cNvPr>
          <p:cNvPicPr>
            <a:picLocks noChangeAspect="1"/>
          </p:cNvPicPr>
          <p:nvPr/>
        </p:nvPicPr>
        <p:blipFill>
          <a:blip r:embed="rId6"/>
          <a:stretch>
            <a:fillRect/>
          </a:stretch>
        </p:blipFill>
        <p:spPr>
          <a:xfrm>
            <a:off x="4140626" y="3654689"/>
            <a:ext cx="2061309" cy="727213"/>
          </a:xfrm>
          <a:prstGeom prst="rect">
            <a:avLst/>
          </a:prstGeom>
        </p:spPr>
      </p:pic>
    </p:spTree>
    <p:extLst>
      <p:ext uri="{BB962C8B-B14F-4D97-AF65-F5344CB8AC3E}">
        <p14:creationId xmlns:p14="http://schemas.microsoft.com/office/powerpoint/2010/main" val="329202296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95439" y="10715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dirty="0">
                <a:ln>
                  <a:noFill/>
                </a:ln>
                <a:solidFill>
                  <a:srgbClr val="000066"/>
                </a:solidFill>
                <a:effectLst/>
                <a:uLnTx/>
                <a:uFillTx/>
                <a:latin typeface="幼圆"/>
                <a:ea typeface="幼圆"/>
                <a:cs typeface="+mn-cs"/>
              </a:rPr>
              <a:t>    </a:t>
            </a: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幼圆"/>
              <a:ea typeface="幼圆"/>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幼圆"/>
                <a:ea typeface="幼圆"/>
                <a:cs typeface="+mn-cs"/>
              </a:rPr>
              <a:t> </a:t>
            </a:r>
          </a:p>
        </p:txBody>
      </p:sp>
      <p:sp>
        <p:nvSpPr>
          <p:cNvPr id="32771" name="Rectangle 2"/>
          <p:cNvSpPr>
            <a:spLocks noChangeArrowheads="1"/>
          </p:cNvSpPr>
          <p:nvPr/>
        </p:nvSpPr>
        <p:spPr bwMode="white">
          <a:xfrm>
            <a:off x="1055688" y="260350"/>
            <a:ext cx="8231188" cy="708025"/>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展望</a:t>
            </a:r>
          </a:p>
        </p:txBody>
      </p:sp>
      <p:sp>
        <p:nvSpPr>
          <p:cNvPr id="6" name="矩形 5"/>
          <p:cNvSpPr/>
          <p:nvPr/>
        </p:nvSpPr>
        <p:spPr>
          <a:xfrm>
            <a:off x="1738313" y="1285875"/>
            <a:ext cx="8501062" cy="3698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0066"/>
                </a:solidFill>
                <a:effectLst/>
                <a:uLnTx/>
                <a:uFillTx/>
                <a:latin typeface="幼圆"/>
                <a:ea typeface="幼圆"/>
                <a:cs typeface="+mn-cs"/>
              </a:rPr>
              <a:t>   </a:t>
            </a:r>
          </a:p>
        </p:txBody>
      </p:sp>
      <p:sp>
        <p:nvSpPr>
          <p:cNvPr id="34842" name="Rectangle 26"/>
          <p:cNvSpPr>
            <a:spLocks noChangeArrowheads="1"/>
          </p:cNvSpPr>
          <p:nvPr/>
        </p:nvSpPr>
        <p:spPr bwMode="auto">
          <a:xfrm>
            <a:off x="972344" y="1798870"/>
            <a:ext cx="10452401" cy="3615862"/>
          </a:xfrm>
          <a:prstGeom prst="rect">
            <a:avLst/>
          </a:prstGeom>
          <a:noFill/>
          <a:ln w="9525">
            <a:noFill/>
            <a:miter lim="800000"/>
          </a:ln>
          <a:effectLst/>
        </p:spPr>
        <p:txBody>
          <a:bodyPr wrap="square" anchor="ctr">
            <a:spAutoFit/>
          </a:bodyPr>
          <a:lstStyle/>
          <a:p>
            <a:pPr marL="0" marR="0" lvl="0" indent="720000" algn="just" defTabSz="914400" rtl="0" eaLnBrk="1" fontAlgn="auto" latinLnBrk="0" hangingPunct="1">
              <a:lnSpc>
                <a:spcPts val="4000"/>
              </a:lnSpc>
              <a:spcBef>
                <a:spcPts val="0"/>
              </a:spcBef>
              <a:spcAft>
                <a:spcPts val="0"/>
              </a:spcAft>
              <a:buClrTx/>
              <a:buSzTx/>
              <a:buFontTx/>
              <a:buNone/>
              <a:tabLst/>
              <a:defRPr/>
            </a:pPr>
            <a:r>
              <a:rPr lang="en-US" altLang="zh-CN" sz="2000" dirty="0">
                <a:solidFill>
                  <a:srgbClr val="000000"/>
                </a:solidFill>
                <a:latin typeface="微软雅黑" panose="020B0503020204020204" pitchFamily="34" charset="-122"/>
                <a:ea typeface="微软雅黑" panose="020B0503020204020204" pitchFamily="34" charset="-122"/>
              </a:rPr>
              <a:t>7</a:t>
            </a:r>
            <a:r>
              <a:rPr lang="zh-CN" altLang="en-US" sz="2000" dirty="0">
                <a:solidFill>
                  <a:srgbClr val="000000"/>
                </a:solidFill>
                <a:latin typeface="微软雅黑" panose="020B0503020204020204" pitchFamily="34" charset="-122"/>
                <a:ea typeface="微软雅黑" panose="020B0503020204020204" pitchFamily="34" charset="-122"/>
              </a:rPr>
              <a:t>月份国内经济结构向好，边际走弱，货币政策总体中性，全面降准</a:t>
            </a:r>
            <a:r>
              <a:rPr lang="en-US" altLang="zh-CN" sz="2000" dirty="0">
                <a:solidFill>
                  <a:srgbClr val="000000"/>
                </a:solidFill>
                <a:latin typeface="微软雅黑" panose="020B0503020204020204" pitchFamily="34" charset="-122"/>
                <a:ea typeface="微软雅黑" panose="020B0503020204020204" pitchFamily="34" charset="-122"/>
              </a:rPr>
              <a:t>0.5</a:t>
            </a:r>
            <a:r>
              <a:rPr lang="zh-CN" altLang="en-US" sz="2000" dirty="0">
                <a:solidFill>
                  <a:srgbClr val="000000"/>
                </a:solidFill>
                <a:latin typeface="微软雅黑" panose="020B0503020204020204" pitchFamily="34" charset="-122"/>
                <a:ea typeface="微软雅黑" panose="020B0503020204020204" pitchFamily="34" charset="-122"/>
              </a:rPr>
              <a:t>个百分点以弥合经济恢复不平衡，政策利率维持不变。制造业</a:t>
            </a:r>
            <a:r>
              <a:rPr lang="en-US" altLang="zh-CN" sz="2000" dirty="0">
                <a:solidFill>
                  <a:srgbClr val="000000"/>
                </a:solidFill>
                <a:latin typeface="微软雅黑" panose="020B0503020204020204" pitchFamily="34" charset="-122"/>
                <a:ea typeface="微软雅黑" panose="020B0503020204020204" pitchFamily="34" charset="-122"/>
              </a:rPr>
              <a:t>PMI</a:t>
            </a:r>
            <a:r>
              <a:rPr lang="zh-CN" altLang="en-US" sz="2000" dirty="0">
                <a:solidFill>
                  <a:srgbClr val="000000"/>
                </a:solidFill>
                <a:latin typeface="微软雅黑" panose="020B0503020204020204" pitchFamily="34" charset="-122"/>
                <a:ea typeface="微软雅黑" panose="020B0503020204020204" pitchFamily="34" charset="-122"/>
              </a:rPr>
              <a:t>继续下降，连续四个月回落，受极端天气影响，生产需求同步走弱。由于部分基础原材料供给偏紧，物流运输难度加大，原本增速放缓的价格指数再次反弹，中小企业经营压力加大。全球经济复苏不及预期，下半年进出口可能承压。同时地产政策趋严、城投再融资受到严格控制，也将使后续投资增速下行。</a:t>
            </a:r>
            <a:endParaRPr lang="en-US" altLang="zh-CN" sz="2000" dirty="0">
              <a:solidFill>
                <a:srgbClr val="000000"/>
              </a:solidFill>
              <a:latin typeface="微软雅黑" panose="020B0503020204020204" pitchFamily="34" charset="-122"/>
              <a:ea typeface="微软雅黑" panose="020B0503020204020204" pitchFamily="34" charset="-122"/>
            </a:endParaRPr>
          </a:p>
          <a:p>
            <a:pPr indent="720000" algn="just">
              <a:lnSpc>
                <a:spcPts val="4000"/>
              </a:lnSpc>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进入</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月，随着中报的不断展现，博弈性资金有望退潮，市场将从估值驱动转向盈利驱动。同时应关注变异病毒给相应板块带来的扰动。</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47851" y="260351"/>
            <a:ext cx="5167313" cy="4302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0" cap="none" spc="0" normalizeH="0" baseline="0" noProof="0" dirty="0">
                <a:ln>
                  <a:noFill/>
                </a:ln>
                <a:solidFill>
                  <a:srgbClr val="000066"/>
                </a:solidFill>
                <a:effectLst/>
                <a:uLnTx/>
                <a:uFillTx/>
                <a:latin typeface="Times New Roman" panose="02020603050405020304"/>
                <a:ea typeface="幼圆" panose="02010509060101010101" pitchFamily="49" charset="-122"/>
                <a:cs typeface="+mn-cs"/>
              </a:rPr>
              <a:t>Pre-IPO</a:t>
            </a:r>
            <a:r>
              <a:rPr kumimoji="0" lang="zh-CN" altLang="en-US" sz="2200" b="1" i="0" u="none" strike="noStrike" kern="0" cap="none" spc="0" normalizeH="0" baseline="0" noProof="0" dirty="0">
                <a:ln>
                  <a:noFill/>
                </a:ln>
                <a:solidFill>
                  <a:srgbClr val="000066"/>
                </a:solidFill>
                <a:effectLst/>
                <a:uLnTx/>
                <a:uFillTx/>
                <a:latin typeface="Times New Roman" panose="02020603050405020304"/>
                <a:ea typeface="幼圆" panose="02010509060101010101" pitchFamily="49" charset="-122"/>
                <a:cs typeface="+mn-cs"/>
              </a:rPr>
              <a:t>财务顾问及财务投资</a:t>
            </a:r>
            <a:endParaRPr kumimoji="0" lang="zh-CN" alt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4819" name="矩形 3"/>
          <p:cNvSpPr>
            <a:spLocks noChangeArrowheads="1"/>
          </p:cNvSpPr>
          <p:nvPr/>
        </p:nvSpPr>
        <p:spPr bwMode="auto">
          <a:xfrm>
            <a:off x="1745095" y="1340769"/>
            <a:ext cx="8382000" cy="4028539"/>
          </a:xfrm>
          <a:prstGeom prst="rect">
            <a:avLst/>
          </a:prstGeom>
          <a:noFill/>
          <a:ln w="9525">
            <a:noFill/>
            <a:miter lim="800000"/>
          </a:ln>
        </p:spPr>
        <p:txBody>
          <a:bodyPr>
            <a:spAutoFit/>
          </a:bodyPr>
          <a:lstStyle/>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a:t>
            </a: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marR="0" lvl="0" indent="-342900" algn="l"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4825" y="260351"/>
            <a:ext cx="7850188" cy="4302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0" cap="none" spc="0" normalizeH="0" baseline="0" noProof="0">
                <a:ln>
                  <a:noFill/>
                </a:ln>
                <a:solidFill>
                  <a:srgbClr val="000066"/>
                </a:solidFill>
                <a:effectLst/>
                <a:uLnTx/>
                <a:uFillTx/>
                <a:latin typeface="Times New Roman" panose="02020603050405020304"/>
                <a:ea typeface="幼圆" panose="02010509060101010101" pitchFamily="49" charset="-122"/>
                <a:cs typeface="+mn-cs"/>
              </a:rPr>
              <a:t>Post-IPO</a:t>
            </a:r>
            <a:r>
              <a:rPr kumimoji="0" lang="zh-CN" altLang="en-US" sz="2200" b="1" i="0" u="none" strike="noStrike" kern="0" cap="none" spc="0" normalizeH="0" baseline="0" noProof="0">
                <a:ln>
                  <a:noFill/>
                </a:ln>
                <a:solidFill>
                  <a:srgbClr val="000066"/>
                </a:solidFill>
                <a:effectLst/>
                <a:uLnTx/>
                <a:uFillTx/>
                <a:latin typeface="Times New Roman" panose="02020603050405020304"/>
                <a:ea typeface="幼圆" panose="02010509060101010101" pitchFamily="49" charset="-122"/>
                <a:cs typeface="+mn-cs"/>
              </a:rPr>
              <a:t>财务顾问及财务投资</a:t>
            </a:r>
            <a:endParaRPr kumimoji="0" lang="zh-CN" altLang="en-US" sz="2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我们的投资团队依托自身专业背景和独特判断，根据市值管理的各项需求，设计投资结构，进行各种形式的市值管理投资。包括：并购投资、再融资投资、战略投资、固定收益投资等。</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3200" b="0" i="0" u="none" strike="noStrike" kern="0" cap="none" spc="0" normalizeH="0" baseline="0" noProof="0">
              <a:ln>
                <a:noFill/>
              </a:ln>
              <a:solidFill>
                <a:srgbClr val="777777"/>
              </a:solidFill>
              <a:effectLst/>
              <a:uLnTx/>
              <a:uFillTx/>
              <a:latin typeface="幼圆"/>
              <a:ea typeface="幼圆"/>
              <a:cs typeface="+mn-cs"/>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1055688" y="260350"/>
            <a:ext cx="4503303" cy="476433"/>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CPI</a:t>
            </a:r>
            <a:r>
              <a:rPr kumimoji="1" lang="zh-CN" altLang="en-US" sz="2400" b="0" dirty="0">
                <a:solidFill>
                  <a:schemeClr val="tx2">
                    <a:lumMod val="75000"/>
                  </a:schemeClr>
                </a:solidFill>
                <a:latin typeface="微软雅黑" panose="020B0503020204020204" pitchFamily="34" charset="-122"/>
                <a:ea typeface="微软雅黑" panose="020B0503020204020204" pitchFamily="34" charset="-122"/>
              </a:rPr>
              <a:t>、</a:t>
            </a:r>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2035657" y="3913614"/>
            <a:ext cx="9206939" cy="366575"/>
          </a:xfrm>
          <a:prstGeom prst="rect">
            <a:avLst/>
          </a:prstGeom>
          <a:noFill/>
        </p:spPr>
        <p:txBody>
          <a:bodyPr wrap="square" lIns="0" tIns="0" rIns="0" bIns="0"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月CPI同比</a:t>
            </a:r>
            <a:r>
              <a:rPr lang="zh-CN" altLang="en-US" dirty="0">
                <a:solidFill>
                  <a:srgbClr val="FF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1.0%</a:t>
            </a:r>
            <a:r>
              <a:rPr lang="zh-CN" altLang="en-US" dirty="0">
                <a:solidFill>
                  <a:srgbClr val="000000"/>
                </a:solidFill>
                <a:latin typeface="微软雅黑" panose="020B0503020204020204" pitchFamily="34" charset="-122"/>
                <a:ea typeface="微软雅黑" panose="020B0503020204020204" pitchFamily="34" charset="-122"/>
              </a:rPr>
              <a:t>，环比</a:t>
            </a:r>
            <a:r>
              <a:rPr lang="zh-CN" altLang="en-US" dirty="0">
                <a:solidFill>
                  <a:srgbClr val="FF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0.3% </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同比</a:t>
            </a:r>
            <a:r>
              <a:rPr lang="zh-CN" altLang="en-US" dirty="0">
                <a:solidFill>
                  <a:srgbClr val="FF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9.0%</a:t>
            </a:r>
            <a:r>
              <a:rPr lang="zh-CN" altLang="en-US" dirty="0">
                <a:solidFill>
                  <a:srgbClr val="000000"/>
                </a:solidFill>
                <a:latin typeface="微软雅黑" panose="020B0503020204020204" pitchFamily="34" charset="-122"/>
                <a:ea typeface="微软雅黑" panose="020B0503020204020204" pitchFamily="34" charset="-122"/>
              </a:rPr>
              <a:t>，环比</a:t>
            </a:r>
            <a:r>
              <a:rPr lang="zh-CN" altLang="en-US" dirty="0">
                <a:solidFill>
                  <a:srgbClr val="FF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0.5%</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803275" y="4594908"/>
            <a:ext cx="10741573" cy="1526187"/>
          </a:xfrm>
          <a:prstGeom prst="rect">
            <a:avLst/>
          </a:prstGeom>
          <a:noFill/>
          <a:ln w="9525">
            <a:noFill/>
            <a:miter lim="800000"/>
          </a:ln>
          <a:effectLst/>
        </p:spPr>
        <p:txBody>
          <a:bodyPr wrap="square" anchor="ctr">
            <a:spAutoFit/>
          </a:bodyPr>
          <a:lstStyle/>
          <a:p>
            <a:pPr marL="0" marR="0" lvl="0" indent="457200" algn="just" defTabSz="914400" rtl="0" eaLnBrk="1" fontAlgn="base" latinLnBrk="0" hangingPunct="1">
              <a:lnSpc>
                <a:spcPct val="15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CPI</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环比上涨，同比涨幅回落。食品中，受部分地区台风、强降雨等极端天气影响，鲜菜生产和储运成本增加，价格由上月下降转为上涨；猪肉供给持续增加，其中受暑期出游影响，飞机票、旅游和宾馆住宿价格分别上涨。</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4400" rtl="0" eaLnBrk="1" fontAlgn="base" latinLnBrk="0" hangingPunct="1">
              <a:lnSpc>
                <a:spcPct val="15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部分，</a:t>
            </a:r>
            <a:r>
              <a:rPr kumimoji="0" lang="en-US" altLang="zh-CN"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环比和同比涨幅回落。受原油、煤炭及相关产品价格大幅上涨影响，工业品价格涨幅略有扩大。大宗商品保供稳价政策效果显现，钢材、有色金属等行业价格小幅下降。受高温天气影响，动力煤需求旺盛。</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4" name="图片 3">
            <a:extLst>
              <a:ext uri="{FF2B5EF4-FFF2-40B4-BE49-F238E27FC236}">
                <a16:creationId xmlns:a16="http://schemas.microsoft.com/office/drawing/2014/main" id="{8271A9BC-157E-4B9C-AE52-8EC2896B5455}"/>
              </a:ext>
            </a:extLst>
          </p:cNvPr>
          <p:cNvPicPr>
            <a:picLocks noChangeAspect="1"/>
          </p:cNvPicPr>
          <p:nvPr/>
        </p:nvPicPr>
        <p:blipFill>
          <a:blip r:embed="rId3"/>
          <a:stretch>
            <a:fillRect/>
          </a:stretch>
        </p:blipFill>
        <p:spPr>
          <a:xfrm>
            <a:off x="0" y="935330"/>
            <a:ext cx="5808453" cy="3021859"/>
          </a:xfrm>
          <a:prstGeom prst="rect">
            <a:avLst/>
          </a:prstGeom>
        </p:spPr>
      </p:pic>
      <p:pic>
        <p:nvPicPr>
          <p:cNvPr id="11" name="图片 10">
            <a:extLst>
              <a:ext uri="{FF2B5EF4-FFF2-40B4-BE49-F238E27FC236}">
                <a16:creationId xmlns:a16="http://schemas.microsoft.com/office/drawing/2014/main" id="{CA6146DC-5A97-460C-80B6-97930A11FC12}"/>
              </a:ext>
            </a:extLst>
          </p:cNvPr>
          <p:cNvPicPr>
            <a:picLocks noChangeAspect="1"/>
          </p:cNvPicPr>
          <p:nvPr/>
        </p:nvPicPr>
        <p:blipFill>
          <a:blip r:embed="rId4"/>
          <a:stretch>
            <a:fillRect/>
          </a:stretch>
        </p:blipFill>
        <p:spPr>
          <a:xfrm>
            <a:off x="6383549" y="935330"/>
            <a:ext cx="5736381" cy="2795419"/>
          </a:xfrm>
          <a:prstGeom prst="rect">
            <a:avLst/>
          </a:prstGeom>
        </p:spPr>
      </p:pic>
    </p:spTree>
    <p:extLst>
      <p:ext uri="{BB962C8B-B14F-4D97-AF65-F5344CB8AC3E}">
        <p14:creationId xmlns:p14="http://schemas.microsoft.com/office/powerpoint/2010/main" val="39191020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xfrm>
            <a:off x="1055688" y="260350"/>
            <a:ext cx="5600426" cy="416096"/>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PMI</a:t>
            </a:r>
            <a:endParaRPr kumimoji="1" lang="zh-CN" altLang="en-US" sz="2400" b="0" dirty="0">
              <a:solidFill>
                <a:schemeClr val="tx2">
                  <a:lumMod val="75000"/>
                </a:schemeClr>
              </a:solidFill>
              <a:latin typeface="微软雅黑" panose="020B0503020204020204" pitchFamily="34" charset="-122"/>
              <a:ea typeface="微软雅黑" panose="020B0503020204020204" pitchFamily="34" charset="-122"/>
            </a:endParaRPr>
          </a:p>
        </p:txBody>
      </p:sp>
      <p:graphicFrame>
        <p:nvGraphicFramePr>
          <p:cNvPr id="7" name="图表 6">
            <a:extLst>
              <a:ext uri="{FF2B5EF4-FFF2-40B4-BE49-F238E27FC236}">
                <a16:creationId xmlns:a16="http://schemas.microsoft.com/office/drawing/2014/main" id="{751B8CA7-0D3F-45D7-BA45-27F00B17CAE1}"/>
              </a:ext>
            </a:extLst>
          </p:cNvPr>
          <p:cNvGraphicFramePr>
            <a:graphicFrameLocks/>
          </p:cNvGraphicFramePr>
          <p:nvPr>
            <p:extLst>
              <p:ext uri="{D42A27DB-BD31-4B8C-83A1-F6EECF244321}">
                <p14:modId xmlns:p14="http://schemas.microsoft.com/office/powerpoint/2010/main" val="3583021805"/>
              </p:ext>
            </p:extLst>
          </p:nvPr>
        </p:nvGraphicFramePr>
        <p:xfrm>
          <a:off x="595086" y="1123720"/>
          <a:ext cx="10820400" cy="4469360"/>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8">
            <a:extLst>
              <a:ext uri="{FF2B5EF4-FFF2-40B4-BE49-F238E27FC236}">
                <a16:creationId xmlns:a16="http://schemas.microsoft.com/office/drawing/2014/main" id="{18DC700E-4C74-4AAB-9296-D9E5B0676DB2}"/>
              </a:ext>
            </a:extLst>
          </p:cNvPr>
          <p:cNvSpPr txBox="1"/>
          <p:nvPr/>
        </p:nvSpPr>
        <p:spPr>
          <a:xfrm>
            <a:off x="6746800" y="2287477"/>
            <a:ext cx="2934093" cy="2120902"/>
          </a:xfrm>
          <a:prstGeom prst="rect">
            <a:avLst/>
          </a:prstGeom>
          <a:noFill/>
        </p:spPr>
        <p:txBody>
          <a:bodyPr wrap="square">
            <a:spAutoFit/>
          </a:bodyPr>
          <a:lstStyle/>
          <a:p>
            <a:pPr>
              <a:lnSpc>
                <a:spcPct val="150000"/>
              </a:lnSpc>
            </a:pPr>
            <a:r>
              <a:rPr lang="en-US" altLang="zh-CN" sz="1800" dirty="0">
                <a:latin typeface="微软雅黑" panose="020B0503020204020204" pitchFamily="34" charset="-122"/>
                <a:ea typeface="微软雅黑" panose="020B0503020204020204" pitchFamily="34" charset="-122"/>
              </a:rPr>
              <a:t>7</a:t>
            </a:r>
            <a:r>
              <a:rPr lang="zh-CN" altLang="en-US" sz="1800" dirty="0">
                <a:latin typeface="微软雅黑" panose="020B0503020204020204" pitchFamily="34" charset="-122"/>
                <a:ea typeface="微软雅黑" panose="020B0503020204020204" pitchFamily="34" charset="-122"/>
              </a:rPr>
              <a:t>月制造业</a:t>
            </a:r>
            <a:r>
              <a:rPr lang="en-US" altLang="zh-CN" sz="1800" dirty="0">
                <a:latin typeface="微软雅黑" panose="020B0503020204020204" pitchFamily="34" charset="-122"/>
                <a:ea typeface="微软雅黑" panose="020B0503020204020204" pitchFamily="34" charset="-122"/>
              </a:rPr>
              <a:t>PMI</a:t>
            </a:r>
            <a:r>
              <a:rPr lang="zh-CN" altLang="en-US" sz="1800" dirty="0">
                <a:latin typeface="微软雅黑" panose="020B0503020204020204" pitchFamily="34" charset="-122"/>
                <a:ea typeface="微软雅黑" panose="020B0503020204020204" pitchFamily="34" charset="-122"/>
              </a:rPr>
              <a:t>为</a:t>
            </a:r>
            <a:r>
              <a:rPr lang="en-US" altLang="zh-CN" sz="1800" dirty="0">
                <a:solidFill>
                  <a:srgbClr val="00B050"/>
                </a:solidFill>
                <a:latin typeface="微软雅黑" panose="020B0503020204020204" pitchFamily="34" charset="-122"/>
                <a:ea typeface="微软雅黑" panose="020B0503020204020204" pitchFamily="34" charset="-122"/>
              </a:rPr>
              <a:t>50.40%</a:t>
            </a:r>
            <a:r>
              <a:rPr lang="zh-CN" altLang="en-US" sz="1800" dirty="0">
                <a:latin typeface="微软雅黑" panose="020B0503020204020204" pitchFamily="34" charset="-122"/>
                <a:ea typeface="微软雅黑" panose="020B0503020204020204" pitchFamily="34" charset="-122"/>
              </a:rPr>
              <a:t>，较上月</a:t>
            </a:r>
            <a:r>
              <a:rPr lang="zh-CN" altLang="en-US" dirty="0">
                <a:latin typeface="微软雅黑" panose="020B0503020204020204" pitchFamily="34" charset="-122"/>
                <a:ea typeface="微软雅黑" panose="020B0503020204020204" pitchFamily="34" charset="-122"/>
              </a:rPr>
              <a:t>下降</a:t>
            </a:r>
            <a:r>
              <a:rPr lang="en-US" altLang="zh-CN" dirty="0">
                <a:solidFill>
                  <a:srgbClr val="00B050"/>
                </a:solidFill>
                <a:latin typeface="微软雅黑" panose="020B0503020204020204" pitchFamily="34" charset="-122"/>
                <a:ea typeface="微软雅黑" panose="020B0503020204020204" pitchFamily="34" charset="-122"/>
              </a:rPr>
              <a:t>0.98</a:t>
            </a:r>
            <a:r>
              <a:rPr lang="en-US" altLang="zh-CN" sz="1800" dirty="0">
                <a:solidFill>
                  <a:srgbClr val="00B050"/>
                </a:solidFill>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a:lnSpc>
                <a:spcPct val="150000"/>
              </a:lnSpc>
            </a:pPr>
            <a:endParaRPr lang="zh-CN" altLang="en-US" dirty="0">
              <a:latin typeface="微软雅黑" panose="020B0503020204020204" pitchFamily="34" charset="-122"/>
              <a:ea typeface="微软雅黑" panose="020B0503020204020204" pitchFamily="34" charset="-122"/>
            </a:endParaRPr>
          </a:p>
          <a:p>
            <a:pPr>
              <a:lnSpc>
                <a:spcPct val="150000"/>
              </a:lnSpc>
            </a:pPr>
            <a:r>
              <a:rPr lang="en-US" altLang="zh-CN" sz="1800" dirty="0">
                <a:latin typeface="微软雅黑" panose="020B0503020204020204" pitchFamily="34" charset="-122"/>
                <a:ea typeface="微软雅黑" panose="020B0503020204020204" pitchFamily="34" charset="-122"/>
              </a:rPr>
              <a:t>7</a:t>
            </a:r>
            <a:r>
              <a:rPr lang="zh-CN" altLang="en-US" sz="1800" dirty="0">
                <a:latin typeface="微软雅黑" panose="020B0503020204020204" pitchFamily="34" charset="-122"/>
                <a:ea typeface="微软雅黑" panose="020B0503020204020204" pitchFamily="34" charset="-122"/>
              </a:rPr>
              <a:t>月财新中国</a:t>
            </a:r>
            <a:r>
              <a:rPr lang="en-US" altLang="zh-CN" sz="1800" dirty="0">
                <a:latin typeface="微软雅黑" panose="020B0503020204020204" pitchFamily="34" charset="-122"/>
                <a:ea typeface="微软雅黑" panose="020B0503020204020204" pitchFamily="34" charset="-122"/>
              </a:rPr>
              <a:t>PMI</a:t>
            </a:r>
            <a:r>
              <a:rPr lang="zh-CN" altLang="en-US" sz="1800" dirty="0">
                <a:latin typeface="微软雅黑" panose="020B0503020204020204" pitchFamily="34" charset="-122"/>
                <a:ea typeface="微软雅黑" panose="020B0503020204020204" pitchFamily="34" charset="-122"/>
              </a:rPr>
              <a:t>为</a:t>
            </a:r>
            <a:r>
              <a:rPr lang="en-US" altLang="zh-CN" sz="1800" dirty="0">
                <a:solidFill>
                  <a:srgbClr val="00B050"/>
                </a:solidFill>
                <a:latin typeface="微软雅黑" panose="020B0503020204020204" pitchFamily="34" charset="-122"/>
                <a:ea typeface="微软雅黑" panose="020B0503020204020204" pitchFamily="34" charset="-122"/>
              </a:rPr>
              <a:t>50.30%</a:t>
            </a:r>
            <a:r>
              <a:rPr lang="zh-CN" altLang="en-US" sz="1800" dirty="0">
                <a:latin typeface="微软雅黑" panose="020B0503020204020204" pitchFamily="34" charset="-122"/>
                <a:ea typeface="微软雅黑" panose="020B0503020204020204" pitchFamily="34" charset="-122"/>
              </a:rPr>
              <a:t>，</a:t>
            </a:r>
          </a:p>
          <a:p>
            <a:pPr>
              <a:lnSpc>
                <a:spcPct val="150000"/>
              </a:lnSpc>
            </a:pPr>
            <a:r>
              <a:rPr lang="zh-CN" altLang="en-US" sz="1800" dirty="0">
                <a:latin typeface="微软雅黑" panose="020B0503020204020204" pitchFamily="34" charset="-122"/>
                <a:ea typeface="微软雅黑" panose="020B0503020204020204" pitchFamily="34" charset="-122"/>
              </a:rPr>
              <a:t>较上月</a:t>
            </a:r>
            <a:r>
              <a:rPr lang="zh-CN" altLang="en-US" dirty="0">
                <a:latin typeface="微软雅黑" panose="020B0503020204020204" pitchFamily="34" charset="-122"/>
                <a:ea typeface="微软雅黑" panose="020B0503020204020204" pitchFamily="34" charset="-122"/>
              </a:rPr>
              <a:t>下降</a:t>
            </a:r>
            <a:r>
              <a:rPr lang="en-US" altLang="zh-CN" dirty="0">
                <a:solidFill>
                  <a:srgbClr val="00B050"/>
                </a:solidFill>
                <a:latin typeface="微软雅黑" panose="020B0503020204020204" pitchFamily="34" charset="-122"/>
                <a:ea typeface="微软雅黑" panose="020B0503020204020204" pitchFamily="34" charset="-122"/>
              </a:rPr>
              <a:t>1.94</a:t>
            </a:r>
            <a:r>
              <a:rPr lang="en-US" altLang="zh-CN" sz="1800" dirty="0">
                <a:solidFill>
                  <a:srgbClr val="00B050"/>
                </a:solidFill>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27EBDD3C-86B8-4109-87B8-CE18AECA68DD}"/>
              </a:ext>
            </a:extLst>
          </p:cNvPr>
          <p:cNvSpPr/>
          <p:nvPr/>
        </p:nvSpPr>
        <p:spPr>
          <a:xfrm>
            <a:off x="98323" y="5726522"/>
            <a:ext cx="11552902" cy="458908"/>
          </a:xfrm>
          <a:prstGeom prst="rect">
            <a:avLst/>
          </a:prstGeom>
        </p:spPr>
        <p:txBody>
          <a:bodyPr wrap="square">
            <a:spAutoFit/>
          </a:bodyPr>
          <a:lstStyle/>
          <a:p>
            <a:pPr indent="457200" algn="just" fontAlgn="base">
              <a:lnSpc>
                <a:spcPct val="150000"/>
              </a:lnSpc>
              <a:spcBef>
                <a:spcPct val="0"/>
              </a:spcBef>
              <a:spcAft>
                <a:spcPct val="0"/>
              </a:spcAft>
            </a:pPr>
            <a:r>
              <a:rPr lang="en-US" altLang="zh-CN" dirty="0">
                <a:solidFill>
                  <a:srgbClr val="000000"/>
                </a:solidFill>
                <a:latin typeface="微软雅黑" panose="020B0503020204020204" pitchFamily="34" charset="-122"/>
                <a:ea typeface="微软雅黑" panose="020B0503020204020204" pitchFamily="34" charset="-122"/>
              </a:rPr>
              <a:t>7</a:t>
            </a:r>
            <a:r>
              <a:rPr lang="zh-CN" altLang="en-US" dirty="0">
                <a:solidFill>
                  <a:srgbClr val="000000"/>
                </a:solidFill>
                <a:latin typeface="微软雅黑" panose="020B0503020204020204" pitchFamily="34" charset="-122"/>
                <a:ea typeface="微软雅黑" panose="020B0503020204020204" pitchFamily="34" charset="-122"/>
              </a:rPr>
              <a:t>月份，我国制造业</a:t>
            </a:r>
            <a:r>
              <a:rPr lang="en-US" altLang="zh-CN" dirty="0">
                <a:solidFill>
                  <a:srgbClr val="000000"/>
                </a:solidFill>
                <a:latin typeface="微软雅黑" panose="020B0503020204020204" pitchFamily="34" charset="-122"/>
                <a:ea typeface="微软雅黑" panose="020B0503020204020204" pitchFamily="34" charset="-122"/>
              </a:rPr>
              <a:t>PMI</a:t>
            </a:r>
            <a:r>
              <a:rPr lang="zh-CN" altLang="en-US" dirty="0">
                <a:solidFill>
                  <a:srgbClr val="000000"/>
                </a:solidFill>
                <a:latin typeface="微软雅黑" panose="020B0503020204020204" pitchFamily="34" charset="-122"/>
                <a:ea typeface="微软雅黑" panose="020B0503020204020204" pitchFamily="34" charset="-122"/>
              </a:rPr>
              <a:t>仍然保持在荣枯线之上，但制造业供给与需求增速放缓。</a:t>
            </a:r>
            <a:endParaRPr lang="en-US" altLang="zh-CN"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1055688" y="260350"/>
            <a:ext cx="8229600" cy="522469"/>
          </a:xfrm>
          <a:noFill/>
          <a:ln>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3" name="文本框 2">
            <a:extLst>
              <a:ext uri="{FF2B5EF4-FFF2-40B4-BE49-F238E27FC236}">
                <a16:creationId xmlns:a16="http://schemas.microsoft.com/office/drawing/2014/main" id="{AA95F14B-C2B4-4C3E-BC38-2FF11FB2E2CC}"/>
              </a:ext>
            </a:extLst>
          </p:cNvPr>
          <p:cNvSpPr txBox="1"/>
          <p:nvPr/>
        </p:nvSpPr>
        <p:spPr>
          <a:xfrm>
            <a:off x="1719943" y="5499071"/>
            <a:ext cx="8998857" cy="830997"/>
          </a:xfrm>
          <a:prstGeom prst="rect">
            <a:avLst/>
          </a:prstGeom>
          <a:noFill/>
        </p:spPr>
        <p:txBody>
          <a:bodyPr wrap="square">
            <a:spAutoFit/>
          </a:bodyPr>
          <a:lstStyle/>
          <a:p>
            <a:r>
              <a:rPr lang="en-US" altLang="zh-CN" sz="2400" dirty="0">
                <a:latin typeface="微软雅黑" panose="020B0503020204020204" pitchFamily="34" charset="-122"/>
                <a:ea typeface="微软雅黑" panose="020B0503020204020204" pitchFamily="34" charset="-122"/>
              </a:rPr>
              <a:t>2021</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7</a:t>
            </a:r>
            <a:r>
              <a:rPr lang="zh-CN" altLang="en-US" sz="2400" dirty="0">
                <a:latin typeface="微软雅黑" panose="020B0503020204020204" pitchFamily="34" charset="-122"/>
                <a:ea typeface="微软雅黑" panose="020B0503020204020204" pitchFamily="34" charset="-122"/>
              </a:rPr>
              <a:t>月央行累计净回笼资金</a:t>
            </a:r>
            <a:r>
              <a:rPr lang="en-US" altLang="zh-CN" sz="2400" dirty="0">
                <a:solidFill>
                  <a:srgbClr val="00B050"/>
                </a:solidFill>
                <a:latin typeface="微软雅黑" panose="020B0503020204020204" pitchFamily="34" charset="-122"/>
                <a:ea typeface="微软雅黑" panose="020B0503020204020204" pitchFamily="34" charset="-122"/>
              </a:rPr>
              <a:t>3600</a:t>
            </a:r>
            <a:r>
              <a:rPr lang="zh-CN" altLang="en-US" sz="2400" dirty="0">
                <a:latin typeface="微软雅黑" panose="020B0503020204020204" pitchFamily="34" charset="-122"/>
                <a:ea typeface="微软雅黑" panose="020B0503020204020204" pitchFamily="34" charset="-122"/>
              </a:rPr>
              <a:t>亿元，且</a:t>
            </a:r>
            <a:r>
              <a:rPr lang="en-US" altLang="zh-CN" sz="2400" dirty="0">
                <a:latin typeface="微软雅黑" panose="020B0503020204020204" pitchFamily="34" charset="-122"/>
                <a:ea typeface="微软雅黑" panose="020B0503020204020204" pitchFamily="34" charset="-122"/>
              </a:rPr>
              <a:t>7</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15</a:t>
            </a:r>
            <a:r>
              <a:rPr lang="zh-CN" altLang="en-US" sz="2400" dirty="0">
                <a:latin typeface="微软雅黑" panose="020B0503020204020204" pitchFamily="34" charset="-122"/>
                <a:ea typeface="微软雅黑" panose="020B0503020204020204" pitchFamily="34" charset="-122"/>
              </a:rPr>
              <a:t>日下调金融机构存款准备金率</a:t>
            </a:r>
            <a:r>
              <a:rPr lang="en-US" altLang="zh-CN" sz="2400" dirty="0">
                <a:latin typeface="微软雅黑" panose="020B0503020204020204" pitchFamily="34" charset="-122"/>
                <a:ea typeface="微软雅黑" panose="020B0503020204020204" pitchFamily="34" charset="-122"/>
              </a:rPr>
              <a:t>0.5</a:t>
            </a:r>
            <a:r>
              <a:rPr lang="zh-CN" altLang="en-US" sz="2400" dirty="0">
                <a:latin typeface="微软雅黑" panose="020B0503020204020204" pitchFamily="34" charset="-122"/>
                <a:ea typeface="微软雅黑" panose="020B0503020204020204" pitchFamily="34" charset="-122"/>
              </a:rPr>
              <a:t>个百分点，保证流动性合理充裕。</a:t>
            </a:r>
          </a:p>
        </p:txBody>
      </p:sp>
      <p:graphicFrame>
        <p:nvGraphicFramePr>
          <p:cNvPr id="7" name="图表 6">
            <a:extLst>
              <a:ext uri="{FF2B5EF4-FFF2-40B4-BE49-F238E27FC236}">
                <a16:creationId xmlns:a16="http://schemas.microsoft.com/office/drawing/2014/main" id="{FCC76FD6-6A83-4D60-B777-BC2260C45CEC}"/>
              </a:ext>
            </a:extLst>
          </p:cNvPr>
          <p:cNvGraphicFramePr>
            <a:graphicFrameLocks/>
          </p:cNvGraphicFramePr>
          <p:nvPr>
            <p:extLst>
              <p:ext uri="{D42A27DB-BD31-4B8C-83A1-F6EECF244321}">
                <p14:modId xmlns:p14="http://schemas.microsoft.com/office/powerpoint/2010/main" val="3456746470"/>
              </p:ext>
            </p:extLst>
          </p:nvPr>
        </p:nvGraphicFramePr>
        <p:xfrm>
          <a:off x="515257" y="1175656"/>
          <a:ext cx="11255829" cy="418737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1055688" y="274446"/>
            <a:ext cx="8231188" cy="404369"/>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市场概况</a:t>
            </a:r>
          </a:p>
        </p:txBody>
      </p:sp>
      <p:sp>
        <p:nvSpPr>
          <p:cNvPr id="4" name="文本框 3"/>
          <p:cNvSpPr txBox="1"/>
          <p:nvPr/>
        </p:nvSpPr>
        <p:spPr>
          <a:xfrm>
            <a:off x="698500" y="1110994"/>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上证指数</a:t>
            </a:r>
          </a:p>
        </p:txBody>
      </p:sp>
      <p:sp>
        <p:nvSpPr>
          <p:cNvPr id="8" name="文本框 7"/>
          <p:cNvSpPr txBox="1"/>
          <p:nvPr/>
        </p:nvSpPr>
        <p:spPr>
          <a:xfrm>
            <a:off x="1092200" y="1590869"/>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B050"/>
                </a:solidFill>
                <a:latin typeface="微软雅黑" panose="020B0503020204020204" pitchFamily="34" charset="-122"/>
                <a:ea typeface="微软雅黑" panose="020B0503020204020204" pitchFamily="34" charset="-122"/>
              </a:rPr>
              <a:t>5.40</a:t>
            </a:r>
            <a:r>
              <a:rPr kumimoji="0" lang="en-US" altLang="zh-CN"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a:t>
            </a:r>
          </a:p>
        </p:txBody>
      </p:sp>
      <p:sp>
        <p:nvSpPr>
          <p:cNvPr id="9" name="文本框 8"/>
          <p:cNvSpPr txBox="1"/>
          <p:nvPr/>
        </p:nvSpPr>
        <p:spPr>
          <a:xfrm>
            <a:off x="698500" y="3342685"/>
            <a:ext cx="105028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中小</a:t>
            </a:r>
            <a:r>
              <a:rPr lang="en-US" altLang="zh-CN" dirty="0">
                <a:solidFill>
                  <a:srgbClr val="000000"/>
                </a:solidFill>
                <a:latin typeface="微软雅黑" panose="020B0503020204020204" pitchFamily="34" charset="-122"/>
                <a:ea typeface="微软雅黑" panose="020B0503020204020204" pitchFamily="34" charset="-122"/>
              </a:rPr>
              <a:t>100</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1092200" y="3779114"/>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B050"/>
                </a:solidFill>
                <a:latin typeface="微软雅黑" panose="020B0503020204020204" pitchFamily="34" charset="-122"/>
                <a:ea typeface="微软雅黑" panose="020B0503020204020204" pitchFamily="34" charset="-122"/>
              </a:rPr>
              <a:t>4.71%</a:t>
            </a:r>
            <a:endParaRPr kumimoji="0" lang="zh-CN" alt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698500" y="2268771"/>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深证成指</a:t>
            </a:r>
          </a:p>
        </p:txBody>
      </p:sp>
      <p:sp>
        <p:nvSpPr>
          <p:cNvPr id="17" name="文本框 16"/>
          <p:cNvSpPr txBox="1"/>
          <p:nvPr/>
        </p:nvSpPr>
        <p:spPr>
          <a:xfrm>
            <a:off x="1092200" y="2711678"/>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B050"/>
                </a:solidFill>
                <a:latin typeface="微软雅黑" panose="020B0503020204020204" pitchFamily="34" charset="-122"/>
                <a:ea typeface="微软雅黑" panose="020B0503020204020204" pitchFamily="34" charset="-122"/>
              </a:rPr>
              <a:t>4.54%</a:t>
            </a:r>
            <a:endParaRPr kumimoji="0" lang="zh-CN" alt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nvSpPr>
        <p:spPr>
          <a:xfrm>
            <a:off x="698500" y="4392002"/>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创业板指</a:t>
            </a:r>
          </a:p>
        </p:txBody>
      </p:sp>
      <p:sp>
        <p:nvSpPr>
          <p:cNvPr id="20" name="文本框 19"/>
          <p:cNvSpPr txBox="1"/>
          <p:nvPr/>
        </p:nvSpPr>
        <p:spPr>
          <a:xfrm>
            <a:off x="1092200" y="4846550"/>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B050"/>
                </a:solidFill>
                <a:latin typeface="微软雅黑" panose="020B0503020204020204" pitchFamily="34" charset="-122"/>
                <a:ea typeface="微软雅黑" panose="020B0503020204020204" pitchFamily="34" charset="-122"/>
              </a:rPr>
              <a:t>1.06</a:t>
            </a:r>
            <a:r>
              <a:rPr kumimoji="0" lang="en-US" altLang="zh-CN"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456908" y="5978827"/>
            <a:ext cx="8740863" cy="458908"/>
          </a:xfrm>
          <a:prstGeom prst="rect">
            <a:avLst/>
          </a:prstGeom>
          <a:noFill/>
        </p:spPr>
        <p:txBody>
          <a:bodyPr wrap="square" rtlCol="0">
            <a:spAutoFit/>
          </a:bodyPr>
          <a:lstStyle/>
          <a:p>
            <a:pPr marL="0" marR="0" lvl="0" indent="360000" algn="just" defTabSz="914400" rtl="0" eaLnBrk="1" fontAlgn="auto" latinLnBrk="0" hangingPunct="1">
              <a:lnSpc>
                <a:spcPct val="15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月下旬股指</a:t>
            </a:r>
            <a:r>
              <a:rPr lang="zh-CN" altLang="en-US" dirty="0">
                <a:solidFill>
                  <a:srgbClr val="000000"/>
                </a:solidFill>
                <a:latin typeface="微软雅黑" panose="020B0503020204020204" pitchFamily="34" charset="-122"/>
                <a:ea typeface="微软雅黑" panose="020B0503020204020204" pitchFamily="34" charset="-122"/>
              </a:rPr>
              <a:t>开始一轮下跌</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，在月底各股指开始上扬。</a:t>
            </a:r>
            <a:r>
              <a:rPr lang="zh-CN" altLang="en-US" dirty="0">
                <a:solidFill>
                  <a:srgbClr val="000000"/>
                </a:solidFill>
                <a:latin typeface="微软雅黑" panose="020B0503020204020204" pitchFamily="34" charset="-122"/>
                <a:ea typeface="微软雅黑" panose="020B0503020204020204" pitchFamily="34" charset="-122"/>
              </a:rPr>
              <a:t>科创</a:t>
            </a:r>
            <a:r>
              <a:rPr lang="en-US" altLang="zh-CN" dirty="0">
                <a:solidFill>
                  <a:srgbClr val="000000"/>
                </a:solidFill>
                <a:latin typeface="微软雅黑" panose="020B0503020204020204" pitchFamily="34" charset="-122"/>
                <a:ea typeface="微软雅黑" panose="020B0503020204020204" pitchFamily="34" charset="-122"/>
              </a:rPr>
              <a:t>50</a:t>
            </a:r>
            <a:r>
              <a:rPr lang="zh-CN" altLang="en-US" dirty="0">
                <a:solidFill>
                  <a:srgbClr val="000000"/>
                </a:solidFill>
                <a:latin typeface="微软雅黑" panose="020B0503020204020204" pitchFamily="34" charset="-122"/>
                <a:ea typeface="微软雅黑" panose="020B0503020204020204" pitchFamily="34" charset="-122"/>
              </a:rPr>
              <a:t>表现强势，依旧领涨。</a:t>
            </a:r>
            <a:endPar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a:extLst>
              <a:ext uri="{FF2B5EF4-FFF2-40B4-BE49-F238E27FC236}">
                <a16:creationId xmlns:a16="http://schemas.microsoft.com/office/drawing/2014/main" id="{9CB0F3E8-9B5C-40F7-9012-B0DB166A9F78}"/>
              </a:ext>
            </a:extLst>
          </p:cNvPr>
          <p:cNvSpPr txBox="1"/>
          <p:nvPr/>
        </p:nvSpPr>
        <p:spPr>
          <a:xfrm>
            <a:off x="698500" y="5267132"/>
            <a:ext cx="91563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dirty="0">
                <a:solidFill>
                  <a:srgbClr val="000000"/>
                </a:solidFill>
                <a:latin typeface="微软雅黑" panose="020B0503020204020204" pitchFamily="34" charset="-122"/>
                <a:ea typeface="微软雅黑" panose="020B0503020204020204" pitchFamily="34" charset="-122"/>
              </a:rPr>
              <a:t>科创</a:t>
            </a:r>
            <a:r>
              <a:rPr lang="en-US" altLang="zh-CN" dirty="0">
                <a:solidFill>
                  <a:srgbClr val="000000"/>
                </a:solidFill>
                <a:latin typeface="微软雅黑" panose="020B0503020204020204" pitchFamily="34" charset="-122"/>
                <a:ea typeface="微软雅黑" panose="020B0503020204020204" pitchFamily="34" charset="-122"/>
              </a:rPr>
              <a:t>50</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箭头: 上 23">
            <a:extLst>
              <a:ext uri="{FF2B5EF4-FFF2-40B4-BE49-F238E27FC236}">
                <a16:creationId xmlns:a16="http://schemas.microsoft.com/office/drawing/2014/main" id="{E315E506-E523-41CE-B4BE-83EFF2BF4390}"/>
              </a:ext>
            </a:extLst>
          </p:cNvPr>
          <p:cNvSpPr/>
          <p:nvPr/>
        </p:nvSpPr>
        <p:spPr bwMode="auto">
          <a:xfrm>
            <a:off x="800100" y="5679714"/>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1092200" y="5716480"/>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FF0000"/>
                </a:solidFill>
                <a:latin typeface="微软雅黑" panose="020B0503020204020204" pitchFamily="34" charset="-122"/>
                <a:ea typeface="微软雅黑" panose="020B0503020204020204" pitchFamily="34" charset="-122"/>
              </a:rPr>
              <a:t>0.19</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5" name="箭头: 上 24">
            <a:extLst>
              <a:ext uri="{FF2B5EF4-FFF2-40B4-BE49-F238E27FC236}">
                <a16:creationId xmlns:a16="http://schemas.microsoft.com/office/drawing/2014/main" id="{3AD56189-F470-44E0-8CBD-E29C3F2D9471}"/>
              </a:ext>
            </a:extLst>
          </p:cNvPr>
          <p:cNvSpPr/>
          <p:nvPr/>
        </p:nvSpPr>
        <p:spPr bwMode="auto">
          <a:xfrm rot="10800000">
            <a:off x="799882" y="1613372"/>
            <a:ext cx="288032" cy="372752"/>
          </a:xfrm>
          <a:prstGeom prst="upArrow">
            <a:avLst/>
          </a:prstGeom>
          <a:solidFill>
            <a:srgbClr val="00B050"/>
          </a:solidFill>
          <a:ln w="952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
        <p:nvSpPr>
          <p:cNvPr id="7" name="文本框 6">
            <a:extLst>
              <a:ext uri="{FF2B5EF4-FFF2-40B4-BE49-F238E27FC236}">
                <a16:creationId xmlns:a16="http://schemas.microsoft.com/office/drawing/2014/main" id="{4AE4278C-2726-47B1-AECE-5167FDFE6CF1}"/>
              </a:ext>
            </a:extLst>
          </p:cNvPr>
          <p:cNvSpPr txBox="1"/>
          <p:nvPr/>
        </p:nvSpPr>
        <p:spPr>
          <a:xfrm>
            <a:off x="2076765" y="811861"/>
            <a:ext cx="1316816" cy="369332"/>
          </a:xfrm>
          <a:prstGeom prst="rect">
            <a:avLst/>
          </a:prstGeom>
          <a:noFill/>
        </p:spPr>
        <p:txBody>
          <a:bodyPr wrap="square" rtlCol="0">
            <a:spAutoFit/>
          </a:bodyPr>
          <a:lstStyle/>
          <a:p>
            <a:r>
              <a:rPr lang="zh-CN" altLang="en-US" dirty="0"/>
              <a:t>增长率</a:t>
            </a:r>
          </a:p>
        </p:txBody>
      </p:sp>
      <p:graphicFrame>
        <p:nvGraphicFramePr>
          <p:cNvPr id="28" name="图表 27">
            <a:extLst>
              <a:ext uri="{FF2B5EF4-FFF2-40B4-BE49-F238E27FC236}">
                <a16:creationId xmlns:a16="http://schemas.microsoft.com/office/drawing/2014/main" id="{B8CCEE15-9A75-4B63-BA9E-B15C6BA64211}"/>
              </a:ext>
            </a:extLst>
          </p:cNvPr>
          <p:cNvGraphicFramePr>
            <a:graphicFrameLocks/>
          </p:cNvGraphicFramePr>
          <p:nvPr>
            <p:extLst>
              <p:ext uri="{D42A27DB-BD31-4B8C-83A1-F6EECF244321}">
                <p14:modId xmlns:p14="http://schemas.microsoft.com/office/powerpoint/2010/main" val="1163435939"/>
              </p:ext>
            </p:extLst>
          </p:nvPr>
        </p:nvGraphicFramePr>
        <p:xfrm>
          <a:off x="2337911" y="1110994"/>
          <a:ext cx="9053990" cy="4861105"/>
        </p:xfrm>
        <a:graphic>
          <a:graphicData uri="http://schemas.openxmlformats.org/drawingml/2006/chart">
            <c:chart xmlns:c="http://schemas.openxmlformats.org/drawingml/2006/chart" xmlns:r="http://schemas.openxmlformats.org/officeDocument/2006/relationships" r:id="rId4"/>
          </a:graphicData>
        </a:graphic>
      </p:graphicFrame>
      <p:sp>
        <p:nvSpPr>
          <p:cNvPr id="29" name="箭头: 上 28">
            <a:extLst>
              <a:ext uri="{FF2B5EF4-FFF2-40B4-BE49-F238E27FC236}">
                <a16:creationId xmlns:a16="http://schemas.microsoft.com/office/drawing/2014/main" id="{D3CDDE88-3854-43CF-856F-CFFA8A2DF963}"/>
              </a:ext>
            </a:extLst>
          </p:cNvPr>
          <p:cNvSpPr/>
          <p:nvPr/>
        </p:nvSpPr>
        <p:spPr bwMode="auto">
          <a:xfrm rot="10800000">
            <a:off x="788770" y="2755693"/>
            <a:ext cx="288032" cy="372752"/>
          </a:xfrm>
          <a:prstGeom prst="upArrow">
            <a:avLst/>
          </a:prstGeom>
          <a:solidFill>
            <a:srgbClr val="00B050"/>
          </a:solidFill>
          <a:ln w="952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
        <p:nvSpPr>
          <p:cNvPr id="30" name="箭头: 上 29">
            <a:extLst>
              <a:ext uri="{FF2B5EF4-FFF2-40B4-BE49-F238E27FC236}">
                <a16:creationId xmlns:a16="http://schemas.microsoft.com/office/drawing/2014/main" id="{71C8521D-AD04-488B-9D58-55998807FCAC}"/>
              </a:ext>
            </a:extLst>
          </p:cNvPr>
          <p:cNvSpPr/>
          <p:nvPr/>
        </p:nvSpPr>
        <p:spPr bwMode="auto">
          <a:xfrm rot="10800000">
            <a:off x="749629" y="3805010"/>
            <a:ext cx="288032" cy="372752"/>
          </a:xfrm>
          <a:prstGeom prst="upArrow">
            <a:avLst/>
          </a:prstGeom>
          <a:solidFill>
            <a:srgbClr val="00B050"/>
          </a:solidFill>
          <a:ln w="952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
        <p:nvSpPr>
          <p:cNvPr id="22" name="箭头: 上 21">
            <a:extLst>
              <a:ext uri="{FF2B5EF4-FFF2-40B4-BE49-F238E27FC236}">
                <a16:creationId xmlns:a16="http://schemas.microsoft.com/office/drawing/2014/main" id="{CE933D9B-CD85-4162-9935-06483408FFB9}"/>
              </a:ext>
            </a:extLst>
          </p:cNvPr>
          <p:cNvSpPr/>
          <p:nvPr/>
        </p:nvSpPr>
        <p:spPr bwMode="auto">
          <a:xfrm rot="10800000">
            <a:off x="764396" y="4843130"/>
            <a:ext cx="288032" cy="372752"/>
          </a:xfrm>
          <a:prstGeom prst="upArrow">
            <a:avLst/>
          </a:prstGeom>
          <a:solidFill>
            <a:srgbClr val="00B050"/>
          </a:solidFill>
          <a:ln w="952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64770" y="4302739"/>
            <a:ext cx="2768365" cy="369332"/>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1" i="0" u="none" strike="noStrike" kern="1200" cap="none" spc="0" normalizeH="0" baseline="0" noProof="0" dirty="0">
                <a:ln>
                  <a:noFill/>
                </a:ln>
                <a:solidFill>
                  <a:srgbClr val="FF0000"/>
                </a:solidFill>
                <a:effectLst/>
                <a:uLnTx/>
                <a:uFillTx/>
                <a:latin typeface="幼圆"/>
                <a:ea typeface="幼圆"/>
                <a:cs typeface="+mn-cs"/>
              </a:rPr>
              <a:t>  </a:t>
            </a:r>
            <a:r>
              <a:rPr kumimoji="0" lang="zh-CN" altLang="en-US"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较</a:t>
            </a:r>
            <a:r>
              <a:rPr lang="en-US" altLang="zh-CN" dirty="0">
                <a:solidFill>
                  <a:srgbClr val="00B050"/>
                </a:solidFill>
                <a:latin typeface="微软雅黑" panose="020B0503020204020204" pitchFamily="34" charset="-122"/>
                <a:ea typeface="微软雅黑" panose="020B0503020204020204" pitchFamily="34" charset="-122"/>
              </a:rPr>
              <a:t>6</a:t>
            </a:r>
            <a:r>
              <a:rPr kumimoji="0" lang="zh-CN" altLang="en-US"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月底       </a:t>
            </a:r>
            <a:r>
              <a:rPr lang="en-US" altLang="zh-CN" dirty="0">
                <a:solidFill>
                  <a:srgbClr val="00B050"/>
                </a:solidFill>
                <a:latin typeface="微软雅黑" panose="020B0503020204020204" pitchFamily="34" charset="-122"/>
                <a:ea typeface="微软雅黑" panose="020B0503020204020204" pitchFamily="34" charset="-122"/>
              </a:rPr>
              <a:t>4.17</a:t>
            </a:r>
            <a:r>
              <a:rPr kumimoji="0" lang="en-US" altLang="zh-CN"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a:t>
            </a:r>
          </a:p>
        </p:txBody>
      </p:sp>
      <p:sp>
        <p:nvSpPr>
          <p:cNvPr id="21506" name="Rectangle 2"/>
          <p:cNvSpPr>
            <a:spLocks noChangeArrowheads="1"/>
          </p:cNvSpPr>
          <p:nvPr/>
        </p:nvSpPr>
        <p:spPr bwMode="white">
          <a:xfrm>
            <a:off x="1055688" y="26035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沪深市值统计</a:t>
            </a:r>
          </a:p>
        </p:txBody>
      </p:sp>
      <p:sp>
        <p:nvSpPr>
          <p:cNvPr id="4" name="文本框 3"/>
          <p:cNvSpPr txBox="1"/>
          <p:nvPr/>
        </p:nvSpPr>
        <p:spPr>
          <a:xfrm>
            <a:off x="262332" y="3379189"/>
            <a:ext cx="367240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股总市值超</a:t>
            </a:r>
            <a:r>
              <a:rPr lang="en-US" altLang="zh-CN" sz="2000" dirty="0">
                <a:solidFill>
                  <a:srgbClr val="FF0000"/>
                </a:solidFill>
                <a:latin typeface="微软雅黑" panose="020B0503020204020204" pitchFamily="34" charset="-122"/>
                <a:ea typeface="微软雅黑" panose="020B0503020204020204" pitchFamily="34" charset="-122"/>
              </a:rPr>
              <a:t>89.82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7" name="文本框 6"/>
          <p:cNvSpPr txBox="1"/>
          <p:nvPr/>
        </p:nvSpPr>
        <p:spPr>
          <a:xfrm>
            <a:off x="937679" y="2455639"/>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深市市值</a:t>
            </a: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36.81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8" name="文本框 7"/>
          <p:cNvSpPr txBox="1"/>
          <p:nvPr/>
        </p:nvSpPr>
        <p:spPr>
          <a:xfrm>
            <a:off x="934454" y="1637894"/>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沪市市值</a:t>
            </a:r>
            <a:r>
              <a:rPr lang="en-US" altLang="zh-CN" sz="2000" dirty="0">
                <a:solidFill>
                  <a:srgbClr val="FF0000"/>
                </a:solidFill>
                <a:latin typeface="微软雅黑" panose="020B0503020204020204" pitchFamily="34" charset="-122"/>
                <a:ea typeface="微软雅黑" panose="020B0503020204020204" pitchFamily="34" charset="-122"/>
              </a:rPr>
              <a:t>54.01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2" name="文本框 1">
            <a:extLst>
              <a:ext uri="{FF2B5EF4-FFF2-40B4-BE49-F238E27FC236}">
                <a16:creationId xmlns:a16="http://schemas.microsoft.com/office/drawing/2014/main" id="{74713B63-509C-4963-8A3F-76FE558D0EB9}"/>
              </a:ext>
            </a:extLst>
          </p:cNvPr>
          <p:cNvSpPr txBox="1"/>
          <p:nvPr/>
        </p:nvSpPr>
        <p:spPr>
          <a:xfrm>
            <a:off x="3333135" y="929788"/>
            <a:ext cx="1112741" cy="369332"/>
          </a:xfrm>
          <a:prstGeom prst="rect">
            <a:avLst/>
          </a:prstGeom>
          <a:noFill/>
        </p:spPr>
        <p:txBody>
          <a:bodyPr wrap="square" rtlCol="0">
            <a:spAutoFit/>
          </a:bodyPr>
          <a:lstStyle/>
          <a:p>
            <a:r>
              <a:rPr lang="zh-CN" altLang="en-US" dirty="0"/>
              <a:t>增长率</a:t>
            </a:r>
          </a:p>
        </p:txBody>
      </p:sp>
      <p:graphicFrame>
        <p:nvGraphicFramePr>
          <p:cNvPr id="13" name="图表 12">
            <a:extLst>
              <a:ext uri="{FF2B5EF4-FFF2-40B4-BE49-F238E27FC236}">
                <a16:creationId xmlns:a16="http://schemas.microsoft.com/office/drawing/2014/main" id="{744A76FA-0B4D-48CF-9BA8-5190810DEAE8}"/>
              </a:ext>
            </a:extLst>
          </p:cNvPr>
          <p:cNvGraphicFramePr>
            <a:graphicFrameLocks/>
          </p:cNvGraphicFramePr>
          <p:nvPr>
            <p:extLst>
              <p:ext uri="{D42A27DB-BD31-4B8C-83A1-F6EECF244321}">
                <p14:modId xmlns:p14="http://schemas.microsoft.com/office/powerpoint/2010/main" val="1142188474"/>
              </p:ext>
            </p:extLst>
          </p:nvPr>
        </p:nvGraphicFramePr>
        <p:xfrm>
          <a:off x="3113313" y="1429657"/>
          <a:ext cx="8141007" cy="4884056"/>
        </p:xfrm>
        <a:graphic>
          <a:graphicData uri="http://schemas.openxmlformats.org/drawingml/2006/chart">
            <c:chart xmlns:c="http://schemas.openxmlformats.org/drawingml/2006/chart" xmlns:r="http://schemas.openxmlformats.org/officeDocument/2006/relationships" r:id="rId4"/>
          </a:graphicData>
        </a:graphic>
      </p:graphicFrame>
      <p:sp>
        <p:nvSpPr>
          <p:cNvPr id="15" name="箭头: 上 14">
            <a:extLst>
              <a:ext uri="{FF2B5EF4-FFF2-40B4-BE49-F238E27FC236}">
                <a16:creationId xmlns:a16="http://schemas.microsoft.com/office/drawing/2014/main" id="{058BCCA0-E1B9-47E5-B4D6-287ECEB7A46A}"/>
              </a:ext>
            </a:extLst>
          </p:cNvPr>
          <p:cNvSpPr/>
          <p:nvPr/>
        </p:nvSpPr>
        <p:spPr bwMode="auto">
          <a:xfrm rot="10800000">
            <a:off x="1816043" y="4359521"/>
            <a:ext cx="288032" cy="372752"/>
          </a:xfrm>
          <a:prstGeom prst="upArrow">
            <a:avLst/>
          </a:prstGeom>
          <a:solidFill>
            <a:srgbClr val="00B050"/>
          </a:solidFill>
          <a:ln w="952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055688" y="260350"/>
            <a:ext cx="8229600" cy="527240"/>
          </a:xfrm>
          <a:noFill/>
          <a:ln>
            <a:miter lim="800000"/>
          </a:ln>
        </p:spPr>
        <p:txBody>
          <a:bodyPr vert="horz" wrap="square" lIns="0" tIns="0" rIns="0" bIns="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rPr>
              <a:t>（</a:t>
            </a:r>
            <a:r>
              <a:rPr lang="en-US" altLang="zh-CN" sz="2400" b="0" dirty="0">
                <a:solidFill>
                  <a:srgbClr val="000066"/>
                </a:solidFill>
                <a:latin typeface="微软雅黑" panose="020B0503020204020204" pitchFamily="34" charset="-122"/>
                <a:ea typeface="微软雅黑" panose="020B0503020204020204" pitchFamily="34" charset="-122"/>
              </a:rPr>
              <a:t>CN0Y</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sp>
        <p:nvSpPr>
          <p:cNvPr id="2" name="文本框 1">
            <a:extLst>
              <a:ext uri="{FF2B5EF4-FFF2-40B4-BE49-F238E27FC236}">
                <a16:creationId xmlns:a16="http://schemas.microsoft.com/office/drawing/2014/main" id="{84D4D121-2F68-42D9-9584-73702942E8D6}"/>
              </a:ext>
            </a:extLst>
          </p:cNvPr>
          <p:cNvSpPr txBox="1"/>
          <p:nvPr/>
        </p:nvSpPr>
        <p:spPr>
          <a:xfrm>
            <a:off x="4257368" y="6036492"/>
            <a:ext cx="4100052" cy="369332"/>
          </a:xfrm>
          <a:prstGeom prst="rect">
            <a:avLst/>
          </a:prstGeom>
          <a:noFill/>
        </p:spPr>
        <p:txBody>
          <a:bodyPr wrap="square" rtlCol="0">
            <a:spAutoFit/>
          </a:bodyPr>
          <a:lstStyle/>
          <a:p>
            <a:r>
              <a:rPr lang="zh-CN" altLang="en-US" b="1" dirty="0">
                <a:latin typeface="宋体" panose="02010600030101010101" pitchFamily="2" charset="-122"/>
                <a:ea typeface="宋体" panose="02010600030101010101" pitchFamily="2" charset="-122"/>
              </a:rPr>
              <a:t>富时中国</a:t>
            </a:r>
            <a:r>
              <a:rPr lang="en-US" altLang="zh-CN" b="1" dirty="0">
                <a:latin typeface="宋体" panose="02010600030101010101" pitchFamily="2" charset="-122"/>
                <a:ea typeface="宋体" panose="02010600030101010101" pitchFamily="2" charset="-122"/>
              </a:rPr>
              <a:t>A50</a:t>
            </a:r>
            <a:r>
              <a:rPr lang="zh-CN" altLang="en-US" b="1" dirty="0">
                <a:latin typeface="宋体" panose="02010600030101010101" pitchFamily="2" charset="-122"/>
                <a:ea typeface="宋体" panose="02010600030101010101" pitchFamily="2" charset="-122"/>
              </a:rPr>
              <a:t>在</a:t>
            </a:r>
            <a:r>
              <a:rPr lang="en-US" altLang="zh-CN" b="1" dirty="0">
                <a:latin typeface="宋体" panose="02010600030101010101" pitchFamily="2" charset="-122"/>
                <a:ea typeface="宋体" panose="02010600030101010101" pitchFamily="2" charset="-122"/>
              </a:rPr>
              <a:t>7</a:t>
            </a:r>
            <a:r>
              <a:rPr lang="zh-CN" altLang="en-US" b="1" dirty="0">
                <a:latin typeface="宋体" panose="02010600030101010101" pitchFamily="2" charset="-122"/>
                <a:ea typeface="宋体" panose="02010600030101010101" pitchFamily="2" charset="-122"/>
              </a:rPr>
              <a:t>月份不断下探。</a:t>
            </a:r>
            <a:endParaRPr lang="en-US" altLang="zh-CN" b="1" dirty="0">
              <a:latin typeface="宋体" panose="02010600030101010101" pitchFamily="2" charset="-122"/>
              <a:ea typeface="宋体" panose="02010600030101010101" pitchFamily="2" charset="-122"/>
            </a:endParaRPr>
          </a:p>
        </p:txBody>
      </p:sp>
      <p:sp>
        <p:nvSpPr>
          <p:cNvPr id="5" name="文本框 4">
            <a:extLst>
              <a:ext uri="{FF2B5EF4-FFF2-40B4-BE49-F238E27FC236}">
                <a16:creationId xmlns:a16="http://schemas.microsoft.com/office/drawing/2014/main" id="{EBE8A623-70D6-4433-A803-68A57C5BE50E}"/>
              </a:ext>
            </a:extLst>
          </p:cNvPr>
          <p:cNvSpPr txBox="1"/>
          <p:nvPr/>
        </p:nvSpPr>
        <p:spPr>
          <a:xfrm>
            <a:off x="728944" y="908347"/>
            <a:ext cx="1112741" cy="369332"/>
          </a:xfrm>
          <a:prstGeom prst="rect">
            <a:avLst/>
          </a:prstGeom>
          <a:noFill/>
        </p:spPr>
        <p:txBody>
          <a:bodyPr wrap="square" rtlCol="0">
            <a:spAutoFit/>
          </a:bodyPr>
          <a:lstStyle/>
          <a:p>
            <a:r>
              <a:rPr lang="zh-CN" altLang="en-US" dirty="0"/>
              <a:t>增长率</a:t>
            </a:r>
          </a:p>
        </p:txBody>
      </p:sp>
      <p:graphicFrame>
        <p:nvGraphicFramePr>
          <p:cNvPr id="6" name="图表 5">
            <a:extLst>
              <a:ext uri="{FF2B5EF4-FFF2-40B4-BE49-F238E27FC236}">
                <a16:creationId xmlns:a16="http://schemas.microsoft.com/office/drawing/2014/main" id="{009ABD98-7E7F-4604-8FC1-98C9D71FC20E}"/>
              </a:ext>
            </a:extLst>
          </p:cNvPr>
          <p:cNvGraphicFramePr>
            <a:graphicFrameLocks/>
          </p:cNvGraphicFramePr>
          <p:nvPr>
            <p:extLst>
              <p:ext uri="{D42A27DB-BD31-4B8C-83A1-F6EECF244321}">
                <p14:modId xmlns:p14="http://schemas.microsoft.com/office/powerpoint/2010/main" val="2913822940"/>
              </p:ext>
            </p:extLst>
          </p:nvPr>
        </p:nvGraphicFramePr>
        <p:xfrm>
          <a:off x="921657" y="1398436"/>
          <a:ext cx="10130972" cy="4307038"/>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1055688" y="260350"/>
            <a:ext cx="8231187" cy="423805"/>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全市场解禁规模</a:t>
            </a:r>
          </a:p>
        </p:txBody>
      </p:sp>
      <p:sp>
        <p:nvSpPr>
          <p:cNvPr id="2" name="文本框 1"/>
          <p:cNvSpPr txBox="1"/>
          <p:nvPr/>
        </p:nvSpPr>
        <p:spPr bwMode="auto">
          <a:xfrm>
            <a:off x="1179872" y="6076335"/>
            <a:ext cx="10638502" cy="369332"/>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2021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年市场解禁市值</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5.34</a:t>
            </a:r>
            <a:r>
              <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万</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月市场解禁市值</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4270</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亿元，较</a:t>
            </a:r>
            <a:r>
              <a:rPr lang="en-US" altLang="zh-CN" dirty="0">
                <a:solidFill>
                  <a:srgbClr val="000000"/>
                </a:solidFill>
                <a:latin typeface="微软雅黑" panose="020B0503020204020204" pitchFamily="34" charset="-122"/>
                <a:ea typeface="微软雅黑" panose="020B0503020204020204" pitchFamily="34" charset="-122"/>
              </a:rPr>
              <a:t>6</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月大幅下降。</a:t>
            </a:r>
          </a:p>
        </p:txBody>
      </p:sp>
      <p:graphicFrame>
        <p:nvGraphicFramePr>
          <p:cNvPr id="5" name="图表 4">
            <a:extLst>
              <a:ext uri="{FF2B5EF4-FFF2-40B4-BE49-F238E27FC236}">
                <a16:creationId xmlns:a16="http://schemas.microsoft.com/office/drawing/2014/main" id="{869BCC3C-92DE-42A7-BD9A-58951DE3EE68}"/>
              </a:ext>
            </a:extLst>
          </p:cNvPr>
          <p:cNvGraphicFramePr>
            <a:graphicFrameLocks/>
          </p:cNvGraphicFramePr>
          <p:nvPr>
            <p:extLst>
              <p:ext uri="{D42A27DB-BD31-4B8C-83A1-F6EECF244321}">
                <p14:modId xmlns:p14="http://schemas.microsoft.com/office/powerpoint/2010/main" val="1489841830"/>
              </p:ext>
            </p:extLst>
          </p:nvPr>
        </p:nvGraphicFramePr>
        <p:xfrm>
          <a:off x="150813" y="921657"/>
          <a:ext cx="11852501" cy="51546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11332</TotalTime>
  <Words>1673</Words>
  <Application>Microsoft Office PowerPoint</Application>
  <PresentationFormat>宽屏</PresentationFormat>
  <Paragraphs>134</Paragraphs>
  <Slides>23</Slides>
  <Notes>23</Notes>
  <HiddenSlides>0</HiddenSlides>
  <MMClips>0</MMClips>
  <ScaleCrop>false</ScaleCrop>
  <HeadingPairs>
    <vt:vector size="6" baseType="variant">
      <vt:variant>
        <vt:lpstr>已用的字体</vt:lpstr>
      </vt:variant>
      <vt:variant>
        <vt:i4>12</vt:i4>
      </vt:variant>
      <vt:variant>
        <vt:lpstr>主题</vt:lpstr>
      </vt:variant>
      <vt:variant>
        <vt:i4>6</vt:i4>
      </vt:variant>
      <vt:variant>
        <vt:lpstr>幻灯片标题</vt:lpstr>
      </vt:variant>
      <vt:variant>
        <vt:i4>23</vt:i4>
      </vt:variant>
    </vt:vector>
  </HeadingPairs>
  <TitlesOfParts>
    <vt:vector size="41" baseType="lpstr">
      <vt:lpstr>Microsoft YaHei UI</vt:lpstr>
      <vt:lpstr>等线</vt:lpstr>
      <vt:lpstr>等线 Light</vt:lpstr>
      <vt:lpstr>黑体</vt:lpstr>
      <vt:lpstr>华文中宋</vt:lpstr>
      <vt:lpstr>宋体</vt:lpstr>
      <vt:lpstr>微软雅黑</vt:lpstr>
      <vt:lpstr>幼圆</vt:lpstr>
      <vt:lpstr>Arial</vt:lpstr>
      <vt:lpstr>Times New Roman</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CPI、PPI</vt:lpstr>
      <vt:lpstr>PMI</vt:lpstr>
      <vt:lpstr>央行公开市场操作</vt:lpstr>
      <vt:lpstr>PowerPoint 演示文稿</vt:lpstr>
      <vt:lpstr>PowerPoint 演示文稿</vt:lpstr>
      <vt:lpstr>富时中国A50（CN0Y）股指期货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7月热门公司解读——北方稀土</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明明 侯</cp:lastModifiedBy>
  <cp:revision>437</cp:revision>
  <dcterms:created xsi:type="dcterms:W3CDTF">2020-09-03T02:02:06Z</dcterms:created>
  <dcterms:modified xsi:type="dcterms:W3CDTF">2021-08-10T06:57:27Z</dcterms:modified>
</cp:coreProperties>
</file>