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1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 id="2147483685" r:id="rId2"/>
  </p:sldMasterIdLst>
  <p:notesMasterIdLst>
    <p:notesMasterId r:id="rId19"/>
  </p:notesMasterIdLst>
  <p:sldIdLst>
    <p:sldId id="304" r:id="rId3"/>
    <p:sldId id="257" r:id="rId4"/>
    <p:sldId id="305" r:id="rId5"/>
    <p:sldId id="306" r:id="rId6"/>
    <p:sldId id="296" r:id="rId7"/>
    <p:sldId id="317" r:id="rId8"/>
    <p:sldId id="309" r:id="rId9"/>
    <p:sldId id="263" r:id="rId10"/>
    <p:sldId id="316" r:id="rId11"/>
    <p:sldId id="265" r:id="rId12"/>
    <p:sldId id="315" r:id="rId13"/>
    <p:sldId id="310" r:id="rId14"/>
    <p:sldId id="311" r:id="rId15"/>
    <p:sldId id="312" r:id="rId16"/>
    <p:sldId id="301" r:id="rId17"/>
    <p:sldId id="31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5201" userDrawn="1">
          <p15:clr>
            <a:srgbClr val="A4A3A4"/>
          </p15:clr>
        </p15:guide>
        <p15:guide id="3" orient="horz" pos="3748" userDrawn="1">
          <p15:clr>
            <a:srgbClr val="A4A3A4"/>
          </p15:clr>
        </p15:guide>
        <p15:guide id="5" pos="1164" userDrawn="1">
          <p15:clr>
            <a:srgbClr val="A4A3A4"/>
          </p15:clr>
        </p15:guide>
        <p15:guide id="7" pos="6562" userDrawn="1">
          <p15:clr>
            <a:srgbClr val="A4A3A4"/>
          </p15:clr>
        </p15:guide>
        <p15:guide id="8" orient="horz" pos="572" userDrawn="1">
          <p15:clr>
            <a:srgbClr val="A4A3A4"/>
          </p15:clr>
        </p15:guide>
        <p15:guide id="9" pos="2479" userDrawn="1">
          <p15:clr>
            <a:srgbClr val="A4A3A4"/>
          </p15:clr>
        </p15:guide>
        <p15:guide id="10" orient="horz" pos="3067" userDrawn="1">
          <p15:clr>
            <a:srgbClr val="A4A3A4"/>
          </p15:clr>
        </p15:guide>
        <p15:guide id="11" orient="horz" pos="482" userDrawn="1">
          <p15:clr>
            <a:srgbClr val="A4A3A4"/>
          </p15:clr>
        </p15:guide>
        <p15:guide id="12" orient="horz" pos="157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 id="2" name="Xue Yong" initials="XY" lastIdx="7" clrIdx="1">
    <p:extLst>
      <p:ext uri="{19B8F6BF-5375-455C-9EA6-DF929625EA0E}">
        <p15:presenceInfo xmlns:p15="http://schemas.microsoft.com/office/powerpoint/2012/main" userId="9af8da658765c6d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46C0A"/>
    <a:srgbClr val="00B0F0"/>
    <a:srgbClr val="0070C0"/>
    <a:srgbClr val="FFFFFF"/>
    <a:srgbClr val="FF0000"/>
    <a:srgbClr val="00B050"/>
    <a:srgbClr val="D6DCE4"/>
    <a:srgbClr val="417EC1"/>
    <a:srgbClr val="C00000"/>
    <a:srgbClr val="8CDB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87" autoAdjust="0"/>
    <p:restoredTop sz="93383" autoAdjust="0"/>
  </p:normalViewPr>
  <p:slideViewPr>
    <p:cSldViewPr snapToGrid="0">
      <p:cViewPr>
        <p:scale>
          <a:sx n="75" d="100"/>
          <a:sy n="75" d="100"/>
        </p:scale>
        <p:origin x="84" y="762"/>
      </p:cViewPr>
      <p:guideLst>
        <p:guide pos="3840"/>
        <p:guide pos="5201"/>
        <p:guide orient="horz" pos="3748"/>
        <p:guide pos="1164"/>
        <p:guide pos="6562"/>
        <p:guide orient="horz" pos="572"/>
        <p:guide pos="2479"/>
        <p:guide orient="horz" pos="3067"/>
        <p:guide orient="horz" pos="482"/>
        <p:guide orient="horz" pos="1570"/>
      </p:guideLst>
    </p:cSldViewPr>
  </p:slideViewPr>
  <p:notesTextViewPr>
    <p:cViewPr>
      <p:scale>
        <a:sx n="1" d="1"/>
        <a:sy n="1" d="1"/>
      </p:scale>
      <p:origin x="0" y="0"/>
    </p:cViewPr>
  </p:notesTextViewPr>
  <p:notesViewPr>
    <p:cSldViewPr snapToGrid="0">
      <p:cViewPr varScale="1">
        <p:scale>
          <a:sx n="123" d="100"/>
          <a:sy n="123" d="100"/>
        </p:scale>
        <p:origin x="41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1.bin"/></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zh-CN" dirty="0"/>
              <a:t>基金募集情况</a:t>
            </a:r>
            <a:endParaRPr lang="en-US" dirty="0"/>
          </a:p>
        </c:rich>
      </c:tx>
      <c:layout>
        <c:manualLayout>
          <c:xMode val="edge"/>
          <c:yMode val="edge"/>
          <c:x val="0.40211580258655139"/>
          <c:y val="2.5777388079394788E-3"/>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1"/>
          <c:order val="1"/>
          <c:tx>
            <c:strRef>
              <c:f>Sheet1!$C$1</c:f>
              <c:strCache>
                <c:ptCount val="1"/>
                <c:pt idx="0">
                  <c:v>募集金额（亿元）</c:v>
                </c:pt>
              </c:strCache>
            </c:strRef>
          </c:tx>
          <c:spPr>
            <a:solidFill>
              <a:srgbClr val="6699F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m/d/yyyy</c:formatCode>
                <c:ptCount val="8"/>
                <c:pt idx="0">
                  <c:v>44378</c:v>
                </c:pt>
                <c:pt idx="1">
                  <c:v>44348</c:v>
                </c:pt>
                <c:pt idx="2">
                  <c:v>44317</c:v>
                </c:pt>
                <c:pt idx="3">
                  <c:v>44287</c:v>
                </c:pt>
                <c:pt idx="4">
                  <c:v>44256</c:v>
                </c:pt>
                <c:pt idx="5">
                  <c:v>44228</c:v>
                </c:pt>
                <c:pt idx="6">
                  <c:v>44197</c:v>
                </c:pt>
                <c:pt idx="7">
                  <c:v>44166</c:v>
                </c:pt>
              </c:numCache>
            </c:numRef>
          </c:cat>
          <c:val>
            <c:numRef>
              <c:f>Sheet1!$C$2:$C$9</c:f>
              <c:numCache>
                <c:formatCode>General</c:formatCode>
                <c:ptCount val="8"/>
                <c:pt idx="0">
                  <c:v>2009.14</c:v>
                </c:pt>
                <c:pt idx="1">
                  <c:v>1577.67</c:v>
                </c:pt>
                <c:pt idx="2">
                  <c:v>1341.34</c:v>
                </c:pt>
                <c:pt idx="3">
                  <c:v>733.64</c:v>
                </c:pt>
                <c:pt idx="4" formatCode="0.00">
                  <c:v>280.39999999999998</c:v>
                </c:pt>
                <c:pt idx="5" formatCode="0.00">
                  <c:v>552.65</c:v>
                </c:pt>
              </c:numCache>
            </c:numRef>
          </c:val>
          <c:extLst>
            <c:ext xmlns:c16="http://schemas.microsoft.com/office/drawing/2014/chart" uri="{C3380CC4-5D6E-409C-BE32-E72D297353CC}">
              <c16:uniqueId val="{00000000-7E82-4B8F-AD49-2A5D4CBE2633}"/>
            </c:ext>
          </c:extLst>
        </c:ser>
        <c:dLbls>
          <c:showLegendKey val="0"/>
          <c:showVal val="0"/>
          <c:showCatName val="0"/>
          <c:showSerName val="0"/>
          <c:showPercent val="0"/>
          <c:showBubbleSize val="0"/>
        </c:dLbls>
        <c:gapWidth val="219"/>
        <c:axId val="830187616"/>
        <c:axId val="830190568"/>
      </c:barChart>
      <c:lineChart>
        <c:grouping val="standard"/>
        <c:varyColors val="0"/>
        <c:ser>
          <c:idx val="0"/>
          <c:order val="0"/>
          <c:tx>
            <c:strRef>
              <c:f>Sheet1!$B$1</c:f>
              <c:strCache>
                <c:ptCount val="1"/>
                <c:pt idx="0">
                  <c:v>募集事件次数</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m/d/yyyy</c:formatCode>
                <c:ptCount val="8"/>
                <c:pt idx="0">
                  <c:v>44378</c:v>
                </c:pt>
                <c:pt idx="1">
                  <c:v>44348</c:v>
                </c:pt>
                <c:pt idx="2">
                  <c:v>44317</c:v>
                </c:pt>
                <c:pt idx="3">
                  <c:v>44287</c:v>
                </c:pt>
                <c:pt idx="4">
                  <c:v>44256</c:v>
                </c:pt>
                <c:pt idx="5">
                  <c:v>44228</c:v>
                </c:pt>
                <c:pt idx="6">
                  <c:v>44197</c:v>
                </c:pt>
                <c:pt idx="7">
                  <c:v>44166</c:v>
                </c:pt>
              </c:numCache>
            </c:numRef>
          </c:cat>
          <c:val>
            <c:numRef>
              <c:f>Sheet1!$B$2:$B$9</c:f>
              <c:numCache>
                <c:formatCode>General</c:formatCode>
                <c:ptCount val="8"/>
                <c:pt idx="0">
                  <c:v>335</c:v>
                </c:pt>
                <c:pt idx="1">
                  <c:v>202</c:v>
                </c:pt>
                <c:pt idx="2">
                  <c:v>131</c:v>
                </c:pt>
                <c:pt idx="3">
                  <c:v>250</c:v>
                </c:pt>
                <c:pt idx="4">
                  <c:v>107</c:v>
                </c:pt>
                <c:pt idx="5">
                  <c:v>59</c:v>
                </c:pt>
                <c:pt idx="6">
                  <c:v>84</c:v>
                </c:pt>
                <c:pt idx="7">
                  <c:v>120</c:v>
                </c:pt>
              </c:numCache>
            </c:numRef>
          </c:val>
          <c:smooth val="0"/>
          <c:extLst>
            <c:ext xmlns:c16="http://schemas.microsoft.com/office/drawing/2014/chart" uri="{C3380CC4-5D6E-409C-BE32-E72D297353CC}">
              <c16:uniqueId val="{00000001-7E82-4B8F-AD49-2A5D4CBE2633}"/>
            </c:ext>
          </c:extLst>
        </c:ser>
        <c:dLbls>
          <c:showLegendKey val="0"/>
          <c:showVal val="0"/>
          <c:showCatName val="0"/>
          <c:showSerName val="0"/>
          <c:showPercent val="0"/>
          <c:showBubbleSize val="0"/>
        </c:dLbls>
        <c:marker val="1"/>
        <c:smooth val="0"/>
        <c:axId val="830326736"/>
        <c:axId val="830327720"/>
      </c:lineChart>
      <c:dateAx>
        <c:axId val="830187616"/>
        <c:scaling>
          <c:orientation val="minMax"/>
        </c:scaling>
        <c:delete val="0"/>
        <c:axPos val="b"/>
        <c:numFmt formatCode="yyyy/mm"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30190568"/>
        <c:crosses val="autoZero"/>
        <c:auto val="1"/>
        <c:lblOffset val="100"/>
        <c:baseTimeUnit val="months"/>
      </c:dateAx>
      <c:valAx>
        <c:axId val="8301905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30187616"/>
        <c:crosses val="autoZero"/>
        <c:crossBetween val="between"/>
      </c:valAx>
      <c:valAx>
        <c:axId val="830327720"/>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30326736"/>
        <c:crosses val="max"/>
        <c:crossBetween val="between"/>
      </c:valAx>
      <c:dateAx>
        <c:axId val="830326736"/>
        <c:scaling>
          <c:orientation val="minMax"/>
        </c:scaling>
        <c:delete val="1"/>
        <c:axPos val="b"/>
        <c:numFmt formatCode="m/d/yyyy" sourceLinked="1"/>
        <c:majorTickMark val="out"/>
        <c:minorTickMark val="none"/>
        <c:tickLblPos val="nextTo"/>
        <c:crossAx val="830327720"/>
        <c:crosses val="autoZero"/>
        <c:auto val="1"/>
        <c:lblOffset val="100"/>
        <c:baseTimeUnit val="months"/>
        <c:majorUnit val="1"/>
        <c:minorUnit val="1"/>
      </c:date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200"/>
              <a:t>2020</a:t>
            </a:r>
            <a:r>
              <a:rPr lang="zh-CN" sz="1200"/>
              <a:t>年</a:t>
            </a:r>
            <a:r>
              <a:rPr lang="en-US" altLang="zh-CN" sz="1200"/>
              <a:t>7</a:t>
            </a:r>
            <a:r>
              <a:rPr lang="zh-CN" sz="1200"/>
              <a:t>月</a:t>
            </a:r>
            <a:r>
              <a:rPr lang="en-US" sz="1200"/>
              <a:t>-2021</a:t>
            </a:r>
            <a:r>
              <a:rPr lang="zh-CN" sz="1200"/>
              <a:t>年</a:t>
            </a:r>
            <a:r>
              <a:rPr lang="en-US" altLang="zh-CN" sz="1200"/>
              <a:t>7</a:t>
            </a:r>
            <a:r>
              <a:rPr lang="zh-CN" sz="1200"/>
              <a:t>月</a:t>
            </a:r>
            <a:r>
              <a:rPr lang="en-US" sz="1200"/>
              <a:t>A</a:t>
            </a:r>
            <a:r>
              <a:rPr lang="zh-CN" sz="1200"/>
              <a:t>股</a:t>
            </a:r>
            <a:r>
              <a:rPr lang="en-US" sz="1200"/>
              <a:t>IPO</a:t>
            </a:r>
            <a:r>
              <a:rPr lang="zh-CN" sz="1200"/>
              <a:t>情况及退出基金数量</a:t>
            </a:r>
          </a:p>
        </c:rich>
      </c:tx>
      <c:layout>
        <c:manualLayout>
          <c:xMode val="edge"/>
          <c:yMode val="edge"/>
          <c:x val="0.28950674269164628"/>
          <c:y val="7.7146534691345543E-3"/>
        </c:manualLayout>
      </c:layout>
      <c:overlay val="0"/>
      <c:spPr>
        <a:noFill/>
        <a:ln>
          <a:noFill/>
        </a:ln>
        <a:effectLst/>
      </c:spPr>
      <c:txPr>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1867387467860847E-2"/>
          <c:y val="0.15516358024691357"/>
          <c:w val="0.84265970955218394"/>
          <c:h val="0.61005617283950619"/>
        </c:manualLayout>
      </c:layout>
      <c:areaChart>
        <c:grouping val="standard"/>
        <c:varyColors val="0"/>
        <c:ser>
          <c:idx val="1"/>
          <c:order val="1"/>
          <c:tx>
            <c:strRef>
              <c:f>数据汇总!$C$1</c:f>
              <c:strCache>
                <c:ptCount val="1"/>
                <c:pt idx="0">
                  <c:v>募集资金（亿元）</c:v>
                </c:pt>
              </c:strCache>
            </c:strRef>
          </c:tx>
          <c:spPr>
            <a:solidFill>
              <a:schemeClr val="bg1">
                <a:lumMod val="75000"/>
              </a:schemeClr>
            </a:solidFill>
            <a:ln>
              <a:noFill/>
            </a:ln>
            <a:effectLst/>
          </c:spPr>
          <c:cat>
            <c:numRef>
              <c:f>数据汇总!$A$29:$A$41</c:f>
              <c:numCache>
                <c:formatCode>yyyy"年"m"月"</c:formatCode>
                <c:ptCount val="13"/>
                <c:pt idx="0">
                  <c:v>44043</c:v>
                </c:pt>
                <c:pt idx="1">
                  <c:v>44074</c:v>
                </c:pt>
                <c:pt idx="2">
                  <c:v>44104</c:v>
                </c:pt>
                <c:pt idx="3">
                  <c:v>44105</c:v>
                </c:pt>
                <c:pt idx="4">
                  <c:v>44165</c:v>
                </c:pt>
                <c:pt idx="5">
                  <c:v>44196</c:v>
                </c:pt>
                <c:pt idx="6">
                  <c:v>44227</c:v>
                </c:pt>
                <c:pt idx="7">
                  <c:v>44255</c:v>
                </c:pt>
                <c:pt idx="8">
                  <c:v>44256</c:v>
                </c:pt>
                <c:pt idx="9">
                  <c:v>44308</c:v>
                </c:pt>
                <c:pt idx="10">
                  <c:v>44344</c:v>
                </c:pt>
                <c:pt idx="11">
                  <c:v>44348</c:v>
                </c:pt>
                <c:pt idx="12">
                  <c:v>44408</c:v>
                </c:pt>
              </c:numCache>
            </c:numRef>
          </c:cat>
          <c:val>
            <c:numRef>
              <c:f>数据汇总!$C$29:$C$41</c:f>
              <c:numCache>
                <c:formatCode>0_);[Red]\(0\)</c:formatCode>
                <c:ptCount val="13"/>
                <c:pt idx="0">
                  <c:v>1098.1300000000001</c:v>
                </c:pt>
                <c:pt idx="1">
                  <c:v>630.58000000000004</c:v>
                </c:pt>
                <c:pt idx="2">
                  <c:v>530.44264752780009</c:v>
                </c:pt>
                <c:pt idx="3">
                  <c:v>394.65238078869993</c:v>
                </c:pt>
                <c:pt idx="4">
                  <c:v>286.68</c:v>
                </c:pt>
                <c:pt idx="5">
                  <c:v>460.91844684450018</c:v>
                </c:pt>
                <c:pt idx="6">
                  <c:v>246.38</c:v>
                </c:pt>
                <c:pt idx="7">
                  <c:v>229.23</c:v>
                </c:pt>
                <c:pt idx="8">
                  <c:v>285.68</c:v>
                </c:pt>
                <c:pt idx="9" formatCode="General">
                  <c:v>340</c:v>
                </c:pt>
                <c:pt idx="10" formatCode="General">
                  <c:v>958</c:v>
                </c:pt>
                <c:pt idx="11" formatCode="General">
                  <c:v>561.45000000000005</c:v>
                </c:pt>
                <c:pt idx="12" formatCode="General">
                  <c:v>287.82</c:v>
                </c:pt>
              </c:numCache>
            </c:numRef>
          </c:val>
          <c:extLst>
            <c:ext xmlns:c16="http://schemas.microsoft.com/office/drawing/2014/chart" uri="{C3380CC4-5D6E-409C-BE32-E72D297353CC}">
              <c16:uniqueId val="{00000000-715F-49F6-9FEE-E80053B041CB}"/>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数据汇总!$B$1</c:f>
              <c:strCache>
                <c:ptCount val="1"/>
                <c:pt idx="0">
                  <c:v>IPO数量</c:v>
                </c:pt>
              </c:strCache>
            </c:strRef>
          </c:tx>
          <c:spPr>
            <a:ln w="19050" cap="rnd">
              <a:solidFill>
                <a:srgbClr val="0070C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数据汇总!$A$29:$A$41</c:f>
              <c:numCache>
                <c:formatCode>yyyy"年"m"月"</c:formatCode>
                <c:ptCount val="13"/>
                <c:pt idx="0">
                  <c:v>44043</c:v>
                </c:pt>
                <c:pt idx="1">
                  <c:v>44074</c:v>
                </c:pt>
                <c:pt idx="2">
                  <c:v>44104</c:v>
                </c:pt>
                <c:pt idx="3">
                  <c:v>44105</c:v>
                </c:pt>
                <c:pt idx="4">
                  <c:v>44165</c:v>
                </c:pt>
                <c:pt idx="5">
                  <c:v>44196</c:v>
                </c:pt>
                <c:pt idx="6">
                  <c:v>44227</c:v>
                </c:pt>
                <c:pt idx="7">
                  <c:v>44255</c:v>
                </c:pt>
                <c:pt idx="8">
                  <c:v>44256</c:v>
                </c:pt>
                <c:pt idx="9">
                  <c:v>44308</c:v>
                </c:pt>
                <c:pt idx="10">
                  <c:v>44344</c:v>
                </c:pt>
                <c:pt idx="11">
                  <c:v>44348</c:v>
                </c:pt>
                <c:pt idx="12">
                  <c:v>44408</c:v>
                </c:pt>
              </c:numCache>
            </c:numRef>
          </c:cat>
          <c:val>
            <c:numRef>
              <c:f>数据汇总!$B$29:$B$41</c:f>
              <c:numCache>
                <c:formatCode>General</c:formatCode>
                <c:ptCount val="13"/>
                <c:pt idx="0">
                  <c:v>82</c:v>
                </c:pt>
                <c:pt idx="1">
                  <c:v>59</c:v>
                </c:pt>
                <c:pt idx="2">
                  <c:v>67</c:v>
                </c:pt>
                <c:pt idx="3">
                  <c:v>26</c:v>
                </c:pt>
                <c:pt idx="4">
                  <c:v>21</c:v>
                </c:pt>
                <c:pt idx="5">
                  <c:v>54</c:v>
                </c:pt>
                <c:pt idx="6">
                  <c:v>33</c:v>
                </c:pt>
                <c:pt idx="7">
                  <c:v>28</c:v>
                </c:pt>
                <c:pt idx="8">
                  <c:v>39</c:v>
                </c:pt>
                <c:pt idx="9">
                  <c:v>50</c:v>
                </c:pt>
                <c:pt idx="10">
                  <c:v>41</c:v>
                </c:pt>
                <c:pt idx="11">
                  <c:v>49</c:v>
                </c:pt>
                <c:pt idx="12">
                  <c:v>48</c:v>
                </c:pt>
              </c:numCache>
            </c:numRef>
          </c:val>
          <c:smooth val="0"/>
          <c:extLst>
            <c:ext xmlns:c16="http://schemas.microsoft.com/office/drawing/2014/chart" uri="{C3380CC4-5D6E-409C-BE32-E72D297353CC}">
              <c16:uniqueId val="{00000001-715F-49F6-9FEE-E80053B041CB}"/>
            </c:ext>
          </c:extLst>
        </c:ser>
        <c:ser>
          <c:idx val="2"/>
          <c:order val="2"/>
          <c:tx>
            <c:strRef>
              <c:f>数据汇总!$D$1</c:f>
              <c:strCache>
                <c:ptCount val="1"/>
                <c:pt idx="0">
                  <c:v>退出基金数量</c:v>
                </c:pt>
              </c:strCache>
            </c:strRef>
          </c:tx>
          <c:spPr>
            <a:ln w="19050" cap="rnd">
              <a:solidFill>
                <a:srgbClr val="00B0F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数据汇总!$A$29:$A$41</c:f>
              <c:numCache>
                <c:formatCode>yyyy"年"m"月"</c:formatCode>
                <c:ptCount val="13"/>
                <c:pt idx="0">
                  <c:v>44043</c:v>
                </c:pt>
                <c:pt idx="1">
                  <c:v>44074</c:v>
                </c:pt>
                <c:pt idx="2">
                  <c:v>44104</c:v>
                </c:pt>
                <c:pt idx="3">
                  <c:v>44105</c:v>
                </c:pt>
                <c:pt idx="4">
                  <c:v>44165</c:v>
                </c:pt>
                <c:pt idx="5">
                  <c:v>44196</c:v>
                </c:pt>
                <c:pt idx="6">
                  <c:v>44227</c:v>
                </c:pt>
                <c:pt idx="7">
                  <c:v>44255</c:v>
                </c:pt>
                <c:pt idx="8">
                  <c:v>44256</c:v>
                </c:pt>
                <c:pt idx="9">
                  <c:v>44308</c:v>
                </c:pt>
                <c:pt idx="10">
                  <c:v>44344</c:v>
                </c:pt>
                <c:pt idx="11">
                  <c:v>44348</c:v>
                </c:pt>
                <c:pt idx="12">
                  <c:v>44408</c:v>
                </c:pt>
              </c:numCache>
            </c:numRef>
          </c:cat>
          <c:val>
            <c:numRef>
              <c:f>数据汇总!$D$29:$D$41</c:f>
              <c:numCache>
                <c:formatCode>General</c:formatCode>
                <c:ptCount val="13"/>
                <c:pt idx="0">
                  <c:v>273</c:v>
                </c:pt>
                <c:pt idx="1">
                  <c:v>209</c:v>
                </c:pt>
                <c:pt idx="2">
                  <c:v>206</c:v>
                </c:pt>
                <c:pt idx="3">
                  <c:v>93</c:v>
                </c:pt>
                <c:pt idx="4">
                  <c:v>68</c:v>
                </c:pt>
                <c:pt idx="5">
                  <c:v>106</c:v>
                </c:pt>
                <c:pt idx="6">
                  <c:v>81</c:v>
                </c:pt>
                <c:pt idx="7">
                  <c:v>87</c:v>
                </c:pt>
                <c:pt idx="8">
                  <c:v>128</c:v>
                </c:pt>
                <c:pt idx="9">
                  <c:v>160</c:v>
                </c:pt>
                <c:pt idx="10">
                  <c:v>155</c:v>
                </c:pt>
                <c:pt idx="11">
                  <c:v>87</c:v>
                </c:pt>
                <c:pt idx="12">
                  <c:v>236</c:v>
                </c:pt>
              </c:numCache>
            </c:numRef>
          </c:val>
          <c:smooth val="0"/>
          <c:extLst>
            <c:ext xmlns:c16="http://schemas.microsoft.com/office/drawing/2014/chart" uri="{C3380CC4-5D6E-409C-BE32-E72D297353CC}">
              <c16:uniqueId val="{00000002-715F-49F6-9FEE-E80053B041CB}"/>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quot;年&quot;m&quot;月&quot;"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5104"/>
        <c:crosses val="autoZero"/>
        <c:auto val="0"/>
        <c:lblAlgn val="ctr"/>
        <c:lblOffset val="100"/>
        <c:noMultiLvlLbl val="1"/>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3792"/>
        <c:crosses val="autoZero"/>
        <c:crossBetween val="between"/>
      </c:val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4309336"/>
        <c:crosses val="max"/>
        <c:crossBetween val="between"/>
      </c:valAx>
      <c:dateAx>
        <c:axId val="754309336"/>
        <c:scaling>
          <c:orientation val="minMax"/>
        </c:scaling>
        <c:delete val="1"/>
        <c:axPos val="b"/>
        <c:numFmt formatCode="yyyy&quot;年&quot;m&quot;月&quot;" sourceLinked="1"/>
        <c:majorTickMark val="out"/>
        <c:minorTickMark val="none"/>
        <c:tickLblPos val="nextTo"/>
        <c:crossAx val="754306056"/>
        <c:crosses val="autoZero"/>
        <c:auto val="1"/>
        <c:lblOffset val="100"/>
        <c:baseTimeUnit val="days"/>
        <c:majorUnit val="1"/>
        <c:minorUnit val="1"/>
      </c:dateAx>
      <c:spPr>
        <a:noFill/>
        <a:ln>
          <a:noFill/>
        </a:ln>
        <a:effectLst/>
      </c:spPr>
    </c:plotArea>
    <c:legend>
      <c:legendPos val="tr"/>
      <c:layout>
        <c:manualLayout>
          <c:xMode val="edge"/>
          <c:yMode val="edge"/>
          <c:x val="0.18236830073359661"/>
          <c:y val="6.3373309870526376E-2"/>
          <c:w val="0.63895377019931487"/>
          <c:h val="0.12681002335324659"/>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2020</a:t>
            </a:r>
            <a:r>
              <a:rPr lang="zh-CN"/>
              <a:t>年</a:t>
            </a:r>
            <a:r>
              <a:rPr lang="en-US"/>
              <a:t>7</a:t>
            </a:r>
            <a:r>
              <a:rPr lang="zh-CN"/>
              <a:t>月</a:t>
            </a:r>
            <a:r>
              <a:rPr lang="en-US"/>
              <a:t>-2021</a:t>
            </a:r>
            <a:r>
              <a:rPr lang="zh-CN"/>
              <a:t>年</a:t>
            </a:r>
            <a:r>
              <a:rPr lang="en-US"/>
              <a:t>7</a:t>
            </a:r>
            <a:r>
              <a:rPr lang="zh-CN"/>
              <a:t>月其他退出事件统计</a:t>
            </a:r>
          </a:p>
        </c:rich>
      </c:tx>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lineChart>
        <c:grouping val="standard"/>
        <c:varyColors val="0"/>
        <c:ser>
          <c:idx val="0"/>
          <c:order val="0"/>
          <c:tx>
            <c:strRef>
              <c:f>Sheet6!$B$1</c:f>
              <c:strCache>
                <c:ptCount val="1"/>
                <c:pt idx="0">
                  <c:v>M&amp;A</c:v>
                </c:pt>
              </c:strCache>
            </c:strRef>
          </c:tx>
          <c:spPr>
            <a:ln w="28575" cap="rnd">
              <a:solidFill>
                <a:srgbClr val="0070C0"/>
              </a:solidFill>
              <a:round/>
            </a:ln>
            <a:effectLst/>
          </c:spPr>
          <c:marker>
            <c:symbol val="none"/>
          </c:marker>
          <c:dLbls>
            <c:dLbl>
              <c:idx val="12"/>
              <c:layout>
                <c:manualLayout>
                  <c:x val="-3.6175394835208873E-3"/>
                  <c:y val="-5.0158841031737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2F6-417A-9590-48E4CCA78168}"/>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Sheet6!$A$3:$A$15</c:f>
              <c:strCache>
                <c:ptCount val="13"/>
                <c:pt idx="0">
                  <c:v>2020-07</c:v>
                </c:pt>
                <c:pt idx="1">
                  <c:v>2020-08</c:v>
                </c:pt>
                <c:pt idx="2">
                  <c:v>2020-09</c:v>
                </c:pt>
                <c:pt idx="3">
                  <c:v>2020-10</c:v>
                </c:pt>
                <c:pt idx="4">
                  <c:v>2020-11</c:v>
                </c:pt>
                <c:pt idx="5">
                  <c:v>2020-12</c:v>
                </c:pt>
                <c:pt idx="6">
                  <c:v>2021-01</c:v>
                </c:pt>
                <c:pt idx="7">
                  <c:v>2021-02</c:v>
                </c:pt>
                <c:pt idx="8">
                  <c:v>2021-03</c:v>
                </c:pt>
                <c:pt idx="9">
                  <c:v>2021-04</c:v>
                </c:pt>
                <c:pt idx="10">
                  <c:v>2021-05</c:v>
                </c:pt>
                <c:pt idx="11">
                  <c:v>2021-06</c:v>
                </c:pt>
                <c:pt idx="12">
                  <c:v>2021-07</c:v>
                </c:pt>
              </c:strCache>
            </c:strRef>
          </c:cat>
          <c:val>
            <c:numRef>
              <c:f>Sheet6!$B$3:$B$15</c:f>
              <c:numCache>
                <c:formatCode>General</c:formatCode>
                <c:ptCount val="13"/>
                <c:pt idx="0">
                  <c:v>96</c:v>
                </c:pt>
                <c:pt idx="1">
                  <c:v>76</c:v>
                </c:pt>
                <c:pt idx="2">
                  <c:v>49</c:v>
                </c:pt>
                <c:pt idx="3">
                  <c:v>33</c:v>
                </c:pt>
                <c:pt idx="4">
                  <c:v>13</c:v>
                </c:pt>
                <c:pt idx="5">
                  <c:v>80</c:v>
                </c:pt>
                <c:pt idx="6">
                  <c:v>32</c:v>
                </c:pt>
                <c:pt idx="7">
                  <c:v>24</c:v>
                </c:pt>
                <c:pt idx="8">
                  <c:v>52</c:v>
                </c:pt>
                <c:pt idx="9">
                  <c:v>101</c:v>
                </c:pt>
                <c:pt idx="10">
                  <c:v>65</c:v>
                </c:pt>
                <c:pt idx="11">
                  <c:v>81</c:v>
                </c:pt>
                <c:pt idx="12">
                  <c:v>22</c:v>
                </c:pt>
              </c:numCache>
            </c:numRef>
          </c:val>
          <c:smooth val="0"/>
          <c:extLst>
            <c:ext xmlns:c16="http://schemas.microsoft.com/office/drawing/2014/chart" uri="{C3380CC4-5D6E-409C-BE32-E72D297353CC}">
              <c16:uniqueId val="{00000000-02F6-417A-9590-48E4CCA78168}"/>
            </c:ext>
          </c:extLst>
        </c:ser>
        <c:ser>
          <c:idx val="1"/>
          <c:order val="1"/>
          <c:tx>
            <c:strRef>
              <c:f>Sheet6!$C$1</c:f>
              <c:strCache>
                <c:ptCount val="1"/>
                <c:pt idx="0">
                  <c:v>股权转让</c:v>
                </c:pt>
              </c:strCache>
            </c:strRef>
          </c:tx>
          <c:spPr>
            <a:ln w="28575" cap="rnd">
              <a:solidFill>
                <a:srgbClr val="00B0F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2F6-417A-9590-48E4CCA78168}"/>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Sheet6!$A$3:$A$15</c:f>
              <c:strCache>
                <c:ptCount val="13"/>
                <c:pt idx="0">
                  <c:v>2020-07</c:v>
                </c:pt>
                <c:pt idx="1">
                  <c:v>2020-08</c:v>
                </c:pt>
                <c:pt idx="2">
                  <c:v>2020-09</c:v>
                </c:pt>
                <c:pt idx="3">
                  <c:v>2020-10</c:v>
                </c:pt>
                <c:pt idx="4">
                  <c:v>2020-11</c:v>
                </c:pt>
                <c:pt idx="5">
                  <c:v>2020-12</c:v>
                </c:pt>
                <c:pt idx="6">
                  <c:v>2021-01</c:v>
                </c:pt>
                <c:pt idx="7">
                  <c:v>2021-02</c:v>
                </c:pt>
                <c:pt idx="8">
                  <c:v>2021-03</c:v>
                </c:pt>
                <c:pt idx="9">
                  <c:v>2021-04</c:v>
                </c:pt>
                <c:pt idx="10">
                  <c:v>2021-05</c:v>
                </c:pt>
                <c:pt idx="11">
                  <c:v>2021-06</c:v>
                </c:pt>
                <c:pt idx="12">
                  <c:v>2021-07</c:v>
                </c:pt>
              </c:strCache>
            </c:strRef>
          </c:cat>
          <c:val>
            <c:numRef>
              <c:f>Sheet6!$C$3:$C$15</c:f>
              <c:numCache>
                <c:formatCode>General</c:formatCode>
                <c:ptCount val="13"/>
                <c:pt idx="0">
                  <c:v>89</c:v>
                </c:pt>
                <c:pt idx="1">
                  <c:v>29</c:v>
                </c:pt>
                <c:pt idx="2">
                  <c:v>52</c:v>
                </c:pt>
                <c:pt idx="3">
                  <c:v>40</c:v>
                </c:pt>
                <c:pt idx="4">
                  <c:v>42</c:v>
                </c:pt>
                <c:pt idx="5">
                  <c:v>120</c:v>
                </c:pt>
                <c:pt idx="6">
                  <c:v>54</c:v>
                </c:pt>
                <c:pt idx="7">
                  <c:v>31</c:v>
                </c:pt>
                <c:pt idx="8">
                  <c:v>29</c:v>
                </c:pt>
                <c:pt idx="9">
                  <c:v>53</c:v>
                </c:pt>
                <c:pt idx="10">
                  <c:v>36</c:v>
                </c:pt>
                <c:pt idx="11">
                  <c:v>55</c:v>
                </c:pt>
                <c:pt idx="12">
                  <c:v>1</c:v>
                </c:pt>
              </c:numCache>
            </c:numRef>
          </c:val>
          <c:smooth val="0"/>
          <c:extLst>
            <c:ext xmlns:c16="http://schemas.microsoft.com/office/drawing/2014/chart" uri="{C3380CC4-5D6E-409C-BE32-E72D297353CC}">
              <c16:uniqueId val="{00000001-02F6-417A-9590-48E4CCA78168}"/>
            </c:ext>
          </c:extLst>
        </c:ser>
        <c:dLbls>
          <c:showLegendKey val="0"/>
          <c:showVal val="0"/>
          <c:showCatName val="0"/>
          <c:showSerName val="0"/>
          <c:showPercent val="0"/>
          <c:showBubbleSize val="0"/>
        </c:dLbls>
        <c:smooth val="0"/>
        <c:axId val="106580304"/>
        <c:axId val="106582384"/>
      </c:lineChart>
      <c:catAx>
        <c:axId val="106580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06582384"/>
        <c:crosses val="autoZero"/>
        <c:auto val="1"/>
        <c:lblAlgn val="ctr"/>
        <c:lblOffset val="100"/>
        <c:noMultiLvlLbl val="0"/>
      </c:catAx>
      <c:valAx>
        <c:axId val="106582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06580304"/>
        <c:crosses val="autoZero"/>
        <c:crossBetween val="between"/>
      </c:valAx>
      <c:spPr>
        <a:noFill/>
        <a:ln>
          <a:noFill/>
        </a:ln>
        <a:effectLst/>
      </c:spPr>
    </c:plotArea>
    <c:legend>
      <c:legendPos val="b"/>
      <c:layout>
        <c:manualLayout>
          <c:xMode val="edge"/>
          <c:yMode val="edge"/>
          <c:x val="0.58618042625781419"/>
          <c:y val="0.15643752078160042"/>
          <c:w val="0.24683759972539759"/>
          <c:h val="7.0876046154608033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2020.7-2021.7</a:t>
            </a:r>
            <a:r>
              <a:rPr lang="zh-CN"/>
              <a:t>新三板新挂牌及摘牌情况</a:t>
            </a:r>
          </a:p>
        </c:rich>
      </c:tx>
      <c:layout>
        <c:manualLayout>
          <c:xMode val="edge"/>
          <c:yMode val="edge"/>
          <c:x val="0.31738578924214922"/>
          <c:y val="8.4881764680129978E-4"/>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6900481189851275E-2"/>
          <c:y val="0.12195630475767993"/>
          <c:w val="0.88254396325459317"/>
          <c:h val="0.69295380501045856"/>
        </c:manualLayout>
      </c:layout>
      <c:barChart>
        <c:barDir val="col"/>
        <c:grouping val="clustered"/>
        <c:varyColors val="0"/>
        <c:ser>
          <c:idx val="0"/>
          <c:order val="0"/>
          <c:tx>
            <c:strRef>
              <c:f>'[Microsoft PowerPoint 中的图表]2017年9月摘牌公司情况一览'!$J$1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'[Microsoft PowerPoint 中的图表]2017年9月摘牌公司情况一览'!$I$2:$I$14</c:f>
              <c:numCache>
                <c:formatCode>yyyy\-mm</c:formatCode>
                <c:ptCount val="13"/>
                <c:pt idx="0">
                  <c:v>44408</c:v>
                </c:pt>
                <c:pt idx="1">
                  <c:v>44377</c:v>
                </c:pt>
                <c:pt idx="2">
                  <c:v>44345</c:v>
                </c:pt>
                <c:pt idx="3">
                  <c:v>44316</c:v>
                </c:pt>
                <c:pt idx="4">
                  <c:v>44286</c:v>
                </c:pt>
                <c:pt idx="5">
                  <c:v>44255</c:v>
                </c:pt>
                <c:pt idx="6">
                  <c:v>44227</c:v>
                </c:pt>
                <c:pt idx="7">
                  <c:v>44196</c:v>
                </c:pt>
                <c:pt idx="8">
                  <c:v>44165</c:v>
                </c:pt>
                <c:pt idx="9">
                  <c:v>44135</c:v>
                </c:pt>
                <c:pt idx="10">
                  <c:v>44104</c:v>
                </c:pt>
                <c:pt idx="11">
                  <c:v>44044</c:v>
                </c:pt>
                <c:pt idx="12">
                  <c:v>44043</c:v>
                </c:pt>
              </c:numCache>
            </c:numRef>
          </c:cat>
          <c:val>
            <c:numRef>
              <c:f>'[Microsoft PowerPoint 中的图表]2017年9月摘牌公司情况一览'!$J$2:$J$14</c:f>
              <c:numCache>
                <c:formatCode>General</c:formatCode>
                <c:ptCount val="13"/>
                <c:pt idx="0">
                  <c:v>3</c:v>
                </c:pt>
                <c:pt idx="1">
                  <c:v>4</c:v>
                </c:pt>
                <c:pt idx="2">
                  <c:v>4</c:v>
                </c:pt>
                <c:pt idx="3">
                  <c:v>7</c:v>
                </c:pt>
                <c:pt idx="4">
                  <c:v>8</c:v>
                </c:pt>
                <c:pt idx="5">
                  <c:v>8</c:v>
                </c:pt>
                <c:pt idx="6">
                  <c:v>12</c:v>
                </c:pt>
                <c:pt idx="7">
                  <c:v>19</c:v>
                </c:pt>
                <c:pt idx="8">
                  <c:v>10</c:v>
                </c:pt>
                <c:pt idx="9">
                  <c:v>9</c:v>
                </c:pt>
                <c:pt idx="10">
                  <c:v>11</c:v>
                </c:pt>
                <c:pt idx="11">
                  <c:v>10</c:v>
                </c:pt>
                <c:pt idx="12">
                  <c:v>13</c:v>
                </c:pt>
              </c:numCache>
            </c:numRef>
          </c:val>
          <c:extLst>
            <c:ext xmlns:c16="http://schemas.microsoft.com/office/drawing/2014/chart" uri="{C3380CC4-5D6E-409C-BE32-E72D297353CC}">
              <c16:uniqueId val="{00000000-B4E9-4B10-85D2-215A9DDED437}"/>
            </c:ext>
          </c:extLst>
        </c:ser>
        <c:ser>
          <c:idx val="1"/>
          <c:order val="1"/>
          <c:tx>
            <c:strRef>
              <c:f>'[Microsoft PowerPoint 中的图表]2017年9月摘牌公司情况一览'!$K$1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lgn="ctr">
                  <a:defRPr sz="14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'[Microsoft PowerPoint 中的图表]2017年9月摘牌公司情况一览'!$I$2:$I$14</c:f>
              <c:numCache>
                <c:formatCode>yyyy\-mm</c:formatCode>
                <c:ptCount val="13"/>
                <c:pt idx="0">
                  <c:v>44408</c:v>
                </c:pt>
                <c:pt idx="1">
                  <c:v>44377</c:v>
                </c:pt>
                <c:pt idx="2">
                  <c:v>44345</c:v>
                </c:pt>
                <c:pt idx="3">
                  <c:v>44316</c:v>
                </c:pt>
                <c:pt idx="4">
                  <c:v>44286</c:v>
                </c:pt>
                <c:pt idx="5">
                  <c:v>44255</c:v>
                </c:pt>
                <c:pt idx="6">
                  <c:v>44227</c:v>
                </c:pt>
                <c:pt idx="7">
                  <c:v>44196</c:v>
                </c:pt>
                <c:pt idx="8">
                  <c:v>44165</c:v>
                </c:pt>
                <c:pt idx="9">
                  <c:v>44135</c:v>
                </c:pt>
                <c:pt idx="10">
                  <c:v>44104</c:v>
                </c:pt>
                <c:pt idx="11">
                  <c:v>44044</c:v>
                </c:pt>
                <c:pt idx="12">
                  <c:v>44043</c:v>
                </c:pt>
              </c:numCache>
            </c:numRef>
          </c:cat>
          <c:val>
            <c:numRef>
              <c:f>'[Microsoft PowerPoint 中的图表]2017年9月摘牌公司情况一览'!$K$2:$K$14</c:f>
              <c:numCache>
                <c:formatCode>General</c:formatCode>
                <c:ptCount val="13"/>
                <c:pt idx="0">
                  <c:v>-56</c:v>
                </c:pt>
                <c:pt idx="1">
                  <c:v>-51</c:v>
                </c:pt>
                <c:pt idx="2">
                  <c:v>-65</c:v>
                </c:pt>
                <c:pt idx="3">
                  <c:v>-204</c:v>
                </c:pt>
                <c:pt idx="4">
                  <c:v>-207</c:v>
                </c:pt>
                <c:pt idx="5">
                  <c:v>-72</c:v>
                </c:pt>
                <c:pt idx="6">
                  <c:v>-159</c:v>
                </c:pt>
                <c:pt idx="7">
                  <c:v>-76</c:v>
                </c:pt>
                <c:pt idx="8">
                  <c:v>-47</c:v>
                </c:pt>
                <c:pt idx="9">
                  <c:v>-125</c:v>
                </c:pt>
                <c:pt idx="10">
                  <c:v>-35</c:v>
                </c:pt>
                <c:pt idx="11">
                  <c:v>-98</c:v>
                </c:pt>
                <c:pt idx="12">
                  <c:v>-51</c:v>
                </c:pt>
              </c:numCache>
            </c:numRef>
          </c:val>
          <c:extLst>
            <c:ext xmlns:c16="http://schemas.microsoft.com/office/drawing/2014/chart" uri="{C3380CC4-5D6E-409C-BE32-E72D297353CC}">
              <c16:uniqueId val="{00000001-B4E9-4B10-85D2-215A9DDED437}"/>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yyyy\-m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32920"/>
        <c:crossesAt val="0"/>
        <c:auto val="1"/>
        <c:lblOffset val="100"/>
        <c:baseTimeUnit val="months"/>
      </c:dateAx>
      <c:valAx>
        <c:axId val="1277032920"/>
        <c:scaling>
          <c:orientation val="minMax"/>
          <c:max val="100"/>
          <c:min val="-25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29968"/>
        <c:crosses val="autoZero"/>
        <c:crossBetween val="between"/>
      </c:valAx>
      <c:spPr>
        <a:noFill/>
        <a:ln>
          <a:noFill/>
        </a:ln>
        <a:effectLst/>
      </c:spPr>
    </c:plotArea>
    <c:legend>
      <c:legendPos val="t"/>
      <c:layout>
        <c:manualLayout>
          <c:xMode val="edge"/>
          <c:yMode val="edge"/>
          <c:x val="0.36822462962962965"/>
          <c:y val="0.11596604938271603"/>
          <c:w val="0.26355055555555557"/>
          <c:h val="6.9619444444444442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14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0070C0"/>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rgbClr val="0070C0"/>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科创板!$H$13:$H$22</c:f>
              <c:strCache>
                <c:ptCount val="10"/>
                <c:pt idx="0">
                  <c:v>中国电研</c:v>
                </c:pt>
                <c:pt idx="1">
                  <c:v>复旦微电</c:v>
                </c:pt>
                <c:pt idx="2">
                  <c:v>广大特材</c:v>
                </c:pt>
                <c:pt idx="3">
                  <c:v>天合光能</c:v>
                </c:pt>
                <c:pt idx="4">
                  <c:v>新风光</c:v>
                </c:pt>
                <c:pt idx="5">
                  <c:v>鼎通科技</c:v>
                </c:pt>
                <c:pt idx="6">
                  <c:v>固德威</c:v>
                </c:pt>
                <c:pt idx="7">
                  <c:v>联赢激光</c:v>
                </c:pt>
                <c:pt idx="8">
                  <c:v>芯源微</c:v>
                </c:pt>
                <c:pt idx="9">
                  <c:v>海目星</c:v>
                </c:pt>
              </c:strCache>
            </c:strRef>
          </c:cat>
          <c:val>
            <c:numRef>
              <c:f>科创板!$K$13:$K$22</c:f>
              <c:numCache>
                <c:formatCode>0.00%</c:formatCode>
                <c:ptCount val="10"/>
                <c:pt idx="0">
                  <c:v>0.58807481679693097</c:v>
                </c:pt>
                <c:pt idx="1">
                  <c:v>0.61669609840106987</c:v>
                </c:pt>
                <c:pt idx="2">
                  <c:v>0.63642943777143079</c:v>
                </c:pt>
                <c:pt idx="3">
                  <c:v>0.64691349180561364</c:v>
                </c:pt>
                <c:pt idx="4">
                  <c:v>0.66204821661850288</c:v>
                </c:pt>
                <c:pt idx="5">
                  <c:v>0.71908016956325249</c:v>
                </c:pt>
                <c:pt idx="6">
                  <c:v>0.72155688622754477</c:v>
                </c:pt>
                <c:pt idx="7">
                  <c:v>0.8332454887659857</c:v>
                </c:pt>
                <c:pt idx="8">
                  <c:v>0.89932885906040272</c:v>
                </c:pt>
                <c:pt idx="9">
                  <c:v>1.4809791597750577</c:v>
                </c:pt>
              </c:numCache>
            </c:numRef>
          </c:val>
          <c:extLst>
            <c:ext xmlns:c16="http://schemas.microsoft.com/office/drawing/2014/chart" uri="{C3380CC4-5D6E-409C-BE32-E72D297353CC}">
              <c16:uniqueId val="{00000000-8C96-45E2-95B1-29AFC3514308}"/>
            </c:ext>
          </c:extLst>
        </c:ser>
        <c:dLbls>
          <c:showLegendKey val="0"/>
          <c:showVal val="0"/>
          <c:showCatName val="0"/>
          <c:showSerName val="0"/>
          <c:showPercent val="0"/>
          <c:showBubbleSize val="0"/>
        </c:dLbls>
        <c:gapWidth val="100"/>
        <c:axId val="1485304608"/>
        <c:axId val="1485301696"/>
      </c:barChart>
      <c:catAx>
        <c:axId val="148530460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0070C0"/>
                </a:solidFill>
                <a:latin typeface="微软雅黑" panose="020B0503020204020204" pitchFamily="34" charset="-122"/>
                <a:ea typeface="微软雅黑" panose="020B0503020204020204" pitchFamily="34" charset="-122"/>
                <a:cs typeface="+mn-cs"/>
              </a:defRPr>
            </a:pPr>
            <a:endParaRPr lang="zh-CN"/>
          </a:p>
        </c:txPr>
        <c:crossAx val="1485301696"/>
        <c:crosses val="autoZero"/>
        <c:auto val="1"/>
        <c:lblAlgn val="ctr"/>
        <c:lblOffset val="100"/>
        <c:noMultiLvlLbl val="0"/>
      </c:catAx>
      <c:valAx>
        <c:axId val="1485301696"/>
        <c:scaling>
          <c:orientation val="minMax"/>
        </c:scaling>
        <c:delete val="1"/>
        <c:axPos val="b"/>
        <c:numFmt formatCode="0.00%" sourceLinked="1"/>
        <c:majorTickMark val="none"/>
        <c:minorTickMark val="none"/>
        <c:tickLblPos val="nextTo"/>
        <c:crossAx val="148530460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46C0A"/>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科创板!$H$2:$H$11</c:f>
              <c:strCache>
                <c:ptCount val="10"/>
                <c:pt idx="0">
                  <c:v>凯立新材</c:v>
                </c:pt>
                <c:pt idx="1">
                  <c:v>爱博医疗</c:v>
                </c:pt>
                <c:pt idx="2">
                  <c:v>寒武纪</c:v>
                </c:pt>
                <c:pt idx="3">
                  <c:v>伟思医疗</c:v>
                </c:pt>
                <c:pt idx="4">
                  <c:v>天智航</c:v>
                </c:pt>
                <c:pt idx="5">
                  <c:v>键凯科技</c:v>
                </c:pt>
                <c:pt idx="6">
                  <c:v>心脉医疗</c:v>
                </c:pt>
                <c:pt idx="7">
                  <c:v>极米科技</c:v>
                </c:pt>
                <c:pt idx="8">
                  <c:v>威高骨科</c:v>
                </c:pt>
                <c:pt idx="9">
                  <c:v>翔宇医疗</c:v>
                </c:pt>
              </c:strCache>
            </c:strRef>
          </c:cat>
          <c:val>
            <c:numRef>
              <c:f>科创板!$K$2:$K$11</c:f>
              <c:numCache>
                <c:formatCode>0.00%</c:formatCode>
                <c:ptCount val="10"/>
                <c:pt idx="0">
                  <c:v>-0.26770380458773835</c:v>
                </c:pt>
                <c:pt idx="1">
                  <c:v>-0.27444548031936966</c:v>
                </c:pt>
                <c:pt idx="2">
                  <c:v>-0.27539804629161091</c:v>
                </c:pt>
                <c:pt idx="3">
                  <c:v>-0.29014934395055236</c:v>
                </c:pt>
                <c:pt idx="4">
                  <c:v>-0.30775618151105588</c:v>
                </c:pt>
                <c:pt idx="5">
                  <c:v>-0.32587519025875189</c:v>
                </c:pt>
                <c:pt idx="6">
                  <c:v>-0.3280396455105572</c:v>
                </c:pt>
                <c:pt idx="7">
                  <c:v>-0.34018028846153847</c:v>
                </c:pt>
                <c:pt idx="8">
                  <c:v>-0.3487034417727487</c:v>
                </c:pt>
                <c:pt idx="9">
                  <c:v>-0.44496855345911945</c:v>
                </c:pt>
              </c:numCache>
            </c:numRef>
          </c:val>
          <c:extLst>
            <c:ext xmlns:c16="http://schemas.microsoft.com/office/drawing/2014/chart" uri="{C3380CC4-5D6E-409C-BE32-E72D297353CC}">
              <c16:uniqueId val="{00000000-FCD6-4111-AB97-83C81C25AB08}"/>
            </c:ext>
          </c:extLst>
        </c:ser>
        <c:dLbls>
          <c:showLegendKey val="0"/>
          <c:showVal val="0"/>
          <c:showCatName val="0"/>
          <c:showSerName val="0"/>
          <c:showPercent val="0"/>
          <c:showBubbleSize val="0"/>
        </c:dLbls>
        <c:gapWidth val="100"/>
        <c:axId val="1335948288"/>
        <c:axId val="1335948704"/>
      </c:barChart>
      <c:catAx>
        <c:axId val="1335948288"/>
        <c:scaling>
          <c:orientation val="minMax"/>
        </c:scaling>
        <c:delete val="0"/>
        <c:axPos val="l"/>
        <c:numFmt formatCode="General" sourceLinked="1"/>
        <c:majorTickMark val="none"/>
        <c:minorTickMark val="none"/>
        <c:tickLblPos val="high"/>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crossAx val="1335948704"/>
        <c:crosses val="autoZero"/>
        <c:auto val="1"/>
        <c:lblAlgn val="ctr"/>
        <c:lblOffset val="100"/>
        <c:noMultiLvlLbl val="0"/>
      </c:catAx>
      <c:valAx>
        <c:axId val="1335948704"/>
        <c:scaling>
          <c:orientation val="minMax"/>
        </c:scaling>
        <c:delete val="1"/>
        <c:axPos val="b"/>
        <c:numFmt formatCode="0.00%" sourceLinked="1"/>
        <c:majorTickMark val="none"/>
        <c:minorTickMark val="none"/>
        <c:tickLblPos val="nextTo"/>
        <c:crossAx val="133594828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8/10/2021</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baidu.com/link?url=r72WoT9Oz2IXNVCTaev4nSYHwl0I5qv0rXmkoyUwP0LT36JFb2uo7f0-G6txkdFKV6JhNWjiEmctRhso0CXkySWrKmC_xkimGQ1kuPN_AJgO-mKFGw4iNI6RQfq80Do6"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kern="1200" dirty="0">
                <a:solidFill>
                  <a:srgbClr val="404040"/>
                </a:solidFill>
                <a:effectLst/>
                <a:latin typeface="Arial" panose="020B0604020202020204" pitchFamily="34" charset="0"/>
                <a:ea typeface="+mn-ea"/>
                <a:cs typeface="+mn-cs"/>
              </a:rPr>
              <a:t>招商局港口表示，投资舟山滚装码头，将有助集团发展滚装物流网络以及加强其港口相关业务。</a:t>
            </a:r>
            <a:endParaRPr lang="en-US" altLang="zh-CN" sz="1200" b="0" i="0" kern="1200" dirty="0">
              <a:solidFill>
                <a:srgbClr val="404040"/>
              </a:solidFill>
              <a:effectLst/>
              <a:latin typeface="Arial" panose="020B0604020202020204" pitchFamily="34" charset="0"/>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kern="1200" dirty="0">
                <a:solidFill>
                  <a:srgbClr val="404040"/>
                </a:solidFill>
                <a:effectLst/>
                <a:latin typeface="Arial" panose="020B0604020202020204" pitchFamily="34" charset="0"/>
                <a:ea typeface="+mn-ea"/>
                <a:cs typeface="+mn-cs"/>
              </a:rPr>
              <a:t>南山控股表示，本次增资事项完成后，公司持有海城锦</a:t>
            </a:r>
            <a:r>
              <a:rPr lang="en-US" altLang="zh-CN" sz="1200" b="0" i="0" kern="1200" dirty="0">
                <a:solidFill>
                  <a:srgbClr val="404040"/>
                </a:solidFill>
                <a:effectLst/>
                <a:latin typeface="Arial" panose="020B0604020202020204" pitchFamily="34" charset="0"/>
                <a:ea typeface="+mn-ea"/>
                <a:cs typeface="+mn-cs"/>
              </a:rPr>
              <a:t>51.0204%</a:t>
            </a:r>
            <a:r>
              <a:rPr lang="zh-CN" altLang="en-US" sz="1200" b="0" i="0" kern="1200" dirty="0">
                <a:solidFill>
                  <a:srgbClr val="404040"/>
                </a:solidFill>
                <a:effectLst/>
                <a:latin typeface="Arial" panose="020B0604020202020204" pitchFamily="34" charset="0"/>
                <a:ea typeface="+mn-ea"/>
                <a:cs typeface="+mn-cs"/>
              </a:rPr>
              <a:t>股权，海城锦将纳入公司合并报表范围。赤湾地铁站城市综合体项目的实际控制权</a:t>
            </a:r>
            <a:endParaRPr lang="en-US" altLang="zh-CN" sz="1200" b="0" i="0" kern="1200" dirty="0">
              <a:solidFill>
                <a:srgbClr val="404040"/>
              </a:solidFill>
              <a:effectLst/>
              <a:latin typeface="Arial" panose="020B0604020202020204" pitchFamily="34" charset="0"/>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kern="1200" dirty="0">
                <a:solidFill>
                  <a:srgbClr val="404040"/>
                </a:solidFill>
                <a:effectLst/>
                <a:latin typeface="Arial" panose="020B0604020202020204" pitchFamily="34" charset="0"/>
                <a:ea typeface="+mn-ea"/>
                <a:cs typeface="+mn-cs"/>
              </a:rPr>
              <a:t>中盐内蒙古化工股份有限公司 关于延期回复上海证券交易所问询函的公告</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kern="1200" dirty="0">
                <a:solidFill>
                  <a:srgbClr val="404040"/>
                </a:solidFill>
                <a:effectLst/>
                <a:latin typeface="Arial" panose="020B0604020202020204" pitchFamily="34" charset="0"/>
                <a:ea typeface="+mn-ea"/>
                <a:cs typeface="+mn-cs"/>
              </a:rPr>
              <a:t>远兴能源拟以合计</a:t>
            </a:r>
            <a:r>
              <a:rPr lang="en-US" altLang="zh-CN" sz="1200" b="0" i="0" kern="1200" dirty="0">
                <a:solidFill>
                  <a:srgbClr val="404040"/>
                </a:solidFill>
                <a:effectLst/>
                <a:latin typeface="Arial" panose="020B0604020202020204" pitchFamily="34" charset="0"/>
                <a:ea typeface="+mn-ea"/>
                <a:cs typeface="+mn-cs"/>
              </a:rPr>
              <a:t>24.83</a:t>
            </a:r>
            <a:r>
              <a:rPr lang="zh-CN" altLang="en-US" sz="1200" b="0" i="0" kern="1200" dirty="0">
                <a:solidFill>
                  <a:srgbClr val="404040"/>
                </a:solidFill>
                <a:effectLst/>
                <a:latin typeface="Arial" panose="020B0604020202020204" pitchFamily="34" charset="0"/>
                <a:ea typeface="+mn-ea"/>
                <a:cs typeface="+mn-cs"/>
              </a:rPr>
              <a:t>亿元收购并增资银根矿业 聚焦天然碱主业发展</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kern="1200" dirty="0">
                <a:solidFill>
                  <a:srgbClr val="404040"/>
                </a:solidFill>
                <a:effectLst/>
                <a:latin typeface="Arial" panose="020B0604020202020204" pitchFamily="34" charset="0"/>
                <a:ea typeface="+mn-ea"/>
                <a:cs typeface="+mn-cs"/>
              </a:rPr>
              <a:t>进一步开拓西南地区市场，扩大环保领域业务范围，提高可持续发展能力</a:t>
            </a:r>
          </a:p>
        </p:txBody>
      </p:sp>
    </p:spTree>
    <p:extLst>
      <p:ext uri="{BB962C8B-B14F-4D97-AF65-F5344CB8AC3E}">
        <p14:creationId xmlns:p14="http://schemas.microsoft.com/office/powerpoint/2010/main" val="1395363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转板</a:t>
            </a:r>
            <a:r>
              <a:rPr lang="en-US" altLang="zh-CN" dirty="0"/>
              <a:t>1</a:t>
            </a:r>
            <a:r>
              <a:rPr lang="zh-CN" altLang="en-US" dirty="0"/>
              <a:t>家，安联锐视，挂牌</a:t>
            </a:r>
            <a:r>
              <a:rPr lang="en-US" altLang="zh-CN" dirty="0"/>
              <a:t>12</a:t>
            </a:r>
            <a:r>
              <a:rPr lang="zh-CN" altLang="en-US" dirty="0"/>
              <a:t>家，摘牌</a:t>
            </a:r>
            <a:r>
              <a:rPr lang="en-US" altLang="zh-CN" dirty="0"/>
              <a:t>65</a:t>
            </a:r>
            <a:r>
              <a:rPr lang="zh-CN" altLang="en-US"/>
              <a:t>家</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extLst>
      <p:ext uri="{BB962C8B-B14F-4D97-AF65-F5344CB8AC3E}">
        <p14:creationId xmlns:p14="http://schemas.microsoft.com/office/powerpoint/2010/main" val="2899218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莱伯泰科：实验室产品</a:t>
            </a:r>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extLst>
      <p:ext uri="{BB962C8B-B14F-4D97-AF65-F5344CB8AC3E}">
        <p14:creationId xmlns:p14="http://schemas.microsoft.com/office/powerpoint/2010/main" val="2982338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IPO</a:t>
            </a:r>
            <a:r>
              <a:rPr lang="zh-CN" altLang="en-US" dirty="0"/>
              <a:t>发审出现的“大进大撤”现象，证监会认为，相关方对注册制的理解存在偏差，形成有效的市场约束需要一个渐进的过程。</a:t>
            </a:r>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extLst>
      <p:ext uri="{BB962C8B-B14F-4D97-AF65-F5344CB8AC3E}">
        <p14:creationId xmlns:p14="http://schemas.microsoft.com/office/powerpoint/2010/main" val="3098525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648198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a:t>股权投资，创业，成长基金</a:t>
            </a:r>
            <a:endParaRPr lang="en-US" altLang="zh-CN" dirty="0"/>
          </a:p>
        </p:txBody>
      </p:sp>
    </p:spTree>
    <p:extLst>
      <p:ext uri="{BB962C8B-B14F-4D97-AF65-F5344CB8AC3E}">
        <p14:creationId xmlns:p14="http://schemas.microsoft.com/office/powerpoint/2010/main" val="2203703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solidFill>
                  <a:prstClr val="black"/>
                </a:solidFill>
                <a:latin typeface="微软雅黑" panose="020B0503020204020204" pitchFamily="34" charset="-122"/>
                <a:ea typeface="微软雅黑" panose="020B0503020204020204" pitchFamily="34" charset="-122"/>
              </a:rPr>
              <a:t>分行业来看，除了其他之外，</a:t>
            </a:r>
            <a:r>
              <a:rPr lang="en-US" altLang="zh-CN" sz="1200" dirty="0">
                <a:solidFill>
                  <a:prstClr val="black"/>
                </a:solidFill>
                <a:latin typeface="微软雅黑" panose="020B0503020204020204" pitchFamily="34" charset="-122"/>
                <a:ea typeface="微软雅黑" panose="020B0503020204020204" pitchFamily="34" charset="-122"/>
              </a:rPr>
              <a:t>7</a:t>
            </a:r>
            <a:r>
              <a:rPr lang="zh-CN" altLang="en-US" sz="1200" dirty="0">
                <a:solidFill>
                  <a:prstClr val="black"/>
                </a:solidFill>
                <a:latin typeface="微软雅黑" panose="020B0503020204020204" pitchFamily="34" charset="-122"/>
                <a:ea typeface="微软雅黑" panose="020B0503020204020204" pitchFamily="34" charset="-122"/>
              </a:rPr>
              <a:t>月投资事件主要在医疗健康行业，共计</a:t>
            </a:r>
            <a:r>
              <a:rPr lang="en-US" altLang="zh-CN" sz="1800" dirty="0">
                <a:solidFill>
                  <a:srgbClr val="0070C0"/>
                </a:solidFill>
                <a:latin typeface="微软雅黑" panose="020B0503020204020204" pitchFamily="34" charset="-122"/>
                <a:ea typeface="微软雅黑" panose="020B0503020204020204" pitchFamily="34" charset="-122"/>
              </a:rPr>
              <a:t>281</a:t>
            </a:r>
            <a:r>
              <a:rPr lang="zh-CN" altLang="en-US" sz="1200" dirty="0">
                <a:solidFill>
                  <a:prstClr val="black"/>
                </a:solidFill>
                <a:latin typeface="微软雅黑" panose="020B0503020204020204" pitchFamily="34" charset="-122"/>
                <a:ea typeface="微软雅黑" panose="020B0503020204020204" pitchFamily="34" charset="-122"/>
              </a:rPr>
              <a:t>起，融资总额</a:t>
            </a:r>
            <a:r>
              <a:rPr lang="en-US" altLang="zh-CN" sz="1200" dirty="0">
                <a:solidFill>
                  <a:prstClr val="black"/>
                </a:solidFill>
                <a:latin typeface="微软雅黑" panose="020B0503020204020204" pitchFamily="34" charset="-122"/>
                <a:ea typeface="微软雅黑" panose="020B0503020204020204" pitchFamily="34" charset="-122"/>
              </a:rPr>
              <a:t>363.73</a:t>
            </a:r>
            <a:r>
              <a:rPr lang="zh-CN" altLang="en-US" sz="1200" dirty="0">
                <a:solidFill>
                  <a:prstClr val="black"/>
                </a:solidFill>
                <a:latin typeface="微软雅黑" panose="020B0503020204020204" pitchFamily="34" charset="-122"/>
                <a:ea typeface="微软雅黑" panose="020B0503020204020204" pitchFamily="34" charset="-122"/>
              </a:rPr>
              <a:t>亿元。</a:t>
            </a: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高端制造：</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新能源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新材料</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节能环保</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化学工程</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轻工设备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通信设备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军工制造</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石油开采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工业</a:t>
            </a:r>
            <a:r>
              <a:rPr lang="en-US" altLang="zh-CN" sz="1800" b="0" i="0" u="none" strike="noStrike" dirty="0">
                <a:solidFill>
                  <a:srgbClr val="000000"/>
                </a:solidFill>
                <a:effectLst/>
                <a:latin typeface="等线" panose="02010600030101010101" pitchFamily="2" charset="-122"/>
                <a:ea typeface="等线" panose="02010600030101010101" pitchFamily="2" charset="-122"/>
              </a:rPr>
              <a:t>4.0</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航空航天</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集成电路</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机械装备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传感设备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电子元件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光电设备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其他工业</a:t>
            </a:r>
            <a:r>
              <a:rPr lang="zh-CN" altLang="en-US" dirty="0">
                <a:effectLst/>
              </a:rPr>
              <a:t> </a:t>
            </a:r>
            <a:endParaRPr lang="en-US" altLang="zh-CN" dirty="0"/>
          </a:p>
          <a:p>
            <a:r>
              <a:rPr lang="zh-CN" altLang="en-US" dirty="0"/>
              <a:t>智能硬件：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智能家居</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消费电子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机器人</a:t>
            </a:r>
            <a:r>
              <a:rPr lang="zh-CN" altLang="en-US" dirty="0">
                <a:effectLst/>
              </a:rPr>
              <a:t> </a:t>
            </a:r>
            <a:r>
              <a:rPr lang="en-US" altLang="zh-CN" sz="1800" b="0" i="0" u="none" strike="noStrike" dirty="0">
                <a:solidFill>
                  <a:srgbClr val="000000"/>
                </a:solidFill>
                <a:effectLst/>
                <a:latin typeface="等线" panose="02010600030101010101" pitchFamily="2" charset="-122"/>
                <a:ea typeface="等线" panose="02010600030101010101" pitchFamily="2" charset="-122"/>
              </a:rPr>
              <a:t>3D</a:t>
            </a:r>
            <a:r>
              <a:rPr lang="zh-CN" altLang="en-US" sz="1800" b="0" i="0" u="none" strike="noStrike" dirty="0">
                <a:solidFill>
                  <a:srgbClr val="000000"/>
                </a:solidFill>
                <a:effectLst/>
                <a:latin typeface="等线" panose="02010600030101010101" pitchFamily="2" charset="-122"/>
                <a:ea typeface="等线" panose="02010600030101010101" pitchFamily="2" charset="-122"/>
              </a:rPr>
              <a:t>打印</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无人机</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车载智能硬件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可穿戴设备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其他硬件服务</a:t>
            </a:r>
            <a:r>
              <a:rPr lang="zh-CN" altLang="en-US" dirty="0">
                <a:effectLst/>
              </a:rPr>
              <a:t> </a:t>
            </a:r>
            <a:endParaRPr lang="en-US" altLang="zh-CN" dirty="0">
              <a:effectLst/>
            </a:endParaRPr>
          </a:p>
          <a:p>
            <a:r>
              <a:rPr lang="zh-CN" altLang="en-US" dirty="0">
                <a:effectLst/>
              </a:rPr>
              <a:t>工具软件：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搜索引擎</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事项及效率</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浏览器</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系统工具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安全隐私</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文档处理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图像视频处理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地图定位</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无线通讯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优化清理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实用生活服务</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应用商店</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资讯门户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即时通讯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其他工具</a:t>
            </a:r>
            <a:r>
              <a:rPr lang="zh-CN" altLang="en-US" sz="2800" dirty="0">
                <a:effectLst/>
              </a:rPr>
              <a:t> </a:t>
            </a:r>
            <a:endParaRPr lang="en-US" altLang="zh-CN" dirty="0"/>
          </a:p>
        </p:txBody>
      </p:sp>
    </p:spTree>
    <p:extLst>
      <p:ext uri="{BB962C8B-B14F-4D97-AF65-F5344CB8AC3E}">
        <p14:creationId xmlns:p14="http://schemas.microsoft.com/office/powerpoint/2010/main" val="3081348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extLst>
      <p:ext uri="{BB962C8B-B14F-4D97-AF65-F5344CB8AC3E}">
        <p14:creationId xmlns:p14="http://schemas.microsoft.com/office/powerpoint/2010/main" val="381868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333333"/>
              </a:solidFill>
              <a:effectLst/>
              <a:latin typeface="Microsoft YaHei tahom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导出总的</a:t>
            </a:r>
            <a:r>
              <a:rPr lang="en-US" altLang="zh-CN" dirty="0" err="1"/>
              <a:t>pevc</a:t>
            </a:r>
            <a:r>
              <a:rPr lang="zh-CN" altLang="en-US" dirty="0"/>
              <a:t>的退出数量时，要选上市日期。</a:t>
            </a:r>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sz="1200" dirty="0">
                <a:solidFill>
                  <a:srgbClr val="FF0000"/>
                </a:solidFill>
                <a:latin typeface="微软雅黑" panose="020B0503020204020204" pitchFamily="34" charset="-122"/>
                <a:ea typeface="微软雅黑" panose="020B0503020204020204" pitchFamily="34" charset="-122"/>
              </a:rPr>
              <a:t>M&amp;A</a:t>
            </a:r>
            <a:r>
              <a:rPr lang="zh-CN" altLang="en-US" sz="1200" dirty="0">
                <a:solidFill>
                  <a:srgbClr val="FF0000"/>
                </a:solidFill>
                <a:latin typeface="微软雅黑" panose="020B0503020204020204" pitchFamily="34" charset="-122"/>
                <a:ea typeface="微软雅黑" panose="020B0503020204020204" pitchFamily="34" charset="-122"/>
              </a:rPr>
              <a:t>：并购，</a:t>
            </a:r>
            <a:r>
              <a:rPr lang="en-US" altLang="zh-CN" b="0" i="0" u="none" dirty="0">
                <a:solidFill>
                  <a:schemeClr val="tx1"/>
                </a:solidFill>
                <a:effectLst/>
                <a:latin typeface="Arial" panose="020B0604020202020204" pitchFamily="34" charset="0"/>
              </a:rPr>
              <a:t> </a:t>
            </a:r>
            <a:r>
              <a:rPr lang="en-US" altLang="zh-CN" b="0" i="0" u="sng" strike="noStrike" dirty="0">
                <a:solidFill>
                  <a:schemeClr val="tx1"/>
                </a:solidFill>
                <a:effectLst/>
                <a:latin typeface="Arial" panose="020B0604020202020204" pitchFamily="34" charset="0"/>
                <a:hlinkClick r:id="rId3">
                  <a:extLst>
                    <a:ext uri="{A12FA001-AC4F-418D-AE19-62706E023703}">
                      <ahyp:hlinkClr xmlns:ahyp="http://schemas.microsoft.com/office/drawing/2018/hyperlinkcolor" val="tx"/>
                    </a:ext>
                  </a:extLst>
                </a:hlinkClick>
              </a:rPr>
              <a:t>mergers and acquisitions</a:t>
            </a:r>
            <a:endParaRPr lang="en-US" altLang="zh-CN" u="sng" dirty="0">
              <a:solidFill>
                <a:schemeClr val="tx1"/>
              </a:solidFill>
            </a:endParaRPr>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27122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52452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13978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15741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3011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35801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0869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17155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0370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5144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536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891" indent="0">
              <a:buNone/>
              <a:defRPr sz="1500"/>
            </a:lvl2pPr>
            <a:lvl3pPr marL="685783" indent="0">
              <a:buNone/>
              <a:defRPr sz="1351"/>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1"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t>‹#›</a:t>
            </a:fld>
            <a:endParaRPr kumimoji="0" lang="zh-CN" alt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891"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783"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674"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566"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68" indent="-257168" algn="l" rtl="0" eaLnBrk="0" fontAlgn="base" hangingPunct="0">
        <a:spcBef>
          <a:spcPct val="20000"/>
        </a:spcBef>
        <a:spcAft>
          <a:spcPct val="0"/>
        </a:spcAft>
        <a:buChar char="•"/>
        <a:defRPr sz="2400" kern="1200">
          <a:solidFill>
            <a:srgbClr val="777777"/>
          </a:solidFill>
          <a:latin typeface="+mn-lt"/>
          <a:ea typeface="+mn-ea"/>
          <a:cs typeface="+mn-cs"/>
        </a:defRPr>
      </a:lvl1pPr>
      <a:lvl2pPr marL="557517" indent="-214625"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29" indent="-171446"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21"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12"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8/10/2021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a:extLst>
              <a:ext uri="{FF2B5EF4-FFF2-40B4-BE49-F238E27FC236}">
                <a16:creationId xmlns:a16="http://schemas.microsoft.com/office/drawing/2014/main" id="{EF005204-CC66-41E3-9766-F6850627E1F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61485" y="47760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a:extLst>
              <a:ext uri="{FF2B5EF4-FFF2-40B4-BE49-F238E27FC236}">
                <a16:creationId xmlns:a16="http://schemas.microsoft.com/office/drawing/2014/main" id="{D69FF8B5-F1F0-4BE1-8DE3-94823D3677B9}"/>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a:extLst>
              <a:ext uri="{FF2B5EF4-FFF2-40B4-BE49-F238E27FC236}">
                <a16:creationId xmlns:a16="http://schemas.microsoft.com/office/drawing/2014/main" id="{1E395321-15A2-4A38-AF45-6FC3390851A1}"/>
              </a:ext>
            </a:extLst>
          </p:cNvPr>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a:extLst>
              <a:ext uri="{FF2B5EF4-FFF2-40B4-BE49-F238E27FC236}">
                <a16:creationId xmlns:a16="http://schemas.microsoft.com/office/drawing/2014/main" id="{C43A4AD6-D025-460F-8F87-BB3976165608}"/>
              </a:ext>
            </a:extLst>
          </p:cNvPr>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a:extLst>
              <a:ext uri="{FF2B5EF4-FFF2-40B4-BE49-F238E27FC236}">
                <a16:creationId xmlns:a16="http://schemas.microsoft.com/office/drawing/2014/main" id="{83119400-9ABF-4EC8-A65D-6AD4F9BCF188}"/>
              </a:ext>
            </a:extLst>
          </p:cNvPr>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a:extLst>
              <a:ext uri="{FF2B5EF4-FFF2-40B4-BE49-F238E27FC236}">
                <a16:creationId xmlns:a16="http://schemas.microsoft.com/office/drawing/2014/main" id="{E9BEC332-3AB8-40FC-9E23-BD3EB0B82695}"/>
              </a:ext>
            </a:extLst>
          </p:cNvPr>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14213986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2208222" y="2936567"/>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2021</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7</a:t>
            </a:r>
            <a:r>
              <a:rPr lang="zh-CN" altLang="en-US" sz="1600" dirty="0">
                <a:solidFill>
                  <a:srgbClr val="000066"/>
                </a:solidFill>
                <a:latin typeface="黑体" panose="02010609060101010101" pitchFamily="49" charset="-122"/>
                <a:ea typeface="黑体" panose="02010609060101010101" pitchFamily="49" charset="-122"/>
              </a:rPr>
              <a:t>月）</a:t>
            </a:r>
          </a:p>
        </p:txBody>
      </p:sp>
    </p:spTree>
    <p:extLst>
      <p:ext uri="{BB962C8B-B14F-4D97-AF65-F5344CB8AC3E}">
        <p14:creationId xmlns:p14="http://schemas.microsoft.com/office/powerpoint/2010/main" val="20398489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593735" y="5157898"/>
            <a:ext cx="7346314" cy="1042721"/>
          </a:xfrm>
          <a:prstGeom prst="rect">
            <a:avLst/>
          </a:prstGeom>
          <a:noFill/>
        </p:spPr>
        <p:txBody>
          <a:bodyPr wrap="square" lIns="0" tIns="0" rIns="0" bIns="0" rtlCol="0">
            <a:spAutoFit/>
          </a:bodyPr>
          <a:lstStyle/>
          <a:p>
            <a:pPr algn="just">
              <a:lnSpc>
                <a:spcPct val="150000"/>
              </a:lnSpc>
            </a:pPr>
            <a:r>
              <a:rPr lang="en-US" altLang="zh-CN" dirty="0">
                <a:latin typeface="微软雅黑" panose="020B0503020204020204" pitchFamily="34" charset="-122"/>
                <a:ea typeface="微软雅黑" panose="020B0503020204020204" pitchFamily="34" charset="-122"/>
              </a:rPr>
              <a:t>7</a:t>
            </a:r>
            <a:r>
              <a:rPr lang="zh-CN" altLang="en-US" dirty="0">
                <a:latin typeface="微软雅黑" panose="020B0503020204020204" pitchFamily="34" charset="-122"/>
                <a:ea typeface="微软雅黑" panose="020B0503020204020204" pitchFamily="34" charset="-122"/>
              </a:rPr>
              <a:t>月共有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23</a:t>
            </a:r>
            <a:r>
              <a:rPr lang="zh-CN" altLang="en-US" dirty="0">
                <a:latin typeface="微软雅黑" panose="020B0503020204020204" pitchFamily="34" charset="-122"/>
                <a:ea typeface="微软雅黑" panose="020B0503020204020204" pitchFamily="34" charset="-122"/>
              </a:rPr>
              <a:t>家</a:t>
            </a:r>
            <a:r>
              <a:rPr lang="en-US" altLang="zh-CN" dirty="0">
                <a:latin typeface="微软雅黑" panose="020B0503020204020204" pitchFamily="34" charset="-122"/>
                <a:ea typeface="微软雅黑" panose="020B0503020204020204" pitchFamily="34" charset="-122"/>
              </a:rPr>
              <a:t>PE</a:t>
            </a:r>
            <a:r>
              <a:rPr lang="zh-CN" altLang="en-US" dirty="0">
                <a:latin typeface="微软雅黑" panose="020B0503020204020204" pitchFamily="34" charset="-122"/>
                <a:ea typeface="微软雅黑" panose="020B0503020204020204" pitchFamily="34" charset="-122"/>
              </a:rPr>
              <a:t>通过其他方式实现退出。</a:t>
            </a:r>
            <a:endParaRPr lang="en-US" altLang="zh-CN" dirty="0">
              <a:latin typeface="微软雅黑" panose="020B0503020204020204" pitchFamily="34" charset="-122"/>
              <a:ea typeface="微软雅黑" panose="020B0503020204020204" pitchFamily="34" charset="-122"/>
            </a:endParaRPr>
          </a:p>
          <a:p>
            <a:pPr algn="just">
              <a:lnSpc>
                <a:spcPct val="150000"/>
              </a:lnSpc>
            </a:pPr>
            <a:r>
              <a:rPr lang="en-US" altLang="zh-CN" sz="2400" dirty="0">
                <a:solidFill>
                  <a:srgbClr val="FF0000"/>
                </a:solidFill>
                <a:latin typeface="微软雅黑" panose="020B0503020204020204" pitchFamily="34" charset="-122"/>
                <a:ea typeface="微软雅黑" panose="020B0503020204020204" pitchFamily="34" charset="-122"/>
              </a:rPr>
              <a:t>22</a:t>
            </a:r>
            <a:r>
              <a:rPr lang="zh-CN" altLang="en-US" dirty="0">
                <a:latin typeface="微软雅黑" panose="020B0503020204020204" pitchFamily="34" charset="-122"/>
                <a:ea typeface="微软雅黑" panose="020B0503020204020204" pitchFamily="34" charset="-122"/>
              </a:rPr>
              <a:t>个通过</a:t>
            </a:r>
            <a:r>
              <a:rPr lang="en-US" altLang="zh-CN" sz="2400" dirty="0">
                <a:solidFill>
                  <a:srgbClr val="FF0000"/>
                </a:solidFill>
                <a:latin typeface="微软雅黑" panose="020B0503020204020204" pitchFamily="34" charset="-122"/>
                <a:ea typeface="微软雅黑" panose="020B0503020204020204" pitchFamily="34" charset="-122"/>
              </a:rPr>
              <a:t>M&amp;A</a:t>
            </a:r>
            <a:r>
              <a:rPr lang="zh-CN" altLang="en-US" dirty="0">
                <a:latin typeface="微软雅黑" panose="020B0503020204020204" pitchFamily="34" charset="-122"/>
                <a:ea typeface="微软雅黑" panose="020B0503020204020204" pitchFamily="34" charset="-122"/>
              </a:rPr>
              <a:t>途径完成退出，</a:t>
            </a:r>
            <a:r>
              <a:rPr lang="en-US" altLang="zh-CN" sz="2400" dirty="0">
                <a:solidFill>
                  <a:srgbClr val="FF0000"/>
                </a:solidFill>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家通过</a:t>
            </a:r>
            <a:r>
              <a:rPr lang="zh-CN" altLang="en-US" sz="2400" dirty="0">
                <a:solidFill>
                  <a:srgbClr val="FF0000"/>
                </a:solidFill>
                <a:latin typeface="微软雅黑" panose="020B0503020204020204" pitchFamily="34" charset="-122"/>
                <a:ea typeface="微软雅黑" panose="020B0503020204020204" pitchFamily="34" charset="-122"/>
              </a:rPr>
              <a:t>股权转让</a:t>
            </a:r>
            <a:r>
              <a:rPr lang="zh-CN" altLang="en-US" dirty="0">
                <a:latin typeface="微软雅黑" panose="020B0503020204020204" pitchFamily="34" charset="-122"/>
                <a:ea typeface="微软雅黑" panose="020B0503020204020204" pitchFamily="34" charset="-122"/>
              </a:rPr>
              <a:t>途径完成退出。</a:t>
            </a:r>
          </a:p>
        </p:txBody>
      </p:sp>
      <p:grpSp>
        <p:nvGrpSpPr>
          <p:cNvPr id="4" name="组合 3"/>
          <p:cNvGrpSpPr/>
          <p:nvPr/>
        </p:nvGrpSpPr>
        <p:grpSpPr>
          <a:xfrm>
            <a:off x="1841518" y="974049"/>
            <a:ext cx="2468119" cy="36000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47850" y="124909"/>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其他退出情况</a:t>
            </a:r>
          </a:p>
        </p:txBody>
      </p:sp>
      <p:graphicFrame>
        <p:nvGraphicFramePr>
          <p:cNvPr id="9" name="图表 8">
            <a:extLst>
              <a:ext uri="{FF2B5EF4-FFF2-40B4-BE49-F238E27FC236}">
                <a16:creationId xmlns:a16="http://schemas.microsoft.com/office/drawing/2014/main" id="{B7B5D4C5-8D9A-4D45-8297-6445B5093EE7}"/>
              </a:ext>
            </a:extLst>
          </p:cNvPr>
          <p:cNvGraphicFramePr>
            <a:graphicFrameLocks/>
          </p:cNvGraphicFramePr>
          <p:nvPr>
            <p:extLst>
              <p:ext uri="{D42A27DB-BD31-4B8C-83A1-F6EECF244321}">
                <p14:modId xmlns:p14="http://schemas.microsoft.com/office/powerpoint/2010/main" val="419545262"/>
              </p:ext>
            </p:extLst>
          </p:nvPr>
        </p:nvGraphicFramePr>
        <p:xfrm>
          <a:off x="1841518" y="1495425"/>
          <a:ext cx="8575657" cy="34210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47850" y="996961"/>
            <a:ext cx="2219602" cy="374543"/>
            <a:chOff x="7155444" y="826031"/>
            <a:chExt cx="3098164" cy="374542"/>
          </a:xfrm>
        </p:grpSpPr>
        <p:sp>
          <p:nvSpPr>
            <p:cNvPr id="5" name="矩形 4"/>
            <p:cNvSpPr/>
            <p:nvPr/>
          </p:nvSpPr>
          <p:spPr>
            <a:xfrm>
              <a:off x="7155444" y="830704"/>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上市公司并购事件</a:t>
              </a:r>
            </a:p>
          </p:txBody>
        </p:sp>
        <p:sp>
          <p:nvSpPr>
            <p:cNvPr id="6" name="等腰三角形 5"/>
            <p:cNvSpPr/>
            <p:nvPr/>
          </p:nvSpPr>
          <p:spPr>
            <a:xfrm rot="5400000">
              <a:off x="9927151" y="869442"/>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1847850" y="128870"/>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sp>
        <p:nvSpPr>
          <p:cNvPr id="11" name="文本框 10"/>
          <p:cNvSpPr txBox="1"/>
          <p:nvPr/>
        </p:nvSpPr>
        <p:spPr>
          <a:xfrm>
            <a:off x="1847850" y="5082660"/>
            <a:ext cx="8569326" cy="868956"/>
          </a:xfrm>
          <a:prstGeom prst="rect">
            <a:avLst/>
          </a:prstGeom>
          <a:noFill/>
        </p:spPr>
        <p:txBody>
          <a:bodyPr wrap="square" lIns="0" tIns="0" rIns="0" bIns="0" rtlCol="0">
            <a:spAutoFit/>
          </a:bodyPr>
          <a:lstStyle/>
          <a:p>
            <a:pPr indent="457189">
              <a:lnSpc>
                <a:spcPct val="150000"/>
              </a:lnSpc>
            </a:pP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A</a:t>
            </a:r>
            <a:r>
              <a:rPr lang="zh-CN" altLang="en-US" sz="1600" dirty="0">
                <a:latin typeface="微软雅黑" panose="020B0503020204020204" pitchFamily="34" charset="-122"/>
                <a:ea typeface="微软雅黑" panose="020B0503020204020204" pitchFamily="34" charset="-122"/>
              </a:rPr>
              <a:t>股上市公司并购事件共计</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105</a:t>
            </a:r>
            <a:r>
              <a:rPr lang="zh-CN" altLang="en-US" sz="1600" dirty="0">
                <a:latin typeface="微软雅黑" panose="020B0503020204020204" pitchFamily="34" charset="-122"/>
                <a:ea typeface="微软雅黑" panose="020B0503020204020204" pitchFamily="34" charset="-122"/>
              </a:rPr>
              <a:t>起，涉及规模总计</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383.25</a:t>
            </a:r>
            <a:r>
              <a:rPr lang="zh-CN" altLang="en-US" sz="1600" dirty="0">
                <a:latin typeface="微软雅黑" panose="020B0503020204020204" pitchFamily="34" charset="-122"/>
                <a:ea typeface="微软雅黑" panose="020B0503020204020204" pitchFamily="34" charset="-122"/>
              </a:rPr>
              <a:t>亿元人民币，其中，进行中的</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87</a:t>
            </a:r>
            <a:r>
              <a:rPr lang="zh-CN" altLang="en-US" sz="1600" dirty="0">
                <a:latin typeface="微软雅黑" panose="020B0503020204020204" pitchFamily="34" charset="-122"/>
                <a:ea typeface="微软雅黑" panose="020B0503020204020204" pitchFamily="34" charset="-122"/>
              </a:rPr>
              <a:t>家，失败的</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a:t>
            </a:r>
            <a:r>
              <a:rPr lang="zh-CN" altLang="en-US" sz="1600" dirty="0">
                <a:latin typeface="微软雅黑" panose="020B0503020204020204" pitchFamily="34" charset="-122"/>
                <a:ea typeface="微软雅黑" panose="020B0503020204020204" pitchFamily="34" charset="-122"/>
              </a:rPr>
              <a:t>家，完成的</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14</a:t>
            </a:r>
            <a:r>
              <a:rPr lang="zh-CN" altLang="en-US" sz="1600" dirty="0">
                <a:latin typeface="微软雅黑" panose="020B0503020204020204" pitchFamily="34" charset="-122"/>
                <a:ea typeface="微软雅黑" panose="020B0503020204020204" pitchFamily="34" charset="-122"/>
              </a:rPr>
              <a:t>家。较前一月并购数量保持稳定，规模大幅增加。</a:t>
            </a:r>
          </a:p>
        </p:txBody>
      </p:sp>
      <p:graphicFrame>
        <p:nvGraphicFramePr>
          <p:cNvPr id="7" name="表格 6">
            <a:extLst>
              <a:ext uri="{FF2B5EF4-FFF2-40B4-BE49-F238E27FC236}">
                <a16:creationId xmlns:a16="http://schemas.microsoft.com/office/drawing/2014/main" id="{06F65599-3A9F-4251-B6A1-092A3A5C1DD5}"/>
              </a:ext>
            </a:extLst>
          </p:cNvPr>
          <p:cNvGraphicFramePr>
            <a:graphicFrameLocks noGrp="1"/>
          </p:cNvGraphicFramePr>
          <p:nvPr>
            <p:extLst>
              <p:ext uri="{D42A27DB-BD31-4B8C-83A1-F6EECF244321}">
                <p14:modId xmlns:p14="http://schemas.microsoft.com/office/powerpoint/2010/main" val="379592698"/>
              </p:ext>
            </p:extLst>
          </p:nvPr>
        </p:nvGraphicFramePr>
        <p:xfrm>
          <a:off x="1847850" y="1703019"/>
          <a:ext cx="8569325" cy="2946071"/>
        </p:xfrm>
        <a:graphic>
          <a:graphicData uri="http://schemas.openxmlformats.org/drawingml/2006/table">
            <a:tbl>
              <a:tblPr/>
              <a:tblGrid>
                <a:gridCol w="2873740">
                  <a:extLst>
                    <a:ext uri="{9D8B030D-6E8A-4147-A177-3AD203B41FA5}">
                      <a16:colId xmlns:a16="http://schemas.microsoft.com/office/drawing/2014/main" val="2736749827"/>
                    </a:ext>
                  </a:extLst>
                </a:gridCol>
                <a:gridCol w="2715528">
                  <a:extLst>
                    <a:ext uri="{9D8B030D-6E8A-4147-A177-3AD203B41FA5}">
                      <a16:colId xmlns:a16="http://schemas.microsoft.com/office/drawing/2014/main" val="1477437873"/>
                    </a:ext>
                  </a:extLst>
                </a:gridCol>
                <a:gridCol w="2980057">
                  <a:extLst>
                    <a:ext uri="{9D8B030D-6E8A-4147-A177-3AD203B41FA5}">
                      <a16:colId xmlns:a16="http://schemas.microsoft.com/office/drawing/2014/main" val="799964429"/>
                    </a:ext>
                  </a:extLst>
                </a:gridCol>
              </a:tblGrid>
              <a:tr h="678965">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t>金额总计</a:t>
                      </a:r>
                      <a:b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382439170"/>
                  </a:ext>
                </a:extLst>
              </a:tr>
              <a:tr h="585520">
                <a:tc>
                  <a:txBody>
                    <a:bodyPr/>
                    <a:lstStyle/>
                    <a:p>
                      <a:pPr marL="0" algn="ctr" defTabSz="685783" rtl="0" eaLnBrk="1" fontAlgn="b" latinLnBrk="0" hangingPunct="1"/>
                      <a:r>
                        <a:rPr lang="zh-CN" altLang="en-US" sz="1800" b="0" i="0" u="none" strike="noStrike" kern="1200" dirty="0">
                          <a:solidFill>
                            <a:schemeClr val="tx1"/>
                          </a:solidFill>
                          <a:effectLst/>
                          <a:latin typeface="微软雅黑" panose="020B0503020204020204" pitchFamily="34" charset="-122"/>
                          <a:ea typeface="微软雅黑" panose="020B0503020204020204" pitchFamily="34" charset="-122"/>
                          <a:cs typeface="+mn-cs"/>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783" rtl="0" eaLnBrk="1" fontAlgn="b" latinLnBrk="0" hangingPunct="1"/>
                      <a:r>
                        <a:rPr lang="en-US" altLang="zh-CN" sz="1800" b="0" i="0" u="none" strike="noStrike" kern="1200" dirty="0">
                          <a:solidFill>
                            <a:schemeClr val="tx1"/>
                          </a:solidFill>
                          <a:effectLst/>
                          <a:latin typeface="微软雅黑" panose="020B0503020204020204" pitchFamily="34" charset="-122"/>
                          <a:ea typeface="微软雅黑" panose="020B0503020204020204" pitchFamily="34" charset="-122"/>
                          <a:cs typeface="+mn-cs"/>
                        </a:rPr>
                        <a:t>87</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783" rtl="0" eaLnBrk="1" fontAlgn="b" latinLnBrk="0" hangingPunct="1"/>
                      <a:r>
                        <a:rPr lang="en-US" altLang="zh-CN" sz="1800" b="0" i="0" u="none" strike="noStrike" kern="1200">
                          <a:solidFill>
                            <a:schemeClr val="tx1"/>
                          </a:solidFill>
                          <a:effectLst/>
                          <a:latin typeface="微软雅黑" panose="020B0503020204020204" pitchFamily="34" charset="-122"/>
                          <a:ea typeface="微软雅黑" panose="020B0503020204020204" pitchFamily="34" charset="-122"/>
                          <a:cs typeface="+mn-cs"/>
                        </a:rPr>
                        <a:t>371.11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887776279"/>
                  </a:ext>
                </a:extLst>
              </a:tr>
              <a:tr h="585520">
                <a:tc>
                  <a:txBody>
                    <a:bodyPr/>
                    <a:lstStyle/>
                    <a:p>
                      <a:pPr marL="0" algn="ctr" defTabSz="685783" rtl="0" eaLnBrk="1" fontAlgn="b" latinLnBrk="0" hangingPunct="1"/>
                      <a:r>
                        <a:rPr lang="zh-CN" altLang="en-US" sz="1800" b="0" i="0" u="none" strike="noStrike" kern="1200">
                          <a:solidFill>
                            <a:schemeClr val="tx1"/>
                          </a:solidFill>
                          <a:effectLst/>
                          <a:latin typeface="微软雅黑" panose="020B0503020204020204" pitchFamily="34" charset="-122"/>
                          <a:ea typeface="微软雅黑" panose="020B0503020204020204" pitchFamily="34" charset="-122"/>
                          <a:cs typeface="+mn-cs"/>
                        </a:rPr>
                        <a:t>失败</a:t>
                      </a:r>
                    </a:p>
                  </a:txBody>
                  <a:tcPr marL="9525" marR="9525" marT="9525" marB="0" anchor="ctr">
                    <a:lnL>
                      <a:noFill/>
                    </a:lnL>
                    <a:lnR>
                      <a:noFill/>
                    </a:lnR>
                    <a:lnT>
                      <a:noFill/>
                    </a:lnT>
                    <a:lnB>
                      <a:noFill/>
                    </a:lnB>
                  </a:tcPr>
                </a:tc>
                <a:tc>
                  <a:txBody>
                    <a:bodyPr/>
                    <a:lstStyle/>
                    <a:p>
                      <a:pPr marL="0" algn="ctr" defTabSz="685783" rtl="0" eaLnBrk="1" fontAlgn="b" latinLnBrk="0" hangingPunct="1"/>
                      <a:r>
                        <a:rPr lang="en-US" altLang="zh-CN" sz="1800" b="0" i="0" u="none" strike="noStrike" kern="1200" dirty="0">
                          <a:solidFill>
                            <a:schemeClr val="tx1"/>
                          </a:solidFill>
                          <a:effectLst/>
                          <a:latin typeface="微软雅黑" panose="020B0503020204020204" pitchFamily="34" charset="-122"/>
                          <a:ea typeface="微软雅黑" panose="020B0503020204020204" pitchFamily="34" charset="-122"/>
                          <a:cs typeface="+mn-cs"/>
                        </a:rPr>
                        <a:t>4</a:t>
                      </a:r>
                    </a:p>
                  </a:txBody>
                  <a:tcPr marL="9525" marR="9525" marT="9525" marB="0" anchor="ctr">
                    <a:lnL>
                      <a:noFill/>
                    </a:lnL>
                    <a:lnR>
                      <a:noFill/>
                    </a:lnR>
                    <a:lnT>
                      <a:noFill/>
                    </a:lnT>
                    <a:lnB>
                      <a:noFill/>
                    </a:lnB>
                  </a:tcPr>
                </a:tc>
                <a:tc>
                  <a:txBody>
                    <a:bodyPr/>
                    <a:lstStyle/>
                    <a:p>
                      <a:pPr marL="0" algn="ctr" defTabSz="685783" rtl="0" eaLnBrk="1" fontAlgn="b" latinLnBrk="0" hangingPunct="1"/>
                      <a:r>
                        <a:rPr lang="en-US" altLang="zh-CN" sz="1800" b="0" i="0" u="none" strike="noStrike" kern="1200" dirty="0">
                          <a:solidFill>
                            <a:schemeClr val="tx1"/>
                          </a:solidFill>
                          <a:effectLst/>
                          <a:latin typeface="微软雅黑" panose="020B0503020204020204" pitchFamily="34" charset="-122"/>
                          <a:ea typeface="微软雅黑" panose="020B0503020204020204" pitchFamily="34" charset="-122"/>
                          <a:cs typeface="+mn-cs"/>
                        </a:rPr>
                        <a:t>5.80</a:t>
                      </a:r>
                    </a:p>
                  </a:txBody>
                  <a:tcPr marL="9525" marR="9525" marT="9525" marB="0" anchor="ctr">
                    <a:lnL>
                      <a:noFill/>
                    </a:lnL>
                    <a:lnR>
                      <a:noFill/>
                    </a:lnR>
                    <a:lnT>
                      <a:noFill/>
                    </a:lnT>
                    <a:lnB>
                      <a:noFill/>
                    </a:lnB>
                  </a:tcPr>
                </a:tc>
                <a:extLst>
                  <a:ext uri="{0D108BD9-81ED-4DB2-BD59-A6C34878D82A}">
                    <a16:rowId xmlns:a16="http://schemas.microsoft.com/office/drawing/2014/main" val="4048751627"/>
                  </a:ext>
                </a:extLst>
              </a:tr>
              <a:tr h="585520">
                <a:tc>
                  <a:txBody>
                    <a:bodyPr/>
                    <a:lstStyle/>
                    <a:p>
                      <a:pPr marL="0" algn="ctr" defTabSz="685783" rtl="0" eaLnBrk="1" fontAlgn="b" latinLnBrk="0" hangingPunct="1"/>
                      <a:r>
                        <a:rPr lang="zh-CN" altLang="en-US" sz="1800" b="0" i="0" u="none" strike="noStrike" kern="1200" dirty="0">
                          <a:solidFill>
                            <a:schemeClr val="tx1"/>
                          </a:solidFill>
                          <a:effectLst/>
                          <a:latin typeface="微软雅黑" panose="020B0503020204020204" pitchFamily="34" charset="-122"/>
                          <a:ea typeface="微软雅黑" panose="020B0503020204020204" pitchFamily="34" charset="-122"/>
                          <a:cs typeface="+mn-cs"/>
                        </a:rPr>
                        <a:t>完成</a:t>
                      </a:r>
                    </a:p>
                  </a:txBody>
                  <a:tcPr marL="9525" marR="9525" marT="9525" marB="0" anchor="ctr">
                    <a:lnL>
                      <a:noFill/>
                    </a:lnL>
                    <a:lnR>
                      <a:noFill/>
                    </a:lnR>
                    <a:lnT>
                      <a:noFill/>
                    </a:lnT>
                    <a:lnB>
                      <a:noFill/>
                    </a:lnB>
                    <a:solidFill>
                      <a:srgbClr val="D9D9D9"/>
                    </a:solidFill>
                  </a:tcPr>
                </a:tc>
                <a:tc>
                  <a:txBody>
                    <a:bodyPr/>
                    <a:lstStyle/>
                    <a:p>
                      <a:pPr marL="0" algn="ctr" defTabSz="685783" rtl="0" eaLnBrk="1" fontAlgn="b" latinLnBrk="0" hangingPunct="1"/>
                      <a:r>
                        <a:rPr lang="en-US" altLang="zh-CN" sz="1800" b="0" i="0" u="none" strike="noStrike" kern="1200">
                          <a:solidFill>
                            <a:schemeClr val="tx1"/>
                          </a:solidFill>
                          <a:effectLst/>
                          <a:latin typeface="微软雅黑" panose="020B0503020204020204" pitchFamily="34" charset="-122"/>
                          <a:ea typeface="微软雅黑" panose="020B0503020204020204" pitchFamily="34" charset="-122"/>
                          <a:cs typeface="+mn-cs"/>
                        </a:rPr>
                        <a:t>14</a:t>
                      </a:r>
                    </a:p>
                  </a:txBody>
                  <a:tcPr marL="9525" marR="9525" marT="9525" marB="0" anchor="ctr">
                    <a:lnL>
                      <a:noFill/>
                    </a:lnL>
                    <a:lnR>
                      <a:noFill/>
                    </a:lnR>
                    <a:lnT>
                      <a:noFill/>
                    </a:lnT>
                    <a:lnB>
                      <a:noFill/>
                    </a:lnB>
                    <a:solidFill>
                      <a:srgbClr val="D9D9D9"/>
                    </a:solidFill>
                  </a:tcPr>
                </a:tc>
                <a:tc>
                  <a:txBody>
                    <a:bodyPr/>
                    <a:lstStyle/>
                    <a:p>
                      <a:pPr marL="0" algn="ctr" defTabSz="685783" rtl="0" eaLnBrk="1" fontAlgn="b" latinLnBrk="0" hangingPunct="1"/>
                      <a:r>
                        <a:rPr lang="en-US" altLang="zh-CN" sz="1800" b="0" i="0" u="none" strike="noStrike" kern="1200" dirty="0">
                          <a:solidFill>
                            <a:schemeClr val="tx1"/>
                          </a:solidFill>
                          <a:effectLst/>
                          <a:latin typeface="微软雅黑" panose="020B0503020204020204" pitchFamily="34" charset="-122"/>
                          <a:ea typeface="微软雅黑" panose="020B0503020204020204" pitchFamily="34" charset="-122"/>
                          <a:cs typeface="+mn-cs"/>
                        </a:rPr>
                        <a:t>6.35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260260965"/>
                  </a:ext>
                </a:extLst>
              </a:tr>
              <a:tr h="510546">
                <a:tc>
                  <a:txBody>
                    <a:bodyPr/>
                    <a:lstStyle/>
                    <a:p>
                      <a:pPr marL="0" algn="ctr" defTabSz="685783" rtl="0" eaLnBrk="1" fontAlgn="b" latinLnBrk="0" hangingPunct="1"/>
                      <a:r>
                        <a:rPr lang="zh-CN" altLang="en-US" sz="1800" b="0" i="0" u="none" strike="noStrike" kern="1200" dirty="0">
                          <a:solidFill>
                            <a:schemeClr val="tx1"/>
                          </a:solidFill>
                          <a:effectLst/>
                          <a:latin typeface="微软雅黑" panose="020B0503020204020204" pitchFamily="34" charset="-122"/>
                          <a:ea typeface="微软雅黑" panose="020B0503020204020204" pitchFamily="34" charset="-122"/>
                          <a:cs typeface="+mn-cs"/>
                        </a:rPr>
                        <a:t>总计</a:t>
                      </a:r>
                    </a:p>
                  </a:txBody>
                  <a:tcPr marL="9525" marR="9525" marT="9525" marB="0" anchor="ctr">
                    <a:lnL>
                      <a:noFill/>
                    </a:lnL>
                    <a:lnR>
                      <a:noFill/>
                    </a:lnR>
                    <a:lnT>
                      <a:noFill/>
                    </a:lnT>
                    <a:lnB>
                      <a:noFill/>
                    </a:lnB>
                    <a:solidFill>
                      <a:schemeClr val="bg1"/>
                    </a:solidFill>
                  </a:tcPr>
                </a:tc>
                <a:tc>
                  <a:txBody>
                    <a:bodyPr/>
                    <a:lstStyle/>
                    <a:p>
                      <a:pPr marL="0" algn="ctr" defTabSz="685783" rtl="0" eaLnBrk="1" fontAlgn="b" latinLnBrk="0" hangingPunct="1"/>
                      <a:r>
                        <a:rPr lang="en-US" altLang="zh-CN" sz="1800" b="0" i="0" u="none" strike="noStrike" kern="1200" dirty="0">
                          <a:solidFill>
                            <a:schemeClr val="tx1"/>
                          </a:solidFill>
                          <a:effectLst/>
                          <a:latin typeface="微软雅黑" panose="020B0503020204020204" pitchFamily="34" charset="-122"/>
                          <a:ea typeface="微软雅黑" panose="020B0503020204020204" pitchFamily="34" charset="-122"/>
                          <a:cs typeface="+mn-cs"/>
                        </a:rPr>
                        <a:t>105</a:t>
                      </a:r>
                    </a:p>
                  </a:txBody>
                  <a:tcPr marL="9525" marR="9525" marT="9525" marB="0" anchor="ctr">
                    <a:lnL>
                      <a:noFill/>
                    </a:lnL>
                    <a:lnR>
                      <a:noFill/>
                    </a:lnR>
                    <a:lnT>
                      <a:noFill/>
                    </a:lnT>
                    <a:lnB>
                      <a:noFill/>
                    </a:lnB>
                    <a:solidFill>
                      <a:schemeClr val="bg1"/>
                    </a:solidFill>
                  </a:tcPr>
                </a:tc>
                <a:tc>
                  <a:txBody>
                    <a:bodyPr/>
                    <a:lstStyle/>
                    <a:p>
                      <a:pPr marL="0" algn="ctr" defTabSz="685783" rtl="0" eaLnBrk="1" fontAlgn="b" latinLnBrk="0" hangingPunct="1"/>
                      <a:r>
                        <a:rPr lang="en-US" altLang="zh-CN" sz="1800" b="0" i="0" u="none" strike="noStrike" kern="1200" dirty="0">
                          <a:solidFill>
                            <a:schemeClr val="tx1"/>
                          </a:solidFill>
                          <a:effectLst/>
                          <a:latin typeface="微软雅黑" panose="020B0503020204020204" pitchFamily="34" charset="-122"/>
                          <a:ea typeface="微软雅黑" panose="020B0503020204020204" pitchFamily="34" charset="-122"/>
                          <a:cs typeface="+mn-cs"/>
                        </a:rPr>
                        <a:t>383.25</a:t>
                      </a:r>
                    </a:p>
                  </a:txBody>
                  <a:tcPr marL="9525" marR="9525" marT="9525" marB="0" anchor="ctr">
                    <a:lnL>
                      <a:noFill/>
                    </a:lnL>
                    <a:lnR>
                      <a:noFill/>
                    </a:lnR>
                    <a:lnT>
                      <a:noFill/>
                    </a:lnT>
                    <a:lnB>
                      <a:noFill/>
                    </a:lnB>
                    <a:solidFill>
                      <a:schemeClr val="bg1"/>
                    </a:solidFill>
                  </a:tcPr>
                </a:tc>
                <a:extLst>
                  <a:ext uri="{0D108BD9-81ED-4DB2-BD59-A6C34878D82A}">
                    <a16:rowId xmlns:a16="http://schemas.microsoft.com/office/drawing/2014/main" val="1829161016"/>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F61BD725-E56D-47FF-8BD4-0FACD46046D7}"/>
              </a:ext>
            </a:extLst>
          </p:cNvPr>
          <p:cNvGrpSpPr/>
          <p:nvPr/>
        </p:nvGrpSpPr>
        <p:grpSpPr>
          <a:xfrm>
            <a:off x="1062037" y="995418"/>
            <a:ext cx="3889171" cy="369870"/>
            <a:chOff x="1066511" y="1100283"/>
            <a:chExt cx="3889171" cy="369870"/>
          </a:xfrm>
        </p:grpSpPr>
        <p:sp>
          <p:nvSpPr>
            <p:cNvPr id="5" name="矩形 4"/>
            <p:cNvSpPr/>
            <p:nvPr/>
          </p:nvSpPr>
          <p:spPr>
            <a:xfrm>
              <a:off x="1066511" y="110028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4634829" y="114929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a:extLst>
              <a:ext uri="{FF2B5EF4-FFF2-40B4-BE49-F238E27FC236}">
                <a16:creationId xmlns:a16="http://schemas.microsoft.com/office/drawing/2014/main" id="{C7E4764B-1A2C-40E9-B0E5-2BF33F9B7975}"/>
              </a:ext>
            </a:extLst>
          </p:cNvPr>
          <p:cNvSpPr txBox="1">
            <a:spLocks noChangeArrowheads="1"/>
          </p:cNvSpPr>
          <p:nvPr/>
        </p:nvSpPr>
        <p:spPr bwMode="auto">
          <a:xfrm>
            <a:off x="795835" y="16230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graphicFrame>
        <p:nvGraphicFramePr>
          <p:cNvPr id="3" name="表格 2">
            <a:extLst>
              <a:ext uri="{FF2B5EF4-FFF2-40B4-BE49-F238E27FC236}">
                <a16:creationId xmlns:a16="http://schemas.microsoft.com/office/drawing/2014/main" id="{A89A7A21-F256-49DE-BDA3-74F3505E623F}"/>
              </a:ext>
            </a:extLst>
          </p:cNvPr>
          <p:cNvGraphicFramePr>
            <a:graphicFrameLocks noGrp="1"/>
          </p:cNvGraphicFramePr>
          <p:nvPr>
            <p:extLst>
              <p:ext uri="{D42A27DB-BD31-4B8C-83A1-F6EECF244321}">
                <p14:modId xmlns:p14="http://schemas.microsoft.com/office/powerpoint/2010/main" val="1865470216"/>
              </p:ext>
            </p:extLst>
          </p:nvPr>
        </p:nvGraphicFramePr>
        <p:xfrm>
          <a:off x="1062037" y="1629017"/>
          <a:ext cx="10406062" cy="4316114"/>
        </p:xfrm>
        <a:graphic>
          <a:graphicData uri="http://schemas.openxmlformats.org/drawingml/2006/table">
            <a:tbl>
              <a:tblPr/>
              <a:tblGrid>
                <a:gridCol w="1125306">
                  <a:extLst>
                    <a:ext uri="{9D8B030D-6E8A-4147-A177-3AD203B41FA5}">
                      <a16:colId xmlns:a16="http://schemas.microsoft.com/office/drawing/2014/main" val="4095174403"/>
                    </a:ext>
                  </a:extLst>
                </a:gridCol>
                <a:gridCol w="2404889">
                  <a:extLst>
                    <a:ext uri="{9D8B030D-6E8A-4147-A177-3AD203B41FA5}">
                      <a16:colId xmlns:a16="http://schemas.microsoft.com/office/drawing/2014/main" val="2652439630"/>
                    </a:ext>
                  </a:extLst>
                </a:gridCol>
                <a:gridCol w="3338032">
                  <a:extLst>
                    <a:ext uri="{9D8B030D-6E8A-4147-A177-3AD203B41FA5}">
                      <a16:colId xmlns:a16="http://schemas.microsoft.com/office/drawing/2014/main" val="341419945"/>
                    </a:ext>
                  </a:extLst>
                </a:gridCol>
                <a:gridCol w="1215142">
                  <a:extLst>
                    <a:ext uri="{9D8B030D-6E8A-4147-A177-3AD203B41FA5}">
                      <a16:colId xmlns:a16="http://schemas.microsoft.com/office/drawing/2014/main" val="3689318229"/>
                    </a:ext>
                  </a:extLst>
                </a:gridCol>
                <a:gridCol w="1350158">
                  <a:extLst>
                    <a:ext uri="{9D8B030D-6E8A-4147-A177-3AD203B41FA5}">
                      <a16:colId xmlns:a16="http://schemas.microsoft.com/office/drawing/2014/main" val="2729339554"/>
                    </a:ext>
                  </a:extLst>
                </a:gridCol>
                <a:gridCol w="972535">
                  <a:extLst>
                    <a:ext uri="{9D8B030D-6E8A-4147-A177-3AD203B41FA5}">
                      <a16:colId xmlns:a16="http://schemas.microsoft.com/office/drawing/2014/main" val="2151466741"/>
                    </a:ext>
                  </a:extLst>
                </a:gridCol>
              </a:tblGrid>
              <a:tr h="596899">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首次披露日</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交易标的</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交易买方</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标的方所属行业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交易总价值</a:t>
                      </a:r>
                      <a:endParaRPr lang="en-US" altLang="zh-CN" sz="1600" b="1" i="0" u="none" strike="noStrike" dirty="0">
                        <a:solidFill>
                          <a:schemeClr val="bg1"/>
                        </a:solidFill>
                        <a:effectLst/>
                        <a:latin typeface="微软雅黑" panose="020B0503020204020204" pitchFamily="34" charset="-122"/>
                        <a:ea typeface="微软雅黑" panose="020B0503020204020204" pitchFamily="34" charset="-122"/>
                      </a:endParaRPr>
                    </a:p>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最新进度</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271744573"/>
                  </a:ext>
                </a:extLst>
              </a:tr>
              <a:tr h="743843">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2021-07-14</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宁波舟山港股份有限公司</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23.08%</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招商局港口集团股份有限公司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( 001872.</a:t>
                      </a:r>
                      <a:r>
                        <a:rPr lang="en-US" sz="1400" b="0" i="0" u="none" strike="noStrike" dirty="0">
                          <a:solidFill>
                            <a:srgbClr val="000000"/>
                          </a:solidFill>
                          <a:effectLst/>
                          <a:latin typeface="微软雅黑" panose="020B0503020204020204" pitchFamily="34" charset="-122"/>
                          <a:ea typeface="微软雅黑" panose="020B0503020204020204" pitchFamily="34" charset="-122"/>
                        </a:rPr>
                        <a:t>SZ</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或</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201872.</a:t>
                      </a:r>
                      <a:r>
                        <a:rPr lang="en-US" sz="1400" b="0" i="0" u="none" strike="noStrike" dirty="0">
                          <a:solidFill>
                            <a:srgbClr val="000000"/>
                          </a:solidFill>
                          <a:effectLst/>
                          <a:latin typeface="微软雅黑" panose="020B0503020204020204" pitchFamily="34" charset="-122"/>
                          <a:ea typeface="微软雅黑" panose="020B0503020204020204" pitchFamily="34" charset="-122"/>
                        </a:rPr>
                        <a:t>SZ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交通运输</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144.42</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2692872340"/>
                  </a:ext>
                </a:extLst>
              </a:tr>
              <a:tr h="743843">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2021-07-15</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深圳市海城锦实业发展有限公司</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51.0204%</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深圳市新南山控股</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集团</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股份有限公司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( 002314.</a:t>
                      </a:r>
                      <a:r>
                        <a:rPr lang="en-US" sz="1400" b="0" i="0" u="none" strike="noStrike" dirty="0">
                          <a:solidFill>
                            <a:srgbClr val="000000"/>
                          </a:solidFill>
                          <a:effectLst/>
                          <a:latin typeface="微软雅黑" panose="020B0503020204020204" pitchFamily="34" charset="-122"/>
                          <a:ea typeface="微软雅黑" panose="020B0503020204020204" pitchFamily="34" charset="-122"/>
                        </a:rPr>
                        <a:t>SZ )</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房地产</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30.78</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extLst>
                  <a:ext uri="{0D108BD9-81ED-4DB2-BD59-A6C34878D82A}">
                    <a16:rowId xmlns:a16="http://schemas.microsoft.com/office/drawing/2014/main" val="3891896363"/>
                  </a:ext>
                </a:extLst>
              </a:tr>
              <a:tr h="743843">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2021-07-29</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青海发投碱业有限公司</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100%</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中盐内蒙古化工股份有限公司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( 600328.SH )</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化工</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28.30</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150714856"/>
                  </a:ext>
                </a:extLst>
              </a:tr>
              <a:tr h="743843">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2021-07-26</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内蒙古博源银根矿业有限责任公司</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17%</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内蒙古远兴能源股份有限公司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( 000683.SZ )</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化工</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24.83</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extLst>
                  <a:ext uri="{0D108BD9-81ED-4DB2-BD59-A6C34878D82A}">
                    <a16:rowId xmlns:a16="http://schemas.microsoft.com/office/drawing/2014/main" val="2279389126"/>
                  </a:ext>
                </a:extLst>
              </a:tr>
              <a:tr h="743843">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2021-07-10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四川发展国润水务投资有限公司</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100%</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北京清新环境技术股份有限公司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( 002573.SZ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公用事业</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22.51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699722900"/>
                  </a:ext>
                </a:extLst>
              </a:tr>
            </a:tbl>
          </a:graphicData>
        </a:graphic>
      </p:graphicFrame>
    </p:spTree>
    <p:extLst>
      <p:ext uri="{BB962C8B-B14F-4D97-AF65-F5344CB8AC3E}">
        <p14:creationId xmlns:p14="http://schemas.microsoft.com/office/powerpoint/2010/main" val="26627716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482389"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851025" y="1454430"/>
            <a:ext cx="1222942" cy="941083"/>
            <a:chOff x="415341" y="1328632"/>
            <a:chExt cx="1154098" cy="838730"/>
          </a:xfrm>
        </p:grpSpPr>
        <p:grpSp>
          <p:nvGrpSpPr>
            <p:cNvPr id="6" name="组合 5"/>
            <p:cNvGrpSpPr/>
            <p:nvPr/>
          </p:nvGrpSpPr>
          <p:grpSpPr>
            <a:xfrm>
              <a:off x="415341" y="1328632"/>
              <a:ext cx="1154098" cy="667568"/>
              <a:chOff x="539468" y="1205342"/>
              <a:chExt cx="1154098" cy="667568"/>
            </a:xfrm>
          </p:grpSpPr>
          <p:sp>
            <p:nvSpPr>
              <p:cNvPr id="8" name="文本框 7"/>
              <p:cNvSpPr txBox="1"/>
              <p:nvPr/>
            </p:nvSpPr>
            <p:spPr>
              <a:xfrm>
                <a:off x="539468" y="1205342"/>
                <a:ext cx="973009" cy="233157"/>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3" cy="411454"/>
              </a:xfrm>
              <a:prstGeom prst="rect">
                <a:avLst/>
              </a:prstGeom>
              <a:noFill/>
            </p:spPr>
            <p:txBody>
              <a:bodyPr wrap="none" rtlCol="0">
                <a:spAutoFit/>
              </a:bodyPr>
              <a:lstStyle/>
              <a:p>
                <a:r>
                  <a:rPr lang="en-US" sz="2400" b="1" dirty="0">
                    <a:solidFill>
                      <a:srgbClr val="FF0000"/>
                    </a:solidFill>
                    <a:latin typeface="Arial" panose="020B0604020202020204" pitchFamily="34" charset="0"/>
                    <a:cs typeface="Arial" panose="020B0604020202020204" pitchFamily="34" charset="0"/>
                  </a:rPr>
                  <a:t>7419</a:t>
                </a:r>
              </a:p>
            </p:txBody>
          </p:sp>
        </p:grpSp>
        <p:sp>
          <p:nvSpPr>
            <p:cNvPr id="7" name="文本框 6"/>
            <p:cNvSpPr txBox="1"/>
            <p:nvPr/>
          </p:nvSpPr>
          <p:spPr>
            <a:xfrm>
              <a:off x="872350" y="1893059"/>
              <a:ext cx="557081"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-53</a:t>
              </a:r>
              <a:endParaRPr lang="zh-CN" altLang="en-US" sz="1400" b="1" dirty="0">
                <a:solidFill>
                  <a:srgbClr val="00B050"/>
                </a:solidFill>
                <a:latin typeface="Arial" panose="020B0604020202020204" pitchFamily="34" charset="0"/>
                <a:cs typeface="Arial" panose="020B0604020202020204" pitchFamily="34" charset="0"/>
              </a:endParaRPr>
            </a:p>
          </p:txBody>
        </p:sp>
      </p:grpSp>
      <p:sp>
        <p:nvSpPr>
          <p:cNvPr id="24"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新三板</a:t>
            </a:r>
          </a:p>
        </p:txBody>
      </p:sp>
      <p:grpSp>
        <p:nvGrpSpPr>
          <p:cNvPr id="18" name="组合 17">
            <a:extLst>
              <a:ext uri="{FF2B5EF4-FFF2-40B4-BE49-F238E27FC236}">
                <a16:creationId xmlns:a16="http://schemas.microsoft.com/office/drawing/2014/main" id="{F4B331A1-0637-4ADF-A775-B931353549FC}"/>
              </a:ext>
            </a:extLst>
          </p:cNvPr>
          <p:cNvGrpSpPr/>
          <p:nvPr/>
        </p:nvGrpSpPr>
        <p:grpSpPr>
          <a:xfrm>
            <a:off x="3935413" y="1394518"/>
            <a:ext cx="3051740" cy="1015808"/>
            <a:chOff x="2576529" y="1390353"/>
            <a:chExt cx="3051738" cy="1015809"/>
          </a:xfrm>
        </p:grpSpPr>
        <p:grpSp>
          <p:nvGrpSpPr>
            <p:cNvPr id="11" name="组合 10"/>
            <p:cNvGrpSpPr/>
            <p:nvPr/>
          </p:nvGrpSpPr>
          <p:grpSpPr>
            <a:xfrm>
              <a:off x="3557177" y="1390353"/>
              <a:ext cx="2071090" cy="1005826"/>
              <a:chOff x="1882108" y="1137115"/>
              <a:chExt cx="2071090" cy="1005826"/>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6094</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1267</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1882108" y="113711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6" name="矩形: 对角圆角 25">
              <a:extLst>
                <a:ext uri="{FF2B5EF4-FFF2-40B4-BE49-F238E27FC236}">
                  <a16:creationId xmlns:a16="http://schemas.microsoft.com/office/drawing/2014/main" id="{E1FC36C5-1A37-4A49-B971-0AA7DCD5433F}"/>
                </a:ext>
              </a:extLst>
            </p:cNvPr>
            <p:cNvSpPr/>
            <p:nvPr/>
          </p:nvSpPr>
          <p:spPr>
            <a:xfrm>
              <a:off x="2576529" y="1665719"/>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58</a:t>
              </a:r>
              <a:endParaRPr lang="zh-CN" altLang="en-US" b="1" dirty="0">
                <a:solidFill>
                  <a:schemeClr val="tx1"/>
                </a:solidFill>
                <a:latin typeface="Arial" panose="020B0604020202020204" pitchFamily="34" charset="0"/>
                <a:cs typeface="Arial" panose="020B0604020202020204" pitchFamily="34" charset="0"/>
              </a:endParaRPr>
            </a:p>
          </p:txBody>
        </p:sp>
        <p:sp>
          <p:nvSpPr>
            <p:cNvPr id="27" name="文本框 26">
              <a:extLst>
                <a:ext uri="{FF2B5EF4-FFF2-40B4-BE49-F238E27FC236}">
                  <a16:creationId xmlns:a16="http://schemas.microsoft.com/office/drawing/2014/main" id="{F80355C1-C0A6-4598-AF37-EB4C2C3928BC}"/>
                </a:ext>
              </a:extLst>
            </p:cNvPr>
            <p:cNvSpPr txBox="1"/>
            <p:nvPr/>
          </p:nvSpPr>
          <p:spPr>
            <a:xfrm>
              <a:off x="3118810" y="2129163"/>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精选</a:t>
              </a:r>
            </a:p>
          </p:txBody>
        </p:sp>
      </p:grpSp>
      <p:grpSp>
        <p:nvGrpSpPr>
          <p:cNvPr id="23" name="组合 22">
            <a:extLst>
              <a:ext uri="{FF2B5EF4-FFF2-40B4-BE49-F238E27FC236}">
                <a16:creationId xmlns:a16="http://schemas.microsoft.com/office/drawing/2014/main" id="{79E44EAF-2742-4A8C-845E-6E9FD9916DC9}"/>
              </a:ext>
            </a:extLst>
          </p:cNvPr>
          <p:cNvGrpSpPr/>
          <p:nvPr/>
        </p:nvGrpSpPr>
        <p:grpSpPr>
          <a:xfrm>
            <a:off x="7394451" y="1412791"/>
            <a:ext cx="3076769" cy="994504"/>
            <a:chOff x="6524954" y="1276819"/>
            <a:chExt cx="3076768" cy="994505"/>
          </a:xfrm>
        </p:grpSpPr>
        <p:grpSp>
          <p:nvGrpSpPr>
            <p:cNvPr id="29" name="组合 28"/>
            <p:cNvGrpSpPr/>
            <p:nvPr/>
          </p:nvGrpSpPr>
          <p:grpSpPr>
            <a:xfrm>
              <a:off x="7516489" y="1276819"/>
              <a:ext cx="2085233" cy="994505"/>
              <a:chOff x="1891211" y="1145335"/>
              <a:chExt cx="2085233"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6909</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452</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1891211"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grpSp>
          <p:nvGrpSpPr>
            <p:cNvPr id="22" name="组合 21">
              <a:extLst>
                <a:ext uri="{FF2B5EF4-FFF2-40B4-BE49-F238E27FC236}">
                  <a16:creationId xmlns:a16="http://schemas.microsoft.com/office/drawing/2014/main" id="{61D2D0E8-F491-4D6D-B421-6304631594C4}"/>
                </a:ext>
              </a:extLst>
            </p:cNvPr>
            <p:cNvGrpSpPr/>
            <p:nvPr/>
          </p:nvGrpSpPr>
          <p:grpSpPr>
            <a:xfrm>
              <a:off x="6524954" y="1549485"/>
              <a:ext cx="1018940" cy="706905"/>
              <a:chOff x="6522933" y="2619885"/>
              <a:chExt cx="1018940" cy="706905"/>
            </a:xfrm>
          </p:grpSpPr>
          <p:sp>
            <p:nvSpPr>
              <p:cNvPr id="20" name="矩形: 对角圆角 19">
                <a:extLst>
                  <a:ext uri="{FF2B5EF4-FFF2-40B4-BE49-F238E27FC236}">
                    <a16:creationId xmlns:a16="http://schemas.microsoft.com/office/drawing/2014/main" id="{A91632D7-C336-4F35-82B1-417A4997CC81}"/>
                  </a:ext>
                </a:extLst>
              </p:cNvPr>
              <p:cNvSpPr/>
              <p:nvPr/>
            </p:nvSpPr>
            <p:spPr>
              <a:xfrm>
                <a:off x="6522933" y="2619885"/>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58</a:t>
                </a:r>
                <a:endParaRPr lang="zh-CN" altLang="en-US" b="1" dirty="0">
                  <a:solidFill>
                    <a:schemeClr val="tx1"/>
                  </a:solidFill>
                  <a:latin typeface="Arial" panose="020B0604020202020204" pitchFamily="34" charset="0"/>
                  <a:cs typeface="Arial" panose="020B0604020202020204" pitchFamily="34" charset="0"/>
                </a:endParaRPr>
              </a:p>
            </p:txBody>
          </p:sp>
          <p:sp>
            <p:nvSpPr>
              <p:cNvPr id="21" name="文本框 20">
                <a:extLst>
                  <a:ext uri="{FF2B5EF4-FFF2-40B4-BE49-F238E27FC236}">
                    <a16:creationId xmlns:a16="http://schemas.microsoft.com/office/drawing/2014/main" id="{5399CFBF-6315-48FD-BAD5-66D67344E536}"/>
                  </a:ext>
                </a:extLst>
              </p:cNvPr>
              <p:cNvSpPr txBox="1"/>
              <p:nvPr/>
            </p:nvSpPr>
            <p:spPr>
              <a:xfrm>
                <a:off x="6741654" y="3042339"/>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连续竞价</a:t>
                </a:r>
              </a:p>
            </p:txBody>
          </p:sp>
        </p:grpSp>
      </p:grpSp>
      <p:graphicFrame>
        <p:nvGraphicFramePr>
          <p:cNvPr id="34" name="图表 33">
            <a:extLst>
              <a:ext uri="{FF2B5EF4-FFF2-40B4-BE49-F238E27FC236}">
                <a16:creationId xmlns:a16="http://schemas.microsoft.com/office/drawing/2014/main" id="{3C484993-8DF3-4859-A5A1-A9B5EEA707FE}"/>
              </a:ext>
            </a:extLst>
          </p:cNvPr>
          <p:cNvGraphicFramePr>
            <a:graphicFrameLocks/>
          </p:cNvGraphicFramePr>
          <p:nvPr>
            <p:extLst>
              <p:ext uri="{D42A27DB-BD31-4B8C-83A1-F6EECF244321}">
                <p14:modId xmlns:p14="http://schemas.microsoft.com/office/powerpoint/2010/main" val="3788712366"/>
              </p:ext>
            </p:extLst>
          </p:nvPr>
        </p:nvGraphicFramePr>
        <p:xfrm>
          <a:off x="1840356" y="2492375"/>
          <a:ext cx="8581175"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828630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7</a:t>
            </a:r>
            <a:r>
              <a:rPr lang="zh-CN" altLang="en-US" sz="2400" b="1" dirty="0">
                <a:solidFill>
                  <a:srgbClr val="000798"/>
                </a:solidFill>
                <a:ea typeface="幼圆" panose="02010509060101010101" pitchFamily="49" charset="-122"/>
              </a:rPr>
              <a:t>月总市值变化情况</a:t>
            </a:r>
          </a:p>
        </p:txBody>
      </p:sp>
      <p:graphicFrame>
        <p:nvGraphicFramePr>
          <p:cNvPr id="7" name="表格 6">
            <a:extLst>
              <a:ext uri="{FF2B5EF4-FFF2-40B4-BE49-F238E27FC236}">
                <a16:creationId xmlns:a16="http://schemas.microsoft.com/office/drawing/2014/main" id="{F1D80236-BD19-4AC2-A082-B08DD849B132}"/>
              </a:ext>
            </a:extLst>
          </p:cNvPr>
          <p:cNvGraphicFramePr>
            <a:graphicFrameLocks noGrp="1"/>
          </p:cNvGraphicFramePr>
          <p:nvPr>
            <p:extLst>
              <p:ext uri="{D42A27DB-BD31-4B8C-83A1-F6EECF244321}">
                <p14:modId xmlns:p14="http://schemas.microsoft.com/office/powerpoint/2010/main" val="3449002970"/>
              </p:ext>
            </p:extLst>
          </p:nvPr>
        </p:nvGraphicFramePr>
        <p:xfrm>
          <a:off x="1847849" y="3910910"/>
          <a:ext cx="8569326" cy="2564783"/>
        </p:xfrm>
        <a:graphic>
          <a:graphicData uri="http://schemas.openxmlformats.org/drawingml/2006/table">
            <a:tbl>
              <a:tblPr/>
              <a:tblGrid>
                <a:gridCol w="1680906">
                  <a:extLst>
                    <a:ext uri="{9D8B030D-6E8A-4147-A177-3AD203B41FA5}">
                      <a16:colId xmlns:a16="http://schemas.microsoft.com/office/drawing/2014/main" val="605956437"/>
                    </a:ext>
                  </a:extLst>
                </a:gridCol>
                <a:gridCol w="1460211">
                  <a:extLst>
                    <a:ext uri="{9D8B030D-6E8A-4147-A177-3AD203B41FA5}">
                      <a16:colId xmlns:a16="http://schemas.microsoft.com/office/drawing/2014/main" val="104270124"/>
                    </a:ext>
                  </a:extLst>
                </a:gridCol>
                <a:gridCol w="1814170">
                  <a:extLst>
                    <a:ext uri="{9D8B030D-6E8A-4147-A177-3AD203B41FA5}">
                      <a16:colId xmlns:a16="http://schemas.microsoft.com/office/drawing/2014/main" val="709513755"/>
                    </a:ext>
                  </a:extLst>
                </a:gridCol>
                <a:gridCol w="1726387">
                  <a:extLst>
                    <a:ext uri="{9D8B030D-6E8A-4147-A177-3AD203B41FA5}">
                      <a16:colId xmlns:a16="http://schemas.microsoft.com/office/drawing/2014/main" val="651154450"/>
                    </a:ext>
                  </a:extLst>
                </a:gridCol>
                <a:gridCol w="1887652">
                  <a:extLst>
                    <a:ext uri="{9D8B030D-6E8A-4147-A177-3AD203B41FA5}">
                      <a16:colId xmlns:a16="http://schemas.microsoft.com/office/drawing/2014/main" val="943403088"/>
                    </a:ext>
                  </a:extLst>
                </a:gridCol>
              </a:tblGrid>
              <a:tr h="426298">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rPr>
                        <a:t>2021/6/30</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rPr>
                        <a:t>2021/7/31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550815684"/>
                  </a:ext>
                </a:extLst>
              </a:tr>
              <a:tr h="21333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688559.SH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海目星</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60.46</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150.00</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148.10%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404048512"/>
                  </a:ext>
                </a:extLst>
              </a:tr>
              <a:tr h="21333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688037.SH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芯源微</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125.16</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237.72</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89.93%</a:t>
                      </a:r>
                    </a:p>
                  </a:txBody>
                  <a:tcPr marL="9525" marR="9525" marT="9525" marB="0" anchor="ctr">
                    <a:lnL>
                      <a:noFill/>
                    </a:lnL>
                    <a:lnR>
                      <a:noFill/>
                    </a:lnR>
                    <a:lnT>
                      <a:noFill/>
                    </a:lnT>
                    <a:lnB>
                      <a:noFill/>
                    </a:lnB>
                  </a:tcPr>
                </a:tc>
                <a:extLst>
                  <a:ext uri="{0D108BD9-81ED-4DB2-BD59-A6C34878D82A}">
                    <a16:rowId xmlns:a16="http://schemas.microsoft.com/office/drawing/2014/main" val="1294998345"/>
                  </a:ext>
                </a:extLst>
              </a:tr>
              <a:tr h="213330">
                <a:tc>
                  <a:txBody>
                    <a:bodyPr/>
                    <a:lstStyle/>
                    <a:p>
                      <a:pPr algn="ctr" fontAlgn="b"/>
                      <a:r>
                        <a:rPr lang="en-US" sz="1200" b="0" i="0" u="none" strike="noStrike" dirty="0">
                          <a:solidFill>
                            <a:srgbClr val="000000"/>
                          </a:solidFill>
                          <a:effectLst/>
                          <a:latin typeface="微软雅黑" panose="020B0503020204020204" pitchFamily="34" charset="-122"/>
                          <a:ea typeface="微软雅黑" panose="020B0503020204020204" pitchFamily="34" charset="-122"/>
                        </a:rPr>
                        <a:t>688518.SH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联赢激光</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56.16</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102.95</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83.32%</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238872437"/>
                  </a:ext>
                </a:extLst>
              </a:tr>
              <a:tr h="21333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688390.SH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固德威</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293.92</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506.00</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72.16%</a:t>
                      </a:r>
                    </a:p>
                  </a:txBody>
                  <a:tcPr marL="9525" marR="9525" marT="9525" marB="0" anchor="ctr">
                    <a:lnL>
                      <a:noFill/>
                    </a:lnL>
                    <a:lnR>
                      <a:noFill/>
                    </a:lnR>
                    <a:lnT>
                      <a:noFill/>
                    </a:lnT>
                    <a:lnB>
                      <a:noFill/>
                    </a:lnB>
                  </a:tcPr>
                </a:tc>
                <a:extLst>
                  <a:ext uri="{0D108BD9-81ED-4DB2-BD59-A6C34878D82A}">
                    <a16:rowId xmlns:a16="http://schemas.microsoft.com/office/drawing/2014/main" val="3112206902"/>
                  </a:ext>
                </a:extLst>
              </a:tr>
              <a:tr h="21333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688668.SH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鼎通科技</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27.88</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47.93</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71.91%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4173410561"/>
                  </a:ext>
                </a:extLst>
              </a:tr>
              <a:tr h="21333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688663.SH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新风光</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30.31</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50.38</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66.20%</a:t>
                      </a:r>
                    </a:p>
                  </a:txBody>
                  <a:tcPr marL="9525" marR="9525" marT="9525" marB="0" anchor="ctr">
                    <a:lnL>
                      <a:noFill/>
                    </a:lnL>
                    <a:lnR>
                      <a:noFill/>
                    </a:lnR>
                    <a:lnT>
                      <a:noFill/>
                    </a:lnT>
                    <a:lnB>
                      <a:noFill/>
                    </a:lnB>
                  </a:tcPr>
                </a:tc>
                <a:extLst>
                  <a:ext uri="{0D108BD9-81ED-4DB2-BD59-A6C34878D82A}">
                    <a16:rowId xmlns:a16="http://schemas.microsoft.com/office/drawing/2014/main" val="472757266"/>
                  </a:ext>
                </a:extLst>
              </a:tr>
              <a:tr h="21333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688599.SH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天合光能</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586.29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965.56</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64.69%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284516404"/>
                  </a:ext>
                </a:extLst>
              </a:tr>
              <a:tr h="21333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688186.SH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广大特材</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56.23</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92.02</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63.64%</a:t>
                      </a:r>
                    </a:p>
                  </a:txBody>
                  <a:tcPr marL="9525" marR="9525" marT="9525" marB="0" anchor="ctr">
                    <a:lnL>
                      <a:noFill/>
                    </a:lnL>
                    <a:lnR>
                      <a:noFill/>
                    </a:lnR>
                    <a:lnT>
                      <a:noFill/>
                    </a:lnT>
                    <a:lnB>
                      <a:noFill/>
                    </a:lnB>
                  </a:tcPr>
                </a:tc>
                <a:extLst>
                  <a:ext uri="{0D108BD9-81ED-4DB2-BD59-A6C34878D82A}">
                    <a16:rowId xmlns:a16="http://schemas.microsoft.com/office/drawing/2014/main" val="2903859195"/>
                  </a:ext>
                </a:extLst>
              </a:tr>
              <a:tr h="21333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688385.SH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复旦微电</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45.76</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73.97</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61.67%</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676315272"/>
                  </a:ext>
                </a:extLst>
              </a:tr>
              <a:tr h="21333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688128.SH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中国电研</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74.63</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118.52</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58.81%</a:t>
                      </a:r>
                    </a:p>
                  </a:txBody>
                  <a:tcPr marL="9525" marR="9525" marT="9525" marB="0" anchor="ctr">
                    <a:lnL>
                      <a:noFill/>
                    </a:lnL>
                    <a:lnR>
                      <a:noFill/>
                    </a:lnR>
                    <a:lnT>
                      <a:noFill/>
                    </a:lnT>
                    <a:lnB>
                      <a:noFill/>
                    </a:lnB>
                  </a:tcPr>
                </a:tc>
                <a:extLst>
                  <a:ext uri="{0D108BD9-81ED-4DB2-BD59-A6C34878D82A}">
                    <a16:rowId xmlns:a16="http://schemas.microsoft.com/office/drawing/2014/main" val="3024538499"/>
                  </a:ext>
                </a:extLst>
              </a:tr>
            </a:tbl>
          </a:graphicData>
        </a:graphic>
      </p:graphicFrame>
      <p:graphicFrame>
        <p:nvGraphicFramePr>
          <p:cNvPr id="5" name="图表 4">
            <a:extLst>
              <a:ext uri="{FF2B5EF4-FFF2-40B4-BE49-F238E27FC236}">
                <a16:creationId xmlns:a16="http://schemas.microsoft.com/office/drawing/2014/main" id="{D63DC96A-A172-4224-96A4-E9D3BD01238F}"/>
              </a:ext>
            </a:extLst>
          </p:cNvPr>
          <p:cNvGraphicFramePr>
            <a:graphicFrameLocks/>
          </p:cNvGraphicFramePr>
          <p:nvPr>
            <p:extLst>
              <p:ext uri="{D42A27DB-BD31-4B8C-83A1-F6EECF244321}">
                <p14:modId xmlns:p14="http://schemas.microsoft.com/office/powerpoint/2010/main" val="3541868406"/>
              </p:ext>
            </p:extLst>
          </p:nvPr>
        </p:nvGraphicFramePr>
        <p:xfrm>
          <a:off x="1847849" y="900735"/>
          <a:ext cx="8569326" cy="297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932111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7</a:t>
            </a:r>
            <a:r>
              <a:rPr lang="zh-CN" altLang="en-US" sz="2400" b="1" dirty="0">
                <a:solidFill>
                  <a:srgbClr val="000798"/>
                </a:solidFill>
                <a:ea typeface="幼圆" panose="02010509060101010101" pitchFamily="49" charset="-122"/>
              </a:rPr>
              <a:t>月总市值变化情况</a:t>
            </a:r>
          </a:p>
        </p:txBody>
      </p:sp>
      <p:graphicFrame>
        <p:nvGraphicFramePr>
          <p:cNvPr id="4" name="表格 3">
            <a:extLst>
              <a:ext uri="{FF2B5EF4-FFF2-40B4-BE49-F238E27FC236}">
                <a16:creationId xmlns:a16="http://schemas.microsoft.com/office/drawing/2014/main" id="{92706BB1-42D6-4727-B58C-67F9C3B39137}"/>
              </a:ext>
            </a:extLst>
          </p:cNvPr>
          <p:cNvGraphicFramePr>
            <a:graphicFrameLocks noGrp="1"/>
          </p:cNvGraphicFramePr>
          <p:nvPr>
            <p:extLst>
              <p:ext uri="{D42A27DB-BD31-4B8C-83A1-F6EECF244321}">
                <p14:modId xmlns:p14="http://schemas.microsoft.com/office/powerpoint/2010/main" val="3216691350"/>
              </p:ext>
            </p:extLst>
          </p:nvPr>
        </p:nvGraphicFramePr>
        <p:xfrm>
          <a:off x="1844460" y="3918460"/>
          <a:ext cx="8558085" cy="2560883"/>
        </p:xfrm>
        <a:graphic>
          <a:graphicData uri="http://schemas.openxmlformats.org/drawingml/2006/table">
            <a:tbl>
              <a:tblPr/>
              <a:tblGrid>
                <a:gridCol w="1678701">
                  <a:extLst>
                    <a:ext uri="{9D8B030D-6E8A-4147-A177-3AD203B41FA5}">
                      <a16:colId xmlns:a16="http://schemas.microsoft.com/office/drawing/2014/main" val="1671969752"/>
                    </a:ext>
                  </a:extLst>
                </a:gridCol>
                <a:gridCol w="1645786">
                  <a:extLst>
                    <a:ext uri="{9D8B030D-6E8A-4147-A177-3AD203B41FA5}">
                      <a16:colId xmlns:a16="http://schemas.microsoft.com/office/drawing/2014/main" val="974879822"/>
                    </a:ext>
                  </a:extLst>
                </a:gridCol>
                <a:gridCol w="1711616">
                  <a:extLst>
                    <a:ext uri="{9D8B030D-6E8A-4147-A177-3AD203B41FA5}">
                      <a16:colId xmlns:a16="http://schemas.microsoft.com/office/drawing/2014/main" val="1140424030"/>
                    </a:ext>
                  </a:extLst>
                </a:gridCol>
                <a:gridCol w="1627014">
                  <a:extLst>
                    <a:ext uri="{9D8B030D-6E8A-4147-A177-3AD203B41FA5}">
                      <a16:colId xmlns:a16="http://schemas.microsoft.com/office/drawing/2014/main" val="4038019537"/>
                    </a:ext>
                  </a:extLst>
                </a:gridCol>
                <a:gridCol w="1894968">
                  <a:extLst>
                    <a:ext uri="{9D8B030D-6E8A-4147-A177-3AD203B41FA5}">
                      <a16:colId xmlns:a16="http://schemas.microsoft.com/office/drawing/2014/main" val="1495095915"/>
                    </a:ext>
                  </a:extLst>
                </a:gridCol>
              </a:tblGrid>
              <a:tr h="426085">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rPr>
                        <a:t>2021/6/30</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rPr>
                        <a:t>2021/7/31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9731420"/>
                  </a:ext>
                </a:extLst>
              </a:tr>
              <a:tr h="212940">
                <a:tc>
                  <a:txBody>
                    <a:bodyPr/>
                    <a:lstStyle/>
                    <a:p>
                      <a:pPr algn="ctr" fontAlgn="b"/>
                      <a:r>
                        <a:rPr lang="en-US"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688626.SH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翔宇医疗</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193.34</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107.31</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-44.50%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183357776"/>
                  </a:ext>
                </a:extLst>
              </a:tr>
              <a:tr h="212940">
                <a:tc>
                  <a:txBody>
                    <a:bodyPr/>
                    <a:lstStyle/>
                    <a:p>
                      <a:pPr algn="ctr" fontAlgn="b"/>
                      <a:r>
                        <a:rPr lang="en-US"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688161.SH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威高骨科</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424.20</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276.28</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-34.87%</a:t>
                      </a:r>
                    </a:p>
                  </a:txBody>
                  <a:tcPr marL="9525" marR="9525" marT="9525" marB="0" anchor="ctr">
                    <a:lnL>
                      <a:noFill/>
                    </a:lnL>
                    <a:lnR>
                      <a:noFill/>
                    </a:lnR>
                    <a:lnT>
                      <a:noFill/>
                    </a:lnT>
                    <a:lnB>
                      <a:noFill/>
                    </a:lnB>
                  </a:tcPr>
                </a:tc>
                <a:extLst>
                  <a:ext uri="{0D108BD9-81ED-4DB2-BD59-A6C34878D82A}">
                    <a16:rowId xmlns:a16="http://schemas.microsoft.com/office/drawing/2014/main" val="2356962880"/>
                  </a:ext>
                </a:extLst>
              </a:tr>
              <a:tr h="212940">
                <a:tc>
                  <a:txBody>
                    <a:bodyPr/>
                    <a:lstStyle/>
                    <a:p>
                      <a:pPr algn="ctr" fontAlgn="b"/>
                      <a:r>
                        <a:rPr lang="en-US"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688696.SH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极米科技</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416.00</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274.49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-34.02%</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234628114"/>
                  </a:ext>
                </a:extLst>
              </a:tr>
              <a:tr h="21294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688016.SH</a:t>
                      </a:r>
                    </a:p>
                  </a:txBody>
                  <a:tcPr marL="9525" marR="9525" marT="9525" marB="0" anchor="ctr">
                    <a:lnL>
                      <a:noFill/>
                    </a:lnL>
                    <a:lnR>
                      <a:noFill/>
                    </a:lnR>
                    <a:lnT>
                      <a:noFill/>
                    </a:lnT>
                    <a:lnB>
                      <a:noFill/>
                    </a:lnB>
                  </a:tcPr>
                </a:tc>
                <a:tc>
                  <a:txBody>
                    <a:bodyPr/>
                    <a:lstStyle/>
                    <a:p>
                      <a:pPr algn="ctr" fontAlgn="b"/>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心脉医疗</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327.22</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219.88</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-32.80%</a:t>
                      </a:r>
                    </a:p>
                  </a:txBody>
                  <a:tcPr marL="9525" marR="9525" marT="9525" marB="0" anchor="ctr">
                    <a:lnL>
                      <a:noFill/>
                    </a:lnL>
                    <a:lnR>
                      <a:noFill/>
                    </a:lnR>
                    <a:lnT>
                      <a:noFill/>
                    </a:lnT>
                    <a:lnB>
                      <a:noFill/>
                    </a:lnB>
                  </a:tcPr>
                </a:tc>
                <a:extLst>
                  <a:ext uri="{0D108BD9-81ED-4DB2-BD59-A6C34878D82A}">
                    <a16:rowId xmlns:a16="http://schemas.microsoft.com/office/drawing/2014/main" val="235083241"/>
                  </a:ext>
                </a:extLst>
              </a:tr>
              <a:tr h="212940">
                <a:tc>
                  <a:txBody>
                    <a:bodyPr/>
                    <a:lstStyle/>
                    <a:p>
                      <a:pPr algn="ctr" fontAlgn="b"/>
                      <a:r>
                        <a:rPr lang="en-US"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688356.SH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键凯科技</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197.10</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132.87</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-32.59%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37043619"/>
                  </a:ext>
                </a:extLst>
              </a:tr>
              <a:tr h="21294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688277.SH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天智航</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151.02</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104.54</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-30.78%</a:t>
                      </a:r>
                    </a:p>
                  </a:txBody>
                  <a:tcPr marL="9525" marR="9525" marT="9525" marB="0" anchor="ctr">
                    <a:lnL>
                      <a:noFill/>
                    </a:lnL>
                    <a:lnR>
                      <a:noFill/>
                    </a:lnR>
                    <a:lnT>
                      <a:noFill/>
                    </a:lnT>
                    <a:lnB>
                      <a:noFill/>
                    </a:lnB>
                  </a:tcPr>
                </a:tc>
                <a:extLst>
                  <a:ext uri="{0D108BD9-81ED-4DB2-BD59-A6C34878D82A}">
                    <a16:rowId xmlns:a16="http://schemas.microsoft.com/office/drawing/2014/main" val="363514671"/>
                  </a:ext>
                </a:extLst>
              </a:tr>
              <a:tr h="21294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688580.SH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伟思医疗</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114.48</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81.26</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-29.01%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4030327943"/>
                  </a:ext>
                </a:extLst>
              </a:tr>
              <a:tr h="21294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688256.SH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寒武纪</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552.94</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400.66</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-27.54%</a:t>
                      </a:r>
                    </a:p>
                  </a:txBody>
                  <a:tcPr marL="9525" marR="9525" marT="9525" marB="0" anchor="ctr">
                    <a:lnL>
                      <a:noFill/>
                    </a:lnL>
                    <a:lnR>
                      <a:noFill/>
                    </a:lnR>
                    <a:lnT>
                      <a:noFill/>
                    </a:lnT>
                    <a:lnB>
                      <a:noFill/>
                    </a:lnB>
                  </a:tcPr>
                </a:tc>
                <a:extLst>
                  <a:ext uri="{0D108BD9-81ED-4DB2-BD59-A6C34878D82A}">
                    <a16:rowId xmlns:a16="http://schemas.microsoft.com/office/drawing/2014/main" val="258823216"/>
                  </a:ext>
                </a:extLst>
              </a:tr>
              <a:tr h="21294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688050.SH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爱博医疗</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397.20</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288.19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-27.44%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390678793"/>
                  </a:ext>
                </a:extLst>
              </a:tr>
              <a:tr h="21294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688269.SH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凯立新材</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130.26</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95.39</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cs typeface="Arial" panose="020B0604020202020204" pitchFamily="34" charset="0"/>
                        </a:rPr>
                        <a:t>-26.77%</a:t>
                      </a:r>
                    </a:p>
                  </a:txBody>
                  <a:tcPr marL="9525" marR="9525" marT="9525" marB="0" anchor="ctr">
                    <a:lnL>
                      <a:noFill/>
                    </a:lnL>
                    <a:lnR>
                      <a:noFill/>
                    </a:lnR>
                    <a:lnT>
                      <a:noFill/>
                    </a:lnT>
                    <a:lnB>
                      <a:noFill/>
                    </a:lnB>
                  </a:tcPr>
                </a:tc>
                <a:extLst>
                  <a:ext uri="{0D108BD9-81ED-4DB2-BD59-A6C34878D82A}">
                    <a16:rowId xmlns:a16="http://schemas.microsoft.com/office/drawing/2014/main" val="1216370131"/>
                  </a:ext>
                </a:extLst>
              </a:tr>
            </a:tbl>
          </a:graphicData>
        </a:graphic>
      </p:graphicFrame>
      <p:graphicFrame>
        <p:nvGraphicFramePr>
          <p:cNvPr id="5" name="图表 4">
            <a:extLst>
              <a:ext uri="{FF2B5EF4-FFF2-40B4-BE49-F238E27FC236}">
                <a16:creationId xmlns:a16="http://schemas.microsoft.com/office/drawing/2014/main" id="{C1AD09FD-7809-4990-B34A-B4E24886A632}"/>
              </a:ext>
            </a:extLst>
          </p:cNvPr>
          <p:cNvGraphicFramePr>
            <a:graphicFrameLocks/>
          </p:cNvGraphicFramePr>
          <p:nvPr>
            <p:extLst>
              <p:ext uri="{D42A27DB-BD31-4B8C-83A1-F6EECF244321}">
                <p14:modId xmlns:p14="http://schemas.microsoft.com/office/powerpoint/2010/main" val="3774301913"/>
              </p:ext>
            </p:extLst>
          </p:nvPr>
        </p:nvGraphicFramePr>
        <p:xfrm>
          <a:off x="1847851" y="900735"/>
          <a:ext cx="8569324" cy="29738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0411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6E652B67-ECF4-46AD-8022-8BFE7E8C719F}"/>
              </a:ext>
            </a:extLst>
          </p:cNvPr>
          <p:cNvGrpSpPr/>
          <p:nvPr/>
        </p:nvGrpSpPr>
        <p:grpSpPr>
          <a:xfrm>
            <a:off x="1868417" y="4065233"/>
            <a:ext cx="4621006" cy="357505"/>
            <a:chOff x="7157508" y="740532"/>
            <a:chExt cx="3098167" cy="369870"/>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整体节奏平稳，并购市场表现平平</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9218"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1868418" y="4528594"/>
            <a:ext cx="8548758" cy="1803186"/>
          </a:xfrm>
          <a:prstGeom prst="rect">
            <a:avLst/>
          </a:prstGeom>
          <a:noFill/>
        </p:spPr>
        <p:txBody>
          <a:bodyPr wrap="square" lIns="0" tIns="0" rIns="0" bIns="0" rtlCol="0">
            <a:spAutoFit/>
          </a:bodyPr>
          <a:lstStyle/>
          <a:p>
            <a:pPr indent="359991" algn="just">
              <a:lnSpc>
                <a:spcPct val="150000"/>
              </a:lnSpc>
            </a:pPr>
            <a:r>
              <a:rPr lang="zh-CN" altLang="en-US" sz="1600" dirty="0">
                <a:latin typeface="微软雅黑" panose="020B0503020204020204" pitchFamily="34" charset="-122"/>
                <a:ea typeface="微软雅黑" panose="020B0503020204020204" pitchFamily="34" charset="-122"/>
              </a:rPr>
              <a:t>今年以来</a:t>
            </a:r>
            <a:r>
              <a:rPr lang="en-US" altLang="zh-CN" sz="1600" dirty="0">
                <a:latin typeface="微软雅黑" panose="020B0503020204020204" pitchFamily="34" charset="-122"/>
                <a:ea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rPr>
              <a:t>上市节奏长期保持稳定，</a:t>
            </a: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月共有</a:t>
            </a:r>
            <a:r>
              <a:rPr lang="en-US" altLang="zh-CN" sz="1600" dirty="0">
                <a:latin typeface="微软雅黑" panose="020B0503020204020204" pitchFamily="34" charset="-122"/>
                <a:ea typeface="微软雅黑" panose="020B0503020204020204" pitchFamily="34" charset="-122"/>
              </a:rPr>
              <a:t>48</a:t>
            </a:r>
            <a:r>
              <a:rPr lang="zh-CN" altLang="en-US" sz="1600" dirty="0">
                <a:latin typeface="微软雅黑" panose="020B0503020204020204" pitchFamily="34" charset="-122"/>
                <a:ea typeface="微软雅黑" panose="020B0503020204020204" pitchFamily="34" charset="-122"/>
              </a:rPr>
              <a:t>家企业上市，较上月减少</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家，但募资净额有所收窄，在资本市场不断深化改革的同时，并未对</a:t>
            </a:r>
            <a:r>
              <a:rPr lang="en-US" altLang="zh-CN" sz="1600" dirty="0">
                <a:latin typeface="微软雅黑" panose="020B0503020204020204" pitchFamily="34" charset="-122"/>
                <a:ea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rPr>
              <a:t>节奏产生较大的影响。</a:t>
            </a:r>
            <a:endParaRPr lang="en-US" altLang="zh-CN" sz="1600" dirty="0">
              <a:latin typeface="微软雅黑" panose="020B0503020204020204" pitchFamily="34" charset="-122"/>
              <a:ea typeface="微软雅黑" panose="020B0503020204020204" pitchFamily="34" charset="-122"/>
            </a:endParaRPr>
          </a:p>
          <a:p>
            <a:pPr indent="359991" algn="just">
              <a:lnSpc>
                <a:spcPct val="150000"/>
              </a:lnSpc>
            </a:pPr>
            <a:endParaRPr lang="en-US" altLang="zh-CN" sz="1600" dirty="0">
              <a:latin typeface="微软雅黑" panose="020B0503020204020204" pitchFamily="34" charset="-122"/>
              <a:ea typeface="微软雅黑" panose="020B0503020204020204" pitchFamily="34" charset="-122"/>
            </a:endParaRPr>
          </a:p>
          <a:p>
            <a:pPr indent="359991" algn="just">
              <a:lnSpc>
                <a:spcPct val="150000"/>
              </a:lnSpc>
            </a:pPr>
            <a:r>
              <a:rPr lang="zh-CN" altLang="en-US" sz="1600" dirty="0">
                <a:latin typeface="微软雅黑" panose="020B0503020204020204" pitchFamily="34" charset="-122"/>
                <a:ea typeface="微软雅黑" panose="020B0503020204020204" pitchFamily="34" charset="-122"/>
              </a:rPr>
              <a:t>并购市场方面，并购数量与上月基本保持稳定，仅增加</a:t>
            </a:r>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起。并购规模随着数据的披露，</a:t>
            </a: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月并购规模达到了</a:t>
            </a:r>
            <a:r>
              <a:rPr lang="en-US" altLang="zh-CN" sz="1600" dirty="0">
                <a:latin typeface="微软雅黑" panose="020B0503020204020204" pitchFamily="34" charset="-122"/>
                <a:ea typeface="微软雅黑" panose="020B0503020204020204" pitchFamily="34" charset="-122"/>
              </a:rPr>
              <a:t>383.25</a:t>
            </a:r>
            <a:r>
              <a:rPr lang="zh-CN" altLang="en-US" sz="1600" dirty="0">
                <a:latin typeface="微软雅黑" panose="020B0503020204020204" pitchFamily="34" charset="-122"/>
                <a:ea typeface="微软雅黑" panose="020B0503020204020204" pitchFamily="34" charset="-122"/>
              </a:rPr>
              <a:t>亿元。近两个月并购市场表现平平，化工及公用事业等并购规模居前。</a:t>
            </a:r>
            <a:endParaRPr lang="en-US" altLang="zh-CN" sz="1600"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1895403" y="136107"/>
            <a:ext cx="1268296" cy="461665"/>
          </a:xfrm>
          <a:prstGeom prst="rect">
            <a:avLst/>
          </a:prstGeom>
          <a:noFill/>
        </p:spPr>
        <p:txBody>
          <a:bodyPr wrap="none" rtlCol="0">
            <a:spAutoFit/>
          </a:bodyPr>
          <a:lstStyle/>
          <a:p>
            <a:r>
              <a:rPr lang="en-US" altLang="zh-CN" sz="2400" b="1" dirty="0">
                <a:solidFill>
                  <a:srgbClr val="000798"/>
                </a:solidFill>
              </a:rPr>
              <a:t>7</a:t>
            </a:r>
            <a:r>
              <a:rPr lang="zh-CN" altLang="en-US" sz="2400" b="1" dirty="0">
                <a:solidFill>
                  <a:srgbClr val="000798"/>
                </a:solidFill>
              </a:rPr>
              <a:t>月小结</a:t>
            </a:r>
          </a:p>
        </p:txBody>
      </p:sp>
      <p:sp>
        <p:nvSpPr>
          <p:cNvPr id="12" name="文本框 11">
            <a:extLst>
              <a:ext uri="{FF2B5EF4-FFF2-40B4-BE49-F238E27FC236}">
                <a16:creationId xmlns:a16="http://schemas.microsoft.com/office/drawing/2014/main" id="{072ED3C1-5125-46BB-BDF5-4F785C1A6F75}"/>
              </a:ext>
            </a:extLst>
          </p:cNvPr>
          <p:cNvSpPr txBox="1"/>
          <p:nvPr/>
        </p:nvSpPr>
        <p:spPr>
          <a:xfrm>
            <a:off x="1866486" y="1355277"/>
            <a:ext cx="8569325" cy="2541850"/>
          </a:xfrm>
          <a:prstGeom prst="rect">
            <a:avLst/>
          </a:prstGeom>
          <a:noFill/>
        </p:spPr>
        <p:txBody>
          <a:bodyPr wrap="square" lIns="0" tIns="0" rIns="0" bIns="0" rtlCol="0">
            <a:spAutoFit/>
          </a:bodyPr>
          <a:lstStyle/>
          <a:p>
            <a:pPr indent="359991" algn="just">
              <a:lnSpc>
                <a:spcPct val="150000"/>
              </a:lnSpc>
            </a:pPr>
            <a:r>
              <a:rPr lang="zh-CN" altLang="en-US" sz="1600" dirty="0">
                <a:latin typeface="微软雅黑" panose="020B0503020204020204" pitchFamily="34" charset="-122"/>
                <a:ea typeface="微软雅黑" panose="020B0503020204020204" pitchFamily="34" charset="-122"/>
              </a:rPr>
              <a:t>从募集市场的数据统计可以看出，自今年以来基金募集持续火热，近几月，募集事件及规模均在不断扩大，募集市场升温明显。</a:t>
            </a: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月共发生</a:t>
            </a:r>
            <a:r>
              <a:rPr lang="en-US" altLang="zh-CN" sz="1600" dirty="0">
                <a:latin typeface="微软雅黑" panose="020B0503020204020204" pitchFamily="34" charset="-122"/>
                <a:ea typeface="微软雅黑" panose="020B0503020204020204" pitchFamily="34" charset="-122"/>
              </a:rPr>
              <a:t>335</a:t>
            </a:r>
            <a:r>
              <a:rPr lang="zh-CN" altLang="en-US" sz="1600" dirty="0">
                <a:latin typeface="微软雅黑" panose="020B0503020204020204" pitchFamily="34" charset="-122"/>
                <a:ea typeface="微软雅黑" panose="020B0503020204020204" pitchFamily="34" charset="-122"/>
              </a:rPr>
              <a:t>起基金募集事件，环比增加</a:t>
            </a:r>
            <a:r>
              <a:rPr lang="en-US" altLang="zh-CN" sz="1600" dirty="0">
                <a:latin typeface="微软雅黑" panose="020B0503020204020204" pitchFamily="34" charset="-122"/>
                <a:ea typeface="微软雅黑" panose="020B0503020204020204" pitchFamily="34" charset="-122"/>
              </a:rPr>
              <a:t>27.35%</a:t>
            </a:r>
            <a:r>
              <a:rPr lang="zh-CN" altLang="en-US" sz="1600" dirty="0">
                <a:latin typeface="微软雅黑" panose="020B0503020204020204" pitchFamily="34" charset="-122"/>
                <a:ea typeface="微软雅黑" panose="020B0503020204020204" pitchFamily="34" charset="-122"/>
              </a:rPr>
              <a:t>；募资总额</a:t>
            </a:r>
            <a:r>
              <a:rPr lang="en-US" altLang="zh-CN" sz="1600" dirty="0">
                <a:latin typeface="微软雅黑" panose="020B0503020204020204" pitchFamily="34" charset="-122"/>
                <a:ea typeface="微软雅黑" panose="020B0503020204020204" pitchFamily="34" charset="-122"/>
              </a:rPr>
              <a:t>2009.14</a:t>
            </a:r>
            <a:r>
              <a:rPr lang="zh-CN" altLang="en-US" sz="1600" dirty="0">
                <a:latin typeface="微软雅黑" panose="020B0503020204020204" pitchFamily="34" charset="-122"/>
                <a:ea typeface="微软雅黑" panose="020B0503020204020204" pitchFamily="34" charset="-122"/>
              </a:rPr>
              <a:t>亿元，环比扩张</a:t>
            </a:r>
            <a:r>
              <a:rPr lang="en-US" altLang="zh-CN" sz="1600" dirty="0">
                <a:latin typeface="微软雅黑" panose="020B0503020204020204" pitchFamily="34" charset="-122"/>
                <a:ea typeface="微软雅黑" panose="020B0503020204020204" pitchFamily="34" charset="-122"/>
              </a:rPr>
              <a:t>65.84%</a:t>
            </a:r>
          </a:p>
          <a:p>
            <a:pPr indent="359991" algn="just">
              <a:lnSpc>
                <a:spcPct val="150000"/>
              </a:lnSpc>
            </a:pPr>
            <a:endParaRPr lang="en-US" altLang="zh-CN" sz="1600" dirty="0">
              <a:latin typeface="微软雅黑" panose="020B0503020204020204" pitchFamily="34" charset="-122"/>
              <a:ea typeface="微软雅黑" panose="020B0503020204020204" pitchFamily="34" charset="-122"/>
            </a:endParaRPr>
          </a:p>
          <a:p>
            <a:pPr indent="359991" algn="just">
              <a:lnSpc>
                <a:spcPct val="150000"/>
              </a:lnSpc>
            </a:pPr>
            <a:r>
              <a:rPr lang="zh-CN" altLang="en-US" sz="1600" dirty="0">
                <a:latin typeface="微软雅黑" panose="020B0503020204020204" pitchFamily="34" charset="-122"/>
                <a:ea typeface="微软雅黑" panose="020B0503020204020204" pitchFamily="34" charset="-122"/>
              </a:rPr>
              <a:t>投资市场</a:t>
            </a: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月表现平稳，据统计</a:t>
            </a: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月共发生</a:t>
            </a:r>
            <a:r>
              <a:rPr lang="en-US" altLang="zh-CN" sz="1600" dirty="0">
                <a:latin typeface="微软雅黑" panose="020B0503020204020204" pitchFamily="34" charset="-122"/>
                <a:ea typeface="微软雅黑" panose="020B0503020204020204" pitchFamily="34" charset="-122"/>
              </a:rPr>
              <a:t>281</a:t>
            </a:r>
            <a:r>
              <a:rPr lang="zh-CN" altLang="en-US" sz="1600" dirty="0">
                <a:latin typeface="微软雅黑" panose="020B0503020204020204" pitchFamily="34" charset="-122"/>
                <a:ea typeface="微软雅黑" panose="020B0503020204020204" pitchFamily="34" charset="-122"/>
              </a:rPr>
              <a:t>起投资事件，环比增加</a:t>
            </a:r>
            <a:r>
              <a:rPr lang="en-US" altLang="zh-CN" sz="1600" dirty="0">
                <a:latin typeface="微软雅黑" panose="020B0503020204020204" pitchFamily="34" charset="-122"/>
                <a:ea typeface="微软雅黑" panose="020B0503020204020204" pitchFamily="34" charset="-122"/>
              </a:rPr>
              <a:t>25.45%</a:t>
            </a:r>
            <a:r>
              <a:rPr lang="zh-CN" altLang="en-US" sz="1600" dirty="0">
                <a:latin typeface="微软雅黑" panose="020B0503020204020204" pitchFamily="34" charset="-122"/>
                <a:ea typeface="微软雅黑" panose="020B0503020204020204" pitchFamily="34" charset="-122"/>
              </a:rPr>
              <a:t>；总投资额</a:t>
            </a:r>
            <a:r>
              <a:rPr lang="en-US" altLang="zh-CN" sz="1600" dirty="0">
                <a:latin typeface="微软雅黑" panose="020B0503020204020204" pitchFamily="34" charset="-122"/>
                <a:ea typeface="微软雅黑" panose="020B0503020204020204" pitchFamily="34" charset="-122"/>
              </a:rPr>
              <a:t>531.26</a:t>
            </a:r>
            <a:r>
              <a:rPr lang="zh-CN" altLang="en-US" sz="1600" dirty="0">
                <a:latin typeface="微软雅黑" panose="020B0503020204020204" pitchFamily="34" charset="-122"/>
                <a:ea typeface="微软雅黑" panose="020B0503020204020204" pitchFamily="34" charset="-122"/>
              </a:rPr>
              <a:t>亿元，环比收窄</a:t>
            </a:r>
            <a:r>
              <a:rPr lang="en-US" altLang="zh-CN" sz="1600" dirty="0">
                <a:latin typeface="微软雅黑" panose="020B0503020204020204" pitchFamily="34" charset="-122"/>
                <a:ea typeface="微软雅黑" panose="020B0503020204020204" pitchFamily="34" charset="-122"/>
              </a:rPr>
              <a:t>30.66%</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A</a:t>
            </a:r>
            <a:r>
              <a:rPr lang="zh-CN" altLang="en-US" sz="1600" dirty="0">
                <a:latin typeface="微软雅黑" panose="020B0503020204020204" pitchFamily="34" charset="-122"/>
                <a:ea typeface="微软雅黑" panose="020B0503020204020204" pitchFamily="34" charset="-122"/>
              </a:rPr>
              <a:t>轮和</a:t>
            </a:r>
            <a:r>
              <a:rPr lang="en-US" altLang="zh-CN" sz="1600" dirty="0">
                <a:latin typeface="微软雅黑" panose="020B0503020204020204" pitchFamily="34" charset="-122"/>
                <a:ea typeface="微软雅黑" panose="020B0503020204020204" pitchFamily="34" charset="-122"/>
              </a:rPr>
              <a:t>B</a:t>
            </a:r>
            <a:r>
              <a:rPr lang="zh-CN" altLang="en-US" sz="1600" dirty="0">
                <a:latin typeface="微软雅黑" panose="020B0503020204020204" pitchFamily="34" charset="-122"/>
                <a:ea typeface="微软雅黑" panose="020B0503020204020204" pitchFamily="34" charset="-122"/>
              </a:rPr>
              <a:t>轮依旧为主要融资轮次。科技、医疗投资依旧火爆，新消费及电商也不断涌现。</a:t>
            </a:r>
            <a:endParaRPr lang="en-US" altLang="zh-CN" sz="1600" dirty="0">
              <a:latin typeface="微软雅黑" panose="020B0503020204020204" pitchFamily="34" charset="-122"/>
              <a:ea typeface="微软雅黑" panose="020B0503020204020204" pitchFamily="34" charset="-122"/>
            </a:endParaRPr>
          </a:p>
        </p:txBody>
      </p:sp>
      <p:grpSp>
        <p:nvGrpSpPr>
          <p:cNvPr id="13" name="组合 12">
            <a:extLst>
              <a:ext uri="{FF2B5EF4-FFF2-40B4-BE49-F238E27FC236}">
                <a16:creationId xmlns:a16="http://schemas.microsoft.com/office/drawing/2014/main" id="{ABCC63C5-B544-410D-8202-59C0D4799ACA}"/>
              </a:ext>
            </a:extLst>
          </p:cNvPr>
          <p:cNvGrpSpPr/>
          <p:nvPr/>
        </p:nvGrpSpPr>
        <p:grpSpPr>
          <a:xfrm>
            <a:off x="1866486" y="993517"/>
            <a:ext cx="4554746" cy="357504"/>
            <a:chOff x="7207079" y="740533"/>
            <a:chExt cx="3547064" cy="369869"/>
          </a:xfrm>
        </p:grpSpPr>
        <p:sp>
          <p:nvSpPr>
            <p:cNvPr id="14" name="矩形 13">
              <a:extLst>
                <a:ext uri="{FF2B5EF4-FFF2-40B4-BE49-F238E27FC236}">
                  <a16:creationId xmlns:a16="http://schemas.microsoft.com/office/drawing/2014/main" id="{4E1CF7BD-A761-41E0-8C2A-A1B7752825BC}"/>
                </a:ext>
              </a:extLst>
            </p:cNvPr>
            <p:cNvSpPr/>
            <p:nvPr/>
          </p:nvSpPr>
          <p:spPr>
            <a:xfrm>
              <a:off x="7207079" y="740533"/>
              <a:ext cx="3261967"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募集市场升温明显，投资市场维持稳定</a:t>
              </a:r>
            </a:p>
          </p:txBody>
        </p:sp>
        <p:sp>
          <p:nvSpPr>
            <p:cNvPr id="15" name="等腰三角形 14">
              <a:extLst>
                <a:ext uri="{FF2B5EF4-FFF2-40B4-BE49-F238E27FC236}">
                  <a16:creationId xmlns:a16="http://schemas.microsoft.com/office/drawing/2014/main" id="{47D02F80-287F-4DD2-976B-AF371911A0E5}"/>
                </a:ext>
              </a:extLst>
            </p:cNvPr>
            <p:cNvSpPr/>
            <p:nvPr/>
          </p:nvSpPr>
          <p:spPr>
            <a:xfrm rot="5400000">
              <a:off x="10427686" y="783945"/>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extLst>
      <p:ext uri="{BB962C8B-B14F-4D97-AF65-F5344CB8AC3E}">
        <p14:creationId xmlns:p14="http://schemas.microsoft.com/office/powerpoint/2010/main" val="41237183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2440319" y="4150016"/>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798"/>
                </a:solidFill>
                <a:latin typeface="华文新魏" panose="02010800040101010101" pitchFamily="2" charset="-122"/>
                <a:ea typeface="华文新魏" panose="02010800040101010101" pitchFamily="2" charset="-122"/>
              </a:rPr>
              <a:t>IPO</a:t>
            </a:r>
            <a:endParaRPr lang="zh-CN" altLang="en-US" sz="1600" dirty="0">
              <a:solidFill>
                <a:srgbClr val="000798"/>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298365" y="2067264"/>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募集市场持续升温，</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数量规模环比上行。</a:t>
            </a:r>
          </a:p>
        </p:txBody>
      </p:sp>
      <p:sp>
        <p:nvSpPr>
          <p:cNvPr id="6" name="文本框 5"/>
          <p:cNvSpPr txBox="1"/>
          <p:nvPr/>
        </p:nvSpPr>
        <p:spPr>
          <a:xfrm>
            <a:off x="3298365" y="3115283"/>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投资市场表现稳定，事件增多规模收窄。</a:t>
            </a:r>
          </a:p>
        </p:txBody>
      </p:sp>
      <p:sp>
        <p:nvSpPr>
          <p:cNvPr id="7" name="文本框 6"/>
          <p:cNvSpPr txBox="1"/>
          <p:nvPr/>
        </p:nvSpPr>
        <p:spPr>
          <a:xfrm>
            <a:off x="3352776" y="4200524"/>
            <a:ext cx="2019324"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节奏保持稳定，</a:t>
            </a:r>
            <a:endParaRPr lang="en-US" altLang="zh-CN" dirty="0"/>
          </a:p>
          <a:p>
            <a:r>
              <a:rPr lang="zh-CN" altLang="en-US" dirty="0"/>
              <a:t>募资净额下滑明显。</a:t>
            </a:r>
            <a:endParaRPr lang="en-US" altLang="zh-CN" dirty="0"/>
          </a:p>
        </p:txBody>
      </p:sp>
      <p:sp>
        <p:nvSpPr>
          <p:cNvPr id="8" name="矩形 7"/>
          <p:cNvSpPr/>
          <p:nvPr/>
        </p:nvSpPr>
        <p:spPr>
          <a:xfrm>
            <a:off x="6108581" y="3097869"/>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7101240" y="3157854"/>
            <a:ext cx="224596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新三板体量持续缩水，</a:t>
            </a:r>
            <a:endParaRPr lang="en-US" altLang="zh-CN" dirty="0"/>
          </a:p>
          <a:p>
            <a:r>
              <a:rPr lang="zh-CN" altLang="en-US" dirty="0"/>
              <a:t>净摘牌数量几乎持平。</a:t>
            </a:r>
            <a:endParaRPr lang="en-US" altLang="zh-CN" dirty="0"/>
          </a:p>
        </p:txBody>
      </p:sp>
      <p:sp>
        <p:nvSpPr>
          <p:cNvPr id="10" name="矩形 9"/>
          <p:cNvSpPr/>
          <p:nvPr/>
        </p:nvSpPr>
        <p:spPr>
          <a:xfrm>
            <a:off x="6108581"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并购</a:t>
            </a:r>
          </a:p>
        </p:txBody>
      </p:sp>
      <p:sp>
        <p:nvSpPr>
          <p:cNvPr id="11" name="文本框 10"/>
          <p:cNvSpPr txBox="1"/>
          <p:nvPr/>
        </p:nvSpPr>
        <p:spPr>
          <a:xfrm>
            <a:off x="7101240" y="2048214"/>
            <a:ext cx="209356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并购市场表现平平，</a:t>
            </a:r>
            <a:endParaRPr lang="en-US" altLang="zh-CN" dirty="0"/>
          </a:p>
          <a:p>
            <a:r>
              <a:rPr lang="zh-CN" altLang="en-US" dirty="0"/>
              <a:t>数量持平规模增大。</a:t>
            </a:r>
            <a:endParaRPr lang="en-US" altLang="zh-CN" dirty="0"/>
          </a:p>
        </p:txBody>
      </p:sp>
      <p:sp>
        <p:nvSpPr>
          <p:cNvPr id="18" name="矩形 17">
            <a:extLst>
              <a:ext uri="{FF2B5EF4-FFF2-40B4-BE49-F238E27FC236}">
                <a16:creationId xmlns:a16="http://schemas.microsoft.com/office/drawing/2014/main" id="{2838D878-7E1E-449A-AE2B-A7EB0F36A2FE}"/>
              </a:ext>
            </a:extLst>
          </p:cNvPr>
          <p:cNvSpPr/>
          <p:nvPr/>
        </p:nvSpPr>
        <p:spPr>
          <a:xfrm>
            <a:off x="2430794"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募集</a:t>
            </a:r>
          </a:p>
        </p:txBody>
      </p:sp>
      <p:sp>
        <p:nvSpPr>
          <p:cNvPr id="20" name="矩形 19">
            <a:extLst>
              <a:ext uri="{FF2B5EF4-FFF2-40B4-BE49-F238E27FC236}">
                <a16:creationId xmlns:a16="http://schemas.microsoft.com/office/drawing/2014/main" id="{92097731-A4B3-4D85-A0E9-1AD314BD4FDD}"/>
              </a:ext>
            </a:extLst>
          </p:cNvPr>
          <p:cNvSpPr/>
          <p:nvPr/>
        </p:nvSpPr>
        <p:spPr>
          <a:xfrm>
            <a:off x="2430794" y="3055298"/>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投资</a:t>
            </a:r>
          </a:p>
        </p:txBody>
      </p:sp>
      <p:sp>
        <p:nvSpPr>
          <p:cNvPr id="21" name="矩形 20">
            <a:extLst>
              <a:ext uri="{FF2B5EF4-FFF2-40B4-BE49-F238E27FC236}">
                <a16:creationId xmlns:a16="http://schemas.microsoft.com/office/drawing/2014/main" id="{173EAEE1-2304-4E09-A4DE-B9691FF52C2E}"/>
              </a:ext>
            </a:extLst>
          </p:cNvPr>
          <p:cNvSpPr/>
          <p:nvPr/>
        </p:nvSpPr>
        <p:spPr>
          <a:xfrm>
            <a:off x="6108581" y="4178635"/>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科创板</a:t>
            </a:r>
          </a:p>
        </p:txBody>
      </p:sp>
      <p:sp>
        <p:nvSpPr>
          <p:cNvPr id="22" name="文本框 21">
            <a:extLst>
              <a:ext uri="{FF2B5EF4-FFF2-40B4-BE49-F238E27FC236}">
                <a16:creationId xmlns:a16="http://schemas.microsoft.com/office/drawing/2014/main" id="{B3638B5A-E0B9-4077-999A-9263794D2CFE}"/>
              </a:ext>
            </a:extLst>
          </p:cNvPr>
          <p:cNvSpPr txBox="1"/>
          <p:nvPr/>
        </p:nvSpPr>
        <p:spPr>
          <a:xfrm>
            <a:off x="7104659" y="4219574"/>
            <a:ext cx="1925041"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科创板涨跌参半，</a:t>
            </a:r>
            <a:endParaRPr lang="en-US" altLang="zh-CN" dirty="0"/>
          </a:p>
          <a:p>
            <a:r>
              <a:rPr lang="zh-CN" altLang="en-US" sz="1800" b="0" i="0" u="none" strike="noStrike" dirty="0">
                <a:effectLst/>
                <a:latin typeface="Arial" panose="020B0604020202020204" pitchFamily="34" charset="0"/>
              </a:rPr>
              <a:t>科技股表现强势</a:t>
            </a:r>
            <a:r>
              <a:rPr lang="zh-CN" altLang="en-US" dirty="0"/>
              <a:t>。</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2" name="Rectangle 2"/>
          <p:cNvSpPr txBox="1">
            <a:spLocks noChangeArrowheads="1"/>
          </p:cNvSpPr>
          <p:nvPr/>
        </p:nvSpPr>
        <p:spPr bwMode="auto">
          <a:xfrm>
            <a:off x="1882775" y="144543"/>
            <a:ext cx="8426450" cy="5151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sp>
        <p:nvSpPr>
          <p:cNvPr id="14" name="文本框 13">
            <a:extLst>
              <a:ext uri="{FF2B5EF4-FFF2-40B4-BE49-F238E27FC236}">
                <a16:creationId xmlns:a16="http://schemas.microsoft.com/office/drawing/2014/main" id="{525476CC-5A92-46F5-92CC-5228B83DE6FF}"/>
              </a:ext>
            </a:extLst>
          </p:cNvPr>
          <p:cNvSpPr txBox="1"/>
          <p:nvPr/>
        </p:nvSpPr>
        <p:spPr>
          <a:xfrm>
            <a:off x="2362378" y="5263552"/>
            <a:ext cx="1563903" cy="369332"/>
          </a:xfrm>
          <a:prstGeom prst="rect">
            <a:avLst/>
          </a:prstGeom>
          <a:noFill/>
        </p:spPr>
        <p:txBody>
          <a:bodyPr wrap="square" lIns="0" tIns="0" rIns="0" bIns="0" rtlCol="0">
            <a:spAutoFit/>
          </a:bodyPr>
          <a:lstStyle/>
          <a:p>
            <a:r>
              <a:rPr lang="en-US" altLang="zh-CN" sz="2400" dirty="0">
                <a:solidFill>
                  <a:srgbClr val="FF0000"/>
                </a:solidFill>
                <a:latin typeface="微软雅黑" panose="020B0503020204020204" pitchFamily="34" charset="-122"/>
                <a:ea typeface="微软雅黑" panose="020B0503020204020204" pitchFamily="34" charset="-122"/>
              </a:rPr>
              <a:t>27.35%</a:t>
            </a:r>
            <a:endParaRPr lang="en-US" altLang="zh-CN" sz="2400" dirty="0">
              <a:solidFill>
                <a:srgbClr val="FF0000"/>
              </a:solidFill>
              <a:latin typeface="Arial" panose="020B0604020202020204" pitchFamily="34" charset="0"/>
              <a:cs typeface="Arial" panose="020B0604020202020204" pitchFamily="34" charset="0"/>
            </a:endParaRPr>
          </a:p>
        </p:txBody>
      </p:sp>
      <p:sp>
        <p:nvSpPr>
          <p:cNvPr id="15" name="文本框 14">
            <a:extLst>
              <a:ext uri="{FF2B5EF4-FFF2-40B4-BE49-F238E27FC236}">
                <a16:creationId xmlns:a16="http://schemas.microsoft.com/office/drawing/2014/main" id="{0688E052-21B6-4ACD-8879-51AC41D46C47}"/>
              </a:ext>
            </a:extLst>
          </p:cNvPr>
          <p:cNvSpPr txBox="1"/>
          <p:nvPr/>
        </p:nvSpPr>
        <p:spPr>
          <a:xfrm>
            <a:off x="2358606" y="6099209"/>
            <a:ext cx="1072409" cy="369332"/>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FF0000"/>
                </a:solidFill>
                <a:latin typeface="微软雅黑" panose="020B0503020204020204" pitchFamily="34" charset="-122"/>
                <a:ea typeface="微软雅黑" panose="020B0503020204020204" pitchFamily="34" charset="-122"/>
                <a:cs typeface="+mn-cs"/>
              </a:rPr>
              <a:t>65.84%</a:t>
            </a:r>
            <a:endParaRPr lang="en-US" sz="2400" dirty="0">
              <a:solidFill>
                <a:srgbClr val="FF0000"/>
              </a:solidFill>
            </a:endParaRPr>
          </a:p>
        </p:txBody>
      </p:sp>
      <p:sp>
        <p:nvSpPr>
          <p:cNvPr id="16" name="文本框 15">
            <a:extLst>
              <a:ext uri="{FF2B5EF4-FFF2-40B4-BE49-F238E27FC236}">
                <a16:creationId xmlns:a16="http://schemas.microsoft.com/office/drawing/2014/main" id="{CE1A0AD6-A340-4944-8A98-91A057F64CE9}"/>
              </a:ext>
            </a:extLst>
          </p:cNvPr>
          <p:cNvSpPr txBox="1"/>
          <p:nvPr/>
        </p:nvSpPr>
        <p:spPr>
          <a:xfrm>
            <a:off x="2284360" y="4890901"/>
            <a:ext cx="1418978" cy="338554"/>
          </a:xfrm>
          <a:prstGeom prst="rect">
            <a:avLst/>
          </a:prstGeom>
          <a:noFill/>
        </p:spPr>
        <p:txBody>
          <a:bodyPr wrap="none" rtlCol="0">
            <a:spAutoFit/>
          </a:bodyPr>
          <a:lstStyle/>
          <a:p>
            <a:r>
              <a:rPr lang="zh-CN" altLang="en-US" sz="1600" dirty="0"/>
              <a:t>募集金额</a:t>
            </a:r>
            <a:r>
              <a:rPr lang="zh-CN" altLang="en-US" sz="1600" b="1" dirty="0"/>
              <a:t>环比</a:t>
            </a:r>
          </a:p>
        </p:txBody>
      </p:sp>
      <p:sp>
        <p:nvSpPr>
          <p:cNvPr id="17" name="文本框 16">
            <a:extLst>
              <a:ext uri="{FF2B5EF4-FFF2-40B4-BE49-F238E27FC236}">
                <a16:creationId xmlns:a16="http://schemas.microsoft.com/office/drawing/2014/main" id="{7F235572-52DE-4EB5-B3DA-28A6101D42E7}"/>
              </a:ext>
            </a:extLst>
          </p:cNvPr>
          <p:cNvSpPr txBox="1"/>
          <p:nvPr/>
        </p:nvSpPr>
        <p:spPr>
          <a:xfrm>
            <a:off x="2252368" y="5726345"/>
            <a:ext cx="1829347" cy="338554"/>
          </a:xfrm>
          <a:prstGeom prst="rect">
            <a:avLst/>
          </a:prstGeom>
          <a:noFill/>
        </p:spPr>
        <p:txBody>
          <a:bodyPr wrap="none" rtlCol="0">
            <a:spAutoFit/>
          </a:bodyPr>
          <a:lstStyle>
            <a:defPPr>
              <a:defRPr lang="zh-CN"/>
            </a:defPPr>
            <a:lvl1pPr>
              <a:defRPr sz="1400"/>
            </a:lvl1pPr>
          </a:lstStyle>
          <a:p>
            <a:r>
              <a:rPr lang="zh-CN" altLang="en-US" sz="1600" dirty="0"/>
              <a:t>募集事件规模</a:t>
            </a:r>
            <a:r>
              <a:rPr lang="zh-CN" altLang="en-US" sz="1600" b="1" dirty="0"/>
              <a:t>环比</a:t>
            </a:r>
          </a:p>
        </p:txBody>
      </p:sp>
      <p:grpSp>
        <p:nvGrpSpPr>
          <p:cNvPr id="19" name="组合 18">
            <a:extLst>
              <a:ext uri="{FF2B5EF4-FFF2-40B4-BE49-F238E27FC236}">
                <a16:creationId xmlns:a16="http://schemas.microsoft.com/office/drawing/2014/main" id="{CAE5DCC3-7341-4F68-B271-ABA770A0316E}"/>
              </a:ext>
            </a:extLst>
          </p:cNvPr>
          <p:cNvGrpSpPr/>
          <p:nvPr/>
        </p:nvGrpSpPr>
        <p:grpSpPr>
          <a:xfrm>
            <a:off x="1847850" y="4556062"/>
            <a:ext cx="2284315" cy="295403"/>
            <a:chOff x="7265361" y="731103"/>
            <a:chExt cx="3098166" cy="379297"/>
          </a:xfrm>
        </p:grpSpPr>
        <p:sp>
          <p:nvSpPr>
            <p:cNvPr id="20" name="矩形 19">
              <a:extLst>
                <a:ext uri="{FF2B5EF4-FFF2-40B4-BE49-F238E27FC236}">
                  <a16:creationId xmlns:a16="http://schemas.microsoft.com/office/drawing/2014/main" id="{F0AC8110-DAD2-43DE-9775-1A41D0401AD4}"/>
                </a:ext>
              </a:extLst>
            </p:cNvPr>
            <p:cNvSpPr/>
            <p:nvPr/>
          </p:nvSpPr>
          <p:spPr>
            <a:xfrm>
              <a:off x="7265361" y="731103"/>
              <a:ext cx="2815120"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募集市场持续升温</a:t>
              </a:r>
            </a:p>
          </p:txBody>
        </p:sp>
        <p:sp>
          <p:nvSpPr>
            <p:cNvPr id="21" name="等腰三角形 20">
              <a:extLst>
                <a:ext uri="{FF2B5EF4-FFF2-40B4-BE49-F238E27FC236}">
                  <a16:creationId xmlns:a16="http://schemas.microsoft.com/office/drawing/2014/main" id="{184005D9-30F7-4690-9914-1D662D6037BA}"/>
                </a:ext>
              </a:extLst>
            </p:cNvPr>
            <p:cNvSpPr/>
            <p:nvPr/>
          </p:nvSpPr>
          <p:spPr>
            <a:xfrm rot="5400000">
              <a:off x="10037070"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23" name="箭头: 下 22">
            <a:extLst>
              <a:ext uri="{FF2B5EF4-FFF2-40B4-BE49-F238E27FC236}">
                <a16:creationId xmlns:a16="http://schemas.microsoft.com/office/drawing/2014/main" id="{998B8B4B-EBFC-42A9-B585-93FA3C08CA73}"/>
              </a:ext>
            </a:extLst>
          </p:cNvPr>
          <p:cNvSpPr/>
          <p:nvPr/>
        </p:nvSpPr>
        <p:spPr>
          <a:xfrm rot="10800000">
            <a:off x="1874375" y="5811732"/>
            <a:ext cx="419576" cy="461667"/>
          </a:xfrm>
          <a:prstGeom prst="downArrow">
            <a:avLst/>
          </a:prstGeom>
          <a:solidFill>
            <a:srgbClr val="FF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endParaRPr>
          </a:p>
        </p:txBody>
      </p:sp>
      <p:sp>
        <p:nvSpPr>
          <p:cNvPr id="25" name="箭头: 下 24">
            <a:extLst>
              <a:ext uri="{FF2B5EF4-FFF2-40B4-BE49-F238E27FC236}">
                <a16:creationId xmlns:a16="http://schemas.microsoft.com/office/drawing/2014/main" id="{5349A176-A72F-4695-ABDC-97DCD288EE52}"/>
              </a:ext>
            </a:extLst>
          </p:cNvPr>
          <p:cNvSpPr/>
          <p:nvPr/>
        </p:nvSpPr>
        <p:spPr>
          <a:xfrm rot="10800000">
            <a:off x="1847850" y="5059965"/>
            <a:ext cx="419576" cy="461667"/>
          </a:xfrm>
          <a:prstGeom prst="downArrow">
            <a:avLst/>
          </a:prstGeom>
          <a:solidFill>
            <a:srgbClr val="FF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endParaRPr>
          </a:p>
        </p:txBody>
      </p:sp>
      <p:graphicFrame>
        <p:nvGraphicFramePr>
          <p:cNvPr id="26" name="图表 25">
            <a:extLst>
              <a:ext uri="{FF2B5EF4-FFF2-40B4-BE49-F238E27FC236}">
                <a16:creationId xmlns:a16="http://schemas.microsoft.com/office/drawing/2014/main" id="{B82038CC-614B-4CCD-B607-4EE42916A627}"/>
              </a:ext>
            </a:extLst>
          </p:cNvPr>
          <p:cNvGraphicFramePr>
            <a:graphicFrameLocks/>
          </p:cNvGraphicFramePr>
          <p:nvPr>
            <p:extLst>
              <p:ext uri="{D42A27DB-BD31-4B8C-83A1-F6EECF244321}">
                <p14:modId xmlns:p14="http://schemas.microsoft.com/office/powerpoint/2010/main" val="400396029"/>
              </p:ext>
            </p:extLst>
          </p:nvPr>
        </p:nvGraphicFramePr>
        <p:xfrm>
          <a:off x="1847850" y="949775"/>
          <a:ext cx="8569325" cy="3606287"/>
        </p:xfrm>
        <a:graphic>
          <a:graphicData uri="http://schemas.openxmlformats.org/drawingml/2006/chart">
            <c:chart xmlns:c="http://schemas.openxmlformats.org/drawingml/2006/chart" xmlns:r="http://schemas.openxmlformats.org/officeDocument/2006/relationships" r:id="rId4"/>
          </a:graphicData>
        </a:graphic>
      </p:graphicFrame>
      <p:sp>
        <p:nvSpPr>
          <p:cNvPr id="4" name="文本框 3">
            <a:extLst>
              <a:ext uri="{FF2B5EF4-FFF2-40B4-BE49-F238E27FC236}">
                <a16:creationId xmlns:a16="http://schemas.microsoft.com/office/drawing/2014/main" id="{29AF8C8A-65BC-40B8-83D4-D3CB9A7CC47B}"/>
              </a:ext>
            </a:extLst>
          </p:cNvPr>
          <p:cNvSpPr txBox="1"/>
          <p:nvPr/>
        </p:nvSpPr>
        <p:spPr>
          <a:xfrm>
            <a:off x="4240583" y="5026528"/>
            <a:ext cx="5803640" cy="1289905"/>
          </a:xfrm>
          <a:prstGeom prst="rect">
            <a:avLst/>
          </a:prstGeom>
          <a:noFill/>
        </p:spPr>
        <p:txBody>
          <a:bodyPr wrap="square" rtlCol="0">
            <a:spAutoFit/>
          </a:bodyPr>
          <a:lstStyle/>
          <a:p>
            <a:pPr algn="just">
              <a:lnSpc>
                <a:spcPct val="150000"/>
              </a:lnSpc>
            </a:pPr>
            <a:r>
              <a:rPr lang="zh-CN" altLang="en-US" dirty="0">
                <a:latin typeface="微软雅黑" panose="020B0503020204020204" pitchFamily="34" charset="-122"/>
                <a:ea typeface="微软雅黑" panose="020B0503020204020204" pitchFamily="34" charset="-122"/>
              </a:rPr>
              <a:t>自</a:t>
            </a:r>
            <a:r>
              <a:rPr lang="en-US" altLang="zh-CN" dirty="0">
                <a:latin typeface="微软雅黑" panose="020B0503020204020204" pitchFamily="34" charset="-122"/>
                <a:ea typeface="微软雅黑" panose="020B0503020204020204" pitchFamily="34" charset="-122"/>
              </a:rPr>
              <a:t>2021</a:t>
            </a:r>
            <a:r>
              <a:rPr lang="zh-CN" altLang="en-US" dirty="0">
                <a:latin typeface="微软雅黑" panose="020B0503020204020204" pitchFamily="34" charset="-122"/>
                <a:ea typeface="微软雅黑" panose="020B0503020204020204" pitchFamily="34" charset="-122"/>
              </a:rPr>
              <a:t>年</a:t>
            </a: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月以来，一级市场基金募集规模逐月上升。近</a:t>
            </a: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月，募集数量也出现上行。基金募集市场表现火热。</a:t>
            </a:r>
            <a:r>
              <a:rPr lang="en-US" altLang="zh-CN" dirty="0">
                <a:latin typeface="微软雅黑" panose="020B0503020204020204" pitchFamily="34" charset="-122"/>
                <a:ea typeface="微软雅黑" panose="020B0503020204020204" pitchFamily="34" charset="-122"/>
              </a:rPr>
              <a:t>7</a:t>
            </a:r>
            <a:r>
              <a:rPr lang="zh-CN" altLang="en-US"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335</a:t>
            </a:r>
            <a:r>
              <a:rPr lang="zh-CN" altLang="en-US" dirty="0">
                <a:latin typeface="微软雅黑" panose="020B0503020204020204" pitchFamily="34" charset="-122"/>
                <a:ea typeface="微软雅黑" panose="020B0503020204020204" pitchFamily="34" charset="-122"/>
              </a:rPr>
              <a:t>起基金募集事件，募资总额</a:t>
            </a:r>
            <a:r>
              <a:rPr lang="en-US" altLang="zh-CN" dirty="0">
                <a:solidFill>
                  <a:srgbClr val="0070C0"/>
                </a:solidFill>
                <a:latin typeface="微软雅黑" panose="020B0503020204020204" pitchFamily="34" charset="-122"/>
                <a:ea typeface="微软雅黑" panose="020B0503020204020204" pitchFamily="34" charset="-122"/>
              </a:rPr>
              <a:t>2009.14</a:t>
            </a:r>
            <a:r>
              <a:rPr lang="zh-CN" altLang="en-US" dirty="0">
                <a:solidFill>
                  <a:srgbClr val="0070C0"/>
                </a:solidFill>
                <a:latin typeface="微软雅黑" panose="020B0503020204020204" pitchFamily="34" charset="-122"/>
                <a:ea typeface="微软雅黑" panose="020B0503020204020204" pitchFamily="34" charset="-122"/>
              </a:rPr>
              <a:t>亿元</a:t>
            </a:r>
            <a:r>
              <a:rPr lang="zh-CN" altLang="en-US" dirty="0">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34762531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47849" y="5077219"/>
            <a:ext cx="8569325" cy="1135054"/>
          </a:xfrm>
          <a:prstGeom prst="rect">
            <a:avLst/>
          </a:prstGeom>
          <a:noFill/>
        </p:spPr>
        <p:txBody>
          <a:bodyPr wrap="square" rtlCol="0">
            <a:spAutoFit/>
          </a:bodyPr>
          <a:lstStyle/>
          <a:p>
            <a:pPr indent="457189" algn="just">
              <a:lnSpc>
                <a:spcPct val="150000"/>
              </a:lnSpc>
            </a:pPr>
            <a:r>
              <a:rPr lang="en-US" altLang="zh-CN" dirty="0">
                <a:latin typeface="微软雅黑" panose="020B0503020204020204" pitchFamily="34" charset="-122"/>
                <a:ea typeface="微软雅黑" panose="020B0503020204020204" pitchFamily="34" charset="-122"/>
              </a:rPr>
              <a:t>7</a:t>
            </a:r>
            <a:r>
              <a:rPr lang="zh-CN" altLang="en-US" dirty="0">
                <a:latin typeface="微软雅黑" panose="020B0503020204020204" pitchFamily="34" charset="-122"/>
                <a:ea typeface="微软雅黑" panose="020B0503020204020204" pitchFamily="34" charset="-122"/>
              </a:rPr>
              <a:t>月一级市场共有</a:t>
            </a:r>
            <a:r>
              <a:rPr lang="en-US" altLang="zh-CN" sz="2400" dirty="0">
                <a:solidFill>
                  <a:srgbClr val="0070C0"/>
                </a:solidFill>
                <a:latin typeface="微软雅黑" panose="020B0503020204020204" pitchFamily="34" charset="-122"/>
                <a:ea typeface="微软雅黑" panose="020B0503020204020204" pitchFamily="34" charset="-122"/>
              </a:rPr>
              <a:t>335</a:t>
            </a:r>
            <a:r>
              <a:rPr lang="zh-CN" altLang="en-US" dirty="0">
                <a:latin typeface="微软雅黑" panose="020B0503020204020204" pitchFamily="34" charset="-122"/>
                <a:ea typeface="微软雅黑" panose="020B0503020204020204" pitchFamily="34" charset="-122"/>
              </a:rPr>
              <a:t>起基金募集事件，大部分为创业投资基金及股权投资基金，环比</a:t>
            </a:r>
            <a:r>
              <a:rPr lang="zh-CN" altLang="en-US" sz="2400" dirty="0">
                <a:solidFill>
                  <a:srgbClr val="FF0000"/>
                </a:solidFill>
                <a:latin typeface="微软雅黑" panose="020B0503020204020204" pitchFamily="34" charset="-122"/>
                <a:ea typeface="微软雅黑" panose="020B0503020204020204" pitchFamily="34" charset="-122"/>
              </a:rPr>
              <a:t>增加</a:t>
            </a:r>
            <a:r>
              <a:rPr lang="en-US" altLang="zh-CN" sz="2400" dirty="0">
                <a:solidFill>
                  <a:srgbClr val="0070C0"/>
                </a:solidFill>
                <a:latin typeface="微软雅黑" panose="020B0503020204020204" pitchFamily="34" charset="-122"/>
                <a:ea typeface="微软雅黑" panose="020B0503020204020204" pitchFamily="34" charset="-122"/>
              </a:rPr>
              <a:t>65.84%</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7</a:t>
            </a:r>
            <a:r>
              <a:rPr lang="zh-CN" altLang="en-US" dirty="0">
                <a:latin typeface="微软雅黑" panose="020B0503020204020204" pitchFamily="34" charset="-122"/>
                <a:ea typeface="微软雅黑" panose="020B0503020204020204" pitchFamily="34" charset="-122"/>
              </a:rPr>
              <a:t>月募资总额</a:t>
            </a:r>
            <a:r>
              <a:rPr lang="en-US" altLang="zh-CN" sz="2400" dirty="0">
                <a:solidFill>
                  <a:srgbClr val="0070C0"/>
                </a:solidFill>
                <a:latin typeface="微软雅黑" panose="020B0503020204020204" pitchFamily="34" charset="-122"/>
                <a:ea typeface="微软雅黑" panose="020B0503020204020204" pitchFamily="34" charset="-122"/>
              </a:rPr>
              <a:t>2009.14</a:t>
            </a:r>
            <a:r>
              <a:rPr lang="zh-CN" altLang="en-US" dirty="0">
                <a:latin typeface="微软雅黑" panose="020B0503020204020204" pitchFamily="34" charset="-122"/>
                <a:ea typeface="微软雅黑" panose="020B0503020204020204" pitchFamily="34" charset="-122"/>
              </a:rPr>
              <a:t>亿元，环比</a:t>
            </a:r>
            <a:r>
              <a:rPr lang="zh-CN" altLang="en-US" sz="2400" dirty="0">
                <a:solidFill>
                  <a:srgbClr val="FF0000"/>
                </a:solidFill>
                <a:latin typeface="微软雅黑" panose="020B0503020204020204" pitchFamily="34" charset="-122"/>
                <a:ea typeface="微软雅黑" panose="020B0503020204020204" pitchFamily="34" charset="-122"/>
              </a:rPr>
              <a:t>上升</a:t>
            </a:r>
            <a:r>
              <a:rPr lang="en-US" altLang="zh-CN" sz="2400" dirty="0">
                <a:solidFill>
                  <a:srgbClr val="0070C0"/>
                </a:solidFill>
                <a:latin typeface="微软雅黑" panose="020B0503020204020204" pitchFamily="34" charset="-122"/>
                <a:ea typeface="微软雅黑" panose="020B0503020204020204" pitchFamily="34" charset="-122"/>
              </a:rPr>
              <a:t>27.35%</a:t>
            </a:r>
            <a:r>
              <a:rPr lang="zh-CN" altLang="en-US"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grpSp>
        <p:nvGrpSpPr>
          <p:cNvPr id="11" name="组合 10"/>
          <p:cNvGrpSpPr/>
          <p:nvPr/>
        </p:nvGrpSpPr>
        <p:grpSpPr>
          <a:xfrm>
            <a:off x="1859091" y="4698246"/>
            <a:ext cx="2369158" cy="28800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募集市场热度依旧</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2" name="表格 1">
            <a:extLst>
              <a:ext uri="{FF2B5EF4-FFF2-40B4-BE49-F238E27FC236}">
                <a16:creationId xmlns:a16="http://schemas.microsoft.com/office/drawing/2014/main" id="{90AE3355-7C75-4BCE-8895-4D058D49A808}"/>
              </a:ext>
            </a:extLst>
          </p:cNvPr>
          <p:cNvGraphicFramePr>
            <a:graphicFrameLocks noGrp="1"/>
          </p:cNvGraphicFramePr>
          <p:nvPr>
            <p:extLst>
              <p:ext uri="{D42A27DB-BD31-4B8C-83A1-F6EECF244321}">
                <p14:modId xmlns:p14="http://schemas.microsoft.com/office/powerpoint/2010/main" val="221097422"/>
              </p:ext>
            </p:extLst>
          </p:nvPr>
        </p:nvGraphicFramePr>
        <p:xfrm>
          <a:off x="1859091" y="1210289"/>
          <a:ext cx="8558084" cy="3289096"/>
        </p:xfrm>
        <a:graphic>
          <a:graphicData uri="http://schemas.openxmlformats.org/drawingml/2006/table">
            <a:tbl>
              <a:tblPr/>
              <a:tblGrid>
                <a:gridCol w="3144703">
                  <a:extLst>
                    <a:ext uri="{9D8B030D-6E8A-4147-A177-3AD203B41FA5}">
                      <a16:colId xmlns:a16="http://schemas.microsoft.com/office/drawing/2014/main" val="122945985"/>
                    </a:ext>
                  </a:extLst>
                </a:gridCol>
                <a:gridCol w="2268678">
                  <a:extLst>
                    <a:ext uri="{9D8B030D-6E8A-4147-A177-3AD203B41FA5}">
                      <a16:colId xmlns:a16="http://schemas.microsoft.com/office/drawing/2014/main" val="2580051158"/>
                    </a:ext>
                  </a:extLst>
                </a:gridCol>
                <a:gridCol w="3144703">
                  <a:extLst>
                    <a:ext uri="{9D8B030D-6E8A-4147-A177-3AD203B41FA5}">
                      <a16:colId xmlns:a16="http://schemas.microsoft.com/office/drawing/2014/main" val="2957968317"/>
                    </a:ext>
                  </a:extLst>
                </a:gridCol>
              </a:tblGrid>
              <a:tr h="396805">
                <a:tc gridSpan="3">
                  <a:txBody>
                    <a:bodyPr/>
                    <a:lstStyle/>
                    <a:p>
                      <a:pPr algn="ctr" fontAlgn="ctr"/>
                      <a:r>
                        <a:rPr lang="en-US" altLang="zh-CN" sz="2400" b="0" i="0" u="none" strike="noStrike" dirty="0">
                          <a:solidFill>
                            <a:srgbClr val="000000"/>
                          </a:solidFill>
                          <a:effectLst/>
                          <a:latin typeface="微软雅黑" panose="020B0503020204020204" pitchFamily="34" charset="-122"/>
                          <a:ea typeface="微软雅黑" panose="020B0503020204020204" pitchFamily="34" charset="-122"/>
                        </a:rPr>
                        <a:t>2021</a:t>
                      </a:r>
                      <a:r>
                        <a:rPr lang="zh-CN" altLang="en-US" sz="2400" b="0" i="0" u="none" strike="noStrike" dirty="0">
                          <a:solidFill>
                            <a:srgbClr val="000000"/>
                          </a:solidFill>
                          <a:effectLst/>
                          <a:latin typeface="微软雅黑" panose="020B0503020204020204" pitchFamily="34" charset="-122"/>
                          <a:ea typeface="微软雅黑" panose="020B0503020204020204" pitchFamily="34" charset="-122"/>
                        </a:rPr>
                        <a:t>年</a:t>
                      </a:r>
                      <a:r>
                        <a:rPr lang="en-US" altLang="zh-CN" sz="2400" b="0" i="0" u="none" strike="noStrike" dirty="0">
                          <a:solidFill>
                            <a:srgbClr val="000000"/>
                          </a:solidFill>
                          <a:effectLst/>
                          <a:latin typeface="微软雅黑" panose="020B0503020204020204" pitchFamily="34" charset="-122"/>
                          <a:ea typeface="微软雅黑" panose="020B0503020204020204" pitchFamily="34" charset="-122"/>
                        </a:rPr>
                        <a:t>7</a:t>
                      </a:r>
                      <a:r>
                        <a:rPr lang="zh-CN" altLang="en-US" sz="2400" b="0" i="0" u="none" strike="noStrike" dirty="0">
                          <a:solidFill>
                            <a:srgbClr val="000000"/>
                          </a:solidFill>
                          <a:effectLst/>
                          <a:latin typeface="微软雅黑" panose="020B0503020204020204" pitchFamily="34" charset="-122"/>
                          <a:ea typeface="微软雅黑" panose="020B0503020204020204" pitchFamily="34" charset="-122"/>
                        </a:rPr>
                        <a:t>月基金募集数量及规模</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863353337"/>
                  </a:ext>
                </a:extLst>
              </a:tr>
              <a:tr h="525717">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募集规模</a:t>
                      </a:r>
                      <a:b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（人民币亿元）</a:t>
                      </a:r>
                    </a:p>
                  </a:txBody>
                  <a:tcPr marL="9525" marR="9525" marT="9525" marB="0" anchor="ctr">
                    <a:lnL>
                      <a:noFill/>
                    </a:lnL>
                    <a:lnR>
                      <a:noFill/>
                    </a:lnR>
                    <a:lnT>
                      <a:noFill/>
                    </a:lnT>
                    <a:lnB>
                      <a:noFill/>
                    </a:lnB>
                    <a:solidFill>
                      <a:srgbClr val="0070C0"/>
                    </a:solidFill>
                  </a:tcPr>
                </a:tc>
                <a:extLst>
                  <a:ext uri="{0D108BD9-81ED-4DB2-BD59-A6C34878D82A}">
                    <a16:rowId xmlns:a16="http://schemas.microsoft.com/office/drawing/2014/main" val="3888023118"/>
                  </a:ext>
                </a:extLst>
              </a:tr>
              <a:tr h="394429">
                <a:tc>
                  <a:txBody>
                    <a:bodyPr/>
                    <a:lstStyle/>
                    <a:p>
                      <a:pPr algn="ctr" fontAlgn="ct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成长基金</a:t>
                      </a:r>
                    </a:p>
                  </a:txBody>
                  <a:tcPr marL="9525" marR="9525" marT="9525" marB="0" anchor="ctr">
                    <a:lnL>
                      <a:noFill/>
                    </a:lnL>
                    <a:lnR>
                      <a:noFill/>
                    </a:lnR>
                    <a:lnT>
                      <a:noFill/>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53</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1894.76</a:t>
                      </a:r>
                    </a:p>
                  </a:txBody>
                  <a:tcPr marL="9525" marR="9525" marT="9525" marB="0" anchor="ctr">
                    <a:lnL>
                      <a:noFill/>
                    </a:lnL>
                    <a:lnR>
                      <a:noFill/>
                    </a:lnR>
                    <a:lnT>
                      <a:noFill/>
                    </a:lnT>
                    <a:lnB>
                      <a:noFill/>
                    </a:lnB>
                  </a:tcPr>
                </a:tc>
                <a:extLst>
                  <a:ext uri="{0D108BD9-81ED-4DB2-BD59-A6C34878D82A}">
                    <a16:rowId xmlns:a16="http://schemas.microsoft.com/office/drawing/2014/main" val="3149805561"/>
                  </a:ext>
                </a:extLst>
              </a:tr>
              <a:tr h="394429">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创业投资基金</a:t>
                      </a:r>
                    </a:p>
                  </a:txBody>
                  <a:tcPr marL="9525" marR="9525" marT="9525" marB="0" anchor="ctr">
                    <a:lnL>
                      <a:noFill/>
                    </a:lnL>
                    <a:lnR>
                      <a:noFill/>
                    </a:lnR>
                    <a:lnT>
                      <a:noFill/>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155</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76.03</a:t>
                      </a:r>
                    </a:p>
                  </a:txBody>
                  <a:tcPr marL="9525" marR="9525" marT="9525" marB="0" anchor="ctr">
                    <a:lnL>
                      <a:noFill/>
                    </a:lnL>
                    <a:lnR>
                      <a:noFill/>
                    </a:lnR>
                    <a:lnT>
                      <a:noFill/>
                    </a:lnT>
                    <a:lnB>
                      <a:noFill/>
                    </a:lnB>
                  </a:tcPr>
                </a:tc>
                <a:extLst>
                  <a:ext uri="{0D108BD9-81ED-4DB2-BD59-A6C34878D82A}">
                    <a16:rowId xmlns:a16="http://schemas.microsoft.com/office/drawing/2014/main" val="2686784669"/>
                  </a:ext>
                </a:extLst>
              </a:tr>
              <a:tr h="394429">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并购基金</a:t>
                      </a:r>
                    </a:p>
                  </a:txBody>
                  <a:tcPr marL="9525" marR="9525" marT="9525" marB="0" anchor="ctr">
                    <a:lnL>
                      <a:noFill/>
                    </a:lnL>
                    <a:lnR>
                      <a:noFill/>
                    </a:lnR>
                    <a:lnT>
                      <a:noFill/>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5</a:t>
                      </a:r>
                    </a:p>
                  </a:txBody>
                  <a:tcPr marL="9525" marR="9525" marT="9525" marB="0" anchor="ctr">
                    <a:lnL>
                      <a:noFill/>
                    </a:lnL>
                    <a:lnR>
                      <a:noFill/>
                    </a:lnR>
                    <a:lnT>
                      <a:noFill/>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38.35</a:t>
                      </a:r>
                    </a:p>
                  </a:txBody>
                  <a:tcPr marL="9525" marR="9525" marT="9525" marB="0" anchor="ctr">
                    <a:lnL>
                      <a:noFill/>
                    </a:lnL>
                    <a:lnR>
                      <a:noFill/>
                    </a:lnR>
                    <a:lnT>
                      <a:noFill/>
                    </a:lnT>
                    <a:lnB>
                      <a:noFill/>
                    </a:lnB>
                  </a:tcPr>
                </a:tc>
                <a:extLst>
                  <a:ext uri="{0D108BD9-81ED-4DB2-BD59-A6C34878D82A}">
                    <a16:rowId xmlns:a16="http://schemas.microsoft.com/office/drawing/2014/main" val="2752202743"/>
                  </a:ext>
                </a:extLst>
              </a:tr>
              <a:tr h="394429">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股权投资基金</a:t>
                      </a:r>
                    </a:p>
                  </a:txBody>
                  <a:tcPr marL="9525" marR="9525" marT="9525" marB="0" anchor="ctr">
                    <a:lnL>
                      <a:noFill/>
                    </a:lnL>
                    <a:lnR>
                      <a:noFill/>
                    </a:lnR>
                    <a:lnT>
                      <a:noFill/>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119</a:t>
                      </a:r>
                    </a:p>
                  </a:txBody>
                  <a:tcPr marL="9525" marR="9525" marT="9525" marB="0" anchor="ctr">
                    <a:lnL>
                      <a:noFill/>
                    </a:lnL>
                    <a:lnR>
                      <a:noFill/>
                    </a:lnR>
                    <a:lnT>
                      <a:noFill/>
                    </a:lnT>
                    <a:lnB>
                      <a:noFill/>
                    </a:lnB>
                  </a:tcPr>
                </a:tc>
                <a:tc>
                  <a:txBody>
                    <a:bodyPr/>
                    <a:lstStyle/>
                    <a:p>
                      <a:pPr algn="ctr" fontAlgn="ct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a:noFill/>
                    </a:lnB>
                  </a:tcPr>
                </a:tc>
                <a:extLst>
                  <a:ext uri="{0D108BD9-81ED-4DB2-BD59-A6C34878D82A}">
                    <a16:rowId xmlns:a16="http://schemas.microsoft.com/office/drawing/2014/main" val="1905773411"/>
                  </a:ext>
                </a:extLst>
              </a:tr>
              <a:tr h="394429">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私募股权投资基金</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4693129"/>
                  </a:ext>
                </a:extLst>
              </a:tr>
              <a:tr h="394429">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总计</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335</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2009.14</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396235942"/>
                  </a:ext>
                </a:extLst>
              </a:tr>
            </a:tbl>
          </a:graphicData>
        </a:graphic>
      </p:graphicFrame>
    </p:spTree>
    <p:extLst>
      <p:ext uri="{BB962C8B-B14F-4D97-AF65-F5344CB8AC3E}">
        <p14:creationId xmlns:p14="http://schemas.microsoft.com/office/powerpoint/2010/main" val="29746386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47849" y="948260"/>
            <a:ext cx="2394603" cy="305072"/>
            <a:chOff x="7228094" y="994595"/>
            <a:chExt cx="3098164" cy="369870"/>
          </a:xfrm>
        </p:grpSpPr>
        <p:sp>
          <p:nvSpPr>
            <p:cNvPr id="5" name="矩形 4"/>
            <p:cNvSpPr/>
            <p:nvPr/>
          </p:nvSpPr>
          <p:spPr>
            <a:xfrm>
              <a:off x="7228094" y="994595"/>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投资市场表现平稳</a:t>
              </a:r>
            </a:p>
          </p:txBody>
        </p:sp>
        <p:sp>
          <p:nvSpPr>
            <p:cNvPr id="6" name="等腰三角形 5"/>
            <p:cNvSpPr/>
            <p:nvPr/>
          </p:nvSpPr>
          <p:spPr>
            <a:xfrm rot="5400000">
              <a:off x="9999801" y="1038008"/>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aphicFrame>
        <p:nvGraphicFramePr>
          <p:cNvPr id="8" name="表格 7">
            <a:extLst>
              <a:ext uri="{FF2B5EF4-FFF2-40B4-BE49-F238E27FC236}">
                <a16:creationId xmlns:a16="http://schemas.microsoft.com/office/drawing/2014/main" id="{A68C1EDB-6B96-46AE-86EF-61EE9C9A287A}"/>
              </a:ext>
            </a:extLst>
          </p:cNvPr>
          <p:cNvGraphicFramePr>
            <a:graphicFrameLocks noGrp="1"/>
          </p:cNvGraphicFramePr>
          <p:nvPr>
            <p:extLst>
              <p:ext uri="{D42A27DB-BD31-4B8C-83A1-F6EECF244321}">
                <p14:modId xmlns:p14="http://schemas.microsoft.com/office/powerpoint/2010/main" val="3939019737"/>
              </p:ext>
            </p:extLst>
          </p:nvPr>
        </p:nvGraphicFramePr>
        <p:xfrm>
          <a:off x="1859091" y="1253332"/>
          <a:ext cx="8558084" cy="5204611"/>
        </p:xfrm>
        <a:graphic>
          <a:graphicData uri="http://schemas.openxmlformats.org/drawingml/2006/table">
            <a:tbl>
              <a:tblPr/>
              <a:tblGrid>
                <a:gridCol w="3410484">
                  <a:extLst>
                    <a:ext uri="{9D8B030D-6E8A-4147-A177-3AD203B41FA5}">
                      <a16:colId xmlns:a16="http://schemas.microsoft.com/office/drawing/2014/main" val="374282975"/>
                    </a:ext>
                  </a:extLst>
                </a:gridCol>
                <a:gridCol w="2119600">
                  <a:extLst>
                    <a:ext uri="{9D8B030D-6E8A-4147-A177-3AD203B41FA5}">
                      <a16:colId xmlns:a16="http://schemas.microsoft.com/office/drawing/2014/main" val="3479278550"/>
                    </a:ext>
                  </a:extLst>
                </a:gridCol>
                <a:gridCol w="3028000">
                  <a:extLst>
                    <a:ext uri="{9D8B030D-6E8A-4147-A177-3AD203B41FA5}">
                      <a16:colId xmlns:a16="http://schemas.microsoft.com/office/drawing/2014/main" val="2866193070"/>
                    </a:ext>
                  </a:extLst>
                </a:gridCol>
              </a:tblGrid>
              <a:tr h="270546">
                <a:tc gridSpan="3">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2021</a:t>
                      </a: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年</a:t>
                      </a: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7</a:t>
                      </a: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月中国</a:t>
                      </a: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PEVC</a:t>
                      </a: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案例行业分布及规模</a:t>
                      </a:r>
                    </a:p>
                  </a:txBody>
                  <a:tcPr marL="0" marR="0" marT="0"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8845870"/>
                  </a:ext>
                </a:extLst>
              </a:tr>
              <a:tr h="256983">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行业</a:t>
                      </a:r>
                    </a:p>
                  </a:txBody>
                  <a:tcPr marL="0" marR="0" marT="0" marB="0" anchor="ctr">
                    <a:lnL>
                      <a:noFill/>
                    </a:lnL>
                    <a:lnR>
                      <a:noFill/>
                    </a:lnR>
                    <a:lnT>
                      <a:noFill/>
                    </a:lnT>
                    <a:lnB>
                      <a:noFill/>
                    </a:lnB>
                    <a:solidFill>
                      <a:srgbClr val="0070C0"/>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案例数量</a:t>
                      </a:r>
                    </a:p>
                  </a:txBody>
                  <a:tcPr marL="0" marR="0" marT="0" marB="0" anchor="ctr">
                    <a:lnL>
                      <a:noFill/>
                    </a:lnL>
                    <a:lnR>
                      <a:noFill/>
                    </a:lnR>
                    <a:lnT>
                      <a:noFill/>
                    </a:lnT>
                    <a:lnB>
                      <a:noFill/>
                    </a:lnB>
                    <a:solidFill>
                      <a:srgbClr val="0070C0"/>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融资金额（人民币 亿元）</a:t>
                      </a:r>
                    </a:p>
                  </a:txBody>
                  <a:tcPr marL="0" marR="0" marT="0" marB="0" anchor="ctr">
                    <a:lnL>
                      <a:noFill/>
                    </a:lnL>
                    <a:lnR>
                      <a:noFill/>
                    </a:lnR>
                    <a:lnT>
                      <a:noFill/>
                    </a:lnT>
                    <a:lnB>
                      <a:noFill/>
                    </a:lnB>
                    <a:solidFill>
                      <a:srgbClr val="0070C0"/>
                    </a:solidFill>
                  </a:tcPr>
                </a:tc>
                <a:extLst>
                  <a:ext uri="{0D108BD9-81ED-4DB2-BD59-A6C34878D82A}">
                    <a16:rowId xmlns:a16="http://schemas.microsoft.com/office/drawing/2014/main" val="4062075326"/>
                  </a:ext>
                </a:extLst>
              </a:tr>
              <a:tr h="270546">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医疗健康</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68</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84.20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890554778"/>
                  </a:ext>
                </a:extLst>
              </a:tr>
              <a:tr h="270546">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高端制造</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50</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157.47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498800084"/>
                  </a:ext>
                </a:extLst>
              </a:tr>
              <a:tr h="270546">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企业服务</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26</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28.34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437995775"/>
                  </a:ext>
                </a:extLst>
              </a:tr>
              <a:tr h="246275">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智能硬件</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25</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8.78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966509496"/>
                  </a:ext>
                </a:extLst>
              </a:tr>
              <a:tr h="246275">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传统产业</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19</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42.95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300259194"/>
                  </a:ext>
                </a:extLst>
              </a:tr>
              <a:tr h="246275">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本地生活</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18</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89.32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815187161"/>
                  </a:ext>
                </a:extLst>
              </a:tr>
              <a:tr h="246275">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金融服务</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15</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13.56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813731336"/>
                  </a:ext>
                </a:extLst>
              </a:tr>
              <a:tr h="246275">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电子商务</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12</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50.75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053249849"/>
                  </a:ext>
                </a:extLst>
              </a:tr>
              <a:tr h="246275">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文化传媒</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11</a:t>
                      </a:r>
                    </a:p>
                  </a:txBody>
                  <a:tcPr marL="0" marR="0" marT="0" marB="0" anchor="ctr">
                    <a:lnL>
                      <a:noFill/>
                    </a:lnL>
                    <a:lnR>
                      <a:noFill/>
                    </a:lnR>
                    <a:lnT>
                      <a:noFill/>
                    </a:lnT>
                    <a:lnB>
                      <a:noFill/>
                    </a:lnB>
                    <a:solidFill>
                      <a:srgbClr val="FFFFFF"/>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未披露</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223440261"/>
                  </a:ext>
                </a:extLst>
              </a:tr>
              <a:tr h="246275">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工具软件</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9</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42.00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8822309"/>
                  </a:ext>
                </a:extLst>
              </a:tr>
              <a:tr h="246275">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汽车交通</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7</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9.75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92960466"/>
                  </a:ext>
                </a:extLst>
              </a:tr>
              <a:tr h="235567">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教育培训</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6</a:t>
                      </a:r>
                    </a:p>
                  </a:txBody>
                  <a:tcPr marL="0" marR="0" marT="0" marB="0" anchor="ctr">
                    <a:lnL>
                      <a:noFill/>
                    </a:lnL>
                    <a:lnR>
                      <a:noFill/>
                    </a:lnR>
                    <a:lnT>
                      <a:noFill/>
                    </a:lnT>
                    <a:lnB>
                      <a:noFill/>
                    </a:lnB>
                    <a:solidFill>
                      <a:srgbClr val="FFFFFF"/>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未披露</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043372293"/>
                  </a:ext>
                </a:extLst>
              </a:tr>
              <a:tr h="235567">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物流</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6</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0.65</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168345518"/>
                  </a:ext>
                </a:extLst>
              </a:tr>
              <a:tr h="235567">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农业</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a:t>
                      </a:r>
                    </a:p>
                  </a:txBody>
                  <a:tcPr marL="0" marR="0" marT="0" marB="0" anchor="ctr">
                    <a:lnL>
                      <a:noFill/>
                    </a:lnL>
                    <a:lnR>
                      <a:noFill/>
                    </a:lnR>
                    <a:lnT>
                      <a:noFill/>
                    </a:lnT>
                    <a:lnB>
                      <a:noFill/>
                    </a:lnB>
                    <a:solidFill>
                      <a:srgbClr val="FFFFFF"/>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未披露</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872928698"/>
                  </a:ext>
                </a:extLst>
              </a:tr>
              <a:tr h="235567">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广告营销</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0.5</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65913998"/>
                  </a:ext>
                </a:extLst>
              </a:tr>
              <a:tr h="235567">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互联网及电信服务</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887655028"/>
                  </a:ext>
                </a:extLst>
              </a:tr>
              <a:tr h="235567">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旅游</a:t>
                      </a:r>
                    </a:p>
                  </a:txBody>
                  <a:tcPr marL="0" marR="0" marT="0" marB="0" anchor="ctr">
                    <a:lnL>
                      <a:noFill/>
                    </a:lnL>
                    <a:lnR>
                      <a:noFill/>
                    </a:lnR>
                    <a:lnT>
                      <a:noFill/>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a:t>
                      </a:r>
                    </a:p>
                  </a:txBody>
                  <a:tcPr marL="0" marR="0" marT="0" marB="0" anchor="ctr">
                    <a:lnL>
                      <a:noFill/>
                    </a:lnL>
                    <a:lnR>
                      <a:noFill/>
                    </a:lnR>
                    <a:lnT>
                      <a:noFill/>
                    </a:lnT>
                    <a:lnB>
                      <a:noFill/>
                    </a:lnB>
                    <a:solidFill>
                      <a:srgbClr val="FFFFFF"/>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未披露</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045165760"/>
                  </a:ext>
                </a:extLst>
              </a:tr>
              <a:tr h="246275">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体育运动</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未披露</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68805254"/>
                  </a:ext>
                </a:extLst>
              </a:tr>
              <a:tr h="235567">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合计</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281</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531.26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548808602"/>
                  </a:ext>
                </a:extLst>
              </a:tr>
            </a:tbl>
          </a:graphicData>
        </a:graphic>
      </p:graphicFrame>
    </p:spTree>
    <p:extLst>
      <p:ext uri="{BB962C8B-B14F-4D97-AF65-F5344CB8AC3E}">
        <p14:creationId xmlns:p14="http://schemas.microsoft.com/office/powerpoint/2010/main" val="3713358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D7B3D7F2-A4B5-464B-8368-B1705184672B}"/>
              </a:ext>
            </a:extLst>
          </p:cNvPr>
          <p:cNvPicPr>
            <a:picLocks noChangeAspect="1"/>
          </p:cNvPicPr>
          <p:nvPr/>
        </p:nvPicPr>
        <p:blipFill>
          <a:blip r:embed="rId3"/>
          <a:stretch>
            <a:fillRect/>
          </a:stretch>
        </p:blipFill>
        <p:spPr>
          <a:xfrm>
            <a:off x="364534" y="295679"/>
            <a:ext cx="7498645" cy="6266641"/>
          </a:xfrm>
          <a:prstGeom prst="rect">
            <a:avLst/>
          </a:prstGeom>
        </p:spPr>
      </p:pic>
      <p:grpSp>
        <p:nvGrpSpPr>
          <p:cNvPr id="4" name="组合 3"/>
          <p:cNvGrpSpPr/>
          <p:nvPr/>
        </p:nvGrpSpPr>
        <p:grpSpPr>
          <a:xfrm>
            <a:off x="1849946" y="981074"/>
            <a:ext cx="3725355" cy="360000"/>
            <a:chOff x="7155445" y="740531"/>
            <a:chExt cx="3098166"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2"/>
              <a:ext cx="369870" cy="283048"/>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49947"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8" name="文本框 7"/>
          <p:cNvSpPr txBox="1"/>
          <p:nvPr/>
        </p:nvSpPr>
        <p:spPr>
          <a:xfrm>
            <a:off x="2507156" y="5667580"/>
            <a:ext cx="8896339" cy="695190"/>
          </a:xfrm>
          <a:prstGeom prst="rect">
            <a:avLst/>
          </a:prstGeom>
          <a:noFill/>
        </p:spPr>
        <p:txBody>
          <a:bodyPr wrap="square" lIns="0" tIns="0" rIns="0" bIns="0" rtlCol="0">
            <a:spAutoFit/>
          </a:bodyPr>
          <a:lstStyle/>
          <a:p>
            <a:pPr algn="just" defTabSz="914377">
              <a:lnSpc>
                <a:spcPct val="150000"/>
              </a:lnSpc>
            </a:pPr>
            <a:r>
              <a:rPr lang="zh-CN" altLang="en-US" sz="1600" dirty="0">
                <a:latin typeface="微软雅黑" panose="020B0503020204020204" pitchFamily="34" charset="-122"/>
                <a:ea typeface="微软雅黑" panose="020B0503020204020204" pitchFamily="34" charset="-122"/>
              </a:rPr>
              <a:t>从投资数量来看，</a:t>
            </a:r>
            <a:r>
              <a:rPr lang="en-US" altLang="zh-CN" sz="1600" dirty="0">
                <a:latin typeface="微软雅黑" panose="020B0503020204020204" pitchFamily="34" charset="-122"/>
                <a:ea typeface="微软雅黑" panose="020B0503020204020204" pitchFamily="34" charset="-122"/>
              </a:rPr>
              <a:t>24%</a:t>
            </a:r>
            <a:r>
              <a:rPr lang="zh-CN" altLang="en-US" sz="1600" dirty="0">
                <a:latin typeface="微软雅黑" panose="020B0503020204020204" pitchFamily="34" charset="-122"/>
                <a:ea typeface="微软雅黑" panose="020B0503020204020204" pitchFamily="34" charset="-122"/>
              </a:rPr>
              <a:t>的投资事件发生在医疗健康行业，高端制造紧随其后；</a:t>
            </a:r>
            <a:endParaRPr lang="en-US" altLang="zh-CN" sz="1600" dirty="0">
              <a:latin typeface="微软雅黑" panose="020B0503020204020204" pitchFamily="34" charset="-122"/>
              <a:ea typeface="微软雅黑" panose="020B0503020204020204" pitchFamily="34" charset="-122"/>
            </a:endParaRPr>
          </a:p>
          <a:p>
            <a:pPr algn="just" defTabSz="914377">
              <a:lnSpc>
                <a:spcPct val="150000"/>
              </a:lnSpc>
            </a:pPr>
            <a:r>
              <a:rPr lang="zh-CN" altLang="en-US" sz="1600" dirty="0">
                <a:latin typeface="微软雅黑" panose="020B0503020204020204" pitchFamily="34" charset="-122"/>
                <a:ea typeface="微软雅黑" panose="020B0503020204020204" pitchFamily="34" charset="-122"/>
              </a:rPr>
              <a:t>从投资金额来看，高端制造行业占据</a:t>
            </a:r>
            <a:r>
              <a:rPr lang="en-US" altLang="zh-CN" sz="1600" dirty="0">
                <a:latin typeface="微软雅黑" panose="020B0503020204020204" pitchFamily="34" charset="-122"/>
                <a:ea typeface="微软雅黑" panose="020B0503020204020204" pitchFamily="34" charset="-122"/>
              </a:rPr>
              <a:t>30%</a:t>
            </a:r>
            <a:r>
              <a:rPr lang="zh-CN" altLang="en-US" sz="1600" dirty="0">
                <a:latin typeface="微软雅黑" panose="020B0503020204020204" pitchFamily="34" charset="-122"/>
                <a:ea typeface="微软雅黑" panose="020B0503020204020204" pitchFamily="34" charset="-122"/>
              </a:rPr>
              <a:t>的投资规模，本地生活及医疗健康紧随其后。</a:t>
            </a:r>
          </a:p>
        </p:txBody>
      </p:sp>
      <p:pic>
        <p:nvPicPr>
          <p:cNvPr id="9" name="图片 8">
            <a:extLst>
              <a:ext uri="{FF2B5EF4-FFF2-40B4-BE49-F238E27FC236}">
                <a16:creationId xmlns:a16="http://schemas.microsoft.com/office/drawing/2014/main" id="{EBD14581-D814-4148-BD9C-0618D94AE402}"/>
              </a:ext>
            </a:extLst>
          </p:cNvPr>
          <p:cNvPicPr>
            <a:picLocks noChangeAspect="1"/>
          </p:cNvPicPr>
          <p:nvPr/>
        </p:nvPicPr>
        <p:blipFill rotWithShape="1">
          <a:blip r:embed="rId4"/>
          <a:srcRect t="15907" r="25925" b="13715"/>
          <a:stretch/>
        </p:blipFill>
        <p:spPr>
          <a:xfrm>
            <a:off x="6198442" y="1166010"/>
            <a:ext cx="5932904" cy="4591256"/>
          </a:xfrm>
          <a:prstGeom prst="rect">
            <a:avLst/>
          </a:prstGeom>
        </p:spPr>
      </p:pic>
    </p:spTree>
    <p:extLst>
      <p:ext uri="{BB962C8B-B14F-4D97-AF65-F5344CB8AC3E}">
        <p14:creationId xmlns:p14="http://schemas.microsoft.com/office/powerpoint/2010/main" val="31949144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032128" y="5695950"/>
            <a:ext cx="8127744" cy="615553"/>
          </a:xfrm>
          <a:prstGeom prst="rect">
            <a:avLst/>
          </a:prstGeom>
          <a:noFill/>
        </p:spPr>
        <p:txBody>
          <a:bodyPr wrap="square" lIns="0" tIns="0" rIns="0" bIns="0" rtlCol="0">
            <a:spAutoFit/>
          </a:bodyPr>
          <a:lstStyle/>
          <a:p>
            <a:pPr algn="just" defTabSz="914377"/>
            <a:r>
              <a:rPr lang="zh-CN" altLang="en-US" sz="1600" dirty="0">
                <a:solidFill>
                  <a:prstClr val="black"/>
                </a:solidFill>
                <a:latin typeface="微软雅黑" panose="020B0503020204020204" pitchFamily="34" charset="-122"/>
                <a:ea typeface="微软雅黑" panose="020B0503020204020204" pitchFamily="34" charset="-122"/>
              </a:rPr>
              <a:t>按融资轮次来看，</a:t>
            </a:r>
            <a:r>
              <a:rPr lang="en-US" altLang="zh-CN" sz="1600" dirty="0">
                <a:solidFill>
                  <a:prstClr val="black"/>
                </a:solidFill>
                <a:latin typeface="微软雅黑" panose="020B0503020204020204" pitchFamily="34" charset="-122"/>
                <a:ea typeface="微软雅黑" panose="020B0503020204020204" pitchFamily="34" charset="-122"/>
              </a:rPr>
              <a:t>7</a:t>
            </a:r>
            <a:r>
              <a:rPr lang="zh-CN" altLang="en-US" sz="1600" dirty="0">
                <a:solidFill>
                  <a:prstClr val="black"/>
                </a:solidFill>
                <a:latin typeface="微软雅黑" panose="020B0503020204020204" pitchFamily="34" charset="-122"/>
                <a:ea typeface="微软雅黑" panose="020B0503020204020204" pitchFamily="34" charset="-122"/>
              </a:rPr>
              <a:t>月融资事件发生最多的是</a:t>
            </a:r>
            <a:r>
              <a:rPr lang="en-US" altLang="zh-CN" sz="2000" dirty="0">
                <a:solidFill>
                  <a:srgbClr val="FF0000"/>
                </a:solidFill>
                <a:latin typeface="微软雅黑" panose="020B0503020204020204" pitchFamily="34" charset="-122"/>
                <a:ea typeface="微软雅黑" panose="020B0503020204020204" pitchFamily="34" charset="-122"/>
              </a:rPr>
              <a:t>A</a:t>
            </a:r>
            <a:r>
              <a:rPr lang="zh-CN" altLang="en-US" sz="1600" dirty="0">
                <a:solidFill>
                  <a:prstClr val="black"/>
                </a:solidFill>
                <a:latin typeface="微软雅黑" panose="020B0503020204020204" pitchFamily="34" charset="-122"/>
                <a:ea typeface="微软雅黑" panose="020B0503020204020204" pitchFamily="34" charset="-122"/>
              </a:rPr>
              <a:t>轮，共计发生</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80</a:t>
            </a:r>
            <a:r>
              <a:rPr lang="zh-CN" altLang="en-US" sz="1600" dirty="0">
                <a:solidFill>
                  <a:prstClr val="black"/>
                </a:solidFill>
                <a:latin typeface="微软雅黑" panose="020B0503020204020204" pitchFamily="34" charset="-122"/>
                <a:ea typeface="微软雅黑" panose="020B0503020204020204" pitchFamily="34" charset="-122"/>
              </a:rPr>
              <a:t>起。</a:t>
            </a:r>
            <a:endParaRPr lang="en-US" altLang="zh-CN" sz="1600" dirty="0">
              <a:solidFill>
                <a:prstClr val="black"/>
              </a:solidFill>
              <a:latin typeface="微软雅黑" panose="020B0503020204020204" pitchFamily="34" charset="-122"/>
              <a:ea typeface="微软雅黑" panose="020B0503020204020204" pitchFamily="34" charset="-122"/>
            </a:endParaRPr>
          </a:p>
          <a:p>
            <a:pPr algn="just" defTabSz="914377"/>
            <a:r>
              <a:rPr lang="zh-CN" altLang="en-US" sz="1600" dirty="0">
                <a:solidFill>
                  <a:prstClr val="black"/>
                </a:solidFill>
                <a:latin typeface="微软雅黑" panose="020B0503020204020204" pitchFamily="34" charset="-122"/>
                <a:ea typeface="微软雅黑" panose="020B0503020204020204" pitchFamily="34" charset="-122"/>
              </a:rPr>
              <a:t>按融资金额来看，</a:t>
            </a:r>
            <a:r>
              <a:rPr lang="en-US" altLang="zh-CN" sz="1600" dirty="0">
                <a:solidFill>
                  <a:prstClr val="black"/>
                </a:solidFill>
                <a:latin typeface="微软雅黑" panose="020B0503020204020204" pitchFamily="34" charset="-122"/>
                <a:ea typeface="微软雅黑" panose="020B0503020204020204" pitchFamily="34" charset="-122"/>
              </a:rPr>
              <a:t>7</a:t>
            </a:r>
            <a:r>
              <a:rPr lang="zh-CN" altLang="en-US" sz="1600" dirty="0">
                <a:solidFill>
                  <a:prstClr val="black"/>
                </a:solidFill>
                <a:latin typeface="微软雅黑" panose="020B0503020204020204" pitchFamily="34" charset="-122"/>
                <a:ea typeface="微软雅黑" panose="020B0503020204020204" pitchFamily="34" charset="-122"/>
              </a:rPr>
              <a:t>月融资金额最多的是</a:t>
            </a:r>
            <a:r>
              <a:rPr lang="en-US" altLang="zh-CN" sz="2000" dirty="0">
                <a:solidFill>
                  <a:srgbClr val="FF0000"/>
                </a:solidFill>
                <a:latin typeface="微软雅黑" panose="020B0503020204020204" pitchFamily="34" charset="-122"/>
                <a:ea typeface="微软雅黑" panose="020B0503020204020204" pitchFamily="34" charset="-122"/>
              </a:rPr>
              <a:t>B</a:t>
            </a:r>
            <a:r>
              <a:rPr lang="zh-CN" altLang="en-US" sz="1600" dirty="0">
                <a:solidFill>
                  <a:prstClr val="black"/>
                </a:solidFill>
                <a:latin typeface="微软雅黑" panose="020B0503020204020204" pitchFamily="34" charset="-122"/>
                <a:ea typeface="微软雅黑" panose="020B0503020204020204" pitchFamily="34" charset="-122"/>
              </a:rPr>
              <a:t>轮</a:t>
            </a:r>
            <a:r>
              <a:rPr lang="en-US" altLang="zh-CN" sz="1600" dirty="0">
                <a:solidFill>
                  <a:prstClr val="black"/>
                </a:solidFill>
                <a:latin typeface="微软雅黑" panose="020B0503020204020204" pitchFamily="34" charset="-122"/>
                <a:ea typeface="微软雅黑" panose="020B0503020204020204" pitchFamily="34" charset="-122"/>
              </a:rPr>
              <a:t>, </a:t>
            </a:r>
            <a:r>
              <a:rPr lang="zh-CN" altLang="en-US" sz="1600" dirty="0">
                <a:solidFill>
                  <a:prstClr val="black"/>
                </a:solidFill>
                <a:latin typeface="微软雅黑" panose="020B0503020204020204" pitchFamily="34" charset="-122"/>
                <a:ea typeface="微软雅黑" panose="020B0503020204020204" pitchFamily="34" charset="-122"/>
              </a:rPr>
              <a:t>总融资额为</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220.90</a:t>
            </a:r>
            <a:r>
              <a:rPr lang="zh-CN" altLang="en-US" sz="1600" dirty="0">
                <a:solidFill>
                  <a:prstClr val="black"/>
                </a:solidFill>
                <a:latin typeface="微软雅黑" panose="020B0503020204020204" pitchFamily="34" charset="-122"/>
                <a:ea typeface="微软雅黑" panose="020B0503020204020204" pitchFamily="34" charset="-122"/>
              </a:rPr>
              <a:t>亿元。</a:t>
            </a:r>
            <a:endParaRPr lang="en-US" altLang="zh-CN" sz="16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pic>
        <p:nvPicPr>
          <p:cNvPr id="6" name="图片 5">
            <a:extLst>
              <a:ext uri="{FF2B5EF4-FFF2-40B4-BE49-F238E27FC236}">
                <a16:creationId xmlns:a16="http://schemas.microsoft.com/office/drawing/2014/main" id="{C2997A3E-FD09-4249-B349-DF7A2627226F}"/>
              </a:ext>
            </a:extLst>
          </p:cNvPr>
          <p:cNvPicPr>
            <a:picLocks noChangeAspect="1"/>
          </p:cNvPicPr>
          <p:nvPr/>
        </p:nvPicPr>
        <p:blipFill>
          <a:blip r:embed="rId3"/>
          <a:stretch>
            <a:fillRect/>
          </a:stretch>
        </p:blipFill>
        <p:spPr>
          <a:xfrm>
            <a:off x="1129102" y="1047648"/>
            <a:ext cx="9933795" cy="4381500"/>
          </a:xfrm>
          <a:prstGeom prst="rect">
            <a:avLst/>
          </a:prstGeom>
        </p:spPr>
      </p:pic>
    </p:spTree>
    <p:extLst>
      <p:ext uri="{BB962C8B-B14F-4D97-AF65-F5344CB8AC3E}">
        <p14:creationId xmlns:p14="http://schemas.microsoft.com/office/powerpoint/2010/main" val="25005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110009" y="1004374"/>
            <a:ext cx="2361845" cy="318499"/>
            <a:chOff x="5796284" y="1387012"/>
            <a:chExt cx="2679895" cy="318498"/>
          </a:xfrm>
        </p:grpSpPr>
        <p:sp>
          <p:nvSpPr>
            <p:cNvPr id="6" name="平行四边形 5"/>
            <p:cNvSpPr/>
            <p:nvPr/>
          </p:nvSpPr>
          <p:spPr>
            <a:xfrm>
              <a:off x="5796284" y="1387012"/>
              <a:ext cx="534257"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1127969" y="4985693"/>
            <a:ext cx="2352342" cy="322888"/>
            <a:chOff x="5600471" y="1351925"/>
            <a:chExt cx="2682950" cy="318498"/>
          </a:xfrm>
        </p:grpSpPr>
        <p:sp>
          <p:nvSpPr>
            <p:cNvPr id="9" name="平行四边形 8"/>
            <p:cNvSpPr/>
            <p:nvPr/>
          </p:nvSpPr>
          <p:spPr>
            <a:xfrm>
              <a:off x="5600471" y="1351925"/>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056510" y="1351925"/>
              <a:ext cx="2226911"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2" name="箭头: 五边形 11"/>
          <p:cNvSpPr/>
          <p:nvPr/>
        </p:nvSpPr>
        <p:spPr>
          <a:xfrm>
            <a:off x="1141842" y="1645698"/>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1154371" y="270700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1154371" y="3983962"/>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1154371" y="5586243"/>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1592250" y="3920665"/>
            <a:ext cx="6096000" cy="972189"/>
          </a:xfrm>
          <a:prstGeom prst="rect">
            <a:avLst/>
          </a:prstGeom>
          <a:noFill/>
          <a:ln w="19050">
            <a:noFill/>
            <a:prstDash val="sysDash"/>
          </a:ln>
        </p:spPr>
        <p:txBody>
          <a:bodyPr wrap="square" lIns="0" tIns="0" rIns="0" bIns="0" rtlCol="0">
            <a:spAutoFit/>
          </a:bodyPr>
          <a:lstStyle/>
          <a:p>
            <a:pPr algn="just">
              <a:lnSpc>
                <a:spcPct val="150000"/>
              </a:lnSpc>
            </a:pPr>
            <a:r>
              <a:rPr lang="en-US" altLang="zh-CN" sz="1600" b="1" dirty="0" err="1">
                <a:latin typeface="微软雅黑" panose="020B0503020204020204" pitchFamily="34" charset="-122"/>
                <a:ea typeface="微软雅黑" panose="020B0503020204020204" pitchFamily="34" charset="-122"/>
              </a:rPr>
              <a:t>Patpat</a:t>
            </a:r>
            <a:r>
              <a:rPr lang="zh-CN" altLang="en-US" sz="1600" b="1" dirty="0">
                <a:latin typeface="微软雅黑" panose="020B0503020204020204" pitchFamily="34" charset="-122"/>
                <a:ea typeface="微软雅黑" panose="020B0503020204020204" pitchFamily="34" charset="-122"/>
              </a:rPr>
              <a:t>：</a:t>
            </a:r>
            <a:r>
              <a:rPr lang="en-US" altLang="zh-CN" sz="1200" dirty="0" err="1">
                <a:latin typeface="微软雅黑" panose="020B0503020204020204" pitchFamily="34" charset="-122"/>
                <a:ea typeface="微软雅黑" panose="020B0503020204020204" pitchFamily="34" charset="-122"/>
              </a:rPr>
              <a:t>patpat</a:t>
            </a:r>
            <a:r>
              <a:rPr lang="zh-CN" altLang="en-US" sz="1200" dirty="0">
                <a:latin typeface="微软雅黑" panose="020B0503020204020204" pitchFamily="34" charset="-122"/>
                <a:ea typeface="微软雅黑" panose="020B0503020204020204" pitchFamily="34" charset="-122"/>
              </a:rPr>
              <a:t>是一个母婴出口电商平台，产品分为玩具和童装等品类，目标用户为美国、澳洲和中东地区</a:t>
            </a:r>
            <a:r>
              <a:rPr lang="en-US" altLang="zh-CN" sz="1200" dirty="0">
                <a:latin typeface="微软雅黑" panose="020B0503020204020204" pitchFamily="34" charset="-122"/>
                <a:ea typeface="微软雅黑" panose="020B0503020204020204" pitchFamily="34" charset="-122"/>
              </a:rPr>
              <a:t>25-35</a:t>
            </a:r>
            <a:r>
              <a:rPr lang="zh-CN" altLang="en-US" sz="1200" dirty="0">
                <a:latin typeface="微软雅黑" panose="020B0503020204020204" pitchFamily="34" charset="-122"/>
                <a:ea typeface="微软雅黑" panose="020B0503020204020204" pitchFamily="34" charset="-122"/>
              </a:rPr>
              <a:t>岁中高收入群体。</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en-US" altLang="zh-CN" sz="1200" dirty="0">
                <a:latin typeface="微软雅黑" panose="020B0503020204020204" pitchFamily="34" charset="-122"/>
                <a:ea typeface="微软雅黑" panose="020B0503020204020204" pitchFamily="34" charset="-122"/>
              </a:rPr>
              <a:t>DST</a:t>
            </a:r>
            <a:r>
              <a:rPr lang="zh-CN" altLang="en-US" sz="1200" dirty="0">
                <a:latin typeface="微软雅黑" panose="020B0503020204020204" pitchFamily="34" charset="-122"/>
                <a:ea typeface="微软雅黑" panose="020B0503020204020204" pitchFamily="34" charset="-122"/>
              </a:rPr>
              <a:t>、泛大西洋投资、纪源资本、鸥翎投资</a:t>
            </a:r>
          </a:p>
        </p:txBody>
      </p:sp>
      <p:sp>
        <p:nvSpPr>
          <p:cNvPr id="18" name="文本框 17"/>
          <p:cNvSpPr txBox="1"/>
          <p:nvPr/>
        </p:nvSpPr>
        <p:spPr>
          <a:xfrm>
            <a:off x="1592250" y="1569224"/>
            <a:ext cx="6096000" cy="972189"/>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rPr>
              <a:t>蜂巢能源：</a:t>
            </a:r>
            <a:r>
              <a:rPr lang="zh-CN" altLang="en-US" sz="1200" dirty="0">
                <a:latin typeface="微软雅黑" panose="020B0503020204020204" pitchFamily="34" charset="-122"/>
                <a:ea typeface="微软雅黑" panose="020B0503020204020204" pitchFamily="34" charset="-122"/>
              </a:rPr>
              <a:t>蜂巢能源科技有限公司成立于</a:t>
            </a:r>
            <a:r>
              <a:rPr lang="en-US" altLang="zh-CN" sz="1200" dirty="0">
                <a:latin typeface="微软雅黑" panose="020B0503020204020204" pitchFamily="34" charset="-122"/>
                <a:ea typeface="微软雅黑" panose="020B0503020204020204" pitchFamily="34" charset="-122"/>
              </a:rPr>
              <a:t>2016</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12</a:t>
            </a:r>
            <a:r>
              <a:rPr lang="zh-CN" altLang="en-US" sz="1200" dirty="0">
                <a:latin typeface="微软雅黑" panose="020B0503020204020204" pitchFamily="34" charset="-122"/>
                <a:ea typeface="微软雅黑" panose="020B0503020204020204" pitchFamily="34" charset="-122"/>
              </a:rPr>
              <a:t>月，一家专业从事汽车动力电池研发、试制、试验组装、量产以及原材料生产的新能源科技公司。</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中银投资</a:t>
            </a:r>
          </a:p>
        </p:txBody>
      </p:sp>
      <p:sp>
        <p:nvSpPr>
          <p:cNvPr id="19" name="文本框 18"/>
          <p:cNvSpPr txBox="1"/>
          <p:nvPr/>
        </p:nvSpPr>
        <p:spPr>
          <a:xfrm>
            <a:off x="8872835" y="1277789"/>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1" name="文本框 20"/>
          <p:cNvSpPr txBox="1"/>
          <p:nvPr/>
        </p:nvSpPr>
        <p:spPr>
          <a:xfrm>
            <a:off x="8557175" y="2917372"/>
            <a:ext cx="1554651"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36.75</a:t>
            </a:r>
            <a:r>
              <a:rPr lang="zh-CN" altLang="en-US" sz="1400" dirty="0">
                <a:latin typeface="微软雅黑" panose="020B0503020204020204" pitchFamily="34" charset="-122"/>
                <a:ea typeface="微软雅黑" panose="020B0503020204020204" pitchFamily="34" charset="-122"/>
              </a:rPr>
              <a:t>亿人民币</a:t>
            </a:r>
          </a:p>
        </p:txBody>
      </p:sp>
      <p:sp>
        <p:nvSpPr>
          <p:cNvPr id="22" name="文本框 21"/>
          <p:cNvSpPr txBox="1"/>
          <p:nvPr/>
        </p:nvSpPr>
        <p:spPr>
          <a:xfrm>
            <a:off x="8589905" y="1725332"/>
            <a:ext cx="1489190"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102.8</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10841335" y="1330270"/>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1127969" y="189452"/>
            <a:ext cx="3464428" cy="4832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投资：重要投资事件</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11191591" y="1780489"/>
            <a:ext cx="222818"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B</a:t>
            </a:r>
            <a:endParaRPr lang="zh-CN" altLang="en-US" sz="1400" dirty="0">
              <a:latin typeface="微软雅黑" panose="020B0503020204020204" pitchFamily="34" charset="-122"/>
              <a:ea typeface="微软雅黑" panose="020B0503020204020204" pitchFamily="34" charset="-122"/>
            </a:endParaRPr>
          </a:p>
        </p:txBody>
      </p:sp>
      <p:sp>
        <p:nvSpPr>
          <p:cNvPr id="34" name="文本框 33">
            <a:extLst>
              <a:ext uri="{FF2B5EF4-FFF2-40B4-BE49-F238E27FC236}">
                <a16:creationId xmlns:a16="http://schemas.microsoft.com/office/drawing/2014/main" id="{74F018D0-1263-4A09-93B6-53F751A01983}"/>
              </a:ext>
            </a:extLst>
          </p:cNvPr>
          <p:cNvSpPr txBox="1"/>
          <p:nvPr/>
        </p:nvSpPr>
        <p:spPr>
          <a:xfrm>
            <a:off x="1592250" y="2644854"/>
            <a:ext cx="6096000" cy="1260025"/>
          </a:xfrm>
          <a:prstGeom prst="rect">
            <a:avLst/>
          </a:prstGeom>
          <a:noFill/>
        </p:spPr>
        <p:txBody>
          <a:bodyPr wrap="square" lIns="0" tIns="0" rIns="0" bIns="0">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zh-CN" altLang="en-US" sz="1600" b="1" dirty="0">
                <a:solidFill>
                  <a:srgbClr val="000000"/>
                </a:solidFill>
                <a:latin typeface="微软雅黑" panose="020B0503020204020204" pitchFamily="34" charset="-122"/>
                <a:ea typeface="微软雅黑" panose="020B0503020204020204" pitchFamily="34" charset="-122"/>
              </a:rPr>
              <a:t>中信科移动</a:t>
            </a: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a:t>
            </a:r>
            <a:r>
              <a:rPr lang="zh-CN" altLang="en-US" sz="1200" dirty="0">
                <a:latin typeface="Microsoft YaHei" panose="020B0503020204020204" pitchFamily="34" charset="-122"/>
                <a:ea typeface="Microsoft YaHei" panose="020B0503020204020204" pitchFamily="34" charset="-122"/>
              </a:rPr>
              <a:t>是中国信息通信科技集团有限公司下属核心企业，由大唐移动通信设备有限公司和武汉虹信通信技术有限责任公司联合重组而成。是中国信科集团无线移动通信产业的承载主体和</a:t>
            </a:r>
            <a:r>
              <a:rPr lang="en-US" altLang="zh-CN" sz="1200" dirty="0">
                <a:latin typeface="Microsoft YaHei" panose="020B0503020204020204" pitchFamily="34" charset="-122"/>
                <a:ea typeface="Microsoft YaHei" panose="020B0503020204020204" pitchFamily="34" charset="-122"/>
              </a:rPr>
              <a:t>5G</a:t>
            </a:r>
            <a:r>
              <a:rPr lang="zh-CN" altLang="en-US" sz="1200" dirty="0">
                <a:latin typeface="Microsoft YaHei" panose="020B0503020204020204" pitchFamily="34" charset="-122"/>
                <a:ea typeface="Microsoft YaHei" panose="020B0503020204020204" pitchFamily="34" charset="-122"/>
              </a:rPr>
              <a:t>产业化的主导企业。</a:t>
            </a:r>
            <a:endParaRPr lang="en-US" altLang="zh-CN" sz="1200" dirty="0">
              <a:latin typeface="Microsoft YaHei" panose="020B0503020204020204" pitchFamily="34" charset="-122"/>
              <a:ea typeface="Microsoft YaHei" panose="020B0503020204020204" pitchFamily="34" charset="-122"/>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投资方：</a:t>
            </a:r>
            <a:r>
              <a:rPr lang="zh-CN" altLang="en-US" sz="1200" dirty="0">
                <a:latin typeface="微软雅黑" panose="020B0503020204020204" pitchFamily="34" charset="-122"/>
                <a:ea typeface="微软雅黑" panose="020B0503020204020204" pitchFamily="34" charset="-122"/>
              </a:rPr>
              <a:t>东湖创投、国开金融、联通、越秀产业基金、长江产业基金</a:t>
            </a:r>
          </a:p>
        </p:txBody>
      </p:sp>
      <p:sp>
        <p:nvSpPr>
          <p:cNvPr id="35" name="文本框 34">
            <a:extLst>
              <a:ext uri="{FF2B5EF4-FFF2-40B4-BE49-F238E27FC236}">
                <a16:creationId xmlns:a16="http://schemas.microsoft.com/office/drawing/2014/main" id="{B924603D-A4C9-4A34-84FC-2A8C0C8DBF35}"/>
              </a:ext>
            </a:extLst>
          </p:cNvPr>
          <p:cNvSpPr txBox="1"/>
          <p:nvPr/>
        </p:nvSpPr>
        <p:spPr>
          <a:xfrm>
            <a:off x="11152771" y="2993204"/>
            <a:ext cx="300457"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B</a:t>
            </a:r>
            <a:endParaRPr lang="zh-CN" altLang="en-US" sz="2400" dirty="0">
              <a:solidFill>
                <a:srgbClr val="C00000"/>
              </a:solidFill>
              <a:latin typeface="Arial" panose="020B0604020202020204" pitchFamily="34" charset="0"/>
              <a:ea typeface="微软雅黑" panose="020B0503020204020204" pitchFamily="34" charset="-122"/>
              <a:cs typeface="Arial" panose="020B0604020202020204" pitchFamily="34" charset="0"/>
            </a:endParaRPr>
          </a:p>
        </p:txBody>
      </p:sp>
      <p:sp>
        <p:nvSpPr>
          <p:cNvPr id="36" name="文本框 35">
            <a:extLst>
              <a:ext uri="{FF2B5EF4-FFF2-40B4-BE49-F238E27FC236}">
                <a16:creationId xmlns:a16="http://schemas.microsoft.com/office/drawing/2014/main" id="{64D9ACE9-46DE-4973-946B-B1020B800112}"/>
              </a:ext>
            </a:extLst>
          </p:cNvPr>
          <p:cNvSpPr txBox="1"/>
          <p:nvPr/>
        </p:nvSpPr>
        <p:spPr>
          <a:xfrm>
            <a:off x="11152771" y="5687020"/>
            <a:ext cx="300458"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D</a:t>
            </a:r>
            <a:endParaRPr lang="zh-CN" altLang="en-US" sz="2400" dirty="0">
              <a:solidFill>
                <a:srgbClr val="C00000"/>
              </a:solidFill>
              <a:latin typeface="Arial" panose="020B0604020202020204" pitchFamily="34" charset="0"/>
              <a:ea typeface="微软雅黑" panose="020B0503020204020204" pitchFamily="34" charset="-122"/>
              <a:cs typeface="Arial" panose="020B0604020202020204" pitchFamily="34" charset="0"/>
            </a:endParaRPr>
          </a:p>
        </p:txBody>
      </p:sp>
      <p:sp>
        <p:nvSpPr>
          <p:cNvPr id="30" name="文本框 29">
            <a:extLst>
              <a:ext uri="{FF2B5EF4-FFF2-40B4-BE49-F238E27FC236}">
                <a16:creationId xmlns:a16="http://schemas.microsoft.com/office/drawing/2014/main" id="{2B40CA6D-2430-4F98-B659-4E2E2EC0BCA8}"/>
              </a:ext>
            </a:extLst>
          </p:cNvPr>
          <p:cNvSpPr txBox="1"/>
          <p:nvPr/>
        </p:nvSpPr>
        <p:spPr>
          <a:xfrm>
            <a:off x="8851195" y="4044366"/>
            <a:ext cx="966611"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5.1</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33" name="文本框 32">
            <a:extLst>
              <a:ext uri="{FF2B5EF4-FFF2-40B4-BE49-F238E27FC236}">
                <a16:creationId xmlns:a16="http://schemas.microsoft.com/office/drawing/2014/main" id="{2C79DACF-8412-40C5-BDCF-EB388C956606}"/>
              </a:ext>
            </a:extLst>
          </p:cNvPr>
          <p:cNvSpPr txBox="1"/>
          <p:nvPr/>
        </p:nvSpPr>
        <p:spPr>
          <a:xfrm>
            <a:off x="1629865" y="5392336"/>
            <a:ext cx="6096000" cy="1064522"/>
          </a:xfrm>
          <a:prstGeom prst="rect">
            <a:avLst/>
          </a:prstGeom>
          <a:noFill/>
        </p:spPr>
        <p:txBody>
          <a:bodyPr wrap="square">
            <a:spAutoFit/>
          </a:bodyPr>
          <a:lstStyle/>
          <a:p>
            <a:pPr marR="0" lvl="0" indent="0" algn="just" fontAlgn="auto">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喜茶：</a:t>
            </a:r>
            <a:r>
              <a:rPr lang="zh-CN" altLang="en-US" sz="1200" b="0" i="0" dirty="0">
                <a:solidFill>
                  <a:srgbClr val="000000"/>
                </a:solidFill>
                <a:effectLst/>
                <a:latin typeface="Microsoft Yahei" panose="020B0503020204020204" pitchFamily="34" charset="-122"/>
                <a:ea typeface="Microsoft Yahei" panose="020B0503020204020204" pitchFamily="34" charset="-122"/>
              </a:rPr>
              <a:t>作为一个年轻化、科技化和国际化的中国新茶饮连锁品牌，喜茶集聚中国文化传统与创意创新于一体，专注于呈现来自世界各地的优质茶香，开启了新式茶饮风潮。</a:t>
            </a: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投资方：</a:t>
            </a:r>
            <a:r>
              <a:rPr lang="en-US" altLang="zh-CN" sz="1200" dirty="0">
                <a:latin typeface="微软雅黑" panose="020B0503020204020204" pitchFamily="34" charset="-122"/>
                <a:ea typeface="微软雅黑" panose="020B0503020204020204" pitchFamily="34" charset="-122"/>
              </a:rPr>
              <a:t>L Catterton</a:t>
            </a:r>
            <a:r>
              <a:rPr lang="zh-CN" altLang="en-US" sz="1200" dirty="0">
                <a:latin typeface="微软雅黑" panose="020B0503020204020204" pitchFamily="34" charset="-122"/>
                <a:ea typeface="微软雅黑" panose="020B0503020204020204" pitchFamily="34" charset="-122"/>
              </a:rPr>
              <a:t>、日出东方、淡马锡、红杉资本、腾讯投资、高瓴资本等</a:t>
            </a:r>
          </a:p>
        </p:txBody>
      </p:sp>
      <p:sp>
        <p:nvSpPr>
          <p:cNvPr id="37" name="文本框 36">
            <a:extLst>
              <a:ext uri="{FF2B5EF4-FFF2-40B4-BE49-F238E27FC236}">
                <a16:creationId xmlns:a16="http://schemas.microsoft.com/office/drawing/2014/main" id="{D5112DBD-3B02-4DCA-B021-DDA61797312E}"/>
              </a:ext>
            </a:extLst>
          </p:cNvPr>
          <p:cNvSpPr txBox="1"/>
          <p:nvPr/>
        </p:nvSpPr>
        <p:spPr>
          <a:xfrm>
            <a:off x="8765434" y="5634538"/>
            <a:ext cx="1138132"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32.5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38" name="文本框 37">
            <a:extLst>
              <a:ext uri="{FF2B5EF4-FFF2-40B4-BE49-F238E27FC236}">
                <a16:creationId xmlns:a16="http://schemas.microsoft.com/office/drawing/2014/main" id="{FE5E6A44-A636-4D31-91E8-DA9BCCA6E135}"/>
              </a:ext>
            </a:extLst>
          </p:cNvPr>
          <p:cNvSpPr txBox="1"/>
          <p:nvPr/>
        </p:nvSpPr>
        <p:spPr>
          <a:xfrm>
            <a:off x="11208621" y="4133119"/>
            <a:ext cx="188758"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D</a:t>
            </a:r>
            <a:endParaRPr lang="zh-CN" altLang="en-US" sz="2400" dirty="0">
              <a:solidFill>
                <a:srgbClr val="C00000"/>
              </a:solidFill>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47850" y="942975"/>
            <a:ext cx="2468119" cy="36000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1847849" y="4868863"/>
            <a:ext cx="8569325" cy="1613070"/>
          </a:xfrm>
          <a:prstGeom prst="rect">
            <a:avLst/>
          </a:prstGeom>
          <a:noFill/>
        </p:spPr>
        <p:txBody>
          <a:bodyPr wrap="square" lIns="0" tIns="0" rIns="0" bIns="0" rtlCol="0">
            <a:spAutoFit/>
          </a:bodyPr>
          <a:lstStyle/>
          <a:p>
            <a:pPr indent="457189" algn="just">
              <a:lnSpc>
                <a:spcPct val="150000"/>
              </a:lnSpc>
            </a:pP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节奏稳定，</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48</a:t>
            </a:r>
            <a:r>
              <a:rPr lang="zh-CN" altLang="en-US" sz="1400" dirty="0">
                <a:latin typeface="微软雅黑" panose="020B0503020204020204" pitchFamily="34" charset="-122"/>
                <a:ea typeface="微软雅黑" panose="020B0503020204020204" pitchFamily="34" charset="-122"/>
              </a:rPr>
              <a:t>家公司上市，科创板上市企业共</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18</a:t>
            </a:r>
            <a:r>
              <a:rPr lang="zh-CN" altLang="en-US" sz="1400" dirty="0">
                <a:latin typeface="微软雅黑" panose="020B0503020204020204" pitchFamily="34" charset="-122"/>
                <a:ea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总实际募资额为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287.82</a:t>
            </a:r>
            <a:r>
              <a:rPr lang="zh-CN" altLang="en-US" sz="1400" dirty="0">
                <a:latin typeface="微软雅黑" panose="020B0503020204020204" pitchFamily="34" charset="-122"/>
                <a:ea typeface="微软雅黑" panose="020B0503020204020204" pitchFamily="34" charset="-122"/>
              </a:rPr>
              <a:t>亿，其中科创板总募资额为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121.59</a:t>
            </a:r>
            <a:r>
              <a:rPr lang="zh-CN" altLang="en-US" sz="1400" dirty="0">
                <a:latin typeface="微软雅黑" panose="020B0503020204020204" pitchFamily="34" charset="-122"/>
                <a:ea typeface="微软雅黑" panose="020B0503020204020204" pitchFamily="34" charset="-122"/>
              </a:rPr>
              <a:t>亿，上市退出基金共计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236</a:t>
            </a:r>
            <a:r>
              <a:rPr lang="zh-CN" altLang="en-US" sz="1400" dirty="0">
                <a:latin typeface="微软雅黑" panose="020B0503020204020204" pitchFamily="34" charset="-122"/>
                <a:ea typeface="微软雅黑" panose="020B0503020204020204" pitchFamily="34" charset="-122"/>
              </a:rPr>
              <a:t>支；</a:t>
            </a:r>
            <a:endParaRPr lang="en-US" altLang="zh-CN" sz="1400" dirty="0">
              <a:latin typeface="微软雅黑" panose="020B0503020204020204" pitchFamily="34" charset="-122"/>
              <a:ea typeface="微软雅黑" panose="020B0503020204020204" pitchFamily="34" charset="-122"/>
            </a:endParaRPr>
          </a:p>
          <a:p>
            <a:pPr indent="457189" algn="just">
              <a:lnSpc>
                <a:spcPct val="150000"/>
              </a:lnSpc>
            </a:pPr>
            <a:r>
              <a:rPr lang="zh-CN" altLang="en-US" sz="1400" dirty="0">
                <a:latin typeface="微软雅黑" panose="020B0503020204020204" pitchFamily="34" charset="-122"/>
                <a:ea typeface="微软雅黑" panose="020B0503020204020204" pitchFamily="34" charset="-122"/>
              </a:rPr>
              <a:t>港股</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20</a:t>
            </a:r>
            <a:r>
              <a:rPr lang="zh-CN" altLang="en-US" sz="1400" dirty="0">
                <a:latin typeface="微软雅黑" panose="020B0503020204020204" pitchFamily="34" charset="-122"/>
                <a:ea typeface="微软雅黑" panose="020B0503020204020204" pitchFamily="34" charset="-122"/>
              </a:rPr>
              <a:t>家企业上市交易，募集资金净额为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409.20</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亿元</a:t>
            </a:r>
            <a:r>
              <a:rPr lang="zh-CN" altLang="en-US" sz="1400" dirty="0">
                <a:latin typeface="微软雅黑" panose="020B0503020204020204" pitchFamily="34" charset="-122"/>
                <a:ea typeface="微软雅黑" panose="020B0503020204020204" pitchFamily="34" charset="-122"/>
              </a:rPr>
              <a:t>，其中募资规模最大的为</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小鹏汽车</a:t>
            </a:r>
            <a:r>
              <a:rPr lang="zh-CN" altLang="en-US" sz="1400" dirty="0">
                <a:latin typeface="微软雅黑" panose="020B0503020204020204" pitchFamily="34" charset="-122"/>
                <a:ea typeface="微软雅黑" panose="020B0503020204020204" pitchFamily="34" charset="-122"/>
              </a:rPr>
              <a:t>，首发募资资金净额为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157.51</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亿元</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810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altLang="zh-CN" sz="2400" b="1" dirty="0">
                <a:solidFill>
                  <a:srgbClr val="000798"/>
                </a:solidFill>
                <a:ea typeface="幼圆" panose="02010509060101010101" pitchFamily="49" charset="-122"/>
              </a:rPr>
              <a:t>IPO</a:t>
            </a:r>
            <a:r>
              <a:rPr lang="zh-CN" altLang="en-US" sz="2400" b="1" dirty="0">
                <a:solidFill>
                  <a:srgbClr val="000798"/>
                </a:solidFill>
                <a:ea typeface="幼圆" panose="02010509060101010101" pitchFamily="49" charset="-122"/>
              </a:rPr>
              <a:t>及退出</a:t>
            </a:r>
          </a:p>
        </p:txBody>
      </p:sp>
      <p:graphicFrame>
        <p:nvGraphicFramePr>
          <p:cNvPr id="11" name="图表 10">
            <a:extLst>
              <a:ext uri="{FF2B5EF4-FFF2-40B4-BE49-F238E27FC236}">
                <a16:creationId xmlns:a16="http://schemas.microsoft.com/office/drawing/2014/main" id="{7CCFD5AA-EE79-4EE3-9927-5309EB97051D}"/>
              </a:ext>
            </a:extLst>
          </p:cNvPr>
          <p:cNvGraphicFramePr>
            <a:graphicFrameLocks/>
          </p:cNvGraphicFramePr>
          <p:nvPr>
            <p:extLst>
              <p:ext uri="{D42A27DB-BD31-4B8C-83A1-F6EECF244321}">
                <p14:modId xmlns:p14="http://schemas.microsoft.com/office/powerpoint/2010/main" val="3433125815"/>
              </p:ext>
            </p:extLst>
          </p:nvPr>
        </p:nvGraphicFramePr>
        <p:xfrm>
          <a:off x="1847850" y="1312845"/>
          <a:ext cx="8569325" cy="355601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22987</TotalTime>
  <Words>2006</Words>
  <Application>Microsoft Office PowerPoint</Application>
  <PresentationFormat>宽屏</PresentationFormat>
  <Paragraphs>380</Paragraphs>
  <Slides>16</Slides>
  <Notes>15</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16</vt:i4>
      </vt:variant>
    </vt:vector>
  </HeadingPairs>
  <TitlesOfParts>
    <vt:vector size="31" baseType="lpstr">
      <vt:lpstr>Microsoft YaHei tahoma</vt:lpstr>
      <vt:lpstr>等线</vt:lpstr>
      <vt:lpstr>黑体</vt:lpstr>
      <vt:lpstr>华文新魏</vt:lpstr>
      <vt:lpstr>微软雅黑</vt:lpstr>
      <vt:lpstr>微软雅黑</vt:lpstr>
      <vt:lpstr>微软雅黑</vt:lpstr>
      <vt:lpstr>幼圆</vt:lpstr>
      <vt:lpstr>Arial</vt:lpstr>
      <vt:lpstr>Calibri</vt:lpstr>
      <vt:lpstr>Calibri Light</vt:lpstr>
      <vt:lpstr>Verdana</vt:lpstr>
      <vt:lpstr>Wingdings</vt:lpstr>
      <vt:lpstr>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dc:creator>
  <cp:lastModifiedBy>Xue Yong</cp:lastModifiedBy>
  <cp:revision>1602</cp:revision>
  <dcterms:created xsi:type="dcterms:W3CDTF">2018-03-11T13:30:00Z</dcterms:created>
  <dcterms:modified xsi:type="dcterms:W3CDTF">2021-08-10T02:40:37Z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