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7.xml" ContentType="application/vnd.openxmlformats-officedocument.themeOverr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9" r:id="rId4"/>
    <p:sldMasterId id="2147483703" r:id="rId5"/>
    <p:sldMasterId id="2147483717" r:id="rId6"/>
  </p:sldMasterIdLst>
  <p:notesMasterIdLst>
    <p:notesMasterId r:id="rId32"/>
  </p:notesMasterIdLst>
  <p:handoutMasterIdLst>
    <p:handoutMasterId r:id="rId33"/>
  </p:handoutMasterIdLst>
  <p:sldIdLst>
    <p:sldId id="484" r:id="rId7"/>
    <p:sldId id="485" r:id="rId8"/>
    <p:sldId id="536" r:id="rId9"/>
    <p:sldId id="487" r:id="rId10"/>
    <p:sldId id="488" r:id="rId11"/>
    <p:sldId id="489" r:id="rId12"/>
    <p:sldId id="537" r:id="rId13"/>
    <p:sldId id="552" r:id="rId14"/>
    <p:sldId id="550" r:id="rId15"/>
    <p:sldId id="538" r:id="rId16"/>
    <p:sldId id="539" r:id="rId17"/>
    <p:sldId id="540" r:id="rId18"/>
    <p:sldId id="541" r:id="rId19"/>
    <p:sldId id="542" r:id="rId20"/>
    <p:sldId id="544" r:id="rId21"/>
    <p:sldId id="499" r:id="rId22"/>
    <p:sldId id="553" r:id="rId23"/>
    <p:sldId id="500" r:id="rId24"/>
    <p:sldId id="551" r:id="rId25"/>
    <p:sldId id="546" r:id="rId26"/>
    <p:sldId id="555" r:id="rId27"/>
    <p:sldId id="554" r:id="rId28"/>
    <p:sldId id="549" r:id="rId29"/>
    <p:sldId id="505" r:id="rId30"/>
    <p:sldId id="50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992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72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long Wu" initials="JW" lastIdx="6" clrIdx="0">
    <p:extLst>
      <p:ext uri="{19B8F6BF-5375-455C-9EA6-DF929625EA0E}">
        <p15:presenceInfo xmlns:p15="http://schemas.microsoft.com/office/powerpoint/2012/main" userId="4b647d056bdb0bee" providerId="Windows Live"/>
      </p:ext>
    </p:extLst>
  </p:cmAuthor>
  <p:cmAuthor id="2" name="明明 侯" initials="明明" lastIdx="1" clrIdx="1">
    <p:extLst>
      <p:ext uri="{19B8F6BF-5375-455C-9EA6-DF929625EA0E}">
        <p15:presenceInfo xmlns:p15="http://schemas.microsoft.com/office/powerpoint/2012/main" userId="4ad4edd4e9613350" providerId="Windows Live"/>
      </p:ext>
    </p:extLst>
  </p:cmAuthor>
  <p:cmAuthor id="3" name="Microsoft 帐户" initials="M帐" lastIdx="4" clrIdx="2">
    <p:extLst>
      <p:ext uri="{19B8F6BF-5375-455C-9EA6-DF929625EA0E}">
        <p15:presenceInfo xmlns:p15="http://schemas.microsoft.com/office/powerpoint/2012/main" userId="90adfa9c296c83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F26B2B"/>
    <a:srgbClr val="08275D"/>
    <a:srgbClr val="FFFFFF"/>
    <a:srgbClr val="FF9933"/>
    <a:srgbClr val="000066"/>
    <a:srgbClr val="595959"/>
    <a:srgbClr val="636946"/>
    <a:srgbClr val="0076CB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0074" autoAdjust="0"/>
  </p:normalViewPr>
  <p:slideViewPr>
    <p:cSldViewPr snapToGrid="0">
      <p:cViewPr varScale="1">
        <p:scale>
          <a:sx n="142" d="100"/>
          <a:sy n="142" d="100"/>
        </p:scale>
        <p:origin x="366" y="114"/>
      </p:cViewPr>
      <p:guideLst>
        <p:guide pos="461"/>
        <p:guide pos="506"/>
        <p:guide pos="688"/>
        <p:guide pos="3840"/>
        <p:guide pos="6992"/>
        <p:guide orient="horz" pos="2160"/>
        <p:guide pos="7219"/>
      </p:guideLst>
    </p:cSldViewPr>
  </p:slideViewPr>
  <p:outlineViewPr>
    <p:cViewPr>
      <p:scale>
        <a:sx n="33" d="100"/>
        <a:sy n="33" d="100"/>
      </p:scale>
      <p:origin x="0" y="-1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notesViewPr>
    <p:cSldViewPr snapToGrid="0" showGuides="1">
      <p:cViewPr varScale="1">
        <p:scale>
          <a:sx n="59" d="100"/>
          <a:sy n="59" d="100"/>
        </p:scale>
        <p:origin x="252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34701;&#23458;&#25237;&#36164;\202209&#20108;&#32423;&#24066;&#22330;&#26376;&#25253;\&#36135;&#24065;&#25237;&#25918;(&#22238;&#31548;)&#32479;&#3574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69638435577259E-2"/>
          <c:y val="1.9793088363954502E-2"/>
          <c:w val="0.86115903085049295"/>
          <c:h val="0.633512512936539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制造业PMI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01-499A-8528-5DD77DF32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yyyy"年"m"月";@</c:formatCode>
                <c:ptCount val="13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44562</c:v>
                </c:pt>
                <c:pt idx="9">
                  <c:v>44531</c:v>
                </c:pt>
                <c:pt idx="10">
                  <c:v>44501</c:v>
                </c:pt>
                <c:pt idx="11">
                  <c:v>44470</c:v>
                </c:pt>
                <c:pt idx="12">
                  <c:v>44440</c:v>
                </c:pt>
              </c:numCache>
            </c:num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0.501</c:v>
                </c:pt>
                <c:pt idx="1">
                  <c:v>0.49399999999999999</c:v>
                </c:pt>
                <c:pt idx="2">
                  <c:v>0.49</c:v>
                </c:pt>
                <c:pt idx="3">
                  <c:v>0.502</c:v>
                </c:pt>
                <c:pt idx="4">
                  <c:v>0.496</c:v>
                </c:pt>
                <c:pt idx="5">
                  <c:v>0.47399999999999998</c:v>
                </c:pt>
                <c:pt idx="6">
                  <c:v>0.495</c:v>
                </c:pt>
                <c:pt idx="7">
                  <c:v>0.502</c:v>
                </c:pt>
                <c:pt idx="8">
                  <c:v>0.501</c:v>
                </c:pt>
                <c:pt idx="9">
                  <c:v>0.503</c:v>
                </c:pt>
                <c:pt idx="10">
                  <c:v>0.501</c:v>
                </c:pt>
                <c:pt idx="11">
                  <c:v>0.49200000000000005</c:v>
                </c:pt>
                <c:pt idx="12">
                  <c:v>0.496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299-4664-9A2C-40957AECD5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财新中国PMI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FF9933"/>
              </a:solidFill>
              <a:ln w="9525">
                <a:solidFill>
                  <a:srgbClr val="FF9933"/>
                </a:solidFill>
              </a:ln>
              <a:effectLst/>
            </c:spPr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01-499A-8528-5DD77DF32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9933"/>
                      </a:solidFill>
                      <a:round/>
                      <a:headEnd type="none"/>
                      <a:tailEnd type="triangle"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yyyy"年"m"月";@</c:formatCode>
                <c:ptCount val="13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44562</c:v>
                </c:pt>
                <c:pt idx="9">
                  <c:v>44531</c:v>
                </c:pt>
                <c:pt idx="10">
                  <c:v>44501</c:v>
                </c:pt>
                <c:pt idx="11">
                  <c:v>44470</c:v>
                </c:pt>
                <c:pt idx="12">
                  <c:v>44440</c:v>
                </c:pt>
              </c:numCache>
            </c:num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0.48099999999999998</c:v>
                </c:pt>
                <c:pt idx="1">
                  <c:v>0.495</c:v>
                </c:pt>
                <c:pt idx="2">
                  <c:v>0.504</c:v>
                </c:pt>
                <c:pt idx="3">
                  <c:v>0.51700000000000002</c:v>
                </c:pt>
                <c:pt idx="4">
                  <c:v>0.48099999999999998</c:v>
                </c:pt>
                <c:pt idx="5">
                  <c:v>0.46</c:v>
                </c:pt>
                <c:pt idx="6">
                  <c:v>0.48099999999999998</c:v>
                </c:pt>
                <c:pt idx="7">
                  <c:v>0.504</c:v>
                </c:pt>
                <c:pt idx="8">
                  <c:v>0.49099999999999999</c:v>
                </c:pt>
                <c:pt idx="9">
                  <c:v>0.50900000000000001</c:v>
                </c:pt>
                <c:pt idx="10">
                  <c:v>0.499</c:v>
                </c:pt>
                <c:pt idx="11">
                  <c:v>0.50600000000000001</c:v>
                </c:pt>
                <c:pt idx="12">
                  <c:v>0.5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299-4664-9A2C-40957AECD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000408"/>
        <c:axId val="444005112"/>
      </c:lineChart>
      <c:dateAx>
        <c:axId val="444000408"/>
        <c:scaling>
          <c:orientation val="minMax"/>
        </c:scaling>
        <c:delete val="0"/>
        <c:axPos val="b"/>
        <c:numFmt formatCode="yyyy&quot;年&quot;m&quot;月&quot;;@" sourceLinked="1"/>
        <c:majorTickMark val="none"/>
        <c:minorTickMark val="none"/>
        <c:tickLblPos val="low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4005112"/>
        <c:crossesAt val="0.5"/>
        <c:auto val="1"/>
        <c:lblOffset val="100"/>
        <c:baseTimeUnit val="months"/>
      </c:dateAx>
      <c:valAx>
        <c:axId val="444005112"/>
        <c:scaling>
          <c:orientation val="minMax"/>
          <c:max val="0.55000000000000004"/>
          <c:min val="0.45500000000000002"/>
        </c:scaling>
        <c:delete val="0"/>
        <c:axPos val="l"/>
        <c:numFmt formatCode="0.0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400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28907532545113"/>
          <c:y val="0.92785553616443683"/>
          <c:w val="0.3974218493490978"/>
          <c:h val="7.2144361649592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20305782303427E-2"/>
          <c:y val="2.1576182136602451E-2"/>
          <c:w val="0.82464477437661921"/>
          <c:h val="0.7363817964557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月成交量（万手）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PTA301</c:v>
                </c:pt>
                <c:pt idx="1">
                  <c:v>螺纹钢2301</c:v>
                </c:pt>
                <c:pt idx="2">
                  <c:v>甲醇301</c:v>
                </c:pt>
                <c:pt idx="3">
                  <c:v>纯碱301</c:v>
                </c:pt>
                <c:pt idx="4">
                  <c:v>燃油2301</c:v>
                </c:pt>
                <c:pt idx="5">
                  <c:v>PVC2301</c:v>
                </c:pt>
                <c:pt idx="6">
                  <c:v>棕榈油2301</c:v>
                </c:pt>
                <c:pt idx="7">
                  <c:v>玻璃301</c:v>
                </c:pt>
                <c:pt idx="8">
                  <c:v>豆粕2301</c:v>
                </c:pt>
                <c:pt idx="9">
                  <c:v>铁矿石2301</c:v>
                </c:pt>
              </c:strCache>
            </c:strRef>
          </c:cat>
          <c:val>
            <c:numRef>
              <c:f>Sheet1!$B$2:$B$11</c:f>
              <c:numCache>
                <c:formatCode>0.00_ </c:formatCode>
                <c:ptCount val="10"/>
                <c:pt idx="0">
                  <c:v>4520.7726000000002</c:v>
                </c:pt>
                <c:pt idx="1">
                  <c:v>3316.1676000000002</c:v>
                </c:pt>
                <c:pt idx="2">
                  <c:v>3234.2091</c:v>
                </c:pt>
                <c:pt idx="3">
                  <c:v>2615.6644000000001</c:v>
                </c:pt>
                <c:pt idx="4">
                  <c:v>2414.9261999999999</c:v>
                </c:pt>
                <c:pt idx="5">
                  <c:v>2088.8562000000002</c:v>
                </c:pt>
                <c:pt idx="6">
                  <c:v>1775.4781</c:v>
                </c:pt>
                <c:pt idx="7">
                  <c:v>1719.2898</c:v>
                </c:pt>
                <c:pt idx="8">
                  <c:v>1626.1059</c:v>
                </c:pt>
                <c:pt idx="9">
                  <c:v>1547.2524000000001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8F2-B2C1-018C55DDC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0886392"/>
        <c:axId val="440882864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月涨跌幅（%）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9933"/>
              </a:solidFill>
              <a:ln w="22225">
                <a:solidFill>
                  <a:srgbClr val="FF9933"/>
                </a:solidFill>
              </a:ln>
              <a:effectLst/>
            </c:spPr>
          </c:marker>
          <c:xVal>
            <c:strRef>
              <c:f>Sheet1!$A$2:$A$11</c:f>
              <c:strCache>
                <c:ptCount val="10"/>
                <c:pt idx="0">
                  <c:v>PTA301</c:v>
                </c:pt>
                <c:pt idx="1">
                  <c:v>螺纹钢2301</c:v>
                </c:pt>
                <c:pt idx="2">
                  <c:v>甲醇301</c:v>
                </c:pt>
                <c:pt idx="3">
                  <c:v>纯碱301</c:v>
                </c:pt>
                <c:pt idx="4">
                  <c:v>燃油2301</c:v>
                </c:pt>
                <c:pt idx="5">
                  <c:v>PVC2301</c:v>
                </c:pt>
                <c:pt idx="6">
                  <c:v>棕榈油2301</c:v>
                </c:pt>
                <c:pt idx="7">
                  <c:v>玻璃301</c:v>
                </c:pt>
                <c:pt idx="8">
                  <c:v>豆粕2301</c:v>
                </c:pt>
                <c:pt idx="9">
                  <c:v>铁矿石2301</c:v>
                </c:pt>
              </c:strCache>
            </c:strRef>
          </c:xVal>
          <c:yVal>
            <c:numRef>
              <c:f>Sheet1!$C$2:$C$11</c:f>
              <c:numCache>
                <c:formatCode>0.00_ </c:formatCode>
                <c:ptCount val="10"/>
                <c:pt idx="0">
                  <c:v>-2.5335000000000001</c:v>
                </c:pt>
                <c:pt idx="1">
                  <c:v>3.2336999999999998</c:v>
                </c:pt>
                <c:pt idx="2">
                  <c:v>8.8484999999999996</c:v>
                </c:pt>
                <c:pt idx="3">
                  <c:v>7.2727000000000004</c:v>
                </c:pt>
                <c:pt idx="4">
                  <c:v>-14.2453</c:v>
                </c:pt>
                <c:pt idx="5">
                  <c:v>-1.3086</c:v>
                </c:pt>
                <c:pt idx="6">
                  <c:v>-16.2653</c:v>
                </c:pt>
                <c:pt idx="7">
                  <c:v>3.9337</c:v>
                </c:pt>
                <c:pt idx="8">
                  <c:v>8.9290000000000003</c:v>
                </c:pt>
                <c:pt idx="9">
                  <c:v>5.5595999999999997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6D-48F2-B2C1-018C55DDC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887960"/>
        <c:axId val="440887176"/>
      </c:scatterChart>
      <c:catAx>
        <c:axId val="44088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2864"/>
        <c:crosses val="autoZero"/>
        <c:auto val="1"/>
        <c:lblAlgn val="ctr"/>
        <c:lblOffset val="100"/>
        <c:noMultiLvlLbl val="0"/>
      </c:catAx>
      <c:valAx>
        <c:axId val="440882864"/>
        <c:scaling>
          <c:orientation val="minMax"/>
        </c:scaling>
        <c:delete val="0"/>
        <c:axPos val="l"/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6392"/>
        <c:crosses val="autoZero"/>
        <c:crossBetween val="between"/>
      </c:valAx>
      <c:valAx>
        <c:axId val="440887176"/>
        <c:scaling>
          <c:orientation val="minMax"/>
        </c:scaling>
        <c:delete val="0"/>
        <c:axPos val="r"/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7960"/>
        <c:crosses val="max"/>
        <c:crossBetween val="midCat"/>
        <c:majorUnit val="10"/>
      </c:valAx>
      <c:valAx>
        <c:axId val="440887960"/>
        <c:scaling>
          <c:orientation val="minMax"/>
        </c:scaling>
        <c:delete val="1"/>
        <c:axPos val="t"/>
        <c:majorTickMark val="out"/>
        <c:minorTickMark val="none"/>
        <c:tickLblPos val="nextTo"/>
        <c:crossAx val="440887176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123220540019057"/>
          <c:y val="7.0595441980274409E-3"/>
          <c:w val="0.39459971617190942"/>
          <c:h val="7.0666408002002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19050">
      <a:solidFill>
        <a:schemeClr val="bg1"/>
      </a:solidFill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dirty="0"/>
              <a:t>沪市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1.4335792070470116E-2"/>
          <c:y val="0"/>
          <c:w val="0.97132841585905982"/>
          <c:h val="0.79577072220811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贵州茅台</c:v>
                </c:pt>
                <c:pt idx="1">
                  <c:v>工商银行</c:v>
                </c:pt>
                <c:pt idx="2">
                  <c:v>建设银行</c:v>
                </c:pt>
                <c:pt idx="3">
                  <c:v>中国移动</c:v>
                </c:pt>
                <c:pt idx="4">
                  <c:v>农业银行</c:v>
                </c:pt>
                <c:pt idx="5">
                  <c:v>中国石油</c:v>
                </c:pt>
                <c:pt idx="6">
                  <c:v>招商银行</c:v>
                </c:pt>
                <c:pt idx="7">
                  <c:v>中国银行</c:v>
                </c:pt>
                <c:pt idx="8">
                  <c:v>中国人寿</c:v>
                </c:pt>
                <c:pt idx="9">
                  <c:v>中国平安</c:v>
                </c:pt>
              </c:strCache>
            </c:strRef>
          </c:cat>
          <c:val>
            <c:numRef>
              <c:f>Sheet1!$B$2:$B$11</c:f>
              <c:numCache>
                <c:formatCode>0.00_ </c:formatCode>
                <c:ptCount val="10"/>
                <c:pt idx="0">
                  <c:v>2.35223038</c:v>
                </c:pt>
                <c:pt idx="1">
                  <c:v>1.4616931500000001</c:v>
                </c:pt>
                <c:pt idx="2">
                  <c:v>1.0401484000000001</c:v>
                </c:pt>
                <c:pt idx="3">
                  <c:v>0.98508042000000007</c:v>
                </c:pt>
                <c:pt idx="4">
                  <c:v>0.97837178000000002</c:v>
                </c:pt>
                <c:pt idx="5">
                  <c:v>0.8921065199999999</c:v>
                </c:pt>
                <c:pt idx="6">
                  <c:v>0.84571908000000007</c:v>
                </c:pt>
                <c:pt idx="7">
                  <c:v>0.84563796000000002</c:v>
                </c:pt>
                <c:pt idx="8">
                  <c:v>0.72635302000000002</c:v>
                </c:pt>
                <c:pt idx="9">
                  <c:v>0.71446894000000005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5-4928-8A32-2AB86014CB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443998448"/>
        <c:axId val="448646264"/>
      </c:barChart>
      <c:catAx>
        <c:axId val="44399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46264"/>
        <c:crosses val="autoZero"/>
        <c:auto val="1"/>
        <c:lblAlgn val="ctr"/>
        <c:lblOffset val="100"/>
        <c:noMultiLvlLbl val="0"/>
      </c:catAx>
      <c:valAx>
        <c:axId val="448646264"/>
        <c:scaling>
          <c:orientation val="minMax"/>
        </c:scaling>
        <c:delete val="1"/>
        <c:axPos val="l"/>
        <c:numFmt formatCode="0.00_ " sourceLinked="1"/>
        <c:majorTickMark val="none"/>
        <c:minorTickMark val="none"/>
        <c:tickLblPos val="nextTo"/>
        <c:crossAx val="44399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深市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1.4335792070470116E-2"/>
          <c:y val="0"/>
          <c:w val="0.97132841585905982"/>
          <c:h val="0.79428688359364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D2-46C5-AA42-BE7ADB1A4E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宁德时代</c:v>
                </c:pt>
                <c:pt idx="1">
                  <c:v>五粮液</c:v>
                </c:pt>
                <c:pt idx="2">
                  <c:v>比亚迪</c:v>
                </c:pt>
                <c:pt idx="3">
                  <c:v>迈瑞医疗</c:v>
                </c:pt>
                <c:pt idx="4">
                  <c:v>美的集团</c:v>
                </c:pt>
                <c:pt idx="5">
                  <c:v>泸州老窖</c:v>
                </c:pt>
                <c:pt idx="6">
                  <c:v>牧原股份</c:v>
                </c:pt>
                <c:pt idx="7">
                  <c:v>海康威视</c:v>
                </c:pt>
                <c:pt idx="8">
                  <c:v>洋河股份</c:v>
                </c:pt>
                <c:pt idx="9">
                  <c:v>金龙鱼</c:v>
                </c:pt>
              </c:strCache>
            </c:strRef>
          </c:cat>
          <c:val>
            <c:numRef>
              <c:f>Sheet1!$B$2:$B$11</c:f>
              <c:numCache>
                <c:formatCode>0.00_ </c:formatCode>
                <c:ptCount val="10"/>
                <c:pt idx="0">
                  <c:v>0.97836042000000001</c:v>
                </c:pt>
                <c:pt idx="1">
                  <c:v>0.65688451999999997</c:v>
                </c:pt>
                <c:pt idx="2">
                  <c:v>0.64998392999999999</c:v>
                </c:pt>
                <c:pt idx="3">
                  <c:v>0.36251997999999996</c:v>
                </c:pt>
                <c:pt idx="4">
                  <c:v>0.34507246000000003</c:v>
                </c:pt>
                <c:pt idx="5">
                  <c:v>0.33952170000000004</c:v>
                </c:pt>
                <c:pt idx="6">
                  <c:v>0.29016455000000002</c:v>
                </c:pt>
                <c:pt idx="7">
                  <c:v>0.28695820999999999</c:v>
                </c:pt>
                <c:pt idx="8">
                  <c:v>0.23833014999999999</c:v>
                </c:pt>
                <c:pt idx="9">
                  <c:v>0.23415854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B-4AEB-BAD1-6CF4C535E0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48646656"/>
        <c:axId val="448647048"/>
      </c:barChart>
      <c:catAx>
        <c:axId val="44864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47048"/>
        <c:crosses val="autoZero"/>
        <c:auto val="1"/>
        <c:lblAlgn val="ctr"/>
        <c:lblOffset val="100"/>
        <c:noMultiLvlLbl val="0"/>
      </c:catAx>
      <c:valAx>
        <c:axId val="448647048"/>
        <c:scaling>
          <c:orientation val="minMax"/>
          <c:max val="1.3"/>
          <c:min val="0"/>
        </c:scaling>
        <c:delete val="1"/>
        <c:axPos val="l"/>
        <c:numFmt formatCode="0.00_ " sourceLinked="1"/>
        <c:majorTickMark val="none"/>
        <c:minorTickMark val="none"/>
        <c:tickLblPos val="nextTo"/>
        <c:crossAx val="44864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6602302952402"/>
          <c:y val="2.6416316742364821E-2"/>
          <c:w val="0.87022688935803705"/>
          <c:h val="0.9471673852204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月涨跌幅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彩虹集团</c:v>
                </c:pt>
                <c:pt idx="1">
                  <c:v>ST曙光</c:v>
                </c:pt>
                <c:pt idx="2">
                  <c:v>新华联</c:v>
                </c:pt>
                <c:pt idx="3">
                  <c:v>汇通能源</c:v>
                </c:pt>
                <c:pt idx="4">
                  <c:v>海鸥住工</c:v>
                </c:pt>
                <c:pt idx="5">
                  <c:v>ST三盛</c:v>
                </c:pt>
                <c:pt idx="6">
                  <c:v>同兴环保</c:v>
                </c:pt>
                <c:pt idx="7">
                  <c:v>川仪股份</c:v>
                </c:pt>
                <c:pt idx="8">
                  <c:v>传艺科技</c:v>
                </c:pt>
                <c:pt idx="9">
                  <c:v>上海港湾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0.94733900000000004</c:v>
                </c:pt>
                <c:pt idx="1">
                  <c:v>0.75740700000000005</c:v>
                </c:pt>
                <c:pt idx="2">
                  <c:v>0.66666700000000001</c:v>
                </c:pt>
                <c:pt idx="3">
                  <c:v>0.64365300000000003</c:v>
                </c:pt>
                <c:pt idx="4">
                  <c:v>0.63592199999999999</c:v>
                </c:pt>
                <c:pt idx="5">
                  <c:v>0.54069800000000001</c:v>
                </c:pt>
                <c:pt idx="6">
                  <c:v>0.47621800000000003</c:v>
                </c:pt>
                <c:pt idx="7">
                  <c:v>0.46780900000000003</c:v>
                </c:pt>
                <c:pt idx="8">
                  <c:v>0.45167200000000002</c:v>
                </c:pt>
                <c:pt idx="9">
                  <c:v>0.44372400000000001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3-422E-A9AD-57EAC0606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48648616"/>
        <c:axId val="448653320"/>
      </c:barChart>
      <c:catAx>
        <c:axId val="448648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53320"/>
        <c:crosses val="autoZero"/>
        <c:auto val="1"/>
        <c:lblAlgn val="ctr"/>
        <c:lblOffset val="100"/>
        <c:noMultiLvlLbl val="0"/>
      </c:catAx>
      <c:valAx>
        <c:axId val="44865332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44864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33416930905878E-2"/>
          <c:y val="2.6416307389758718E-2"/>
          <c:w val="0.8414251197154764"/>
          <c:h val="0.9471673852204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神雾节能</c:v>
                </c:pt>
                <c:pt idx="1">
                  <c:v>北纬科技</c:v>
                </c:pt>
                <c:pt idx="2">
                  <c:v>华峰测控</c:v>
                </c:pt>
                <c:pt idx="3">
                  <c:v>雪龙集团</c:v>
                </c:pt>
                <c:pt idx="4">
                  <c:v>明微电子</c:v>
                </c:pt>
                <c:pt idx="5">
                  <c:v>奥普特</c:v>
                </c:pt>
                <c:pt idx="6">
                  <c:v>力芯微</c:v>
                </c:pt>
                <c:pt idx="7">
                  <c:v>五方光电</c:v>
                </c:pt>
                <c:pt idx="8">
                  <c:v>三变科技</c:v>
                </c:pt>
                <c:pt idx="9">
                  <c:v>思瑞浦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-0.36585400000000001</c:v>
                </c:pt>
                <c:pt idx="1">
                  <c:v>-0.374226</c:v>
                </c:pt>
                <c:pt idx="2">
                  <c:v>-0.37472499999999997</c:v>
                </c:pt>
                <c:pt idx="3">
                  <c:v>-0.382079</c:v>
                </c:pt>
                <c:pt idx="4">
                  <c:v>-0.40344000000000002</c:v>
                </c:pt>
                <c:pt idx="5">
                  <c:v>-0.41319800000000001</c:v>
                </c:pt>
                <c:pt idx="6">
                  <c:v>-0.42857100000000004</c:v>
                </c:pt>
                <c:pt idx="7">
                  <c:v>-0.43944099999999997</c:v>
                </c:pt>
                <c:pt idx="8">
                  <c:v>-0.464696</c:v>
                </c:pt>
                <c:pt idx="9">
                  <c:v>-0.52398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3-4F85-8744-9BFAB9528B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48647440"/>
        <c:axId val="448645872"/>
      </c:barChart>
      <c:catAx>
        <c:axId val="4486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45872"/>
        <c:crosses val="autoZero"/>
        <c:auto val="1"/>
        <c:lblAlgn val="ctr"/>
        <c:lblOffset val="100"/>
        <c:noMultiLvlLbl val="0"/>
      </c:catAx>
      <c:valAx>
        <c:axId val="44864587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486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93203590818241E-2"/>
          <c:y val="8.6111691183770447E-2"/>
          <c:w val="0.81959065767382855"/>
          <c:h val="0.88414094162038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9月涨跌幅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盈方微</c:v>
                </c:pt>
                <c:pt idx="1">
                  <c:v>五方光电</c:v>
                </c:pt>
                <c:pt idx="2">
                  <c:v>*ST中潜</c:v>
                </c:pt>
                <c:pt idx="3">
                  <c:v>神雾节能</c:v>
                </c:pt>
                <c:pt idx="4">
                  <c:v>大港股份</c:v>
                </c:pt>
                <c:pt idx="5">
                  <c:v>贵绳股份</c:v>
                </c:pt>
                <c:pt idx="6">
                  <c:v>科信技术</c:v>
                </c:pt>
                <c:pt idx="7">
                  <c:v>北纬科技</c:v>
                </c:pt>
                <c:pt idx="8">
                  <c:v>绿康生化</c:v>
                </c:pt>
                <c:pt idx="9">
                  <c:v>*ST顺利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-0.25583899999999998</c:v>
                </c:pt>
                <c:pt idx="1">
                  <c:v>-0.43944099999999997</c:v>
                </c:pt>
                <c:pt idx="2">
                  <c:v>-0.132911</c:v>
                </c:pt>
                <c:pt idx="3">
                  <c:v>-0.36585400000000001</c:v>
                </c:pt>
                <c:pt idx="4">
                  <c:v>-0.25827</c:v>
                </c:pt>
                <c:pt idx="5">
                  <c:v>-0.28224100000000002</c:v>
                </c:pt>
                <c:pt idx="6">
                  <c:v>-0.24095199999999997</c:v>
                </c:pt>
                <c:pt idx="7">
                  <c:v>-0.374226</c:v>
                </c:pt>
                <c:pt idx="8">
                  <c:v>0.25629600000000002</c:v>
                </c:pt>
                <c:pt idx="9">
                  <c:v>-0.29149799999999998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F-40C0-8E12-9519B9177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8月涨跌幅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盈方微</c:v>
                </c:pt>
                <c:pt idx="1">
                  <c:v>五方光电</c:v>
                </c:pt>
                <c:pt idx="2">
                  <c:v>*ST中潜</c:v>
                </c:pt>
                <c:pt idx="3">
                  <c:v>神雾节能</c:v>
                </c:pt>
                <c:pt idx="4">
                  <c:v>大港股份</c:v>
                </c:pt>
                <c:pt idx="5">
                  <c:v>贵绳股份</c:v>
                </c:pt>
                <c:pt idx="6">
                  <c:v>科信技术</c:v>
                </c:pt>
                <c:pt idx="7">
                  <c:v>北纬科技</c:v>
                </c:pt>
                <c:pt idx="8">
                  <c:v>绿康生化</c:v>
                </c:pt>
                <c:pt idx="9">
                  <c:v>*ST顺利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3.1866669999999999</c:v>
                </c:pt>
                <c:pt idx="1">
                  <c:v>0.77736900000000009</c:v>
                </c:pt>
                <c:pt idx="2">
                  <c:v>0.76626000000000005</c:v>
                </c:pt>
                <c:pt idx="3">
                  <c:v>0.75566800000000001</c:v>
                </c:pt>
                <c:pt idx="4">
                  <c:v>0.72557599999999989</c:v>
                </c:pt>
                <c:pt idx="5">
                  <c:v>0.69635400000000003</c:v>
                </c:pt>
                <c:pt idx="6">
                  <c:v>0.68</c:v>
                </c:pt>
                <c:pt idx="7">
                  <c:v>0.61723399999999995</c:v>
                </c:pt>
                <c:pt idx="8">
                  <c:v>0.60459600000000002</c:v>
                </c:pt>
                <c:pt idx="9">
                  <c:v>0.60389599999999999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FF-40C0-8E12-9519B9177E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48650184"/>
        <c:axId val="448650576"/>
      </c:barChart>
      <c:catAx>
        <c:axId val="448650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50576"/>
        <c:crosses val="autoZero"/>
        <c:auto val="1"/>
        <c:lblAlgn val="ctr"/>
        <c:lblOffset val="100"/>
        <c:noMultiLvlLbl val="0"/>
      </c:catAx>
      <c:valAx>
        <c:axId val="44865057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44865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/>
              <a:t>新华联</a:t>
            </a:r>
            <a:r>
              <a:rPr lang="en-US" altLang="zh-CN" sz="1400"/>
              <a:t>9</a:t>
            </a:r>
            <a:r>
              <a:rPr lang="zh-CN" altLang="en-US" sz="1400"/>
              <a:t>月总市值走势</a:t>
            </a:r>
            <a:endParaRPr lang="zh-CN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Sheet1!$A$6:$A$26</c:f>
              <c:numCache>
                <c:formatCode>yyyy/mm/dd</c:formatCode>
                <c:ptCount val="21"/>
                <c:pt idx="0">
                  <c:v>44805</c:v>
                </c:pt>
                <c:pt idx="1">
                  <c:v>44806</c:v>
                </c:pt>
                <c:pt idx="2">
                  <c:v>44809</c:v>
                </c:pt>
                <c:pt idx="3">
                  <c:v>44810</c:v>
                </c:pt>
                <c:pt idx="4">
                  <c:v>44811</c:v>
                </c:pt>
                <c:pt idx="5">
                  <c:v>44812</c:v>
                </c:pt>
                <c:pt idx="6">
                  <c:v>44813</c:v>
                </c:pt>
                <c:pt idx="7">
                  <c:v>44817</c:v>
                </c:pt>
                <c:pt idx="8">
                  <c:v>44818</c:v>
                </c:pt>
                <c:pt idx="9">
                  <c:v>44819</c:v>
                </c:pt>
                <c:pt idx="10">
                  <c:v>44820</c:v>
                </c:pt>
                <c:pt idx="11">
                  <c:v>44823</c:v>
                </c:pt>
                <c:pt idx="12">
                  <c:v>44824</c:v>
                </c:pt>
                <c:pt idx="13">
                  <c:v>44825</c:v>
                </c:pt>
                <c:pt idx="14">
                  <c:v>44826</c:v>
                </c:pt>
                <c:pt idx="15">
                  <c:v>44827</c:v>
                </c:pt>
                <c:pt idx="16">
                  <c:v>44830</c:v>
                </c:pt>
                <c:pt idx="17">
                  <c:v>44831</c:v>
                </c:pt>
                <c:pt idx="18">
                  <c:v>44832</c:v>
                </c:pt>
                <c:pt idx="19">
                  <c:v>44833</c:v>
                </c:pt>
                <c:pt idx="20">
                  <c:v>44834</c:v>
                </c:pt>
              </c:numCache>
            </c:numRef>
          </c:cat>
          <c:val>
            <c:numRef>
              <c:f>Sheet1!$C$6:$C$26</c:f>
              <c:numCache>
                <c:formatCode>0.00%</c:formatCode>
                <c:ptCount val="21"/>
                <c:pt idx="0">
                  <c:v>1.8518518518518601E-2</c:v>
                </c:pt>
                <c:pt idx="1">
                  <c:v>9.2592592592593004E-3</c:v>
                </c:pt>
                <c:pt idx="2">
                  <c:v>6.944444444444442E-2</c:v>
                </c:pt>
                <c:pt idx="3">
                  <c:v>8.7962962962963021E-2</c:v>
                </c:pt>
                <c:pt idx="4">
                  <c:v>0.11111111111111116</c:v>
                </c:pt>
                <c:pt idx="5">
                  <c:v>0.22222222222222232</c:v>
                </c:pt>
                <c:pt idx="6">
                  <c:v>0.23611111111111116</c:v>
                </c:pt>
                <c:pt idx="7">
                  <c:v>0.14814814814814836</c:v>
                </c:pt>
                <c:pt idx="8">
                  <c:v>0.26388888888888906</c:v>
                </c:pt>
                <c:pt idx="9">
                  <c:v>0.38888888888888906</c:v>
                </c:pt>
                <c:pt idx="10">
                  <c:v>0.5277777777777779</c:v>
                </c:pt>
                <c:pt idx="11">
                  <c:v>0.6805555555555558</c:v>
                </c:pt>
                <c:pt idx="12">
                  <c:v>0.84722222222222232</c:v>
                </c:pt>
                <c:pt idx="13">
                  <c:v>0.74537037037037046</c:v>
                </c:pt>
                <c:pt idx="14">
                  <c:v>0.82407407407407418</c:v>
                </c:pt>
                <c:pt idx="15">
                  <c:v>0.82407407407407418</c:v>
                </c:pt>
                <c:pt idx="16">
                  <c:v>0.83796296296296302</c:v>
                </c:pt>
                <c:pt idx="17">
                  <c:v>0.87962962962962976</c:v>
                </c:pt>
                <c:pt idx="18">
                  <c:v>1.0555555555555558</c:v>
                </c:pt>
                <c:pt idx="19">
                  <c:v>0.85185185185185186</c:v>
                </c:pt>
                <c:pt idx="20">
                  <c:v>0.66666666666666674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091-4759-AB6E-AD783919A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8876240"/>
        <c:axId val="758879568"/>
      </c:lineChart>
      <c:dateAx>
        <c:axId val="758876240"/>
        <c:scaling>
          <c:orientation val="minMax"/>
        </c:scaling>
        <c:delete val="0"/>
        <c:axPos val="b"/>
        <c:numFmt formatCode="yyyy/mm/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8879568"/>
        <c:crosses val="autoZero"/>
        <c:auto val="1"/>
        <c:lblOffset val="100"/>
        <c:baseTimeUnit val="days"/>
        <c:majorUnit val="2"/>
        <c:majorTimeUnit val="days"/>
      </c:dateAx>
      <c:valAx>
        <c:axId val="75887956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887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731512978723451E-2"/>
          <c:w val="1"/>
          <c:h val="0.86193949352534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股权质押比例(%)2022.09.01-2022.09.30</c:v>
                </c:pt>
              </c:strCache>
            </c:strRef>
          </c:tx>
          <c:spPr>
            <a:solidFill>
              <a:srgbClr val="0827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.萍方-简" panose="020B0400000000000000" pitchFamily="34" charset="-122"/>
                    <a:ea typeface=".萍方-简" panose="020B0400000000000000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海德股份</c:v>
                </c:pt>
                <c:pt idx="1">
                  <c:v>*ST雪发</c:v>
                </c:pt>
                <c:pt idx="2">
                  <c:v>国城矿业</c:v>
                </c:pt>
                <c:pt idx="3">
                  <c:v>深华发A</c:v>
                </c:pt>
                <c:pt idx="4">
                  <c:v>粤泰股份</c:v>
                </c:pt>
                <c:pt idx="5">
                  <c:v>九鼎投资</c:v>
                </c:pt>
                <c:pt idx="6">
                  <c:v>泛海控股</c:v>
                </c:pt>
                <c:pt idx="7">
                  <c:v>*ST大通</c:v>
                </c:pt>
                <c:pt idx="8">
                  <c:v>新华联</c:v>
                </c:pt>
                <c:pt idx="9">
                  <c:v>中央商场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75.09</c:v>
                </c:pt>
                <c:pt idx="1">
                  <c:v>68.5</c:v>
                </c:pt>
                <c:pt idx="2">
                  <c:v>67.180000000000007</c:v>
                </c:pt>
                <c:pt idx="3">
                  <c:v>64.09</c:v>
                </c:pt>
                <c:pt idx="4">
                  <c:v>63.45</c:v>
                </c:pt>
                <c:pt idx="5">
                  <c:v>60.28</c:v>
                </c:pt>
                <c:pt idx="6">
                  <c:v>58.12</c:v>
                </c:pt>
                <c:pt idx="7">
                  <c:v>57.91</c:v>
                </c:pt>
                <c:pt idx="8">
                  <c:v>57.77</c:v>
                </c:pt>
                <c:pt idx="9">
                  <c:v>56.39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0-4224-BBDF-DD903EF9D3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62448815"/>
        <c:axId val="162443407"/>
      </c:barChart>
      <c:catAx>
        <c:axId val="1624488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162443407"/>
        <c:crosses val="autoZero"/>
        <c:auto val="1"/>
        <c:lblAlgn val="ctr"/>
        <c:lblOffset val="100"/>
        <c:noMultiLvlLbl val="0"/>
      </c:catAx>
      <c:valAx>
        <c:axId val="162443407"/>
        <c:scaling>
          <c:orientation val="minMax"/>
          <c:max val="80"/>
          <c:min val="0"/>
        </c:scaling>
        <c:delete val="1"/>
        <c:axPos val="l"/>
        <c:numFmt formatCode="#,##0.00" sourceLinked="1"/>
        <c:majorTickMark val="out"/>
        <c:minorTickMark val="none"/>
        <c:tickLblPos val="nextTo"/>
        <c:crossAx val="162448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宝泰隆</c:v>
                </c:pt>
                <c:pt idx="1">
                  <c:v>金智科技</c:v>
                </c:pt>
                <c:pt idx="2">
                  <c:v>信濠光电</c:v>
                </c:pt>
                <c:pt idx="3">
                  <c:v>航新科技</c:v>
                </c:pt>
                <c:pt idx="4">
                  <c:v>兆驰股份</c:v>
                </c:pt>
              </c:strCache>
            </c:strRef>
          </c:cat>
          <c:val>
            <c:numRef>
              <c:f>Sheet1!$B$2:$B$6</c:f>
              <c:numCache>
                <c:formatCode>0.00_ </c:formatCode>
                <c:ptCount val="5"/>
                <c:pt idx="0">
                  <c:v>60.657699999999991</c:v>
                </c:pt>
                <c:pt idx="1">
                  <c:v>50.444999999999993</c:v>
                </c:pt>
                <c:pt idx="2">
                  <c:v>49.325899999999997</c:v>
                </c:pt>
                <c:pt idx="3">
                  <c:v>47.851100000000002</c:v>
                </c:pt>
                <c:pt idx="4">
                  <c:v>44.1708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D-46AD-9AAF-842F2BEFF7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708565152"/>
        <c:axId val="1708565984"/>
      </c:barChart>
      <c:catAx>
        <c:axId val="17085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708565984"/>
        <c:crosses val="autoZero"/>
        <c:auto val="1"/>
        <c:lblAlgn val="ctr"/>
        <c:lblOffset val="100"/>
        <c:noMultiLvlLbl val="0"/>
      </c:catAx>
      <c:valAx>
        <c:axId val="1708565984"/>
        <c:scaling>
          <c:orientation val="minMax"/>
        </c:scaling>
        <c:delete val="1"/>
        <c:axPos val="l"/>
        <c:numFmt formatCode="0.00_ " sourceLinked="1"/>
        <c:majorTickMark val="none"/>
        <c:minorTickMark val="none"/>
        <c:tickLblPos val="nextTo"/>
        <c:crossAx val="170856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altLang="zh-CN" sz="1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爱康科技</c:v>
                </c:pt>
                <c:pt idx="1">
                  <c:v>闻泰科技</c:v>
                </c:pt>
                <c:pt idx="2">
                  <c:v>安宁股份</c:v>
                </c:pt>
                <c:pt idx="3">
                  <c:v>华夏航空</c:v>
                </c:pt>
                <c:pt idx="4">
                  <c:v>海源复材</c:v>
                </c:pt>
              </c:strCache>
            </c:strRef>
          </c:cat>
          <c:val>
            <c:numRef>
              <c:f>Sheet1!$B$2:$B$6</c:f>
              <c:numCache>
                <c:formatCode>0.00_ </c:formatCode>
                <c:ptCount val="5"/>
                <c:pt idx="0">
                  <c:v>-54.409100000000002</c:v>
                </c:pt>
                <c:pt idx="1">
                  <c:v>-55.521499999999996</c:v>
                </c:pt>
                <c:pt idx="2">
                  <c:v>-55.718299999999999</c:v>
                </c:pt>
                <c:pt idx="3">
                  <c:v>-72.806399999999996</c:v>
                </c:pt>
                <c:pt idx="4">
                  <c:v>-80.358400000000003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4-422B-BD1A-9F47D49617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580513568"/>
        <c:axId val="1580514816"/>
      </c:barChart>
      <c:catAx>
        <c:axId val="158051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altLang="zh-CN" sz="18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80514816"/>
        <c:crosses val="autoZero"/>
        <c:auto val="1"/>
        <c:lblAlgn val="ctr"/>
        <c:lblOffset val="100"/>
        <c:noMultiLvlLbl val="0"/>
      </c:catAx>
      <c:valAx>
        <c:axId val="1580514816"/>
        <c:scaling>
          <c:orientation val="minMax"/>
        </c:scaling>
        <c:delete val="1"/>
        <c:axPos val="l"/>
        <c:numFmt formatCode="0.00_ " sourceLinked="1"/>
        <c:majorTickMark val="none"/>
        <c:minorTickMark val="none"/>
        <c:tickLblPos val="nextTo"/>
        <c:crossAx val="158051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altLang="zh-CN" sz="1800" b="0" i="0" u="none" strike="noStrike" kern="1200" baseline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总投放量（亿元）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yyyy"年"m"月"</c:formatCode>
                <c:ptCount val="13"/>
                <c:pt idx="0">
                  <c:v>44805</c:v>
                </c:pt>
                <c:pt idx="1">
                  <c:v>44774</c:v>
                </c:pt>
                <c:pt idx="2">
                  <c:v>44743</c:v>
                </c:pt>
                <c:pt idx="3">
                  <c:v>44713</c:v>
                </c:pt>
                <c:pt idx="4">
                  <c:v>44682</c:v>
                </c:pt>
                <c:pt idx="5">
                  <c:v>44652</c:v>
                </c:pt>
                <c:pt idx="6">
                  <c:v>44621</c:v>
                </c:pt>
                <c:pt idx="7">
                  <c:v>44593</c:v>
                </c:pt>
                <c:pt idx="8">
                  <c:v>44562</c:v>
                </c:pt>
                <c:pt idx="9">
                  <c:v>44531</c:v>
                </c:pt>
                <c:pt idx="10">
                  <c:v>44501</c:v>
                </c:pt>
                <c:pt idx="11">
                  <c:v>44470</c:v>
                </c:pt>
                <c:pt idx="12">
                  <c:v>44440</c:v>
                </c:pt>
              </c:numCache>
            </c:numRef>
          </c:cat>
          <c:val>
            <c:numRef>
              <c:f>Sheet1!$B$2:$B$14</c:f>
              <c:numCache>
                <c:formatCode>#,##0_ </c:formatCode>
                <c:ptCount val="13"/>
                <c:pt idx="0" formatCode="#,##0.00">
                  <c:v>14000</c:v>
                </c:pt>
                <c:pt idx="1">
                  <c:v>4860</c:v>
                </c:pt>
                <c:pt idx="2">
                  <c:v>2240</c:v>
                </c:pt>
                <c:pt idx="3">
                  <c:v>8100</c:v>
                </c:pt>
                <c:pt idx="4">
                  <c:v>3000</c:v>
                </c:pt>
                <c:pt idx="5">
                  <c:v>3700</c:v>
                </c:pt>
                <c:pt idx="6">
                  <c:v>13300</c:v>
                </c:pt>
                <c:pt idx="7">
                  <c:v>15600</c:v>
                </c:pt>
                <c:pt idx="8">
                  <c:v>23900</c:v>
                </c:pt>
                <c:pt idx="9">
                  <c:v>13800</c:v>
                </c:pt>
                <c:pt idx="10">
                  <c:v>25300</c:v>
                </c:pt>
                <c:pt idx="11">
                  <c:v>19600</c:v>
                </c:pt>
                <c:pt idx="12">
                  <c:v>18500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C-4B40-B0B1-D9F28C7F29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总回笼量（亿元）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yyyy"年"m"月"</c:formatCode>
                <c:ptCount val="13"/>
                <c:pt idx="0">
                  <c:v>44805</c:v>
                </c:pt>
                <c:pt idx="1">
                  <c:v>44774</c:v>
                </c:pt>
                <c:pt idx="2">
                  <c:v>44743</c:v>
                </c:pt>
                <c:pt idx="3">
                  <c:v>44713</c:v>
                </c:pt>
                <c:pt idx="4">
                  <c:v>44682</c:v>
                </c:pt>
                <c:pt idx="5">
                  <c:v>44652</c:v>
                </c:pt>
                <c:pt idx="6">
                  <c:v>44621</c:v>
                </c:pt>
                <c:pt idx="7">
                  <c:v>44593</c:v>
                </c:pt>
                <c:pt idx="8">
                  <c:v>44562</c:v>
                </c:pt>
                <c:pt idx="9">
                  <c:v>44531</c:v>
                </c:pt>
                <c:pt idx="10">
                  <c:v>44501</c:v>
                </c:pt>
                <c:pt idx="11">
                  <c:v>44470</c:v>
                </c:pt>
                <c:pt idx="12">
                  <c:v>44440</c:v>
                </c:pt>
              </c:numCache>
            </c:numRef>
          </c:cat>
          <c:val>
            <c:numRef>
              <c:f>Sheet1!$C$2:$C$14</c:f>
              <c:numCache>
                <c:formatCode>#,##0_ </c:formatCode>
                <c:ptCount val="13"/>
                <c:pt idx="0" formatCode="#,##0.00">
                  <c:v>-6820</c:v>
                </c:pt>
                <c:pt idx="1">
                  <c:v>-6920</c:v>
                </c:pt>
                <c:pt idx="2">
                  <c:v>-6180</c:v>
                </c:pt>
                <c:pt idx="3">
                  <c:v>-4100</c:v>
                </c:pt>
                <c:pt idx="4">
                  <c:v>-3100</c:v>
                </c:pt>
                <c:pt idx="5">
                  <c:v>-10800</c:v>
                </c:pt>
                <c:pt idx="6">
                  <c:v>-15600</c:v>
                </c:pt>
                <c:pt idx="7">
                  <c:v>-14600</c:v>
                </c:pt>
                <c:pt idx="8">
                  <c:v>-17900</c:v>
                </c:pt>
                <c:pt idx="9">
                  <c:v>-17000</c:v>
                </c:pt>
                <c:pt idx="10">
                  <c:v>-31000</c:v>
                </c:pt>
                <c:pt idx="11">
                  <c:v>-18000</c:v>
                </c:pt>
                <c:pt idx="12">
                  <c:v>-12600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9C-4B40-B0B1-D9F28C7F2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334160"/>
        <c:axId val="89733457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净投放量（亿元）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yyyy"年"m"月"</c:formatCode>
                <c:ptCount val="13"/>
                <c:pt idx="0">
                  <c:v>44805</c:v>
                </c:pt>
                <c:pt idx="1">
                  <c:v>44774</c:v>
                </c:pt>
                <c:pt idx="2">
                  <c:v>44743</c:v>
                </c:pt>
                <c:pt idx="3">
                  <c:v>44713</c:v>
                </c:pt>
                <c:pt idx="4">
                  <c:v>44682</c:v>
                </c:pt>
                <c:pt idx="5">
                  <c:v>44652</c:v>
                </c:pt>
                <c:pt idx="6">
                  <c:v>44621</c:v>
                </c:pt>
                <c:pt idx="7">
                  <c:v>44593</c:v>
                </c:pt>
                <c:pt idx="8">
                  <c:v>44562</c:v>
                </c:pt>
                <c:pt idx="9">
                  <c:v>44531</c:v>
                </c:pt>
                <c:pt idx="10">
                  <c:v>44501</c:v>
                </c:pt>
                <c:pt idx="11">
                  <c:v>44470</c:v>
                </c:pt>
                <c:pt idx="12">
                  <c:v>44440</c:v>
                </c:pt>
              </c:numCache>
            </c:numRef>
          </c:cat>
          <c:val>
            <c:numRef>
              <c:f>Sheet1!$D$2:$D$14</c:f>
              <c:numCache>
                <c:formatCode>#,##0_ </c:formatCode>
                <c:ptCount val="13"/>
                <c:pt idx="0" formatCode="#,##0.00">
                  <c:v>7180</c:v>
                </c:pt>
                <c:pt idx="1">
                  <c:v>-2060</c:v>
                </c:pt>
                <c:pt idx="2">
                  <c:v>-3940</c:v>
                </c:pt>
                <c:pt idx="3">
                  <c:v>4000</c:v>
                </c:pt>
                <c:pt idx="4">
                  <c:v>-100</c:v>
                </c:pt>
                <c:pt idx="5">
                  <c:v>-7100</c:v>
                </c:pt>
                <c:pt idx="6">
                  <c:v>-2300</c:v>
                </c:pt>
                <c:pt idx="7">
                  <c:v>1000</c:v>
                </c:pt>
                <c:pt idx="8">
                  <c:v>6000</c:v>
                </c:pt>
                <c:pt idx="9">
                  <c:v>-3200</c:v>
                </c:pt>
                <c:pt idx="10">
                  <c:v>-5700</c:v>
                </c:pt>
                <c:pt idx="11">
                  <c:v>1600</c:v>
                </c:pt>
                <c:pt idx="12">
                  <c:v>5900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9C-4B40-B0B1-D9F28C7F2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7334160"/>
        <c:axId val="897334576"/>
      </c:lineChart>
      <c:dateAx>
        <c:axId val="897334160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97334576"/>
        <c:crosses val="autoZero"/>
        <c:auto val="1"/>
        <c:lblOffset val="100"/>
        <c:baseTimeUnit val="months"/>
      </c:dateAx>
      <c:valAx>
        <c:axId val="89733457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89733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1171478306259"/>
          <c:y val="0.94735536476369342"/>
          <c:w val="0.64776561112755249"/>
          <c:h val="5.2644635236306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r>
              <a:rPr lang="en-US" dirty="0"/>
              <a:t>2022</a:t>
            </a:r>
            <a:r>
              <a:rPr lang="zh-CN" dirty="0"/>
              <a:t>年</a:t>
            </a:r>
            <a:r>
              <a:rPr lang="en-US" altLang="zh-CN" dirty="0"/>
              <a:t>9</a:t>
            </a:r>
            <a:r>
              <a:rPr lang="en-US" dirty="0"/>
              <a:t>月主要股指涨跌幅</a:t>
            </a:r>
          </a:p>
        </c:rich>
      </c:tx>
      <c:layout>
        <c:manualLayout>
          <c:xMode val="edge"/>
          <c:yMode val="edge"/>
          <c:x val="0.35789830972261871"/>
          <c:y val="4.65439299568827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062213699797592"/>
          <c:y val="0.10769457680962105"/>
          <c:w val="0.86883056354532862"/>
          <c:h val="0.705692758879448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上证指数</c:v>
                </c:pt>
              </c:strCache>
            </c:strRef>
          </c:tx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yyyy/mm/dd</c:formatCode>
                <c:ptCount val="21"/>
                <c:pt idx="0">
                  <c:v>44805</c:v>
                </c:pt>
                <c:pt idx="1">
                  <c:v>44806</c:v>
                </c:pt>
                <c:pt idx="2">
                  <c:v>44809</c:v>
                </c:pt>
                <c:pt idx="3">
                  <c:v>44810</c:v>
                </c:pt>
                <c:pt idx="4">
                  <c:v>44811</c:v>
                </c:pt>
                <c:pt idx="5">
                  <c:v>44812</c:v>
                </c:pt>
                <c:pt idx="6">
                  <c:v>44813</c:v>
                </c:pt>
                <c:pt idx="7">
                  <c:v>44817</c:v>
                </c:pt>
                <c:pt idx="8">
                  <c:v>44818</c:v>
                </c:pt>
                <c:pt idx="9">
                  <c:v>44819</c:v>
                </c:pt>
                <c:pt idx="10">
                  <c:v>44820</c:v>
                </c:pt>
                <c:pt idx="11">
                  <c:v>44823</c:v>
                </c:pt>
                <c:pt idx="12">
                  <c:v>44824</c:v>
                </c:pt>
                <c:pt idx="13">
                  <c:v>44825</c:v>
                </c:pt>
                <c:pt idx="14">
                  <c:v>44826</c:v>
                </c:pt>
                <c:pt idx="15">
                  <c:v>44827</c:v>
                </c:pt>
                <c:pt idx="16">
                  <c:v>44830</c:v>
                </c:pt>
                <c:pt idx="17">
                  <c:v>44831</c:v>
                </c:pt>
                <c:pt idx="18">
                  <c:v>44832</c:v>
                </c:pt>
                <c:pt idx="19">
                  <c:v>44833</c:v>
                </c:pt>
                <c:pt idx="20">
                  <c:v>44834</c:v>
                </c:pt>
              </c:numCache>
            </c:numRef>
          </c:cat>
          <c:val>
            <c:numRef>
              <c:f>Sheet1!$B$2:$B$22</c:f>
              <c:numCache>
                <c:formatCode>0.00%</c:formatCode>
                <c:ptCount val="21"/>
                <c:pt idx="0">
                  <c:v>-5.3583265529671964E-3</c:v>
                </c:pt>
                <c:pt idx="1">
                  <c:v>-4.8903891643888864E-3</c:v>
                </c:pt>
                <c:pt idx="2">
                  <c:v>-6.9516058927887592E-4</c:v>
                </c:pt>
                <c:pt idx="3">
                  <c:v>1.2900381738724764E-2</c:v>
                </c:pt>
                <c:pt idx="4">
                  <c:v>1.3789693872637176E-2</c:v>
                </c:pt>
                <c:pt idx="5">
                  <c:v>1.044564665518144E-2</c:v>
                </c:pt>
                <c:pt idx="6">
                  <c:v>1.8711374632284672E-2</c:v>
                </c:pt>
                <c:pt idx="7">
                  <c:v>1.9255698489927475E-2</c:v>
                </c:pt>
                <c:pt idx="8">
                  <c:v>1.1056394887190679E-2</c:v>
                </c:pt>
                <c:pt idx="9">
                  <c:v>-6.9300577882680514E-4</c:v>
                </c:pt>
                <c:pt idx="10">
                  <c:v>-2.3652979581328393E-2</c:v>
                </c:pt>
                <c:pt idx="11">
                  <c:v>-2.7024414751919745E-2</c:v>
                </c:pt>
                <c:pt idx="12">
                  <c:v>-2.4899615500619587E-2</c:v>
                </c:pt>
                <c:pt idx="13">
                  <c:v>-2.6532399698726228E-2</c:v>
                </c:pt>
                <c:pt idx="14">
                  <c:v>-2.9114362286345119E-2</c:v>
                </c:pt>
                <c:pt idx="15">
                  <c:v>-3.5528858252134032E-2</c:v>
                </c:pt>
                <c:pt idx="16">
                  <c:v>-4.7128452748036009E-2</c:v>
                </c:pt>
                <c:pt idx="17">
                  <c:v>-3.3813660361524667E-2</c:v>
                </c:pt>
                <c:pt idx="18">
                  <c:v>-4.905191775319595E-2</c:v>
                </c:pt>
                <c:pt idx="19">
                  <c:v>-5.0258049481818001E-2</c:v>
                </c:pt>
                <c:pt idx="20">
                  <c:v>-5.5508947803557973E-2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6B2-4C07-A90B-348D689033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科创50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yyyy/mm/dd</c:formatCode>
                <c:ptCount val="21"/>
                <c:pt idx="0">
                  <c:v>44805</c:v>
                </c:pt>
                <c:pt idx="1">
                  <c:v>44806</c:v>
                </c:pt>
                <c:pt idx="2">
                  <c:v>44809</c:v>
                </c:pt>
                <c:pt idx="3">
                  <c:v>44810</c:v>
                </c:pt>
                <c:pt idx="4">
                  <c:v>44811</c:v>
                </c:pt>
                <c:pt idx="5">
                  <c:v>44812</c:v>
                </c:pt>
                <c:pt idx="6">
                  <c:v>44813</c:v>
                </c:pt>
                <c:pt idx="7">
                  <c:v>44817</c:v>
                </c:pt>
                <c:pt idx="8">
                  <c:v>44818</c:v>
                </c:pt>
                <c:pt idx="9">
                  <c:v>44819</c:v>
                </c:pt>
                <c:pt idx="10">
                  <c:v>44820</c:v>
                </c:pt>
                <c:pt idx="11">
                  <c:v>44823</c:v>
                </c:pt>
                <c:pt idx="12">
                  <c:v>44824</c:v>
                </c:pt>
                <c:pt idx="13">
                  <c:v>44825</c:v>
                </c:pt>
                <c:pt idx="14">
                  <c:v>44826</c:v>
                </c:pt>
                <c:pt idx="15">
                  <c:v>44827</c:v>
                </c:pt>
                <c:pt idx="16">
                  <c:v>44830</c:v>
                </c:pt>
                <c:pt idx="17">
                  <c:v>44831</c:v>
                </c:pt>
                <c:pt idx="18">
                  <c:v>44832</c:v>
                </c:pt>
                <c:pt idx="19">
                  <c:v>44833</c:v>
                </c:pt>
                <c:pt idx="20">
                  <c:v>44834</c:v>
                </c:pt>
              </c:numCache>
            </c:numRef>
          </c:cat>
          <c:val>
            <c:numRef>
              <c:f>Sheet1!$C$2:$C$22</c:f>
              <c:numCache>
                <c:formatCode>0.00%</c:formatCode>
                <c:ptCount val="21"/>
                <c:pt idx="0">
                  <c:v>-3.8808095478074511E-3</c:v>
                </c:pt>
                <c:pt idx="1">
                  <c:v>4.5044156967710691E-4</c:v>
                </c:pt>
                <c:pt idx="2">
                  <c:v>-5.1120942007543135E-3</c:v>
                </c:pt>
                <c:pt idx="3">
                  <c:v>5.9510149163364279E-3</c:v>
                </c:pt>
                <c:pt idx="4">
                  <c:v>1.9348980820104611E-2</c:v>
                </c:pt>
                <c:pt idx="5">
                  <c:v>1.0796515303213239E-2</c:v>
                </c:pt>
                <c:pt idx="6">
                  <c:v>4.0091047857424567E-3</c:v>
                </c:pt>
                <c:pt idx="7">
                  <c:v>1.4702964474648805E-3</c:v>
                </c:pt>
                <c:pt idx="8">
                  <c:v>1.6002427217702841E-3</c:v>
                </c:pt>
                <c:pt idx="9">
                  <c:v>-2.872385668887778E-2</c:v>
                </c:pt>
                <c:pt idx="10">
                  <c:v>-3.0241256232783842E-2</c:v>
                </c:pt>
                <c:pt idx="11">
                  <c:v>-5.255044814468679E-2</c:v>
                </c:pt>
                <c:pt idx="12">
                  <c:v>-4.3223452330646728E-2</c:v>
                </c:pt>
                <c:pt idx="13">
                  <c:v>-5.7556487538608758E-2</c:v>
                </c:pt>
                <c:pt idx="14">
                  <c:v>-5.2237722432233014E-2</c:v>
                </c:pt>
                <c:pt idx="15">
                  <c:v>-6.6737512313574943E-2</c:v>
                </c:pt>
                <c:pt idx="16">
                  <c:v>-6.5874311651373474E-2</c:v>
                </c:pt>
                <c:pt idx="17">
                  <c:v>-5.1678409581915941E-2</c:v>
                </c:pt>
                <c:pt idx="18">
                  <c:v>-7.1352158967997514E-2</c:v>
                </c:pt>
                <c:pt idx="19">
                  <c:v>-6.6218018575713189E-2</c:v>
                </c:pt>
                <c:pt idx="20">
                  <c:v>-8.7679743230823837E-2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6B2-4C07-A90B-348D689033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深证成指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yyyy/mm/dd</c:formatCode>
                <c:ptCount val="21"/>
                <c:pt idx="0">
                  <c:v>44805</c:v>
                </c:pt>
                <c:pt idx="1">
                  <c:v>44806</c:v>
                </c:pt>
                <c:pt idx="2">
                  <c:v>44809</c:v>
                </c:pt>
                <c:pt idx="3">
                  <c:v>44810</c:v>
                </c:pt>
                <c:pt idx="4">
                  <c:v>44811</c:v>
                </c:pt>
                <c:pt idx="5">
                  <c:v>44812</c:v>
                </c:pt>
                <c:pt idx="6">
                  <c:v>44813</c:v>
                </c:pt>
                <c:pt idx="7">
                  <c:v>44817</c:v>
                </c:pt>
                <c:pt idx="8">
                  <c:v>44818</c:v>
                </c:pt>
                <c:pt idx="9">
                  <c:v>44819</c:v>
                </c:pt>
                <c:pt idx="10">
                  <c:v>44820</c:v>
                </c:pt>
                <c:pt idx="11">
                  <c:v>44823</c:v>
                </c:pt>
                <c:pt idx="12">
                  <c:v>44824</c:v>
                </c:pt>
                <c:pt idx="13">
                  <c:v>44825</c:v>
                </c:pt>
                <c:pt idx="14">
                  <c:v>44826</c:v>
                </c:pt>
                <c:pt idx="15">
                  <c:v>44827</c:v>
                </c:pt>
                <c:pt idx="16">
                  <c:v>44830</c:v>
                </c:pt>
                <c:pt idx="17">
                  <c:v>44831</c:v>
                </c:pt>
                <c:pt idx="18">
                  <c:v>44832</c:v>
                </c:pt>
                <c:pt idx="19">
                  <c:v>44833</c:v>
                </c:pt>
                <c:pt idx="20">
                  <c:v>44834</c:v>
                </c:pt>
              </c:numCache>
            </c:numRef>
          </c:cat>
          <c:val>
            <c:numRef>
              <c:f>Sheet1!$D$2:$D$22</c:f>
              <c:numCache>
                <c:formatCode>0.00%</c:formatCode>
                <c:ptCount val="21"/>
                <c:pt idx="0">
                  <c:v>-8.7509829112014659E-3</c:v>
                </c:pt>
                <c:pt idx="1">
                  <c:v>-9.5974940386353014E-3</c:v>
                </c:pt>
                <c:pt idx="2">
                  <c:v>-1.1602954070106475E-2</c:v>
                </c:pt>
                <c:pt idx="3">
                  <c:v>-1.3528588733618951E-3</c:v>
                </c:pt>
                <c:pt idx="4">
                  <c:v>2.8170264022997493E-3</c:v>
                </c:pt>
                <c:pt idx="5">
                  <c:v>-5.8287160031167407E-3</c:v>
                </c:pt>
                <c:pt idx="6">
                  <c:v>5.2467491241616759E-3</c:v>
                </c:pt>
                <c:pt idx="7">
                  <c:v>9.1129476230571438E-3</c:v>
                </c:pt>
                <c:pt idx="8">
                  <c:v>-3.4707023930776737E-3</c:v>
                </c:pt>
                <c:pt idx="9">
                  <c:v>-2.4444665485710448E-2</c:v>
                </c:pt>
                <c:pt idx="10">
                  <c:v>-4.6911308794373108E-2</c:v>
                </c:pt>
                <c:pt idx="11">
                  <c:v>-5.1519886600583265E-2</c:v>
                </c:pt>
                <c:pt idx="12">
                  <c:v>-4.50132981767698E-2</c:v>
                </c:pt>
                <c:pt idx="13">
                  <c:v>-5.1395899997466854E-2</c:v>
                </c:pt>
                <c:pt idx="14">
                  <c:v>-5.9358226553856142E-2</c:v>
                </c:pt>
                <c:pt idx="15">
                  <c:v>-6.849980534949629E-2</c:v>
                </c:pt>
                <c:pt idx="16">
                  <c:v>-7.22111263851134E-2</c:v>
                </c:pt>
                <c:pt idx="17">
                  <c:v>-5.4221905907337109E-2</c:v>
                </c:pt>
                <c:pt idx="18">
                  <c:v>-7.7531607337694819E-2</c:v>
                </c:pt>
                <c:pt idx="19">
                  <c:v>-7.5860978840632476E-2</c:v>
                </c:pt>
                <c:pt idx="20">
                  <c:v>-8.7778977368145661E-2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6B2-4C07-A90B-348D689033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创业板指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yyyy/mm/dd</c:formatCode>
                <c:ptCount val="21"/>
                <c:pt idx="0">
                  <c:v>44805</c:v>
                </c:pt>
                <c:pt idx="1">
                  <c:v>44806</c:v>
                </c:pt>
                <c:pt idx="2">
                  <c:v>44809</c:v>
                </c:pt>
                <c:pt idx="3">
                  <c:v>44810</c:v>
                </c:pt>
                <c:pt idx="4">
                  <c:v>44811</c:v>
                </c:pt>
                <c:pt idx="5">
                  <c:v>44812</c:v>
                </c:pt>
                <c:pt idx="6">
                  <c:v>44813</c:v>
                </c:pt>
                <c:pt idx="7">
                  <c:v>44817</c:v>
                </c:pt>
                <c:pt idx="8">
                  <c:v>44818</c:v>
                </c:pt>
                <c:pt idx="9">
                  <c:v>44819</c:v>
                </c:pt>
                <c:pt idx="10">
                  <c:v>44820</c:v>
                </c:pt>
                <c:pt idx="11">
                  <c:v>44823</c:v>
                </c:pt>
                <c:pt idx="12">
                  <c:v>44824</c:v>
                </c:pt>
                <c:pt idx="13">
                  <c:v>44825</c:v>
                </c:pt>
                <c:pt idx="14">
                  <c:v>44826</c:v>
                </c:pt>
                <c:pt idx="15">
                  <c:v>44827</c:v>
                </c:pt>
                <c:pt idx="16">
                  <c:v>44830</c:v>
                </c:pt>
                <c:pt idx="17">
                  <c:v>44831</c:v>
                </c:pt>
                <c:pt idx="18">
                  <c:v>44832</c:v>
                </c:pt>
                <c:pt idx="19">
                  <c:v>44833</c:v>
                </c:pt>
                <c:pt idx="20">
                  <c:v>44834</c:v>
                </c:pt>
              </c:numCache>
            </c:numRef>
          </c:cat>
          <c:val>
            <c:numRef>
              <c:f>Sheet1!$E$2:$E$22</c:f>
              <c:numCache>
                <c:formatCode>0.00%</c:formatCode>
                <c:ptCount val="21"/>
                <c:pt idx="0">
                  <c:v>-1.4223618140402294E-2</c:v>
                </c:pt>
                <c:pt idx="1">
                  <c:v>-1.4546990059853937E-2</c:v>
                </c:pt>
                <c:pt idx="2">
                  <c:v>-1.2531439963252677E-2</c:v>
                </c:pt>
                <c:pt idx="3">
                  <c:v>-1.1585522632941547E-2</c:v>
                </c:pt>
                <c:pt idx="4">
                  <c:v>1.5036483020680613E-4</c:v>
                </c:pt>
                <c:pt idx="5">
                  <c:v>-1.8444065197412485E-2</c:v>
                </c:pt>
                <c:pt idx="6">
                  <c:v>-8.6363489411768191E-3</c:v>
                </c:pt>
                <c:pt idx="7">
                  <c:v>-7.6988738277234958E-3</c:v>
                </c:pt>
                <c:pt idx="8">
                  <c:v>-2.5906479144670369E-2</c:v>
                </c:pt>
                <c:pt idx="9">
                  <c:v>-5.6886730620803738E-2</c:v>
                </c:pt>
                <c:pt idx="10">
                  <c:v>-7.8982268582398985E-2</c:v>
                </c:pt>
                <c:pt idx="11">
                  <c:v>-8.5604351266404533E-2</c:v>
                </c:pt>
                <c:pt idx="12">
                  <c:v>-7.9174338741967332E-2</c:v>
                </c:pt>
                <c:pt idx="13">
                  <c:v>-9.2941610321353285E-2</c:v>
                </c:pt>
                <c:pt idx="14">
                  <c:v>-9.7647932246268998E-2</c:v>
                </c:pt>
                <c:pt idx="15">
                  <c:v>-0.1036835337361296</c:v>
                </c:pt>
                <c:pt idx="16">
                  <c:v>-9.6234580650773616E-2</c:v>
                </c:pt>
                <c:pt idx="17">
                  <c:v>-7.6126815169021977E-2</c:v>
                </c:pt>
                <c:pt idx="18">
                  <c:v>-9.9845865350375984E-2</c:v>
                </c:pt>
                <c:pt idx="19">
                  <c:v>-9.2366372448276834E-2</c:v>
                </c:pt>
                <c:pt idx="20">
                  <c:v>-0.10949442442152046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6B2-4C07-A90B-348D68903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540008"/>
        <c:axId val="415538832"/>
      </c:lineChart>
      <c:dateAx>
        <c:axId val="415540008"/>
        <c:scaling>
          <c:orientation val="minMax"/>
        </c:scaling>
        <c:delete val="0"/>
        <c:axPos val="b"/>
        <c:numFmt formatCode="yyyy/mm/dd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15538832"/>
        <c:crosses val="autoZero"/>
        <c:auto val="1"/>
        <c:lblOffset val="100"/>
        <c:baseTimeUnit val="days"/>
        <c:majorUnit val="2"/>
        <c:majorTimeUnit val="days"/>
      </c:dateAx>
      <c:valAx>
        <c:axId val="41553883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1554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144681118584792"/>
          <c:y val="8.1480646704085058E-2"/>
          <c:w val="0.45687707810528089"/>
          <c:h val="5.3570534091518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r>
              <a:rPr lang="en-US" dirty="0"/>
              <a:t>2022</a:t>
            </a:r>
            <a:r>
              <a:rPr lang="zh-CN" dirty="0"/>
              <a:t>年</a:t>
            </a:r>
            <a:r>
              <a:rPr lang="en-US" altLang="zh-CN" dirty="0"/>
              <a:t>9</a:t>
            </a:r>
            <a:r>
              <a:rPr lang="zh-CN" dirty="0"/>
              <a:t>月沪深市值变动</a:t>
            </a:r>
          </a:p>
        </c:rich>
      </c:tx>
      <c:layout>
        <c:manualLayout>
          <c:xMode val="edge"/>
          <c:yMode val="edge"/>
          <c:x val="0.35526043866972901"/>
          <c:y val="4.69689494562327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0974409448818896E-2"/>
          <c:y val="9.4242181702621705E-2"/>
          <c:w val="0.90183809055118114"/>
          <c:h val="0.718183950410454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上证A股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yyyy/mm/dd</c:formatCode>
                <c:ptCount val="21"/>
                <c:pt idx="0">
                  <c:v>44805</c:v>
                </c:pt>
                <c:pt idx="1">
                  <c:v>44806</c:v>
                </c:pt>
                <c:pt idx="2">
                  <c:v>44809</c:v>
                </c:pt>
                <c:pt idx="3">
                  <c:v>44810</c:v>
                </c:pt>
                <c:pt idx="4">
                  <c:v>44811</c:v>
                </c:pt>
                <c:pt idx="5">
                  <c:v>44812</c:v>
                </c:pt>
                <c:pt idx="6">
                  <c:v>44813</c:v>
                </c:pt>
                <c:pt idx="7">
                  <c:v>44817</c:v>
                </c:pt>
                <c:pt idx="8">
                  <c:v>44818</c:v>
                </c:pt>
                <c:pt idx="9">
                  <c:v>44819</c:v>
                </c:pt>
                <c:pt idx="10">
                  <c:v>44820</c:v>
                </c:pt>
                <c:pt idx="11">
                  <c:v>44823</c:v>
                </c:pt>
                <c:pt idx="12">
                  <c:v>44824</c:v>
                </c:pt>
                <c:pt idx="13">
                  <c:v>44825</c:v>
                </c:pt>
                <c:pt idx="14">
                  <c:v>44826</c:v>
                </c:pt>
                <c:pt idx="15">
                  <c:v>44827</c:v>
                </c:pt>
                <c:pt idx="16">
                  <c:v>44830</c:v>
                </c:pt>
                <c:pt idx="17">
                  <c:v>44831</c:v>
                </c:pt>
                <c:pt idx="18">
                  <c:v>44832</c:v>
                </c:pt>
                <c:pt idx="19">
                  <c:v>44833</c:v>
                </c:pt>
                <c:pt idx="20">
                  <c:v>44834</c:v>
                </c:pt>
              </c:numCache>
            </c:numRef>
          </c:cat>
          <c:val>
            <c:numRef>
              <c:f>Sheet1!$B$2:$B$22</c:f>
              <c:numCache>
                <c:formatCode>0.00%</c:formatCode>
                <c:ptCount val="21"/>
                <c:pt idx="0">
                  <c:v>-4.8266504629143059E-3</c:v>
                </c:pt>
                <c:pt idx="1">
                  <c:v>-3.9941928381233005E-3</c:v>
                </c:pt>
                <c:pt idx="2">
                  <c:v>1.1117924894221698E-3</c:v>
                </c:pt>
                <c:pt idx="3">
                  <c:v>1.2896511132197475E-2</c:v>
                </c:pt>
                <c:pt idx="4">
                  <c:v>1.436378231998825E-2</c:v>
                </c:pt>
                <c:pt idx="5">
                  <c:v>1.1210253726143149E-2</c:v>
                </c:pt>
                <c:pt idx="6">
                  <c:v>1.9816140834109985E-2</c:v>
                </c:pt>
                <c:pt idx="7">
                  <c:v>2.0456013202592827E-2</c:v>
                </c:pt>
                <c:pt idx="8">
                  <c:v>1.4266541502437668E-2</c:v>
                </c:pt>
                <c:pt idx="9">
                  <c:v>3.3824202026366823E-3</c:v>
                </c:pt>
                <c:pt idx="10">
                  <c:v>-1.8294351147347121E-2</c:v>
                </c:pt>
                <c:pt idx="11">
                  <c:v>-2.1371091505451023E-2</c:v>
                </c:pt>
                <c:pt idx="12">
                  <c:v>-1.9157753219560258E-2</c:v>
                </c:pt>
                <c:pt idx="13">
                  <c:v>-2.0184815756656205E-2</c:v>
                </c:pt>
                <c:pt idx="14">
                  <c:v>-2.1626211741606172E-2</c:v>
                </c:pt>
                <c:pt idx="15">
                  <c:v>-2.5579342897344315E-2</c:v>
                </c:pt>
                <c:pt idx="16">
                  <c:v>-3.8346665555016646E-2</c:v>
                </c:pt>
                <c:pt idx="17">
                  <c:v>-2.4595006305296763E-2</c:v>
                </c:pt>
                <c:pt idx="18">
                  <c:v>-3.9295919575401128E-2</c:v>
                </c:pt>
                <c:pt idx="19">
                  <c:v>-3.9607949831525824E-2</c:v>
                </c:pt>
                <c:pt idx="20">
                  <c:v>-4.4167607709537204E-2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3FB-4D24-9E71-4802830144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深证A股</c:v>
                </c:pt>
              </c:strCache>
            </c:strRef>
          </c:tx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yyyy/mm/dd</c:formatCode>
                <c:ptCount val="21"/>
                <c:pt idx="0">
                  <c:v>44805</c:v>
                </c:pt>
                <c:pt idx="1">
                  <c:v>44806</c:v>
                </c:pt>
                <c:pt idx="2">
                  <c:v>44809</c:v>
                </c:pt>
                <c:pt idx="3">
                  <c:v>44810</c:v>
                </c:pt>
                <c:pt idx="4">
                  <c:v>44811</c:v>
                </c:pt>
                <c:pt idx="5">
                  <c:v>44812</c:v>
                </c:pt>
                <c:pt idx="6">
                  <c:v>44813</c:v>
                </c:pt>
                <c:pt idx="7">
                  <c:v>44817</c:v>
                </c:pt>
                <c:pt idx="8">
                  <c:v>44818</c:v>
                </c:pt>
                <c:pt idx="9">
                  <c:v>44819</c:v>
                </c:pt>
                <c:pt idx="10">
                  <c:v>44820</c:v>
                </c:pt>
                <c:pt idx="11">
                  <c:v>44823</c:v>
                </c:pt>
                <c:pt idx="12">
                  <c:v>44824</c:v>
                </c:pt>
                <c:pt idx="13">
                  <c:v>44825</c:v>
                </c:pt>
                <c:pt idx="14">
                  <c:v>44826</c:v>
                </c:pt>
                <c:pt idx="15">
                  <c:v>44827</c:v>
                </c:pt>
                <c:pt idx="16">
                  <c:v>44830</c:v>
                </c:pt>
                <c:pt idx="17">
                  <c:v>44831</c:v>
                </c:pt>
                <c:pt idx="18">
                  <c:v>44832</c:v>
                </c:pt>
                <c:pt idx="19">
                  <c:v>44833</c:v>
                </c:pt>
                <c:pt idx="20">
                  <c:v>44834</c:v>
                </c:pt>
              </c:numCache>
            </c:numRef>
          </c:cat>
          <c:val>
            <c:numRef>
              <c:f>Sheet1!$C$2:$C$22</c:f>
              <c:numCache>
                <c:formatCode>0.00%</c:formatCode>
                <c:ptCount val="21"/>
                <c:pt idx="0">
                  <c:v>-7.3457205092017919E-3</c:v>
                </c:pt>
                <c:pt idx="1">
                  <c:v>-2.9517249228816489E-3</c:v>
                </c:pt>
                <c:pt idx="2">
                  <c:v>-3.8307558996942825E-3</c:v>
                </c:pt>
                <c:pt idx="3">
                  <c:v>8.3496298329941432E-3</c:v>
                </c:pt>
                <c:pt idx="4">
                  <c:v>1.3247991650157775E-2</c:v>
                </c:pt>
                <c:pt idx="5">
                  <c:v>4.5973489998123451E-3</c:v>
                </c:pt>
                <c:pt idx="6">
                  <c:v>1.1834942231985002E-2</c:v>
                </c:pt>
                <c:pt idx="7">
                  <c:v>1.5258400072480915E-2</c:v>
                </c:pt>
                <c:pt idx="8">
                  <c:v>3.7707632493471088E-3</c:v>
                </c:pt>
                <c:pt idx="9">
                  <c:v>-1.9637095123738235E-2</c:v>
                </c:pt>
                <c:pt idx="10">
                  <c:v>-4.1865097664980144E-2</c:v>
                </c:pt>
                <c:pt idx="11">
                  <c:v>-4.8077573968114073E-2</c:v>
                </c:pt>
                <c:pt idx="12">
                  <c:v>-3.7562221791103911E-2</c:v>
                </c:pt>
                <c:pt idx="13">
                  <c:v>-4.0862344779134863E-2</c:v>
                </c:pt>
                <c:pt idx="14">
                  <c:v>-4.6670704881592195E-2</c:v>
                </c:pt>
                <c:pt idx="15">
                  <c:v>-6.0012178361711577E-2</c:v>
                </c:pt>
                <c:pt idx="16">
                  <c:v>-6.6656836159414534E-2</c:v>
                </c:pt>
                <c:pt idx="17">
                  <c:v>-4.7531171458178423E-2</c:v>
                </c:pt>
                <c:pt idx="18">
                  <c:v>-7.1855866201300578E-2</c:v>
                </c:pt>
                <c:pt idx="19">
                  <c:v>-7.2487303558744554E-2</c:v>
                </c:pt>
                <c:pt idx="20">
                  <c:v>-8.4465859134985832E-2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3FB-4D24-9E71-480283014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001192"/>
        <c:axId val="440886784"/>
      </c:lineChart>
      <c:dateAx>
        <c:axId val="444001192"/>
        <c:scaling>
          <c:orientation val="minMax"/>
        </c:scaling>
        <c:delete val="0"/>
        <c:axPos val="b"/>
        <c:numFmt formatCode="yyyy/mm/dd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0886784"/>
        <c:crosses val="autoZero"/>
        <c:auto val="1"/>
        <c:lblOffset val="100"/>
        <c:baseTimeUnit val="days"/>
        <c:majorUnit val="2"/>
      </c:dateAx>
      <c:valAx>
        <c:axId val="44088678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400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074248765145541"/>
          <c:y val="9.0458128475979629E-2"/>
          <c:w val="0.42763797336601794"/>
          <c:h val="5.6129712235490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r>
              <a:rPr lang="zh-CN"/>
              <a:t>北证</a:t>
            </a:r>
            <a:r>
              <a:rPr lang="en-US"/>
              <a:t>A</a:t>
            </a:r>
            <a:r>
              <a:rPr lang="zh-CN"/>
              <a:t>股总市值</a:t>
            </a:r>
            <a:r>
              <a:rPr lang="en-US"/>
              <a:t>(</a:t>
            </a:r>
            <a:r>
              <a:rPr lang="zh-CN"/>
              <a:t>亿元</a:t>
            </a:r>
            <a:r>
              <a:rPr lang="en-US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2"/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总市值(亿元)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572950577093827E-2"/>
                  <c:y val="-6.1168503666868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2B-46C2-B4E4-21008CC38A79}"/>
                </c:ext>
              </c:extLst>
            </c:dLbl>
            <c:dLbl>
              <c:idx val="216"/>
              <c:layout>
                <c:manualLayout>
                  <c:x val="-5.9189109203906477E-3"/>
                  <c:y val="4.9405329884778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CA-467E-B255-9CDB7D8B2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.萍方-简" panose="020B0400000000000000" pitchFamily="34" charset="-122"/>
                    <a:ea typeface=".萍方-简" panose="020B0400000000000000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Sheet1!$E$5:$E$221</c:f>
              <c:numCache>
                <c:formatCode>yyyy/mm/dd</c:formatCode>
                <c:ptCount val="217"/>
                <c:pt idx="0">
                  <c:v>44515</c:v>
                </c:pt>
                <c:pt idx="1">
                  <c:v>44516</c:v>
                </c:pt>
                <c:pt idx="2">
                  <c:v>44517</c:v>
                </c:pt>
                <c:pt idx="3">
                  <c:v>44518</c:v>
                </c:pt>
                <c:pt idx="4">
                  <c:v>44519</c:v>
                </c:pt>
                <c:pt idx="5">
                  <c:v>44522</c:v>
                </c:pt>
                <c:pt idx="6">
                  <c:v>44523</c:v>
                </c:pt>
                <c:pt idx="7">
                  <c:v>44524</c:v>
                </c:pt>
                <c:pt idx="8">
                  <c:v>44525</c:v>
                </c:pt>
                <c:pt idx="9">
                  <c:v>44526</c:v>
                </c:pt>
                <c:pt idx="10">
                  <c:v>44529</c:v>
                </c:pt>
                <c:pt idx="11">
                  <c:v>44530</c:v>
                </c:pt>
                <c:pt idx="12">
                  <c:v>44531</c:v>
                </c:pt>
                <c:pt idx="13">
                  <c:v>44532</c:v>
                </c:pt>
                <c:pt idx="14">
                  <c:v>44533</c:v>
                </c:pt>
                <c:pt idx="15">
                  <c:v>44536</c:v>
                </c:pt>
                <c:pt idx="16">
                  <c:v>44537</c:v>
                </c:pt>
                <c:pt idx="17">
                  <c:v>44538</c:v>
                </c:pt>
                <c:pt idx="18">
                  <c:v>44539</c:v>
                </c:pt>
                <c:pt idx="19">
                  <c:v>44540</c:v>
                </c:pt>
                <c:pt idx="20">
                  <c:v>44543</c:v>
                </c:pt>
                <c:pt idx="21">
                  <c:v>44544</c:v>
                </c:pt>
                <c:pt idx="22">
                  <c:v>44545</c:v>
                </c:pt>
                <c:pt idx="23">
                  <c:v>44546</c:v>
                </c:pt>
                <c:pt idx="24">
                  <c:v>44547</c:v>
                </c:pt>
                <c:pt idx="25">
                  <c:v>44550</c:v>
                </c:pt>
                <c:pt idx="26">
                  <c:v>44551</c:v>
                </c:pt>
                <c:pt idx="27">
                  <c:v>44552</c:v>
                </c:pt>
                <c:pt idx="28">
                  <c:v>44553</c:v>
                </c:pt>
                <c:pt idx="29">
                  <c:v>44554</c:v>
                </c:pt>
                <c:pt idx="30">
                  <c:v>44557</c:v>
                </c:pt>
                <c:pt idx="31">
                  <c:v>44558</c:v>
                </c:pt>
                <c:pt idx="32">
                  <c:v>44559</c:v>
                </c:pt>
                <c:pt idx="33">
                  <c:v>44560</c:v>
                </c:pt>
                <c:pt idx="34">
                  <c:v>44561</c:v>
                </c:pt>
                <c:pt idx="35">
                  <c:v>44565</c:v>
                </c:pt>
                <c:pt idx="36">
                  <c:v>44566</c:v>
                </c:pt>
                <c:pt idx="37">
                  <c:v>44567</c:v>
                </c:pt>
                <c:pt idx="38">
                  <c:v>44568</c:v>
                </c:pt>
                <c:pt idx="39">
                  <c:v>44571</c:v>
                </c:pt>
                <c:pt idx="40">
                  <c:v>44572</c:v>
                </c:pt>
                <c:pt idx="41">
                  <c:v>44573</c:v>
                </c:pt>
                <c:pt idx="42">
                  <c:v>44574</c:v>
                </c:pt>
                <c:pt idx="43">
                  <c:v>44575</c:v>
                </c:pt>
                <c:pt idx="44">
                  <c:v>44578</c:v>
                </c:pt>
                <c:pt idx="45">
                  <c:v>44579</c:v>
                </c:pt>
                <c:pt idx="46">
                  <c:v>44580</c:v>
                </c:pt>
                <c:pt idx="47">
                  <c:v>44581</c:v>
                </c:pt>
                <c:pt idx="48">
                  <c:v>44582</c:v>
                </c:pt>
                <c:pt idx="49">
                  <c:v>44585</c:v>
                </c:pt>
                <c:pt idx="50">
                  <c:v>44586</c:v>
                </c:pt>
                <c:pt idx="51">
                  <c:v>44587</c:v>
                </c:pt>
                <c:pt idx="52">
                  <c:v>44588</c:v>
                </c:pt>
                <c:pt idx="53">
                  <c:v>44589</c:v>
                </c:pt>
                <c:pt idx="54">
                  <c:v>44599</c:v>
                </c:pt>
                <c:pt idx="55">
                  <c:v>44600</c:v>
                </c:pt>
                <c:pt idx="56">
                  <c:v>44601</c:v>
                </c:pt>
                <c:pt idx="57">
                  <c:v>44602</c:v>
                </c:pt>
                <c:pt idx="58">
                  <c:v>44603</c:v>
                </c:pt>
                <c:pt idx="59">
                  <c:v>44606</c:v>
                </c:pt>
                <c:pt idx="60">
                  <c:v>44607</c:v>
                </c:pt>
                <c:pt idx="61">
                  <c:v>44608</c:v>
                </c:pt>
                <c:pt idx="62">
                  <c:v>44609</c:v>
                </c:pt>
                <c:pt idx="63">
                  <c:v>44610</c:v>
                </c:pt>
                <c:pt idx="64">
                  <c:v>44613</c:v>
                </c:pt>
                <c:pt idx="65">
                  <c:v>44614</c:v>
                </c:pt>
                <c:pt idx="66">
                  <c:v>44615</c:v>
                </c:pt>
                <c:pt idx="67">
                  <c:v>44616</c:v>
                </c:pt>
                <c:pt idx="68">
                  <c:v>44617</c:v>
                </c:pt>
                <c:pt idx="69">
                  <c:v>44620</c:v>
                </c:pt>
                <c:pt idx="70">
                  <c:v>44621</c:v>
                </c:pt>
                <c:pt idx="71">
                  <c:v>44622</c:v>
                </c:pt>
                <c:pt idx="72">
                  <c:v>44623</c:v>
                </c:pt>
                <c:pt idx="73">
                  <c:v>44624</c:v>
                </c:pt>
                <c:pt idx="74">
                  <c:v>44627</c:v>
                </c:pt>
                <c:pt idx="75">
                  <c:v>44628</c:v>
                </c:pt>
                <c:pt idx="76">
                  <c:v>44629</c:v>
                </c:pt>
                <c:pt idx="77">
                  <c:v>44630</c:v>
                </c:pt>
                <c:pt idx="78">
                  <c:v>44631</c:v>
                </c:pt>
                <c:pt idx="79">
                  <c:v>44634</c:v>
                </c:pt>
                <c:pt idx="80">
                  <c:v>44635</c:v>
                </c:pt>
                <c:pt idx="81">
                  <c:v>44636</c:v>
                </c:pt>
                <c:pt idx="82">
                  <c:v>44637</c:v>
                </c:pt>
                <c:pt idx="83">
                  <c:v>44638</c:v>
                </c:pt>
                <c:pt idx="84">
                  <c:v>44641</c:v>
                </c:pt>
                <c:pt idx="85">
                  <c:v>44642</c:v>
                </c:pt>
                <c:pt idx="86">
                  <c:v>44643</c:v>
                </c:pt>
                <c:pt idx="87">
                  <c:v>44644</c:v>
                </c:pt>
                <c:pt idx="88">
                  <c:v>44645</c:v>
                </c:pt>
                <c:pt idx="89">
                  <c:v>44648</c:v>
                </c:pt>
                <c:pt idx="90">
                  <c:v>44649</c:v>
                </c:pt>
                <c:pt idx="91">
                  <c:v>44650</c:v>
                </c:pt>
                <c:pt idx="92">
                  <c:v>44651</c:v>
                </c:pt>
                <c:pt idx="93">
                  <c:v>44652</c:v>
                </c:pt>
                <c:pt idx="94">
                  <c:v>44657</c:v>
                </c:pt>
                <c:pt idx="95">
                  <c:v>44658</c:v>
                </c:pt>
                <c:pt idx="96">
                  <c:v>44659</c:v>
                </c:pt>
                <c:pt idx="97">
                  <c:v>44662</c:v>
                </c:pt>
                <c:pt idx="98">
                  <c:v>44663</c:v>
                </c:pt>
                <c:pt idx="99">
                  <c:v>44664</c:v>
                </c:pt>
                <c:pt idx="100">
                  <c:v>44665</c:v>
                </c:pt>
                <c:pt idx="101">
                  <c:v>44666</c:v>
                </c:pt>
                <c:pt idx="102">
                  <c:v>44669</c:v>
                </c:pt>
                <c:pt idx="103">
                  <c:v>44670</c:v>
                </c:pt>
                <c:pt idx="104">
                  <c:v>44671</c:v>
                </c:pt>
                <c:pt idx="105">
                  <c:v>44672</c:v>
                </c:pt>
                <c:pt idx="106">
                  <c:v>44673</c:v>
                </c:pt>
                <c:pt idx="107">
                  <c:v>44676</c:v>
                </c:pt>
                <c:pt idx="108">
                  <c:v>44677</c:v>
                </c:pt>
                <c:pt idx="109">
                  <c:v>44678</c:v>
                </c:pt>
                <c:pt idx="110">
                  <c:v>44679</c:v>
                </c:pt>
                <c:pt idx="111">
                  <c:v>44680</c:v>
                </c:pt>
                <c:pt idx="112">
                  <c:v>44686</c:v>
                </c:pt>
                <c:pt idx="113">
                  <c:v>44687</c:v>
                </c:pt>
                <c:pt idx="114">
                  <c:v>44690</c:v>
                </c:pt>
                <c:pt idx="115">
                  <c:v>44691</c:v>
                </c:pt>
                <c:pt idx="116">
                  <c:v>44692</c:v>
                </c:pt>
                <c:pt idx="117">
                  <c:v>44693</c:v>
                </c:pt>
                <c:pt idx="118">
                  <c:v>44694</c:v>
                </c:pt>
                <c:pt idx="119">
                  <c:v>44697</c:v>
                </c:pt>
                <c:pt idx="120">
                  <c:v>44698</c:v>
                </c:pt>
                <c:pt idx="121">
                  <c:v>44699</c:v>
                </c:pt>
                <c:pt idx="122">
                  <c:v>44700</c:v>
                </c:pt>
                <c:pt idx="123">
                  <c:v>44701</c:v>
                </c:pt>
                <c:pt idx="124">
                  <c:v>44704</c:v>
                </c:pt>
                <c:pt idx="125">
                  <c:v>44705</c:v>
                </c:pt>
                <c:pt idx="126">
                  <c:v>44706</c:v>
                </c:pt>
                <c:pt idx="127">
                  <c:v>44707</c:v>
                </c:pt>
                <c:pt idx="128">
                  <c:v>44708</c:v>
                </c:pt>
                <c:pt idx="129">
                  <c:v>44711</c:v>
                </c:pt>
                <c:pt idx="130">
                  <c:v>44712</c:v>
                </c:pt>
                <c:pt idx="131">
                  <c:v>44713</c:v>
                </c:pt>
                <c:pt idx="132">
                  <c:v>44714</c:v>
                </c:pt>
                <c:pt idx="133">
                  <c:v>44718</c:v>
                </c:pt>
                <c:pt idx="134">
                  <c:v>44719</c:v>
                </c:pt>
                <c:pt idx="135">
                  <c:v>44720</c:v>
                </c:pt>
                <c:pt idx="136">
                  <c:v>44721</c:v>
                </c:pt>
                <c:pt idx="137">
                  <c:v>44722</c:v>
                </c:pt>
                <c:pt idx="138">
                  <c:v>44725</c:v>
                </c:pt>
                <c:pt idx="139">
                  <c:v>44726</c:v>
                </c:pt>
                <c:pt idx="140">
                  <c:v>44727</c:v>
                </c:pt>
                <c:pt idx="141">
                  <c:v>44728</c:v>
                </c:pt>
                <c:pt idx="142">
                  <c:v>44729</c:v>
                </c:pt>
                <c:pt idx="143">
                  <c:v>44732</c:v>
                </c:pt>
                <c:pt idx="144">
                  <c:v>44733</c:v>
                </c:pt>
                <c:pt idx="145">
                  <c:v>44734</c:v>
                </c:pt>
                <c:pt idx="146">
                  <c:v>44735</c:v>
                </c:pt>
                <c:pt idx="147">
                  <c:v>44736</c:v>
                </c:pt>
                <c:pt idx="148">
                  <c:v>44739</c:v>
                </c:pt>
                <c:pt idx="149">
                  <c:v>44740</c:v>
                </c:pt>
                <c:pt idx="150">
                  <c:v>44741</c:v>
                </c:pt>
                <c:pt idx="151">
                  <c:v>44742</c:v>
                </c:pt>
                <c:pt idx="152">
                  <c:v>44743</c:v>
                </c:pt>
                <c:pt idx="153">
                  <c:v>44746</c:v>
                </c:pt>
                <c:pt idx="154">
                  <c:v>44747</c:v>
                </c:pt>
                <c:pt idx="155">
                  <c:v>44748</c:v>
                </c:pt>
                <c:pt idx="156">
                  <c:v>44749</c:v>
                </c:pt>
                <c:pt idx="157">
                  <c:v>44750</c:v>
                </c:pt>
                <c:pt idx="158">
                  <c:v>44753</c:v>
                </c:pt>
                <c:pt idx="159">
                  <c:v>44754</c:v>
                </c:pt>
                <c:pt idx="160">
                  <c:v>44755</c:v>
                </c:pt>
                <c:pt idx="161">
                  <c:v>44756</c:v>
                </c:pt>
                <c:pt idx="162">
                  <c:v>44757</c:v>
                </c:pt>
                <c:pt idx="163">
                  <c:v>44760</c:v>
                </c:pt>
                <c:pt idx="164">
                  <c:v>44761</c:v>
                </c:pt>
                <c:pt idx="165">
                  <c:v>44762</c:v>
                </c:pt>
                <c:pt idx="166">
                  <c:v>44763</c:v>
                </c:pt>
                <c:pt idx="167">
                  <c:v>44764</c:v>
                </c:pt>
                <c:pt idx="168">
                  <c:v>44767</c:v>
                </c:pt>
                <c:pt idx="169">
                  <c:v>44768</c:v>
                </c:pt>
                <c:pt idx="170">
                  <c:v>44769</c:v>
                </c:pt>
                <c:pt idx="171">
                  <c:v>44770</c:v>
                </c:pt>
                <c:pt idx="172">
                  <c:v>44771</c:v>
                </c:pt>
                <c:pt idx="173">
                  <c:v>44774</c:v>
                </c:pt>
                <c:pt idx="174">
                  <c:v>44775</c:v>
                </c:pt>
                <c:pt idx="175">
                  <c:v>44776</c:v>
                </c:pt>
                <c:pt idx="176">
                  <c:v>44777</c:v>
                </c:pt>
                <c:pt idx="177">
                  <c:v>44778</c:v>
                </c:pt>
                <c:pt idx="178">
                  <c:v>44781</c:v>
                </c:pt>
                <c:pt idx="179">
                  <c:v>44782</c:v>
                </c:pt>
                <c:pt idx="180">
                  <c:v>44783</c:v>
                </c:pt>
                <c:pt idx="181">
                  <c:v>44784</c:v>
                </c:pt>
                <c:pt idx="182">
                  <c:v>44785</c:v>
                </c:pt>
                <c:pt idx="183">
                  <c:v>44788</c:v>
                </c:pt>
                <c:pt idx="184">
                  <c:v>44789</c:v>
                </c:pt>
                <c:pt idx="185">
                  <c:v>44790</c:v>
                </c:pt>
                <c:pt idx="186">
                  <c:v>44791</c:v>
                </c:pt>
                <c:pt idx="187">
                  <c:v>44792</c:v>
                </c:pt>
                <c:pt idx="188">
                  <c:v>44795</c:v>
                </c:pt>
                <c:pt idx="189">
                  <c:v>44796</c:v>
                </c:pt>
                <c:pt idx="190">
                  <c:v>44797</c:v>
                </c:pt>
                <c:pt idx="191">
                  <c:v>44798</c:v>
                </c:pt>
                <c:pt idx="192">
                  <c:v>44799</c:v>
                </c:pt>
                <c:pt idx="193">
                  <c:v>44802</c:v>
                </c:pt>
                <c:pt idx="194">
                  <c:v>44803</c:v>
                </c:pt>
                <c:pt idx="195">
                  <c:v>44804</c:v>
                </c:pt>
                <c:pt idx="196">
                  <c:v>44805</c:v>
                </c:pt>
                <c:pt idx="197">
                  <c:v>44806</c:v>
                </c:pt>
                <c:pt idx="198">
                  <c:v>44809</c:v>
                </c:pt>
                <c:pt idx="199">
                  <c:v>44810</c:v>
                </c:pt>
                <c:pt idx="200">
                  <c:v>44811</c:v>
                </c:pt>
                <c:pt idx="201">
                  <c:v>44812</c:v>
                </c:pt>
                <c:pt idx="202">
                  <c:v>44813</c:v>
                </c:pt>
                <c:pt idx="203">
                  <c:v>44817</c:v>
                </c:pt>
                <c:pt idx="204">
                  <c:v>44818</c:v>
                </c:pt>
                <c:pt idx="205">
                  <c:v>44819</c:v>
                </c:pt>
                <c:pt idx="206">
                  <c:v>44820</c:v>
                </c:pt>
                <c:pt idx="207">
                  <c:v>44823</c:v>
                </c:pt>
                <c:pt idx="208">
                  <c:v>44824</c:v>
                </c:pt>
                <c:pt idx="209">
                  <c:v>44825</c:v>
                </c:pt>
                <c:pt idx="210">
                  <c:v>44826</c:v>
                </c:pt>
                <c:pt idx="211">
                  <c:v>44827</c:v>
                </c:pt>
                <c:pt idx="212">
                  <c:v>44830</c:v>
                </c:pt>
                <c:pt idx="213">
                  <c:v>44831</c:v>
                </c:pt>
                <c:pt idx="214">
                  <c:v>44832</c:v>
                </c:pt>
                <c:pt idx="215">
                  <c:v>44833</c:v>
                </c:pt>
                <c:pt idx="216">
                  <c:v>44834</c:v>
                </c:pt>
              </c:numCache>
            </c:numRef>
          </c:cat>
          <c:val>
            <c:numRef>
              <c:f>Sheet1!$F$5:$F$221</c:f>
              <c:numCache>
                <c:formatCode>0.00_ </c:formatCode>
                <c:ptCount val="217"/>
                <c:pt idx="0">
                  <c:v>3197.6200007189</c:v>
                </c:pt>
                <c:pt idx="1">
                  <c:v>3106.4632706442999</c:v>
                </c:pt>
                <c:pt idx="2">
                  <c:v>3123.8166510146002</c:v>
                </c:pt>
                <c:pt idx="3">
                  <c:v>3053.3979016337998</c:v>
                </c:pt>
                <c:pt idx="4">
                  <c:v>3026.7278090057002</c:v>
                </c:pt>
                <c:pt idx="5">
                  <c:v>3146.4474357057002</c:v>
                </c:pt>
                <c:pt idx="6">
                  <c:v>3241.4152045009996</c:v>
                </c:pt>
                <c:pt idx="7">
                  <c:v>3257.9441293796999</c:v>
                </c:pt>
                <c:pt idx="8">
                  <c:v>3259.5020962658</c:v>
                </c:pt>
                <c:pt idx="9">
                  <c:v>3237.2066906529999</c:v>
                </c:pt>
                <c:pt idx="10">
                  <c:v>3177.6980189765004</c:v>
                </c:pt>
                <c:pt idx="11">
                  <c:v>3102.7439692191997</c:v>
                </c:pt>
                <c:pt idx="12">
                  <c:v>3084.5034388184999</c:v>
                </c:pt>
                <c:pt idx="13">
                  <c:v>3071.1689192835997</c:v>
                </c:pt>
                <c:pt idx="14">
                  <c:v>3003.5607878815999</c:v>
                </c:pt>
                <c:pt idx="15">
                  <c:v>2879.5387380769002</c:v>
                </c:pt>
                <c:pt idx="16">
                  <c:v>2856.1478805921997</c:v>
                </c:pt>
                <c:pt idx="17">
                  <c:v>2945.8966055874998</c:v>
                </c:pt>
                <c:pt idx="18">
                  <c:v>2970.4177983841996</c:v>
                </c:pt>
                <c:pt idx="19">
                  <c:v>2981.6950413327004</c:v>
                </c:pt>
                <c:pt idx="20">
                  <c:v>3020.3093508729999</c:v>
                </c:pt>
                <c:pt idx="21">
                  <c:v>3060.9949578430001</c:v>
                </c:pt>
                <c:pt idx="22">
                  <c:v>3006.4778848418</c:v>
                </c:pt>
                <c:pt idx="23">
                  <c:v>2962.9894263359001</c:v>
                </c:pt>
                <c:pt idx="24">
                  <c:v>2963.9834244504</c:v>
                </c:pt>
                <c:pt idx="25">
                  <c:v>2908.4086024056</c:v>
                </c:pt>
                <c:pt idx="26">
                  <c:v>2860.2965789719001</c:v>
                </c:pt>
                <c:pt idx="27">
                  <c:v>2829.4675425415999</c:v>
                </c:pt>
                <c:pt idx="28">
                  <c:v>2783.7503777612001</c:v>
                </c:pt>
                <c:pt idx="29">
                  <c:v>2780.5748417749001</c:v>
                </c:pt>
                <c:pt idx="30">
                  <c:v>2870.9476782070001</c:v>
                </c:pt>
                <c:pt idx="31">
                  <c:v>2966.6554250089002</c:v>
                </c:pt>
                <c:pt idx="32">
                  <c:v>3054.3086913298998</c:v>
                </c:pt>
                <c:pt idx="33">
                  <c:v>3129.0114298366998</c:v>
                </c:pt>
                <c:pt idx="34">
                  <c:v>3148.4937642536997</c:v>
                </c:pt>
                <c:pt idx="35">
                  <c:v>3115.1819121879998</c:v>
                </c:pt>
                <c:pt idx="36">
                  <c:v>3042.6608867990999</c:v>
                </c:pt>
                <c:pt idx="37">
                  <c:v>3028.0536345149999</c:v>
                </c:pt>
                <c:pt idx="38">
                  <c:v>2954.163284666</c:v>
                </c:pt>
                <c:pt idx="39">
                  <c:v>2991.9671755021004</c:v>
                </c:pt>
                <c:pt idx="40">
                  <c:v>3003.1332242910999</c:v>
                </c:pt>
                <c:pt idx="41">
                  <c:v>3020.2519732544001</c:v>
                </c:pt>
                <c:pt idx="42">
                  <c:v>3003.5989914260999</c:v>
                </c:pt>
                <c:pt idx="43">
                  <c:v>3004.6359445088001</c:v>
                </c:pt>
                <c:pt idx="44">
                  <c:v>3065.6793627907</c:v>
                </c:pt>
                <c:pt idx="45">
                  <c:v>3038.9254695088002</c:v>
                </c:pt>
                <c:pt idx="46">
                  <c:v>3046.2122834569</c:v>
                </c:pt>
                <c:pt idx="47">
                  <c:v>3076.4287155492998</c:v>
                </c:pt>
                <c:pt idx="48">
                  <c:v>3044.4653117128005</c:v>
                </c:pt>
                <c:pt idx="49">
                  <c:v>3001.5950078549999</c:v>
                </c:pt>
                <c:pt idx="50">
                  <c:v>2913.1014036091997</c:v>
                </c:pt>
                <c:pt idx="51">
                  <c:v>2920.6184347496996</c:v>
                </c:pt>
                <c:pt idx="52">
                  <c:v>2876.6451952643001</c:v>
                </c:pt>
                <c:pt idx="53">
                  <c:v>2898.6350300971003</c:v>
                </c:pt>
                <c:pt idx="54">
                  <c:v>2912.8582381812998</c:v>
                </c:pt>
                <c:pt idx="55">
                  <c:v>2898.8513721570002</c:v>
                </c:pt>
                <c:pt idx="56">
                  <c:v>2919.1795553545003</c:v>
                </c:pt>
                <c:pt idx="57">
                  <c:v>2844.5959532703005</c:v>
                </c:pt>
                <c:pt idx="58">
                  <c:v>2721.0634171375</c:v>
                </c:pt>
                <c:pt idx="59">
                  <c:v>2667.7859635811001</c:v>
                </c:pt>
                <c:pt idx="60">
                  <c:v>2695.4406180695</c:v>
                </c:pt>
                <c:pt idx="61">
                  <c:v>2693.5371018613</c:v>
                </c:pt>
                <c:pt idx="62">
                  <c:v>2715.6801172203</c:v>
                </c:pt>
                <c:pt idx="63">
                  <c:v>2721.7896625538001</c:v>
                </c:pt>
                <c:pt idx="64">
                  <c:v>2747.7977865451003</c:v>
                </c:pt>
                <c:pt idx="65">
                  <c:v>2697.7385508439002</c:v>
                </c:pt>
                <c:pt idx="66">
                  <c:v>2747.6944359110003</c:v>
                </c:pt>
                <c:pt idx="67">
                  <c:v>2682.3414513596999</c:v>
                </c:pt>
                <c:pt idx="68">
                  <c:v>2699.2424054519001</c:v>
                </c:pt>
                <c:pt idx="69">
                  <c:v>2686.7995047461</c:v>
                </c:pt>
                <c:pt idx="70">
                  <c:v>2721.6869934982997</c:v>
                </c:pt>
                <c:pt idx="71">
                  <c:v>2730.3416037632996</c:v>
                </c:pt>
                <c:pt idx="72">
                  <c:v>2727.0978457428</c:v>
                </c:pt>
                <c:pt idx="73">
                  <c:v>2675.2765447114002</c:v>
                </c:pt>
                <c:pt idx="74">
                  <c:v>2582.0325815744</c:v>
                </c:pt>
                <c:pt idx="75">
                  <c:v>2501.5379464429998</c:v>
                </c:pt>
                <c:pt idx="76">
                  <c:v>2467.6320529323998</c:v>
                </c:pt>
                <c:pt idx="77">
                  <c:v>2514.8858352644002</c:v>
                </c:pt>
                <c:pt idx="78">
                  <c:v>2511.6903412062002</c:v>
                </c:pt>
                <c:pt idx="79">
                  <c:v>2451.9608647975001</c:v>
                </c:pt>
                <c:pt idx="80">
                  <c:v>2366.9678860867002</c:v>
                </c:pt>
                <c:pt idx="81">
                  <c:v>2412.2110336379997</c:v>
                </c:pt>
                <c:pt idx="82">
                  <c:v>2506.1241333551998</c:v>
                </c:pt>
                <c:pt idx="83">
                  <c:v>2526.6205723373</c:v>
                </c:pt>
                <c:pt idx="84">
                  <c:v>2544.6480501369001</c:v>
                </c:pt>
                <c:pt idx="85">
                  <c:v>2543.7668704159</c:v>
                </c:pt>
                <c:pt idx="86">
                  <c:v>2532.5955492927001</c:v>
                </c:pt>
                <c:pt idx="87">
                  <c:v>2524.0784203262001</c:v>
                </c:pt>
                <c:pt idx="88">
                  <c:v>2458.6752366445999</c:v>
                </c:pt>
                <c:pt idx="89">
                  <c:v>2427.5200275001002</c:v>
                </c:pt>
                <c:pt idx="90">
                  <c:v>2431.5924134398997</c:v>
                </c:pt>
                <c:pt idx="91">
                  <c:v>2469.2027550870998</c:v>
                </c:pt>
                <c:pt idx="92">
                  <c:v>2449.5383239169</c:v>
                </c:pt>
                <c:pt idx="93">
                  <c:v>2463.4181926445003</c:v>
                </c:pt>
                <c:pt idx="94">
                  <c:v>2452.4161195004999</c:v>
                </c:pt>
                <c:pt idx="95">
                  <c:v>2409.1879083466001</c:v>
                </c:pt>
                <c:pt idx="96">
                  <c:v>2381.3061993233</c:v>
                </c:pt>
                <c:pt idx="97">
                  <c:v>2305.6680231907003</c:v>
                </c:pt>
                <c:pt idx="98">
                  <c:v>2316.3970583620999</c:v>
                </c:pt>
                <c:pt idx="99">
                  <c:v>2282.3339940003002</c:v>
                </c:pt>
                <c:pt idx="100">
                  <c:v>2261.9299049386</c:v>
                </c:pt>
                <c:pt idx="101">
                  <c:v>2220.0671214361</c:v>
                </c:pt>
                <c:pt idx="102">
                  <c:v>2283.1524831481001</c:v>
                </c:pt>
                <c:pt idx="103">
                  <c:v>2263.9217887588002</c:v>
                </c:pt>
                <c:pt idx="104">
                  <c:v>2236.3290343135</c:v>
                </c:pt>
                <c:pt idx="105">
                  <c:v>2178.6180486323001</c:v>
                </c:pt>
                <c:pt idx="106">
                  <c:v>2178.2879169649</c:v>
                </c:pt>
                <c:pt idx="107">
                  <c:v>2070.8435983729</c:v>
                </c:pt>
                <c:pt idx="108">
                  <c:v>2017.0685168811999</c:v>
                </c:pt>
                <c:pt idx="109">
                  <c:v>2078.0772722299998</c:v>
                </c:pt>
                <c:pt idx="110">
                  <c:v>2034.6983859572001</c:v>
                </c:pt>
                <c:pt idx="111">
                  <c:v>2124.1200823939002</c:v>
                </c:pt>
                <c:pt idx="112">
                  <c:v>2176.8114863896999</c:v>
                </c:pt>
                <c:pt idx="113">
                  <c:v>2166.1289519788002</c:v>
                </c:pt>
                <c:pt idx="114">
                  <c:v>2191.8136310135001</c:v>
                </c:pt>
                <c:pt idx="115">
                  <c:v>2226.0730715548002</c:v>
                </c:pt>
                <c:pt idx="116">
                  <c:v>2260.4756388897999</c:v>
                </c:pt>
                <c:pt idx="117">
                  <c:v>2243.9408245639997</c:v>
                </c:pt>
                <c:pt idx="118">
                  <c:v>2309.3673345984998</c:v>
                </c:pt>
                <c:pt idx="119">
                  <c:v>2316.0954039673002</c:v>
                </c:pt>
                <c:pt idx="120">
                  <c:v>2332.2253606444001</c:v>
                </c:pt>
                <c:pt idx="121">
                  <c:v>2323.8231668807002</c:v>
                </c:pt>
                <c:pt idx="122">
                  <c:v>2329.3789886147001</c:v>
                </c:pt>
                <c:pt idx="123">
                  <c:v>2334.8802744886998</c:v>
                </c:pt>
                <c:pt idx="124">
                  <c:v>2329.7683690701997</c:v>
                </c:pt>
                <c:pt idx="125">
                  <c:v>2253.9736432801001</c:v>
                </c:pt>
                <c:pt idx="126">
                  <c:v>2234.8831259045</c:v>
                </c:pt>
                <c:pt idx="127">
                  <c:v>2231.4046705809001</c:v>
                </c:pt>
                <c:pt idx="128">
                  <c:v>2224.7764670245001</c:v>
                </c:pt>
                <c:pt idx="129">
                  <c:v>2256.9841438959002</c:v>
                </c:pt>
                <c:pt idx="130">
                  <c:v>2280.4224475770998</c:v>
                </c:pt>
                <c:pt idx="131">
                  <c:v>2297.2781721660999</c:v>
                </c:pt>
                <c:pt idx="132">
                  <c:v>2311.0409088851998</c:v>
                </c:pt>
                <c:pt idx="133">
                  <c:v>2362.5714806135998</c:v>
                </c:pt>
                <c:pt idx="134">
                  <c:v>2356.9850350481001</c:v>
                </c:pt>
                <c:pt idx="135">
                  <c:v>2355.8035514890998</c:v>
                </c:pt>
                <c:pt idx="136">
                  <c:v>2344.8352762335003</c:v>
                </c:pt>
                <c:pt idx="137">
                  <c:v>2349.6963603224999</c:v>
                </c:pt>
                <c:pt idx="138">
                  <c:v>2329.7719383020999</c:v>
                </c:pt>
                <c:pt idx="139">
                  <c:v>2306.7888484831001</c:v>
                </c:pt>
                <c:pt idx="140">
                  <c:v>2308.4167307448997</c:v>
                </c:pt>
                <c:pt idx="141">
                  <c:v>2311.9373541212999</c:v>
                </c:pt>
                <c:pt idx="142">
                  <c:v>2344.3097701479001</c:v>
                </c:pt>
                <c:pt idx="143">
                  <c:v>2401.5368295497001</c:v>
                </c:pt>
                <c:pt idx="144">
                  <c:v>2376.9082727467999</c:v>
                </c:pt>
                <c:pt idx="145">
                  <c:v>2369.7551572108</c:v>
                </c:pt>
                <c:pt idx="146">
                  <c:v>2400.9468755154003</c:v>
                </c:pt>
                <c:pt idx="147">
                  <c:v>2429.9376293310002</c:v>
                </c:pt>
                <c:pt idx="148">
                  <c:v>2470.3884850560003</c:v>
                </c:pt>
                <c:pt idx="149">
                  <c:v>2507.5178335269002</c:v>
                </c:pt>
                <c:pt idx="150">
                  <c:v>2438.1078767309</c:v>
                </c:pt>
                <c:pt idx="151">
                  <c:v>2430.762000406</c:v>
                </c:pt>
                <c:pt idx="152">
                  <c:v>2423.6885048263002</c:v>
                </c:pt>
                <c:pt idx="153">
                  <c:v>2410.2214255455001</c:v>
                </c:pt>
                <c:pt idx="154">
                  <c:v>2384.5702681835</c:v>
                </c:pt>
                <c:pt idx="155">
                  <c:v>2323.8814751436998</c:v>
                </c:pt>
                <c:pt idx="156">
                  <c:v>2331.3048390200001</c:v>
                </c:pt>
                <c:pt idx="157">
                  <c:v>2316.5398039104002</c:v>
                </c:pt>
                <c:pt idx="158">
                  <c:v>2272.1804000501998</c:v>
                </c:pt>
                <c:pt idx="159">
                  <c:v>2242.2424497882998</c:v>
                </c:pt>
                <c:pt idx="160">
                  <c:v>2242.7119200790999</c:v>
                </c:pt>
                <c:pt idx="161">
                  <c:v>2250.2027892176002</c:v>
                </c:pt>
                <c:pt idx="162">
                  <c:v>2220.0361528323997</c:v>
                </c:pt>
                <c:pt idx="163">
                  <c:v>2219.3642530365</c:v>
                </c:pt>
                <c:pt idx="164">
                  <c:v>2223.1015130762999</c:v>
                </c:pt>
                <c:pt idx="165">
                  <c:v>2233.2831939174998</c:v>
                </c:pt>
                <c:pt idx="166">
                  <c:v>2202.5778711785997</c:v>
                </c:pt>
                <c:pt idx="167">
                  <c:v>2182.1400388181</c:v>
                </c:pt>
                <c:pt idx="168">
                  <c:v>2158.157944344</c:v>
                </c:pt>
                <c:pt idx="169">
                  <c:v>2194.743246219</c:v>
                </c:pt>
                <c:pt idx="170">
                  <c:v>2204.7216948155001</c:v>
                </c:pt>
                <c:pt idx="171">
                  <c:v>2184.9216665631002</c:v>
                </c:pt>
                <c:pt idx="172">
                  <c:v>2153.6270308947001</c:v>
                </c:pt>
                <c:pt idx="173">
                  <c:v>2148.4784191749</c:v>
                </c:pt>
                <c:pt idx="174">
                  <c:v>2078.8512296278</c:v>
                </c:pt>
                <c:pt idx="175">
                  <c:v>2065.1142019704998</c:v>
                </c:pt>
                <c:pt idx="176">
                  <c:v>2080.4717066028002</c:v>
                </c:pt>
                <c:pt idx="177">
                  <c:v>2111.1719353685999</c:v>
                </c:pt>
                <c:pt idx="178">
                  <c:v>2135.0026839998</c:v>
                </c:pt>
                <c:pt idx="179">
                  <c:v>2160.9855472385002</c:v>
                </c:pt>
                <c:pt idx="180">
                  <c:v>2182.5098755874001</c:v>
                </c:pt>
                <c:pt idx="181">
                  <c:v>2218.3677244557002</c:v>
                </c:pt>
                <c:pt idx="182">
                  <c:v>2182.3777066285998</c:v>
                </c:pt>
                <c:pt idx="183">
                  <c:v>2222.1439714410999</c:v>
                </c:pt>
                <c:pt idx="184">
                  <c:v>2228.2146628768</c:v>
                </c:pt>
                <c:pt idx="185">
                  <c:v>2227.5311413373001</c:v>
                </c:pt>
                <c:pt idx="186">
                  <c:v>2228.1054390426998</c:v>
                </c:pt>
                <c:pt idx="187">
                  <c:v>2189.5226730929003</c:v>
                </c:pt>
                <c:pt idx="188">
                  <c:v>2173.9860722980998</c:v>
                </c:pt>
                <c:pt idx="189">
                  <c:v>2176.6154516889001</c:v>
                </c:pt>
                <c:pt idx="190">
                  <c:v>2142.7997954383</c:v>
                </c:pt>
                <c:pt idx="191">
                  <c:v>2118.0623540230999</c:v>
                </c:pt>
                <c:pt idx="192">
                  <c:v>2117.8894076063002</c:v>
                </c:pt>
                <c:pt idx="193">
                  <c:v>2119.1876404599998</c:v>
                </c:pt>
                <c:pt idx="194">
                  <c:v>2105.0980385036</c:v>
                </c:pt>
                <c:pt idx="195">
                  <c:v>2078.4233511585999</c:v>
                </c:pt>
                <c:pt idx="196">
                  <c:v>2057.6583578877999</c:v>
                </c:pt>
                <c:pt idx="197">
                  <c:v>2055.0459756828</c:v>
                </c:pt>
                <c:pt idx="198">
                  <c:v>2074.8129755538002</c:v>
                </c:pt>
                <c:pt idx="199">
                  <c:v>2078.0291095489001</c:v>
                </c:pt>
                <c:pt idx="200">
                  <c:v>2083.2489684807001</c:v>
                </c:pt>
                <c:pt idx="201">
                  <c:v>2060.0897275534999</c:v>
                </c:pt>
                <c:pt idx="202">
                  <c:v>2058.2150844192001</c:v>
                </c:pt>
                <c:pt idx="203">
                  <c:v>2059.3259519566</c:v>
                </c:pt>
                <c:pt idx="204">
                  <c:v>2039.3033942654001</c:v>
                </c:pt>
                <c:pt idx="205">
                  <c:v>1998.4653572330999</c:v>
                </c:pt>
                <c:pt idx="206">
                  <c:v>2016.5844424615</c:v>
                </c:pt>
                <c:pt idx="207">
                  <c:v>1995.741785316</c:v>
                </c:pt>
                <c:pt idx="208">
                  <c:v>2029.1987292839001</c:v>
                </c:pt>
                <c:pt idx="209">
                  <c:v>2094.9207575862001</c:v>
                </c:pt>
                <c:pt idx="210">
                  <c:v>2078.8065342189998</c:v>
                </c:pt>
                <c:pt idx="211">
                  <c:v>2012.4620775063001</c:v>
                </c:pt>
                <c:pt idx="212">
                  <c:v>1982.0429339898001</c:v>
                </c:pt>
                <c:pt idx="213">
                  <c:v>1972.0099548461999</c:v>
                </c:pt>
                <c:pt idx="214">
                  <c:v>1847.4453365582999</c:v>
                </c:pt>
                <c:pt idx="215">
                  <c:v>1842.4872489010002</c:v>
                </c:pt>
                <c:pt idx="216">
                  <c:v>1815.0566088261999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E2B-46C2-B4E4-21008CC38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6156368"/>
        <c:axId val="906153456"/>
      </c:lineChart>
      <c:dateAx>
        <c:axId val="906156368"/>
        <c:scaling>
          <c:orientation val="minMax"/>
        </c:scaling>
        <c:delete val="0"/>
        <c:axPos val="b"/>
        <c:numFmt formatCode="yyyy/mm/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906153456"/>
        <c:crosses val="autoZero"/>
        <c:auto val="1"/>
        <c:lblOffset val="100"/>
        <c:baseTimeUnit val="days"/>
      </c:dateAx>
      <c:valAx>
        <c:axId val="906153456"/>
        <c:scaling>
          <c:orientation val="minMax"/>
        </c:scaling>
        <c:delete val="0"/>
        <c:axPos val="l"/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9061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dirty="0"/>
              <a:t>9</a:t>
            </a:r>
            <a:r>
              <a:rPr lang="zh-CN" dirty="0"/>
              <a:t>月</a:t>
            </a:r>
            <a:r>
              <a:rPr lang="en-US" dirty="0"/>
              <a:t>A50</a:t>
            </a:r>
            <a:r>
              <a:rPr lang="zh-CN" altLang="en-US" dirty="0"/>
              <a:t>期指主力合约结算价</a:t>
            </a:r>
            <a:endParaRPr lang="zh-CN" dirty="0"/>
          </a:p>
        </c:rich>
      </c:tx>
      <c:layout>
        <c:manualLayout>
          <c:xMode val="edge"/>
          <c:yMode val="edge"/>
          <c:x val="0.37147891956543405"/>
          <c:y val="2.48292985723153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7498740037021835E-2"/>
          <c:y val="0.12705467968413633"/>
          <c:w val="0.90072755909015667"/>
          <c:h val="0.64380335606524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9月富时中国A50（CN0Y）期指主力</c:v>
                </c:pt>
              </c:strCache>
            </c:strRef>
          </c:tx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yyyy/mm/dd</c:formatCode>
                <c:ptCount val="23"/>
                <c:pt idx="0">
                  <c:v>44804</c:v>
                </c:pt>
                <c:pt idx="1">
                  <c:v>44805</c:v>
                </c:pt>
                <c:pt idx="2">
                  <c:v>44806</c:v>
                </c:pt>
                <c:pt idx="3">
                  <c:v>44809</c:v>
                </c:pt>
                <c:pt idx="4">
                  <c:v>44810</c:v>
                </c:pt>
                <c:pt idx="5">
                  <c:v>44811</c:v>
                </c:pt>
                <c:pt idx="6">
                  <c:v>44812</c:v>
                </c:pt>
                <c:pt idx="7">
                  <c:v>44813</c:v>
                </c:pt>
                <c:pt idx="8">
                  <c:v>44816</c:v>
                </c:pt>
                <c:pt idx="9">
                  <c:v>44817</c:v>
                </c:pt>
                <c:pt idx="10">
                  <c:v>44818</c:v>
                </c:pt>
                <c:pt idx="11">
                  <c:v>44819</c:v>
                </c:pt>
                <c:pt idx="12">
                  <c:v>44820</c:v>
                </c:pt>
                <c:pt idx="13">
                  <c:v>44823</c:v>
                </c:pt>
                <c:pt idx="14">
                  <c:v>44824</c:v>
                </c:pt>
                <c:pt idx="15">
                  <c:v>44825</c:v>
                </c:pt>
                <c:pt idx="16">
                  <c:v>44826</c:v>
                </c:pt>
                <c:pt idx="17">
                  <c:v>44827</c:v>
                </c:pt>
                <c:pt idx="18">
                  <c:v>44830</c:v>
                </c:pt>
                <c:pt idx="19">
                  <c:v>44831</c:v>
                </c:pt>
                <c:pt idx="20">
                  <c:v>44832</c:v>
                </c:pt>
                <c:pt idx="21">
                  <c:v>44833</c:v>
                </c:pt>
                <c:pt idx="22">
                  <c:v>44834</c:v>
                </c:pt>
              </c:numCache>
            </c:numRef>
          </c:cat>
          <c:val>
            <c:numRef>
              <c:f>Sheet1!$B$2:$B$24</c:f>
              <c:numCache>
                <c:formatCode>0_);[Red]\(0\)</c:formatCode>
                <c:ptCount val="23"/>
                <c:pt idx="0">
                  <c:v>13522</c:v>
                </c:pt>
                <c:pt idx="1">
                  <c:v>13392</c:v>
                </c:pt>
                <c:pt idx="2">
                  <c:v>13280</c:v>
                </c:pt>
                <c:pt idx="3">
                  <c:v>13181</c:v>
                </c:pt>
                <c:pt idx="4">
                  <c:v>13233</c:v>
                </c:pt>
                <c:pt idx="5">
                  <c:v>13212</c:v>
                </c:pt>
                <c:pt idx="6">
                  <c:v>13189</c:v>
                </c:pt>
                <c:pt idx="7">
                  <c:v>13414</c:v>
                </c:pt>
                <c:pt idx="8">
                  <c:v>13348</c:v>
                </c:pt>
                <c:pt idx="9">
                  <c:v>13532</c:v>
                </c:pt>
                <c:pt idx="10">
                  <c:v>13378</c:v>
                </c:pt>
                <c:pt idx="11">
                  <c:v>13330</c:v>
                </c:pt>
                <c:pt idx="12">
                  <c:v>13031</c:v>
                </c:pt>
                <c:pt idx="13">
                  <c:v>13116</c:v>
                </c:pt>
                <c:pt idx="14">
                  <c:v>13125</c:v>
                </c:pt>
                <c:pt idx="15">
                  <c:v>12980</c:v>
                </c:pt>
                <c:pt idx="16">
                  <c:v>12913</c:v>
                </c:pt>
                <c:pt idx="17">
                  <c:v>12865</c:v>
                </c:pt>
                <c:pt idx="18">
                  <c:v>12915</c:v>
                </c:pt>
                <c:pt idx="19">
                  <c:v>13056</c:v>
                </c:pt>
                <c:pt idx="20">
                  <c:v>12935</c:v>
                </c:pt>
                <c:pt idx="21">
                  <c:v>12952</c:v>
                </c:pt>
                <c:pt idx="22">
                  <c:v>12916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561-4FE3-B323-E638A060A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884824"/>
        <c:axId val="440881296"/>
      </c:lineChart>
      <c:dateAx>
        <c:axId val="440884824"/>
        <c:scaling>
          <c:orientation val="minMax"/>
        </c:scaling>
        <c:delete val="0"/>
        <c:axPos val="b"/>
        <c:numFmt formatCode="yyyy/mm/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1296"/>
        <c:crosses val="autoZero"/>
        <c:auto val="1"/>
        <c:lblOffset val="100"/>
        <c:baseTimeUnit val="days"/>
        <c:majorUnit val="2"/>
      </c:dateAx>
      <c:valAx>
        <c:axId val="440881296"/>
        <c:scaling>
          <c:orientation val="minMax"/>
          <c:min val="12500"/>
        </c:scaling>
        <c:delete val="0"/>
        <c:axPos val="l"/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48649604270556E-2"/>
          <c:y val="0.11731891632055694"/>
          <c:w val="0.96290375506384929"/>
          <c:h val="0.68587969097321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股票流通统计!$B$18</c:f>
              <c:strCache>
                <c:ptCount val="1"/>
                <c:pt idx="0">
                  <c:v>解禁规模</c:v>
                </c:pt>
              </c:strCache>
            </c:strRef>
          </c:tx>
          <c:spPr>
            <a:solidFill>
              <a:srgbClr val="08275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F39-4615-A4C8-72A4CE3F710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F39-4615-A4C8-72A4CE3F710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45B-47B2-A373-028140450597}"/>
              </c:ext>
            </c:extLst>
          </c:dPt>
          <c:dPt>
            <c:idx val="4"/>
            <c:invertIfNegative val="0"/>
            <c:bubble3D val="0"/>
            <c:spPr>
              <a:solidFill>
                <a:srgbClr val="0827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64-4AF4-9A13-882CD92DCBA4}"/>
              </c:ext>
            </c:extLst>
          </c:dPt>
          <c:dPt>
            <c:idx val="5"/>
            <c:invertIfNegative val="0"/>
            <c:bubble3D val="0"/>
            <c:spPr>
              <a:solidFill>
                <a:srgbClr val="0827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66-4946-9256-72944FEEE181}"/>
              </c:ext>
            </c:extLst>
          </c:dPt>
          <c:dPt>
            <c:idx val="6"/>
            <c:invertIfNegative val="0"/>
            <c:bubble3D val="0"/>
            <c:spPr>
              <a:solidFill>
                <a:srgbClr val="0827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9B-4842-A8D6-4DFB7C5B786E}"/>
              </c:ext>
            </c:extLst>
          </c:dPt>
          <c:dPt>
            <c:idx val="7"/>
            <c:invertIfNegative val="0"/>
            <c:bubble3D val="0"/>
            <c:spPr>
              <a:solidFill>
                <a:srgbClr val="0827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68-4CE4-BE8C-4EFC1FD8AF41}"/>
              </c:ext>
            </c:extLst>
          </c:dPt>
          <c:dPt>
            <c:idx val="8"/>
            <c:invertIfNegative val="0"/>
            <c:bubble3D val="0"/>
            <c:spPr>
              <a:solidFill>
                <a:srgbClr val="F26B2B"/>
              </a:solidFill>
              <a:ln>
                <a:solidFill>
                  <a:srgbClr val="F26B2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54-4A33-B249-730C8D56D8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.萍方-简" panose="020B0400000000000000" pitchFamily="34" charset="-122"/>
                    <a:ea typeface=".萍方-简" panose="020B0400000000000000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股票流通统计!$A$19:$A$30</c:f>
              <c:numCache>
                <c:formatCode>yyyy"年"m"月";@</c:formatCode>
                <c:ptCount val="1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</c:numCache>
            </c:numRef>
          </c:cat>
          <c:val>
            <c:numRef>
              <c:f>股票流通统计!$B$19:$B$30</c:f>
              <c:numCache>
                <c:formatCode>#,##0.00</c:formatCode>
                <c:ptCount val="12"/>
                <c:pt idx="0">
                  <c:v>4093.9144292632</c:v>
                </c:pt>
                <c:pt idx="1">
                  <c:v>2971.9589878258998</c:v>
                </c:pt>
                <c:pt idx="2">
                  <c:v>3920.7887511652998</c:v>
                </c:pt>
                <c:pt idx="3">
                  <c:v>2304.2641508997999</c:v>
                </c:pt>
                <c:pt idx="4">
                  <c:v>2549.3041150608001</c:v>
                </c:pt>
                <c:pt idx="5">
                  <c:v>3924.1782650405999</c:v>
                </c:pt>
                <c:pt idx="6">
                  <c:v>4392.6528257679001</c:v>
                </c:pt>
                <c:pt idx="7">
                  <c:v>5563.5379841115</c:v>
                </c:pt>
                <c:pt idx="8">
                  <c:v>3999.5340220949001</c:v>
                </c:pt>
                <c:pt idx="9">
                  <c:v>1854.8727215690999</c:v>
                </c:pt>
                <c:pt idx="10">
                  <c:v>4188.0174931356996</c:v>
                </c:pt>
                <c:pt idx="11">
                  <c:v>5785.6065344134004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9-4615-A4C8-72A4CE3F71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92837760"/>
        <c:axId val="1792848160"/>
      </c:barChart>
      <c:dateAx>
        <c:axId val="1792837760"/>
        <c:scaling>
          <c:orientation val="minMax"/>
        </c:scaling>
        <c:delete val="0"/>
        <c:axPos val="b"/>
        <c:numFmt formatCode="yyyy&quot;年&quot;m&quot;月&quot;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1792848160"/>
        <c:crosses val="autoZero"/>
        <c:auto val="1"/>
        <c:lblOffset val="100"/>
        <c:baseTimeUnit val="months"/>
      </c:dateAx>
      <c:valAx>
        <c:axId val="179284816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79283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r>
              <a:rPr lang="zh-CN"/>
              <a:t>近一年大宗交易统计及折价率</a:t>
            </a:r>
          </a:p>
        </c:rich>
      </c:tx>
      <c:layout>
        <c:manualLayout>
          <c:xMode val="edge"/>
          <c:yMode val="edge"/>
          <c:x val="0.35282534785253056"/>
          <c:y val="2.34156956117251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5314179986158136E-2"/>
          <c:y val="0.16848066036992068"/>
          <c:w val="0.86817010111084447"/>
          <c:h val="0.6151421991043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累计成交金额(亿元)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.萍方-简" panose="020B0400000000000000" pitchFamily="34" charset="-122"/>
                    <a:ea typeface=".萍方-简" panose="020B0400000000000000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2021-09-30</c:v>
                </c:pt>
                <c:pt idx="1">
                  <c:v>2021-10-29</c:v>
                </c:pt>
                <c:pt idx="2">
                  <c:v>2021-11-30</c:v>
                </c:pt>
                <c:pt idx="3">
                  <c:v>2021-12-31</c:v>
                </c:pt>
                <c:pt idx="4">
                  <c:v>2022-01-28</c:v>
                </c:pt>
                <c:pt idx="5">
                  <c:v>2022-02-28</c:v>
                </c:pt>
                <c:pt idx="6">
                  <c:v>2022-03-31</c:v>
                </c:pt>
                <c:pt idx="7">
                  <c:v>2022-04-29</c:v>
                </c:pt>
                <c:pt idx="8">
                  <c:v>2022-05-31</c:v>
                </c:pt>
                <c:pt idx="9">
                  <c:v>2022-06-30</c:v>
                </c:pt>
                <c:pt idx="10">
                  <c:v>2022-07-29</c:v>
                </c:pt>
                <c:pt idx="11">
                  <c:v>2022-08-31</c:v>
                </c:pt>
                <c:pt idx="12">
                  <c:v>2022-09-30</c:v>
                </c:pt>
              </c:strCache>
            </c:strRef>
          </c:cat>
          <c:val>
            <c:numRef>
              <c:f>Sheet1!$B$2:$B$14</c:f>
              <c:numCache>
                <c:formatCode>0_ </c:formatCode>
                <c:ptCount val="13"/>
                <c:pt idx="0">
                  <c:v>773.08464700000002</c:v>
                </c:pt>
                <c:pt idx="1">
                  <c:v>395.818085</c:v>
                </c:pt>
                <c:pt idx="2">
                  <c:v>924.292056</c:v>
                </c:pt>
                <c:pt idx="3">
                  <c:v>1102.2162470000001</c:v>
                </c:pt>
                <c:pt idx="4">
                  <c:v>479.66324000000003</c:v>
                </c:pt>
                <c:pt idx="5">
                  <c:v>334.59879900000004</c:v>
                </c:pt>
                <c:pt idx="6">
                  <c:v>561.925073</c:v>
                </c:pt>
                <c:pt idx="7">
                  <c:v>288.91490800000003</c:v>
                </c:pt>
                <c:pt idx="8">
                  <c:v>465.46029699999997</c:v>
                </c:pt>
                <c:pt idx="9">
                  <c:v>714.844381</c:v>
                </c:pt>
                <c:pt idx="10">
                  <c:v>529.37787600000001</c:v>
                </c:pt>
                <c:pt idx="11">
                  <c:v>497.20311200000003</c:v>
                </c:pt>
                <c:pt idx="12">
                  <c:v>677.82903299999998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4-40F4-9C65-77907F9F5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0880904"/>
        <c:axId val="4408824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平均溢/折价率（%）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2021-09-30</c:v>
                </c:pt>
                <c:pt idx="1">
                  <c:v>2021-10-29</c:v>
                </c:pt>
                <c:pt idx="2">
                  <c:v>2021-11-30</c:v>
                </c:pt>
                <c:pt idx="3">
                  <c:v>2021-12-31</c:v>
                </c:pt>
                <c:pt idx="4">
                  <c:v>2022-01-28</c:v>
                </c:pt>
                <c:pt idx="5">
                  <c:v>2022-02-28</c:v>
                </c:pt>
                <c:pt idx="6">
                  <c:v>2022-03-31</c:v>
                </c:pt>
                <c:pt idx="7">
                  <c:v>2022-04-29</c:v>
                </c:pt>
                <c:pt idx="8">
                  <c:v>2022-05-31</c:v>
                </c:pt>
                <c:pt idx="9">
                  <c:v>2022-06-30</c:v>
                </c:pt>
                <c:pt idx="10">
                  <c:v>2022-07-29</c:v>
                </c:pt>
                <c:pt idx="11">
                  <c:v>2022-08-31</c:v>
                </c:pt>
                <c:pt idx="12">
                  <c:v>2022-09-30</c:v>
                </c:pt>
              </c:strCache>
            </c:strRef>
          </c:cat>
          <c:val>
            <c:numRef>
              <c:f>Sheet1!$C$2:$C$14</c:f>
              <c:numCache>
                <c:formatCode>#,##0.00</c:formatCode>
                <c:ptCount val="13"/>
                <c:pt idx="0">
                  <c:v>-6.168895672226645</c:v>
                </c:pt>
                <c:pt idx="1">
                  <c:v>-5.0579283322822244</c:v>
                </c:pt>
                <c:pt idx="2">
                  <c:v>-6.7290622729813769</c:v>
                </c:pt>
                <c:pt idx="3">
                  <c:v>-5.7481758870810262</c:v>
                </c:pt>
                <c:pt idx="4">
                  <c:v>-4.771063104666303</c:v>
                </c:pt>
                <c:pt idx="5">
                  <c:v>-4.1432738066471124</c:v>
                </c:pt>
                <c:pt idx="6">
                  <c:v>-3.843916225646399</c:v>
                </c:pt>
                <c:pt idx="7">
                  <c:v>-2.7381479700563669</c:v>
                </c:pt>
                <c:pt idx="8">
                  <c:v>-4.4270903054804434</c:v>
                </c:pt>
                <c:pt idx="9">
                  <c:v>-4.5085994756638872</c:v>
                </c:pt>
                <c:pt idx="10">
                  <c:v>-4.5848289684924897</c:v>
                </c:pt>
                <c:pt idx="11">
                  <c:v>-4.3886863856276834</c:v>
                </c:pt>
                <c:pt idx="12">
                  <c:v>-4.4064941136193827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14-40F4-9C65-77907F9F5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884040"/>
        <c:axId val="440888352"/>
      </c:lineChart>
      <c:catAx>
        <c:axId val="440880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0882472"/>
        <c:crosses val="autoZero"/>
        <c:auto val="0"/>
        <c:lblAlgn val="ctr"/>
        <c:lblOffset val="100"/>
        <c:noMultiLvlLbl val="0"/>
      </c:catAx>
      <c:valAx>
        <c:axId val="440882472"/>
        <c:scaling>
          <c:orientation val="minMax"/>
        </c:scaling>
        <c:delete val="0"/>
        <c:axPos val="l"/>
        <c:numFmt formatCode="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0880904"/>
        <c:crosses val="autoZero"/>
        <c:crossBetween val="between"/>
      </c:valAx>
      <c:valAx>
        <c:axId val="440888352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0884040"/>
        <c:crosses val="max"/>
        <c:crossBetween val="between"/>
      </c:valAx>
      <c:catAx>
        <c:axId val="4408840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0888352"/>
        <c:crosses val="max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526797053594107"/>
          <c:y val="9.8160116222351906E-2"/>
          <c:w val="0.18873412205540008"/>
          <c:h val="0.13715636640323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'融资融券交易市场统计(同花顺统计)'!$A$19:$A$31</c:f>
              <c:strCache>
                <c:ptCount val="13"/>
                <c:pt idx="0">
                  <c:v>2021-09-30</c:v>
                </c:pt>
                <c:pt idx="1">
                  <c:v>2021-10-29</c:v>
                </c:pt>
                <c:pt idx="2">
                  <c:v>2021-11-30</c:v>
                </c:pt>
                <c:pt idx="3">
                  <c:v>2021-12-31</c:v>
                </c:pt>
                <c:pt idx="4">
                  <c:v>2022-01-28</c:v>
                </c:pt>
                <c:pt idx="5">
                  <c:v>2022-02-28</c:v>
                </c:pt>
                <c:pt idx="6">
                  <c:v>2022-03-31</c:v>
                </c:pt>
                <c:pt idx="7">
                  <c:v>2022-04-29</c:v>
                </c:pt>
                <c:pt idx="8">
                  <c:v>2022-05-31</c:v>
                </c:pt>
                <c:pt idx="9">
                  <c:v>2022-06-30</c:v>
                </c:pt>
                <c:pt idx="10">
                  <c:v>2022-07-29</c:v>
                </c:pt>
                <c:pt idx="11">
                  <c:v>2022-08-31</c:v>
                </c:pt>
                <c:pt idx="12">
                  <c:v>2022-09-30</c:v>
                </c:pt>
              </c:strCache>
            </c:strRef>
          </c:cat>
          <c:val>
            <c:numRef>
              <c:f>'融资融券交易市场统计(同花顺统计)'!$B$19:$B$31</c:f>
              <c:numCache>
                <c:formatCode>0.00_ </c:formatCode>
                <c:ptCount val="13"/>
                <c:pt idx="0">
                  <c:v>1.8415246040940001</c:v>
                </c:pt>
                <c:pt idx="1">
                  <c:v>1.846701337317</c:v>
                </c:pt>
                <c:pt idx="2">
                  <c:v>1.8526851969489999</c:v>
                </c:pt>
                <c:pt idx="3">
                  <c:v>1.8321911669010003</c:v>
                </c:pt>
                <c:pt idx="4">
                  <c:v>1.713210200774</c:v>
                </c:pt>
                <c:pt idx="5">
                  <c:v>1.7271601792329998</c:v>
                </c:pt>
                <c:pt idx="6">
                  <c:v>1.6728391403040002</c:v>
                </c:pt>
                <c:pt idx="7">
                  <c:v>1.5120421480569999</c:v>
                </c:pt>
                <c:pt idx="8">
                  <c:v>1.5226258444729999</c:v>
                </c:pt>
                <c:pt idx="9">
                  <c:v>1.603331345927</c:v>
                </c:pt>
                <c:pt idx="10">
                  <c:v>1.627471854375</c:v>
                </c:pt>
                <c:pt idx="11">
                  <c:v>1.615378836518</c:v>
                </c:pt>
                <c:pt idx="12">
                  <c:v>1.5382355580760001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D5-4855-A731-9299A1D86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5338223"/>
        <c:axId val="1055329487"/>
      </c:lineChart>
      <c:catAx>
        <c:axId val="1055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55329487"/>
        <c:crosses val="autoZero"/>
        <c:auto val="1"/>
        <c:lblAlgn val="ctr"/>
        <c:lblOffset val="100"/>
        <c:noMultiLvlLbl val="1"/>
      </c:catAx>
      <c:valAx>
        <c:axId val="1055329487"/>
        <c:scaling>
          <c:orientation val="minMax"/>
          <c:min val="1.5"/>
        </c:scaling>
        <c:delete val="0"/>
        <c:axPos val="l"/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55338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28AE5DA-A970-417F-BA4F-F1A8FAE2F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D4B031-CD9B-410D-ACE0-55ED055A3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3952-DD7D-4DA0-A292-9FEF3EA4417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FAAF97-B2E3-4E63-A874-B7BC609A60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70F92F-E40F-41B1-967F-FF85E1744A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C2526-3963-4051-B7CE-DC59D33C6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25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8496-0E47-45CD-BA62-E6988DA66CEA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AEDE-A97D-4FF8-B8CE-E84DB2AF6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3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B8B10-1324-4A89-B636-E7B912D32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7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BF4F9-9AEE-448D-B3EC-3F52BE76B5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19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D96F-1CBF-4627-98CC-F89080831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70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目前棕油产量持续攀升，供应过剩仍是主线，产地库存继续积累仍将持续至减产季。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美国农业部下调大豆产量预估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446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沪市：中国人寿超过中国平安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深市：宁德时代跌破万亿，五粮液超比亚迪，迈瑞医疗超美的集团，东方财富、立讯精密跌出前十，洋河股份、金龙鱼取而代之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822E-C16A-46B9-9217-5699FA2794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743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彩虹集团出口电热毯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曙光实控人被捕，股价涨超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倍，多重利空难挡炒作热情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妖股新华联深陷债务危机，借环球影城概念炒作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汇通能源卖壳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海鸥住工：热泵概念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4A8D8-6A62-4928-A7F1-BD1541A69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63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z="1200" b="0" i="0" u="none" kern="1200" dirty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思瑞浦股东减持，定增募资，半导体板块</a:t>
            </a:r>
            <a:endParaRPr lang="en-US" altLang="zh-CN" sz="1200" b="0" i="0" u="none" kern="1200" dirty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  <a:p>
            <a:r>
              <a:rPr lang="zh-CN" altLang="en-US" sz="1200" b="0" i="0" u="none" kern="1200" dirty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储能板块，三变科技走低</a:t>
            </a:r>
            <a:endParaRPr lang="en-US" altLang="zh-CN" sz="1200" b="0" i="0" u="none" kern="1200" dirty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  <a:p>
            <a:r>
              <a:rPr lang="zh-CN" altLang="en-US" sz="1200" b="0" i="0" u="none" kern="1200" dirty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虚拟现实概念，五方光电</a:t>
            </a:r>
            <a:r>
              <a:rPr lang="en-US" altLang="zh-CN" sz="1200" b="0" i="0" u="none" kern="1200" dirty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2</a:t>
            </a:r>
            <a:r>
              <a:rPr lang="zh-CN" altLang="en-US" sz="1200" b="0" i="0" u="none" kern="1200" dirty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连板后</a:t>
            </a:r>
            <a:r>
              <a:rPr lang="en-US" altLang="zh-CN" sz="1200" b="0" i="0" u="none" kern="1200" dirty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3</a:t>
            </a:r>
            <a:r>
              <a:rPr lang="zh-CN" altLang="en-US" sz="1200" b="0" i="0" u="none" kern="1200" dirty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连跌，股东减持</a:t>
            </a:r>
            <a:endParaRPr lang="en-US" altLang="zh-CN" sz="1200" b="0" i="0" u="none" kern="1200" dirty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  <a:p>
            <a:r>
              <a:rPr lang="zh-CN" altLang="en-US" sz="1200" b="0" i="0" u="none" kern="1200" dirty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半导体板块走低，力芯微下跌</a:t>
            </a:r>
            <a:endParaRPr lang="en-US" altLang="zh-CN" sz="1200" b="0" i="0" u="none" kern="1200" dirty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  <a:p>
            <a:r>
              <a:rPr lang="zh-CN" altLang="en-US" sz="1200" b="0" i="0" u="none" kern="1200" dirty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机器人概念正常回调</a:t>
            </a:r>
            <a:endParaRPr lang="en-US" altLang="zh-CN" sz="1200" b="0" i="0" u="none" kern="1200" dirty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9EE6-3BE6-4A8C-80A8-52CBE14B2D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60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绿康生化股价大涨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25.62%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，三名管理层辞职</a:t>
            </a:r>
            <a:endParaRPr lang="en-US" altLang="zh-CN" b="1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农业农村部就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兽药注册管理办法（修订草案征求意见稿）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公开征求意见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，迎政策助力，兽药概念强势拉升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7977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1AEDE-A97D-4FF8-B8CE-E84DB2AF6E5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66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国成矿业 </a:t>
            </a:r>
            <a:r>
              <a:rPr lang="en-US" altLang="zh-CN" dirty="0"/>
              <a:t>70.87-&gt;67.18 2-&gt;3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泛海控股 </a:t>
            </a:r>
            <a:r>
              <a:rPr lang="en-US" altLang="zh-CN" dirty="0"/>
              <a:t>63.31-&gt;58.12 6-&gt;7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ST</a:t>
            </a:r>
            <a:r>
              <a:rPr lang="zh-CN" altLang="en-US" dirty="0"/>
              <a:t>泰禾 </a:t>
            </a:r>
            <a:r>
              <a:rPr lang="en-US" altLang="zh-CN" dirty="0"/>
              <a:t>58.30-&gt;54.61 </a:t>
            </a:r>
            <a:r>
              <a:rPr lang="zh-CN" altLang="en-US" dirty="0"/>
              <a:t>跌出前十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中央商场 </a:t>
            </a:r>
            <a:r>
              <a:rPr lang="en-US" altLang="zh-CN" dirty="0"/>
              <a:t>11-&gt;10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373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252-F4D2-4957-B2AF-B15F6A231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78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宝泰隆：解除质押再质押，抵押担保</a:t>
            </a:r>
            <a:endParaRPr lang="en-US" altLang="zh-CN" dirty="0"/>
          </a:p>
          <a:p>
            <a:r>
              <a:rPr lang="zh-CN" altLang="en-US" dirty="0"/>
              <a:t>金智科技：北京星火，股权投资</a:t>
            </a:r>
            <a:endParaRPr lang="en-US" altLang="zh-CN" dirty="0"/>
          </a:p>
          <a:p>
            <a:r>
              <a:rPr lang="zh-CN" altLang="en-US" dirty="0"/>
              <a:t>信濠光电：个人融资需求</a:t>
            </a:r>
            <a:endParaRPr lang="en-US" altLang="zh-CN" dirty="0"/>
          </a:p>
          <a:p>
            <a:r>
              <a:rPr lang="zh-CN" altLang="en-US" dirty="0"/>
              <a:t>航新科技：自身融资</a:t>
            </a:r>
            <a:endParaRPr lang="en-US" altLang="zh-CN" dirty="0"/>
          </a:p>
          <a:p>
            <a:r>
              <a:rPr lang="zh-CN" altLang="en-US" dirty="0"/>
              <a:t>兆驰股份：支撑上市公司生产经营</a:t>
            </a:r>
          </a:p>
        </p:txBody>
      </p:sp>
    </p:spTree>
    <p:extLst>
      <p:ext uri="{BB962C8B-B14F-4D97-AF65-F5344CB8AC3E}">
        <p14:creationId xmlns:p14="http://schemas.microsoft.com/office/powerpoint/2010/main" val="433562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9355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D48E-DF1A-40EA-893E-43C78C7B85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893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7979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2046-CBD9-49BA-BD82-23E1D28F57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23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792-C4C0-47E5-9BDE-FF08C9B884D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77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E6D2-58B9-44CA-9DA2-F9D516F0FA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03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（一）产需恢复加快</a:t>
            </a:r>
            <a:endParaRPr lang="en-US" altLang="zh-CN" b="0" i="0" dirty="0">
              <a:solidFill>
                <a:srgbClr val="333333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8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（二）大、中型企业</a:t>
            </a:r>
            <a:r>
              <a:rPr lang="en-US" altLang="zh-CN" sz="18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PMI</a:t>
            </a:r>
            <a:r>
              <a:rPr lang="zh-CN" altLang="en-US" sz="18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位于扩张区间</a:t>
            </a:r>
            <a:endParaRPr lang="en-US" altLang="zh-CN" sz="1800" b="0" i="0" dirty="0">
              <a:solidFill>
                <a:srgbClr val="333333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（三）高技术与装备制造业恢复加快</a:t>
            </a:r>
            <a:endParaRPr lang="en-US" altLang="zh-CN" sz="1800" b="0" i="0" dirty="0">
              <a:solidFill>
                <a:srgbClr val="333333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（四）企业预期有所改善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AB647-5434-4ABC-A07D-364031E59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9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380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4F239-2C94-4817-927E-CC75FBAA7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88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5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60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C64E-0477-46FF-A69A-C14BF260A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91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4C6ED-4744-4F9F-B59A-D11DB5FD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ABD1A-10D4-4423-8F86-0373DD5B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063B3-7291-4BBB-8BD8-16CAF57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83008-61D6-4095-8240-F067658B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D4D82-31DE-428E-A5AB-B3CC27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A3A4D-6ABC-43B6-BA40-BED3CFC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3F620E-6BCE-405C-B9BE-9B7A6BF1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DE716-881E-4BD9-96BF-7E709EF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0CE4A-ED05-4544-969C-39C4CF2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9702F-61AA-4897-9EEA-D3E2CA8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2D27E7-6D61-4993-9A4D-45D5EF9E9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99CF94-9D89-4850-81A3-0756C9C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4A70C-E1D9-4D2A-AB1E-6B87A28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D6C3F-A679-4037-832D-A53F49F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DAAC8-EC8E-4F08-9BF7-8D2E1DB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 dirty="0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309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 dirty="0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pic>
        <p:nvPicPr>
          <p:cNvPr id="9" name="Picture 2" descr="rkk">
            <a:extLst>
              <a:ext uri="{FF2B5EF4-FFF2-40B4-BE49-F238E27FC236}">
                <a16:creationId xmlns:a16="http://schemas.microsoft.com/office/drawing/2014/main" id="{4AE9832A-4DDC-4FDE-BBAA-B9B91B9A0769}"/>
              </a:ext>
            </a:extLst>
          </p:cNvPr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4253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389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63404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9218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6168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54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013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794EC-99FB-47CC-B8C1-50C5ED4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6F781-033E-456D-9485-4B5C3B1D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7EF9D-3AB6-433E-82F1-E424391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91CF3-518D-430E-B047-04AC1AF8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9C04-66FA-462F-84FF-B9C397DE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68299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8100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0108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3465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282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5197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648276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905916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3348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22733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BAA25-94E7-4D96-95E0-C504B191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6998AC-675E-4512-9156-9D80F3B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58FFB-4239-4388-AD8D-4FBF3D2B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6B5EE3-F70A-4AAE-A302-C654931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7B3D8-66D1-4657-8186-5E4A57F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366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64049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56036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6009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714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240512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53778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904885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87711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1545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F1757-4F73-4B37-999A-C3591B05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140B5-AC30-4027-AB6A-2AD1F2AB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99D27-8CDB-48C0-B815-4FC9061B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D9BD5-4C04-49FB-8AC9-B08B8F0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8C260-478F-4D18-A797-8965EB3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782DC-D41A-4C32-80B3-4178C5B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273418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24026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90226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087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416339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36939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3318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266972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565894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85648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38454-5BD5-45C4-8FBE-C297D8A9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380C-6E8B-464F-A527-AA065F84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9770D7-C2E7-4294-AA1A-09F352D5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4A7D-5825-4580-9E37-F170AC32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BA75D6-2DDB-4F62-A4BD-86A0AB31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D12B6F-7B6F-4177-8715-6931174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98229E-7C19-4B9D-AF48-07510CC0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39D91A-2B78-4C8C-B66E-DD11416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76456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37508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25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509886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5374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811268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027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438439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006243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09303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D173-9C10-4732-AA87-C282118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8476A9-4384-4B2C-ACD7-F67B304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C26750-F474-45FE-9B1B-6752169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9DC484-0C9A-44C5-BE48-007866F8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0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58764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220618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727022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19581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6661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62718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328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5736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65622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805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FE9B3D-88C4-48D8-AD2C-55924C97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EC8D7A-D9C9-4B7D-B5D7-0E6B05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A79AE-5C9A-4A3E-9120-7F10DCE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13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2202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372475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05499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987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71637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80546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D4AB6-A59D-41A8-9C1C-A3BFA81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429117-E0B0-4A19-82D6-0D73D6A0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7982B-4C8A-4985-B216-8DBF4EA4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F0B37-8404-4AED-8C87-F940980F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49FF39-1BD9-4519-BBF9-EAD547D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2E9CB-2C3E-418E-B925-299DC0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4A8D9-DFCD-42CB-B434-4DE51AA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612B37-B7BD-4B91-AC2C-E50E01C6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FD454-9618-43EC-B372-7EF56F81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AD677-25B8-42BB-8216-584CB0D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51CC8F-42DD-43DF-8913-3FB2418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D2AC1-46DD-49CF-B3D0-44A4514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8C6986-5C6D-4941-B5DB-5CE200F6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E1889-1771-47A8-B1AD-2CFB85B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469A8-D044-49D4-B25B-D2905100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68C-DBB8-41FC-A6D2-778105FE653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A838B-D093-44BC-9E98-AC89084A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198213-96D3-465D-B232-AC4AF202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10009718" y="6462714"/>
            <a:ext cx="136736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 dirty="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 dirty="0">
              <a:solidFill>
                <a:srgbClr val="FFFFFF"/>
              </a:solidFill>
            </a:endParaRP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4A296FCF-F4B7-40C2-B47E-E9A3F018203A}"/>
              </a:ext>
            </a:extLst>
          </p:cNvPr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14" y="6524625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 dirty="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 dirty="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 dirty="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 dirty="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dirty="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8CB71311-CE3D-4A7D-A056-C122BAEE3BC6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 dirty="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 dirty="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 dirty="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 dirty="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dirty="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D668E650-92CA-44CB-AE85-87D20CCC24A4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 dirty="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 dirty="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 dirty="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 dirty="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dirty="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7831AA1-C918-472E-AB2B-95A87FDB4839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 dirty="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 dirty="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 dirty="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 dirty="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DF4174D-9F9D-4F0E-B634-9D1E80F12A8B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2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4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5.xml"/><Relationship Id="rId5" Type="http://schemas.openxmlformats.org/officeDocument/2006/relationships/chart" Target="../charts/chart1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7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3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5.xml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277749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1757681" y="2492375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等线" panose="020F0502020204030204"/>
                <a:ea typeface="华文中宋" panose="02010600040101010101" pitchFamily="2" charset="-122"/>
                <a:cs typeface="+mn-cs"/>
              </a:rPr>
              <a:t>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中宋" panose="02010600040101010101" pitchFamily="2" charset="-122"/>
                <a:ea typeface="黑体" panose="02010609060101010101" pitchFamily="49" charset="-122"/>
                <a:cs typeface="+mn-cs"/>
              </a:rPr>
              <a:t>——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rPr>
              <a:t>二级市场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2022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09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月）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F050202020403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等线" panose="020F0502020204030204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95A5D64E-E74F-466A-955D-065E98523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221795"/>
              </p:ext>
            </p:extLst>
          </p:nvPr>
        </p:nvGraphicFramePr>
        <p:xfrm>
          <a:off x="298162" y="914399"/>
          <a:ext cx="11595675" cy="547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230400" y="295200"/>
            <a:ext cx="3573197" cy="4238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619806" y="863599"/>
            <a:ext cx="4360982" cy="1683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.萍方-简" panose="020B0400000000000000" pitchFamily="34" charset="-122"/>
                <a:ea typeface=".萍方-简" panose="020B0400000000000000" pitchFamily="34" charset="-122"/>
              </a:rPr>
              <a:t>2022</a:t>
            </a:r>
            <a:r>
              <a:rPr lang="zh-CN" altLang="en-US" dirty="0">
                <a:latin typeface=".萍方-简" panose="020B0400000000000000" pitchFamily="34" charset="-122"/>
                <a:ea typeface=".萍方-简" panose="020B0400000000000000" pitchFamily="34" charset="-122"/>
              </a:rPr>
              <a:t>年市场解禁市值</a:t>
            </a:r>
            <a:r>
              <a:rPr lang="en-US" altLang="zh-CN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4.55</a:t>
            </a:r>
            <a:r>
              <a:rPr lang="zh-CN" altLang="en-US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万亿元</a:t>
            </a:r>
            <a:endParaRPr lang="en-US" altLang="zh-CN" b="1" dirty="0">
              <a:solidFill>
                <a:srgbClr val="0076CB"/>
              </a:solidFill>
              <a:latin typeface=".萍方-简" panose="020B0400000000000000" pitchFamily="34" charset="-122"/>
              <a:ea typeface=".萍方-简" panose="020B0400000000000000" pitchFamily="34" charset="-122"/>
            </a:endParaRPr>
          </a:p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.萍方-简" panose="020B0400000000000000" pitchFamily="34" charset="-122"/>
                <a:ea typeface=".萍方-简" panose="020B0400000000000000" pitchFamily="34" charset="-122"/>
              </a:rPr>
              <a:t>9</a:t>
            </a:r>
            <a:r>
              <a:rPr lang="zh-CN" altLang="en-US" dirty="0">
                <a:latin typeface=".萍方-简" panose="020B0400000000000000" pitchFamily="34" charset="-122"/>
                <a:ea typeface=".萍方-简" panose="020B0400000000000000" pitchFamily="34" charset="-122"/>
              </a:rPr>
              <a:t>月市场解禁市值</a:t>
            </a:r>
            <a:r>
              <a:rPr lang="en-US" altLang="zh-CN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3999.53</a:t>
            </a:r>
            <a:r>
              <a:rPr lang="zh-CN" altLang="en-US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亿元</a:t>
            </a:r>
            <a:endParaRPr lang="en-US" altLang="zh-CN" b="1" dirty="0">
              <a:solidFill>
                <a:srgbClr val="0076CB"/>
              </a:solidFill>
              <a:latin typeface=".萍方-简" panose="020B0400000000000000" pitchFamily="34" charset="-122"/>
              <a:ea typeface=".萍方-简" panose="020B0400000000000000" pitchFamily="34" charset="-122"/>
            </a:endParaRPr>
          </a:p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.萍方-简" panose="020B0400000000000000" pitchFamily="34" charset="-122"/>
                <a:ea typeface=".萍方-简" panose="020B0400000000000000" pitchFamily="34" charset="-122"/>
              </a:rPr>
              <a:t>环比小幅</a:t>
            </a:r>
            <a:r>
              <a:rPr lang="zh-CN" altLang="en-US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回落</a:t>
            </a:r>
            <a:r>
              <a:rPr lang="zh-CN" altLang="en-US" b="1" dirty="0">
                <a:solidFill>
                  <a:srgbClr val="636946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，</a:t>
            </a:r>
            <a:r>
              <a:rPr lang="zh-CN" altLang="en-US" dirty="0">
                <a:latin typeface=".萍方-简" panose="020B0400000000000000" pitchFamily="34" charset="-122"/>
                <a:ea typeface=".萍方-简" panose="020B0400000000000000" pitchFamily="34" charset="-122"/>
              </a:rPr>
              <a:t>同比</a:t>
            </a:r>
            <a:r>
              <a:rPr lang="zh-CN" altLang="en-US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微跌</a:t>
            </a:r>
            <a:r>
              <a:rPr lang="en-US" altLang="zh-CN" dirty="0">
                <a:latin typeface=".萍方-简" panose="020B0400000000000000" pitchFamily="34" charset="-122"/>
                <a:ea typeface=".萍方-简" panose="020B0400000000000000" pitchFamily="34" charset="-122"/>
              </a:rPr>
              <a:t>0.90%</a:t>
            </a:r>
            <a:endParaRPr lang="zh-CN" altLang="en-US" dirty="0"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523027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231491" y="295200"/>
            <a:ext cx="3239803" cy="463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2353733" y="5165696"/>
            <a:ext cx="7228149" cy="12305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9</a:t>
            </a:r>
            <a:r>
              <a:rPr kumimoji="0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月大宗市场总成交额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677.83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亿元</a:t>
            </a:r>
            <a:r>
              <a:rPr lang="zh-CN" altLang="en-US" sz="20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。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  <a:sym typeface="+mn-ea"/>
              </a:rPr>
              <a:t>较上月</a:t>
            </a:r>
            <a:r>
              <a:rPr lang="zh-CN" altLang="en-US" sz="2000" b="1" dirty="0">
                <a:solidFill>
                  <a:srgbClr val="C00000"/>
                </a:solidFill>
                <a:latin typeface=".萍方-简" panose="020B0400000000000000" pitchFamily="34" charset="-122"/>
                <a:ea typeface=".萍方-简" panose="020B0400000000000000" pitchFamily="34" charset="-122"/>
                <a:sym typeface="+mn-ea"/>
              </a:rPr>
              <a:t>增加 </a:t>
            </a:r>
            <a:r>
              <a:rPr lang="en-US" altLang="zh-CN" sz="2000" b="1" dirty="0">
                <a:solidFill>
                  <a:srgbClr val="C00000"/>
                </a:solidFill>
                <a:latin typeface=".萍方-简" panose="020B0400000000000000" pitchFamily="34" charset="-122"/>
                <a:ea typeface=".萍方-简" panose="020B0400000000000000" pitchFamily="34" charset="-122"/>
                <a:sym typeface="+mn-ea"/>
              </a:rPr>
              <a:t>180.63 </a:t>
            </a:r>
            <a:r>
              <a:rPr lang="zh-CN" altLang="en-US" sz="2000" b="1" dirty="0">
                <a:solidFill>
                  <a:srgbClr val="C00000"/>
                </a:solidFill>
                <a:latin typeface=".萍方-简" panose="020B0400000000000000" pitchFamily="34" charset="-122"/>
                <a:ea typeface=".萍方-简" panose="020B0400000000000000" pitchFamily="34" charset="-122"/>
                <a:sym typeface="+mn-ea"/>
              </a:rPr>
              <a:t>亿元</a:t>
            </a:r>
            <a:endParaRPr lang="en-US" altLang="zh-CN" sz="2000" b="1" dirty="0">
              <a:solidFill>
                <a:srgbClr val="C00000"/>
              </a:solidFill>
              <a:latin typeface=".萍方-简" panose="020B0400000000000000" pitchFamily="34" charset="-122"/>
              <a:ea typeface=".萍方-简" panose="020B0400000000000000" pitchFamily="34" charset="-122"/>
            </a:endParaRPr>
          </a:p>
          <a:p>
            <a:pPr lvl="0" algn="di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9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月大宗市场平均折价率 </a:t>
            </a:r>
            <a:r>
              <a:rPr lang="en-US" altLang="zh-CN" sz="20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4.41 %</a:t>
            </a:r>
            <a:r>
              <a:rPr lang="zh-CN" altLang="en-US" sz="20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。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较上月</a:t>
            </a:r>
            <a:r>
              <a:rPr lang="zh-CN" altLang="en-US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下行</a:t>
            </a:r>
            <a:r>
              <a:rPr lang="zh-CN" altLang="en-US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 </a:t>
            </a:r>
            <a:r>
              <a:rPr lang="en-US" altLang="zh-CN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0.02%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AB814E0E-61EC-2705-CE09-3B2337CC7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50100"/>
              </p:ext>
            </p:extLst>
          </p:nvPr>
        </p:nvGraphicFramePr>
        <p:xfrm>
          <a:off x="731838" y="889000"/>
          <a:ext cx="10728325" cy="4174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609559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230400" y="296459"/>
            <a:ext cx="8231187" cy="46233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融资融券余额（万亿）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2485822" y="5584860"/>
            <a:ext cx="7220031" cy="782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月底两融余额为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1.62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altLang="en-US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月底两融余额为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1.54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76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较上月底</a:t>
            </a:r>
            <a:r>
              <a:rPr kumimoji="0" lang="zh-CN" altLang="en-US" b="1" i="0" u="none" strike="noStrike" kern="1200" cap="none" spc="0" normalizeH="0" baseline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lang="en-US" altLang="zh-CN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771.43</a:t>
            </a:r>
            <a:r>
              <a:rPr lang="zh-CN" altLang="en-US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两融余额在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月加速收窄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55C32772-C97C-D777-8B80-E4E28224F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945202"/>
              </p:ext>
            </p:extLst>
          </p:nvPr>
        </p:nvGraphicFramePr>
        <p:xfrm>
          <a:off x="731837" y="1059904"/>
          <a:ext cx="10980796" cy="438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136228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5215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商品期货合约概览</a:t>
            </a: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825696046"/>
              </p:ext>
            </p:extLst>
          </p:nvPr>
        </p:nvGraphicFramePr>
        <p:xfrm>
          <a:off x="731837" y="1008608"/>
          <a:ext cx="10728325" cy="546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863144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846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沪深两市市值前十（万亿）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107873437"/>
              </p:ext>
            </p:extLst>
          </p:nvPr>
        </p:nvGraphicFramePr>
        <p:xfrm>
          <a:off x="731836" y="887480"/>
          <a:ext cx="10728325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1962031812"/>
              </p:ext>
            </p:extLst>
          </p:nvPr>
        </p:nvGraphicFramePr>
        <p:xfrm>
          <a:off x="731836" y="3840230"/>
          <a:ext cx="10728325" cy="261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870611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756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noProof="0" dirty="0">
                <a:solidFill>
                  <a:srgbClr val="00006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月涨幅居前个股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34955294"/>
              </p:ext>
            </p:extLst>
          </p:nvPr>
        </p:nvGraphicFramePr>
        <p:xfrm>
          <a:off x="230400" y="993792"/>
          <a:ext cx="11665113" cy="546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148830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5321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noProof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月跌幅居前个股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067867922"/>
              </p:ext>
            </p:extLst>
          </p:nvPr>
        </p:nvGraphicFramePr>
        <p:xfrm>
          <a:off x="114300" y="907199"/>
          <a:ext cx="11976100" cy="552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5455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月涨幅居前个股的</a:t>
            </a: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月表现情况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266538369"/>
              </p:ext>
            </p:extLst>
          </p:nvPr>
        </p:nvGraphicFramePr>
        <p:xfrm>
          <a:off x="230399" y="915760"/>
          <a:ext cx="11875165" cy="555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7741745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79CD6D-870A-448A-8368-CC9B50AD9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8898" y="967536"/>
            <a:ext cx="5400000" cy="299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E1D3273-3016-478F-9CB5-FAC26DB5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" y="295200"/>
            <a:ext cx="5040312" cy="530225"/>
          </a:xfrm>
        </p:spPr>
        <p:txBody>
          <a:bodyPr lIns="0" tIns="0" rIns="0" bIns="0"/>
          <a:lstStyle/>
          <a:p>
            <a:r>
              <a:rPr lang="en-US" altLang="zh-CN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lang="zh-CN" altLang="en-US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月热门公司解读</a:t>
            </a:r>
            <a:r>
              <a:rPr lang="en-US" altLang="zh-CN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lang="zh-CN" altLang="en-US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新华联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2B14BC-247A-41C9-AB4B-F78A4CABC30C}"/>
              </a:ext>
            </a:extLst>
          </p:cNvPr>
          <p:cNvSpPr txBox="1"/>
          <p:nvPr/>
        </p:nvSpPr>
        <p:spPr bwMode="auto">
          <a:xfrm>
            <a:off x="998539" y="3912665"/>
            <a:ext cx="9974262" cy="2602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布局文旅地产的失败案例？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 algn="just"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市值来看，近五年公司市值走势总体呈下滑趋势，且与市场甚至行业存在着不小差距。今年以来公司股票已被多次炒作，然而在业绩巨亏影响下，公司市值终究难以站上高位，迅猛的涨势最终被持续的回调抵消，</a:t>
            </a:r>
          </a:p>
          <a:p>
            <a:pPr lvl="0" indent="457200" algn="just"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从内在价值来看，在疫情、政策等冲击下，公司所在地产和文旅行业纷纷陷入寒冬。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年以来公司陷入亏损状态，至今未能实现好转，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年时间亏掉了过去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年的收入总和。业绩陷足泥潭外，新华联也面临着沉重的债务压力，资产负债率超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。屋漏偏逢连夜雨，其控股股东也深陷困境，其破产重整申请已被法院受理。</a:t>
            </a:r>
          </a:p>
          <a:p>
            <a:pPr lvl="0" indent="457200" algn="just"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年来，有越来越多的房地产企业加入产业转型行列，其中布局文旅地产成为一个热门方向，但很多企业对自身的融资能力、资金运作能力和运营能力等认识不足，未能尝到旅游市场的甜头。新华联可能就是一个失败案例：既难以在房地产行业巨变中幸免，又暂未形成完善的文旅产业生态，最终双双“梦碎”。如何达成文旅和地产的平衡、促进两者良性循环，是摆在开发商面前的长期问题。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206348D4-3293-4B26-E653-7A5784627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024280"/>
              </p:ext>
            </p:extLst>
          </p:nvPr>
        </p:nvGraphicFramePr>
        <p:xfrm>
          <a:off x="523875" y="967536"/>
          <a:ext cx="5400000" cy="29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97849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90C349C-8CC2-47FB-8D56-377665886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154599"/>
              </p:ext>
            </p:extLst>
          </p:nvPr>
        </p:nvGraphicFramePr>
        <p:xfrm>
          <a:off x="731838" y="975139"/>
          <a:ext cx="10728325" cy="538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月股权质押比例前十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E323D-399A-4056-A55B-5348A02F160D}"/>
              </a:ext>
            </a:extLst>
          </p:cNvPr>
          <p:cNvSpPr txBox="1"/>
          <p:nvPr/>
        </p:nvSpPr>
        <p:spPr bwMode="auto">
          <a:xfrm>
            <a:off x="10545191" y="971550"/>
            <a:ext cx="914972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83979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2160000" y="2064313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2000" y="2188294"/>
            <a:ext cx="73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2160000" y="3142800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09944" y="3312948"/>
            <a:ext cx="5082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2160000" y="4222800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29833" y="434678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展望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31593" y="3236004"/>
            <a:ext cx="610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9</a:t>
            </a:r>
            <a:r>
              <a:rPr lang="zh-CN" altLang="en-US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月市场延续跌势，创业板指跌超</a:t>
            </a:r>
            <a:r>
              <a:rPr lang="en-US" altLang="zh-CN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10%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31593" y="4316004"/>
            <a:ext cx="611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  <a:sym typeface="+mn-ea"/>
              </a:rPr>
              <a:t>短期情绪面利空边际降低，市场或逐步企稳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萍方-简" panose="020B0400000000000000" pitchFamily="34" charset="-122"/>
              <a:ea typeface=".萍方-简" panose="020B0400000000000000" pitchFamily="34" charset="-122"/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9011B51-258E-4F5B-8F9E-3CAF2C8973E3}"/>
              </a:ext>
            </a:extLst>
          </p:cNvPr>
          <p:cNvSpPr txBox="1"/>
          <p:nvPr/>
        </p:nvSpPr>
        <p:spPr>
          <a:xfrm>
            <a:off x="3631593" y="2157517"/>
            <a:ext cx="617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宏观数据基本维持稳定，政策持续发力维稳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27522C6-0A96-4C45-8134-F66CABAAC4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月第一大股东累计质押数占持股比例变化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C4159648-F974-44E6-A778-2FE9471D9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271448"/>
              </p:ext>
            </p:extLst>
          </p:nvPr>
        </p:nvGraphicFramePr>
        <p:xfrm>
          <a:off x="0" y="1176965"/>
          <a:ext cx="6267450" cy="489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A75528A8-53B5-40C6-9985-4C73DA5BB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251150"/>
              </p:ext>
            </p:extLst>
          </p:nvPr>
        </p:nvGraphicFramePr>
        <p:xfrm>
          <a:off x="5924550" y="1133475"/>
          <a:ext cx="6267450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77150184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27522C6-0A96-4C45-8134-F66CABAAC4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月控股股东质押比例</a:t>
            </a: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公司（</a:t>
            </a: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家）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6AD2240-A74F-52B4-3201-A8208BEE0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75725"/>
              </p:ext>
            </p:extLst>
          </p:nvPr>
        </p:nvGraphicFramePr>
        <p:xfrm>
          <a:off x="658906" y="1190065"/>
          <a:ext cx="10823352" cy="501816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705838">
                  <a:extLst>
                    <a:ext uri="{9D8B030D-6E8A-4147-A177-3AD203B41FA5}">
                      <a16:colId xmlns:a16="http://schemas.microsoft.com/office/drawing/2014/main" val="2663161875"/>
                    </a:ext>
                  </a:extLst>
                </a:gridCol>
                <a:gridCol w="2705838">
                  <a:extLst>
                    <a:ext uri="{9D8B030D-6E8A-4147-A177-3AD203B41FA5}">
                      <a16:colId xmlns:a16="http://schemas.microsoft.com/office/drawing/2014/main" val="3073006644"/>
                    </a:ext>
                  </a:extLst>
                </a:gridCol>
                <a:gridCol w="2705838">
                  <a:extLst>
                    <a:ext uri="{9D8B030D-6E8A-4147-A177-3AD203B41FA5}">
                      <a16:colId xmlns:a16="http://schemas.microsoft.com/office/drawing/2014/main" val="2720741865"/>
                    </a:ext>
                  </a:extLst>
                </a:gridCol>
                <a:gridCol w="2705838">
                  <a:extLst>
                    <a:ext uri="{9D8B030D-6E8A-4147-A177-3AD203B41FA5}">
                      <a16:colId xmlns:a16="http://schemas.microsoft.com/office/drawing/2014/main" val="111727869"/>
                    </a:ext>
                  </a:extLst>
                </a:gridCol>
              </a:tblGrid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鸿博股份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深天地</a:t>
                      </a:r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大富科技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7190570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新日恒力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奥维通信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国际实业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迪威迅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9609925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海航控股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海陆重工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派林生物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冠昊生物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0214610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太龙药业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精艺股份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胜利股份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兴源环境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402501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返利科技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日海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民生控股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和晶科技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6215730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中昌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宏创控股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中润资源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长方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6881910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鑫科材料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雪发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海投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华民股份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6782921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亿利洁能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金固股份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茂化实华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中铁装配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3240207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曙光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林重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锦龙股份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唐德影视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0703128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安泰集团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华宏科技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神雾节能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美尚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413736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康美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仁东控股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华西股份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华凯易佰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3648953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万里股份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扬子新材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河化股份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7442340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海南矿业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小崧股份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宝鹰股份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海航基础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8060304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奇精机械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易尚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青岛金王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中珠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218945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四通股份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柏龙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如意集团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协鑫集成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4104803"/>
                  </a:ext>
                </a:extLst>
              </a:tr>
              <a:tr h="313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*ST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紫晶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探路者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江南化工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8485854"/>
                  </a:ext>
                </a:extLst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58699770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3548DB-CA08-4AB5-81CC-48C4692A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99" y="945900"/>
            <a:ext cx="1834149" cy="5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4A3B73-4523-427D-9874-142A2388F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506" y="945900"/>
            <a:ext cx="1325855" cy="5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CE90A9-7F2A-4E70-9C4D-F92C44ABF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792" y="945900"/>
            <a:ext cx="1288549" cy="540000"/>
          </a:xfrm>
          <a:prstGeom prst="rect">
            <a:avLst/>
          </a:prstGeom>
        </p:spPr>
      </p:pic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50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主要券商月评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1940" y="1483661"/>
            <a:ext cx="2880000" cy="47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当前市场底部特征显现，体现在谨慎心态高度一致、成交持续低迷、估值更加合理；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月政策和经济预期逐渐明朗，汇率快速贬值冲击结束，场内活跃资金已经完成避险降仓，场外抄底资金开始入场，预计市场将迎来月度级别修复行情起点。</a:t>
            </a:r>
          </a:p>
          <a:p>
            <a:pPr lvl="0" algn="just">
              <a:lnSpc>
                <a:spcPct val="150000"/>
              </a:lnSpc>
              <a:defRPr/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：预计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月将迎来加仓窗口，坚持均衡配置，积极布局估值切换和景气拐点行业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96398" y="1483661"/>
            <a:ext cx="2880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ea"/>
                <a:ea typeface="+mn-ea"/>
              </a:defRPr>
            </a:lvl1pPr>
          </a:lstStyle>
          <a:p>
            <a:pPr lvl="0" algn="just">
              <a:defRPr/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认为虽然当前中国经济受内外部环境阶段性影响较大，风险偏好短期受到压制，但中国市场中期经济韧性较强，政策发力空间充足，结合当前市场整体估值已经具备较强吸引力，我们对中国市场中期并不悲观。在静待政策信号阶段，我们建议国内股市维持标配，后续根据政策信号择机加配，稳而后进，注重结构。</a:t>
            </a: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配置建议：结构上建议围绕政策支持板块，关注低估值反转机会。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286759" y="1483661"/>
            <a:ext cx="288000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2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区域，爱在深秋。国庆假期海外市场经历大幅波动，但伴随国内风险逐步化解，我们认为当前市场已经处在底部区域。因此我们认为，尽管海外仍在动荡，但国内的风险已在逐步化解，悲观预期已反映至当前的估值、仓位中，市场已经来到底部区域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algn="just"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建议：结构上建议重点关注、提前布局三季报乃至明年景气有望持续的方向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326E97-0652-430B-A78F-EB67DFE8AF09}"/>
              </a:ext>
            </a:extLst>
          </p:cNvPr>
          <p:cNvSpPr txBox="1"/>
          <p:nvPr/>
        </p:nvSpPr>
        <p:spPr>
          <a:xfrm>
            <a:off x="6278878" y="1483661"/>
            <a:ext cx="288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乍现，但隧道很长。短期悲观预期反应较多，市场大幅下跌的风险相对可控。指数能否反转，取决于经济能否全面复苏。中长期贷款出现一些改善的预期。在过去几个月，市场反馈了诸多悲观因素，并且认为各个板块的基本面会出现泥沙俱下的情况后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股可能迎来修复的曙光。但抛开疫情反复和国际地缘政治等难以预判的因素之外，中长期贷款增速有力度、有持续性的回升，也就是经济的全面复苏，可能仍然需要一个过程。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配置建议：一：低估值蓝筹的日历效应，但需要满足一定条件。二、业绩真空期提前布局预计转年高增长的板块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B271B1-757F-4ED5-BEC7-03406A3C9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60" y="945900"/>
            <a:ext cx="16320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14421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95439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230400" y="295201"/>
            <a:ext cx="1175678" cy="401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BF1E9B7-4F9D-3545-5C29-B47725B14AEB}"/>
              </a:ext>
            </a:extLst>
          </p:cNvPr>
          <p:cNvSpPr txBox="1"/>
          <p:nvPr/>
        </p:nvSpPr>
        <p:spPr bwMode="auto">
          <a:xfrm>
            <a:off x="878523" y="1164679"/>
            <a:ext cx="10178682" cy="51162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indent="720000" algn="just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月我们展望市场短期难有起色。进入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股延续跌势，月初虽然在权重股带动下，市场出现小幅反弹，但由于权重股上行缺乏资金支持，指数随后依旧难掩跌势，投资者情绪也降至冰点，成交量持续萎缩。整个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月市场热点匮乏，题材板块轮动缺乏持续性。即使政策面偏向利好，市场仍未给出较好的反映。中秋小长假过后，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股更是展现出迅猛跌势。截至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日，沪指险守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3000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点，随后在国庆假期后开盘第一天便跌破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3000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点。</a:t>
            </a:r>
            <a:endParaRPr lang="en-US" altLang="zh-CN" sz="2000" dirty="0">
              <a:solidFill>
                <a:srgbClr val="15151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720000" algn="just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月，美联储继续加息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75bp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，成为后期市场利空主力，激进的加息节奏及衰退预期引发全球股市的走低，悲观情绪也蔓延至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股。</a:t>
            </a:r>
            <a:endParaRPr lang="en-US" altLang="zh-CN" sz="2000" dirty="0">
              <a:solidFill>
                <a:srgbClr val="15151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720000" algn="just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进入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月，国庆假期过后，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月宏观经济数据即将陆续公布，相关数据或影响市场信心恢复的节奏。近段时间的悲观情绪在集中宣泄后，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月情绪面利空或短暂消退。但节后疫情的多点散发、美国</a:t>
            </a:r>
            <a:r>
              <a:rPr lang="en-US" altLang="zh-CN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CPI</a:t>
            </a:r>
            <a:r>
              <a:rPr lang="zh-CN" altLang="en-US" sz="20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加速超预期及会议的召开，仍为市场蒙上了一定的不确定性。超跌过后，短期市场可能逐步企稳，但向上动能仍是需要关注的一环。</a:t>
            </a:r>
            <a:endParaRPr lang="en-US" altLang="zh-CN" sz="2000" dirty="0">
              <a:solidFill>
                <a:srgbClr val="15151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3264662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092200" y="1830229"/>
            <a:ext cx="10007600" cy="31975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8B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370C8C-E438-4A08-A3AF-2F330F6563D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1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Pre-IPO</a:t>
            </a:r>
            <a:r>
              <a:rPr lang="zh-CN" altLang="en-US" sz="22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财务顾问及财务投资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2057400" y="1165861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9B57E8-9267-4EB5-BC85-0F570B43712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1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Pre-IPO</a:t>
            </a:r>
            <a:r>
              <a:rPr lang="zh-CN" altLang="en-US" sz="22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财务顾问及财务投资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r="3775"/>
          <a:stretch/>
        </p:blipFill>
        <p:spPr bwMode="auto">
          <a:xfrm>
            <a:off x="6076372" y="917575"/>
            <a:ext cx="5702047" cy="29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b="3105"/>
          <a:stretch/>
        </p:blipFill>
        <p:spPr bwMode="auto">
          <a:xfrm>
            <a:off x="536991" y="917575"/>
            <a:ext cx="5445144" cy="29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230400" y="295200"/>
            <a:ext cx="4503303" cy="476433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1"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1488" y="3691040"/>
            <a:ext cx="10851734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月CPI同比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0.3%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40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同比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sz="24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sz="24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4A8634B-1F0E-44D5-B816-5B10AFAB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4411972"/>
            <a:ext cx="10728325" cy="18955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CPI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环比略涨，同比涨幅有所扩大 </a:t>
            </a:r>
            <a:r>
              <a:rPr lang="en-US" altLang="zh-CN" sz="16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9</a:t>
            </a:r>
            <a:r>
              <a:rPr lang="zh-CN" altLang="en-US" sz="16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月份，受高温少雨天气影响，鲜菜价格上涨。猪肉消费需求季节性回升，加之看涨预期下部分养殖户压栏惜售，价格继续上涨，但在中央储备猪肉投放等措施作用下，中下旬涨势有所趋缓。受暑期结束及疫情散发影响，跨区域出行减少，飞机票、宾馆住宿和旅行社收费价格下降。</a:t>
            </a:r>
            <a:endParaRPr lang="en-US" altLang="zh-CN" sz="1600" dirty="0">
              <a:solidFill>
                <a:srgbClr val="000000"/>
              </a:solidFill>
              <a:latin typeface=".萍方-简" panose="020B0400000000000000" pitchFamily="34" charset="-122"/>
              <a:ea typeface=".萍方-简" panose="020B0400000000000000" pitchFamily="34" charset="-122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PPI</a:t>
            </a:r>
            <a:r>
              <a:rPr lang="zh-CN" altLang="en-US" sz="16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环比降幅收窄，同比涨幅继续回落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月份，国际原油等大宗商品价格继续下降，国内部分行业需求回升，工业品价格走势整体下行，但下行态势趋缓。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91020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xfrm>
            <a:off x="230400" y="295200"/>
            <a:ext cx="5600426" cy="416096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zh-CN" altLang="en-US" sz="2400" b="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制造业</a:t>
            </a:r>
            <a:r>
              <a:rPr kumimoji="1" lang="en-US" altLang="zh-CN" sz="2400" b="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endParaRPr kumimoji="1" lang="zh-CN" altLang="en-US" sz="2400" b="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DC700E-4C74-4AAB-9296-D9E5B0676DB2}"/>
              </a:ext>
            </a:extLst>
          </p:cNvPr>
          <p:cNvSpPr txBox="1"/>
          <p:nvPr/>
        </p:nvSpPr>
        <p:spPr>
          <a:xfrm>
            <a:off x="639027" y="5185482"/>
            <a:ext cx="6904773" cy="1230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中国官方制造业</a:t>
            </a:r>
            <a:r>
              <a:rPr lang="en-US" altLang="zh-CN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50.10%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个百分点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财新中国制造业</a:t>
            </a:r>
            <a:r>
              <a:rPr lang="en-US" altLang="zh-CN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48.10%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，低于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个百分点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087643028"/>
              </p:ext>
            </p:extLst>
          </p:nvPr>
        </p:nvGraphicFramePr>
        <p:xfrm>
          <a:off x="644687" y="711296"/>
          <a:ext cx="10908286" cy="461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6499873-CA7A-B0F2-A73F-B2312EA132A4}"/>
              </a:ext>
            </a:extLst>
          </p:cNvPr>
          <p:cNvSpPr txBox="1"/>
          <p:nvPr/>
        </p:nvSpPr>
        <p:spPr>
          <a:xfrm>
            <a:off x="7939826" y="5185481"/>
            <a:ext cx="4364597" cy="1230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b="1" dirty="0">
                <a:latin typeface=".萍方-简" panose="020B0400000000000000" pitchFamily="34" charset="-122"/>
                <a:ea typeface=".萍方-简" panose="020B0400000000000000" pitchFamily="34" charset="-122"/>
              </a:rPr>
              <a:t>财新</a:t>
            </a:r>
            <a:r>
              <a:rPr lang="en-US" altLang="zh-CN" sz="2000" b="1" dirty="0">
                <a:latin typeface=".萍方-简" panose="020B0400000000000000" pitchFamily="34" charset="-122"/>
                <a:ea typeface=".萍方-简" panose="020B0400000000000000" pitchFamily="34" charset="-122"/>
              </a:rPr>
              <a:t>PMI</a:t>
            </a:r>
            <a:r>
              <a:rPr lang="zh-CN" altLang="en-US" sz="2000" b="1" dirty="0">
                <a:latin typeface=".萍方-简" panose="020B0400000000000000" pitchFamily="34" charset="-122"/>
                <a:ea typeface=".萍方-简" panose="020B0400000000000000" pitchFamily="34" charset="-122"/>
              </a:rPr>
              <a:t>与官方</a:t>
            </a:r>
            <a:r>
              <a:rPr lang="en-US" altLang="zh-CN" sz="2000" b="1" dirty="0">
                <a:latin typeface=".萍方-简" panose="020B0400000000000000" pitchFamily="34" charset="-122"/>
                <a:ea typeface=".萍方-简" panose="020B0400000000000000" pitchFamily="34" charset="-122"/>
              </a:rPr>
              <a:t>PMI</a:t>
            </a:r>
            <a:r>
              <a:rPr lang="zh-CN" altLang="en-US" sz="2000" b="1" dirty="0">
                <a:latin typeface=".萍方-简" panose="020B0400000000000000" pitchFamily="34" charset="-122"/>
                <a:ea typeface=".萍方-简" panose="020B0400000000000000" pitchFamily="34" charset="-122"/>
              </a:rPr>
              <a:t>相背离</a:t>
            </a:r>
            <a:endParaRPr lang="en-US" altLang="zh-CN" sz="2000" b="1" dirty="0">
              <a:latin typeface=".萍方-简" panose="020B0400000000000000" pitchFamily="34" charset="-122"/>
              <a:ea typeface=".萍方-简" panose="020B0400000000000000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b="1" dirty="0">
                <a:latin typeface=".萍方-简" panose="020B0400000000000000" pitchFamily="34" charset="-122"/>
                <a:ea typeface=".萍方-简" panose="020B0400000000000000" pitchFamily="34" charset="-122"/>
              </a:rPr>
              <a:t>中小制造业企业景气度依然偏低</a:t>
            </a:r>
            <a:endParaRPr lang="en-US" altLang="zh-CN" sz="2000" b="1" dirty="0"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232C1F38-AF93-4E89-A3DD-881F6FB2F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337398"/>
              </p:ext>
            </p:extLst>
          </p:nvPr>
        </p:nvGraphicFramePr>
        <p:xfrm>
          <a:off x="617858" y="959625"/>
          <a:ext cx="10956284" cy="53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230400" y="294397"/>
            <a:ext cx="8229600" cy="522469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央行公开市场操作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95F14B-C2B4-4C3E-BC38-2FF11FB2E2CC}"/>
              </a:ext>
            </a:extLst>
          </p:cNvPr>
          <p:cNvSpPr txBox="1"/>
          <p:nvPr/>
        </p:nvSpPr>
        <p:spPr>
          <a:xfrm>
            <a:off x="7235892" y="4024435"/>
            <a:ext cx="4846638" cy="407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月央行累计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净投放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7180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8" cy="4043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市场概况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2ADA72B-2FB4-373B-DB56-B3901FA81263}"/>
              </a:ext>
            </a:extLst>
          </p:cNvPr>
          <p:cNvGrpSpPr/>
          <p:nvPr/>
        </p:nvGrpSpPr>
        <p:grpSpPr>
          <a:xfrm>
            <a:off x="584280" y="4897075"/>
            <a:ext cx="1452150" cy="915789"/>
            <a:chOff x="584280" y="4660950"/>
            <a:chExt cx="1452150" cy="915789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CB0F3E8-9B5C-40F7-9012-B0DB166A9F78}"/>
                </a:ext>
              </a:extLst>
            </p:cNvPr>
            <p:cNvSpPr txBox="1"/>
            <p:nvPr/>
          </p:nvSpPr>
          <p:spPr>
            <a:xfrm>
              <a:off x="584280" y="4660950"/>
              <a:ext cx="1200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rgbClr val="000000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科创</a:t>
              </a:r>
              <a:r>
                <a:rPr lang="en-US" altLang="zh-CN" sz="2400" b="1" dirty="0">
                  <a:solidFill>
                    <a:srgbClr val="000000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50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E8FEE72-DCE6-4C18-887D-51F02F830B82}"/>
                </a:ext>
              </a:extLst>
            </p:cNvPr>
            <p:cNvSpPr txBox="1"/>
            <p:nvPr/>
          </p:nvSpPr>
          <p:spPr>
            <a:xfrm>
              <a:off x="870030" y="5176629"/>
              <a:ext cx="116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solidFill>
                    <a:srgbClr val="007A37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8.77%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  <p:sp>
          <p:nvSpPr>
            <p:cNvPr id="24" name="箭头: 上 23">
              <a:extLst>
                <a:ext uri="{FF2B5EF4-FFF2-40B4-BE49-F238E27FC236}">
                  <a16:creationId xmlns:a16="http://schemas.microsoft.com/office/drawing/2014/main" id="{A2D78669-B0D0-400F-9162-8D8443135830}"/>
                </a:ext>
              </a:extLst>
            </p:cNvPr>
            <p:cNvSpPr/>
            <p:nvPr/>
          </p:nvSpPr>
          <p:spPr bwMode="auto">
            <a:xfrm rot="10800000">
              <a:off x="584280" y="5203987"/>
              <a:ext cx="288032" cy="372752"/>
            </a:xfrm>
            <a:prstGeom prst="upArrow">
              <a:avLst/>
            </a:prstGeom>
            <a:solidFill>
              <a:srgbClr val="007A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712922126"/>
              </p:ext>
            </p:extLst>
          </p:nvPr>
        </p:nvGraphicFramePr>
        <p:xfrm>
          <a:off x="2000052" y="924339"/>
          <a:ext cx="9925649" cy="545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3C4E4333-8D9A-7B8A-1CC2-DC3CA4BE4920}"/>
              </a:ext>
            </a:extLst>
          </p:cNvPr>
          <p:cNvGrpSpPr/>
          <p:nvPr/>
        </p:nvGrpSpPr>
        <p:grpSpPr>
          <a:xfrm>
            <a:off x="584280" y="3664109"/>
            <a:ext cx="1453715" cy="913748"/>
            <a:chOff x="584280" y="3580950"/>
            <a:chExt cx="1453715" cy="913748"/>
          </a:xfrm>
        </p:grpSpPr>
        <p:sp>
          <p:nvSpPr>
            <p:cNvPr id="18" name="文本框 17"/>
            <p:cNvSpPr txBox="1"/>
            <p:nvPr/>
          </p:nvSpPr>
          <p:spPr>
            <a:xfrm>
              <a:off x="584280" y="3580950"/>
              <a:ext cx="1447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萍方-简" panose="020B0400000000000000" pitchFamily="34" charset="-122"/>
                  <a:ea typeface=".萍方-简" panose="020B0400000000000000" pitchFamily="34" charset="-122"/>
                </a:rPr>
                <a:t>创业板指</a:t>
              </a:r>
            </a:p>
          </p:txBody>
        </p:sp>
        <p:sp>
          <p:nvSpPr>
            <p:cNvPr id="16" name="箭头: 上 28">
              <a:extLst>
                <a:ext uri="{FF2B5EF4-FFF2-40B4-BE49-F238E27FC236}">
                  <a16:creationId xmlns:a16="http://schemas.microsoft.com/office/drawing/2014/main" id="{D3CDDE88-3854-43CF-856F-CFFA8A2DF963}"/>
                </a:ext>
              </a:extLst>
            </p:cNvPr>
            <p:cNvSpPr/>
            <p:nvPr/>
          </p:nvSpPr>
          <p:spPr bwMode="auto">
            <a:xfrm rot="10800000">
              <a:off x="584280" y="4121946"/>
              <a:ext cx="288032" cy="372752"/>
            </a:xfrm>
            <a:prstGeom prst="upArrow">
              <a:avLst/>
            </a:prstGeom>
            <a:solidFill>
              <a:srgbClr val="007A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33E83D6-4039-48F7-9316-C9A51D4C6EB9}"/>
                </a:ext>
              </a:extLst>
            </p:cNvPr>
            <p:cNvSpPr txBox="1"/>
            <p:nvPr/>
          </p:nvSpPr>
          <p:spPr>
            <a:xfrm>
              <a:off x="870030" y="4073669"/>
              <a:ext cx="116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2000" b="1" dirty="0">
                  <a:solidFill>
                    <a:srgbClr val="007A37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10.95%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D89F844-B408-5710-5E91-1544959CC7CD}"/>
              </a:ext>
            </a:extLst>
          </p:cNvPr>
          <p:cNvGrpSpPr/>
          <p:nvPr/>
        </p:nvGrpSpPr>
        <p:grpSpPr>
          <a:xfrm>
            <a:off x="584280" y="1190429"/>
            <a:ext cx="1452151" cy="920837"/>
            <a:chOff x="584280" y="1420950"/>
            <a:chExt cx="1452151" cy="920837"/>
          </a:xfrm>
        </p:grpSpPr>
        <p:sp>
          <p:nvSpPr>
            <p:cNvPr id="4" name="文本框 3"/>
            <p:cNvSpPr txBox="1"/>
            <p:nvPr/>
          </p:nvSpPr>
          <p:spPr>
            <a:xfrm>
              <a:off x="584280" y="1420950"/>
              <a:ext cx="1447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萍方-简" panose="020B0400000000000000" pitchFamily="34" charset="-122"/>
                  <a:ea typeface=".萍方-简" panose="020B0400000000000000" pitchFamily="34" charset="-122"/>
                </a:rPr>
                <a:t>上证指数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70031" y="1941677"/>
              <a:ext cx="116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2000" b="1" dirty="0">
                  <a:solidFill>
                    <a:srgbClr val="007A37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5.55%</a:t>
              </a:r>
            </a:p>
          </p:txBody>
        </p:sp>
        <p:sp>
          <p:nvSpPr>
            <p:cNvPr id="28" name="箭头: 上 27">
              <a:extLst>
                <a:ext uri="{FF2B5EF4-FFF2-40B4-BE49-F238E27FC236}">
                  <a16:creationId xmlns:a16="http://schemas.microsoft.com/office/drawing/2014/main" id="{9A0398DC-C7ED-49F7-8F98-03BE7E70D61B}"/>
                </a:ext>
              </a:extLst>
            </p:cNvPr>
            <p:cNvSpPr/>
            <p:nvPr/>
          </p:nvSpPr>
          <p:spPr bwMode="auto">
            <a:xfrm rot="10800000">
              <a:off x="584281" y="1957059"/>
              <a:ext cx="288032" cy="372752"/>
            </a:xfrm>
            <a:prstGeom prst="upArrow">
              <a:avLst/>
            </a:prstGeom>
            <a:solidFill>
              <a:srgbClr val="007A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A939EDA-5B67-9735-FCBD-68E00BED5707}"/>
              </a:ext>
            </a:extLst>
          </p:cNvPr>
          <p:cNvGrpSpPr/>
          <p:nvPr/>
        </p:nvGrpSpPr>
        <p:grpSpPr>
          <a:xfrm>
            <a:off x="584280" y="2430484"/>
            <a:ext cx="1452151" cy="914407"/>
            <a:chOff x="584280" y="2423610"/>
            <a:chExt cx="1452151" cy="914407"/>
          </a:xfrm>
        </p:grpSpPr>
        <p:sp>
          <p:nvSpPr>
            <p:cNvPr id="15" name="文本框 14"/>
            <p:cNvSpPr txBox="1"/>
            <p:nvPr/>
          </p:nvSpPr>
          <p:spPr>
            <a:xfrm>
              <a:off x="584280" y="2423610"/>
              <a:ext cx="1447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萍方-简" panose="020B0400000000000000" pitchFamily="34" charset="-122"/>
                  <a:ea typeface=".萍方-简" panose="020B0400000000000000" pitchFamily="34" charset="-122"/>
                </a:rPr>
                <a:t>深证成指</a:t>
              </a:r>
            </a:p>
          </p:txBody>
        </p:sp>
        <p:sp>
          <p:nvSpPr>
            <p:cNvPr id="29" name="箭头: 上 28">
              <a:extLst>
                <a:ext uri="{FF2B5EF4-FFF2-40B4-BE49-F238E27FC236}">
                  <a16:creationId xmlns:a16="http://schemas.microsoft.com/office/drawing/2014/main" id="{D3CDDE88-3854-43CF-856F-CFFA8A2DF963}"/>
                </a:ext>
              </a:extLst>
            </p:cNvPr>
            <p:cNvSpPr/>
            <p:nvPr/>
          </p:nvSpPr>
          <p:spPr bwMode="auto">
            <a:xfrm rot="10800000">
              <a:off x="584280" y="2963610"/>
              <a:ext cx="288032" cy="372752"/>
            </a:xfrm>
            <a:prstGeom prst="upArrow">
              <a:avLst/>
            </a:prstGeom>
            <a:solidFill>
              <a:srgbClr val="007A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946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86EBC8F-035B-4953-912B-03AD7E6A998A}"/>
                </a:ext>
              </a:extLst>
            </p:cNvPr>
            <p:cNvSpPr txBox="1"/>
            <p:nvPr/>
          </p:nvSpPr>
          <p:spPr>
            <a:xfrm>
              <a:off x="870031" y="2937907"/>
              <a:ext cx="116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2000" b="1" dirty="0">
                  <a:solidFill>
                    <a:srgbClr val="007A37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8.78%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45130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沪深市值统计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3737" y="3229993"/>
            <a:ext cx="249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深市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市值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31.67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3737" y="1885544"/>
            <a:ext cx="244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沪市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市值</a:t>
            </a:r>
            <a:r>
              <a:rPr lang="en-US" altLang="zh-CN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52.81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万亿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462DA51-4BF9-4649-8273-F9720FF7D3A9}"/>
              </a:ext>
            </a:extLst>
          </p:cNvPr>
          <p:cNvGrpSpPr/>
          <p:nvPr/>
        </p:nvGrpSpPr>
        <p:grpSpPr>
          <a:xfrm>
            <a:off x="233476" y="4574441"/>
            <a:ext cx="2498400" cy="581344"/>
            <a:chOff x="233476" y="4574441"/>
            <a:chExt cx="2498400" cy="581344"/>
          </a:xfrm>
        </p:grpSpPr>
        <p:sp>
          <p:nvSpPr>
            <p:cNvPr id="14" name="文本框 13"/>
            <p:cNvSpPr txBox="1"/>
            <p:nvPr/>
          </p:nvSpPr>
          <p:spPr>
            <a:xfrm>
              <a:off x="233476" y="4641816"/>
              <a:ext cx="2498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>
                  <a:solidFill>
                    <a:srgbClr val="000000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较</a:t>
              </a:r>
              <a:r>
                <a:rPr lang="en-US" altLang="zh-CN" sz="2000" dirty="0">
                  <a:solidFill>
                    <a:srgbClr val="000000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8</a:t>
              </a:r>
              <a:r>
                <a:rPr lang="zh-CN" altLang="en-US" sz="2000" dirty="0">
                  <a:solidFill>
                    <a:srgbClr val="000000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月底       </a:t>
              </a:r>
              <a:r>
                <a:rPr lang="en-US" altLang="zh-CN" sz="2000" b="1" dirty="0">
                  <a:solidFill>
                    <a:srgbClr val="007A37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5.97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.萍方-简" panose="020B0400000000000000" pitchFamily="34" charset="-122"/>
                  <a:ea typeface=".萍方-简" panose="020B0400000000000000" pitchFamily="34" charset="-122"/>
                </a:rPr>
                <a:t>%</a:t>
              </a:r>
            </a:p>
          </p:txBody>
        </p:sp>
        <p:sp>
          <p:nvSpPr>
            <p:cNvPr id="9" name="箭头: 上 8">
              <a:extLst>
                <a:ext uri="{FF2B5EF4-FFF2-40B4-BE49-F238E27FC236}">
                  <a16:creationId xmlns:a16="http://schemas.microsoft.com/office/drawing/2014/main" id="{692D7619-314D-45B9-8B74-41BB2B839623}"/>
                </a:ext>
              </a:extLst>
            </p:cNvPr>
            <p:cNvSpPr/>
            <p:nvPr/>
          </p:nvSpPr>
          <p:spPr bwMode="auto">
            <a:xfrm rot="10800000">
              <a:off x="1338300" y="4574441"/>
              <a:ext cx="449215" cy="581344"/>
            </a:xfrm>
            <a:prstGeom prst="upArrow">
              <a:avLst/>
            </a:prstGeom>
            <a:solidFill>
              <a:srgbClr val="007A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</p:grp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622660866"/>
              </p:ext>
            </p:extLst>
          </p:nvPr>
        </p:nvGraphicFramePr>
        <p:xfrm>
          <a:off x="2839453" y="943276"/>
          <a:ext cx="9193796" cy="540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9339382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41426E60-D250-EF23-46F5-DFABA8AD9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130713"/>
              </p:ext>
            </p:extLst>
          </p:nvPr>
        </p:nvGraphicFramePr>
        <p:xfrm>
          <a:off x="731838" y="929768"/>
          <a:ext cx="10728325" cy="539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983056" y="4287405"/>
            <a:ext cx="26580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较</a:t>
            </a:r>
            <a:r>
              <a:rPr lang="en-US" altLang="zh-CN" sz="20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8</a:t>
            </a:r>
            <a:r>
              <a:rPr lang="zh-CN" altLang="en-US" sz="20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月底       </a:t>
            </a:r>
            <a:r>
              <a:rPr lang="en-US" altLang="zh-CN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12.67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45130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市值统计</a:t>
            </a:r>
          </a:p>
        </p:txBody>
      </p:sp>
      <p:sp>
        <p:nvSpPr>
          <p:cNvPr id="9" name="箭头: 上 8">
            <a:extLst>
              <a:ext uri="{FF2B5EF4-FFF2-40B4-BE49-F238E27FC236}">
                <a16:creationId xmlns:a16="http://schemas.microsoft.com/office/drawing/2014/main" id="{692D7619-314D-45B9-8B74-41BB2B839623}"/>
              </a:ext>
            </a:extLst>
          </p:cNvPr>
          <p:cNvSpPr/>
          <p:nvPr/>
        </p:nvSpPr>
        <p:spPr bwMode="auto">
          <a:xfrm rot="10800000">
            <a:off x="3164770" y="4219779"/>
            <a:ext cx="449215" cy="581344"/>
          </a:xfrm>
          <a:prstGeom prst="upArrow">
            <a:avLst/>
          </a:prstGeom>
          <a:solidFill>
            <a:srgbClr val="007A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83056" y="3653553"/>
            <a:ext cx="360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9</a:t>
            </a:r>
            <a:r>
              <a:rPr lang="zh-CN" altLang="en-US" sz="2000" b="1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月底北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市值</a:t>
            </a:r>
            <a:r>
              <a:rPr lang="en-US" altLang="zh-CN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1815.06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亿元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CC7872-4182-4B64-0E28-93CEC1E047D0}"/>
              </a:ext>
            </a:extLst>
          </p:cNvPr>
          <p:cNvSpPr txBox="1"/>
          <p:nvPr/>
        </p:nvSpPr>
        <p:spPr>
          <a:xfrm>
            <a:off x="1983056" y="4967239"/>
            <a:ext cx="30960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较开市首日       </a:t>
            </a:r>
            <a:r>
              <a:rPr lang="en-US" altLang="zh-CN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43.24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%</a:t>
            </a:r>
          </a:p>
        </p:txBody>
      </p:sp>
      <p:sp>
        <p:nvSpPr>
          <p:cNvPr id="12" name="箭头: 上 11">
            <a:extLst>
              <a:ext uri="{FF2B5EF4-FFF2-40B4-BE49-F238E27FC236}">
                <a16:creationId xmlns:a16="http://schemas.microsoft.com/office/drawing/2014/main" id="{A4F422F2-7536-54FA-5500-D52A01E5180B}"/>
              </a:ext>
            </a:extLst>
          </p:cNvPr>
          <p:cNvSpPr/>
          <p:nvPr/>
        </p:nvSpPr>
        <p:spPr bwMode="auto">
          <a:xfrm rot="10800000">
            <a:off x="3452057" y="4876622"/>
            <a:ext cx="449215" cy="581344"/>
          </a:xfrm>
          <a:prstGeom prst="upArrow">
            <a:avLst/>
          </a:prstGeom>
          <a:solidFill>
            <a:srgbClr val="007A37"/>
          </a:solidFill>
          <a:ln w="9525" cap="flat" cmpd="sng" algn="ctr">
            <a:solidFill>
              <a:srgbClr val="63694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3017607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101669953"/>
              </p:ext>
            </p:extLst>
          </p:nvPr>
        </p:nvGraphicFramePr>
        <p:xfrm>
          <a:off x="452437" y="912559"/>
          <a:ext cx="11287125" cy="535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400" y="295200"/>
            <a:ext cx="8229600" cy="527240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CN0Y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）股指期货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4D4D121-2F68-42D9-9584-73702942E8D6}"/>
              </a:ext>
            </a:extLst>
          </p:cNvPr>
          <p:cNvSpPr txBox="1"/>
          <p:nvPr/>
        </p:nvSpPr>
        <p:spPr>
          <a:xfrm>
            <a:off x="5445247" y="4330309"/>
            <a:ext cx="611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A50</a:t>
            </a:r>
            <a:r>
              <a:rPr lang="zh-CN" altLang="en-US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股指期货主力合约结算价在</a:t>
            </a:r>
            <a:r>
              <a:rPr lang="en-US" altLang="zh-CN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9</a:t>
            </a:r>
            <a:r>
              <a:rPr lang="zh-CN" altLang="en-US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月一路走低</a:t>
            </a:r>
            <a:endParaRPr lang="en-US" altLang="zh-CN" sz="2400" dirty="0">
              <a:solidFill>
                <a:prstClr val="black"/>
              </a:solidFill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365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 wrap="square" rtlCol="0">
        <a:spAutoFit/>
      </a:bodyPr>
      <a:lstStyle>
        <a:defPPr algn="l"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8CD6"/>
    </a:accent1>
    <a:accent2>
      <a:srgbClr val="4BBFFF"/>
    </a:accent2>
    <a:accent3>
      <a:srgbClr val="606060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29579</TotalTime>
  <Words>2518</Words>
  <Application>Microsoft Office PowerPoint</Application>
  <PresentationFormat>宽屏</PresentationFormat>
  <Paragraphs>237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.萍方-简</vt:lpstr>
      <vt:lpstr>Microsoft YaHei UI</vt:lpstr>
      <vt:lpstr>等线</vt:lpstr>
      <vt:lpstr>等线 Light</vt:lpstr>
      <vt:lpstr>黑体</vt:lpstr>
      <vt:lpstr>华文中宋</vt:lpstr>
      <vt:lpstr>宋体</vt:lpstr>
      <vt:lpstr>微软雅黑</vt:lpstr>
      <vt:lpstr>微软雅黑</vt:lpstr>
      <vt:lpstr>微软雅黑</vt:lpstr>
      <vt:lpstr>幼圆</vt:lpstr>
      <vt:lpstr>arial</vt:lpstr>
      <vt:lpstr>arial</vt:lpstr>
      <vt:lpstr>Times New Roman</vt:lpstr>
      <vt:lpstr>Verdana</vt:lpstr>
      <vt:lpstr>Wingdings</vt:lpstr>
      <vt:lpstr>Office 主题​​</vt:lpstr>
      <vt:lpstr>融客投资PPT模板</vt:lpstr>
      <vt:lpstr>2_融客PPT模板</vt:lpstr>
      <vt:lpstr>3_融客PPT模板</vt:lpstr>
      <vt:lpstr>5_融客PPT模板</vt:lpstr>
      <vt:lpstr>融客PPT模板</vt:lpstr>
      <vt:lpstr>PowerPoint 演示文稿</vt:lpstr>
      <vt:lpstr>PowerPoint 演示文稿</vt:lpstr>
      <vt:lpstr>CPI、PPI</vt:lpstr>
      <vt:lpstr>制造业PMI</vt:lpstr>
      <vt:lpstr>央行公开市场操作</vt:lpstr>
      <vt:lpstr>PowerPoint 演示文稿</vt:lpstr>
      <vt:lpstr>PowerPoint 演示文稿</vt:lpstr>
      <vt:lpstr>PowerPoint 演示文稿</vt:lpstr>
      <vt:lpstr>富时中国A50（CN0Y）股指期货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9月热门公司解读——新华联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Junlong Wu</dc:creator>
  <cp:lastModifiedBy>Xue Yong</cp:lastModifiedBy>
  <cp:revision>787</cp:revision>
  <dcterms:created xsi:type="dcterms:W3CDTF">2020-09-03T02:02:06Z</dcterms:created>
  <dcterms:modified xsi:type="dcterms:W3CDTF">2022-10-17T01:38:25Z</dcterms:modified>
</cp:coreProperties>
</file>