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tags/tag4.xml" ContentType="application/vnd.openxmlformats-officedocument.presentationml.tags+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1"/>
  </p:notesMasterIdLst>
  <p:handoutMasterIdLst>
    <p:handoutMasterId r:id="rId32"/>
  </p:handoutMasterIdLst>
  <p:sldIdLst>
    <p:sldId id="484" r:id="rId7"/>
    <p:sldId id="485" r:id="rId8"/>
    <p:sldId id="536" r:id="rId9"/>
    <p:sldId id="487" r:id="rId10"/>
    <p:sldId id="488" r:id="rId11"/>
    <p:sldId id="489" r:id="rId12"/>
    <p:sldId id="537" r:id="rId13"/>
    <p:sldId id="552" r:id="rId14"/>
    <p:sldId id="550" r:id="rId15"/>
    <p:sldId id="538" r:id="rId16"/>
    <p:sldId id="539" r:id="rId17"/>
    <p:sldId id="540" r:id="rId18"/>
    <p:sldId id="541" r:id="rId19"/>
    <p:sldId id="542" r:id="rId20"/>
    <p:sldId id="544" r:id="rId21"/>
    <p:sldId id="499" r:id="rId22"/>
    <p:sldId id="553" r:id="rId23"/>
    <p:sldId id="500" r:id="rId24"/>
    <p:sldId id="551" r:id="rId25"/>
    <p:sldId id="546" r:id="rId26"/>
    <p:sldId id="548" r:id="rId27"/>
    <p:sldId id="549" r:id="rId28"/>
    <p:sldId id="505" r:id="rId29"/>
    <p:sldId id="5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506" userDrawn="1">
          <p15:clr>
            <a:srgbClr val="A4A3A4"/>
          </p15:clr>
        </p15:guide>
        <p15:guide id="3" pos="688" userDrawn="1">
          <p15:clr>
            <a:srgbClr val="A4A3A4"/>
          </p15:clr>
        </p15:guide>
        <p15:guide id="4" pos="3840" userDrawn="1">
          <p15:clr>
            <a:srgbClr val="A4A3A4"/>
          </p15:clr>
        </p15:guide>
        <p15:guide id="5" pos="6992" userDrawn="1">
          <p15:clr>
            <a:srgbClr val="A4A3A4"/>
          </p15:clr>
        </p15:guide>
        <p15:guide id="6" orient="horz" pos="2160"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8275D"/>
    <a:srgbClr val="FFFFFF"/>
    <a:srgbClr val="F26B2B"/>
    <a:srgbClr val="FF9933"/>
    <a:srgbClr val="000066"/>
    <a:srgbClr val="595959"/>
    <a:srgbClr val="636946"/>
    <a:srgbClr val="0076CB"/>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0074" autoAdjust="0"/>
  </p:normalViewPr>
  <p:slideViewPr>
    <p:cSldViewPr snapToGrid="0">
      <p:cViewPr varScale="1">
        <p:scale>
          <a:sx n="68" d="100"/>
          <a:sy n="68" d="100"/>
        </p:scale>
        <p:origin x="72" y="762"/>
      </p:cViewPr>
      <p:guideLst>
        <p:guide pos="461"/>
        <p:guide pos="506"/>
        <p:guide pos="688"/>
        <p:guide pos="3840"/>
        <p:guide pos="6992"/>
        <p:guide orient="horz" pos="2160"/>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69638435577259E-2"/>
          <c:y val="1.9793088363954502E-2"/>
          <c:w val="0.86115903085049295"/>
          <c:h val="0.63351251293653932"/>
        </c:manualLayout>
      </c:layout>
      <c:lineChart>
        <c:grouping val="standard"/>
        <c:varyColors val="0"/>
        <c:ser>
          <c:idx val="0"/>
          <c:order val="0"/>
          <c:tx>
            <c:strRef>
              <c:f>Sheet1!$B$1</c:f>
              <c:strCache>
                <c:ptCount val="1"/>
                <c:pt idx="0">
                  <c:v>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dLbls>
            <c:dLbl>
              <c:idx val="12"/>
              <c:layout>
                <c:manualLayout>
                  <c:x val="1.7075507089115165E-16"/>
                  <c:y val="4.1322323013019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01-499A-8528-5DD77DF32DD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yyyy"年"m"月";@</c:formatCode>
                <c:ptCount val="13"/>
                <c:pt idx="0">
                  <c:v>44804</c:v>
                </c:pt>
                <c:pt idx="1">
                  <c:v>44773</c:v>
                </c:pt>
                <c:pt idx="2">
                  <c:v>44742</c:v>
                </c:pt>
                <c:pt idx="3">
                  <c:v>44712</c:v>
                </c:pt>
                <c:pt idx="4">
                  <c:v>44681</c:v>
                </c:pt>
                <c:pt idx="5">
                  <c:v>44651</c:v>
                </c:pt>
                <c:pt idx="6">
                  <c:v>44620</c:v>
                </c:pt>
                <c:pt idx="7">
                  <c:v>44562</c:v>
                </c:pt>
                <c:pt idx="8">
                  <c:v>44531</c:v>
                </c:pt>
                <c:pt idx="9">
                  <c:v>44501</c:v>
                </c:pt>
                <c:pt idx="10">
                  <c:v>44470</c:v>
                </c:pt>
                <c:pt idx="11">
                  <c:v>44440</c:v>
                </c:pt>
                <c:pt idx="12">
                  <c:v>44409</c:v>
                </c:pt>
              </c:numCache>
            </c:numRef>
          </c:cat>
          <c:val>
            <c:numRef>
              <c:f>Sheet1!$B$2:$B$14</c:f>
              <c:numCache>
                <c:formatCode>0.00%</c:formatCode>
                <c:ptCount val="13"/>
                <c:pt idx="0">
                  <c:v>0.49399999999999999</c:v>
                </c:pt>
                <c:pt idx="1">
                  <c:v>0.49</c:v>
                </c:pt>
                <c:pt idx="2">
                  <c:v>0.502</c:v>
                </c:pt>
                <c:pt idx="3">
                  <c:v>0.496</c:v>
                </c:pt>
                <c:pt idx="4">
                  <c:v>0.47399999999999998</c:v>
                </c:pt>
                <c:pt idx="5">
                  <c:v>0.495</c:v>
                </c:pt>
                <c:pt idx="6">
                  <c:v>0.502</c:v>
                </c:pt>
                <c:pt idx="7">
                  <c:v>0.501</c:v>
                </c:pt>
                <c:pt idx="8">
                  <c:v>0.503</c:v>
                </c:pt>
                <c:pt idx="9">
                  <c:v>0.501</c:v>
                </c:pt>
                <c:pt idx="10">
                  <c:v>0.49200000000000005</c:v>
                </c:pt>
                <c:pt idx="11">
                  <c:v>0.496</c:v>
                </c:pt>
                <c:pt idx="12">
                  <c:v>0.501</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layout>
                <c:manualLayout>
                  <c:x val="1.7075507089115165E-16"/>
                  <c:y val="-3.3057858410415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44804</c:v>
                </c:pt>
                <c:pt idx="1">
                  <c:v>44773</c:v>
                </c:pt>
                <c:pt idx="2">
                  <c:v>44742</c:v>
                </c:pt>
                <c:pt idx="3">
                  <c:v>44712</c:v>
                </c:pt>
                <c:pt idx="4">
                  <c:v>44681</c:v>
                </c:pt>
                <c:pt idx="5">
                  <c:v>44651</c:v>
                </c:pt>
                <c:pt idx="6">
                  <c:v>44620</c:v>
                </c:pt>
                <c:pt idx="7">
                  <c:v>44562</c:v>
                </c:pt>
                <c:pt idx="8">
                  <c:v>44531</c:v>
                </c:pt>
                <c:pt idx="9">
                  <c:v>44501</c:v>
                </c:pt>
                <c:pt idx="10">
                  <c:v>44470</c:v>
                </c:pt>
                <c:pt idx="11">
                  <c:v>44440</c:v>
                </c:pt>
                <c:pt idx="12">
                  <c:v>44409</c:v>
                </c:pt>
              </c:numCache>
            </c:numRef>
          </c:cat>
          <c:val>
            <c:numRef>
              <c:f>Sheet1!$C$2:$C$14</c:f>
              <c:numCache>
                <c:formatCode>0.00%</c:formatCode>
                <c:ptCount val="13"/>
                <c:pt idx="0">
                  <c:v>0.495</c:v>
                </c:pt>
                <c:pt idx="1">
                  <c:v>0.504</c:v>
                </c:pt>
                <c:pt idx="2">
                  <c:v>0.51700000000000002</c:v>
                </c:pt>
                <c:pt idx="3">
                  <c:v>0.48099999999999998</c:v>
                </c:pt>
                <c:pt idx="4">
                  <c:v>0.46</c:v>
                </c:pt>
                <c:pt idx="5">
                  <c:v>0.48099999999999998</c:v>
                </c:pt>
                <c:pt idx="6">
                  <c:v>0.504</c:v>
                </c:pt>
                <c:pt idx="7">
                  <c:v>0.49099999999999999</c:v>
                </c:pt>
                <c:pt idx="8">
                  <c:v>0.50900000000000001</c:v>
                </c:pt>
                <c:pt idx="9">
                  <c:v>0.499</c:v>
                </c:pt>
                <c:pt idx="10">
                  <c:v>0.50600000000000001</c:v>
                </c:pt>
                <c:pt idx="11">
                  <c:v>0.5</c:v>
                </c:pt>
                <c:pt idx="12">
                  <c:v>0.49200000000000005</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5112"/>
        <c:crossesAt val="0.5"/>
        <c:auto val="1"/>
        <c:lblOffset val="100"/>
        <c:baseTimeUnit val="months"/>
      </c:dateAx>
      <c:valAx>
        <c:axId val="444005112"/>
        <c:scaling>
          <c:orientation val="minMax"/>
          <c:max val="0.55000000000000004"/>
          <c:min val="0.45500000000000002"/>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0408"/>
        <c:crosses val="autoZero"/>
        <c:crossBetween val="between"/>
      </c:valAx>
      <c:spPr>
        <a:noFill/>
        <a:ln>
          <a:noFill/>
        </a:ln>
        <a:effectLst/>
      </c:spPr>
    </c:plotArea>
    <c:legend>
      <c:legendPos val="b"/>
      <c:layout>
        <c:manualLayout>
          <c:xMode val="edge"/>
          <c:yMode val="edge"/>
          <c:x val="0.30128907532545113"/>
          <c:y val="0.92785553616443683"/>
          <c:w val="0.3974218493490978"/>
          <c:h val="7.21443616495927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0305782303427E-2"/>
          <c:y val="2.1576182136602451E-2"/>
          <c:w val="0.82464477437661921"/>
          <c:h val="0.73638179645573809"/>
        </c:manualLayout>
      </c:layout>
      <c:barChart>
        <c:barDir val="col"/>
        <c:grouping val="clustered"/>
        <c:varyColors val="0"/>
        <c:ser>
          <c:idx val="0"/>
          <c:order val="0"/>
          <c:tx>
            <c:strRef>
              <c:f>Sheet1!$B$1</c:f>
              <c:strCache>
                <c:ptCount val="1"/>
                <c:pt idx="0">
                  <c:v>月成交量（万手）</c:v>
                </c:pt>
              </c:strCache>
            </c:strRef>
          </c:tx>
          <c:spPr>
            <a:solidFill>
              <a:schemeClr val="accent1"/>
            </a:solidFill>
            <a:ln>
              <a:noFill/>
            </a:ln>
            <a:effectLst/>
          </c:spPr>
          <c:invertIfNegative val="0"/>
          <c:cat>
            <c:strRef>
              <c:f>Sheet1!$A$2:$A$11</c:f>
              <c:strCache>
                <c:ptCount val="10"/>
                <c:pt idx="0">
                  <c:v>PTA301</c:v>
                </c:pt>
                <c:pt idx="1">
                  <c:v>纯碱301</c:v>
                </c:pt>
                <c:pt idx="2">
                  <c:v>燃油2301</c:v>
                </c:pt>
                <c:pt idx="3">
                  <c:v>甲醇301</c:v>
                </c:pt>
                <c:pt idx="4">
                  <c:v>玻璃301</c:v>
                </c:pt>
                <c:pt idx="5">
                  <c:v>铁矿石2301</c:v>
                </c:pt>
                <c:pt idx="6">
                  <c:v>螺纹钢2301</c:v>
                </c:pt>
                <c:pt idx="7">
                  <c:v>棉花301</c:v>
                </c:pt>
                <c:pt idx="8">
                  <c:v>豆粕2301</c:v>
                </c:pt>
                <c:pt idx="9">
                  <c:v>沪银2212</c:v>
                </c:pt>
              </c:strCache>
            </c:strRef>
          </c:cat>
          <c:val>
            <c:numRef>
              <c:f>Sheet1!$B$2:$B$11</c:f>
              <c:numCache>
                <c:formatCode>0.00_ </c:formatCode>
                <c:ptCount val="10"/>
                <c:pt idx="0">
                  <c:v>3182.0156999999999</c:v>
                </c:pt>
                <c:pt idx="1">
                  <c:v>2614.3971999999999</c:v>
                </c:pt>
                <c:pt idx="2">
                  <c:v>2137.8222999999998</c:v>
                </c:pt>
                <c:pt idx="3">
                  <c:v>1966.7126000000001</c:v>
                </c:pt>
                <c:pt idx="4">
                  <c:v>1730.0445999999999</c:v>
                </c:pt>
                <c:pt idx="5">
                  <c:v>1683.0567000000001</c:v>
                </c:pt>
                <c:pt idx="6">
                  <c:v>1379.2122999999999</c:v>
                </c:pt>
                <c:pt idx="7">
                  <c:v>1316.5816</c:v>
                </c:pt>
                <c:pt idx="8">
                  <c:v>1294.1407999999999</c:v>
                </c:pt>
                <c:pt idx="9">
                  <c:v>1291.4697000000001</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100"/>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PTA301</c:v>
                </c:pt>
                <c:pt idx="1">
                  <c:v>纯碱301</c:v>
                </c:pt>
                <c:pt idx="2">
                  <c:v>燃油2301</c:v>
                </c:pt>
                <c:pt idx="3">
                  <c:v>甲醇301</c:v>
                </c:pt>
                <c:pt idx="4">
                  <c:v>玻璃301</c:v>
                </c:pt>
                <c:pt idx="5">
                  <c:v>铁矿石2301</c:v>
                </c:pt>
                <c:pt idx="6">
                  <c:v>螺纹钢2301</c:v>
                </c:pt>
                <c:pt idx="7">
                  <c:v>棉花301</c:v>
                </c:pt>
                <c:pt idx="8">
                  <c:v>豆粕2301</c:v>
                </c:pt>
                <c:pt idx="9">
                  <c:v>沪银2212</c:v>
                </c:pt>
              </c:strCache>
            </c:strRef>
          </c:xVal>
          <c:yVal>
            <c:numRef>
              <c:f>Sheet1!$C$2:$C$11</c:f>
              <c:numCache>
                <c:formatCode>0.00_ </c:formatCode>
                <c:ptCount val="10"/>
                <c:pt idx="0">
                  <c:v>-1.9517</c:v>
                </c:pt>
                <c:pt idx="1">
                  <c:v>-1.2525999999999999</c:v>
                </c:pt>
                <c:pt idx="2">
                  <c:v>1.4354</c:v>
                </c:pt>
                <c:pt idx="3">
                  <c:v>-0.88090000000000002</c:v>
                </c:pt>
                <c:pt idx="4">
                  <c:v>-7.1749000000000001</c:v>
                </c:pt>
                <c:pt idx="5">
                  <c:v>-4.5391000000000004</c:v>
                </c:pt>
                <c:pt idx="6">
                  <c:v>-5.5683999999999996</c:v>
                </c:pt>
                <c:pt idx="7">
                  <c:v>2.1903000000000001</c:v>
                </c:pt>
                <c:pt idx="8">
                  <c:v>2.9830000000000001</c:v>
                </c:pt>
                <c:pt idx="9">
                  <c:v>-4.3122999999999996</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864"/>
        <c:crosses val="autoZero"/>
        <c:auto val="1"/>
        <c:lblAlgn val="ctr"/>
        <c:lblOffset val="100"/>
        <c:noMultiLvlLbl val="0"/>
      </c:catAx>
      <c:valAx>
        <c:axId val="440882864"/>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392"/>
        <c:crosses val="autoZero"/>
        <c:crossBetween val="between"/>
      </c:valAx>
      <c:valAx>
        <c:axId val="440887176"/>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960"/>
        <c:crosses val="max"/>
        <c:crossBetween val="midCat"/>
        <c:majorUnit val="10"/>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54123220540019057"/>
          <c:y val="7.0595441980274409E-3"/>
          <c:w val="0.39459971617190942"/>
          <c:h val="7.06664080020026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w="19050">
      <a:solidFill>
        <a:schemeClr val="bg1"/>
      </a:solid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dirty="0"/>
              <a:t>沪市</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577072220811107"/>
        </c:manualLayout>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建设银行</c:v>
                </c:pt>
                <c:pt idx="3">
                  <c:v>中国移动</c:v>
                </c:pt>
                <c:pt idx="4">
                  <c:v>农业银行</c:v>
                </c:pt>
                <c:pt idx="5">
                  <c:v>中国石油</c:v>
                </c:pt>
                <c:pt idx="6">
                  <c:v>招商银行</c:v>
                </c:pt>
                <c:pt idx="7">
                  <c:v>中国银行</c:v>
                </c:pt>
                <c:pt idx="8">
                  <c:v>中国平安</c:v>
                </c:pt>
                <c:pt idx="9">
                  <c:v>中国人寿</c:v>
                </c:pt>
              </c:strCache>
            </c:strRef>
          </c:cat>
          <c:val>
            <c:numRef>
              <c:f>Sheet1!$B$2:$B$11</c:f>
              <c:numCache>
                <c:formatCode>0.00_ </c:formatCode>
                <c:ptCount val="10"/>
                <c:pt idx="0">
                  <c:v>2.4169245699999999</c:v>
                </c:pt>
                <c:pt idx="1">
                  <c:v>1.4856805099999999</c:v>
                </c:pt>
                <c:pt idx="2">
                  <c:v>1.0808072899999999</c:v>
                </c:pt>
                <c:pt idx="3">
                  <c:v>1.00256886</c:v>
                </c:pt>
                <c:pt idx="4">
                  <c:v>0.97919745000000002</c:v>
                </c:pt>
                <c:pt idx="5">
                  <c:v>0.93338164000000001</c:v>
                </c:pt>
                <c:pt idx="6">
                  <c:v>0.88546398999999998</c:v>
                </c:pt>
                <c:pt idx="7">
                  <c:v>0.84333966000000005</c:v>
                </c:pt>
                <c:pt idx="8">
                  <c:v>0.77794395999999999</c:v>
                </c:pt>
                <c:pt idx="9">
                  <c:v>0.71296850999999994</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6264"/>
        <c:crosses val="autoZero"/>
        <c:auto val="1"/>
        <c:lblAlgn val="ctr"/>
        <c:lblOffset val="100"/>
        <c:noMultiLvlLbl val="0"/>
      </c:catAx>
      <c:valAx>
        <c:axId val="448646264"/>
        <c:scaling>
          <c:orientation val="minMax"/>
        </c:scaling>
        <c:delete val="1"/>
        <c:axPos val="l"/>
        <c:numFmt formatCode="0.00_ "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a:t>
            </a:r>
          </a:p>
        </c:rich>
      </c:tx>
      <c:overlay val="0"/>
      <c:spPr>
        <a:noFill/>
        <a:ln>
          <a:noFill/>
        </a:ln>
        <a:effectLst/>
      </c:spPr>
      <c:txPr>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428688359364974"/>
        </c:manualLayout>
      </c:layout>
      <c:barChart>
        <c:barDir val="col"/>
        <c:grouping val="clustered"/>
        <c:varyColors val="0"/>
        <c:ser>
          <c:idx val="0"/>
          <c:order val="0"/>
          <c:tx>
            <c:strRef>
              <c:f>Sheet1!$B$1</c:f>
              <c:strCache>
                <c:ptCount val="1"/>
                <c:pt idx="0">
                  <c:v>系列 1</c:v>
                </c:pt>
              </c:strCache>
            </c:strRef>
          </c:tx>
          <c:spPr>
            <a:solidFill>
              <a:srgbClr val="FF9933"/>
            </a:solidFill>
            <a:ln>
              <a:noFill/>
            </a:ln>
            <a:effectLst>
              <a:outerShdw blurRad="40000" dist="23000" dir="5400000" rotWithShape="0">
                <a:srgbClr val="000000">
                  <a:alpha val="35000"/>
                </a:srgbClr>
              </a:outerShdw>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2-46C5-AA42-BE7ADB1A4E9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宁德时代</c:v>
                </c:pt>
                <c:pt idx="1">
                  <c:v>比亚迪</c:v>
                </c:pt>
                <c:pt idx="2">
                  <c:v>五粮液</c:v>
                </c:pt>
                <c:pt idx="3">
                  <c:v>美的集团</c:v>
                </c:pt>
                <c:pt idx="4">
                  <c:v>迈瑞医疗</c:v>
                </c:pt>
                <c:pt idx="5">
                  <c:v>泸州老窖</c:v>
                </c:pt>
                <c:pt idx="6">
                  <c:v>牧原股份</c:v>
                </c:pt>
                <c:pt idx="7">
                  <c:v>东方财富</c:v>
                </c:pt>
                <c:pt idx="8">
                  <c:v>海康威视</c:v>
                </c:pt>
                <c:pt idx="9">
                  <c:v>立讯精密</c:v>
                </c:pt>
              </c:strCache>
            </c:strRef>
          </c:cat>
          <c:val>
            <c:numRef>
              <c:f>Sheet1!$B$2:$B$11</c:f>
              <c:numCache>
                <c:formatCode>0.00_ </c:formatCode>
                <c:ptCount val="10"/>
                <c:pt idx="0">
                  <c:v>1.1787475000000001</c:v>
                </c:pt>
                <c:pt idx="1">
                  <c:v>0.75560842000000006</c:v>
                </c:pt>
                <c:pt idx="2">
                  <c:v>0.64896604000000002</c:v>
                </c:pt>
                <c:pt idx="3">
                  <c:v>0.37257468999999999</c:v>
                </c:pt>
                <c:pt idx="4">
                  <c:v>0.36191376000000003</c:v>
                </c:pt>
                <c:pt idx="5">
                  <c:v>0.34465224999999999</c:v>
                </c:pt>
                <c:pt idx="6">
                  <c:v>0.31198506000000004</c:v>
                </c:pt>
                <c:pt idx="7">
                  <c:v>0.29335441000000001</c:v>
                </c:pt>
                <c:pt idx="8">
                  <c:v>0.28176994</c:v>
                </c:pt>
                <c:pt idx="9">
                  <c:v>0.26584626</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100"/>
        <c:overlap val="-24"/>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7048"/>
        <c:crosses val="autoZero"/>
        <c:auto val="1"/>
        <c:lblAlgn val="ctr"/>
        <c:lblOffset val="100"/>
        <c:noMultiLvlLbl val="0"/>
      </c:catAx>
      <c:valAx>
        <c:axId val="448647048"/>
        <c:scaling>
          <c:orientation val="minMax"/>
          <c:max val="1.3"/>
          <c:min val="0"/>
        </c:scaling>
        <c:delete val="1"/>
        <c:axPos val="l"/>
        <c:numFmt formatCode="0.00_ "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02302952402"/>
          <c:y val="2.6416316742364821E-2"/>
          <c:w val="0.89417865047685363"/>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盈方微</c:v>
                </c:pt>
                <c:pt idx="1">
                  <c:v>五方光电</c:v>
                </c:pt>
                <c:pt idx="2">
                  <c:v>*ST中潜</c:v>
                </c:pt>
                <c:pt idx="3">
                  <c:v>神雾节能</c:v>
                </c:pt>
                <c:pt idx="4">
                  <c:v>大港股份</c:v>
                </c:pt>
                <c:pt idx="5">
                  <c:v>贵绳股份</c:v>
                </c:pt>
                <c:pt idx="6">
                  <c:v>科信技术</c:v>
                </c:pt>
                <c:pt idx="7">
                  <c:v>北纬科技</c:v>
                </c:pt>
                <c:pt idx="8">
                  <c:v>绿康生化</c:v>
                </c:pt>
                <c:pt idx="9">
                  <c:v>*ST顺利</c:v>
                </c:pt>
              </c:strCache>
            </c:strRef>
          </c:cat>
          <c:val>
            <c:numRef>
              <c:f>Sheet1!$B$2:$B$11</c:f>
              <c:numCache>
                <c:formatCode>0.00%</c:formatCode>
                <c:ptCount val="10"/>
                <c:pt idx="0">
                  <c:v>3.1866703675282055</c:v>
                </c:pt>
                <c:pt idx="1">
                  <c:v>0.77737176037742928</c:v>
                </c:pt>
                <c:pt idx="2">
                  <c:v>0.76626148740428213</c:v>
                </c:pt>
                <c:pt idx="3">
                  <c:v>0.75567027424442434</c:v>
                </c:pt>
                <c:pt idx="4">
                  <c:v>0.72557816670039732</c:v>
                </c:pt>
                <c:pt idx="5">
                  <c:v>0.69635105210274229</c:v>
                </c:pt>
                <c:pt idx="6">
                  <c:v>0.67999999999999994</c:v>
                </c:pt>
                <c:pt idx="7">
                  <c:v>0.61723397489719134</c:v>
                </c:pt>
                <c:pt idx="8">
                  <c:v>0.60459377469600017</c:v>
                </c:pt>
                <c:pt idx="9">
                  <c:v>0.60389373627398601</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顺博合金</c:v>
                </c:pt>
                <c:pt idx="1">
                  <c:v>通润装备</c:v>
                </c:pt>
                <c:pt idx="2">
                  <c:v>菱电电控</c:v>
                </c:pt>
                <c:pt idx="3">
                  <c:v>新炬网络</c:v>
                </c:pt>
                <c:pt idx="4">
                  <c:v>山西路桥</c:v>
                </c:pt>
                <c:pt idx="5">
                  <c:v>江苏雷利</c:v>
                </c:pt>
                <c:pt idx="6">
                  <c:v>春兴精工</c:v>
                </c:pt>
                <c:pt idx="7">
                  <c:v>襄阳轴承</c:v>
                </c:pt>
                <c:pt idx="8">
                  <c:v>中集集团</c:v>
                </c:pt>
                <c:pt idx="9">
                  <c:v>汉宇集团</c:v>
                </c:pt>
              </c:strCache>
            </c:strRef>
          </c:cat>
          <c:val>
            <c:numRef>
              <c:f>Sheet1!$B$2:$B$11</c:f>
              <c:numCache>
                <c:formatCode>0.00%</c:formatCode>
                <c:ptCount val="10"/>
                <c:pt idx="0">
                  <c:v>-0.33972700000000006</c:v>
                </c:pt>
                <c:pt idx="1">
                  <c:v>-0.34332000000000001</c:v>
                </c:pt>
                <c:pt idx="2">
                  <c:v>-0.35300300000000001</c:v>
                </c:pt>
                <c:pt idx="3">
                  <c:v>-0.353074</c:v>
                </c:pt>
                <c:pt idx="4">
                  <c:v>-0.35330100000000003</c:v>
                </c:pt>
                <c:pt idx="5">
                  <c:v>-0.35704300000000005</c:v>
                </c:pt>
                <c:pt idx="6">
                  <c:v>-0.36235300000000004</c:v>
                </c:pt>
                <c:pt idx="7">
                  <c:v>-0.36466900000000002</c:v>
                </c:pt>
                <c:pt idx="8">
                  <c:v>-0.38420699999999997</c:v>
                </c:pt>
                <c:pt idx="9">
                  <c:v>-0.39909</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93203590818241E-2"/>
          <c:y val="8.6111691183770447E-2"/>
          <c:w val="0.90060681040587698"/>
          <c:h val="0.88414094162038648"/>
        </c:manualLayout>
      </c:layout>
      <c:barChart>
        <c:barDir val="bar"/>
        <c:grouping val="clustered"/>
        <c:varyColors val="0"/>
        <c:ser>
          <c:idx val="0"/>
          <c:order val="0"/>
          <c:tx>
            <c:strRef>
              <c:f>Sheet1!$B$1</c:f>
              <c:strCache>
                <c:ptCount val="1"/>
                <c:pt idx="0">
                  <c:v>8月涨跌幅</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江苏北人</c:v>
                </c:pt>
                <c:pt idx="1">
                  <c:v>中大力德</c:v>
                </c:pt>
                <c:pt idx="2">
                  <c:v>宝明科技</c:v>
                </c:pt>
                <c:pt idx="3">
                  <c:v>汉宇集团</c:v>
                </c:pt>
                <c:pt idx="4">
                  <c:v>春兴精工</c:v>
                </c:pt>
                <c:pt idx="5">
                  <c:v>科信技术</c:v>
                </c:pt>
                <c:pt idx="6">
                  <c:v>祥鑫科技</c:v>
                </c:pt>
                <c:pt idx="7">
                  <c:v>山西路桥</c:v>
                </c:pt>
                <c:pt idx="8">
                  <c:v>恒大高新</c:v>
                </c:pt>
                <c:pt idx="9">
                  <c:v>攀钢钒钛</c:v>
                </c:pt>
              </c:strCache>
            </c:strRef>
          </c:cat>
          <c:val>
            <c:numRef>
              <c:f>Sheet1!$B$2:$B$11</c:f>
              <c:numCache>
                <c:formatCode>0.00%</c:formatCode>
                <c:ptCount val="10"/>
                <c:pt idx="0">
                  <c:v>-0.32713799999999998</c:v>
                </c:pt>
                <c:pt idx="1">
                  <c:v>-0.18689900000000001</c:v>
                </c:pt>
                <c:pt idx="2">
                  <c:v>4.1356000000000004E-2</c:v>
                </c:pt>
                <c:pt idx="3">
                  <c:v>-0.39909</c:v>
                </c:pt>
                <c:pt idx="4">
                  <c:v>-0.36235300000000004</c:v>
                </c:pt>
                <c:pt idx="5">
                  <c:v>0.68</c:v>
                </c:pt>
                <c:pt idx="6">
                  <c:v>5.5340999999999994E-2</c:v>
                </c:pt>
                <c:pt idx="7">
                  <c:v>-0.35330100000000003</c:v>
                </c:pt>
                <c:pt idx="8">
                  <c:v>-0.336364</c:v>
                </c:pt>
                <c:pt idx="9">
                  <c:v>-0.22462800000000002</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7月涨跌幅</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江苏北人</c:v>
                </c:pt>
                <c:pt idx="1">
                  <c:v>中大力德</c:v>
                </c:pt>
                <c:pt idx="2">
                  <c:v>宝明科技</c:v>
                </c:pt>
                <c:pt idx="3">
                  <c:v>汉宇集团</c:v>
                </c:pt>
                <c:pt idx="4">
                  <c:v>春兴精工</c:v>
                </c:pt>
                <c:pt idx="5">
                  <c:v>科信技术</c:v>
                </c:pt>
                <c:pt idx="6">
                  <c:v>祥鑫科技</c:v>
                </c:pt>
                <c:pt idx="7">
                  <c:v>山西路桥</c:v>
                </c:pt>
                <c:pt idx="8">
                  <c:v>恒大高新</c:v>
                </c:pt>
                <c:pt idx="9">
                  <c:v>攀钢钒钛</c:v>
                </c:pt>
              </c:strCache>
            </c:strRef>
          </c:cat>
          <c:val>
            <c:numRef>
              <c:f>Sheet1!$C$2:$C$11</c:f>
              <c:numCache>
                <c:formatCode>0.00%</c:formatCode>
                <c:ptCount val="10"/>
                <c:pt idx="0">
                  <c:v>1.4942939999999998</c:v>
                </c:pt>
                <c:pt idx="1">
                  <c:v>1.1044860000000001</c:v>
                </c:pt>
                <c:pt idx="2">
                  <c:v>1.0471890000000001</c:v>
                </c:pt>
                <c:pt idx="3">
                  <c:v>1.0122139999999999</c:v>
                </c:pt>
                <c:pt idx="4">
                  <c:v>1.0094559999999999</c:v>
                </c:pt>
                <c:pt idx="5">
                  <c:v>0.98728099999999996</c:v>
                </c:pt>
                <c:pt idx="6">
                  <c:v>0.96863699999999997</c:v>
                </c:pt>
                <c:pt idx="7">
                  <c:v>0.95693799999999996</c:v>
                </c:pt>
                <c:pt idx="8">
                  <c:v>0.95266300000000004</c:v>
                </c:pt>
                <c:pt idx="9">
                  <c:v>0.94473699999999994</c:v>
                </c:pt>
              </c:numCache>
            </c:numRef>
          </c:val>
          <c:extLst>
            <c:ext xmlns:c16="http://schemas.microsoft.com/office/drawing/2014/chart" uri="{C3380CC4-5D6E-409C-BE32-E72D297353CC}">
              <c16:uniqueId val="{00000008-F9FF-40C0-8E12-9519B9177E3C}"/>
            </c:ext>
          </c:extLst>
        </c:ser>
        <c:dLbls>
          <c:showLegendKey val="0"/>
          <c:showVal val="1"/>
          <c:showCatName val="0"/>
          <c:showSerName val="0"/>
          <c:showPercent val="0"/>
          <c:showBubbleSize val="0"/>
        </c:dLbls>
        <c:gapWidth val="50"/>
        <c:axId val="448650184"/>
        <c:axId val="448650576"/>
      </c:barChart>
      <c:catAx>
        <c:axId val="44865018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zh-CN"/>
              <a:t>三维化学</a:t>
            </a:r>
            <a:r>
              <a:rPr lang="en-US"/>
              <a:t>8</a:t>
            </a:r>
            <a:r>
              <a:rPr lang="zh-CN"/>
              <a:t>月总市值走势</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zh-CN"/>
        </a:p>
      </c:txPr>
    </c:title>
    <c:autoTitleDeleted val="0"/>
    <c:plotArea>
      <c:layout/>
      <c:lineChart>
        <c:grouping val="standard"/>
        <c:varyColors val="0"/>
        <c:ser>
          <c:idx val="0"/>
          <c:order val="0"/>
          <c:tx>
            <c:strRef>
              <c:f>Sheet1!$H$5</c:f>
              <c:strCache>
                <c:ptCount val="1"/>
                <c:pt idx="0">
                  <c:v>三维化学</c:v>
                </c:pt>
              </c:strCache>
            </c:strRef>
          </c:tx>
          <c:spPr>
            <a:ln w="31750" cap="rnd">
              <a:solidFill>
                <a:schemeClr val="accent1"/>
              </a:solidFill>
              <a:round/>
            </a:ln>
            <a:effectLst/>
          </c:spPr>
          <c:marker>
            <c:symbol val="none"/>
          </c:marker>
          <c:cat>
            <c:numRef>
              <c:f>Sheet1!$G$6:$G$28</c:f>
              <c:numCache>
                <c:formatCode>m/d/yyyy</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Sheet1!$H$6:$H$28</c:f>
              <c:numCache>
                <c:formatCode>0.00%</c:formatCode>
                <c:ptCount val="23"/>
                <c:pt idx="0">
                  <c:v>3.8269550748752046E-2</c:v>
                </c:pt>
                <c:pt idx="1">
                  <c:v>1.4975041597337757E-2</c:v>
                </c:pt>
                <c:pt idx="2">
                  <c:v>4.4925124792013271E-2</c:v>
                </c:pt>
                <c:pt idx="3">
                  <c:v>2.3294509151414289E-2</c:v>
                </c:pt>
                <c:pt idx="4">
                  <c:v>1.6638935108153063E-2</c:v>
                </c:pt>
                <c:pt idx="5">
                  <c:v>3.4941763727121433E-2</c:v>
                </c:pt>
                <c:pt idx="6">
                  <c:v>3.660565723793674E-2</c:v>
                </c:pt>
                <c:pt idx="7">
                  <c:v>1.9966722129783676E-2</c:v>
                </c:pt>
                <c:pt idx="8">
                  <c:v>3.4941763727121433E-2</c:v>
                </c:pt>
                <c:pt idx="9">
                  <c:v>8.3194675540765317E-2</c:v>
                </c:pt>
                <c:pt idx="10">
                  <c:v>6.4891846921796947E-2</c:v>
                </c:pt>
                <c:pt idx="11">
                  <c:v>0.11480865224625614</c:v>
                </c:pt>
                <c:pt idx="12">
                  <c:v>0.22628951747088188</c:v>
                </c:pt>
                <c:pt idx="13">
                  <c:v>0.34941763727121455</c:v>
                </c:pt>
                <c:pt idx="14">
                  <c:v>0.48419301164725459</c:v>
                </c:pt>
                <c:pt idx="15">
                  <c:v>0.44592346089850232</c:v>
                </c:pt>
                <c:pt idx="16">
                  <c:v>0.5906821963394342</c:v>
                </c:pt>
                <c:pt idx="17">
                  <c:v>0.49084858569051582</c:v>
                </c:pt>
                <c:pt idx="18">
                  <c:v>0.45923460898502499</c:v>
                </c:pt>
                <c:pt idx="19">
                  <c:v>0.60565723793677195</c:v>
                </c:pt>
                <c:pt idx="20">
                  <c:v>0.76705490848585689</c:v>
                </c:pt>
                <c:pt idx="21">
                  <c:v>0.5906821963394342</c:v>
                </c:pt>
                <c:pt idx="22">
                  <c:v>0.43594009983361048</c:v>
                </c:pt>
              </c:numCache>
            </c:numRef>
          </c:val>
          <c:smooth val="1"/>
          <c:extLst>
            <c:ext xmlns:c16="http://schemas.microsoft.com/office/drawing/2014/chart" uri="{C3380CC4-5D6E-409C-BE32-E72D297353CC}">
              <c16:uniqueId val="{00000000-C074-4AE4-B8F7-5C236950BC76}"/>
            </c:ext>
          </c:extLst>
        </c:ser>
        <c:dLbls>
          <c:showLegendKey val="0"/>
          <c:showVal val="0"/>
          <c:showCatName val="0"/>
          <c:showSerName val="0"/>
          <c:showPercent val="0"/>
          <c:showBubbleSize val="0"/>
        </c:dLbls>
        <c:smooth val="0"/>
        <c:axId val="404714960"/>
        <c:axId val="404710800"/>
      </c:lineChart>
      <c:dateAx>
        <c:axId val="404714960"/>
        <c:scaling>
          <c:orientation val="minMax"/>
        </c:scaling>
        <c:delete val="0"/>
        <c:axPos val="b"/>
        <c:numFmt formatCode="m/d/yyyy"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zh-CN"/>
          </a:p>
        </c:txPr>
        <c:crossAx val="404710800"/>
        <c:crosses val="autoZero"/>
        <c:auto val="1"/>
        <c:lblOffset val="100"/>
        <c:baseTimeUnit val="days"/>
      </c:dateAx>
      <c:valAx>
        <c:axId val="40471080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zh-CN"/>
          </a:p>
        </c:txPr>
        <c:crossAx val="40471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731512978723451E-2"/>
          <c:w val="1"/>
          <c:h val="0.86193949352534782"/>
        </c:manualLayout>
      </c:layout>
      <c:barChart>
        <c:barDir val="col"/>
        <c:grouping val="clustered"/>
        <c:varyColors val="0"/>
        <c:ser>
          <c:idx val="0"/>
          <c:order val="0"/>
          <c:tx>
            <c:strRef>
              <c:f>Sheet1!$B$1</c:f>
              <c:strCache>
                <c:ptCount val="1"/>
                <c:pt idx="0">
                  <c:v>股权质押比例(%)2022.01.01-2022.01.31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国城矿业</c:v>
                </c:pt>
                <c:pt idx="2">
                  <c:v>*ST雪发</c:v>
                </c:pt>
                <c:pt idx="3">
                  <c:v>深华发A</c:v>
                </c:pt>
                <c:pt idx="4">
                  <c:v>粤泰股份</c:v>
                </c:pt>
                <c:pt idx="5">
                  <c:v>泛海控股</c:v>
                </c:pt>
                <c:pt idx="6">
                  <c:v>九鼎投资</c:v>
                </c:pt>
                <c:pt idx="7">
                  <c:v>ST泰禾</c:v>
                </c:pt>
                <c:pt idx="8">
                  <c:v>*ST大通</c:v>
                </c:pt>
                <c:pt idx="9">
                  <c:v>新华联</c:v>
                </c:pt>
              </c:strCache>
            </c:strRef>
          </c:cat>
          <c:val>
            <c:numRef>
              <c:f>Sheet1!$B$2:$B$11</c:f>
              <c:numCache>
                <c:formatCode>#,##0.00</c:formatCode>
                <c:ptCount val="10"/>
                <c:pt idx="0">
                  <c:v>75.09</c:v>
                </c:pt>
                <c:pt idx="1">
                  <c:v>70.87</c:v>
                </c:pt>
                <c:pt idx="2">
                  <c:v>68.5</c:v>
                </c:pt>
                <c:pt idx="3">
                  <c:v>64.09</c:v>
                </c:pt>
                <c:pt idx="4">
                  <c:v>63.45</c:v>
                </c:pt>
                <c:pt idx="5">
                  <c:v>63.31</c:v>
                </c:pt>
                <c:pt idx="6">
                  <c:v>60.28</c:v>
                </c:pt>
                <c:pt idx="7">
                  <c:v>58.3</c:v>
                </c:pt>
                <c:pt idx="8">
                  <c:v>57.91</c:v>
                </c:pt>
                <c:pt idx="9">
                  <c:v>57.77</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金花股份</c:v>
                </c:pt>
                <c:pt idx="1">
                  <c:v>惠天热电</c:v>
                </c:pt>
                <c:pt idx="2">
                  <c:v>科顺股份</c:v>
                </c:pt>
                <c:pt idx="3">
                  <c:v>快意电梯</c:v>
                </c:pt>
                <c:pt idx="4">
                  <c:v>风华高科</c:v>
                </c:pt>
              </c:strCache>
            </c:strRef>
          </c:cat>
          <c:val>
            <c:numRef>
              <c:f>Sheet1!$B$2:$B$6</c:f>
              <c:numCache>
                <c:formatCode>#,##0.00_ </c:formatCode>
                <c:ptCount val="5"/>
                <c:pt idx="0">
                  <c:v>74.0745</c:v>
                </c:pt>
                <c:pt idx="1">
                  <c:v>41.050100000000008</c:v>
                </c:pt>
                <c:pt idx="2">
                  <c:v>39.332599999999999</c:v>
                </c:pt>
                <c:pt idx="3">
                  <c:v>33.040300000000002</c:v>
                </c:pt>
                <c:pt idx="4">
                  <c:v>29.782699999999998</c:v>
                </c:pt>
              </c:numCache>
            </c:numRef>
          </c:val>
          <c:extLst>
            <c:ext xmlns:c16="http://schemas.microsoft.com/office/drawing/2014/chart" uri="{C3380CC4-5D6E-409C-BE32-E72D297353CC}">
              <c16:uniqueId val="{00000000-874D-46AD-9AAF-842F2BEFF73B}"/>
            </c:ext>
          </c:extLst>
        </c:ser>
        <c:dLbls>
          <c:dLblPos val="outEnd"/>
          <c:showLegendKey val="0"/>
          <c:showVal val="1"/>
          <c:showCatName val="0"/>
          <c:showSerName val="0"/>
          <c:showPercent val="0"/>
          <c:showBubbleSize val="0"/>
        </c:dLbls>
        <c:gapWidth val="100"/>
        <c:overlap val="-27"/>
        <c:axId val="1708565152"/>
        <c:axId val="1708565984"/>
      </c:barChart>
      <c:catAx>
        <c:axId val="17085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08565984"/>
        <c:crosses val="autoZero"/>
        <c:auto val="1"/>
        <c:lblAlgn val="ctr"/>
        <c:lblOffset val="100"/>
        <c:noMultiLvlLbl val="0"/>
      </c:catAx>
      <c:valAx>
        <c:axId val="1708565984"/>
        <c:scaling>
          <c:orientation val="minMax"/>
        </c:scaling>
        <c:delete val="1"/>
        <c:axPos val="l"/>
        <c:numFmt formatCode="#,##0.00_ " sourceLinked="1"/>
        <c:majorTickMark val="none"/>
        <c:minorTickMark val="none"/>
        <c:tickLblPos val="nextTo"/>
        <c:crossAx val="170856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华翔股份</c:v>
                </c:pt>
                <c:pt idx="1">
                  <c:v>华东重机</c:v>
                </c:pt>
                <c:pt idx="2">
                  <c:v>嘉澳环保</c:v>
                </c:pt>
                <c:pt idx="3">
                  <c:v>塞力医疗</c:v>
                </c:pt>
                <c:pt idx="4">
                  <c:v>融捷健康</c:v>
                </c:pt>
              </c:strCache>
            </c:strRef>
          </c:cat>
          <c:val>
            <c:numRef>
              <c:f>Sheet1!$B$2:$B$6</c:f>
              <c:numCache>
                <c:formatCode>0.00_ </c:formatCode>
                <c:ptCount val="5"/>
                <c:pt idx="0">
                  <c:v>-38.430999999999997</c:v>
                </c:pt>
                <c:pt idx="1">
                  <c:v>-39.2866</c:v>
                </c:pt>
                <c:pt idx="2">
                  <c:v>-40.220599999999997</c:v>
                </c:pt>
                <c:pt idx="3">
                  <c:v>-40.270899999999997</c:v>
                </c:pt>
                <c:pt idx="4">
                  <c:v>-78.067099999999996</c:v>
                </c:pt>
              </c:numCache>
            </c:numRef>
          </c:val>
          <c:extLst>
            <c:ext xmlns:c16="http://schemas.microsoft.com/office/drawing/2014/chart" uri="{C3380CC4-5D6E-409C-BE32-E72D297353CC}">
              <c16:uniqueId val="{00000000-0A14-422B-BD1A-9F47D4961790}"/>
            </c:ext>
          </c:extLst>
        </c:ser>
        <c:dLbls>
          <c:dLblPos val="outEnd"/>
          <c:showLegendKey val="0"/>
          <c:showVal val="1"/>
          <c:showCatName val="0"/>
          <c:showSerName val="0"/>
          <c:showPercent val="0"/>
          <c:showBubbleSize val="0"/>
        </c:dLbls>
        <c:gapWidth val="100"/>
        <c:overlap val="-27"/>
        <c:axId val="1580513568"/>
        <c:axId val="1580514816"/>
      </c:barChart>
      <c:catAx>
        <c:axId val="158051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80514816"/>
        <c:crosses val="autoZero"/>
        <c:auto val="1"/>
        <c:lblAlgn val="ctr"/>
        <c:lblOffset val="100"/>
        <c:noMultiLvlLbl val="0"/>
      </c:catAx>
      <c:valAx>
        <c:axId val="1580514816"/>
        <c:scaling>
          <c:orientation val="minMax"/>
        </c:scaling>
        <c:delete val="1"/>
        <c:axPos val="l"/>
        <c:numFmt formatCode="0.00_ " sourceLinked="1"/>
        <c:majorTickMark val="none"/>
        <c:minorTickMark val="none"/>
        <c:tickLblPos val="nextTo"/>
        <c:crossAx val="158051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Sheet1!$E$2</c:f>
              <c:strCache>
                <c:ptCount val="1"/>
                <c:pt idx="0">
                  <c:v>总投放量（亿元）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Sheet1!$D$3:$D$15</c:f>
              <c:numCache>
                <c:formatCode>yyyy"年"m"月"</c:formatCode>
                <c:ptCount val="13"/>
                <c:pt idx="0">
                  <c:v>44774</c:v>
                </c:pt>
                <c:pt idx="1">
                  <c:v>44743</c:v>
                </c:pt>
                <c:pt idx="2">
                  <c:v>44713</c:v>
                </c:pt>
                <c:pt idx="3">
                  <c:v>44682</c:v>
                </c:pt>
                <c:pt idx="4">
                  <c:v>44652</c:v>
                </c:pt>
                <c:pt idx="5">
                  <c:v>44621</c:v>
                </c:pt>
                <c:pt idx="6">
                  <c:v>44593</c:v>
                </c:pt>
                <c:pt idx="7">
                  <c:v>44562</c:v>
                </c:pt>
                <c:pt idx="8">
                  <c:v>44531</c:v>
                </c:pt>
                <c:pt idx="9">
                  <c:v>44501</c:v>
                </c:pt>
                <c:pt idx="10">
                  <c:v>44470</c:v>
                </c:pt>
                <c:pt idx="11">
                  <c:v>44440</c:v>
                </c:pt>
                <c:pt idx="12">
                  <c:v>44409</c:v>
                </c:pt>
              </c:numCache>
            </c:numRef>
          </c:cat>
          <c:val>
            <c:numRef>
              <c:f>Sheet1!$E$3:$E$15</c:f>
              <c:numCache>
                <c:formatCode>#,##0_ </c:formatCode>
                <c:ptCount val="13"/>
                <c:pt idx="0">
                  <c:v>4860</c:v>
                </c:pt>
                <c:pt idx="1">
                  <c:v>2240</c:v>
                </c:pt>
                <c:pt idx="2">
                  <c:v>8100</c:v>
                </c:pt>
                <c:pt idx="3">
                  <c:v>3000</c:v>
                </c:pt>
                <c:pt idx="4">
                  <c:v>3700</c:v>
                </c:pt>
                <c:pt idx="5">
                  <c:v>13300</c:v>
                </c:pt>
                <c:pt idx="6">
                  <c:v>15600</c:v>
                </c:pt>
                <c:pt idx="7">
                  <c:v>23900</c:v>
                </c:pt>
                <c:pt idx="8">
                  <c:v>13800</c:v>
                </c:pt>
                <c:pt idx="9">
                  <c:v>25300</c:v>
                </c:pt>
                <c:pt idx="10">
                  <c:v>19600</c:v>
                </c:pt>
                <c:pt idx="11">
                  <c:v>18500</c:v>
                </c:pt>
                <c:pt idx="12">
                  <c:v>10900</c:v>
                </c:pt>
              </c:numCache>
            </c:numRef>
          </c:val>
          <c:extLst>
            <c:ext xmlns:c16="http://schemas.microsoft.com/office/drawing/2014/chart" uri="{C3380CC4-5D6E-409C-BE32-E72D297353CC}">
              <c16:uniqueId val="{00000000-7D9D-4449-BC65-E8FDF41E2197}"/>
            </c:ext>
          </c:extLst>
        </c:ser>
        <c:ser>
          <c:idx val="1"/>
          <c:order val="1"/>
          <c:tx>
            <c:strRef>
              <c:f>Sheet1!$F$2</c:f>
              <c:strCache>
                <c:ptCount val="1"/>
                <c:pt idx="0">
                  <c:v>总回笼量（亿元）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Sheet1!$D$3:$D$15</c:f>
              <c:numCache>
                <c:formatCode>yyyy"年"m"月"</c:formatCode>
                <c:ptCount val="13"/>
                <c:pt idx="0">
                  <c:v>44774</c:v>
                </c:pt>
                <c:pt idx="1">
                  <c:v>44743</c:v>
                </c:pt>
                <c:pt idx="2">
                  <c:v>44713</c:v>
                </c:pt>
                <c:pt idx="3">
                  <c:v>44682</c:v>
                </c:pt>
                <c:pt idx="4">
                  <c:v>44652</c:v>
                </c:pt>
                <c:pt idx="5">
                  <c:v>44621</c:v>
                </c:pt>
                <c:pt idx="6">
                  <c:v>44593</c:v>
                </c:pt>
                <c:pt idx="7">
                  <c:v>44562</c:v>
                </c:pt>
                <c:pt idx="8">
                  <c:v>44531</c:v>
                </c:pt>
                <c:pt idx="9">
                  <c:v>44501</c:v>
                </c:pt>
                <c:pt idx="10">
                  <c:v>44470</c:v>
                </c:pt>
                <c:pt idx="11">
                  <c:v>44440</c:v>
                </c:pt>
                <c:pt idx="12">
                  <c:v>44409</c:v>
                </c:pt>
              </c:numCache>
            </c:numRef>
          </c:cat>
          <c:val>
            <c:numRef>
              <c:f>Sheet1!$F$3:$F$15</c:f>
              <c:numCache>
                <c:formatCode>#,##0_ </c:formatCode>
                <c:ptCount val="13"/>
                <c:pt idx="0">
                  <c:v>-6920</c:v>
                </c:pt>
                <c:pt idx="1">
                  <c:v>-6180</c:v>
                </c:pt>
                <c:pt idx="2">
                  <c:v>-4100</c:v>
                </c:pt>
                <c:pt idx="3">
                  <c:v>-3100</c:v>
                </c:pt>
                <c:pt idx="4">
                  <c:v>-10800</c:v>
                </c:pt>
                <c:pt idx="5">
                  <c:v>-15600</c:v>
                </c:pt>
                <c:pt idx="6">
                  <c:v>-14600</c:v>
                </c:pt>
                <c:pt idx="7">
                  <c:v>-17900</c:v>
                </c:pt>
                <c:pt idx="8">
                  <c:v>-17000</c:v>
                </c:pt>
                <c:pt idx="9">
                  <c:v>-31000</c:v>
                </c:pt>
                <c:pt idx="10">
                  <c:v>-18000</c:v>
                </c:pt>
                <c:pt idx="11">
                  <c:v>-12600</c:v>
                </c:pt>
                <c:pt idx="12">
                  <c:v>-9600</c:v>
                </c:pt>
              </c:numCache>
            </c:numRef>
          </c:val>
          <c:extLst>
            <c:ext xmlns:c16="http://schemas.microsoft.com/office/drawing/2014/chart" uri="{C3380CC4-5D6E-409C-BE32-E72D297353CC}">
              <c16:uniqueId val="{00000001-7D9D-4449-BC65-E8FDF41E2197}"/>
            </c:ext>
          </c:extLst>
        </c:ser>
        <c:dLbls>
          <c:showLegendKey val="0"/>
          <c:showVal val="0"/>
          <c:showCatName val="0"/>
          <c:showSerName val="0"/>
          <c:showPercent val="0"/>
          <c:showBubbleSize val="0"/>
        </c:dLbls>
        <c:gapWidth val="219"/>
        <c:overlap val="-27"/>
        <c:axId val="897334160"/>
        <c:axId val="897334576"/>
      </c:barChart>
      <c:lineChart>
        <c:grouping val="standard"/>
        <c:varyColors val="0"/>
        <c:ser>
          <c:idx val="2"/>
          <c:order val="2"/>
          <c:tx>
            <c:strRef>
              <c:f>Sheet1!$G$2</c:f>
              <c:strCache>
                <c:ptCount val="1"/>
                <c:pt idx="0">
                  <c:v>净投放量（亿元）</c:v>
                </c:pt>
              </c:strCache>
            </c:strRef>
          </c:tx>
          <c:spPr>
            <a:ln w="28575" cap="rnd">
              <a:solidFill>
                <a:schemeClr val="accent3"/>
              </a:solidFill>
              <a:round/>
            </a:ln>
            <a:effectLst/>
          </c:spPr>
          <c:marker>
            <c:symbol val="none"/>
          </c:marker>
          <c:cat>
            <c:numRef>
              <c:f>Sheet1!$D$3:$D$15</c:f>
              <c:numCache>
                <c:formatCode>yyyy"年"m"月"</c:formatCode>
                <c:ptCount val="13"/>
                <c:pt idx="0">
                  <c:v>44774</c:v>
                </c:pt>
                <c:pt idx="1">
                  <c:v>44743</c:v>
                </c:pt>
                <c:pt idx="2">
                  <c:v>44713</c:v>
                </c:pt>
                <c:pt idx="3">
                  <c:v>44682</c:v>
                </c:pt>
                <c:pt idx="4">
                  <c:v>44652</c:v>
                </c:pt>
                <c:pt idx="5">
                  <c:v>44621</c:v>
                </c:pt>
                <c:pt idx="6">
                  <c:v>44593</c:v>
                </c:pt>
                <c:pt idx="7">
                  <c:v>44562</c:v>
                </c:pt>
                <c:pt idx="8">
                  <c:v>44531</c:v>
                </c:pt>
                <c:pt idx="9">
                  <c:v>44501</c:v>
                </c:pt>
                <c:pt idx="10">
                  <c:v>44470</c:v>
                </c:pt>
                <c:pt idx="11">
                  <c:v>44440</c:v>
                </c:pt>
                <c:pt idx="12">
                  <c:v>44409</c:v>
                </c:pt>
              </c:numCache>
            </c:numRef>
          </c:cat>
          <c:val>
            <c:numRef>
              <c:f>Sheet1!$G$3:$G$15</c:f>
              <c:numCache>
                <c:formatCode>#,##0_ </c:formatCode>
                <c:ptCount val="13"/>
                <c:pt idx="0">
                  <c:v>-2060</c:v>
                </c:pt>
                <c:pt idx="1">
                  <c:v>-3940</c:v>
                </c:pt>
                <c:pt idx="2">
                  <c:v>4000</c:v>
                </c:pt>
                <c:pt idx="3">
                  <c:v>-100</c:v>
                </c:pt>
                <c:pt idx="4">
                  <c:v>-7100</c:v>
                </c:pt>
                <c:pt idx="5">
                  <c:v>-2300</c:v>
                </c:pt>
                <c:pt idx="6">
                  <c:v>1000</c:v>
                </c:pt>
                <c:pt idx="7">
                  <c:v>6000</c:v>
                </c:pt>
                <c:pt idx="8">
                  <c:v>-3200</c:v>
                </c:pt>
                <c:pt idx="9">
                  <c:v>-5700</c:v>
                </c:pt>
                <c:pt idx="10">
                  <c:v>1600</c:v>
                </c:pt>
                <c:pt idx="11">
                  <c:v>5900</c:v>
                </c:pt>
                <c:pt idx="12">
                  <c:v>1300</c:v>
                </c:pt>
              </c:numCache>
            </c:numRef>
          </c:val>
          <c:smooth val="0"/>
          <c:extLst>
            <c:ext xmlns:c16="http://schemas.microsoft.com/office/drawing/2014/chart" uri="{C3380CC4-5D6E-409C-BE32-E72D297353CC}">
              <c16:uniqueId val="{00000002-7D9D-4449-BC65-E8FDF41E2197}"/>
            </c:ext>
          </c:extLst>
        </c:ser>
        <c:dLbls>
          <c:showLegendKey val="0"/>
          <c:showVal val="0"/>
          <c:showCatName val="0"/>
          <c:showSerName val="0"/>
          <c:showPercent val="0"/>
          <c:showBubbleSize val="0"/>
        </c:dLbls>
        <c:marker val="1"/>
        <c:smooth val="0"/>
        <c:axId val="897334160"/>
        <c:axId val="897334576"/>
      </c:lineChart>
      <c:dateAx>
        <c:axId val="897334160"/>
        <c:scaling>
          <c:orientation val="minMax"/>
        </c:scaling>
        <c:delete val="0"/>
        <c:axPos val="b"/>
        <c:numFmt formatCode="yyyy&quot;年&quot;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97334576"/>
        <c:crosses val="autoZero"/>
        <c:auto val="1"/>
        <c:lblOffset val="100"/>
        <c:baseTimeUnit val="months"/>
      </c:dateAx>
      <c:valAx>
        <c:axId val="897334576"/>
        <c:scaling>
          <c:orientation val="minMax"/>
        </c:scaling>
        <c:delete val="1"/>
        <c:axPos val="l"/>
        <c:numFmt formatCode="#,##0_ " sourceLinked="1"/>
        <c:majorTickMark val="none"/>
        <c:minorTickMark val="none"/>
        <c:tickLblPos val="nextTo"/>
        <c:crossAx val="897334160"/>
        <c:crosses val="autoZero"/>
        <c:crossBetween val="between"/>
      </c:valAx>
      <c:spPr>
        <a:noFill/>
        <a:ln>
          <a:noFill/>
        </a:ln>
        <a:effectLst/>
      </c:spPr>
    </c:plotArea>
    <c:legend>
      <c:legendPos val="b"/>
      <c:layout>
        <c:manualLayout>
          <c:xMode val="edge"/>
          <c:yMode val="edge"/>
          <c:x val="0.1761171478306259"/>
          <c:y val="0.94735536476369342"/>
          <c:w val="0.64776561112755249"/>
          <c:h val="5.26446352363065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8</a:t>
            </a:r>
            <a:r>
              <a:rPr lang="en-US" dirty="0"/>
              <a:t>月主要股指涨跌幅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Sheet1!$A$2:$A$24</c:f>
              <c:numCache>
                <c:formatCode>m/d/yyyy</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Sheet1!$B$2:$B$24</c:f>
              <c:numCache>
                <c:formatCode>0.00%</c:formatCode>
                <c:ptCount val="23"/>
                <c:pt idx="0">
                  <c:v>2.0656330304558157E-3</c:v>
                </c:pt>
                <c:pt idx="1">
                  <c:v>-2.0585631555003592E-2</c:v>
                </c:pt>
                <c:pt idx="2">
                  <c:v>-2.7532552163381685E-2</c:v>
                </c:pt>
                <c:pt idx="3">
                  <c:v>-1.9734172701675767E-2</c:v>
                </c:pt>
                <c:pt idx="4">
                  <c:v>-8.0565835905127559E-3</c:v>
                </c:pt>
                <c:pt idx="5">
                  <c:v>-5.0134635010020689E-3</c:v>
                </c:pt>
                <c:pt idx="6">
                  <c:v>-1.7859118909149263E-3</c:v>
                </c:pt>
                <c:pt idx="7">
                  <c:v>-7.1374998463069605E-3</c:v>
                </c:pt>
                <c:pt idx="8">
                  <c:v>8.7389802166455421E-3</c:v>
                </c:pt>
                <c:pt idx="9">
                  <c:v>7.269675769386863E-3</c:v>
                </c:pt>
                <c:pt idx="10">
                  <c:v>7.02376707528507E-3</c:v>
                </c:pt>
                <c:pt idx="11">
                  <c:v>7.5739877783380649E-3</c:v>
                </c:pt>
                <c:pt idx="12">
                  <c:v>1.2077190739078647E-2</c:v>
                </c:pt>
                <c:pt idx="13">
                  <c:v>7.4694765833447363E-3</c:v>
                </c:pt>
                <c:pt idx="14">
                  <c:v>1.487747599316469E-3</c:v>
                </c:pt>
                <c:pt idx="15">
                  <c:v>7.5463230502514911E-3</c:v>
                </c:pt>
                <c:pt idx="16">
                  <c:v>7.0637272380764671E-3</c:v>
                </c:pt>
                <c:pt idx="17">
                  <c:v>-1.1692958404544429E-2</c:v>
                </c:pt>
                <c:pt idx="18">
                  <c:v>-2.1486272147150931E-3</c:v>
                </c:pt>
                <c:pt idx="19">
                  <c:v>-5.2317074670175101E-3</c:v>
                </c:pt>
                <c:pt idx="20">
                  <c:v>-3.8453972040181084E-3</c:v>
                </c:pt>
                <c:pt idx="21">
                  <c:v>-7.99818027566368E-3</c:v>
                </c:pt>
                <c:pt idx="22">
                  <c:v>-1.5707417835757576E-2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科创50</c:v>
                </c:pt>
              </c:strCache>
            </c:strRef>
          </c:tx>
          <c:spPr>
            <a:ln w="28575" cap="rnd">
              <a:solidFill>
                <a:schemeClr val="bg1">
                  <a:lumMod val="75000"/>
                </a:schemeClr>
              </a:solidFill>
              <a:round/>
            </a:ln>
            <a:effectLst/>
          </c:spPr>
          <c:marker>
            <c:symbol val="none"/>
          </c:marker>
          <c:cat>
            <c:numRef>
              <c:f>Sheet1!$A$2:$A$24</c:f>
              <c:numCache>
                <c:formatCode>m/d/yyyy</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Sheet1!$C$2:$C$24</c:f>
              <c:numCache>
                <c:formatCode>0.00%</c:formatCode>
                <c:ptCount val="23"/>
                <c:pt idx="0">
                  <c:v>1.0349799340624966E-2</c:v>
                </c:pt>
                <c:pt idx="1">
                  <c:v>5.5100972532164949E-3</c:v>
                </c:pt>
                <c:pt idx="2">
                  <c:v>1.0505918762799382E-2</c:v>
                </c:pt>
                <c:pt idx="3">
                  <c:v>2.0212873423882671E-2</c:v>
                </c:pt>
                <c:pt idx="4">
                  <c:v>6.2833475677512185E-2</c:v>
                </c:pt>
                <c:pt idx="5">
                  <c:v>5.847131535204908E-2</c:v>
                </c:pt>
                <c:pt idx="6">
                  <c:v>6.7416039893104074E-2</c:v>
                </c:pt>
                <c:pt idx="7">
                  <c:v>6.1759006713135056E-2</c:v>
                </c:pt>
                <c:pt idx="8">
                  <c:v>7.7352581939737819E-2</c:v>
                </c:pt>
                <c:pt idx="9">
                  <c:v>5.2603061777373616E-2</c:v>
                </c:pt>
                <c:pt idx="10">
                  <c:v>5.0362288894398866E-2</c:v>
                </c:pt>
                <c:pt idx="11">
                  <c:v>4.443893434719115E-2</c:v>
                </c:pt>
                <c:pt idx="12">
                  <c:v>3.9856370131599261E-2</c:v>
                </c:pt>
                <c:pt idx="13">
                  <c:v>5.3007135575942943E-2</c:v>
                </c:pt>
                <c:pt idx="14">
                  <c:v>1.7944550054641795E-2</c:v>
                </c:pt>
                <c:pt idx="15">
                  <c:v>1.6870081090264444E-2</c:v>
                </c:pt>
                <c:pt idx="16">
                  <c:v>1.6888448081108454E-2</c:v>
                </c:pt>
                <c:pt idx="17">
                  <c:v>-1.8302706376100875E-2</c:v>
                </c:pt>
                <c:pt idx="18">
                  <c:v>-3.0323901883534843E-2</c:v>
                </c:pt>
                <c:pt idx="19">
                  <c:v>-3.9415562351342248E-2</c:v>
                </c:pt>
                <c:pt idx="20">
                  <c:v>-3.1802444646481409E-2</c:v>
                </c:pt>
                <c:pt idx="21">
                  <c:v>-3.547584281529248E-2</c:v>
                </c:pt>
                <c:pt idx="22">
                  <c:v>-5.4412210375513137E-2</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深证成指</c:v>
                </c:pt>
              </c:strCache>
            </c:strRef>
          </c:tx>
          <c:spPr>
            <a:ln w="28575" cap="rnd">
              <a:solidFill>
                <a:schemeClr val="accent3">
                  <a:lumMod val="75000"/>
                </a:schemeClr>
              </a:solidFill>
              <a:round/>
            </a:ln>
            <a:effectLst/>
          </c:spPr>
          <c:marker>
            <c:symbol val="none"/>
          </c:marker>
          <c:cat>
            <c:numRef>
              <c:f>Sheet1!$A$2:$A$24</c:f>
              <c:numCache>
                <c:formatCode>m/d/yyyy</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Sheet1!$D$2:$D$24</c:f>
              <c:numCache>
                <c:formatCode>0.00%</c:formatCode>
                <c:ptCount val="23"/>
                <c:pt idx="0">
                  <c:v>1.1979372165140223E-2</c:v>
                </c:pt>
                <c:pt idx="1">
                  <c:v>-1.1975296162361815E-2</c:v>
                </c:pt>
                <c:pt idx="2">
                  <c:v>-2.3205499016868081E-2</c:v>
                </c:pt>
                <c:pt idx="3">
                  <c:v>-1.6442595207272981E-2</c:v>
                </c:pt>
                <c:pt idx="4">
                  <c:v>1.8668092724172247E-4</c:v>
                </c:pt>
                <c:pt idx="5">
                  <c:v>2.8719515575221788E-3</c:v>
                </c:pt>
                <c:pt idx="6">
                  <c:v>5.2311419655464153E-3</c:v>
                </c:pt>
                <c:pt idx="7">
                  <c:v>-3.5387856120362438E-3</c:v>
                </c:pt>
                <c:pt idx="8">
                  <c:v>1.688361870787447E-2</c:v>
                </c:pt>
                <c:pt idx="9">
                  <c:v>1.24293628718537E-2</c:v>
                </c:pt>
                <c:pt idx="10">
                  <c:v>1.5757826740534719E-2</c:v>
                </c:pt>
                <c:pt idx="11">
                  <c:v>1.6564060090063393E-2</c:v>
                </c:pt>
                <c:pt idx="12">
                  <c:v>2.6782599055019451E-2</c:v>
                </c:pt>
                <c:pt idx="13">
                  <c:v>2.0412621913243001E-2</c:v>
                </c:pt>
                <c:pt idx="14">
                  <c:v>7.4696826913356329E-3</c:v>
                </c:pt>
                <c:pt idx="15">
                  <c:v>1.946372846647737E-2</c:v>
                </c:pt>
                <c:pt idx="16">
                  <c:v>1.5344520058824918E-2</c:v>
                </c:pt>
                <c:pt idx="17">
                  <c:v>-1.3901615075340934E-2</c:v>
                </c:pt>
                <c:pt idx="18">
                  <c:v>-1.3278801850831301E-2</c:v>
                </c:pt>
                <c:pt idx="19">
                  <c:v>-1.6891770713430954E-2</c:v>
                </c:pt>
                <c:pt idx="20">
                  <c:v>-2.0278929022118031E-2</c:v>
                </c:pt>
                <c:pt idx="21">
                  <c:v>-2.4140534054187923E-2</c:v>
                </c:pt>
                <c:pt idx="22">
                  <c:v>-3.6776142666618772E-2</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创业板指</c:v>
                </c:pt>
              </c:strCache>
            </c:strRef>
          </c:tx>
          <c:spPr>
            <a:ln w="28575" cap="rnd">
              <a:solidFill>
                <a:srgbClr val="FF9933"/>
              </a:solidFill>
              <a:round/>
            </a:ln>
            <a:effectLst/>
          </c:spPr>
          <c:marker>
            <c:symbol val="none"/>
          </c:marker>
          <c:cat>
            <c:numRef>
              <c:f>Sheet1!$A$2:$A$24</c:f>
              <c:numCache>
                <c:formatCode>m/d/yyyy</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Sheet1!$E$2:$E$24</c:f>
              <c:numCache>
                <c:formatCode>0.00%</c:formatCode>
                <c:ptCount val="23"/>
                <c:pt idx="0">
                  <c:v>2.3700125447021936E-2</c:v>
                </c:pt>
                <c:pt idx="1">
                  <c:v>3.0594094628246804E-3</c:v>
                </c:pt>
                <c:pt idx="2">
                  <c:v>-1.5589132917672943E-2</c:v>
                </c:pt>
                <c:pt idx="3">
                  <c:v>-1.1110486996573465E-2</c:v>
                </c:pt>
                <c:pt idx="4">
                  <c:v>4.9242637008743984E-3</c:v>
                </c:pt>
                <c:pt idx="5">
                  <c:v>1.9622161058998611E-3</c:v>
                </c:pt>
                <c:pt idx="6">
                  <c:v>9.1183133928740556E-3</c:v>
                </c:pt>
                <c:pt idx="7">
                  <c:v>-4.4449437360744026E-3</c:v>
                </c:pt>
                <c:pt idx="8">
                  <c:v>1.9112883596397623E-2</c:v>
                </c:pt>
                <c:pt idx="9">
                  <c:v>7.6316725645491079E-3</c:v>
                </c:pt>
                <c:pt idx="10">
                  <c:v>1.802692430114794E-2</c:v>
                </c:pt>
                <c:pt idx="11">
                  <c:v>2.2820123949147231E-2</c:v>
                </c:pt>
                <c:pt idx="12">
                  <c:v>4.0240408919844928E-2</c:v>
                </c:pt>
                <c:pt idx="13">
                  <c:v>3.9457769289820144E-2</c:v>
                </c:pt>
                <c:pt idx="14">
                  <c:v>2.3879870433822115E-2</c:v>
                </c:pt>
                <c:pt idx="15">
                  <c:v>4.0656069201820078E-2</c:v>
                </c:pt>
                <c:pt idx="16">
                  <c:v>4.1139133853844934E-2</c:v>
                </c:pt>
                <c:pt idx="17">
                  <c:v>3.2204310134997804E-3</c:v>
                </c:pt>
                <c:pt idx="18">
                  <c:v>-1.179576475874744E-3</c:v>
                </c:pt>
                <c:pt idx="19">
                  <c:v>-1.1293976670598505E-2</c:v>
                </c:pt>
                <c:pt idx="20">
                  <c:v>-1.4956280776648012E-2</c:v>
                </c:pt>
                <c:pt idx="21">
                  <c:v>-2.1835271208972218E-2</c:v>
                </c:pt>
                <c:pt idx="22">
                  <c:v>-3.7461850998895319E-2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8</a:t>
            </a:r>
            <a:r>
              <a:rPr lang="zh-CN" dirty="0"/>
              <a:t>月沪深市值变动</a:t>
            </a:r>
          </a:p>
        </c:rich>
      </c:tx>
      <c:layout>
        <c:manualLayout>
          <c:xMode val="edge"/>
          <c:yMode val="edge"/>
          <c:x val="0.35526043866972901"/>
          <c:y val="4.69689494562327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8.0974409448818896E-2"/>
          <c:y val="9.4242181702621705E-2"/>
          <c:w val="0.90183809055118114"/>
          <c:h val="0.7181839504104540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Sheet1!$A$2:$A$24</c:f>
              <c:numCache>
                <c:formatCode>yyyy/mm/dd</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Sheet1!$B$2:$B$24</c:f>
              <c:numCache>
                <c:formatCode>0.00%</c:formatCode>
                <c:ptCount val="23"/>
                <c:pt idx="0">
                  <c:v>2.5374945465641563E-3</c:v>
                </c:pt>
                <c:pt idx="1">
                  <c:v>-1.8184215907037782E-2</c:v>
                </c:pt>
                <c:pt idx="2">
                  <c:v>-2.4682545275987122E-2</c:v>
                </c:pt>
                <c:pt idx="3">
                  <c:v>-1.6593152803806355E-2</c:v>
                </c:pt>
                <c:pt idx="4">
                  <c:v>-3.795440049166543E-3</c:v>
                </c:pt>
                <c:pt idx="5">
                  <c:v>-2.1270180911789893E-3</c:v>
                </c:pt>
                <c:pt idx="6">
                  <c:v>1.7312673408420576E-3</c:v>
                </c:pt>
                <c:pt idx="7">
                  <c:v>-3.6815219849216652E-3</c:v>
                </c:pt>
                <c:pt idx="8">
                  <c:v>1.1784595744290582E-2</c:v>
                </c:pt>
                <c:pt idx="9">
                  <c:v>1.3520640369070636E-2</c:v>
                </c:pt>
                <c:pt idx="10">
                  <c:v>1.2840284311799843E-2</c:v>
                </c:pt>
                <c:pt idx="11">
                  <c:v>1.3174934454888598E-2</c:v>
                </c:pt>
                <c:pt idx="12">
                  <c:v>1.7503927542865227E-2</c:v>
                </c:pt>
                <c:pt idx="13">
                  <c:v>1.4321400125529182E-2</c:v>
                </c:pt>
                <c:pt idx="14">
                  <c:v>9.2830167996404978E-3</c:v>
                </c:pt>
                <c:pt idx="15">
                  <c:v>1.8241027735820481E-2</c:v>
                </c:pt>
                <c:pt idx="16">
                  <c:v>1.8857887610277402E-2</c:v>
                </c:pt>
                <c:pt idx="17">
                  <c:v>1.1807184476173571E-3</c:v>
                </c:pt>
                <c:pt idx="18">
                  <c:v>1.1960752383055384E-2</c:v>
                </c:pt>
                <c:pt idx="19">
                  <c:v>8.4190978218112722E-3</c:v>
                </c:pt>
                <c:pt idx="20">
                  <c:v>1.0515593339342377E-2</c:v>
                </c:pt>
                <c:pt idx="21">
                  <c:v>6.3779593191792827E-3</c:v>
                </c:pt>
                <c:pt idx="22">
                  <c:v>-1.6096170995464343E-3</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Sheet1!$A$2:$A$24</c:f>
              <c:numCache>
                <c:formatCode>yyyy/mm/dd</c:formatCode>
                <c:ptCount val="23"/>
                <c:pt idx="0">
                  <c:v>44774</c:v>
                </c:pt>
                <c:pt idx="1">
                  <c:v>44775</c:v>
                </c:pt>
                <c:pt idx="2">
                  <c:v>44776</c:v>
                </c:pt>
                <c:pt idx="3">
                  <c:v>44777</c:v>
                </c:pt>
                <c:pt idx="4">
                  <c:v>44778</c:v>
                </c:pt>
                <c:pt idx="5">
                  <c:v>44781</c:v>
                </c:pt>
                <c:pt idx="6">
                  <c:v>44782</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Sheet1!$C$2:$C$24</c:f>
              <c:numCache>
                <c:formatCode>0.00%</c:formatCode>
                <c:ptCount val="23"/>
                <c:pt idx="0">
                  <c:v>1.0419891487744692E-2</c:v>
                </c:pt>
                <c:pt idx="1">
                  <c:v>-1.8646051233271566E-2</c:v>
                </c:pt>
                <c:pt idx="2">
                  <c:v>-2.8159035727494452E-2</c:v>
                </c:pt>
                <c:pt idx="3">
                  <c:v>-1.9312592606322232E-2</c:v>
                </c:pt>
                <c:pt idx="4">
                  <c:v>-3.5289792148897048E-3</c:v>
                </c:pt>
                <c:pt idx="5">
                  <c:v>5.5208443501453264E-3</c:v>
                </c:pt>
                <c:pt idx="6">
                  <c:v>7.762511581207443E-3</c:v>
                </c:pt>
                <c:pt idx="7">
                  <c:v>4.222496053085667E-3</c:v>
                </c:pt>
                <c:pt idx="8">
                  <c:v>2.1117767398293186E-2</c:v>
                </c:pt>
                <c:pt idx="9">
                  <c:v>1.6385932071519838E-2</c:v>
                </c:pt>
                <c:pt idx="10">
                  <c:v>2.1354942043449121E-2</c:v>
                </c:pt>
                <c:pt idx="11">
                  <c:v>2.5932146775481391E-2</c:v>
                </c:pt>
                <c:pt idx="12">
                  <c:v>3.3712293006458394E-2</c:v>
                </c:pt>
                <c:pt idx="13">
                  <c:v>3.1016803147297711E-2</c:v>
                </c:pt>
                <c:pt idx="14">
                  <c:v>1.8459269844796733E-2</c:v>
                </c:pt>
                <c:pt idx="15">
                  <c:v>2.83127786338222E-2</c:v>
                </c:pt>
                <c:pt idx="16">
                  <c:v>2.7687299859166403E-2</c:v>
                </c:pt>
                <c:pt idx="17">
                  <c:v>-3.2661035995400489E-3</c:v>
                </c:pt>
                <c:pt idx="18">
                  <c:v>-5.7403736334848965E-3</c:v>
                </c:pt>
                <c:pt idx="19">
                  <c:v>-9.9277740928929159E-3</c:v>
                </c:pt>
                <c:pt idx="20">
                  <c:v>-8.02061349779426E-3</c:v>
                </c:pt>
                <c:pt idx="21">
                  <c:v>-1.2602000622635279E-2</c:v>
                </c:pt>
                <c:pt idx="22">
                  <c:v>-3.1724342648392745E-2</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6784"/>
        <c:crosses val="autoZero"/>
        <c:auto val="1"/>
        <c:lblOffset val="100"/>
        <c:baseTimeUnit val="days"/>
        <c:majorUnit val="2"/>
      </c:dateAx>
      <c:valAx>
        <c:axId val="440886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r>
              <a:rPr lang="zh-CN"/>
              <a:t>北证</a:t>
            </a:r>
            <a:r>
              <a:rPr lang="en-US"/>
              <a:t>A</a:t>
            </a:r>
            <a:r>
              <a:rPr lang="zh-CN"/>
              <a:t>股总市值</a:t>
            </a:r>
            <a:r>
              <a:rPr lang="en-US"/>
              <a:t>(</a:t>
            </a:r>
            <a:r>
              <a:rPr lang="zh-CN"/>
              <a:t>亿元</a:t>
            </a:r>
            <a:r>
              <a:rPr lang="en-US"/>
              <a: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title>
    <c:autoTitleDeleted val="0"/>
    <c:plotArea>
      <c:layout/>
      <c:lineChart>
        <c:grouping val="standard"/>
        <c:varyColors val="0"/>
        <c:ser>
          <c:idx val="0"/>
          <c:order val="0"/>
          <c:tx>
            <c:strRef>
              <c:f>Sheet1!$F$4</c:f>
              <c:strCache>
                <c:ptCount val="1"/>
                <c:pt idx="0">
                  <c:v>总市值(亿元)</c:v>
                </c:pt>
              </c:strCache>
            </c:strRef>
          </c:tx>
          <c:spPr>
            <a:ln w="31750" cap="rnd">
              <a:solidFill>
                <a:schemeClr val="accent1"/>
              </a:solidFill>
              <a:round/>
            </a:ln>
            <a:effectLst/>
          </c:spPr>
          <c:marker>
            <c:symbol val="none"/>
          </c:marker>
          <c:dLbls>
            <c:dLbl>
              <c:idx val="0"/>
              <c:layout>
                <c:manualLayout>
                  <c:x val="-1.7756732761171946E-2"/>
                  <c:y val="-5.8815868910450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2B-46C2-B4E4-21008CC38A79}"/>
                </c:ext>
              </c:extLst>
            </c:dLbl>
            <c:dLbl>
              <c:idx val="195"/>
              <c:layout>
                <c:manualLayout>
                  <c:x val="-3.5513465522343888E-3"/>
                  <c:y val="4.9405329884778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9A-41E5-875A-7C6A96D545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Sheet1!$E$5:$E$200</c:f>
              <c:numCache>
                <c:formatCode>yyyy/mm/dd</c:formatCode>
                <c:ptCount val="196"/>
                <c:pt idx="0">
                  <c:v>44515</c:v>
                </c:pt>
                <c:pt idx="1">
                  <c:v>44516</c:v>
                </c:pt>
                <c:pt idx="2">
                  <c:v>44517</c:v>
                </c:pt>
                <c:pt idx="3">
                  <c:v>44518</c:v>
                </c:pt>
                <c:pt idx="4">
                  <c:v>44519</c:v>
                </c:pt>
                <c:pt idx="5">
                  <c:v>44522</c:v>
                </c:pt>
                <c:pt idx="6">
                  <c:v>44523</c:v>
                </c:pt>
                <c:pt idx="7">
                  <c:v>44524</c:v>
                </c:pt>
                <c:pt idx="8">
                  <c:v>44525</c:v>
                </c:pt>
                <c:pt idx="9">
                  <c:v>44526</c:v>
                </c:pt>
                <c:pt idx="10">
                  <c:v>44529</c:v>
                </c:pt>
                <c:pt idx="11">
                  <c:v>44530</c:v>
                </c:pt>
                <c:pt idx="12">
                  <c:v>44531</c:v>
                </c:pt>
                <c:pt idx="13">
                  <c:v>44532</c:v>
                </c:pt>
                <c:pt idx="14">
                  <c:v>44533</c:v>
                </c:pt>
                <c:pt idx="15">
                  <c:v>44536</c:v>
                </c:pt>
                <c:pt idx="16">
                  <c:v>44537</c:v>
                </c:pt>
                <c:pt idx="17">
                  <c:v>44538</c:v>
                </c:pt>
                <c:pt idx="18">
                  <c:v>44539</c:v>
                </c:pt>
                <c:pt idx="19">
                  <c:v>44540</c:v>
                </c:pt>
                <c:pt idx="20">
                  <c:v>44543</c:v>
                </c:pt>
                <c:pt idx="21">
                  <c:v>44544</c:v>
                </c:pt>
                <c:pt idx="22">
                  <c:v>44545</c:v>
                </c:pt>
                <c:pt idx="23">
                  <c:v>44546</c:v>
                </c:pt>
                <c:pt idx="24">
                  <c:v>44547</c:v>
                </c:pt>
                <c:pt idx="25">
                  <c:v>44550</c:v>
                </c:pt>
                <c:pt idx="26">
                  <c:v>44551</c:v>
                </c:pt>
                <c:pt idx="27">
                  <c:v>44552</c:v>
                </c:pt>
                <c:pt idx="28">
                  <c:v>44553</c:v>
                </c:pt>
                <c:pt idx="29">
                  <c:v>44554</c:v>
                </c:pt>
                <c:pt idx="30">
                  <c:v>44557</c:v>
                </c:pt>
                <c:pt idx="31">
                  <c:v>44558</c:v>
                </c:pt>
                <c:pt idx="32">
                  <c:v>44559</c:v>
                </c:pt>
                <c:pt idx="33">
                  <c:v>44560</c:v>
                </c:pt>
                <c:pt idx="34">
                  <c:v>44561</c:v>
                </c:pt>
                <c:pt idx="35">
                  <c:v>44565</c:v>
                </c:pt>
                <c:pt idx="36">
                  <c:v>44566</c:v>
                </c:pt>
                <c:pt idx="37">
                  <c:v>44567</c:v>
                </c:pt>
                <c:pt idx="38">
                  <c:v>44568</c:v>
                </c:pt>
                <c:pt idx="39">
                  <c:v>44571</c:v>
                </c:pt>
                <c:pt idx="40">
                  <c:v>44572</c:v>
                </c:pt>
                <c:pt idx="41">
                  <c:v>44573</c:v>
                </c:pt>
                <c:pt idx="42">
                  <c:v>44574</c:v>
                </c:pt>
                <c:pt idx="43">
                  <c:v>44575</c:v>
                </c:pt>
                <c:pt idx="44">
                  <c:v>44578</c:v>
                </c:pt>
                <c:pt idx="45">
                  <c:v>44579</c:v>
                </c:pt>
                <c:pt idx="46">
                  <c:v>44580</c:v>
                </c:pt>
                <c:pt idx="47">
                  <c:v>44581</c:v>
                </c:pt>
                <c:pt idx="48">
                  <c:v>44582</c:v>
                </c:pt>
                <c:pt idx="49">
                  <c:v>44585</c:v>
                </c:pt>
                <c:pt idx="50">
                  <c:v>44586</c:v>
                </c:pt>
                <c:pt idx="51">
                  <c:v>44587</c:v>
                </c:pt>
                <c:pt idx="52">
                  <c:v>44588</c:v>
                </c:pt>
                <c:pt idx="53">
                  <c:v>44589</c:v>
                </c:pt>
                <c:pt idx="54">
                  <c:v>44599</c:v>
                </c:pt>
                <c:pt idx="55">
                  <c:v>44600</c:v>
                </c:pt>
                <c:pt idx="56">
                  <c:v>44601</c:v>
                </c:pt>
                <c:pt idx="57">
                  <c:v>44602</c:v>
                </c:pt>
                <c:pt idx="58">
                  <c:v>44603</c:v>
                </c:pt>
                <c:pt idx="59">
                  <c:v>44606</c:v>
                </c:pt>
                <c:pt idx="60">
                  <c:v>44607</c:v>
                </c:pt>
                <c:pt idx="61">
                  <c:v>44608</c:v>
                </c:pt>
                <c:pt idx="62">
                  <c:v>44609</c:v>
                </c:pt>
                <c:pt idx="63">
                  <c:v>44610</c:v>
                </c:pt>
                <c:pt idx="64">
                  <c:v>44613</c:v>
                </c:pt>
                <c:pt idx="65">
                  <c:v>44614</c:v>
                </c:pt>
                <c:pt idx="66">
                  <c:v>44615</c:v>
                </c:pt>
                <c:pt idx="67">
                  <c:v>44616</c:v>
                </c:pt>
                <c:pt idx="68">
                  <c:v>44617</c:v>
                </c:pt>
                <c:pt idx="69">
                  <c:v>44620</c:v>
                </c:pt>
                <c:pt idx="70">
                  <c:v>44621</c:v>
                </c:pt>
                <c:pt idx="71">
                  <c:v>44622</c:v>
                </c:pt>
                <c:pt idx="72">
                  <c:v>44623</c:v>
                </c:pt>
                <c:pt idx="73">
                  <c:v>44624</c:v>
                </c:pt>
                <c:pt idx="74">
                  <c:v>44627</c:v>
                </c:pt>
                <c:pt idx="75">
                  <c:v>44628</c:v>
                </c:pt>
                <c:pt idx="76">
                  <c:v>44629</c:v>
                </c:pt>
                <c:pt idx="77">
                  <c:v>44630</c:v>
                </c:pt>
                <c:pt idx="78">
                  <c:v>44631</c:v>
                </c:pt>
                <c:pt idx="79">
                  <c:v>44634</c:v>
                </c:pt>
                <c:pt idx="80">
                  <c:v>44635</c:v>
                </c:pt>
                <c:pt idx="81">
                  <c:v>44636</c:v>
                </c:pt>
                <c:pt idx="82">
                  <c:v>44637</c:v>
                </c:pt>
                <c:pt idx="83">
                  <c:v>44638</c:v>
                </c:pt>
                <c:pt idx="84">
                  <c:v>44641</c:v>
                </c:pt>
                <c:pt idx="85">
                  <c:v>44642</c:v>
                </c:pt>
                <c:pt idx="86">
                  <c:v>44643</c:v>
                </c:pt>
                <c:pt idx="87">
                  <c:v>44644</c:v>
                </c:pt>
                <c:pt idx="88">
                  <c:v>44645</c:v>
                </c:pt>
                <c:pt idx="89">
                  <c:v>44648</c:v>
                </c:pt>
                <c:pt idx="90">
                  <c:v>44649</c:v>
                </c:pt>
                <c:pt idx="91">
                  <c:v>44650</c:v>
                </c:pt>
                <c:pt idx="92">
                  <c:v>44651</c:v>
                </c:pt>
                <c:pt idx="93">
                  <c:v>44652</c:v>
                </c:pt>
                <c:pt idx="94">
                  <c:v>44657</c:v>
                </c:pt>
                <c:pt idx="95">
                  <c:v>44658</c:v>
                </c:pt>
                <c:pt idx="96">
                  <c:v>44659</c:v>
                </c:pt>
                <c:pt idx="97">
                  <c:v>44662</c:v>
                </c:pt>
                <c:pt idx="98">
                  <c:v>44663</c:v>
                </c:pt>
                <c:pt idx="99">
                  <c:v>44664</c:v>
                </c:pt>
                <c:pt idx="100">
                  <c:v>44665</c:v>
                </c:pt>
                <c:pt idx="101">
                  <c:v>44666</c:v>
                </c:pt>
                <c:pt idx="102">
                  <c:v>44669</c:v>
                </c:pt>
                <c:pt idx="103">
                  <c:v>44670</c:v>
                </c:pt>
                <c:pt idx="104">
                  <c:v>44671</c:v>
                </c:pt>
                <c:pt idx="105">
                  <c:v>44672</c:v>
                </c:pt>
                <c:pt idx="106">
                  <c:v>44673</c:v>
                </c:pt>
                <c:pt idx="107">
                  <c:v>44676</c:v>
                </c:pt>
                <c:pt idx="108">
                  <c:v>44677</c:v>
                </c:pt>
                <c:pt idx="109">
                  <c:v>44678</c:v>
                </c:pt>
                <c:pt idx="110">
                  <c:v>44679</c:v>
                </c:pt>
                <c:pt idx="111">
                  <c:v>44680</c:v>
                </c:pt>
                <c:pt idx="112">
                  <c:v>44686</c:v>
                </c:pt>
                <c:pt idx="113">
                  <c:v>44687</c:v>
                </c:pt>
                <c:pt idx="114">
                  <c:v>44690</c:v>
                </c:pt>
                <c:pt idx="115">
                  <c:v>44691</c:v>
                </c:pt>
                <c:pt idx="116">
                  <c:v>44692</c:v>
                </c:pt>
                <c:pt idx="117">
                  <c:v>44693</c:v>
                </c:pt>
                <c:pt idx="118">
                  <c:v>44694</c:v>
                </c:pt>
                <c:pt idx="119">
                  <c:v>44697</c:v>
                </c:pt>
                <c:pt idx="120">
                  <c:v>44698</c:v>
                </c:pt>
                <c:pt idx="121">
                  <c:v>44699</c:v>
                </c:pt>
                <c:pt idx="122">
                  <c:v>44700</c:v>
                </c:pt>
                <c:pt idx="123">
                  <c:v>44701</c:v>
                </c:pt>
                <c:pt idx="124">
                  <c:v>44704</c:v>
                </c:pt>
                <c:pt idx="125">
                  <c:v>44705</c:v>
                </c:pt>
                <c:pt idx="126">
                  <c:v>44706</c:v>
                </c:pt>
                <c:pt idx="127">
                  <c:v>44707</c:v>
                </c:pt>
                <c:pt idx="128">
                  <c:v>44708</c:v>
                </c:pt>
                <c:pt idx="129">
                  <c:v>44711</c:v>
                </c:pt>
                <c:pt idx="130">
                  <c:v>44712</c:v>
                </c:pt>
                <c:pt idx="131">
                  <c:v>44713</c:v>
                </c:pt>
                <c:pt idx="132">
                  <c:v>44714</c:v>
                </c:pt>
                <c:pt idx="133">
                  <c:v>44718</c:v>
                </c:pt>
                <c:pt idx="134">
                  <c:v>44719</c:v>
                </c:pt>
                <c:pt idx="135">
                  <c:v>44720</c:v>
                </c:pt>
                <c:pt idx="136">
                  <c:v>44721</c:v>
                </c:pt>
                <c:pt idx="137">
                  <c:v>44722</c:v>
                </c:pt>
                <c:pt idx="138">
                  <c:v>44725</c:v>
                </c:pt>
                <c:pt idx="139">
                  <c:v>44726</c:v>
                </c:pt>
                <c:pt idx="140">
                  <c:v>44727</c:v>
                </c:pt>
                <c:pt idx="141">
                  <c:v>44728</c:v>
                </c:pt>
                <c:pt idx="142">
                  <c:v>44729</c:v>
                </c:pt>
                <c:pt idx="143">
                  <c:v>44732</c:v>
                </c:pt>
                <c:pt idx="144">
                  <c:v>44733</c:v>
                </c:pt>
                <c:pt idx="145">
                  <c:v>44734</c:v>
                </c:pt>
                <c:pt idx="146">
                  <c:v>44735</c:v>
                </c:pt>
                <c:pt idx="147">
                  <c:v>44736</c:v>
                </c:pt>
                <c:pt idx="148">
                  <c:v>44739</c:v>
                </c:pt>
                <c:pt idx="149">
                  <c:v>44740</c:v>
                </c:pt>
                <c:pt idx="150">
                  <c:v>44741</c:v>
                </c:pt>
                <c:pt idx="151">
                  <c:v>44742</c:v>
                </c:pt>
                <c:pt idx="152">
                  <c:v>44743</c:v>
                </c:pt>
                <c:pt idx="153">
                  <c:v>44746</c:v>
                </c:pt>
                <c:pt idx="154">
                  <c:v>44747</c:v>
                </c:pt>
                <c:pt idx="155">
                  <c:v>44748</c:v>
                </c:pt>
                <c:pt idx="156">
                  <c:v>44749</c:v>
                </c:pt>
                <c:pt idx="157">
                  <c:v>44750</c:v>
                </c:pt>
                <c:pt idx="158">
                  <c:v>44753</c:v>
                </c:pt>
                <c:pt idx="159">
                  <c:v>44754</c:v>
                </c:pt>
                <c:pt idx="160">
                  <c:v>44755</c:v>
                </c:pt>
                <c:pt idx="161">
                  <c:v>44756</c:v>
                </c:pt>
                <c:pt idx="162">
                  <c:v>44757</c:v>
                </c:pt>
                <c:pt idx="163">
                  <c:v>44760</c:v>
                </c:pt>
                <c:pt idx="164">
                  <c:v>44761</c:v>
                </c:pt>
                <c:pt idx="165">
                  <c:v>44762</c:v>
                </c:pt>
                <c:pt idx="166">
                  <c:v>44763</c:v>
                </c:pt>
                <c:pt idx="167">
                  <c:v>44764</c:v>
                </c:pt>
                <c:pt idx="168">
                  <c:v>44767</c:v>
                </c:pt>
                <c:pt idx="169">
                  <c:v>44768</c:v>
                </c:pt>
                <c:pt idx="170">
                  <c:v>44769</c:v>
                </c:pt>
                <c:pt idx="171">
                  <c:v>44770</c:v>
                </c:pt>
                <c:pt idx="172">
                  <c:v>44771</c:v>
                </c:pt>
                <c:pt idx="173">
                  <c:v>44774</c:v>
                </c:pt>
                <c:pt idx="174">
                  <c:v>44775</c:v>
                </c:pt>
                <c:pt idx="175">
                  <c:v>44776</c:v>
                </c:pt>
                <c:pt idx="176">
                  <c:v>44777</c:v>
                </c:pt>
                <c:pt idx="177">
                  <c:v>44778</c:v>
                </c:pt>
                <c:pt idx="178">
                  <c:v>44781</c:v>
                </c:pt>
                <c:pt idx="179">
                  <c:v>44782</c:v>
                </c:pt>
                <c:pt idx="180">
                  <c:v>44783</c:v>
                </c:pt>
                <c:pt idx="181">
                  <c:v>44784</c:v>
                </c:pt>
                <c:pt idx="182">
                  <c:v>44785</c:v>
                </c:pt>
                <c:pt idx="183">
                  <c:v>44788</c:v>
                </c:pt>
                <c:pt idx="184">
                  <c:v>44789</c:v>
                </c:pt>
                <c:pt idx="185">
                  <c:v>44790</c:v>
                </c:pt>
                <c:pt idx="186">
                  <c:v>44791</c:v>
                </c:pt>
                <c:pt idx="187">
                  <c:v>44792</c:v>
                </c:pt>
                <c:pt idx="188">
                  <c:v>44795</c:v>
                </c:pt>
                <c:pt idx="189">
                  <c:v>44796</c:v>
                </c:pt>
                <c:pt idx="190">
                  <c:v>44797</c:v>
                </c:pt>
                <c:pt idx="191">
                  <c:v>44798</c:v>
                </c:pt>
                <c:pt idx="192">
                  <c:v>44799</c:v>
                </c:pt>
                <c:pt idx="193">
                  <c:v>44802</c:v>
                </c:pt>
                <c:pt idx="194">
                  <c:v>44803</c:v>
                </c:pt>
                <c:pt idx="195">
                  <c:v>44804</c:v>
                </c:pt>
              </c:numCache>
            </c:numRef>
          </c:cat>
          <c:val>
            <c:numRef>
              <c:f>Sheet1!$F$5:$F$200</c:f>
              <c:numCache>
                <c:formatCode>0.00_ </c:formatCode>
                <c:ptCount val="196"/>
                <c:pt idx="0">
                  <c:v>3088.4606400545003</c:v>
                </c:pt>
                <c:pt idx="1">
                  <c:v>2997.3620999799</c:v>
                </c:pt>
                <c:pt idx="2">
                  <c:v>3014.5854393502</c:v>
                </c:pt>
                <c:pt idx="3">
                  <c:v>2940.5291382087998</c:v>
                </c:pt>
                <c:pt idx="4">
                  <c:v>2913.9344575806999</c:v>
                </c:pt>
                <c:pt idx="5">
                  <c:v>3033.1494422807</c:v>
                </c:pt>
                <c:pt idx="6">
                  <c:v>3129.0664760759996</c:v>
                </c:pt>
                <c:pt idx="7">
                  <c:v>3144.7419059546996</c:v>
                </c:pt>
                <c:pt idx="8">
                  <c:v>3146.8045148408</c:v>
                </c:pt>
                <c:pt idx="9">
                  <c:v>3123.8359992279998</c:v>
                </c:pt>
                <c:pt idx="10">
                  <c:v>3063.2177775515001</c:v>
                </c:pt>
                <c:pt idx="11">
                  <c:v>2990.5640037941998</c:v>
                </c:pt>
                <c:pt idx="12">
                  <c:v>2969.6818473934995</c:v>
                </c:pt>
                <c:pt idx="13">
                  <c:v>2927.5495001835998</c:v>
                </c:pt>
                <c:pt idx="14">
                  <c:v>2856.7172162815996</c:v>
                </c:pt>
                <c:pt idx="15">
                  <c:v>2731.4769442268998</c:v>
                </c:pt>
                <c:pt idx="16">
                  <c:v>2717.5845907421999</c:v>
                </c:pt>
                <c:pt idx="17">
                  <c:v>2807.5547157374999</c:v>
                </c:pt>
                <c:pt idx="18">
                  <c:v>2831.1369895342</c:v>
                </c:pt>
                <c:pt idx="19">
                  <c:v>2832.3587541077004</c:v>
                </c:pt>
                <c:pt idx="20">
                  <c:v>2875.9645712355</c:v>
                </c:pt>
                <c:pt idx="21">
                  <c:v>2915.2136572054997</c:v>
                </c:pt>
                <c:pt idx="22">
                  <c:v>2862.0289762042999</c:v>
                </c:pt>
                <c:pt idx="23">
                  <c:v>2824.5030919484002</c:v>
                </c:pt>
                <c:pt idx="24">
                  <c:v>2818.4503211878996</c:v>
                </c:pt>
                <c:pt idx="25">
                  <c:v>2770.6908468055999</c:v>
                </c:pt>
                <c:pt idx="26">
                  <c:v>2741.9384395460997</c:v>
                </c:pt>
                <c:pt idx="27">
                  <c:v>2710.5318362409998</c:v>
                </c:pt>
                <c:pt idx="28">
                  <c:v>2665.0877314606</c:v>
                </c:pt>
                <c:pt idx="29">
                  <c:v>2611.0772313992998</c:v>
                </c:pt>
                <c:pt idx="30">
                  <c:v>2701.3762678314001</c:v>
                </c:pt>
                <c:pt idx="31">
                  <c:v>2797.0906736333</c:v>
                </c:pt>
                <c:pt idx="32">
                  <c:v>2884.0108989543</c:v>
                </c:pt>
                <c:pt idx="33">
                  <c:v>2958.9682478930999</c:v>
                </c:pt>
                <c:pt idx="34">
                  <c:v>2978.4727223100999</c:v>
                </c:pt>
                <c:pt idx="35">
                  <c:v>2945.1587072443999</c:v>
                </c:pt>
                <c:pt idx="36">
                  <c:v>2873.6098958554999</c:v>
                </c:pt>
                <c:pt idx="37">
                  <c:v>2852.1799168465996</c:v>
                </c:pt>
                <c:pt idx="38">
                  <c:v>2778.2895669976001</c:v>
                </c:pt>
                <c:pt idx="39">
                  <c:v>2815.4297218337001</c:v>
                </c:pt>
                <c:pt idx="40">
                  <c:v>2826.6490426227001</c:v>
                </c:pt>
                <c:pt idx="41">
                  <c:v>2843.7944275859995</c:v>
                </c:pt>
                <c:pt idx="42">
                  <c:v>2824.7946057577001</c:v>
                </c:pt>
                <c:pt idx="43">
                  <c:v>2825.3770537108003</c:v>
                </c:pt>
                <c:pt idx="44">
                  <c:v>2886.4805719927003</c:v>
                </c:pt>
                <c:pt idx="45">
                  <c:v>2859.7266787108001</c:v>
                </c:pt>
                <c:pt idx="46">
                  <c:v>2867.2150856589001</c:v>
                </c:pt>
                <c:pt idx="47">
                  <c:v>2897.5717377513001</c:v>
                </c:pt>
                <c:pt idx="48">
                  <c:v>2865.6857389147999</c:v>
                </c:pt>
                <c:pt idx="49">
                  <c:v>2823.4560220570002</c:v>
                </c:pt>
                <c:pt idx="50">
                  <c:v>2735.5410298112001</c:v>
                </c:pt>
                <c:pt idx="51">
                  <c:v>2741.7276849517002</c:v>
                </c:pt>
                <c:pt idx="52">
                  <c:v>2698.2885264663</c:v>
                </c:pt>
                <c:pt idx="53">
                  <c:v>2720.3883402991</c:v>
                </c:pt>
                <c:pt idx="54">
                  <c:v>2732.6775043832999</c:v>
                </c:pt>
                <c:pt idx="55">
                  <c:v>2719.0354843589998</c:v>
                </c:pt>
                <c:pt idx="56">
                  <c:v>2739.5593225564999</c:v>
                </c:pt>
                <c:pt idx="57">
                  <c:v>2664.9314404723</c:v>
                </c:pt>
                <c:pt idx="58">
                  <c:v>2541.4579443395</c:v>
                </c:pt>
                <c:pt idx="59">
                  <c:v>2489.6132507830998</c:v>
                </c:pt>
                <c:pt idx="60">
                  <c:v>2516.9032672714998</c:v>
                </c:pt>
                <c:pt idx="61">
                  <c:v>2515.1797980633</c:v>
                </c:pt>
                <c:pt idx="62">
                  <c:v>2537.1743224223001</c:v>
                </c:pt>
                <c:pt idx="63">
                  <c:v>2540.8693351622001</c:v>
                </c:pt>
                <c:pt idx="64">
                  <c:v>2567.0176791535</c:v>
                </c:pt>
                <c:pt idx="65">
                  <c:v>2513.1819758330998</c:v>
                </c:pt>
                <c:pt idx="66">
                  <c:v>2563.3172349001998</c:v>
                </c:pt>
                <c:pt idx="67">
                  <c:v>2495.5760063696998</c:v>
                </c:pt>
                <c:pt idx="68">
                  <c:v>2512.9740524619001</c:v>
                </c:pt>
                <c:pt idx="69">
                  <c:v>2498.8683255961</c:v>
                </c:pt>
                <c:pt idx="70">
                  <c:v>2533.9550743483001</c:v>
                </c:pt>
                <c:pt idx="71">
                  <c:v>2543.4671496133001</c:v>
                </c:pt>
                <c:pt idx="72">
                  <c:v>2542.0886325928</c:v>
                </c:pt>
                <c:pt idx="73">
                  <c:v>2490.0078905614</c:v>
                </c:pt>
                <c:pt idx="74">
                  <c:v>2399.3359224244</c:v>
                </c:pt>
                <c:pt idx="75">
                  <c:v>2317.8434162929998</c:v>
                </c:pt>
                <c:pt idx="76">
                  <c:v>2291.0647515823998</c:v>
                </c:pt>
                <c:pt idx="77">
                  <c:v>2337.8606739144002</c:v>
                </c:pt>
                <c:pt idx="78">
                  <c:v>2335.5628728562001</c:v>
                </c:pt>
                <c:pt idx="79">
                  <c:v>2276.8703504475002</c:v>
                </c:pt>
                <c:pt idx="80">
                  <c:v>2191.1953457367003</c:v>
                </c:pt>
                <c:pt idx="81">
                  <c:v>2236.970289288</c:v>
                </c:pt>
                <c:pt idx="82">
                  <c:v>2331.1003730051998</c:v>
                </c:pt>
                <c:pt idx="83">
                  <c:v>2350.2793459873001</c:v>
                </c:pt>
                <c:pt idx="84">
                  <c:v>2368.6473237869</c:v>
                </c:pt>
                <c:pt idx="85">
                  <c:v>2368.1464800659001</c:v>
                </c:pt>
                <c:pt idx="86">
                  <c:v>2357.4984179426997</c:v>
                </c:pt>
                <c:pt idx="87">
                  <c:v>2347.2210929762</c:v>
                </c:pt>
                <c:pt idx="88">
                  <c:v>2282.4304092945999</c:v>
                </c:pt>
                <c:pt idx="89">
                  <c:v>2250.8830811501002</c:v>
                </c:pt>
                <c:pt idx="90">
                  <c:v>2254.7709670898998</c:v>
                </c:pt>
                <c:pt idx="91">
                  <c:v>2292.9792617370999</c:v>
                </c:pt>
                <c:pt idx="92">
                  <c:v>2273.7992835669002</c:v>
                </c:pt>
                <c:pt idx="93">
                  <c:v>2287.4219522945</c:v>
                </c:pt>
                <c:pt idx="94">
                  <c:v>2276.5464811504999</c:v>
                </c:pt>
                <c:pt idx="95">
                  <c:v>2233.7630699965998</c:v>
                </c:pt>
                <c:pt idx="96">
                  <c:v>2205.9382009732999</c:v>
                </c:pt>
                <c:pt idx="97">
                  <c:v>2130.5930208406999</c:v>
                </c:pt>
                <c:pt idx="98">
                  <c:v>2141.0613900120998</c:v>
                </c:pt>
                <c:pt idx="99">
                  <c:v>2107.6765936502998</c:v>
                </c:pt>
                <c:pt idx="100">
                  <c:v>2087.2858225885998</c:v>
                </c:pt>
                <c:pt idx="101">
                  <c:v>2044.7780010860999</c:v>
                </c:pt>
                <c:pt idx="102">
                  <c:v>2106.8736337980999</c:v>
                </c:pt>
                <c:pt idx="103">
                  <c:v>2087.6503194088</c:v>
                </c:pt>
                <c:pt idx="104">
                  <c:v>2060.6996249634999</c:v>
                </c:pt>
                <c:pt idx="105">
                  <c:v>2003.0095072823001</c:v>
                </c:pt>
                <c:pt idx="106">
                  <c:v>2003.1921186149</c:v>
                </c:pt>
                <c:pt idx="107">
                  <c:v>1897.5072250229</c:v>
                </c:pt>
                <c:pt idx="108">
                  <c:v>1843.8059435312</c:v>
                </c:pt>
                <c:pt idx="109">
                  <c:v>1903.83030988</c:v>
                </c:pt>
                <c:pt idx="110">
                  <c:v>1860.4588036072</c:v>
                </c:pt>
                <c:pt idx="111">
                  <c:v>1949.1227810439002</c:v>
                </c:pt>
                <c:pt idx="112">
                  <c:v>2001.8208440397</c:v>
                </c:pt>
                <c:pt idx="113">
                  <c:v>1988.8710196288</c:v>
                </c:pt>
                <c:pt idx="114">
                  <c:v>2015.6275546635</c:v>
                </c:pt>
                <c:pt idx="115">
                  <c:v>2050.1486812048001</c:v>
                </c:pt>
                <c:pt idx="116">
                  <c:v>2084.5512485398003</c:v>
                </c:pt>
                <c:pt idx="117">
                  <c:v>2067.6838362139997</c:v>
                </c:pt>
                <c:pt idx="118">
                  <c:v>2132.1466382485</c:v>
                </c:pt>
                <c:pt idx="119">
                  <c:v>2138.8747076172999</c:v>
                </c:pt>
                <c:pt idx="120">
                  <c:v>2155.0046642943998</c:v>
                </c:pt>
                <c:pt idx="121">
                  <c:v>2146.3777265306999</c:v>
                </c:pt>
                <c:pt idx="122">
                  <c:v>2151.9335482647002</c:v>
                </c:pt>
                <c:pt idx="123">
                  <c:v>2155.6901761386998</c:v>
                </c:pt>
                <c:pt idx="124">
                  <c:v>2152.6466287201997</c:v>
                </c:pt>
                <c:pt idx="125">
                  <c:v>2076.9383429301001</c:v>
                </c:pt>
                <c:pt idx="126">
                  <c:v>2057.8478255545001</c:v>
                </c:pt>
                <c:pt idx="127">
                  <c:v>2053.7841402309</c:v>
                </c:pt>
                <c:pt idx="128">
                  <c:v>2047.5838146745002</c:v>
                </c:pt>
                <c:pt idx="129">
                  <c:v>2079.0440535459002</c:v>
                </c:pt>
                <c:pt idx="130">
                  <c:v>2102.3829512271</c:v>
                </c:pt>
                <c:pt idx="131">
                  <c:v>2117.7639848160998</c:v>
                </c:pt>
                <c:pt idx="132">
                  <c:v>2132.0261465352</c:v>
                </c:pt>
                <c:pt idx="133">
                  <c:v>2182.4246882635998</c:v>
                </c:pt>
                <c:pt idx="134">
                  <c:v>2177.3043726981</c:v>
                </c:pt>
                <c:pt idx="135">
                  <c:v>2176.4558391391001</c:v>
                </c:pt>
                <c:pt idx="136">
                  <c:v>2165.5208588834998</c:v>
                </c:pt>
                <c:pt idx="137">
                  <c:v>2170.3819429724999</c:v>
                </c:pt>
                <c:pt idx="138">
                  <c:v>2150.4575209520999</c:v>
                </c:pt>
                <c:pt idx="139">
                  <c:v>2127.4744311331001</c:v>
                </c:pt>
                <c:pt idx="140">
                  <c:v>2129.1023133948997</c:v>
                </c:pt>
                <c:pt idx="141">
                  <c:v>2132.6229367712999</c:v>
                </c:pt>
                <c:pt idx="142">
                  <c:v>2164.9953527979001</c:v>
                </c:pt>
                <c:pt idx="143">
                  <c:v>2222.2224121997001</c:v>
                </c:pt>
                <c:pt idx="144">
                  <c:v>2197.5938553967999</c:v>
                </c:pt>
                <c:pt idx="145">
                  <c:v>2190.4407398608</c:v>
                </c:pt>
                <c:pt idx="146">
                  <c:v>2221.6324581654003</c:v>
                </c:pt>
                <c:pt idx="147">
                  <c:v>2250.6232119810002</c:v>
                </c:pt>
                <c:pt idx="148">
                  <c:v>2291.0740677060003</c:v>
                </c:pt>
                <c:pt idx="149">
                  <c:v>2328.2034161769002</c:v>
                </c:pt>
                <c:pt idx="150">
                  <c:v>2258.7934593809</c:v>
                </c:pt>
                <c:pt idx="151">
                  <c:v>2251.447583056</c:v>
                </c:pt>
                <c:pt idx="152">
                  <c:v>2244.3740874763002</c:v>
                </c:pt>
                <c:pt idx="153">
                  <c:v>2230.9070081954997</c:v>
                </c:pt>
                <c:pt idx="154">
                  <c:v>2205.2558508335001</c:v>
                </c:pt>
                <c:pt idx="155">
                  <c:v>2144.5670577936999</c:v>
                </c:pt>
                <c:pt idx="156">
                  <c:v>2151.9904216700002</c:v>
                </c:pt>
                <c:pt idx="157">
                  <c:v>2137.2253865604002</c:v>
                </c:pt>
                <c:pt idx="158">
                  <c:v>2092.8659827001998</c:v>
                </c:pt>
                <c:pt idx="159">
                  <c:v>2062.9280324382999</c:v>
                </c:pt>
                <c:pt idx="160">
                  <c:v>2063.3975027290999</c:v>
                </c:pt>
                <c:pt idx="161">
                  <c:v>2070.8883718676002</c:v>
                </c:pt>
                <c:pt idx="162">
                  <c:v>2040.7217354823999</c:v>
                </c:pt>
                <c:pt idx="163">
                  <c:v>2040.0498356865</c:v>
                </c:pt>
                <c:pt idx="164">
                  <c:v>2043.7870957263001</c:v>
                </c:pt>
                <c:pt idx="165">
                  <c:v>2053.9687765674998</c:v>
                </c:pt>
                <c:pt idx="166">
                  <c:v>2023.2634538285999</c:v>
                </c:pt>
                <c:pt idx="167">
                  <c:v>2002.8256214681001</c:v>
                </c:pt>
                <c:pt idx="168">
                  <c:v>1978.8435269939998</c:v>
                </c:pt>
                <c:pt idx="169">
                  <c:v>2015.428828869</c:v>
                </c:pt>
                <c:pt idx="170">
                  <c:v>2025.4072774654999</c:v>
                </c:pt>
                <c:pt idx="171">
                  <c:v>2005.6072492131</c:v>
                </c:pt>
                <c:pt idx="172">
                  <c:v>1974.3126135447001</c:v>
                </c:pt>
                <c:pt idx="173">
                  <c:v>1969.1640018249</c:v>
                </c:pt>
                <c:pt idx="174">
                  <c:v>1899.5368122778</c:v>
                </c:pt>
                <c:pt idx="175">
                  <c:v>1885.7997846204998</c:v>
                </c:pt>
                <c:pt idx="176">
                  <c:v>1901.1572892528</c:v>
                </c:pt>
                <c:pt idx="177">
                  <c:v>1931.8575180185999</c:v>
                </c:pt>
                <c:pt idx="178">
                  <c:v>1955.6882666498002</c:v>
                </c:pt>
                <c:pt idx="179">
                  <c:v>1981.6711298885</c:v>
                </c:pt>
                <c:pt idx="180">
                  <c:v>2003.1954582373999</c:v>
                </c:pt>
                <c:pt idx="181">
                  <c:v>2039.0533071057</c:v>
                </c:pt>
                <c:pt idx="182">
                  <c:v>2003.0632892785998</c:v>
                </c:pt>
                <c:pt idx="183">
                  <c:v>2042.8295540910999</c:v>
                </c:pt>
                <c:pt idx="184">
                  <c:v>2048.9002455268001</c:v>
                </c:pt>
                <c:pt idx="185">
                  <c:v>2048.2167239873002</c:v>
                </c:pt>
                <c:pt idx="186">
                  <c:v>2048.7910216926998</c:v>
                </c:pt>
                <c:pt idx="187">
                  <c:v>2010.2082557429001</c:v>
                </c:pt>
                <c:pt idx="188">
                  <c:v>1994.6716549481</c:v>
                </c:pt>
                <c:pt idx="189">
                  <c:v>1997.3010343389001</c:v>
                </c:pt>
                <c:pt idx="190">
                  <c:v>1963.4853780883</c:v>
                </c:pt>
                <c:pt idx="191">
                  <c:v>1938.7479366731</c:v>
                </c:pt>
                <c:pt idx="192">
                  <c:v>1938.5749902563</c:v>
                </c:pt>
                <c:pt idx="193">
                  <c:v>1939.87322311</c:v>
                </c:pt>
                <c:pt idx="194">
                  <c:v>1925.7836211535998</c:v>
                </c:pt>
                <c:pt idx="195">
                  <c:v>1899.1089338085999</c:v>
                </c:pt>
              </c:numCache>
            </c:numRef>
          </c:val>
          <c:smooth val="1"/>
          <c:extLst>
            <c:ext xmlns:c16="http://schemas.microsoft.com/office/drawing/2014/chart" uri="{C3380CC4-5D6E-409C-BE32-E72D297353CC}">
              <c16:uniqueId val="{00000000-CE2B-46C2-B4E4-21008CC38A79}"/>
            </c:ext>
          </c:extLst>
        </c:ser>
        <c:dLbls>
          <c:showLegendKey val="0"/>
          <c:showVal val="0"/>
          <c:showCatName val="0"/>
          <c:showSerName val="0"/>
          <c:showPercent val="0"/>
          <c:showBubbleSize val="0"/>
        </c:dLbls>
        <c:smooth val="0"/>
        <c:axId val="906156368"/>
        <c:axId val="906153456"/>
      </c:lineChart>
      <c:dateAx>
        <c:axId val="906156368"/>
        <c:scaling>
          <c:orientation val="minMax"/>
        </c:scaling>
        <c:delete val="0"/>
        <c:axPos val="b"/>
        <c:numFmt formatCode="yyyy/mm/dd"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3456"/>
        <c:crosses val="autoZero"/>
        <c:auto val="1"/>
        <c:lblOffset val="100"/>
        <c:baseTimeUnit val="days"/>
      </c:dateAx>
      <c:valAx>
        <c:axId val="906153456"/>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6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dirty="0"/>
              <a:t>8</a:t>
            </a:r>
            <a:r>
              <a:rPr lang="zh-CN" dirty="0"/>
              <a:t>月</a:t>
            </a:r>
            <a:r>
              <a:rPr lang="en-US" dirty="0"/>
              <a:t>A50</a:t>
            </a:r>
            <a:r>
              <a:rPr lang="zh-CN" altLang="en-US" dirty="0"/>
              <a:t>期指主力合约结算价</a:t>
            </a:r>
            <a:endParaRPr lang="zh-CN" dirty="0"/>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4月富时中国A50（CN0Y）期指主力</c:v>
                </c:pt>
              </c:strCache>
            </c:strRef>
          </c:tx>
          <c:spPr>
            <a:ln w="28575" cap="rnd">
              <a:solidFill>
                <a:srgbClr val="000066"/>
              </a:solidFill>
              <a:round/>
            </a:ln>
            <a:effectLst/>
          </c:spPr>
          <c:marker>
            <c:symbol val="none"/>
          </c:marker>
          <c:cat>
            <c:numRef>
              <c:f>Sheet1!$A$2:$A$24</c:f>
              <c:numCache>
                <c:formatCode>yyyy/mm/dd</c:formatCode>
                <c:ptCount val="23"/>
                <c:pt idx="0">
                  <c:v>44771</c:v>
                </c:pt>
                <c:pt idx="1">
                  <c:v>44774</c:v>
                </c:pt>
                <c:pt idx="2">
                  <c:v>44775</c:v>
                </c:pt>
                <c:pt idx="3">
                  <c:v>44776</c:v>
                </c:pt>
                <c:pt idx="4">
                  <c:v>44777</c:v>
                </c:pt>
                <c:pt idx="5">
                  <c:v>44778</c:v>
                </c:pt>
                <c:pt idx="6">
                  <c:v>44781</c:v>
                </c:pt>
                <c:pt idx="7">
                  <c:v>44783</c:v>
                </c:pt>
                <c:pt idx="8">
                  <c:v>44784</c:v>
                </c:pt>
                <c:pt idx="9">
                  <c:v>44785</c:v>
                </c:pt>
                <c:pt idx="10">
                  <c:v>44788</c:v>
                </c:pt>
                <c:pt idx="11">
                  <c:v>44789</c:v>
                </c:pt>
                <c:pt idx="12">
                  <c:v>44790</c:v>
                </c:pt>
                <c:pt idx="13">
                  <c:v>44791</c:v>
                </c:pt>
                <c:pt idx="14">
                  <c:v>44792</c:v>
                </c:pt>
                <c:pt idx="15">
                  <c:v>44795</c:v>
                </c:pt>
                <c:pt idx="16">
                  <c:v>44796</c:v>
                </c:pt>
                <c:pt idx="17">
                  <c:v>44797</c:v>
                </c:pt>
                <c:pt idx="18">
                  <c:v>44798</c:v>
                </c:pt>
                <c:pt idx="19">
                  <c:v>44799</c:v>
                </c:pt>
                <c:pt idx="20">
                  <c:v>44802</c:v>
                </c:pt>
                <c:pt idx="21">
                  <c:v>44803</c:v>
                </c:pt>
                <c:pt idx="22">
                  <c:v>44804</c:v>
                </c:pt>
              </c:numCache>
            </c:numRef>
          </c:cat>
          <c:val>
            <c:numRef>
              <c:f>Sheet1!$B$2:$B$24</c:f>
              <c:numCache>
                <c:formatCode>#,##0</c:formatCode>
                <c:ptCount val="23"/>
                <c:pt idx="0">
                  <c:v>13669</c:v>
                </c:pt>
                <c:pt idx="1">
                  <c:v>13693</c:v>
                </c:pt>
                <c:pt idx="2">
                  <c:v>13450</c:v>
                </c:pt>
                <c:pt idx="3">
                  <c:v>13315</c:v>
                </c:pt>
                <c:pt idx="4">
                  <c:v>13472</c:v>
                </c:pt>
                <c:pt idx="5">
                  <c:v>13583</c:v>
                </c:pt>
                <c:pt idx="6">
                  <c:v>13535</c:v>
                </c:pt>
                <c:pt idx="7">
                  <c:v>13351</c:v>
                </c:pt>
                <c:pt idx="8">
                  <c:v>13635</c:v>
                </c:pt>
                <c:pt idx="9">
                  <c:v>13714</c:v>
                </c:pt>
                <c:pt idx="10">
                  <c:v>13659</c:v>
                </c:pt>
                <c:pt idx="11">
                  <c:v>13655</c:v>
                </c:pt>
                <c:pt idx="12">
                  <c:v>13737</c:v>
                </c:pt>
                <c:pt idx="13">
                  <c:v>13638</c:v>
                </c:pt>
                <c:pt idx="14">
                  <c:v>13595</c:v>
                </c:pt>
                <c:pt idx="15">
                  <c:v>13632</c:v>
                </c:pt>
                <c:pt idx="16">
                  <c:v>13596</c:v>
                </c:pt>
                <c:pt idx="17">
                  <c:v>13445</c:v>
                </c:pt>
                <c:pt idx="18">
                  <c:v>13602</c:v>
                </c:pt>
                <c:pt idx="19">
                  <c:v>13602</c:v>
                </c:pt>
                <c:pt idx="20">
                  <c:v>13471</c:v>
                </c:pt>
                <c:pt idx="21">
                  <c:v>13423</c:v>
                </c:pt>
                <c:pt idx="22">
                  <c:v>13522</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dateAx>
      <c:valAx>
        <c:axId val="440881296"/>
        <c:scaling>
          <c:orientation val="minMax"/>
          <c:min val="125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8649604270556E-2"/>
          <c:y val="0.11731891632055694"/>
          <c:w val="0.96290375506384929"/>
          <c:h val="0.68587969097321588"/>
        </c:manualLayout>
      </c:layout>
      <c:barChart>
        <c:barDir val="col"/>
        <c:grouping val="clustered"/>
        <c:varyColors val="0"/>
        <c:ser>
          <c:idx val="0"/>
          <c:order val="0"/>
          <c:tx>
            <c:strRef>
              <c:f>股票流通统计!$B$18</c:f>
              <c:strCache>
                <c:ptCount val="1"/>
                <c:pt idx="0">
                  <c:v>解禁规模</c:v>
                </c:pt>
              </c:strCache>
            </c:strRef>
          </c:tx>
          <c:spPr>
            <a:solidFill>
              <a:srgbClr val="08275D"/>
            </a:solidFill>
            <a:ln>
              <a:noFill/>
            </a:ln>
            <a:effectLst/>
          </c:spPr>
          <c:invertIfNegative val="0"/>
          <c:dPt>
            <c:idx val="0"/>
            <c:invertIfNegative val="0"/>
            <c:bubble3D val="0"/>
            <c:extLst>
              <c:ext xmlns:c16="http://schemas.microsoft.com/office/drawing/2014/chart" uri="{C3380CC4-5D6E-409C-BE32-E72D297353CC}">
                <c16:uniqueId val="{00000002-DF39-4615-A4C8-72A4CE3F7102}"/>
              </c:ext>
            </c:extLst>
          </c:dPt>
          <c:dPt>
            <c:idx val="2"/>
            <c:invertIfNegative val="0"/>
            <c:bubble3D val="0"/>
            <c:extLst>
              <c:ext xmlns:c16="http://schemas.microsoft.com/office/drawing/2014/chart" uri="{C3380CC4-5D6E-409C-BE32-E72D297353CC}">
                <c16:uniqueId val="{00000004-DF39-4615-A4C8-72A4CE3F7102}"/>
              </c:ext>
            </c:extLst>
          </c:dPt>
          <c:dPt>
            <c:idx val="3"/>
            <c:invertIfNegative val="0"/>
            <c:bubble3D val="0"/>
            <c:extLst>
              <c:ext xmlns:c16="http://schemas.microsoft.com/office/drawing/2014/chart" uri="{C3380CC4-5D6E-409C-BE32-E72D297353CC}">
                <c16:uniqueId val="{00000005-745B-47B2-A373-028140450597}"/>
              </c:ext>
            </c:extLst>
          </c:dPt>
          <c:dPt>
            <c:idx val="4"/>
            <c:invertIfNegative val="0"/>
            <c:bubble3D val="0"/>
            <c:spPr>
              <a:solidFill>
                <a:srgbClr val="08275D"/>
              </a:solidFill>
              <a:ln>
                <a:noFill/>
              </a:ln>
              <a:effectLst/>
            </c:spPr>
            <c:extLst>
              <c:ext xmlns:c16="http://schemas.microsoft.com/office/drawing/2014/chart" uri="{C3380CC4-5D6E-409C-BE32-E72D297353CC}">
                <c16:uniqueId val="{00000004-AF64-4AF4-9A13-882CD92DCBA4}"/>
              </c:ext>
            </c:extLst>
          </c:dPt>
          <c:dPt>
            <c:idx val="5"/>
            <c:invertIfNegative val="0"/>
            <c:bubble3D val="0"/>
            <c:spPr>
              <a:solidFill>
                <a:srgbClr val="08275D"/>
              </a:solidFill>
              <a:ln>
                <a:noFill/>
              </a:ln>
              <a:effectLst/>
            </c:spPr>
            <c:extLst>
              <c:ext xmlns:c16="http://schemas.microsoft.com/office/drawing/2014/chart" uri="{C3380CC4-5D6E-409C-BE32-E72D297353CC}">
                <c16:uniqueId val="{00000005-CB66-4946-9256-72944FEEE181}"/>
              </c:ext>
            </c:extLst>
          </c:dPt>
          <c:dPt>
            <c:idx val="6"/>
            <c:invertIfNegative val="0"/>
            <c:bubble3D val="0"/>
            <c:spPr>
              <a:solidFill>
                <a:srgbClr val="08275D"/>
              </a:solidFill>
              <a:ln>
                <a:noFill/>
              </a:ln>
              <a:effectLst/>
            </c:spPr>
            <c:extLst>
              <c:ext xmlns:c16="http://schemas.microsoft.com/office/drawing/2014/chart" uri="{C3380CC4-5D6E-409C-BE32-E72D297353CC}">
                <c16:uniqueId val="{00000007-6D9B-4842-A8D6-4DFB7C5B786E}"/>
              </c:ext>
            </c:extLst>
          </c:dPt>
          <c:dPt>
            <c:idx val="7"/>
            <c:invertIfNegative val="0"/>
            <c:bubble3D val="0"/>
            <c:spPr>
              <a:solidFill>
                <a:srgbClr val="F26B2B"/>
              </a:solidFill>
              <a:ln>
                <a:noFill/>
              </a:ln>
              <a:effectLst/>
            </c:spPr>
            <c:extLst>
              <c:ext xmlns:c16="http://schemas.microsoft.com/office/drawing/2014/chart" uri="{C3380CC4-5D6E-409C-BE32-E72D297353CC}">
                <c16:uniqueId val="{00000009-6068-4CE4-BE8C-4EFC1FD8AF4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4093.9213634590001</c:v>
                </c:pt>
                <c:pt idx="1">
                  <c:v>2971.9589878258998</c:v>
                </c:pt>
                <c:pt idx="2">
                  <c:v>3920.7887511652998</c:v>
                </c:pt>
                <c:pt idx="3">
                  <c:v>2304.2641508997999</c:v>
                </c:pt>
                <c:pt idx="4">
                  <c:v>2549.3041150608001</c:v>
                </c:pt>
                <c:pt idx="5">
                  <c:v>3924.1782650405999</c:v>
                </c:pt>
                <c:pt idx="6">
                  <c:v>4392.7152267440997</c:v>
                </c:pt>
                <c:pt idx="7">
                  <c:v>5563.3720795173003</c:v>
                </c:pt>
                <c:pt idx="8">
                  <c:v>3901.7273315927</c:v>
                </c:pt>
                <c:pt idx="9">
                  <c:v>2011.7835332612001</c:v>
                </c:pt>
                <c:pt idx="10">
                  <c:v>4372.6092130723</c:v>
                </c:pt>
                <c:pt idx="11">
                  <c:v>6167.9688452099999</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zh-CN"/>
              <a:t>近一年大宗交易统计及折价率</a:t>
            </a:r>
          </a:p>
        </c:rich>
      </c:tx>
      <c:layout>
        <c:manualLayout>
          <c:xMode val="edge"/>
          <c:yMode val="edge"/>
          <c:x val="0.35282534785253056"/>
          <c:y val="2.3415695611725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7.5314179986158136E-2"/>
          <c:y val="0.16848066036992068"/>
          <c:w val="0.86817010111084447"/>
          <c:h val="0.6151421991043694"/>
        </c:manualLayout>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2021-08-31</c:v>
                </c:pt>
                <c:pt idx="1">
                  <c:v>2021-09-30</c:v>
                </c:pt>
                <c:pt idx="2">
                  <c:v>2021-10-29</c:v>
                </c:pt>
                <c:pt idx="3">
                  <c:v>2021-11-30</c:v>
                </c:pt>
                <c:pt idx="4">
                  <c:v>2021-12-31</c:v>
                </c:pt>
                <c:pt idx="5">
                  <c:v>2022-01-28</c:v>
                </c:pt>
                <c:pt idx="6">
                  <c:v>2022-02-28</c:v>
                </c:pt>
                <c:pt idx="7">
                  <c:v>2022-03-31</c:v>
                </c:pt>
                <c:pt idx="8">
                  <c:v>2022-04-29</c:v>
                </c:pt>
                <c:pt idx="9">
                  <c:v>2022-05-31</c:v>
                </c:pt>
                <c:pt idx="10">
                  <c:v>2022-06-30</c:v>
                </c:pt>
                <c:pt idx="11">
                  <c:v>2022-07-29</c:v>
                </c:pt>
                <c:pt idx="12">
                  <c:v>2022-08-31</c:v>
                </c:pt>
              </c:strCache>
            </c:strRef>
          </c:cat>
          <c:val>
            <c:numRef>
              <c:f>Sheet1!$B$2:$B$14</c:f>
              <c:numCache>
                <c:formatCode>#,##0</c:formatCode>
                <c:ptCount val="13"/>
                <c:pt idx="0">
                  <c:v>685.14227699999992</c:v>
                </c:pt>
                <c:pt idx="1">
                  <c:v>773.08464700000002</c:v>
                </c:pt>
                <c:pt idx="2">
                  <c:v>395.818085</c:v>
                </c:pt>
                <c:pt idx="3">
                  <c:v>924.292056</c:v>
                </c:pt>
                <c:pt idx="4">
                  <c:v>1102.2162470000001</c:v>
                </c:pt>
                <c:pt idx="5">
                  <c:v>479.66324000000003</c:v>
                </c:pt>
                <c:pt idx="6">
                  <c:v>334.59879900000004</c:v>
                </c:pt>
                <c:pt idx="7">
                  <c:v>561.925073</c:v>
                </c:pt>
                <c:pt idx="8">
                  <c:v>288.91490800000003</c:v>
                </c:pt>
                <c:pt idx="9">
                  <c:v>465.46029699999997</c:v>
                </c:pt>
                <c:pt idx="10">
                  <c:v>714.844381</c:v>
                </c:pt>
                <c:pt idx="11">
                  <c:v>529.37787600000001</c:v>
                </c:pt>
                <c:pt idx="12">
                  <c:v>497.20311200000003</c:v>
                </c:pt>
              </c:numCache>
            </c:numRef>
          </c:val>
          <c:extLst>
            <c:ext xmlns:c16="http://schemas.microsoft.com/office/drawing/2014/chart" uri="{C3380CC4-5D6E-409C-BE32-E72D297353CC}">
              <c16:uniqueId val="{00000000-EC14-40F4-9C65-77907F9F56BA}"/>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strRef>
              <c:f>Sheet1!$A$2:$A$14</c:f>
              <c:strCache>
                <c:ptCount val="13"/>
                <c:pt idx="0">
                  <c:v>2021-08-31</c:v>
                </c:pt>
                <c:pt idx="1">
                  <c:v>2021-09-30</c:v>
                </c:pt>
                <c:pt idx="2">
                  <c:v>2021-10-29</c:v>
                </c:pt>
                <c:pt idx="3">
                  <c:v>2021-11-30</c:v>
                </c:pt>
                <c:pt idx="4">
                  <c:v>2021-12-31</c:v>
                </c:pt>
                <c:pt idx="5">
                  <c:v>2022-01-28</c:v>
                </c:pt>
                <c:pt idx="6">
                  <c:v>2022-02-28</c:v>
                </c:pt>
                <c:pt idx="7">
                  <c:v>2022-03-31</c:v>
                </c:pt>
                <c:pt idx="8">
                  <c:v>2022-04-29</c:v>
                </c:pt>
                <c:pt idx="9">
                  <c:v>2022-05-31</c:v>
                </c:pt>
                <c:pt idx="10">
                  <c:v>2022-06-30</c:v>
                </c:pt>
                <c:pt idx="11">
                  <c:v>2022-07-29</c:v>
                </c:pt>
                <c:pt idx="12">
                  <c:v>2022-08-31</c:v>
                </c:pt>
              </c:strCache>
            </c:strRef>
          </c:cat>
          <c:val>
            <c:numRef>
              <c:f>Sheet1!$C$2:$C$14</c:f>
              <c:numCache>
                <c:formatCode>#,##0.00</c:formatCode>
                <c:ptCount val="13"/>
                <c:pt idx="0">
                  <c:v>-3.9276411485870879</c:v>
                </c:pt>
                <c:pt idx="1">
                  <c:v>-6.168895672226645</c:v>
                </c:pt>
                <c:pt idx="2">
                  <c:v>-5.0579283322822244</c:v>
                </c:pt>
                <c:pt idx="3">
                  <c:v>-6.7290622729813769</c:v>
                </c:pt>
                <c:pt idx="4">
                  <c:v>-5.7481758870810262</c:v>
                </c:pt>
                <c:pt idx="5">
                  <c:v>-4.771063104666303</c:v>
                </c:pt>
                <c:pt idx="6">
                  <c:v>-4.1432738066471124</c:v>
                </c:pt>
                <c:pt idx="7">
                  <c:v>-3.843916225646399</c:v>
                </c:pt>
                <c:pt idx="8">
                  <c:v>-2.7381479700563669</c:v>
                </c:pt>
                <c:pt idx="9">
                  <c:v>-4.4270903054804434</c:v>
                </c:pt>
                <c:pt idx="10">
                  <c:v>-4.5085994756638872</c:v>
                </c:pt>
                <c:pt idx="11">
                  <c:v>-4.5848289684924897</c:v>
                </c:pt>
                <c:pt idx="12">
                  <c:v>-4.3886863856276834</c:v>
                </c:pt>
              </c:numCache>
            </c:numRef>
          </c:val>
          <c:smooth val="0"/>
          <c:extLst>
            <c:ext xmlns:c16="http://schemas.microsoft.com/office/drawing/2014/chart" uri="{C3380CC4-5D6E-409C-BE32-E72D297353CC}">
              <c16:uniqueId val="{00000001-EC14-40F4-9C65-77907F9F56BA}"/>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2472"/>
        <c:crosses val="autoZero"/>
        <c:auto val="0"/>
        <c:lblAlgn val="ctr"/>
        <c:lblOffset val="100"/>
        <c:noMultiLvlLbl val="0"/>
      </c:catAx>
      <c:valAx>
        <c:axId val="440882472"/>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4040"/>
        <c:crosses val="max"/>
        <c:crossBetween val="between"/>
      </c:valAx>
      <c:catAx>
        <c:axId val="440884040"/>
        <c:scaling>
          <c:orientation val="minMax"/>
        </c:scaling>
        <c:delete val="1"/>
        <c:axPos val="t"/>
        <c:numFmt formatCode="General" sourceLinked="1"/>
        <c:majorTickMark val="out"/>
        <c:minorTickMark val="none"/>
        <c:tickLblPos val="nextTo"/>
        <c:crossAx val="440888352"/>
        <c:crosses val="max"/>
        <c:auto val="1"/>
        <c:lblAlgn val="ctr"/>
        <c:lblOffset val="100"/>
        <c:noMultiLvlLbl val="1"/>
      </c:catAx>
      <c:spPr>
        <a:noFill/>
        <a:ln>
          <a:noFill/>
        </a:ln>
        <a:effectLst/>
      </c:spPr>
    </c:plotArea>
    <c:legend>
      <c:legendPos val="b"/>
      <c:layout>
        <c:manualLayout>
          <c:xMode val="edge"/>
          <c:yMode val="edge"/>
          <c:x val="0.74526797053594107"/>
          <c:y val="9.8160116222351906E-2"/>
          <c:w val="0.18873412205540008"/>
          <c:h val="0.13715636640323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'融资融券交易市场统计(同花顺统计)'!$A$19:$A$31</c:f>
              <c:strCache>
                <c:ptCount val="13"/>
                <c:pt idx="0">
                  <c:v>2021-08-31</c:v>
                </c:pt>
                <c:pt idx="1">
                  <c:v>2021-09-30</c:v>
                </c:pt>
                <c:pt idx="2">
                  <c:v>2021-10-29</c:v>
                </c:pt>
                <c:pt idx="3">
                  <c:v>2021-11-30</c:v>
                </c:pt>
                <c:pt idx="4">
                  <c:v>2021-12-31</c:v>
                </c:pt>
                <c:pt idx="5">
                  <c:v>2022-01-28</c:v>
                </c:pt>
                <c:pt idx="6">
                  <c:v>2022-02-28</c:v>
                </c:pt>
                <c:pt idx="7">
                  <c:v>2022-03-31</c:v>
                </c:pt>
                <c:pt idx="8">
                  <c:v>2022-04-29</c:v>
                </c:pt>
                <c:pt idx="9">
                  <c:v>2022-05-31</c:v>
                </c:pt>
                <c:pt idx="10">
                  <c:v>2022-06-30</c:v>
                </c:pt>
                <c:pt idx="11">
                  <c:v>2022-07-29</c:v>
                </c:pt>
                <c:pt idx="12">
                  <c:v>2022-08-31</c:v>
                </c:pt>
              </c:strCache>
            </c:strRef>
          </c:cat>
          <c:val>
            <c:numRef>
              <c:f>'融资融券交易市场统计(同花顺统计)'!$B$19:$B$31</c:f>
              <c:numCache>
                <c:formatCode>#,##0.00</c:formatCode>
                <c:ptCount val="13"/>
                <c:pt idx="0">
                  <c:v>1.8715702274880002</c:v>
                </c:pt>
                <c:pt idx="1">
                  <c:v>1.8415246040940001</c:v>
                </c:pt>
                <c:pt idx="2">
                  <c:v>1.846701337317</c:v>
                </c:pt>
                <c:pt idx="3">
                  <c:v>1.8526851969489999</c:v>
                </c:pt>
                <c:pt idx="4">
                  <c:v>1.8321911669010003</c:v>
                </c:pt>
                <c:pt idx="5">
                  <c:v>1.713210200774</c:v>
                </c:pt>
                <c:pt idx="6">
                  <c:v>1.7271601792329998</c:v>
                </c:pt>
                <c:pt idx="7">
                  <c:v>1.6728391403040002</c:v>
                </c:pt>
                <c:pt idx="8">
                  <c:v>1.5120421480569999</c:v>
                </c:pt>
                <c:pt idx="9">
                  <c:v>1.5226258444729999</c:v>
                </c:pt>
                <c:pt idx="10">
                  <c:v>1.603331345927</c:v>
                </c:pt>
                <c:pt idx="11">
                  <c:v>1.627471854375</c:v>
                </c:pt>
                <c:pt idx="12">
                  <c:v>1.615378836518</c:v>
                </c:pt>
              </c:numCache>
            </c:numRef>
          </c:val>
          <c:smooth val="0"/>
          <c:extLst>
            <c:ext xmlns:c16="http://schemas.microsoft.com/office/drawing/2014/chart" uri="{C3380CC4-5D6E-409C-BE32-E72D297353CC}">
              <c16:uniqueId val="{00000000-16D5-4855-A731-9299A1D86D60}"/>
            </c:ext>
          </c:extLst>
        </c:ser>
        <c:dLbls>
          <c:showLegendKey val="0"/>
          <c:showVal val="0"/>
          <c:showCatName val="0"/>
          <c:showSerName val="0"/>
          <c:showPercent val="0"/>
          <c:showBubbleSize val="0"/>
        </c:dLbls>
        <c:smooth val="0"/>
        <c:axId val="1055338223"/>
        <c:axId val="1055329487"/>
      </c:lineChart>
      <c:catAx>
        <c:axId val="10553382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29487"/>
        <c:crosses val="autoZero"/>
        <c:auto val="1"/>
        <c:lblAlgn val="ctr"/>
        <c:lblOffset val="100"/>
        <c:noMultiLvlLbl val="1"/>
      </c:catAx>
      <c:valAx>
        <c:axId val="1055329487"/>
        <c:scaling>
          <c:orientation val="minMax"/>
          <c:min val="1.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38223"/>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2022/9/13</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2022/9/13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404040"/>
                </a:solidFill>
                <a:effectLst/>
                <a:latin typeface="Arial" panose="020B0604020202020204" pitchFamily="34" charset="0"/>
              </a:rPr>
              <a:t>唯一上涨豆粕，短多长空，明年南美产量会提升，</a:t>
            </a:r>
            <a:r>
              <a:rPr lang="en-US" altLang="zh-CN" b="0" i="0" dirty="0">
                <a:solidFill>
                  <a:srgbClr val="404040"/>
                </a:solidFill>
                <a:effectLst/>
                <a:latin typeface="Arial" panose="020B0604020202020204" pitchFamily="34" charset="0"/>
              </a:rPr>
              <a:t>8</a:t>
            </a:r>
            <a:r>
              <a:rPr lang="zh-CN" altLang="en-US" b="0" i="0" dirty="0">
                <a:solidFill>
                  <a:srgbClr val="404040"/>
                </a:solidFill>
                <a:effectLst/>
                <a:latin typeface="Arial" panose="020B0604020202020204" pitchFamily="34" charset="0"/>
              </a:rPr>
              <a:t>月是美豆生长关键期，天气炒作仍是影响美豆走势的重要因素，因气象预报称</a:t>
            </a:r>
            <a:r>
              <a:rPr lang="en-US" altLang="zh-CN" b="0" i="0" dirty="0">
                <a:solidFill>
                  <a:srgbClr val="404040"/>
                </a:solidFill>
                <a:effectLst/>
                <a:latin typeface="Arial" panose="020B0604020202020204" pitchFamily="34" charset="0"/>
              </a:rPr>
              <a:t>8</a:t>
            </a:r>
            <a:r>
              <a:rPr lang="zh-CN" altLang="en-US" b="0" i="0" dirty="0">
                <a:solidFill>
                  <a:srgbClr val="404040"/>
                </a:solidFill>
                <a:effectLst/>
                <a:latin typeface="Arial" panose="020B0604020202020204" pitchFamily="34" charset="0"/>
              </a:rPr>
              <a:t>月晚些时候天气将变得炎热干燥，不利于正处于关键生长期的大豆生长，隔夜美豆上涨。</a:t>
            </a:r>
            <a:endParaRPr lang="en-US" altLang="zh-CN" b="0" i="0" dirty="0">
              <a:solidFill>
                <a:srgbClr val="404040"/>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333333"/>
                </a:solidFill>
                <a:effectLst/>
                <a:latin typeface="arial" panose="020B0604020202020204" pitchFamily="34" charset="0"/>
              </a:rPr>
              <a:t>目前纯碱厂家库存处于低位，</a:t>
            </a:r>
            <a:r>
              <a:rPr lang="en-US" altLang="zh-CN" b="0" i="0" dirty="0">
                <a:solidFill>
                  <a:srgbClr val="333333"/>
                </a:solidFill>
                <a:effectLst/>
                <a:latin typeface="arial" panose="020B0604020202020204" pitchFamily="34" charset="0"/>
              </a:rPr>
              <a:t>8</a:t>
            </a:r>
            <a:r>
              <a:rPr lang="zh-CN" altLang="en-US" b="0" i="0" dirty="0">
                <a:solidFill>
                  <a:srgbClr val="333333"/>
                </a:solidFill>
                <a:effectLst/>
                <a:latin typeface="arial" panose="020B0604020202020204" pitchFamily="34" charset="0"/>
              </a:rPr>
              <a:t>月份计划检修装置较多，现货价格相对偏强的情况下，盘面深跌空间较为有限。但下游玻璃现货价格仍偏弱，纯碱厂家库存持续增长，价格反弹面临较大压力。玻璃企业利润严重压缩的情况下，对原料纯碱的压价意向较强，市场负反馈仍在持续。</a:t>
            </a: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94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沪市：中国移动超过农业银行</a:t>
            </a:r>
            <a:endParaRPr lang="en-US" altLang="zh-CN" dirty="0">
              <a:latin typeface="Arial" panose="020B0604020202020204" pitchFamily="34" charset="0"/>
            </a:endParaRPr>
          </a:p>
          <a:p>
            <a:r>
              <a:rPr lang="zh-CN" altLang="en-US" dirty="0">
                <a:latin typeface="Arial" panose="020B0604020202020204" pitchFamily="34" charset="0"/>
              </a:rPr>
              <a:t>深市：东方财富超越海康威视，洋河股份掉出前十。立讯精密取而代之</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just"/>
            <a:r>
              <a:rPr lang="zh-CN" altLang="en-US" sz="1200" b="0" i="0" kern="1200" dirty="0">
                <a:solidFill>
                  <a:schemeClr val="tx1"/>
                </a:solidFill>
                <a:effectLst/>
                <a:latin typeface="+mn-lt"/>
                <a:ea typeface="+mn-ea"/>
                <a:cs typeface="+mn-cs"/>
              </a:rPr>
              <a:t>盈方微资产重组恢复上市</a:t>
            </a:r>
            <a:endParaRPr lang="en-US" altLang="zh-CN" sz="1200" b="0" i="0" kern="1200" dirty="0">
              <a:solidFill>
                <a:schemeClr val="tx1"/>
              </a:solidFill>
              <a:effectLst/>
              <a:latin typeface="+mn-lt"/>
              <a:ea typeface="+mn-ea"/>
              <a:cs typeface="+mn-cs"/>
            </a:endParaRPr>
          </a:p>
          <a:p>
            <a:pPr algn="just"/>
            <a:r>
              <a:rPr lang="zh-CN" altLang="en-US" sz="1200" b="0" i="0" kern="1200" dirty="0">
                <a:solidFill>
                  <a:schemeClr val="tx1"/>
                </a:solidFill>
                <a:effectLst/>
                <a:latin typeface="+mn-lt"/>
                <a:ea typeface="+mn-ea"/>
                <a:cs typeface="+mn-cs"/>
              </a:rPr>
              <a:t>五方光电</a:t>
            </a:r>
            <a:r>
              <a:rPr lang="en-US" altLang="zh-CN" sz="1200" b="0" i="0" kern="1200" dirty="0">
                <a:solidFill>
                  <a:schemeClr val="tx1"/>
                </a:solidFill>
                <a:effectLst/>
                <a:latin typeface="+mn-lt"/>
                <a:ea typeface="+mn-ea"/>
                <a:cs typeface="+mn-cs"/>
              </a:rPr>
              <a:t>VR&amp;AR</a:t>
            </a:r>
            <a:r>
              <a:rPr lang="zh-CN" altLang="en-US" sz="1200" b="0" i="0" kern="1200" dirty="0">
                <a:solidFill>
                  <a:schemeClr val="tx1"/>
                </a:solidFill>
                <a:effectLst/>
                <a:latin typeface="+mn-lt"/>
                <a:ea typeface="+mn-ea"/>
                <a:cs typeface="+mn-cs"/>
              </a:rPr>
              <a:t>概念热股</a:t>
            </a:r>
            <a:endParaRPr lang="en-US" altLang="zh-CN" sz="1200" b="0" i="0" kern="1200" dirty="0">
              <a:solidFill>
                <a:schemeClr val="tx1"/>
              </a:solidFill>
              <a:effectLst/>
              <a:latin typeface="+mn-lt"/>
              <a:ea typeface="+mn-ea"/>
              <a:cs typeface="+mn-cs"/>
            </a:endParaRPr>
          </a:p>
          <a:p>
            <a:pPr algn="just"/>
            <a:r>
              <a:rPr lang="zh-CN" altLang="en-US" sz="1200" b="0" i="0" kern="1200" dirty="0">
                <a:solidFill>
                  <a:schemeClr val="tx1"/>
                </a:solidFill>
                <a:effectLst/>
                <a:latin typeface="+mn-lt"/>
                <a:ea typeface="+mn-ea"/>
                <a:cs typeface="+mn-cs"/>
              </a:rPr>
              <a:t>中潜股份违规披露，虚增业绩，但股价触底反弹</a:t>
            </a:r>
            <a:endParaRPr lang="en-US" altLang="zh-CN" sz="1200" b="0" i="0" kern="1200" dirty="0">
              <a:solidFill>
                <a:schemeClr val="tx1"/>
              </a:solidFill>
              <a:effectLst/>
              <a:latin typeface="+mn-lt"/>
              <a:ea typeface="+mn-ea"/>
              <a:cs typeface="+mn-cs"/>
            </a:endParaRPr>
          </a:p>
          <a:p>
            <a:pPr algn="just"/>
            <a:r>
              <a:rPr lang="zh-CN" altLang="en-US" sz="1200" b="0" i="0" kern="1200" dirty="0">
                <a:solidFill>
                  <a:schemeClr val="tx1"/>
                </a:solidFill>
                <a:effectLst/>
                <a:latin typeface="+mn-lt"/>
                <a:ea typeface="+mn-ea"/>
                <a:cs typeface="+mn-cs"/>
              </a:rPr>
              <a:t>神雾节能环保概念，受资金炒作</a:t>
            </a:r>
            <a:endParaRPr lang="en-US" altLang="zh-CN" sz="1200" b="0" i="0" kern="1200" dirty="0">
              <a:solidFill>
                <a:schemeClr val="tx1"/>
              </a:solidFill>
              <a:effectLst/>
              <a:latin typeface="+mn-lt"/>
              <a:ea typeface="+mn-ea"/>
              <a:cs typeface="+mn-cs"/>
            </a:endParaRPr>
          </a:p>
          <a:p>
            <a:pPr algn="just"/>
            <a:r>
              <a:rPr lang="zh-CN" altLang="en-US" sz="1200" b="0" i="0" kern="1200" dirty="0">
                <a:solidFill>
                  <a:schemeClr val="tx1"/>
                </a:solidFill>
                <a:effectLst/>
                <a:latin typeface="+mn-lt"/>
                <a:ea typeface="+mn-ea"/>
                <a:cs typeface="+mn-cs"/>
              </a:rPr>
              <a:t>大港股份</a:t>
            </a:r>
            <a:r>
              <a:rPr lang="en-US" altLang="zh-CN" sz="1200" b="0" i="0" kern="1200" dirty="0" err="1">
                <a:solidFill>
                  <a:schemeClr val="tx1"/>
                </a:solidFill>
                <a:effectLst/>
                <a:latin typeface="+mn-lt"/>
                <a:ea typeface="+mn-ea"/>
                <a:cs typeface="+mn-cs"/>
              </a:rPr>
              <a:t>chiplet</a:t>
            </a:r>
            <a:r>
              <a:rPr lang="zh-CN" altLang="en-US" sz="1200" b="0" i="0" kern="1200" dirty="0">
                <a:solidFill>
                  <a:schemeClr val="tx1"/>
                </a:solidFill>
                <a:effectLst/>
                <a:latin typeface="+mn-lt"/>
                <a:ea typeface="+mn-ea"/>
                <a:cs typeface="+mn-cs"/>
              </a:rPr>
              <a:t>概念</a:t>
            </a:r>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sz="1200" b="0" i="0" u="none" kern="1200" dirty="0">
                <a:solidFill>
                  <a:srgbClr val="000000"/>
                </a:solidFill>
                <a:effectLst/>
                <a:latin typeface="+mn-lt"/>
                <a:ea typeface="Microsoft Yahei" panose="020B0503020204020204" pitchFamily="34" charset="-122"/>
                <a:cs typeface="+mn-cs"/>
              </a:rPr>
              <a:t>汉宇集团机器人概念走低</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中集集团上半年利润同比跌四城</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襄阳轴承高位下跌</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春兴精工机器人概念偃旗息鼓</a:t>
            </a:r>
            <a:endParaRPr lang="en-US" altLang="zh-CN" sz="1200" b="0" i="0" u="none" kern="1200" dirty="0">
              <a:solidFill>
                <a:srgbClr val="000000"/>
              </a:solidFill>
              <a:effectLst/>
              <a:latin typeface="+mn-lt"/>
              <a:ea typeface="Microsoft Yahei" panose="020B0503020204020204" pitchFamily="34" charset="-122"/>
              <a:cs typeface="+mn-cs"/>
            </a:endParaRPr>
          </a:p>
          <a:p>
            <a:r>
              <a:rPr lang="zh-CN" altLang="en-US" sz="1200" b="0" i="0" u="none" kern="1200" dirty="0">
                <a:solidFill>
                  <a:srgbClr val="000000"/>
                </a:solidFill>
                <a:effectLst/>
                <a:latin typeface="+mn-lt"/>
                <a:ea typeface="Microsoft Yahei" panose="020B0503020204020204" pitchFamily="34" charset="-122"/>
                <a:cs typeface="+mn-cs"/>
              </a:rPr>
              <a:t>光伏、机器人赛道股持续回调，江苏雷利</a:t>
            </a:r>
            <a:endParaRPr lang="en-US" altLang="zh-CN" sz="1200" b="0" i="0" u="none" kern="1200" dirty="0">
              <a:solidFill>
                <a:srgbClr val="000000"/>
              </a:solidFill>
              <a:effectLst/>
              <a:latin typeface="+mn-lt"/>
              <a:ea typeface="Microsoft Yahei" panose="020B0503020204020204" pitchFamily="34" charset="-122"/>
              <a:cs typeface="+mn-cs"/>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“妖股”科信技术涨什么？储能业务尚存在不确定性，大股东在减持中</a:t>
            </a:r>
          </a:p>
        </p:txBody>
      </p:sp>
    </p:spTree>
    <p:extLst>
      <p:ext uri="{BB962C8B-B14F-4D97-AF65-F5344CB8AC3E}">
        <p14:creationId xmlns:p14="http://schemas.microsoft.com/office/powerpoint/2010/main" val="213797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新华联降至第十</a:t>
            </a:r>
            <a:endParaRPr lang="en-US" altLang="zh-CN" dirty="0"/>
          </a:p>
        </p:txBody>
      </p:sp>
    </p:spTree>
    <p:extLst>
      <p:ext uri="{BB962C8B-B14F-4D97-AF65-F5344CB8AC3E}">
        <p14:creationId xmlns:p14="http://schemas.microsoft.com/office/powerpoint/2010/main" val="259373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金花股份质押为经营资金周转</a:t>
            </a:r>
            <a:endParaRPr lang="en-US" altLang="zh-CN" dirty="0"/>
          </a:p>
          <a:p>
            <a:r>
              <a:rPr lang="zh-CN" altLang="en-US" dirty="0"/>
              <a:t>惠天热电：留债偿还</a:t>
            </a:r>
            <a:endParaRPr lang="en-US" altLang="zh-CN" dirty="0"/>
          </a:p>
          <a:p>
            <a:r>
              <a:rPr lang="zh-CN" altLang="en-US" dirty="0"/>
              <a:t>科顺股份：融资</a:t>
            </a:r>
            <a:endParaRPr lang="en-US" altLang="zh-CN" dirty="0"/>
          </a:p>
          <a:p>
            <a:r>
              <a:rPr lang="zh-CN" altLang="en-US" dirty="0"/>
              <a:t>快意电梯：补充关联公司经营性现金流</a:t>
            </a:r>
            <a:endParaRPr lang="en-US" altLang="zh-CN" dirty="0"/>
          </a:p>
          <a:p>
            <a:r>
              <a:rPr lang="zh-CN" altLang="en-US" dirty="0"/>
              <a:t>风华高科：为银行借款提供质押担保</a:t>
            </a:r>
          </a:p>
        </p:txBody>
      </p:sp>
    </p:spTree>
    <p:extLst>
      <p:ext uri="{BB962C8B-B14F-4D97-AF65-F5344CB8AC3E}">
        <p14:creationId xmlns:p14="http://schemas.microsoft.com/office/powerpoint/2010/main" val="43356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5226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r>
              <a:rPr lang="zh-CN" altLang="en-US" dirty="0">
                <a:latin typeface="Arial" panose="020B0604020202020204" pitchFamily="34" charset="0"/>
              </a:rPr>
              <a:t>政策刺激难以显现</a:t>
            </a: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r>
              <a:rPr lang="zh-CN" altLang="en-US" dirty="0">
                <a:latin typeface="Arial" panose="020B0604020202020204" pitchFamily="34" charset="0"/>
              </a:rPr>
              <a:t>合计近</a:t>
            </a:r>
            <a:r>
              <a:rPr lang="en-US" altLang="zh-CN" dirty="0">
                <a:latin typeface="Arial" panose="020B0604020202020204" pitchFamily="34" charset="0"/>
              </a:rPr>
              <a:t>90</a:t>
            </a:r>
            <a:r>
              <a:rPr lang="zh-CN" altLang="en-US" dirty="0">
                <a:latin typeface="Arial" panose="020B0604020202020204" pitchFamily="34" charset="0"/>
              </a:rPr>
              <a:t>亿</a:t>
            </a: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66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2022/9/13</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2022/9/13</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dirty="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dirty="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4.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xml"/><Relationship Id="rId1" Type="http://schemas.openxmlformats.org/officeDocument/2006/relationships/themeOverride" Target="../theme/themeOverride10.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1.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5.xml"/><Relationship Id="rId1" Type="http://schemas.openxmlformats.org/officeDocument/2006/relationships/themeOverride" Target="../theme/themeOverride15.xml"/><Relationship Id="rId5" Type="http://schemas.openxmlformats.org/officeDocument/2006/relationships/chart" Target="../charts/chart1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4.xml"/><Relationship Id="rId1" Type="http://schemas.openxmlformats.org/officeDocument/2006/relationships/themeOverride" Target="../theme/themeOverride1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chart" Target="../charts/chart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08</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3922249762"/>
              </p:ext>
            </p:extLst>
          </p:nvPr>
        </p:nvGraphicFramePr>
        <p:xfrm>
          <a:off x="298162"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357319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2022</a:t>
            </a:r>
            <a:r>
              <a:rPr lang="zh-CN" altLang="en-US" sz="2400" dirty="0">
                <a:solidFill>
                  <a:srgbClr val="000066"/>
                </a:solidFill>
                <a:latin typeface="微软雅黑" panose="020B0503020204020204" pitchFamily="34" charset="-122"/>
                <a:ea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619806" y="863599"/>
            <a:ext cx="4360982" cy="1683089"/>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2022</a:t>
            </a:r>
            <a:r>
              <a:rPr lang="zh-CN" altLang="en-US" dirty="0">
                <a:latin typeface=".萍方-简" panose="020B0400000000000000" pitchFamily="34" charset="-122"/>
                <a:ea typeface=".萍方-简" panose="020B0400000000000000" pitchFamily="34" charset="-122"/>
              </a:rPr>
              <a:t>年市场解禁市值</a:t>
            </a:r>
            <a:r>
              <a:rPr lang="en-US" altLang="zh-CN" b="1" dirty="0">
                <a:solidFill>
                  <a:srgbClr val="0076CB"/>
                </a:solidFill>
                <a:latin typeface=".萍方-简" panose="020B0400000000000000" pitchFamily="34" charset="-122"/>
                <a:ea typeface=".萍方-简" panose="020B0400000000000000" pitchFamily="34" charset="-122"/>
              </a:rPr>
              <a:t>4.62</a:t>
            </a:r>
            <a:r>
              <a:rPr lang="zh-CN" altLang="en-US" b="1" dirty="0">
                <a:solidFill>
                  <a:srgbClr val="0076CB"/>
                </a:solidFill>
                <a:latin typeface=".萍方-简" panose="020B0400000000000000" pitchFamily="34" charset="-122"/>
                <a:ea typeface=".萍方-简" panose="020B0400000000000000" pitchFamily="34" charset="-122"/>
              </a:rPr>
              <a:t>万亿元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8</a:t>
            </a:r>
            <a:r>
              <a:rPr lang="zh-CN" altLang="en-US" dirty="0">
                <a:latin typeface=".萍方-简" panose="020B0400000000000000" pitchFamily="34" charset="-122"/>
                <a:ea typeface=".萍方-简" panose="020B0400000000000000" pitchFamily="34" charset="-122"/>
              </a:rPr>
              <a:t>月市场解禁市值</a:t>
            </a:r>
            <a:r>
              <a:rPr lang="en-US" altLang="zh-CN" b="1" dirty="0">
                <a:solidFill>
                  <a:srgbClr val="0076CB"/>
                </a:solidFill>
                <a:latin typeface=".萍方-简" panose="020B0400000000000000" pitchFamily="34" charset="-122"/>
                <a:ea typeface=".萍方-简" panose="020B0400000000000000" pitchFamily="34" charset="-122"/>
              </a:rPr>
              <a:t>5563.37</a:t>
            </a:r>
            <a:r>
              <a:rPr lang="zh-CN" altLang="en-US" b="1" dirty="0">
                <a:solidFill>
                  <a:srgbClr val="0076CB"/>
                </a:solidFill>
                <a:latin typeface=".萍方-简" panose="020B0400000000000000" pitchFamily="34" charset="-122"/>
                <a:ea typeface=".萍方-简" panose="020B0400000000000000" pitchFamily="34" charset="-122"/>
              </a:rPr>
              <a:t>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zh-CN" altLang="en-US" dirty="0">
                <a:latin typeface=".萍方-简" panose="020B0400000000000000" pitchFamily="34" charset="-122"/>
                <a:ea typeface=".萍方-简" panose="020B0400000000000000" pitchFamily="34" charset="-122"/>
              </a:rPr>
              <a:t>环比继续</a:t>
            </a:r>
            <a:r>
              <a:rPr lang="zh-CN" altLang="en-US" b="1" dirty="0">
                <a:solidFill>
                  <a:srgbClr val="C00000"/>
                </a:solidFill>
                <a:latin typeface=".萍方-简" panose="020B0400000000000000" pitchFamily="34" charset="-122"/>
                <a:ea typeface=".萍方-简" panose="020B0400000000000000" pitchFamily="34" charset="-122"/>
              </a:rPr>
              <a:t>扩张</a:t>
            </a:r>
            <a:r>
              <a:rPr lang="zh-CN" altLang="en-US" b="1" dirty="0">
                <a:solidFill>
                  <a:srgbClr val="636946"/>
                </a:solidFill>
                <a:latin typeface=".萍方-简" panose="020B0400000000000000" pitchFamily="34" charset="-122"/>
                <a:ea typeface=".萍方-简" panose="020B0400000000000000" pitchFamily="34" charset="-122"/>
              </a:rPr>
              <a:t>，</a:t>
            </a:r>
            <a:r>
              <a:rPr lang="zh-CN" altLang="en-US" dirty="0">
                <a:latin typeface=".萍方-简" panose="020B0400000000000000" pitchFamily="34" charset="-122"/>
                <a:ea typeface=".萍方-简" panose="020B0400000000000000" pitchFamily="34" charset="-122"/>
              </a:rPr>
              <a:t>同比</a:t>
            </a:r>
            <a:r>
              <a:rPr lang="zh-CN" altLang="en-US" b="1" dirty="0">
                <a:solidFill>
                  <a:srgbClr val="007A37"/>
                </a:solidFill>
                <a:latin typeface=".萍方-简" panose="020B0400000000000000" pitchFamily="34" charset="-122"/>
                <a:ea typeface=".萍方-简" panose="020B0400000000000000" pitchFamily="34" charset="-122"/>
              </a:rPr>
              <a:t>减少</a:t>
            </a:r>
            <a:r>
              <a:rPr lang="en-US" altLang="zh-CN" dirty="0">
                <a:latin typeface=".萍方-简" panose="020B0400000000000000" pitchFamily="34" charset="-122"/>
                <a:ea typeface=".萍方-简" panose="020B0400000000000000" pitchFamily="34" charset="-122"/>
              </a:rPr>
              <a:t>1.91%</a:t>
            </a:r>
            <a:endParaRPr lang="zh-CN" altLang="en-US" dirty="0">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74523027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2353733" y="5165696"/>
            <a:ext cx="7145867" cy="1244315"/>
          </a:xfrm>
          <a:prstGeom prst="rect">
            <a:avLst/>
          </a:prstGeom>
          <a:noFill/>
          <a:ln w="9525">
            <a:noFill/>
            <a:miter lim="800000"/>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Tx/>
              <a:buSzTx/>
              <a:buFontTx/>
              <a:buNone/>
              <a:tabLst/>
              <a:defRPr/>
            </a:pPr>
            <a:r>
              <a:rPr lang="en-US" sz="2000" dirty="0">
                <a:latin typeface=".萍方-简" panose="020B0400000000000000" pitchFamily="34" charset="-122"/>
                <a:ea typeface=".萍方-简" panose="020B0400000000000000" pitchFamily="34" charset="-122"/>
              </a:rPr>
              <a:t>8</a:t>
            </a:r>
            <a:r>
              <a:rPr kumimoji="0" sz="2000" i="0" u="none" strike="noStrike" kern="1200" cap="none" spc="0" normalizeH="0" baseline="0" noProof="0" dirty="0" err="1">
                <a:ln>
                  <a:noFill/>
                </a:ln>
                <a:effectLst/>
                <a:uLnTx/>
                <a:uFillTx/>
                <a:latin typeface=".萍方-简" panose="020B0400000000000000" pitchFamily="34" charset="-122"/>
                <a:ea typeface=".萍方-简" panose="020B0400000000000000" pitchFamily="34" charset="-122"/>
              </a:rPr>
              <a:t>月大宗市场总成交额</a:t>
            </a: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 </a:t>
            </a:r>
            <a:r>
              <a:rPr kumimoji="0" lang="en-US" sz="20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497.20</a:t>
            </a:r>
            <a:r>
              <a:rPr lang="en-US" sz="2000" b="1" dirty="0">
                <a:solidFill>
                  <a:srgbClr val="0076CB"/>
                </a:solidFill>
                <a:latin typeface=".萍方-简" panose="020B0400000000000000" pitchFamily="34" charset="-122"/>
                <a:ea typeface=".萍方-简" panose="020B0400000000000000" pitchFamily="34" charset="-122"/>
              </a:rPr>
              <a:t> </a:t>
            </a:r>
            <a:r>
              <a:rPr kumimoji="0" sz="2000" b="1" i="0" u="none" strike="noStrike" kern="1200" cap="none" spc="0" normalizeH="0" baseline="0" noProof="0" dirty="0" err="1">
                <a:ln>
                  <a:noFill/>
                </a:ln>
                <a:solidFill>
                  <a:srgbClr val="0076CB"/>
                </a:solidFill>
                <a:effectLst/>
                <a:uLnTx/>
                <a:uFillTx/>
                <a:latin typeface=".萍方-简" panose="020B0400000000000000" pitchFamily="34" charset="-122"/>
                <a:ea typeface=".萍方-简" panose="020B0400000000000000" pitchFamily="34" charset="-122"/>
              </a:rPr>
              <a:t>亿元</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sym typeface="+mn-ea"/>
              </a:rPr>
              <a:t>较上月</a:t>
            </a:r>
            <a:r>
              <a:rPr lang="zh-CN" altLang="en-US" sz="2000" b="1" dirty="0">
                <a:solidFill>
                  <a:srgbClr val="007A37"/>
                </a:solidFill>
                <a:latin typeface=".萍方-简" panose="020B0400000000000000" pitchFamily="34" charset="-122"/>
                <a:ea typeface=".萍方-简" panose="020B0400000000000000" pitchFamily="34" charset="-122"/>
                <a:sym typeface="+mn-ea"/>
              </a:rPr>
              <a:t>减少 </a:t>
            </a:r>
            <a:r>
              <a:rPr lang="en-US" altLang="zh-CN" sz="2000" b="1" dirty="0">
                <a:solidFill>
                  <a:srgbClr val="007A37"/>
                </a:solidFill>
                <a:latin typeface=".萍方-简" panose="020B0400000000000000" pitchFamily="34" charset="-122"/>
                <a:ea typeface=".萍方-简" panose="020B0400000000000000" pitchFamily="34" charset="-122"/>
                <a:sym typeface="+mn-ea"/>
              </a:rPr>
              <a:t>32.17 </a:t>
            </a:r>
            <a:r>
              <a:rPr lang="zh-CN" altLang="en-US" sz="2000" b="1" dirty="0">
                <a:solidFill>
                  <a:srgbClr val="007A37"/>
                </a:solidFill>
                <a:latin typeface=".萍方-简" panose="020B0400000000000000" pitchFamily="34" charset="-122"/>
                <a:ea typeface=".萍方-简" panose="020B0400000000000000" pitchFamily="34" charset="-122"/>
                <a:sym typeface="+mn-ea"/>
              </a:rPr>
              <a:t>亿元</a:t>
            </a:r>
            <a:endParaRPr lang="en-US" altLang="zh-CN" sz="2000" b="1" dirty="0">
              <a:solidFill>
                <a:srgbClr val="007A37"/>
              </a:solidFill>
              <a:latin typeface=".萍方-简" panose="020B0400000000000000" pitchFamily="34" charset="-122"/>
              <a:ea typeface=".萍方-简" panose="020B0400000000000000" pitchFamily="34" charset="-122"/>
            </a:endParaRPr>
          </a:p>
          <a:p>
            <a:pPr lvl="0" algn="dist" fontAlgn="base">
              <a:lnSpc>
                <a:spcPct val="200000"/>
              </a:lnSpc>
              <a:spcBef>
                <a:spcPct val="0"/>
              </a:spcBef>
              <a:spcAft>
                <a:spcPct val="0"/>
              </a:spcAft>
              <a:defRPr/>
            </a:pPr>
            <a:r>
              <a:rPr lang="en-US" altLang="zh-CN" sz="2000" dirty="0">
                <a:latin typeface=".萍方-简" panose="020B0400000000000000" pitchFamily="34" charset="-122"/>
                <a:ea typeface=".萍方-简" panose="020B0400000000000000" pitchFamily="34" charset="-122"/>
              </a:rPr>
              <a:t>8</a:t>
            </a:r>
            <a:r>
              <a:rPr lang="zh-CN" altLang="en-US" sz="2000" dirty="0">
                <a:latin typeface=".萍方-简" panose="020B0400000000000000" pitchFamily="34" charset="-122"/>
                <a:ea typeface=".萍方-简" panose="020B0400000000000000" pitchFamily="34" charset="-122"/>
              </a:rPr>
              <a:t>月大宗市场平均折价率 </a:t>
            </a:r>
            <a:r>
              <a:rPr lang="en-US" altLang="zh-CN" sz="2000" b="1" dirty="0">
                <a:solidFill>
                  <a:srgbClr val="0076CB"/>
                </a:solidFill>
                <a:latin typeface=".萍方-简" panose="020B0400000000000000" pitchFamily="34" charset="-122"/>
                <a:ea typeface=".萍方-简" panose="020B0400000000000000" pitchFamily="34" charset="-122"/>
              </a:rPr>
              <a:t>4.39 %</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rPr>
              <a:t>较上月</a:t>
            </a:r>
            <a:r>
              <a:rPr lang="zh-CN" altLang="en-US" sz="2000" b="1" dirty="0">
                <a:solidFill>
                  <a:srgbClr val="C00000"/>
                </a:solidFill>
                <a:latin typeface="微软雅黑" panose="020B0503020204020204" pitchFamily="34" charset="-122"/>
                <a:ea typeface="微软雅黑" panose="020B0503020204020204" pitchFamily="34" charset="-122"/>
              </a:rPr>
              <a:t>上行</a:t>
            </a:r>
            <a:r>
              <a:rPr lang="zh-CN" altLang="en-US" sz="2000" b="1" dirty="0">
                <a:solidFill>
                  <a:srgbClr val="C00000"/>
                </a:solidFill>
                <a:latin typeface=".萍方-简" panose="020B0400000000000000" pitchFamily="34" charset="-122"/>
                <a:ea typeface=".萍方-简" panose="020B0400000000000000" pitchFamily="34" charset="-122"/>
              </a:rPr>
              <a:t> </a:t>
            </a:r>
            <a:r>
              <a:rPr lang="en-US" altLang="zh-CN" sz="2000" b="1" dirty="0">
                <a:solidFill>
                  <a:srgbClr val="C00000"/>
                </a:solidFill>
                <a:latin typeface="微软雅黑" panose="020B0503020204020204" pitchFamily="34" charset="-122"/>
                <a:ea typeface="微软雅黑" panose="020B0503020204020204" pitchFamily="34" charset="-122"/>
              </a:rPr>
              <a:t>0.20%</a:t>
            </a:r>
          </a:p>
        </p:txBody>
      </p:sp>
      <p:graphicFrame>
        <p:nvGraphicFramePr>
          <p:cNvPr id="5" name="图表 4">
            <a:extLst>
              <a:ext uri="{FF2B5EF4-FFF2-40B4-BE49-F238E27FC236}">
                <a16:creationId xmlns:a16="http://schemas.microsoft.com/office/drawing/2014/main" id="{AB814E0E-61EC-2705-CE09-3B2337CC782A}"/>
              </a:ext>
            </a:extLst>
          </p:cNvPr>
          <p:cNvGraphicFramePr/>
          <p:nvPr>
            <p:extLst>
              <p:ext uri="{D42A27DB-BD31-4B8C-83A1-F6EECF244321}">
                <p14:modId xmlns:p14="http://schemas.microsoft.com/office/powerpoint/2010/main" val="3318300028"/>
              </p:ext>
            </p:extLst>
          </p:nvPr>
        </p:nvGraphicFramePr>
        <p:xfrm>
          <a:off x="731838" y="889000"/>
          <a:ext cx="10728325" cy="4174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8" name="文本框 7"/>
          <p:cNvSpPr txBox="1"/>
          <p:nvPr/>
        </p:nvSpPr>
        <p:spPr bwMode="auto">
          <a:xfrm>
            <a:off x="2485822" y="5584860"/>
            <a:ext cx="7220031" cy="782074"/>
          </a:xfrm>
          <a:prstGeom prst="rect">
            <a:avLst/>
          </a:prstGeom>
          <a:noFill/>
          <a:ln w="9525">
            <a:noFill/>
            <a:miter lim="800000"/>
          </a:ln>
        </p:spPr>
        <p:txBody>
          <a:bodyPr wrap="square" lIns="0" tIns="0" rIns="0" bIns="0" rtlCol="0">
            <a:spAutoFit/>
          </a:bodyPr>
          <a:lstStyle/>
          <a:p>
            <a:pPr marL="0" marR="0" lvl="0" algn="dist"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1.63</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r>
              <a:rPr lang="zh-CN" altLang="en-US" b="1" dirty="0">
                <a:solidFill>
                  <a:srgbClr val="0076CB"/>
                </a:solidFill>
                <a:latin typeface="微软雅黑" panose="020B0503020204020204" pitchFamily="34" charset="-122"/>
                <a:ea typeface="微软雅黑" panose="020B0503020204020204" pitchFamily="34" charset="-122"/>
              </a:rPr>
              <a:t>，</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1.62</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algn="dist"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较上月底</a:t>
            </a:r>
            <a:r>
              <a:rPr kumimoji="0" lang="zh-CN" altLang="en-US" b="1" i="0" u="none" strike="noStrike" kern="1200" cap="none" spc="0" normalizeH="0" baseline="0" dirty="0">
                <a:ln>
                  <a:noFill/>
                </a:ln>
                <a:solidFill>
                  <a:srgbClr val="007A37"/>
                </a:solidFill>
                <a:effectLst/>
                <a:uLnTx/>
                <a:uFillTx/>
                <a:latin typeface="微软雅黑" panose="020B0503020204020204" pitchFamily="34" charset="-122"/>
                <a:ea typeface="微软雅黑" panose="020B0503020204020204" pitchFamily="34" charset="-122"/>
              </a:rPr>
              <a:t>减少</a:t>
            </a:r>
            <a:r>
              <a:rPr lang="en-US" altLang="zh-CN" b="1" dirty="0">
                <a:solidFill>
                  <a:srgbClr val="007A37"/>
                </a:solidFill>
                <a:latin typeface="微软雅黑" panose="020B0503020204020204" pitchFamily="34" charset="-122"/>
                <a:ea typeface="微软雅黑" panose="020B0503020204020204" pitchFamily="34" charset="-122"/>
              </a:rPr>
              <a:t>120.93</a:t>
            </a:r>
            <a:r>
              <a:rPr lang="zh-CN" altLang="en-US" b="1" dirty="0">
                <a:solidFill>
                  <a:srgbClr val="007A37"/>
                </a:solidFill>
                <a:latin typeface="微软雅黑" panose="020B0503020204020204" pitchFamily="34" charset="-122"/>
                <a:ea typeface="微软雅黑" panose="020B0503020204020204" pitchFamily="34" charset="-122"/>
              </a:rPr>
              <a:t>亿元</a:t>
            </a:r>
            <a:r>
              <a:rPr lang="zh-CN" altLang="en-US" b="1" dirty="0">
                <a:solidFill>
                  <a:srgbClr val="C00000"/>
                </a:solidFill>
                <a:latin typeface="微软雅黑" panose="020B0503020204020204" pitchFamily="34" charset="-122"/>
                <a:ea typeface="微软雅黑" panose="020B0503020204020204" pitchFamily="3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两融余额</a:t>
            </a:r>
            <a:r>
              <a:rPr lang="zh-CN" altLang="en-US" dirty="0">
                <a:solidFill>
                  <a:srgbClr val="000000"/>
                </a:solidFill>
                <a:latin typeface="微软雅黑" panose="020B0503020204020204" pitchFamily="34" charset="-122"/>
                <a:ea typeface="微软雅黑" panose="020B0503020204020204" pitchFamily="34" charset="-122"/>
              </a:rPr>
              <a:t>持续上行趋势被打破</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5" name="图表 4">
            <a:extLst>
              <a:ext uri="{FF2B5EF4-FFF2-40B4-BE49-F238E27FC236}">
                <a16:creationId xmlns:a16="http://schemas.microsoft.com/office/drawing/2014/main" id="{55C32772-C97C-D777-8B80-E4E28224FACF}"/>
              </a:ext>
            </a:extLst>
          </p:cNvPr>
          <p:cNvGraphicFramePr>
            <a:graphicFrameLocks/>
          </p:cNvGraphicFramePr>
          <p:nvPr>
            <p:extLst>
              <p:ext uri="{D42A27DB-BD31-4B8C-83A1-F6EECF244321}">
                <p14:modId xmlns:p14="http://schemas.microsoft.com/office/powerpoint/2010/main" val="2492164622"/>
              </p:ext>
            </p:extLst>
          </p:nvPr>
        </p:nvGraphicFramePr>
        <p:xfrm>
          <a:off x="731837" y="1059904"/>
          <a:ext cx="10980796" cy="4384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36228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graphicFrame>
        <p:nvGraphicFramePr>
          <p:cNvPr id="13" name="图表 12"/>
          <p:cNvGraphicFramePr/>
          <p:nvPr>
            <p:extLst>
              <p:ext uri="{D42A27DB-BD31-4B8C-83A1-F6EECF244321}">
                <p14:modId xmlns:p14="http://schemas.microsoft.com/office/powerpoint/2010/main" val="1073238241"/>
              </p:ext>
            </p:extLst>
          </p:nvPr>
        </p:nvGraphicFramePr>
        <p:xfrm>
          <a:off x="740305" y="931335"/>
          <a:ext cx="10728325" cy="5460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496432132"/>
              </p:ext>
            </p:extLst>
          </p:nvPr>
        </p:nvGraphicFramePr>
        <p:xfrm>
          <a:off x="731836" y="887480"/>
          <a:ext cx="10728325"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2977538187"/>
              </p:ext>
            </p:extLst>
          </p:nvPr>
        </p:nvGraphicFramePr>
        <p:xfrm>
          <a:off x="731836" y="3840230"/>
          <a:ext cx="10728325"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8" name="图表 7"/>
          <p:cNvGraphicFramePr/>
          <p:nvPr>
            <p:extLst>
              <p:ext uri="{D42A27DB-BD31-4B8C-83A1-F6EECF244321}">
                <p14:modId xmlns:p14="http://schemas.microsoft.com/office/powerpoint/2010/main" val="1352359552"/>
              </p:ext>
            </p:extLst>
          </p:nvPr>
        </p:nvGraphicFramePr>
        <p:xfrm>
          <a:off x="230400" y="993792"/>
          <a:ext cx="11665113"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p:cNvGraphicFramePr/>
          <p:nvPr>
            <p:extLst>
              <p:ext uri="{D42A27DB-BD31-4B8C-83A1-F6EECF244321}">
                <p14:modId xmlns:p14="http://schemas.microsoft.com/office/powerpoint/2010/main" val="947104173"/>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7</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p:cNvGraphicFramePr/>
          <p:nvPr>
            <p:extLst>
              <p:ext uri="{D42A27DB-BD31-4B8C-83A1-F6EECF244321}">
                <p14:modId xmlns:p14="http://schemas.microsoft.com/office/powerpoint/2010/main" val="3030838773"/>
              </p:ext>
            </p:extLst>
          </p:nvPr>
        </p:nvGraphicFramePr>
        <p:xfrm>
          <a:off x="230399" y="915760"/>
          <a:ext cx="12854229"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774174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120798" y="942136"/>
            <a:ext cx="5356465" cy="2975814"/>
          </a:xfrm>
          <a:prstGeom prst="rect">
            <a:avLst/>
          </a:prstGeom>
          <a:noFill/>
          <a:ln>
            <a:noFill/>
          </a:ln>
        </p:spPr>
      </p:pic>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rPr>
              <a:t>8</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rPr>
              <a:t>——</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三维化学</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731838" y="3798365"/>
            <a:ext cx="10728325" cy="2725233"/>
          </a:xfrm>
          <a:prstGeom prst="rect">
            <a:avLst/>
          </a:prstGeom>
          <a:noFill/>
          <a:ln w="9525">
            <a:noFill/>
            <a:miter lim="800000"/>
          </a:ln>
        </p:spPr>
        <p:txBody>
          <a:bodyPr wrap="square" rtlCol="0">
            <a:spAutoFit/>
          </a:bodyPr>
          <a:lstStyle/>
          <a:p>
            <a:pPr lvl="0" algn="ctr">
              <a:lnSpc>
                <a:spcPts val="2600"/>
              </a:lnSpc>
              <a:defRPr/>
            </a:pPr>
            <a:r>
              <a:rPr lang="zh-CN" altLang="en-US" sz="1600" b="1" dirty="0">
                <a:solidFill>
                  <a:srgbClr val="000000"/>
                </a:solidFill>
                <a:latin typeface="微软雅黑" panose="020B0503020204020204" pitchFamily="34" charset="-122"/>
                <a:ea typeface="微软雅黑" panose="020B0503020204020204" pitchFamily="34" charset="-122"/>
              </a:rPr>
              <a:t>被遗忘的“绩优生”</a:t>
            </a:r>
            <a:endParaRPr lang="en-US" altLang="zh-CN" sz="1600" b="1" dirty="0">
              <a:solidFill>
                <a:srgbClr val="000000"/>
              </a:solidFill>
              <a:latin typeface="微软雅黑" panose="020B0503020204020204" pitchFamily="34" charset="-122"/>
              <a:ea typeface="微软雅黑" panose="020B0503020204020204" pitchFamily="34" charset="-122"/>
            </a:endParaRPr>
          </a:p>
          <a:p>
            <a:pPr lvl="0" indent="457200" algn="just">
              <a:lnSpc>
                <a:spcPts val="2600"/>
              </a:lnSpc>
              <a:defRPr/>
            </a:pPr>
            <a:r>
              <a:rPr lang="zh-CN" altLang="en-US" sz="1600" dirty="0">
                <a:solidFill>
                  <a:srgbClr val="000000"/>
                </a:solidFill>
                <a:latin typeface="微软雅黑" panose="020B0503020204020204" pitchFamily="34" charset="-122"/>
                <a:ea typeface="微软雅黑" panose="020B0503020204020204" pitchFamily="34" charset="-122"/>
              </a:rPr>
              <a:t>从市值来看，三维化学的过往表现难以匹敌行业与市场，在行业景气周期下也略显暗淡，然而近期股价少有的高光表现似乎让公司在资本市场上“一雪前耻”，但如何让市值表现配得上公司基本面，是公司近年来无法回避的问题。</a:t>
            </a:r>
          </a:p>
          <a:p>
            <a:pPr lvl="0" indent="457200" algn="just">
              <a:lnSpc>
                <a:spcPts val="2600"/>
              </a:lnSpc>
              <a:defRPr/>
            </a:pPr>
            <a:r>
              <a:rPr lang="zh-CN" altLang="en-US" sz="1600" dirty="0">
                <a:solidFill>
                  <a:srgbClr val="000000"/>
                </a:solidFill>
                <a:latin typeface="微软雅黑" panose="020B0503020204020204" pitchFamily="34" charset="-122"/>
                <a:ea typeface="微软雅黑" panose="020B0503020204020204" pitchFamily="34" charset="-122"/>
              </a:rPr>
              <a:t>从内在价值来看，公司自</a:t>
            </a:r>
            <a:r>
              <a:rPr lang="en-US" altLang="zh-CN" sz="1600" dirty="0">
                <a:solidFill>
                  <a:srgbClr val="000000"/>
                </a:solidFill>
                <a:latin typeface="微软雅黑" panose="020B0503020204020204" pitchFamily="34" charset="-122"/>
                <a:ea typeface="微软雅黑" panose="020B0503020204020204" pitchFamily="34" charset="-122"/>
              </a:rPr>
              <a:t>2018</a:t>
            </a:r>
            <a:r>
              <a:rPr lang="zh-CN" altLang="en-US" sz="1600" dirty="0">
                <a:solidFill>
                  <a:srgbClr val="000000"/>
                </a:solidFill>
                <a:latin typeface="微软雅黑" panose="020B0503020204020204" pitchFamily="34" charset="-122"/>
                <a:ea typeface="微软雅黑" panose="020B0503020204020204" pitchFamily="34" charset="-122"/>
              </a:rPr>
              <a:t>年以来营收和净利持续增长，今年上半年业绩再创新高。业绩亮眼表现的背后，公司三大业务板块联袂出演，向着板块联动、优存扩增的方向发展。同时，公司新能源为优先发展方向，积极拓展新能源市场，已在空气储能、光热发电、氢能等领域取得突破。</a:t>
            </a:r>
          </a:p>
          <a:p>
            <a:pPr lvl="0" indent="457200" algn="just">
              <a:lnSpc>
                <a:spcPts val="2600"/>
              </a:lnSpc>
              <a:defRPr/>
            </a:pPr>
            <a:r>
              <a:rPr lang="zh-CN" altLang="en-US" sz="1600" dirty="0">
                <a:solidFill>
                  <a:srgbClr val="000000"/>
                </a:solidFill>
                <a:latin typeface="微软雅黑" panose="020B0503020204020204" pitchFamily="34" charset="-122"/>
                <a:ea typeface="微软雅黑" panose="020B0503020204020204" pitchFamily="34" charset="-122"/>
              </a:rPr>
              <a:t>新能源大背景下，化工行业迎来了新机遇，三维化学这只几乎被遗忘、近年来基本面表现不错的化工企业也得到了市场的关注。</a:t>
            </a:r>
          </a:p>
        </p:txBody>
      </p:sp>
      <p:graphicFrame>
        <p:nvGraphicFramePr>
          <p:cNvPr id="6" name="图表 5">
            <a:extLst>
              <a:ext uri="{FF2B5EF4-FFF2-40B4-BE49-F238E27FC236}">
                <a16:creationId xmlns:a16="http://schemas.microsoft.com/office/drawing/2014/main" id="{9A67E480-3903-B98B-A814-C58345C9F7DD}"/>
              </a:ext>
            </a:extLst>
          </p:cNvPr>
          <p:cNvGraphicFramePr>
            <a:graphicFrameLocks/>
          </p:cNvGraphicFramePr>
          <p:nvPr>
            <p:extLst>
              <p:ext uri="{D42A27DB-BD31-4B8C-83A1-F6EECF244321}">
                <p14:modId xmlns:p14="http://schemas.microsoft.com/office/powerpoint/2010/main" val="1241679929"/>
              </p:ext>
            </p:extLst>
          </p:nvPr>
        </p:nvGraphicFramePr>
        <p:xfrm>
          <a:off x="520700" y="927100"/>
          <a:ext cx="5575300" cy="284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3646648036"/>
              </p:ext>
            </p:extLst>
          </p:nvPr>
        </p:nvGraphicFramePr>
        <p:xfrm>
          <a:off x="731838" y="975139"/>
          <a:ext cx="10728325" cy="5387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545191" y="971550"/>
            <a:ext cx="914972" cy="246221"/>
          </a:xfrm>
          <a:prstGeom prst="rect">
            <a:avLst/>
          </a:prstGeom>
          <a:noFill/>
          <a:ln w="9525">
            <a:noFill/>
            <a:miter lim="800000"/>
          </a:ln>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583979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409944" y="3312948"/>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展望</a:t>
            </a:r>
          </a:p>
        </p:txBody>
      </p:sp>
      <p:sp>
        <p:nvSpPr>
          <p:cNvPr id="14" name="文本框 13"/>
          <p:cNvSpPr txBox="1"/>
          <p:nvPr/>
        </p:nvSpPr>
        <p:spPr>
          <a:xfrm>
            <a:off x="3631593" y="3236004"/>
            <a:ext cx="61028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萍方-简" panose="020B0400000000000000" pitchFamily="34" charset="-122"/>
                <a:ea typeface=".萍方-简" panose="020B0400000000000000" pitchFamily="34" charset="-122"/>
              </a:rPr>
              <a:t>8</a:t>
            </a:r>
            <a:r>
              <a:rPr lang="zh-CN" altLang="en-US" sz="2400" dirty="0">
                <a:solidFill>
                  <a:prstClr val="black"/>
                </a:solidFill>
                <a:latin typeface=".萍方-简" panose="020B0400000000000000" pitchFamily="34" charset="-122"/>
                <a:ea typeface=".萍方-简" panose="020B0400000000000000" pitchFamily="34" charset="-122"/>
              </a:rPr>
              <a:t>月市场先扬后抑，前期热门赛道熄火</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endParaRPr>
          </a:p>
        </p:txBody>
      </p:sp>
      <p:sp>
        <p:nvSpPr>
          <p:cNvPr id="15" name="文本框 14"/>
          <p:cNvSpPr txBox="1"/>
          <p:nvPr/>
        </p:nvSpPr>
        <p:spPr>
          <a:xfrm>
            <a:off x="3631593" y="4316004"/>
            <a:ext cx="611883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400" dirty="0">
                <a:solidFill>
                  <a:prstClr val="black"/>
                </a:solidFill>
                <a:latin typeface=".萍方-简" panose="020B0400000000000000" pitchFamily="34" charset="-122"/>
                <a:ea typeface=".萍方-简" panose="020B0400000000000000" pitchFamily="34" charset="-122"/>
                <a:sym typeface="+mn-ea"/>
              </a:rPr>
              <a:t>市场热点散漫，短期或仍以震荡为主</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sym typeface="+mn-ea"/>
            </a:endParaRP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57517"/>
            <a:ext cx="617598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PPI</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与</a:t>
            </a:r>
            <a:r>
              <a:rPr kumimoji="0" lang="en-US" altLang="zh-CN"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CPI</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剪刀差反转，政策刺激持续</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8</a:t>
            </a:r>
            <a:r>
              <a:rPr lang="zh-CN" altLang="en-US" sz="2400" dirty="0">
                <a:solidFill>
                  <a:srgbClr val="000066"/>
                </a:solidFill>
                <a:latin typeface="微软雅黑" panose="020B0503020204020204" pitchFamily="34" charset="-122"/>
                <a:ea typeface="微软雅黑" panose="020B0503020204020204" pitchFamily="34" charset="-122"/>
              </a:rPr>
              <a:t>月第一大股东累计质押数占持股比例变化</a:t>
            </a:r>
          </a:p>
        </p:txBody>
      </p:sp>
      <p:graphicFrame>
        <p:nvGraphicFramePr>
          <p:cNvPr id="7" name="图表 6">
            <a:extLst>
              <a:ext uri="{FF2B5EF4-FFF2-40B4-BE49-F238E27FC236}">
                <a16:creationId xmlns:a16="http://schemas.microsoft.com/office/drawing/2014/main" id="{C4159648-F974-44E6-A778-2FE9471D9EA6}"/>
              </a:ext>
            </a:extLst>
          </p:cNvPr>
          <p:cNvGraphicFramePr/>
          <p:nvPr>
            <p:extLst>
              <p:ext uri="{D42A27DB-BD31-4B8C-83A1-F6EECF244321}">
                <p14:modId xmlns:p14="http://schemas.microsoft.com/office/powerpoint/2010/main" val="4201923475"/>
              </p:ext>
            </p:extLst>
          </p:nvPr>
        </p:nvGraphicFramePr>
        <p:xfrm>
          <a:off x="0" y="1176965"/>
          <a:ext cx="6267450" cy="489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A75528A8-53B5-40C6-9985-4C73DA5BB084}"/>
              </a:ext>
            </a:extLst>
          </p:cNvPr>
          <p:cNvGraphicFramePr/>
          <p:nvPr>
            <p:extLst>
              <p:ext uri="{D42A27DB-BD31-4B8C-83A1-F6EECF244321}">
                <p14:modId xmlns:p14="http://schemas.microsoft.com/office/powerpoint/2010/main" val="58878174"/>
              </p:ext>
            </p:extLst>
          </p:nvPr>
        </p:nvGraphicFramePr>
        <p:xfrm>
          <a:off x="5924550" y="1133475"/>
          <a:ext cx="6267450" cy="497205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3"/>
          <a:stretch>
            <a:fillRect/>
          </a:stretch>
        </p:blipFill>
        <p:spPr>
          <a:xfrm>
            <a:off x="3775999" y="945900"/>
            <a:ext cx="1834149" cy="540000"/>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4"/>
          <a:stretch>
            <a:fillRect/>
          </a:stretch>
        </p:blipFill>
        <p:spPr>
          <a:xfrm>
            <a:off x="9956506" y="945900"/>
            <a:ext cx="1325855" cy="540000"/>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5"/>
          <a:stretch>
            <a:fillRect/>
          </a:stretch>
        </p:blipFill>
        <p:spPr>
          <a:xfrm>
            <a:off x="7085792" y="945900"/>
            <a:ext cx="1288549" cy="540000"/>
          </a:xfrm>
          <a:prstGeom prst="rect">
            <a:avLst/>
          </a:prstGeom>
        </p:spPr>
      </p:pic>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281940" y="1483661"/>
            <a:ext cx="2880000" cy="4616648"/>
          </a:xfrm>
          <a:prstGeom prst="rect">
            <a:avLst/>
          </a:prstGeom>
          <a:noFill/>
        </p:spPr>
        <p:txBody>
          <a:bodyPr wrap="square" rtlCol="0">
            <a:spAutoFit/>
          </a:bodyPr>
          <a:lstStyle/>
          <a:p>
            <a:pPr lvl="0" algn="just">
              <a:defRPr/>
            </a:pPr>
            <a:r>
              <a:rPr lang="zh-CN" altLang="en-US" sz="1400" dirty="0">
                <a:solidFill>
                  <a:srgbClr val="000000"/>
                </a:solidFill>
                <a:latin typeface="微软雅黑" panose="020B0503020204020204" pitchFamily="34" charset="-122"/>
                <a:ea typeface="微软雅黑" panose="020B0503020204020204" pitchFamily="34" charset="-122"/>
              </a:rPr>
              <a:t>预计市场在</a:t>
            </a: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月上半月依然处于寻找新平衡、延续高波动的过程中，“热转冷”的非典型切换持续，随着市场在波动中形成新平衡，预计</a:t>
            </a: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月下半月将逐步企稳。</a:t>
            </a: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月下半月，随着国内经济数据公布、一揽子政策细则陆续实施、美联储加息落地、机构减仓和调仓初步完成，预计市场逐步在波动中找到新平衡，并将逐步企稳，重心继续转向部分偏冷门行业。</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：①半导体、军工、化工新材料。②中药、创新药和医疗器械。③养殖产业链、电力、油运和油气机械等。④芯片、信创等。</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96398" y="1483661"/>
            <a:ext cx="2880000" cy="4401205"/>
          </a:xfrm>
          <a:prstGeom prst="rect">
            <a:avLst/>
          </a:prstGeom>
          <a:noFill/>
        </p:spPr>
        <p:txBody>
          <a:bodyPr wrap="square" rtlCol="0">
            <a:spAutoFit/>
          </a:bodyPr>
          <a:lstStyle>
            <a:defPPr>
              <a:defRPr lang="en-US"/>
            </a:defPPr>
            <a:lvl1pPr>
              <a:defRPr sz="1800" b="1">
                <a:latin typeface="+mn-ea"/>
                <a:ea typeface="+mn-ea"/>
              </a:defRPr>
            </a:lvl1pPr>
          </a:lstStyle>
          <a:p>
            <a:pPr lvl="0" algn="just">
              <a:defRPr/>
            </a:pPr>
            <a:r>
              <a:rPr lang="zh-CN" altLang="en-US" sz="1400" b="0" dirty="0">
                <a:solidFill>
                  <a:srgbClr val="000000"/>
                </a:solidFill>
                <a:latin typeface="微软雅黑" panose="020B0503020204020204" pitchFamily="34" charset="-122"/>
                <a:ea typeface="微软雅黑" panose="020B0503020204020204" pitchFamily="34" charset="-122"/>
              </a:rPr>
              <a:t>我们认为，</a:t>
            </a:r>
            <a:r>
              <a:rPr lang="en-US" altLang="zh-CN" sz="1400" b="0" dirty="0">
                <a:solidFill>
                  <a:srgbClr val="000000"/>
                </a:solidFill>
                <a:latin typeface="微软雅黑" panose="020B0503020204020204" pitchFamily="34" charset="-122"/>
                <a:ea typeface="微软雅黑" panose="020B0503020204020204" pitchFamily="34" charset="-122"/>
              </a:rPr>
              <a:t>A</a:t>
            </a:r>
            <a:r>
              <a:rPr lang="zh-CN" altLang="en-US" sz="1400" b="0" dirty="0">
                <a:solidFill>
                  <a:srgbClr val="000000"/>
                </a:solidFill>
                <a:latin typeface="微软雅黑" panose="020B0503020204020204" pitchFamily="34" charset="-122"/>
                <a:ea typeface="微软雅黑" panose="020B0503020204020204" pitchFamily="34" charset="-122"/>
              </a:rPr>
              <a:t>股市场缺乏上行动力的背后可能仍与宏观环境面临的不确定性因素较多有关。总的来看，国内政策积极发力向基本面传导尚待进一步见效，市场明显转机可能需要盈利改善拐点更为明确。我们预计市场短期仍维持震荡且缺乏主线的特征可能还将维持一段时间。</a:t>
            </a: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400" b="0" dirty="0">
                <a:solidFill>
                  <a:srgbClr val="000000"/>
                </a:solidFill>
                <a:latin typeface="微软雅黑" panose="020B0503020204020204" pitchFamily="34" charset="-122"/>
                <a:ea typeface="微软雅黑" panose="020B0503020204020204" pitchFamily="34" charset="-122"/>
              </a:rPr>
              <a:t>重点关注企业盈利情况。对中期市场不宜悲观，“稳”而后“进”。</a:t>
            </a: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400" dirty="0">
                <a:solidFill>
                  <a:srgbClr val="000000"/>
                </a:solidFill>
                <a:latin typeface="微软雅黑" panose="020B0503020204020204" pitchFamily="34" charset="-122"/>
                <a:ea typeface="微软雅黑" panose="020B0503020204020204" pitchFamily="34" charset="-122"/>
              </a:rPr>
              <a:t>配置建议：仍以低估值、与宏观关联度不高或景气程度尚可且有政策支持的领域为主。</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月：看多</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000000"/>
                </a:solidFill>
                <a:latin typeface="微软雅黑" panose="020B0503020204020204" pitchFamily="34" charset="-122"/>
                <a:ea typeface="微软雅黑" panose="020B0503020204020204" pitchFamily="34" charset="-122"/>
              </a:rPr>
              <a:t>月：中性</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月：中性</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286759" y="1483661"/>
            <a:ext cx="2880000" cy="5047536"/>
          </a:xfrm>
          <a:prstGeom prst="rect">
            <a:avLst/>
          </a:prstGeom>
          <a:noFill/>
        </p:spPr>
        <p:txBody>
          <a:bodyPr wrap="square" rtlCol="0">
            <a:spAutoFit/>
          </a:bodyPr>
          <a:lstStyle/>
          <a:p>
            <a:pPr lvl="0" algn="just">
              <a:defRPr/>
            </a:pPr>
            <a:r>
              <a:rPr lang="zh-CN" altLang="en-US" sz="1400" dirty="0">
                <a:solidFill>
                  <a:srgbClr val="000000"/>
                </a:solidFill>
                <a:latin typeface="微软雅黑" panose="020B0503020204020204" pitchFamily="34" charset="-122"/>
                <a:ea typeface="微软雅黑" panose="020B0503020204020204" pitchFamily="34" charset="-122"/>
              </a:rPr>
              <a:t>近期成长板块有所调整，市场开始出现风格切换的声音。但我们认为，</a:t>
            </a:r>
            <a:r>
              <a:rPr lang="en-US" altLang="zh-CN" sz="1400" dirty="0">
                <a:solidFill>
                  <a:srgbClr val="000000"/>
                </a:solidFill>
                <a:latin typeface="微软雅黑" panose="020B0503020204020204" pitchFamily="34" charset="-122"/>
                <a:ea typeface="微软雅黑" panose="020B0503020204020204" pitchFamily="34" charset="-122"/>
              </a:rPr>
              <a:t>1</a:t>
            </a:r>
            <a:r>
              <a:rPr lang="zh-CN" altLang="en-US" sz="1400" dirty="0">
                <a:solidFill>
                  <a:srgbClr val="000000"/>
                </a:solidFill>
                <a:latin typeface="微软雅黑" panose="020B0503020204020204" pitchFamily="34" charset="-122"/>
                <a:ea typeface="微软雅黑" panose="020B0503020204020204" pitchFamily="34" charset="-122"/>
              </a:rPr>
              <a:t>、首先，导致近期市场风格变化的核心，一方面是</a:t>
            </a:r>
            <a:r>
              <a:rPr lang="en-US" altLang="zh-CN" sz="1400" dirty="0">
                <a:solidFill>
                  <a:srgbClr val="000000"/>
                </a:solidFill>
                <a:latin typeface="微软雅黑" panose="020B0503020204020204" pitchFamily="34" charset="-122"/>
                <a:ea typeface="微软雅黑" panose="020B0503020204020204" pitchFamily="34" charset="-122"/>
              </a:rPr>
              <a:t>4</a:t>
            </a:r>
            <a:r>
              <a:rPr lang="zh-CN" altLang="en-US" sz="1400" dirty="0">
                <a:solidFill>
                  <a:srgbClr val="000000"/>
                </a:solidFill>
                <a:latin typeface="微软雅黑" panose="020B0503020204020204" pitchFamily="34" charset="-122"/>
                <a:ea typeface="微软雅黑" panose="020B0503020204020204" pitchFamily="34" charset="-122"/>
              </a:rPr>
              <a:t>月底以来成长板块超额收益已然显著，另一方面是中报披露期投资者风险偏好的阶段性收缩。</a:t>
            </a:r>
            <a:r>
              <a:rPr lang="en-US" altLang="zh-CN" sz="1400" dirty="0">
                <a:solidFill>
                  <a:srgbClr val="000000"/>
                </a:solidFill>
                <a:latin typeface="微软雅黑" panose="020B0503020204020204" pitchFamily="34" charset="-122"/>
                <a:ea typeface="微软雅黑" panose="020B0503020204020204" pitchFamily="34" charset="-122"/>
              </a:rPr>
              <a:t>2</a:t>
            </a:r>
            <a:r>
              <a:rPr lang="zh-CN" altLang="en-US" sz="1400" dirty="0">
                <a:solidFill>
                  <a:srgbClr val="000000"/>
                </a:solidFill>
                <a:latin typeface="微软雅黑" panose="020B0503020204020204" pitchFamily="34" charset="-122"/>
                <a:ea typeface="微软雅黑" panose="020B0503020204020204" pitchFamily="34" charset="-122"/>
              </a:rPr>
              <a:t>、复盘历史，</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股系统性的风格切换只有两种情形，一是政策系统性的放松，二是经济趋势性的复苏。</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、阶段性的风格轮动由何而定？景气的相对强弱、业绩的相对变化是核心。因此不必为了切换而切换，景气的相对强弱、业绩的相对变化是核心。</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gn="ju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a:t>
            </a:r>
            <a:r>
              <a:rPr lang="zh-CN" altLang="en-US" sz="1400" b="1" dirty="0">
                <a:solidFill>
                  <a:srgbClr val="000000"/>
                </a:solidFill>
                <a:latin typeface="微软雅黑" panose="020B0503020204020204" pitchFamily="34" charset="-122"/>
                <a:ea typeface="微软雅黑" panose="020B0503020204020204" pitchFamily="34" charset="-122"/>
              </a:rPr>
              <a:t>建议：当前建议重点关注锂矿、新能源车、军工、光伏、半导体、智能驾驶、</a:t>
            </a:r>
            <a:r>
              <a:rPr lang="en-US" altLang="zh-CN" sz="1400" b="1" dirty="0">
                <a:solidFill>
                  <a:srgbClr val="000000"/>
                </a:solidFill>
                <a:latin typeface="微软雅黑" panose="020B0503020204020204" pitchFamily="34" charset="-122"/>
                <a:ea typeface="微软雅黑" panose="020B0503020204020204" pitchFamily="34" charset="-122"/>
              </a:rPr>
              <a:t>CXO</a:t>
            </a:r>
            <a:r>
              <a:rPr lang="zh-CN" altLang="en-US" sz="1400" b="1" dirty="0">
                <a:solidFill>
                  <a:srgbClr val="000000"/>
                </a:solidFill>
                <a:latin typeface="微软雅黑" panose="020B0503020204020204" pitchFamily="34" charset="-122"/>
                <a:ea typeface="微软雅黑" panose="020B0503020204020204" pitchFamily="34" charset="-122"/>
              </a:rPr>
              <a:t>等方向。中长期，持续关注“专精特新”六大方向。</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月：谨慎看多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316978" y="1483661"/>
            <a:ext cx="2880000" cy="4616648"/>
          </a:xfrm>
          <a:prstGeom prst="rect">
            <a:avLst/>
          </a:prstGeom>
          <a:noFill/>
        </p:spPr>
        <p:txBody>
          <a:bodyPr wrap="square" rtlCol="0">
            <a:spAutoFit/>
          </a:bodyPr>
          <a:lstStyle/>
          <a:p>
            <a:pPr lvl="0" algn="just">
              <a:defRPr/>
            </a:pPr>
            <a:r>
              <a:rPr lang="zh-CN" altLang="en-US" sz="1400" dirty="0">
                <a:solidFill>
                  <a:srgbClr val="000000"/>
                </a:solidFill>
                <a:latin typeface="微软雅黑" panose="020B0503020204020204" pitchFamily="34" charset="-122"/>
                <a:ea typeface="微软雅黑" panose="020B0503020204020204" pitchFamily="34" charset="-122"/>
              </a:rPr>
              <a:t>牛熊转换大致需要三个步骤，当前可能处于第一步的尾声，后续进入第二步的验证窗口，与</a:t>
            </a:r>
            <a:r>
              <a:rPr lang="en-US" altLang="zh-CN" sz="1400" dirty="0">
                <a:solidFill>
                  <a:srgbClr val="000000"/>
                </a:solidFill>
                <a:latin typeface="微软雅黑" panose="020B0503020204020204" pitchFamily="34" charset="-122"/>
                <a:ea typeface="微软雅黑" panose="020B0503020204020204" pitchFamily="34" charset="-122"/>
              </a:rPr>
              <a:t>20</a:t>
            </a:r>
            <a:r>
              <a:rPr lang="zh-CN" altLang="en-US" sz="1400" dirty="0">
                <a:solidFill>
                  <a:srgbClr val="000000"/>
                </a:solidFill>
                <a:latin typeface="微软雅黑" panose="020B0503020204020204" pitchFamily="34" charset="-122"/>
                <a:ea typeface="微软雅黑" panose="020B0503020204020204" pitchFamily="34" charset="-122"/>
              </a:rPr>
              <a:t>年武汉疫情前后的经济周期性因素相反，本次疫情前经济处于衰退周期，疫后的经济非周期性因素回弹以后，经济的强势复苏和中长期贷款的回升都可能需要一定时间。</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400" dirty="0">
                <a:solidFill>
                  <a:srgbClr val="000000"/>
                </a:solidFill>
                <a:latin typeface="微软雅黑" panose="020B0503020204020204" pitchFamily="34" charset="-122"/>
                <a:ea typeface="微软雅黑" panose="020B0503020204020204" pitchFamily="34" charset="-122"/>
              </a:rPr>
              <a:t>第一步：短贷、票据的增速，短期提振市场情绪，市场形成超跌反弹；第二步：过渡期，市场会震荡或者调整，等待基本面确认（等待中长期贷款趋势起来）；</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400" b="1" dirty="0">
                <a:solidFill>
                  <a:srgbClr val="000000"/>
                </a:solidFill>
                <a:latin typeface="微软雅黑" panose="020B0503020204020204" pitchFamily="34" charset="-122"/>
                <a:ea typeface="微软雅黑" panose="020B0503020204020204" pitchFamily="34" charset="-122"/>
              </a:rPr>
              <a:t>配置建议：风电、国内储能、半导体（国产替代、智能车、物联网）、医疗服务等。</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月：谨慎看多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6"/>
          <a:stretch>
            <a:fillRect/>
          </a:stretch>
        </p:blipFill>
        <p:spPr>
          <a:xfrm>
            <a:off x="845160" y="945900"/>
            <a:ext cx="1632001" cy="540000"/>
          </a:xfrm>
          <a:prstGeom prst="rect">
            <a:avLst/>
          </a:prstGeom>
        </p:spPr>
      </p:pic>
    </p:spTree>
    <p:extLst>
      <p:ext uri="{BB962C8B-B14F-4D97-AF65-F5344CB8AC3E}">
        <p14:creationId xmlns:p14="http://schemas.microsoft.com/office/powerpoint/2010/main" val="113466538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2" name="文本框 1">
            <a:extLst>
              <a:ext uri="{FF2B5EF4-FFF2-40B4-BE49-F238E27FC236}">
                <a16:creationId xmlns:a16="http://schemas.microsoft.com/office/drawing/2014/main" id="{AD149310-3EB9-4068-9087-3E73B071AF7F}"/>
              </a:ext>
            </a:extLst>
          </p:cNvPr>
          <p:cNvSpPr txBox="1"/>
          <p:nvPr/>
        </p:nvSpPr>
        <p:spPr bwMode="auto">
          <a:xfrm>
            <a:off x="731838" y="1075192"/>
            <a:ext cx="10728325" cy="5154744"/>
          </a:xfrm>
          <a:prstGeom prst="rect">
            <a:avLst/>
          </a:prstGeom>
          <a:noFill/>
          <a:ln w="9525">
            <a:noFill/>
            <a:miter lim="800000"/>
          </a:ln>
        </p:spPr>
        <p:txBody>
          <a:bodyPr wrap="square" rtlCol="0">
            <a:spAutoFit/>
          </a:bodyPr>
          <a:lstStyle/>
          <a:p>
            <a:pPr indent="720000" algn="just">
              <a:lnSpc>
                <a:spcPts val="4000"/>
              </a:lnSpc>
              <a:defRPr/>
            </a:pPr>
            <a:r>
              <a:rPr lang="en-US" altLang="zh-CN" sz="2000" dirty="0">
                <a:solidFill>
                  <a:srgbClr val="151515"/>
                </a:solidFill>
                <a:latin typeface="Microsoft YaHei" panose="020B0503020204020204" pitchFamily="34" charset="-122"/>
                <a:ea typeface="Microsoft YaHei" panose="020B0503020204020204" pitchFamily="34" charset="-122"/>
              </a:rPr>
              <a:t>7</a:t>
            </a:r>
            <a:r>
              <a:rPr lang="zh-CN" altLang="en-US" sz="2000" dirty="0">
                <a:solidFill>
                  <a:srgbClr val="151515"/>
                </a:solidFill>
                <a:latin typeface="Microsoft YaHei" panose="020B0503020204020204" pitchFamily="34" charset="-122"/>
                <a:ea typeface="Microsoft YaHei" panose="020B0503020204020204" pitchFamily="34" charset="-122"/>
              </a:rPr>
              <a:t>月市场震荡下行后，</a:t>
            </a:r>
            <a:r>
              <a:rPr lang="en-US" altLang="zh-CN" sz="2000" dirty="0">
                <a:solidFill>
                  <a:srgbClr val="151515"/>
                </a:solidFill>
                <a:latin typeface="Microsoft YaHei" panose="020B0503020204020204" pitchFamily="34" charset="-122"/>
                <a:ea typeface="Microsoft YaHei" panose="020B0503020204020204" pitchFamily="34" charset="-122"/>
              </a:rPr>
              <a:t>8</a:t>
            </a:r>
            <a:r>
              <a:rPr lang="zh-CN" altLang="en-US" sz="2000" dirty="0">
                <a:solidFill>
                  <a:srgbClr val="151515"/>
                </a:solidFill>
                <a:latin typeface="Microsoft YaHei" panose="020B0503020204020204" pitchFamily="34" charset="-122"/>
                <a:ea typeface="Microsoft YaHei" panose="020B0503020204020204" pitchFamily="34" charset="-122"/>
              </a:rPr>
              <a:t>月市场先扬后抑。月初在台海局势持续紧张、海南疫情爆发及美联储加息等因素影响下，投资者情绪低位震荡。但随后市场在逐步消化完上述不利因素带来的影响后，走出向上趋势，一扫此前阴霾，随着成交量的放大，市场并未打开上行空间，</a:t>
            </a:r>
            <a:r>
              <a:rPr lang="en-US" altLang="zh-CN" sz="2000" dirty="0">
                <a:solidFill>
                  <a:srgbClr val="151515"/>
                </a:solidFill>
                <a:latin typeface="Microsoft YaHei" panose="020B0503020204020204" pitchFamily="34" charset="-122"/>
                <a:ea typeface="Microsoft YaHei" panose="020B0503020204020204" pitchFamily="34" charset="-122"/>
              </a:rPr>
              <a:t>7</a:t>
            </a:r>
            <a:r>
              <a:rPr lang="zh-CN" altLang="en-US" sz="2000" dirty="0">
                <a:solidFill>
                  <a:srgbClr val="151515"/>
                </a:solidFill>
                <a:latin typeface="Microsoft YaHei" panose="020B0503020204020204" pitchFamily="34" charset="-122"/>
                <a:ea typeface="Microsoft YaHei" panose="020B0503020204020204" pitchFamily="34" charset="-122"/>
              </a:rPr>
              <a:t>月相关经济数据回落超预期对</a:t>
            </a:r>
            <a:r>
              <a:rPr lang="en-US" altLang="zh-CN" sz="2000" dirty="0">
                <a:solidFill>
                  <a:srgbClr val="151515"/>
                </a:solidFill>
                <a:latin typeface="Microsoft YaHei" panose="020B0503020204020204" pitchFamily="34" charset="-122"/>
                <a:ea typeface="Microsoft YaHei" panose="020B0503020204020204" pitchFamily="34" charset="-122"/>
              </a:rPr>
              <a:t>8</a:t>
            </a:r>
            <a:r>
              <a:rPr lang="zh-CN" altLang="en-US" sz="2000" dirty="0">
                <a:solidFill>
                  <a:srgbClr val="151515"/>
                </a:solidFill>
                <a:latin typeface="Microsoft YaHei" panose="020B0503020204020204" pitchFamily="34" charset="-122"/>
                <a:ea typeface="Microsoft YaHei" panose="020B0503020204020204" pitchFamily="34" charset="-122"/>
              </a:rPr>
              <a:t>月下旬的市场情绪造成了较大的压力。外围市场及华为的“过冬论”使得</a:t>
            </a:r>
            <a:r>
              <a:rPr lang="en-US" altLang="zh-CN" sz="2000" dirty="0">
                <a:solidFill>
                  <a:srgbClr val="151515"/>
                </a:solidFill>
                <a:latin typeface="Microsoft YaHei" panose="020B0503020204020204" pitchFamily="34" charset="-122"/>
                <a:ea typeface="Microsoft YaHei" panose="020B0503020204020204" pitchFamily="34" charset="-122"/>
              </a:rPr>
              <a:t>8</a:t>
            </a:r>
            <a:r>
              <a:rPr lang="zh-CN" altLang="en-US" sz="2000" dirty="0">
                <a:solidFill>
                  <a:srgbClr val="151515"/>
                </a:solidFill>
                <a:latin typeface="Microsoft YaHei" panose="020B0503020204020204" pitchFamily="34" charset="-122"/>
                <a:ea typeface="Microsoft YaHei" panose="020B0503020204020204" pitchFamily="34" charset="-122"/>
              </a:rPr>
              <a:t>月底市场情绪降至了冰点。</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ts val="4000"/>
              </a:lnSpc>
              <a:defRPr/>
            </a:pPr>
            <a:r>
              <a:rPr lang="zh-CN" altLang="en-US" sz="2000" dirty="0">
                <a:solidFill>
                  <a:srgbClr val="151515"/>
                </a:solidFill>
                <a:latin typeface="Microsoft YaHei" panose="020B0503020204020204" pitchFamily="34" charset="-122"/>
                <a:ea typeface="Microsoft YaHei" panose="020B0503020204020204" pitchFamily="34" charset="-122"/>
              </a:rPr>
              <a:t>整个</a:t>
            </a:r>
            <a:r>
              <a:rPr lang="en-US" altLang="zh-CN" sz="2000" dirty="0">
                <a:solidFill>
                  <a:srgbClr val="151515"/>
                </a:solidFill>
                <a:latin typeface="Microsoft YaHei" panose="020B0503020204020204" pitchFamily="34" charset="-122"/>
                <a:ea typeface="Microsoft YaHei" panose="020B0503020204020204" pitchFamily="34" charset="-122"/>
              </a:rPr>
              <a:t>8</a:t>
            </a:r>
            <a:r>
              <a:rPr lang="zh-CN" altLang="en-US" sz="2000" dirty="0">
                <a:solidFill>
                  <a:srgbClr val="151515"/>
                </a:solidFill>
                <a:latin typeface="Microsoft YaHei" panose="020B0503020204020204" pitchFamily="34" charset="-122"/>
                <a:ea typeface="Microsoft YaHei" panose="020B0503020204020204" pitchFamily="34" charset="-122"/>
              </a:rPr>
              <a:t>月来看，此前热门的赛道股均出现大幅回调，两市格局依旧是存量博弈下的板块轮动行情，并无明确的主线。</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ts val="4000"/>
              </a:lnSpc>
              <a:defRPr/>
            </a:pPr>
            <a:r>
              <a:rPr lang="zh-CN" altLang="en-US" sz="2000" dirty="0">
                <a:solidFill>
                  <a:srgbClr val="151515"/>
                </a:solidFill>
                <a:latin typeface="Microsoft YaHei" panose="020B0503020204020204" pitchFamily="34" charset="-122"/>
                <a:ea typeface="Microsoft YaHei" panose="020B0503020204020204" pitchFamily="34" charset="-122"/>
              </a:rPr>
              <a:t>进入</a:t>
            </a:r>
            <a:r>
              <a:rPr lang="en-US" altLang="zh-CN" sz="2000" dirty="0">
                <a:solidFill>
                  <a:srgbClr val="151515"/>
                </a:solidFill>
                <a:latin typeface="Microsoft YaHei" panose="020B0503020204020204" pitchFamily="34" charset="-122"/>
                <a:ea typeface="Microsoft YaHei" panose="020B0503020204020204" pitchFamily="34" charset="-122"/>
              </a:rPr>
              <a:t>9</a:t>
            </a:r>
            <a:r>
              <a:rPr lang="zh-CN" altLang="en-US" sz="2000" dirty="0">
                <a:solidFill>
                  <a:srgbClr val="151515"/>
                </a:solidFill>
                <a:latin typeface="Microsoft YaHei" panose="020B0503020204020204" pitchFamily="34" charset="-122"/>
                <a:ea typeface="Microsoft YaHei" panose="020B0503020204020204" pitchFamily="34" charset="-122"/>
              </a:rPr>
              <a:t>月，</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股中报行情收官，业绩对个股市值的影响将边际减弱。政策方面也在不断加码刺激，但就目前数据来看，刺激效果不明显。目前国内疫情散点式爆发，海外通胀高企下，</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股市场热点依旧匮乏，短期或难有大的起色。</a:t>
            </a:r>
            <a:endParaRPr lang="en-US" altLang="zh-CN" sz="2000"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092200" y="1830229"/>
            <a:ext cx="10007600" cy="3197542"/>
          </a:xfrm>
          <a:prstGeom prst="rect">
            <a:avLst/>
          </a:prstGeom>
          <a:noFill/>
          <a:ln w="9525">
            <a:noFill/>
            <a:miter lim="800000"/>
          </a:ln>
        </p:spPr>
        <p:txBody>
          <a:bodyPr wrap="square">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l="664" r="664"/>
          <a:stretch/>
        </p:blipFill>
        <p:spPr bwMode="auto">
          <a:xfrm>
            <a:off x="6076372" y="917575"/>
            <a:ext cx="5702047" cy="2939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t="3105" b="3105"/>
          <a:stretch/>
        </p:blipFill>
        <p:spPr bwMode="auto">
          <a:xfrm>
            <a:off x="536991" y="917575"/>
            <a:ext cx="5445144" cy="2939530"/>
          </a:xfrm>
          <a:prstGeom prst="rect">
            <a:avLst/>
          </a:prstGeom>
          <a:noFill/>
          <a:extLst>
            <a:ext uri="{909E8E84-426E-40DD-AFC4-6F175D3DCCD1}">
              <a14:hiddenFill xmlns:a14="http://schemas.microsoft.com/office/drawing/2010/main">
                <a:solidFill>
                  <a:srgbClr val="FFFFFF"/>
                </a:solidFill>
              </a14:hiddenFill>
            </a:ext>
          </a:extLst>
        </p:spPr>
      </p:pic>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671488" y="3691040"/>
            <a:ext cx="10851734" cy="488724"/>
          </a:xfrm>
          <a:prstGeom prst="rect">
            <a:avLst/>
          </a:prstGeom>
          <a:noFill/>
        </p:spPr>
        <p:txBody>
          <a:bodyPr wrap="square" lIns="0" tIns="0" rIns="0" bIns="0" rtlCol="0">
            <a:spAutoFit/>
          </a:bodyPr>
          <a:lstStyle/>
          <a:p>
            <a:pPr marL="0" marR="0" lvl="0" indent="0" algn="dist" defTabSz="914400" rtl="0" eaLnBrk="1" fontAlgn="base" latinLnBrk="0" hangingPunct="1">
              <a:lnSpc>
                <a:spcPct val="150000"/>
              </a:lnSpc>
              <a:spcBef>
                <a:spcPct val="0"/>
              </a:spcBef>
              <a:spcAft>
                <a:spcPct val="0"/>
              </a:spcAft>
              <a:buClrTx/>
              <a:buSzTx/>
              <a:buFontTx/>
              <a:buNone/>
              <a:tabLst/>
              <a:defRPr/>
            </a:pPr>
            <a:r>
              <a:rPr lang="en-US" sz="2400" dirty="0">
                <a:solidFill>
                  <a:srgbClr val="000000"/>
                </a:solidFill>
                <a:latin typeface="微软雅黑" panose="020B0503020204020204" pitchFamily="34" charset="-122"/>
                <a:ea typeface="微软雅黑" panose="020B0503020204020204" pitchFamily="34" charset="-122"/>
              </a:rPr>
              <a:t>8</a:t>
            </a:r>
            <a:r>
              <a:rPr kumimoji="0" sz="24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2.5%</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007A37"/>
                </a:solidFill>
                <a:latin typeface="微软雅黑" panose="020B0503020204020204" pitchFamily="34" charset="-122"/>
                <a:ea typeface="微软雅黑" panose="020B0503020204020204" pitchFamily="34" charset="-122"/>
              </a:rPr>
              <a:t>收窄</a:t>
            </a:r>
            <a:r>
              <a:rPr lang="en-US" altLang="zh-CN" sz="2400" b="1" dirty="0">
                <a:solidFill>
                  <a:srgbClr val="007A37"/>
                </a:solidFill>
                <a:latin typeface="微软雅黑" panose="020B0503020204020204" pitchFamily="34" charset="-122"/>
                <a:ea typeface="微软雅黑" panose="020B0503020204020204" pitchFamily="34" charset="-122"/>
              </a:rPr>
              <a:t>0.1%</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lang="en-US" altLang="zh-CN" sz="2400" noProof="0" dirty="0">
                <a:solidFill>
                  <a:srgbClr val="000000"/>
                </a:solidFill>
                <a:latin typeface="微软雅黑" panose="020B0503020204020204" pitchFamily="34" charset="-122"/>
                <a:ea typeface="微软雅黑" panose="020B0503020204020204" pitchFamily="34" charset="-122"/>
              </a:rPr>
              <a:t>8</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2.3%</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007A37"/>
                </a:solidFill>
                <a:latin typeface="微软雅黑" panose="020B0503020204020204" pitchFamily="34" charset="-122"/>
                <a:ea typeface="微软雅黑" panose="020B0503020204020204" pitchFamily="34" charset="-122"/>
              </a:rPr>
              <a:t>下降</a:t>
            </a:r>
            <a:r>
              <a:rPr lang="en-US" altLang="zh-CN" sz="2400" b="1" dirty="0">
                <a:solidFill>
                  <a:srgbClr val="007A37"/>
                </a:solidFill>
                <a:latin typeface="微软雅黑" panose="020B0503020204020204" pitchFamily="34" charset="-122"/>
                <a:ea typeface="微软雅黑" panose="020B0503020204020204" pitchFamily="34" charset="-122"/>
              </a:rPr>
              <a:t>1.2%</a:t>
            </a:r>
            <a:r>
              <a:rPr lang="zh-CN" altLang="en-US" sz="2400" dirty="0">
                <a:solidFill>
                  <a:srgbClr val="000000"/>
                </a:solidFill>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731838" y="4411972"/>
            <a:ext cx="10728325" cy="1895519"/>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CPI</a:t>
            </a:r>
            <a:r>
              <a:rPr kumimoji="0" lang="zh-CN" altLang="en-US"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环比由涨转降，同比涨幅略有回落 </a:t>
            </a:r>
            <a:r>
              <a:rPr lang="en-US" altLang="zh-CN" sz="1600" dirty="0">
                <a:solidFill>
                  <a:srgbClr val="000000"/>
                </a:solidFill>
                <a:latin typeface=".萍方-简" panose="020B0400000000000000" pitchFamily="34" charset="-122"/>
                <a:ea typeface=".萍方-简" panose="020B0400000000000000" pitchFamily="34" charset="-122"/>
              </a:rPr>
              <a:t>8</a:t>
            </a:r>
            <a:r>
              <a:rPr lang="zh-CN" altLang="en-US" sz="1600" dirty="0">
                <a:solidFill>
                  <a:srgbClr val="000000"/>
                </a:solidFill>
                <a:latin typeface=".萍方-简" panose="020B0400000000000000" pitchFamily="34" charset="-122"/>
                <a:ea typeface=".萍方-简" panose="020B0400000000000000" pitchFamily="34" charset="-122"/>
              </a:rPr>
              <a:t>月份，生猪出栏逐步恢复正常，加之消费需求季节性走弱，猪肉价格上涨。同时，北方蔬菜上市量增加，但中下旬南方高温干旱天气影响蔬菜生产供应，全国鲜菜价格先降后涨。受国际油价下行影响，国内汽油和柴油价格双双下降。受疫情影响，飞机票和交通工具租赁费价格也出现下滑。</a:t>
            </a:r>
            <a:endParaRPr lang="en-US" altLang="zh-CN" sz="1600" b="1" dirty="0">
              <a:solidFill>
                <a:srgbClr val="000000"/>
              </a:solidFill>
              <a:latin typeface=".萍方-简" panose="020B0400000000000000" pitchFamily="34" charset="-122"/>
              <a:ea typeface=".萍方-简" panose="020B0400000000000000"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萍方-简" panose="020B0400000000000000" pitchFamily="34" charset="-122"/>
                <a:ea typeface=".萍方-简" panose="020B0400000000000000" pitchFamily="34" charset="-122"/>
              </a:rPr>
              <a:t>PPI</a:t>
            </a:r>
            <a:r>
              <a:rPr lang="zh-CN" altLang="en-US" sz="1600" b="1" dirty="0">
                <a:solidFill>
                  <a:srgbClr val="0076CB"/>
                </a:solidFill>
                <a:latin typeface=".萍方-简" panose="020B0400000000000000" pitchFamily="34" charset="-122"/>
                <a:ea typeface=".萍方-简" panose="020B0400000000000000" pitchFamily="34" charset="-122"/>
              </a:rPr>
              <a:t>环比降幅略有收窄，同比涨幅持续回落 </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8</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月份，受国际原油、有色金属等大宗商品价格波动传导和国内部分行业市场需求偏弱等多种因素影响，工业品价格走势整体下行。全国</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PPI</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环比降幅略有收窄，同比涨幅持续回落。</a:t>
            </a:r>
            <a:endPar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rPr>
              <a:t>制造业</a:t>
            </a:r>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639027" y="5185482"/>
            <a:ext cx="6904773" cy="1230593"/>
          </a:xfrm>
          <a:prstGeom prst="rect">
            <a:avLst/>
          </a:prstGeom>
          <a:noFill/>
        </p:spPr>
        <p:txBody>
          <a:bodyPr wrap="square">
            <a:spAutoFit/>
          </a:bodyPr>
          <a:lstStyle/>
          <a:p>
            <a:pPr algn="dist">
              <a:lnSpc>
                <a:spcPct val="200000"/>
              </a:lnSpc>
            </a:pP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中国官方制造业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49.40%</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较</a:t>
            </a:r>
            <a:r>
              <a:rPr lang="en-US" altLang="zh-CN" sz="2000" dirty="0">
                <a:solidFill>
                  <a:srgbClr val="000000"/>
                </a:solidFill>
                <a:latin typeface="微软雅黑" panose="020B0503020204020204" pitchFamily="34" charset="-122"/>
                <a:ea typeface="微软雅黑" panose="020B0503020204020204" pitchFamily="34" charset="-122"/>
              </a:rPr>
              <a:t>7</a:t>
            </a:r>
            <a:r>
              <a:rPr lang="zh-CN" altLang="en-US" sz="2000" dirty="0">
                <a:solidFill>
                  <a:srgbClr val="000000"/>
                </a:solidFill>
                <a:latin typeface="微软雅黑" panose="020B0503020204020204" pitchFamily="34" charset="-122"/>
                <a:ea typeface="微软雅黑" panose="020B0503020204020204" pitchFamily="34" charset="-122"/>
              </a:rPr>
              <a:t>月</a:t>
            </a:r>
            <a:r>
              <a:rPr lang="zh-CN" altLang="en-US" sz="2000" b="1" dirty="0">
                <a:solidFill>
                  <a:srgbClr val="C00000"/>
                </a:solidFill>
                <a:latin typeface="微软雅黑" panose="020B0503020204020204" pitchFamily="34" charset="-122"/>
                <a:ea typeface="微软雅黑" panose="020B0503020204020204" pitchFamily="34" charset="-122"/>
              </a:rPr>
              <a:t>上升</a:t>
            </a:r>
            <a:r>
              <a:rPr lang="en-US" altLang="zh-CN" sz="2000" b="1" dirty="0">
                <a:solidFill>
                  <a:srgbClr val="C00000"/>
                </a:solidFill>
                <a:latin typeface="微软雅黑" panose="020B0503020204020204" pitchFamily="34" charset="-122"/>
                <a:ea typeface="微软雅黑" panose="020B0503020204020204" pitchFamily="34" charset="-122"/>
              </a:rPr>
              <a:t>0.4</a:t>
            </a:r>
            <a:r>
              <a:rPr lang="zh-CN" altLang="en-US" sz="2000" b="1" dirty="0">
                <a:solidFill>
                  <a:srgbClr val="C00000"/>
                </a:solidFill>
                <a:latin typeface="微软雅黑" panose="020B0503020204020204" pitchFamily="34" charset="-122"/>
                <a:ea typeface="微软雅黑" panose="020B0503020204020204" pitchFamily="34" charset="-122"/>
              </a:rPr>
              <a:t>个百分点</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财新中国制造业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为</a:t>
            </a:r>
            <a:r>
              <a:rPr lang="en-US" altLang="zh-CN" sz="2000" dirty="0">
                <a:latin typeface="微软雅黑" panose="020B0503020204020204" pitchFamily="34" charset="-122"/>
                <a:ea typeface="微软雅黑" panose="020B0503020204020204" pitchFamily="34" charset="-122"/>
              </a:rPr>
              <a:t>49.50%</a:t>
            </a:r>
            <a:r>
              <a:rPr lang="zh-CN" altLang="en-US" sz="2000" dirty="0">
                <a:latin typeface="微软雅黑" panose="020B0503020204020204" pitchFamily="34" charset="-122"/>
                <a:ea typeface="微软雅黑" panose="020B0503020204020204" pitchFamily="34" charset="-122"/>
              </a:rPr>
              <a:t>，低于</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月</a:t>
            </a:r>
            <a:r>
              <a:rPr lang="en-US" altLang="zh-CN" sz="2000" b="1" dirty="0">
                <a:solidFill>
                  <a:srgbClr val="007A37"/>
                </a:solidFill>
                <a:latin typeface="微软雅黑" panose="020B0503020204020204" pitchFamily="34" charset="-122"/>
                <a:ea typeface="微软雅黑" panose="020B0503020204020204" pitchFamily="34" charset="-122"/>
              </a:rPr>
              <a:t>0.9</a:t>
            </a:r>
            <a:r>
              <a:rPr lang="zh-CN" altLang="en-US" sz="2000" b="1" dirty="0">
                <a:solidFill>
                  <a:srgbClr val="007A37"/>
                </a:solidFill>
                <a:latin typeface="微软雅黑" panose="020B0503020204020204" pitchFamily="34" charset="-122"/>
                <a:ea typeface="微软雅黑" panose="020B0503020204020204" pitchFamily="34" charset="-122"/>
              </a:rPr>
              <a:t>个百分点</a:t>
            </a:r>
          </a:p>
        </p:txBody>
      </p:sp>
      <p:graphicFrame>
        <p:nvGraphicFramePr>
          <p:cNvPr id="5" name="图表 4"/>
          <p:cNvGraphicFramePr/>
          <p:nvPr>
            <p:extLst>
              <p:ext uri="{D42A27DB-BD31-4B8C-83A1-F6EECF244321}">
                <p14:modId xmlns:p14="http://schemas.microsoft.com/office/powerpoint/2010/main" val="506329222"/>
              </p:ext>
            </p:extLst>
          </p:nvPr>
        </p:nvGraphicFramePr>
        <p:xfrm>
          <a:off x="648714" y="889000"/>
          <a:ext cx="10908286"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id="{16499873-CA7A-B0F2-A73F-B2312EA132A4}"/>
              </a:ext>
            </a:extLst>
          </p:cNvPr>
          <p:cNvSpPr txBox="1"/>
          <p:nvPr/>
        </p:nvSpPr>
        <p:spPr>
          <a:xfrm>
            <a:off x="7967103" y="5172782"/>
            <a:ext cx="2992997" cy="1230593"/>
          </a:xfrm>
          <a:prstGeom prst="rect">
            <a:avLst/>
          </a:prstGeom>
          <a:noFill/>
        </p:spPr>
        <p:txBody>
          <a:bodyPr wrap="square">
            <a:spAutoFit/>
          </a:bodyPr>
          <a:lstStyle/>
          <a:p>
            <a:pPr algn="ctr">
              <a:lnSpc>
                <a:spcPct val="200000"/>
              </a:lnSpc>
            </a:pPr>
            <a:r>
              <a:rPr lang="zh-CN" altLang="en-US" sz="2000" b="1" dirty="0">
                <a:latin typeface=".萍方-简" panose="020B0400000000000000" pitchFamily="34" charset="-122"/>
                <a:ea typeface=".萍方-简" panose="020B0400000000000000" pitchFamily="34" charset="-122"/>
              </a:rPr>
              <a:t>两者双双位于荣枯线以下</a:t>
            </a:r>
            <a:endParaRPr lang="en-US" altLang="zh-CN" sz="2000" b="1" dirty="0">
              <a:latin typeface=".萍方-简" panose="020B0400000000000000" pitchFamily="34" charset="-122"/>
              <a:ea typeface=".萍方-简" panose="020B0400000000000000" pitchFamily="34" charset="-122"/>
            </a:endParaRPr>
          </a:p>
          <a:p>
            <a:pPr algn="ctr">
              <a:lnSpc>
                <a:spcPct val="200000"/>
              </a:lnSpc>
            </a:pPr>
            <a:r>
              <a:rPr lang="zh-CN" altLang="en-US" sz="2000" b="1" dirty="0">
                <a:latin typeface=".萍方-简" panose="020B0400000000000000" pitchFamily="34" charset="-122"/>
                <a:ea typeface=".萍方-简" panose="020B0400000000000000" pitchFamily="34" charset="-122"/>
              </a:rPr>
              <a:t>经济复苏基础仍不稳固</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D36EBFD4-6049-90F6-749D-58256EB814F2}"/>
              </a:ext>
            </a:extLst>
          </p:cNvPr>
          <p:cNvGraphicFramePr>
            <a:graphicFrameLocks/>
          </p:cNvGraphicFramePr>
          <p:nvPr>
            <p:extLst>
              <p:ext uri="{D42A27DB-BD31-4B8C-83A1-F6EECF244321}">
                <p14:modId xmlns:p14="http://schemas.microsoft.com/office/powerpoint/2010/main" val="2104828544"/>
              </p:ext>
            </p:extLst>
          </p:nvPr>
        </p:nvGraphicFramePr>
        <p:xfrm>
          <a:off x="572781" y="960840"/>
          <a:ext cx="10956285" cy="5412839"/>
        </p:xfrm>
        <a:graphic>
          <a:graphicData uri="http://schemas.openxmlformats.org/drawingml/2006/chart">
            <c:chart xmlns:c="http://schemas.openxmlformats.org/drawingml/2006/chart" xmlns:r="http://schemas.openxmlformats.org/officeDocument/2006/relationships" r:id="rId4"/>
          </a:graphicData>
        </a:graphic>
      </p:graphicFrame>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7235892" y="4024435"/>
            <a:ext cx="4846638" cy="407291"/>
          </a:xfrm>
          <a:prstGeom prst="rect">
            <a:avLst/>
          </a:prstGeom>
          <a:noFill/>
        </p:spPr>
        <p:txBody>
          <a:bodyPr wrap="square" lIns="0" tIns="0" rIns="0" bIns="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月央行累计</a:t>
            </a:r>
            <a:r>
              <a:rPr lang="zh-CN" altLang="en-US" sz="2000" b="1" dirty="0">
                <a:solidFill>
                  <a:srgbClr val="007A37"/>
                </a:solidFill>
                <a:latin typeface="微软雅黑" panose="020B0503020204020204" pitchFamily="34" charset="-122"/>
                <a:ea typeface="微软雅黑" panose="020B0503020204020204" pitchFamily="34" charset="-122"/>
              </a:rPr>
              <a:t>净回笼</a:t>
            </a:r>
            <a:r>
              <a:rPr lang="zh-CN" altLang="en-US" sz="2000" dirty="0">
                <a:latin typeface="微软雅黑" panose="020B0503020204020204" pitchFamily="34" charset="-122"/>
                <a:ea typeface="微软雅黑" panose="020B0503020204020204" pitchFamily="34" charset="-122"/>
              </a:rPr>
              <a:t>资金</a:t>
            </a:r>
            <a:r>
              <a:rPr lang="en-US" altLang="zh-CN" sz="2000" b="1" dirty="0">
                <a:solidFill>
                  <a:srgbClr val="007A37"/>
                </a:solidFill>
                <a:latin typeface="微软雅黑" panose="020B0503020204020204" pitchFamily="34" charset="-122"/>
                <a:ea typeface="微软雅黑" panose="020B0503020204020204" pitchFamily="34" charset="-122"/>
              </a:rPr>
              <a:t>2060</a:t>
            </a:r>
            <a:r>
              <a:rPr lang="zh-CN" altLang="en-US" sz="2000" b="1" dirty="0">
                <a:solidFill>
                  <a:srgbClr val="007A37"/>
                </a:solidFill>
                <a:latin typeface="微软雅黑" panose="020B0503020204020204" pitchFamily="34" charset="-122"/>
                <a:ea typeface="微软雅黑" panose="020B0503020204020204" pitchFamily="34" charset="-122"/>
              </a:rPr>
              <a:t>亿元</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萍方-简" panose="020B0400000000000000" pitchFamily="34" charset="-122"/>
                  <a:ea typeface=".萍方-简" panose="020B0400000000000000" pitchFamily="34" charset="-122"/>
                </a:rPr>
                <a:t>科创</a:t>
              </a:r>
              <a:r>
                <a:rPr lang="en-US" altLang="zh-CN" sz="2400" b="1" dirty="0">
                  <a:solidFill>
                    <a:srgbClr val="000000"/>
                  </a:solidFill>
                  <a:latin typeface=".萍方-简" panose="020B0400000000000000" pitchFamily="34" charset="-122"/>
                  <a:ea typeface=".萍方-简" panose="020B0400000000000000" pitchFamily="34" charset="-122"/>
                </a:rPr>
                <a:t>50</a:t>
              </a:r>
              <a:endPar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007A37"/>
                  </a:solidFill>
                  <a:latin typeface=".萍方-简" panose="020B0400000000000000" pitchFamily="34" charset="-122"/>
                  <a:ea typeface=".萍方-简" panose="020B0400000000000000" pitchFamily="34" charset="-122"/>
                </a:rPr>
                <a:t>5.44%</a:t>
              </a:r>
              <a:endParaRPr kumimoji="0" lang="zh-CN" altLang="en-US"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rot="10800000">
              <a:off x="584280" y="5203987"/>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aphicFrame>
        <p:nvGraphicFramePr>
          <p:cNvPr id="10" name="图表 9"/>
          <p:cNvGraphicFramePr/>
          <p:nvPr>
            <p:extLst>
              <p:ext uri="{D42A27DB-BD31-4B8C-83A1-F6EECF244321}">
                <p14:modId xmlns:p14="http://schemas.microsoft.com/office/powerpoint/2010/main" val="2693113185"/>
              </p:ext>
            </p:extLst>
          </p:nvPr>
        </p:nvGraphicFramePr>
        <p:xfrm>
          <a:off x="2000052" y="924339"/>
          <a:ext cx="9925649" cy="545721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a:off x="584280" y="4121946"/>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3.75%</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1.57%</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a:off x="584281" y="1957059"/>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a:off x="584280" y="2963610"/>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萍方-简" panose="020B0400000000000000" pitchFamily="34" charset="-122"/>
                <a:ea typeface=".萍方-简" panose="020B0400000000000000"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3.68%</a:t>
              </a:r>
            </a:p>
          </p:txBody>
        </p:sp>
      </p:gr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34.59</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sp>
        <p:nvSpPr>
          <p:cNvPr id="8" name="文本框 7"/>
          <p:cNvSpPr txBox="1"/>
          <p:nvPr/>
        </p:nvSpPr>
        <p:spPr>
          <a:xfrm>
            <a:off x="233737" y="1885544"/>
            <a:ext cx="2442788"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沪市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007A37"/>
                </a:solidFill>
                <a:latin typeface=".萍方-简" panose="020B0400000000000000" pitchFamily="34" charset="-122"/>
                <a:ea typeface=".萍方-简" panose="020B0400000000000000" pitchFamily="34" charset="-122"/>
              </a:rPr>
              <a:t>55.25</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6" y="4574441"/>
            <a:ext cx="2498400" cy="581344"/>
            <a:chOff x="233476" y="4574441"/>
            <a:chExt cx="2498400" cy="581344"/>
          </a:xfrm>
        </p:grpSpPr>
        <p:sp>
          <p:nvSpPr>
            <p:cNvPr id="14" name="文本框 13"/>
            <p:cNvSpPr txBox="1"/>
            <p:nvPr/>
          </p:nvSpPr>
          <p:spPr>
            <a:xfrm>
              <a:off x="233476" y="4641816"/>
              <a:ext cx="249840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7</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007A37"/>
                  </a:solidFill>
                  <a:latin typeface=".萍方-简" panose="020B0400000000000000" pitchFamily="34" charset="-122"/>
                  <a:ea typeface=".萍方-简" panose="020B0400000000000000" pitchFamily="34" charset="-122"/>
                </a:rPr>
                <a:t>1.34</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1338300" y="4574441"/>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grpSp>
      <p:graphicFrame>
        <p:nvGraphicFramePr>
          <p:cNvPr id="6" name="图表 5"/>
          <p:cNvGraphicFramePr/>
          <p:nvPr>
            <p:extLst>
              <p:ext uri="{D42A27DB-BD31-4B8C-83A1-F6EECF244321}">
                <p14:modId xmlns:p14="http://schemas.microsoft.com/office/powerpoint/2010/main" val="2014890695"/>
              </p:ext>
            </p:extLst>
          </p:nvPr>
        </p:nvGraphicFramePr>
        <p:xfrm>
          <a:off x="2839453" y="943276"/>
          <a:ext cx="9193796" cy="5407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a:extLst>
              <a:ext uri="{FF2B5EF4-FFF2-40B4-BE49-F238E27FC236}">
                <a16:creationId xmlns:a16="http://schemas.microsoft.com/office/drawing/2014/main" id="{41426E60-D250-EF23-46F5-DFABA8AD988A}"/>
              </a:ext>
            </a:extLst>
          </p:cNvPr>
          <p:cNvGraphicFramePr>
            <a:graphicFrameLocks/>
          </p:cNvGraphicFramePr>
          <p:nvPr>
            <p:extLst>
              <p:ext uri="{D42A27DB-BD31-4B8C-83A1-F6EECF244321}">
                <p14:modId xmlns:p14="http://schemas.microsoft.com/office/powerpoint/2010/main" val="2078373350"/>
              </p:ext>
            </p:extLst>
          </p:nvPr>
        </p:nvGraphicFramePr>
        <p:xfrm>
          <a:off x="731838" y="929768"/>
          <a:ext cx="10728325" cy="5398203"/>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p:cNvSpPr txBox="1"/>
          <p:nvPr/>
        </p:nvSpPr>
        <p:spPr>
          <a:xfrm>
            <a:off x="1983056" y="4287405"/>
            <a:ext cx="2658099"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7</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007A37"/>
                </a:solidFill>
                <a:latin typeface=".萍方-简" panose="020B0400000000000000" pitchFamily="34" charset="-122"/>
                <a:ea typeface=".萍方-简" panose="020B0400000000000000" pitchFamily="34" charset="-122"/>
              </a:rPr>
              <a:t>3.81</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dirty="0">
                <a:solidFill>
                  <a:srgbClr val="000066"/>
                </a:solidFill>
                <a:latin typeface="微软雅黑" panose="020B0503020204020204" pitchFamily="34" charset="-122"/>
                <a:ea typeface="微软雅黑" panose="020B0503020204020204" pitchFamily="34" charset="-122"/>
              </a:rPr>
              <a:t>北市</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市值统计</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3164770" y="4219779"/>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
        <p:nvSpPr>
          <p:cNvPr id="13" name="文本框 12"/>
          <p:cNvSpPr txBox="1"/>
          <p:nvPr/>
        </p:nvSpPr>
        <p:spPr>
          <a:xfrm>
            <a:off x="1983056" y="3653553"/>
            <a:ext cx="3603236" cy="400110"/>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000000"/>
                </a:solidFill>
                <a:latin typeface=".萍方-简" panose="020B0400000000000000" pitchFamily="34" charset="-122"/>
                <a:ea typeface=".萍方-简" panose="020B0400000000000000" pitchFamily="34" charset="-122"/>
              </a:rPr>
              <a:t>8</a:t>
            </a:r>
            <a:r>
              <a:rPr lang="zh-CN" altLang="en-US" sz="2000" b="1" dirty="0">
                <a:solidFill>
                  <a:srgbClr val="000000"/>
                </a:solidFill>
                <a:latin typeface=".萍方-简" panose="020B0400000000000000" pitchFamily="34" charset="-122"/>
                <a:ea typeface=".萍方-简" panose="020B0400000000000000" pitchFamily="34" charset="-122"/>
              </a:rPr>
              <a:t>月底北</a:t>
            </a: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007A37"/>
                </a:solidFill>
                <a:latin typeface=".萍方-简" panose="020B0400000000000000" pitchFamily="34" charset="-122"/>
                <a:ea typeface=".萍方-简" panose="020B0400000000000000" pitchFamily="34" charset="-122"/>
              </a:rPr>
              <a:t>1899.11</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亿元</a:t>
            </a:r>
          </a:p>
        </p:txBody>
      </p:sp>
      <p:sp>
        <p:nvSpPr>
          <p:cNvPr id="11" name="文本框 10">
            <a:extLst>
              <a:ext uri="{FF2B5EF4-FFF2-40B4-BE49-F238E27FC236}">
                <a16:creationId xmlns:a16="http://schemas.microsoft.com/office/drawing/2014/main" id="{4CCC7872-4182-4B64-0E28-93CEC1E047D0}"/>
              </a:ext>
            </a:extLst>
          </p:cNvPr>
          <p:cNvSpPr txBox="1"/>
          <p:nvPr/>
        </p:nvSpPr>
        <p:spPr>
          <a:xfrm>
            <a:off x="1983056" y="4967239"/>
            <a:ext cx="309609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较开市首日       </a:t>
            </a:r>
            <a:r>
              <a:rPr lang="en-US" altLang="zh-CN" sz="2000" b="1" dirty="0">
                <a:solidFill>
                  <a:srgbClr val="007A37"/>
                </a:solidFill>
                <a:latin typeface=".萍方-简" panose="020B0400000000000000" pitchFamily="34" charset="-122"/>
                <a:ea typeface=".萍方-简" panose="020B0400000000000000" pitchFamily="34" charset="-122"/>
              </a:rPr>
              <a:t>38.51</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12" name="箭头: 上 11">
            <a:extLst>
              <a:ext uri="{FF2B5EF4-FFF2-40B4-BE49-F238E27FC236}">
                <a16:creationId xmlns:a16="http://schemas.microsoft.com/office/drawing/2014/main" id="{A4F422F2-7536-54FA-5500-D52A01E5180B}"/>
              </a:ext>
            </a:extLst>
          </p:cNvPr>
          <p:cNvSpPr/>
          <p:nvPr/>
        </p:nvSpPr>
        <p:spPr bwMode="auto">
          <a:xfrm rot="10800000">
            <a:off x="3452057" y="4876622"/>
            <a:ext cx="449215" cy="581344"/>
          </a:xfrm>
          <a:prstGeom prst="upArrow">
            <a:avLst/>
          </a:prstGeom>
          <a:solidFill>
            <a:srgbClr val="007A37"/>
          </a:solidFill>
          <a:ln w="9525" cap="flat" cmpd="sng" algn="ctr">
            <a:solidFill>
              <a:srgbClr val="63694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Tree>
    <p:custDataLst>
      <p:tags r:id="rId2"/>
    </p:custDataLst>
    <p:extLst>
      <p:ext uri="{BB962C8B-B14F-4D97-AF65-F5344CB8AC3E}">
        <p14:creationId xmlns:p14="http://schemas.microsoft.com/office/powerpoint/2010/main" val="31301760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1333635153"/>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5136154" y="4336748"/>
            <a:ext cx="6408146" cy="461665"/>
          </a:xfrm>
          <a:prstGeom prst="rect">
            <a:avLst/>
          </a:prstGeom>
          <a:noFill/>
        </p:spPr>
        <p:txBody>
          <a:bodyPr wrap="square" rtlCol="0">
            <a:spAutoFit/>
          </a:bodyPr>
          <a:lstStyle/>
          <a:p>
            <a:pPr algn="just"/>
            <a:r>
              <a:rPr lang="en-US" altLang="zh-CN" sz="2400" dirty="0">
                <a:solidFill>
                  <a:prstClr val="black"/>
                </a:solidFill>
                <a:latin typeface=".萍方-简" panose="020B0400000000000000" pitchFamily="34" charset="-122"/>
                <a:ea typeface=".萍方-简" panose="020B0400000000000000" pitchFamily="34" charset="-122"/>
              </a:rPr>
              <a:t>A50</a:t>
            </a:r>
            <a:r>
              <a:rPr lang="zh-CN" altLang="en-US" sz="2400" dirty="0">
                <a:solidFill>
                  <a:prstClr val="black"/>
                </a:solidFill>
                <a:latin typeface=".萍方-简" panose="020B0400000000000000" pitchFamily="34" charset="-122"/>
                <a:ea typeface=".萍方-简" panose="020B0400000000000000" pitchFamily="34" charset="-122"/>
              </a:rPr>
              <a:t>股指期货主力合约结算价在</a:t>
            </a:r>
            <a:r>
              <a:rPr lang="en-US" altLang="zh-CN" sz="2400" dirty="0">
                <a:solidFill>
                  <a:prstClr val="black"/>
                </a:solidFill>
                <a:latin typeface=".萍方-简" panose="020B0400000000000000" pitchFamily="34" charset="-122"/>
                <a:ea typeface=".萍方-简" panose="020B0400000000000000" pitchFamily="34" charset="-122"/>
              </a:rPr>
              <a:t>8</a:t>
            </a:r>
            <a:r>
              <a:rPr lang="zh-CN" altLang="en-US" sz="2400" dirty="0">
                <a:solidFill>
                  <a:prstClr val="black"/>
                </a:solidFill>
                <a:latin typeface=".萍方-简" panose="020B0400000000000000" pitchFamily="34" charset="-122"/>
                <a:ea typeface=".萍方-简" panose="020B0400000000000000" pitchFamily="34" charset="-122"/>
              </a:rPr>
              <a:t>月横盘整理。</a:t>
            </a:r>
            <a:endParaRPr lang="en-US" altLang="zh-CN" sz="2400" dirty="0">
              <a:solidFill>
                <a:prstClr val="black"/>
              </a:solidFill>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28878</TotalTime>
  <Words>2322</Words>
  <Application>Microsoft Office PowerPoint</Application>
  <PresentationFormat>宽屏</PresentationFormat>
  <Paragraphs>168</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24</vt:i4>
      </vt:variant>
    </vt:vector>
  </HeadingPairs>
  <TitlesOfParts>
    <vt:vector size="44" baseType="lpstr">
      <vt:lpstr>.萍方-简</vt:lpstr>
      <vt:lpstr>Microsoft YaHei UI</vt:lpstr>
      <vt:lpstr>等线</vt:lpstr>
      <vt:lpstr>等线 Light</vt:lpstr>
      <vt:lpstr>黑体</vt:lpstr>
      <vt:lpstr>华文中宋</vt:lpstr>
      <vt:lpstr>Microsoft YaHei</vt:lpstr>
      <vt:lpstr>Microsoft YaHei</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制造业PMI</vt:lpstr>
      <vt:lpstr>央行公开市场操作</vt:lpstr>
      <vt:lpstr>PowerPoint 演示文稿</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8月热门公司解读——三维化学</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774</cp:revision>
  <dcterms:created xsi:type="dcterms:W3CDTF">2020-09-03T02:02:06Z</dcterms:created>
  <dcterms:modified xsi:type="dcterms:W3CDTF">2022-09-13T07:04:16Z</dcterms:modified>
</cp:coreProperties>
</file>