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tags/tag1.xml" ContentType="application/vnd.openxmlformats-officedocument.presentationml.tag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tags/tag2.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tags/tag3.xml" ContentType="application/vnd.openxmlformats-officedocument.presentationml.tags+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1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1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notesSlides/notesSlide17.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tags/tag4.xml" ContentType="application/vnd.openxmlformats-officedocument.presentationml.tags+xml"/>
  <Override PartName="/ppt/notesSlides/notesSlide2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5" r:id="rId3"/>
    <p:sldMasterId id="2147483689" r:id="rId4"/>
    <p:sldMasterId id="2147483703" r:id="rId5"/>
    <p:sldMasterId id="2147483717" r:id="rId6"/>
  </p:sldMasterIdLst>
  <p:notesMasterIdLst>
    <p:notesMasterId r:id="rId32"/>
  </p:notesMasterIdLst>
  <p:handoutMasterIdLst>
    <p:handoutMasterId r:id="rId33"/>
  </p:handoutMasterIdLst>
  <p:sldIdLst>
    <p:sldId id="484" r:id="rId7"/>
    <p:sldId id="485" r:id="rId8"/>
    <p:sldId id="536" r:id="rId9"/>
    <p:sldId id="487" r:id="rId10"/>
    <p:sldId id="488" r:id="rId11"/>
    <p:sldId id="489" r:id="rId12"/>
    <p:sldId id="537" r:id="rId13"/>
    <p:sldId id="552" r:id="rId14"/>
    <p:sldId id="550" r:id="rId15"/>
    <p:sldId id="538" r:id="rId16"/>
    <p:sldId id="539" r:id="rId17"/>
    <p:sldId id="540" r:id="rId18"/>
    <p:sldId id="541" r:id="rId19"/>
    <p:sldId id="542" r:id="rId20"/>
    <p:sldId id="544" r:id="rId21"/>
    <p:sldId id="499" r:id="rId22"/>
    <p:sldId id="553" r:id="rId23"/>
    <p:sldId id="500" r:id="rId24"/>
    <p:sldId id="551" r:id="rId25"/>
    <p:sldId id="546" r:id="rId26"/>
    <p:sldId id="555" r:id="rId27"/>
    <p:sldId id="554" r:id="rId28"/>
    <p:sldId id="549" r:id="rId29"/>
    <p:sldId id="505" r:id="rId30"/>
    <p:sldId id="506" r:id="rId3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61" userDrawn="1">
          <p15:clr>
            <a:srgbClr val="A4A3A4"/>
          </p15:clr>
        </p15:guide>
        <p15:guide id="2" pos="506" userDrawn="1">
          <p15:clr>
            <a:srgbClr val="A4A3A4"/>
          </p15:clr>
        </p15:guide>
        <p15:guide id="3" pos="688" userDrawn="1">
          <p15:clr>
            <a:srgbClr val="A4A3A4"/>
          </p15:clr>
        </p15:guide>
        <p15:guide id="4" pos="3840" userDrawn="1">
          <p15:clr>
            <a:srgbClr val="A4A3A4"/>
          </p15:clr>
        </p15:guide>
        <p15:guide id="5" pos="6992" userDrawn="1">
          <p15:clr>
            <a:srgbClr val="A4A3A4"/>
          </p15:clr>
        </p15:guide>
        <p15:guide id="6" orient="horz" pos="2160" userDrawn="1">
          <p15:clr>
            <a:srgbClr val="A4A3A4"/>
          </p15:clr>
        </p15:guide>
        <p15:guide id="7" pos="721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long Wu" initials="JW" lastIdx="6" clrIdx="0">
    <p:extLst>
      <p:ext uri="{19B8F6BF-5375-455C-9EA6-DF929625EA0E}">
        <p15:presenceInfo xmlns:p15="http://schemas.microsoft.com/office/powerpoint/2012/main" userId="4b647d056bdb0bee" providerId="Windows Live"/>
      </p:ext>
    </p:extLst>
  </p:cmAuthor>
  <p:cmAuthor id="2" name="明明 侯" initials="明明" lastIdx="1" clrIdx="1">
    <p:extLst>
      <p:ext uri="{19B8F6BF-5375-455C-9EA6-DF929625EA0E}">
        <p15:presenceInfo xmlns:p15="http://schemas.microsoft.com/office/powerpoint/2012/main" userId="4ad4edd4e9613350" providerId="Windows Live"/>
      </p:ext>
    </p:extLst>
  </p:cmAuthor>
  <p:cmAuthor id="3" name="Microsoft 帐户" initials="M帐" lastIdx="4" clrIdx="2">
    <p:extLst>
      <p:ext uri="{19B8F6BF-5375-455C-9EA6-DF929625EA0E}">
        <p15:presenceInfo xmlns:p15="http://schemas.microsoft.com/office/powerpoint/2012/main" userId="90adfa9c296c83f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8275D"/>
    <a:srgbClr val="F26B2B"/>
    <a:srgbClr val="FFFFFF"/>
    <a:srgbClr val="FF9933"/>
    <a:srgbClr val="000066"/>
    <a:srgbClr val="595959"/>
    <a:srgbClr val="636946"/>
    <a:srgbClr val="0076CB"/>
    <a:srgbClr val="6161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2980" autoAdjust="0"/>
  </p:normalViewPr>
  <p:slideViewPr>
    <p:cSldViewPr snapToGrid="0">
      <p:cViewPr>
        <p:scale>
          <a:sx n="75" d="100"/>
          <a:sy n="75" d="100"/>
        </p:scale>
        <p:origin x="3474" y="1674"/>
      </p:cViewPr>
      <p:guideLst>
        <p:guide pos="461"/>
        <p:guide pos="506"/>
        <p:guide pos="688"/>
        <p:guide pos="3840"/>
        <p:guide pos="6992"/>
        <p:guide orient="horz" pos="2160"/>
        <p:guide pos="7219"/>
      </p:guideLst>
    </p:cSldViewPr>
  </p:slideViewPr>
  <p:outlineViewPr>
    <p:cViewPr>
      <p:scale>
        <a:sx n="33" d="100"/>
        <a:sy n="33" d="100"/>
      </p:scale>
      <p:origin x="0" y="-1984"/>
    </p:cViewPr>
  </p:outlineViewPr>
  <p:notesTextViewPr>
    <p:cViewPr>
      <p:scale>
        <a:sx n="1" d="1"/>
        <a:sy n="1" d="1"/>
      </p:scale>
      <p:origin x="0" y="0"/>
    </p:cViewPr>
  </p:notesTextViewPr>
  <p:sorterViewPr>
    <p:cViewPr>
      <p:scale>
        <a:sx n="100" d="100"/>
        <a:sy n="100" d="100"/>
      </p:scale>
      <p:origin x="0" y="-5232"/>
    </p:cViewPr>
  </p:sorterViewPr>
  <p:notesViewPr>
    <p:cSldViewPr snapToGrid="0" showGuides="1">
      <p:cViewPr varScale="1">
        <p:scale>
          <a:sx n="59" d="100"/>
          <a:sy n="59" d="100"/>
        </p:scale>
        <p:origin x="2528"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E:\&#34701;&#23458;&#25237;&#36164;\202209&#20108;&#32423;&#24066;&#22330;&#26376;&#25253;\&#36135;&#24065;&#25237;&#25918;(&#22238;&#31548;)&#32479;&#35745;.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69638435577259E-2"/>
          <c:y val="1.9793088363954502E-2"/>
          <c:w val="0.86115903085049295"/>
          <c:h val="0.63351251293653932"/>
        </c:manualLayout>
      </c:layout>
      <c:lineChart>
        <c:grouping val="standard"/>
        <c:varyColors val="0"/>
        <c:ser>
          <c:idx val="0"/>
          <c:order val="0"/>
          <c:tx>
            <c:strRef>
              <c:f>Sheet1!$B$1</c:f>
              <c:strCache>
                <c:ptCount val="1"/>
                <c:pt idx="0">
                  <c:v>制造业PMI</c:v>
                </c:pt>
              </c:strCache>
            </c:strRef>
          </c:tx>
          <c:spPr>
            <a:ln w="28575" cap="rnd">
              <a:solidFill>
                <a:srgbClr val="002060"/>
              </a:solidFill>
              <a:round/>
            </a:ln>
            <a:effectLst/>
          </c:spPr>
          <c:marker>
            <c:symbol val="square"/>
            <c:size val="7"/>
            <c:spPr>
              <a:solidFill>
                <a:schemeClr val="accent1">
                  <a:lumMod val="50000"/>
                </a:schemeClr>
              </a:solidFill>
              <a:ln w="9525">
                <a:solidFill>
                  <a:schemeClr val="accent1">
                    <a:lumMod val="50000"/>
                  </a:schemeClr>
                </a:solidFill>
              </a:ln>
              <a:effectLst/>
            </c:spPr>
          </c:marker>
          <c:cat>
            <c:numRef>
              <c:f>Sheet1!$A$2:$A$14</c:f>
              <c:numCache>
                <c:formatCode>yyyy"年"m"月";@</c:formatCode>
                <c:ptCount val="13"/>
                <c:pt idx="0">
                  <c:v>44865</c:v>
                </c:pt>
                <c:pt idx="1">
                  <c:v>44834</c:v>
                </c:pt>
                <c:pt idx="2">
                  <c:v>44804</c:v>
                </c:pt>
                <c:pt idx="3">
                  <c:v>44773</c:v>
                </c:pt>
                <c:pt idx="4">
                  <c:v>44742</c:v>
                </c:pt>
                <c:pt idx="5">
                  <c:v>44712</c:v>
                </c:pt>
                <c:pt idx="6">
                  <c:v>44681</c:v>
                </c:pt>
                <c:pt idx="7">
                  <c:v>44651</c:v>
                </c:pt>
                <c:pt idx="8">
                  <c:v>44620</c:v>
                </c:pt>
                <c:pt idx="9">
                  <c:v>44562</c:v>
                </c:pt>
                <c:pt idx="10">
                  <c:v>44531</c:v>
                </c:pt>
                <c:pt idx="11">
                  <c:v>44501</c:v>
                </c:pt>
                <c:pt idx="12">
                  <c:v>44470</c:v>
                </c:pt>
              </c:numCache>
            </c:numRef>
          </c:cat>
          <c:val>
            <c:numRef>
              <c:f>Sheet1!$B$2:$B$14</c:f>
              <c:numCache>
                <c:formatCode>0.00%</c:formatCode>
                <c:ptCount val="13"/>
                <c:pt idx="0">
                  <c:v>0.49200000000000005</c:v>
                </c:pt>
                <c:pt idx="1">
                  <c:v>0.501</c:v>
                </c:pt>
                <c:pt idx="2">
                  <c:v>0.49399999999999999</c:v>
                </c:pt>
                <c:pt idx="3">
                  <c:v>0.49</c:v>
                </c:pt>
                <c:pt idx="4">
                  <c:v>0.502</c:v>
                </c:pt>
                <c:pt idx="5">
                  <c:v>0.496</c:v>
                </c:pt>
                <c:pt idx="6">
                  <c:v>0.47399999999999998</c:v>
                </c:pt>
                <c:pt idx="7">
                  <c:v>0.495</c:v>
                </c:pt>
                <c:pt idx="8">
                  <c:v>0.502</c:v>
                </c:pt>
                <c:pt idx="9">
                  <c:v>0.501</c:v>
                </c:pt>
                <c:pt idx="10">
                  <c:v>0.503</c:v>
                </c:pt>
                <c:pt idx="11">
                  <c:v>0.501</c:v>
                </c:pt>
                <c:pt idx="12">
                  <c:v>0.49200000000000005</c:v>
                </c:pt>
              </c:numCache>
            </c:numRef>
          </c:val>
          <c:smooth val="1"/>
          <c:extLst>
            <c:ext xmlns:c16="http://schemas.microsoft.com/office/drawing/2014/chart" uri="{C3380CC4-5D6E-409C-BE32-E72D297353CC}">
              <c16:uniqueId val="{00000001-A299-4664-9A2C-40957AECD582}"/>
            </c:ext>
          </c:extLst>
        </c:ser>
        <c:ser>
          <c:idx val="1"/>
          <c:order val="1"/>
          <c:tx>
            <c:strRef>
              <c:f>Sheet1!$C$1</c:f>
              <c:strCache>
                <c:ptCount val="1"/>
                <c:pt idx="0">
                  <c:v>财新中国PMI</c:v>
                </c:pt>
              </c:strCache>
            </c:strRef>
          </c:tx>
          <c:spPr>
            <a:ln w="28575" cap="rnd">
              <a:solidFill>
                <a:srgbClr val="FF9933"/>
              </a:solidFill>
              <a:round/>
            </a:ln>
            <a:effectLst/>
          </c:spPr>
          <c:marker>
            <c:symbol val="triangle"/>
            <c:size val="7"/>
            <c:spPr>
              <a:solidFill>
                <a:srgbClr val="FF9933"/>
              </a:solidFill>
              <a:ln w="9525">
                <a:solidFill>
                  <a:srgbClr val="FF9933"/>
                </a:solidFill>
              </a:ln>
              <a:effectLst/>
            </c:spPr>
          </c:marker>
          <c:dLbls>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01-499A-8528-5DD77DF32DD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rgbClr val="FF9933"/>
                      </a:solidFill>
                      <a:round/>
                      <a:headEnd type="none"/>
                      <a:tailEnd type="triangle"/>
                    </a:ln>
                    <a:effectLst/>
                  </c:spPr>
                </c15:leaderLines>
              </c:ext>
            </c:extLst>
          </c:dLbls>
          <c:cat>
            <c:numRef>
              <c:f>Sheet1!$A$2:$A$14</c:f>
              <c:numCache>
                <c:formatCode>yyyy"年"m"月";@</c:formatCode>
                <c:ptCount val="13"/>
                <c:pt idx="0">
                  <c:v>44865</c:v>
                </c:pt>
                <c:pt idx="1">
                  <c:v>44834</c:v>
                </c:pt>
                <c:pt idx="2">
                  <c:v>44804</c:v>
                </c:pt>
                <c:pt idx="3">
                  <c:v>44773</c:v>
                </c:pt>
                <c:pt idx="4">
                  <c:v>44742</c:v>
                </c:pt>
                <c:pt idx="5">
                  <c:v>44712</c:v>
                </c:pt>
                <c:pt idx="6">
                  <c:v>44681</c:v>
                </c:pt>
                <c:pt idx="7">
                  <c:v>44651</c:v>
                </c:pt>
                <c:pt idx="8">
                  <c:v>44620</c:v>
                </c:pt>
                <c:pt idx="9">
                  <c:v>44562</c:v>
                </c:pt>
                <c:pt idx="10">
                  <c:v>44531</c:v>
                </c:pt>
                <c:pt idx="11">
                  <c:v>44501</c:v>
                </c:pt>
                <c:pt idx="12">
                  <c:v>44470</c:v>
                </c:pt>
              </c:numCache>
            </c:numRef>
          </c:cat>
          <c:val>
            <c:numRef>
              <c:f>Sheet1!$C$2:$C$14</c:f>
              <c:numCache>
                <c:formatCode>0.00%</c:formatCode>
                <c:ptCount val="13"/>
                <c:pt idx="0">
                  <c:v>0.49200000000000005</c:v>
                </c:pt>
                <c:pt idx="1">
                  <c:v>0.48099999999999998</c:v>
                </c:pt>
                <c:pt idx="2">
                  <c:v>0.495</c:v>
                </c:pt>
                <c:pt idx="3">
                  <c:v>0.504</c:v>
                </c:pt>
                <c:pt idx="4">
                  <c:v>0.51700000000000002</c:v>
                </c:pt>
                <c:pt idx="5">
                  <c:v>0.48099999999999998</c:v>
                </c:pt>
                <c:pt idx="6">
                  <c:v>0.46</c:v>
                </c:pt>
                <c:pt idx="7">
                  <c:v>0.48099999999999998</c:v>
                </c:pt>
                <c:pt idx="8">
                  <c:v>0.504</c:v>
                </c:pt>
                <c:pt idx="9">
                  <c:v>0.49099999999999999</c:v>
                </c:pt>
                <c:pt idx="10">
                  <c:v>0.50900000000000001</c:v>
                </c:pt>
                <c:pt idx="11">
                  <c:v>0.499</c:v>
                </c:pt>
                <c:pt idx="12">
                  <c:v>0.50600000000000001</c:v>
                </c:pt>
              </c:numCache>
            </c:numRef>
          </c:val>
          <c:smooth val="1"/>
          <c:extLst>
            <c:ext xmlns:c16="http://schemas.microsoft.com/office/drawing/2014/chart" uri="{C3380CC4-5D6E-409C-BE32-E72D297353CC}">
              <c16:uniqueId val="{00000003-A299-4664-9A2C-40957AECD582}"/>
            </c:ext>
          </c:extLst>
        </c:ser>
        <c:dLbls>
          <c:showLegendKey val="0"/>
          <c:showVal val="0"/>
          <c:showCatName val="0"/>
          <c:showSerName val="0"/>
          <c:showPercent val="0"/>
          <c:showBubbleSize val="0"/>
        </c:dLbls>
        <c:marker val="1"/>
        <c:smooth val="0"/>
        <c:axId val="444000408"/>
        <c:axId val="444005112"/>
      </c:lineChart>
      <c:dateAx>
        <c:axId val="444000408"/>
        <c:scaling>
          <c:orientation val="minMax"/>
        </c:scaling>
        <c:delete val="0"/>
        <c:axPos val="b"/>
        <c:numFmt formatCode="yyyy&quot;年&quot;m&quot;月&quot;;@" sourceLinked="1"/>
        <c:majorTickMark val="none"/>
        <c:minorTickMark val="none"/>
        <c:tickLblPos val="low"/>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4005112"/>
        <c:crossesAt val="0.5"/>
        <c:auto val="1"/>
        <c:lblOffset val="100"/>
        <c:baseTimeUnit val="months"/>
      </c:dateAx>
      <c:valAx>
        <c:axId val="444005112"/>
        <c:scaling>
          <c:orientation val="minMax"/>
          <c:max val="0.55000000000000004"/>
          <c:min val="0.45500000000000002"/>
        </c:scaling>
        <c:delete val="0"/>
        <c:axPos val="l"/>
        <c:numFmt formatCode="0.00%" sourceLinked="1"/>
        <c:majorTickMark val="none"/>
        <c:minorTickMark val="none"/>
        <c:tickLblPos val="low"/>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4000408"/>
        <c:crosses val="autoZero"/>
        <c:crossBetween val="between"/>
      </c:valAx>
      <c:spPr>
        <a:noFill/>
        <a:ln>
          <a:noFill/>
        </a:ln>
        <a:effectLst/>
      </c:spPr>
    </c:plotArea>
    <c:legend>
      <c:legendPos val="b"/>
      <c:layout>
        <c:manualLayout>
          <c:xMode val="edge"/>
          <c:yMode val="edge"/>
          <c:x val="0.30128907532545113"/>
          <c:y val="0.92785553616443683"/>
          <c:w val="0.3974218493490978"/>
          <c:h val="7.2144361649592759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420305782303427E-2"/>
          <c:y val="2.1576182136602451E-2"/>
          <c:w val="0.82464477437661921"/>
          <c:h val="0.73638179645573809"/>
        </c:manualLayout>
      </c:layout>
      <c:barChart>
        <c:barDir val="col"/>
        <c:grouping val="clustered"/>
        <c:varyColors val="0"/>
        <c:ser>
          <c:idx val="0"/>
          <c:order val="0"/>
          <c:tx>
            <c:strRef>
              <c:f>Sheet1!$B$1</c:f>
              <c:strCache>
                <c:ptCount val="1"/>
                <c:pt idx="0">
                  <c:v>月成交量（万手）</c:v>
                </c:pt>
              </c:strCache>
            </c:strRef>
          </c:tx>
          <c:spPr>
            <a:solidFill>
              <a:schemeClr val="accent1"/>
            </a:solidFill>
            <a:ln>
              <a:noFill/>
            </a:ln>
            <a:effectLst/>
          </c:spPr>
          <c:invertIfNegative val="0"/>
          <c:cat>
            <c:strRef>
              <c:f>Sheet1!$A$2:$A$11</c:f>
              <c:strCache>
                <c:ptCount val="10"/>
                <c:pt idx="0">
                  <c:v>PTA301</c:v>
                </c:pt>
                <c:pt idx="1">
                  <c:v>螺纹钢2301</c:v>
                </c:pt>
                <c:pt idx="2">
                  <c:v>甲醇301</c:v>
                </c:pt>
                <c:pt idx="3">
                  <c:v>纯碱301</c:v>
                </c:pt>
                <c:pt idx="4">
                  <c:v>豆粕2301</c:v>
                </c:pt>
                <c:pt idx="5">
                  <c:v>PVC2301</c:v>
                </c:pt>
                <c:pt idx="6">
                  <c:v>棕榈油2301</c:v>
                </c:pt>
                <c:pt idx="7">
                  <c:v>燃油2301</c:v>
                </c:pt>
                <c:pt idx="8">
                  <c:v>铁矿石2301</c:v>
                </c:pt>
                <c:pt idx="9">
                  <c:v>豆油2301</c:v>
                </c:pt>
              </c:strCache>
            </c:strRef>
          </c:cat>
          <c:val>
            <c:numRef>
              <c:f>Sheet1!$B$2:$B$11</c:f>
              <c:numCache>
                <c:formatCode>0.00_ </c:formatCode>
                <c:ptCount val="10"/>
                <c:pt idx="0">
                  <c:v>2912.3272000000002</c:v>
                </c:pt>
                <c:pt idx="1">
                  <c:v>2726.7505000000001</c:v>
                </c:pt>
                <c:pt idx="2">
                  <c:v>2319.6007</c:v>
                </c:pt>
                <c:pt idx="3">
                  <c:v>1638.5269000000001</c:v>
                </c:pt>
                <c:pt idx="4">
                  <c:v>1611.6348</c:v>
                </c:pt>
                <c:pt idx="5">
                  <c:v>1604.7273</c:v>
                </c:pt>
                <c:pt idx="6">
                  <c:v>1440.1224</c:v>
                </c:pt>
                <c:pt idx="7">
                  <c:v>1140.1169</c:v>
                </c:pt>
                <c:pt idx="8">
                  <c:v>1119.6427000000001</c:v>
                </c:pt>
                <c:pt idx="9">
                  <c:v>1109.7002</c:v>
                </c:pt>
              </c:numCache>
            </c:numRef>
          </c:val>
          <c:extLst>
            <c:ext xmlns:c16="http://schemas.microsoft.com/office/drawing/2014/chart" uri="{C3380CC4-5D6E-409C-BE32-E72D297353CC}">
              <c16:uniqueId val="{00000000-536D-48F2-B2C1-018C55DDCD54}"/>
            </c:ext>
          </c:extLst>
        </c:ser>
        <c:dLbls>
          <c:showLegendKey val="0"/>
          <c:showVal val="0"/>
          <c:showCatName val="0"/>
          <c:showSerName val="0"/>
          <c:showPercent val="0"/>
          <c:showBubbleSize val="0"/>
        </c:dLbls>
        <c:gapWidth val="100"/>
        <c:axId val="440886392"/>
        <c:axId val="440882864"/>
      </c:barChart>
      <c:scatterChart>
        <c:scatterStyle val="lineMarker"/>
        <c:varyColors val="0"/>
        <c:ser>
          <c:idx val="1"/>
          <c:order val="1"/>
          <c:tx>
            <c:strRef>
              <c:f>Sheet1!$C$1</c:f>
              <c:strCache>
                <c:ptCount val="1"/>
                <c:pt idx="0">
                  <c:v>月涨跌幅（%）</c:v>
                </c:pt>
              </c:strCache>
            </c:strRef>
          </c:tx>
          <c:spPr>
            <a:ln w="25400" cap="rnd">
              <a:noFill/>
              <a:round/>
            </a:ln>
            <a:effectLst/>
          </c:spPr>
          <c:marker>
            <c:symbol val="circle"/>
            <c:size val="5"/>
            <c:spPr>
              <a:solidFill>
                <a:srgbClr val="FF9933"/>
              </a:solidFill>
              <a:ln w="22225">
                <a:solidFill>
                  <a:srgbClr val="FF9933"/>
                </a:solidFill>
              </a:ln>
              <a:effectLst/>
            </c:spPr>
          </c:marker>
          <c:xVal>
            <c:strRef>
              <c:f>Sheet1!$A$2:$A$11</c:f>
              <c:strCache>
                <c:ptCount val="10"/>
                <c:pt idx="0">
                  <c:v>PTA301</c:v>
                </c:pt>
                <c:pt idx="1">
                  <c:v>螺纹钢2301</c:v>
                </c:pt>
                <c:pt idx="2">
                  <c:v>甲醇301</c:v>
                </c:pt>
                <c:pt idx="3">
                  <c:v>纯碱301</c:v>
                </c:pt>
                <c:pt idx="4">
                  <c:v>豆粕2301</c:v>
                </c:pt>
                <c:pt idx="5">
                  <c:v>PVC2301</c:v>
                </c:pt>
                <c:pt idx="6">
                  <c:v>棕榈油2301</c:v>
                </c:pt>
                <c:pt idx="7">
                  <c:v>燃油2301</c:v>
                </c:pt>
                <c:pt idx="8">
                  <c:v>铁矿石2301</c:v>
                </c:pt>
                <c:pt idx="9">
                  <c:v>豆油2301</c:v>
                </c:pt>
              </c:strCache>
            </c:strRef>
          </c:xVal>
          <c:yVal>
            <c:numRef>
              <c:f>Sheet1!$C$2:$C$11</c:f>
              <c:numCache>
                <c:formatCode>0.00_ </c:formatCode>
                <c:ptCount val="10"/>
                <c:pt idx="0">
                  <c:v>-6.3876999999999997</c:v>
                </c:pt>
                <c:pt idx="1">
                  <c:v>-11.1431</c:v>
                </c:pt>
                <c:pt idx="2">
                  <c:v>-11.318099999999999</c:v>
                </c:pt>
                <c:pt idx="3">
                  <c:v>-7.9042000000000003</c:v>
                </c:pt>
                <c:pt idx="4">
                  <c:v>0.1706</c:v>
                </c:pt>
                <c:pt idx="5">
                  <c:v>-10.5067</c:v>
                </c:pt>
                <c:pt idx="6">
                  <c:v>12.3842</c:v>
                </c:pt>
                <c:pt idx="7">
                  <c:v>-3.6941999999999999</c:v>
                </c:pt>
                <c:pt idx="8">
                  <c:v>-16.171399999999998</c:v>
                </c:pt>
                <c:pt idx="9">
                  <c:v>2.5085000000000002</c:v>
                </c:pt>
              </c:numCache>
            </c:numRef>
          </c:yVal>
          <c:smooth val="0"/>
          <c:extLst>
            <c:ext xmlns:c16="http://schemas.microsoft.com/office/drawing/2014/chart" uri="{C3380CC4-5D6E-409C-BE32-E72D297353CC}">
              <c16:uniqueId val="{00000001-536D-48F2-B2C1-018C55DDCD54}"/>
            </c:ext>
          </c:extLst>
        </c:ser>
        <c:dLbls>
          <c:showLegendKey val="0"/>
          <c:showVal val="0"/>
          <c:showCatName val="0"/>
          <c:showSerName val="0"/>
          <c:showPercent val="0"/>
          <c:showBubbleSize val="0"/>
        </c:dLbls>
        <c:axId val="440887960"/>
        <c:axId val="440887176"/>
      </c:scatterChart>
      <c:catAx>
        <c:axId val="44088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2864"/>
        <c:crosses val="autoZero"/>
        <c:auto val="1"/>
        <c:lblAlgn val="ctr"/>
        <c:lblOffset val="100"/>
        <c:noMultiLvlLbl val="0"/>
      </c:catAx>
      <c:valAx>
        <c:axId val="440882864"/>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6392"/>
        <c:crosses val="autoZero"/>
        <c:crossBetween val="between"/>
      </c:valAx>
      <c:valAx>
        <c:axId val="440887176"/>
        <c:scaling>
          <c:orientation val="minMax"/>
        </c:scaling>
        <c:delete val="0"/>
        <c:axPos val="r"/>
        <c:numFmt formatCode="0.00_ "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7960"/>
        <c:crosses val="max"/>
        <c:crossBetween val="midCat"/>
        <c:majorUnit val="10"/>
      </c:valAx>
      <c:valAx>
        <c:axId val="440887960"/>
        <c:scaling>
          <c:orientation val="minMax"/>
        </c:scaling>
        <c:delete val="1"/>
        <c:axPos val="t"/>
        <c:majorTickMark val="out"/>
        <c:minorTickMark val="none"/>
        <c:tickLblPos val="nextTo"/>
        <c:crossAx val="440887176"/>
        <c:crosses val="max"/>
        <c:crossBetween val="midCat"/>
      </c:valAx>
      <c:spPr>
        <a:noFill/>
        <a:ln>
          <a:noFill/>
        </a:ln>
        <a:effectLst/>
      </c:spPr>
    </c:plotArea>
    <c:legend>
      <c:legendPos val="b"/>
      <c:layout>
        <c:manualLayout>
          <c:xMode val="edge"/>
          <c:yMode val="edge"/>
          <c:x val="0.54123220540019057"/>
          <c:y val="7.0595441980274409E-3"/>
          <c:w val="0.39459971617190942"/>
          <c:h val="7.066640800200260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w="19050">
      <a:solidFill>
        <a:schemeClr val="bg1"/>
      </a:solid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dirty="0"/>
              <a:t>沪市</a:t>
            </a:r>
            <a:endParaRPr lang="en-US" dirty="0"/>
          </a:p>
        </c:rich>
      </c:tx>
      <c:layout>
        <c:manualLayout>
          <c:xMode val="edge"/>
          <c:yMode val="edge"/>
          <c:x val="0.46969512948200209"/>
          <c:y val="0"/>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1.4335792070470116E-2"/>
          <c:y val="0"/>
          <c:w val="0.97132841585905982"/>
          <c:h val="0.79577072220811107"/>
        </c:manualLayout>
      </c:layout>
      <c:barChart>
        <c:barDir val="col"/>
        <c:grouping val="clustered"/>
        <c:varyColors val="0"/>
        <c:ser>
          <c:idx val="0"/>
          <c:order val="0"/>
          <c:tx>
            <c:strRef>
              <c:f>Sheet1!$B$1</c:f>
              <c:strCache>
                <c:ptCount val="1"/>
                <c:pt idx="0">
                  <c:v>系列 1</c:v>
                </c:pt>
              </c:strCache>
            </c:strRef>
          </c:tx>
          <c:spPr>
            <a:solidFill>
              <a:srgbClr val="000066"/>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贵州茅台</c:v>
                </c:pt>
                <c:pt idx="1">
                  <c:v>工商银行</c:v>
                </c:pt>
                <c:pt idx="2">
                  <c:v>建设银行</c:v>
                </c:pt>
                <c:pt idx="3">
                  <c:v>中国移动</c:v>
                </c:pt>
                <c:pt idx="4">
                  <c:v>农业银行</c:v>
                </c:pt>
                <c:pt idx="5">
                  <c:v>中国石油</c:v>
                </c:pt>
                <c:pt idx="6">
                  <c:v>中国银行</c:v>
                </c:pt>
                <c:pt idx="7">
                  <c:v>招商银行</c:v>
                </c:pt>
                <c:pt idx="8">
                  <c:v>中国人寿</c:v>
                </c:pt>
                <c:pt idx="9">
                  <c:v>中国平安</c:v>
                </c:pt>
              </c:strCache>
            </c:strRef>
          </c:cat>
          <c:val>
            <c:numRef>
              <c:f>Sheet1!$B$2:$B$11</c:f>
              <c:numCache>
                <c:formatCode>0.00_ </c:formatCode>
                <c:ptCount val="10"/>
                <c:pt idx="0">
                  <c:v>1.6958670300000001</c:v>
                </c:pt>
                <c:pt idx="1">
                  <c:v>1.3894968999999999</c:v>
                </c:pt>
                <c:pt idx="2">
                  <c:v>0.96786267999999998</c:v>
                </c:pt>
                <c:pt idx="3">
                  <c:v>0.94456401999999995</c:v>
                </c:pt>
                <c:pt idx="4">
                  <c:v>0.94406880000000004</c:v>
                </c:pt>
                <c:pt idx="5">
                  <c:v>0.8334795599999999</c:v>
                </c:pt>
                <c:pt idx="6">
                  <c:v>0.82783960999999995</c:v>
                </c:pt>
                <c:pt idx="7">
                  <c:v>0.66156397</c:v>
                </c:pt>
                <c:pt idx="8">
                  <c:v>0.61207617000000003</c:v>
                </c:pt>
                <c:pt idx="9">
                  <c:v>0.60541579000000001</c:v>
                </c:pt>
              </c:numCache>
            </c:numRef>
          </c:val>
          <c:extLst>
            <c:ext xmlns:c16="http://schemas.microsoft.com/office/drawing/2014/chart" uri="{C3380CC4-5D6E-409C-BE32-E72D297353CC}">
              <c16:uniqueId val="{00000000-7DB5-4928-8A32-2AB86014CB38}"/>
            </c:ext>
          </c:extLst>
        </c:ser>
        <c:dLbls>
          <c:dLblPos val="outEnd"/>
          <c:showLegendKey val="0"/>
          <c:showVal val="1"/>
          <c:showCatName val="0"/>
          <c:showSerName val="0"/>
          <c:showPercent val="0"/>
          <c:showBubbleSize val="0"/>
        </c:dLbls>
        <c:gapWidth val="80"/>
        <c:overlap val="-27"/>
        <c:axId val="443998448"/>
        <c:axId val="448646264"/>
      </c:barChart>
      <c:catAx>
        <c:axId val="44399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6264"/>
        <c:crosses val="autoZero"/>
        <c:auto val="1"/>
        <c:lblAlgn val="ctr"/>
        <c:lblOffset val="100"/>
        <c:noMultiLvlLbl val="0"/>
      </c:catAx>
      <c:valAx>
        <c:axId val="448646264"/>
        <c:scaling>
          <c:orientation val="minMax"/>
        </c:scaling>
        <c:delete val="1"/>
        <c:axPos val="l"/>
        <c:numFmt formatCode="0.00_ " sourceLinked="1"/>
        <c:majorTickMark val="none"/>
        <c:minorTickMark val="none"/>
        <c:tickLblPos val="nextTo"/>
        <c:crossAx val="443998448"/>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zh-CN"/>
              <a:t>深市</a:t>
            </a:r>
          </a:p>
        </c:rich>
      </c:tx>
      <c:layout>
        <c:manualLayout>
          <c:xMode val="edge"/>
          <c:yMode val="edge"/>
          <c:x val="0.4708789116660802"/>
          <c:y val="0"/>
        </c:manualLayout>
      </c:layout>
      <c:overlay val="0"/>
      <c:spPr>
        <a:noFill/>
        <a:ln>
          <a:noFill/>
        </a:ln>
        <a:effectLst/>
      </c:spPr>
      <c:txPr>
        <a:bodyPr rot="0" spcFirstLastPara="1" vertOverflow="ellipsis" vert="horz" wrap="square" anchor="ctr" anchorCtr="1"/>
        <a:lstStyle/>
        <a:p>
          <a:pPr>
            <a:defRPr sz="216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1.4335792070470116E-2"/>
          <c:y val="0"/>
          <c:w val="0.97132841585905982"/>
          <c:h val="0.79428688359364974"/>
        </c:manualLayout>
      </c:layout>
      <c:barChart>
        <c:barDir val="col"/>
        <c:grouping val="clustered"/>
        <c:varyColors val="0"/>
        <c:ser>
          <c:idx val="0"/>
          <c:order val="0"/>
          <c:tx>
            <c:strRef>
              <c:f>Sheet1!$B$1</c:f>
              <c:strCache>
                <c:ptCount val="1"/>
                <c:pt idx="0">
                  <c:v>系列 1</c:v>
                </c:pt>
              </c:strCache>
            </c:strRef>
          </c:tx>
          <c:spPr>
            <a:solidFill>
              <a:srgbClr val="FF9933"/>
            </a:solidFill>
            <a:ln>
              <a:noFill/>
            </a:ln>
            <a:effectLst>
              <a:outerShdw blurRad="40000" dist="23000" dir="5400000" rotWithShape="0">
                <a:srgbClr val="000000">
                  <a:alpha val="35000"/>
                </a:srgbClr>
              </a:outerShdw>
            </a:effectLst>
          </c:spPr>
          <c:invertIfNegative val="0"/>
          <c:dLbls>
            <c:dLbl>
              <c:idx val="0"/>
              <c:layout>
                <c:manualLayout>
                  <c:x val="0"/>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7D2-46C5-AA42-BE7ADB1A4E9C}"/>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Sheet1!$A$2:$A$11</c:f>
              <c:strCache>
                <c:ptCount val="10"/>
                <c:pt idx="0">
                  <c:v>宁德时代</c:v>
                </c:pt>
                <c:pt idx="1">
                  <c:v>比亚迪</c:v>
                </c:pt>
                <c:pt idx="2">
                  <c:v>五粮液</c:v>
                </c:pt>
                <c:pt idx="3">
                  <c:v>迈瑞医疗</c:v>
                </c:pt>
                <c:pt idx="4">
                  <c:v>美的集团</c:v>
                </c:pt>
                <c:pt idx="5">
                  <c:v>海康威视</c:v>
                </c:pt>
                <c:pt idx="6">
                  <c:v>牧原股份</c:v>
                </c:pt>
                <c:pt idx="7">
                  <c:v>顺丰控股</c:v>
                </c:pt>
                <c:pt idx="8">
                  <c:v>泸州老窖</c:v>
                </c:pt>
                <c:pt idx="9">
                  <c:v>金龙鱼</c:v>
                </c:pt>
              </c:strCache>
            </c:strRef>
          </c:cat>
          <c:val>
            <c:numRef>
              <c:f>Sheet1!$B$2:$B$11</c:f>
              <c:numCache>
                <c:formatCode>0.00_ </c:formatCode>
                <c:ptCount val="10"/>
                <c:pt idx="0">
                  <c:v>0.91000283000000004</c:v>
                </c:pt>
                <c:pt idx="1">
                  <c:v>0.62363535000000003</c:v>
                </c:pt>
                <c:pt idx="2">
                  <c:v>0.51819467000000008</c:v>
                </c:pt>
                <c:pt idx="3">
                  <c:v>0.39457692999999999</c:v>
                </c:pt>
                <c:pt idx="4">
                  <c:v>0.28108919999999998</c:v>
                </c:pt>
                <c:pt idx="5">
                  <c:v>0.26809179</c:v>
                </c:pt>
                <c:pt idx="6">
                  <c:v>0.24897098999999998</c:v>
                </c:pt>
                <c:pt idx="7">
                  <c:v>0.23624247000000001</c:v>
                </c:pt>
                <c:pt idx="8">
                  <c:v>0.23014054</c:v>
                </c:pt>
                <c:pt idx="9">
                  <c:v>0.20737588000000001</c:v>
                </c:pt>
              </c:numCache>
            </c:numRef>
          </c:val>
          <c:extLst>
            <c:ext xmlns:c16="http://schemas.microsoft.com/office/drawing/2014/chart" uri="{C3380CC4-5D6E-409C-BE32-E72D297353CC}">
              <c16:uniqueId val="{00000000-BD4B-4AEB-BAD1-6CF4C535E092}"/>
            </c:ext>
          </c:extLst>
        </c:ser>
        <c:dLbls>
          <c:dLblPos val="outEnd"/>
          <c:showLegendKey val="0"/>
          <c:showVal val="1"/>
          <c:showCatName val="0"/>
          <c:showSerName val="0"/>
          <c:showPercent val="0"/>
          <c:showBubbleSize val="0"/>
        </c:dLbls>
        <c:gapWidth val="100"/>
        <c:overlap val="-24"/>
        <c:axId val="448646656"/>
        <c:axId val="448647048"/>
      </c:barChart>
      <c:catAx>
        <c:axId val="4486466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7048"/>
        <c:crosses val="autoZero"/>
        <c:auto val="1"/>
        <c:lblAlgn val="ctr"/>
        <c:lblOffset val="100"/>
        <c:noMultiLvlLbl val="0"/>
      </c:catAx>
      <c:valAx>
        <c:axId val="448647048"/>
        <c:scaling>
          <c:orientation val="minMax"/>
          <c:max val="1.3"/>
          <c:min val="0"/>
        </c:scaling>
        <c:delete val="1"/>
        <c:axPos val="l"/>
        <c:numFmt formatCode="0.00_ " sourceLinked="1"/>
        <c:majorTickMark val="none"/>
        <c:minorTickMark val="none"/>
        <c:tickLblPos val="nextTo"/>
        <c:crossAx val="448646656"/>
        <c:crosses val="autoZero"/>
        <c:crossBetween val="between"/>
      </c:valAx>
      <c:spPr>
        <a:noFill/>
        <a:ln>
          <a:noFill/>
        </a:ln>
        <a:effectLst/>
      </c:spPr>
    </c:plotArea>
    <c:plotVisOnly val="1"/>
    <c:dispBlanksAs val="gap"/>
    <c:showDLblsOverMax val="0"/>
  </c:chart>
  <c:spPr>
    <a:noFill/>
    <a:ln>
      <a:noFill/>
    </a:ln>
    <a:effectLst/>
  </c:spPr>
  <c:txPr>
    <a:bodyPr/>
    <a:lstStyle/>
    <a:p>
      <a:pPr>
        <a:defRPr sz="1800" b="0">
          <a:solidFill>
            <a:schemeClr val="tx1">
              <a:lumMod val="65000"/>
              <a:lumOff val="35000"/>
            </a:schemeClr>
          </a:solidFill>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6602302952402"/>
          <c:y val="2.6416316742364821E-2"/>
          <c:w val="0.87022688935803705"/>
          <c:h val="0.9471673852204826"/>
        </c:manualLayout>
      </c:layout>
      <c:barChart>
        <c:barDir val="bar"/>
        <c:grouping val="clustered"/>
        <c:varyColors val="0"/>
        <c:ser>
          <c:idx val="0"/>
          <c:order val="0"/>
          <c:tx>
            <c:strRef>
              <c:f>Sheet1!$B$1</c:f>
              <c:strCache>
                <c:ptCount val="1"/>
                <c:pt idx="0">
                  <c:v>月涨跌幅</c:v>
                </c:pt>
              </c:strCache>
            </c:strRef>
          </c:tx>
          <c:spPr>
            <a:solidFill>
              <a:schemeClr val="accent3">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竞业达</c:v>
                </c:pt>
                <c:pt idx="1">
                  <c:v>华森制药</c:v>
                </c:pt>
                <c:pt idx="2">
                  <c:v>科创信息</c:v>
                </c:pt>
                <c:pt idx="3">
                  <c:v>赛腾股份</c:v>
                </c:pt>
                <c:pt idx="4">
                  <c:v>诚迈科技</c:v>
                </c:pt>
                <c:pt idx="5">
                  <c:v>捷安高科</c:v>
                </c:pt>
                <c:pt idx="6">
                  <c:v>深桑达A</c:v>
                </c:pt>
                <c:pt idx="7">
                  <c:v>直真科技</c:v>
                </c:pt>
                <c:pt idx="8">
                  <c:v>格尔软件</c:v>
                </c:pt>
                <c:pt idx="9">
                  <c:v>中国软件</c:v>
                </c:pt>
              </c:strCache>
            </c:strRef>
          </c:cat>
          <c:val>
            <c:numRef>
              <c:f>Sheet1!$B$2:$B$11</c:f>
              <c:numCache>
                <c:formatCode>0.00%</c:formatCode>
                <c:ptCount val="10"/>
                <c:pt idx="0">
                  <c:v>1.6029798751910982</c:v>
                </c:pt>
                <c:pt idx="1">
                  <c:v>1.1446176202127898</c:v>
                </c:pt>
                <c:pt idx="2">
                  <c:v>1.027739774259099</c:v>
                </c:pt>
                <c:pt idx="3">
                  <c:v>0.85721372182844524</c:v>
                </c:pt>
                <c:pt idx="4">
                  <c:v>0.82386357557797441</c:v>
                </c:pt>
                <c:pt idx="5">
                  <c:v>0.7971956392189854</c:v>
                </c:pt>
                <c:pt idx="6">
                  <c:v>0.75020520232260757</c:v>
                </c:pt>
                <c:pt idx="7">
                  <c:v>0.74795799299883292</c:v>
                </c:pt>
                <c:pt idx="8">
                  <c:v>0.6983851734726414</c:v>
                </c:pt>
                <c:pt idx="9">
                  <c:v>0.68578697260845178</c:v>
                </c:pt>
              </c:numCache>
            </c:numRef>
          </c:val>
          <c:extLst>
            <c:ext xmlns:c16="http://schemas.microsoft.com/office/drawing/2014/chart" uri="{C3380CC4-5D6E-409C-BE32-E72D297353CC}">
              <c16:uniqueId val="{00000000-2273-422E-A9AD-57EAC060650F}"/>
            </c:ext>
          </c:extLst>
        </c:ser>
        <c:dLbls>
          <c:dLblPos val="outEnd"/>
          <c:showLegendKey val="0"/>
          <c:showVal val="1"/>
          <c:showCatName val="0"/>
          <c:showSerName val="0"/>
          <c:showPercent val="0"/>
          <c:showBubbleSize val="0"/>
        </c:dLbls>
        <c:gapWidth val="70"/>
        <c:axId val="448648616"/>
        <c:axId val="448653320"/>
      </c:barChart>
      <c:catAx>
        <c:axId val="4486486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53320"/>
        <c:crosses val="autoZero"/>
        <c:auto val="1"/>
        <c:lblAlgn val="ctr"/>
        <c:lblOffset val="100"/>
        <c:noMultiLvlLbl val="0"/>
      </c:catAx>
      <c:valAx>
        <c:axId val="448653320"/>
        <c:scaling>
          <c:orientation val="minMax"/>
        </c:scaling>
        <c:delete val="1"/>
        <c:axPos val="t"/>
        <c:numFmt formatCode="0.00%" sourceLinked="1"/>
        <c:majorTickMark val="none"/>
        <c:minorTickMark val="none"/>
        <c:tickLblPos val="nextTo"/>
        <c:crossAx val="448648616"/>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33416930905878E-2"/>
          <c:y val="2.6416307389758718E-2"/>
          <c:w val="0.8414251197154764"/>
          <c:h val="0.9471673852204826"/>
        </c:manualLayout>
      </c:layout>
      <c:barChart>
        <c:barDir val="bar"/>
        <c:grouping val="clustered"/>
        <c:varyColors val="0"/>
        <c:ser>
          <c:idx val="0"/>
          <c:order val="0"/>
          <c:tx>
            <c:strRef>
              <c:f>Sheet1!$B$1</c:f>
              <c:strCache>
                <c:ptCount val="1"/>
                <c:pt idx="0">
                  <c:v>系列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常青股份</c:v>
                </c:pt>
                <c:pt idx="1">
                  <c:v>中宠股份</c:v>
                </c:pt>
                <c:pt idx="2">
                  <c:v>安德利</c:v>
                </c:pt>
                <c:pt idx="3">
                  <c:v>黄河旋风</c:v>
                </c:pt>
                <c:pt idx="4">
                  <c:v>健帆生物</c:v>
                </c:pt>
                <c:pt idx="5">
                  <c:v>海鸥住工</c:v>
                </c:pt>
                <c:pt idx="6">
                  <c:v>牧高笛</c:v>
                </c:pt>
                <c:pt idx="7">
                  <c:v>卫星化学</c:v>
                </c:pt>
                <c:pt idx="8">
                  <c:v>*ST西源</c:v>
                </c:pt>
                <c:pt idx="9">
                  <c:v>ST曙光</c:v>
                </c:pt>
              </c:strCache>
            </c:strRef>
          </c:cat>
          <c:val>
            <c:numRef>
              <c:f>Sheet1!$B$2:$B$11</c:f>
              <c:numCache>
                <c:formatCode>0.00%</c:formatCode>
                <c:ptCount val="10"/>
                <c:pt idx="0">
                  <c:v>-0.324096</c:v>
                </c:pt>
                <c:pt idx="1">
                  <c:v>-0.32866899999999999</c:v>
                </c:pt>
                <c:pt idx="2">
                  <c:v>-0.33485500000000001</c:v>
                </c:pt>
                <c:pt idx="3">
                  <c:v>-0.33926299999999998</c:v>
                </c:pt>
                <c:pt idx="4">
                  <c:v>-0.34653500000000004</c:v>
                </c:pt>
                <c:pt idx="5">
                  <c:v>-0.37240400000000001</c:v>
                </c:pt>
                <c:pt idx="6">
                  <c:v>-0.37984400000000001</c:v>
                </c:pt>
                <c:pt idx="7">
                  <c:v>-0.41701900000000003</c:v>
                </c:pt>
                <c:pt idx="8">
                  <c:v>-0.42333300000000001</c:v>
                </c:pt>
                <c:pt idx="9">
                  <c:v>-0.472076</c:v>
                </c:pt>
              </c:numCache>
            </c:numRef>
          </c:val>
          <c:extLst>
            <c:ext xmlns:c16="http://schemas.microsoft.com/office/drawing/2014/chart" uri="{C3380CC4-5D6E-409C-BE32-E72D297353CC}">
              <c16:uniqueId val="{00000000-FE83-4F85-8744-9BFAB9528B65}"/>
            </c:ext>
          </c:extLst>
        </c:ser>
        <c:dLbls>
          <c:dLblPos val="outEnd"/>
          <c:showLegendKey val="0"/>
          <c:showVal val="1"/>
          <c:showCatName val="0"/>
          <c:showSerName val="0"/>
          <c:showPercent val="0"/>
          <c:showBubbleSize val="0"/>
        </c:dLbls>
        <c:gapWidth val="70"/>
        <c:axId val="448647440"/>
        <c:axId val="448645872"/>
      </c:barChart>
      <c:catAx>
        <c:axId val="448647440"/>
        <c:scaling>
          <c:orientation val="minMax"/>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45872"/>
        <c:crosses val="autoZero"/>
        <c:auto val="1"/>
        <c:lblAlgn val="ctr"/>
        <c:lblOffset val="100"/>
        <c:noMultiLvlLbl val="0"/>
      </c:catAx>
      <c:valAx>
        <c:axId val="448645872"/>
        <c:scaling>
          <c:orientation val="minMax"/>
        </c:scaling>
        <c:delete val="1"/>
        <c:axPos val="b"/>
        <c:numFmt formatCode="0.00%" sourceLinked="1"/>
        <c:majorTickMark val="none"/>
        <c:minorTickMark val="none"/>
        <c:tickLblPos val="nextTo"/>
        <c:crossAx val="448647440"/>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393203590818241E-2"/>
          <c:y val="8.6111691183770447E-2"/>
          <c:w val="0.81959065767382855"/>
          <c:h val="0.88414094162038648"/>
        </c:manualLayout>
      </c:layout>
      <c:barChart>
        <c:barDir val="bar"/>
        <c:grouping val="clustered"/>
        <c:varyColors val="0"/>
        <c:ser>
          <c:idx val="0"/>
          <c:order val="0"/>
          <c:tx>
            <c:strRef>
              <c:f>Sheet1!$B$1</c:f>
              <c:strCache>
                <c:ptCount val="1"/>
                <c:pt idx="0">
                  <c:v>10月涨跌幅</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彩虹集团</c:v>
                </c:pt>
                <c:pt idx="1">
                  <c:v>ST曙光</c:v>
                </c:pt>
                <c:pt idx="2">
                  <c:v>新华联</c:v>
                </c:pt>
                <c:pt idx="3">
                  <c:v>汇通能源</c:v>
                </c:pt>
                <c:pt idx="4">
                  <c:v>海鸥住工</c:v>
                </c:pt>
                <c:pt idx="5">
                  <c:v>ST三盛</c:v>
                </c:pt>
                <c:pt idx="6">
                  <c:v>同兴环保</c:v>
                </c:pt>
                <c:pt idx="7">
                  <c:v>川仪股份</c:v>
                </c:pt>
                <c:pt idx="8">
                  <c:v>传艺科技</c:v>
                </c:pt>
                <c:pt idx="9">
                  <c:v>上海港湾</c:v>
                </c:pt>
              </c:strCache>
            </c:strRef>
          </c:cat>
          <c:val>
            <c:numRef>
              <c:f>Sheet1!$B$2:$B$11</c:f>
              <c:numCache>
                <c:formatCode>0.00%</c:formatCode>
                <c:ptCount val="10"/>
                <c:pt idx="0">
                  <c:v>-0.24708200000000002</c:v>
                </c:pt>
                <c:pt idx="1">
                  <c:v>-0.472076</c:v>
                </c:pt>
                <c:pt idx="2">
                  <c:v>-0.30277799999999999</c:v>
                </c:pt>
                <c:pt idx="3">
                  <c:v>-0.103659</c:v>
                </c:pt>
                <c:pt idx="4">
                  <c:v>-0.37240400000000001</c:v>
                </c:pt>
                <c:pt idx="5">
                  <c:v>-2.0754999999999999E-2</c:v>
                </c:pt>
                <c:pt idx="6">
                  <c:v>-0.21178799999999998</c:v>
                </c:pt>
                <c:pt idx="7">
                  <c:v>0.185002</c:v>
                </c:pt>
                <c:pt idx="8">
                  <c:v>9.6200000000000001E-3</c:v>
                </c:pt>
                <c:pt idx="9">
                  <c:v>-0.11306100000000001</c:v>
                </c:pt>
              </c:numCache>
            </c:numRef>
          </c:val>
          <c:extLst>
            <c:ext xmlns:c16="http://schemas.microsoft.com/office/drawing/2014/chart" uri="{C3380CC4-5D6E-409C-BE32-E72D297353CC}">
              <c16:uniqueId val="{00000000-F9FF-40C0-8E12-9519B9177E3C}"/>
            </c:ext>
          </c:extLst>
        </c:ser>
        <c:ser>
          <c:idx val="1"/>
          <c:order val="1"/>
          <c:tx>
            <c:strRef>
              <c:f>Sheet1!$C$1</c:f>
              <c:strCache>
                <c:ptCount val="1"/>
                <c:pt idx="0">
                  <c:v>9月涨跌幅</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Sheet1!$A$2:$A$11</c:f>
              <c:strCache>
                <c:ptCount val="10"/>
                <c:pt idx="0">
                  <c:v>彩虹集团</c:v>
                </c:pt>
                <c:pt idx="1">
                  <c:v>ST曙光</c:v>
                </c:pt>
                <c:pt idx="2">
                  <c:v>新华联</c:v>
                </c:pt>
                <c:pt idx="3">
                  <c:v>汇通能源</c:v>
                </c:pt>
                <c:pt idx="4">
                  <c:v>海鸥住工</c:v>
                </c:pt>
                <c:pt idx="5">
                  <c:v>ST三盛</c:v>
                </c:pt>
                <c:pt idx="6">
                  <c:v>同兴环保</c:v>
                </c:pt>
                <c:pt idx="7">
                  <c:v>川仪股份</c:v>
                </c:pt>
                <c:pt idx="8">
                  <c:v>传艺科技</c:v>
                </c:pt>
                <c:pt idx="9">
                  <c:v>上海港湾</c:v>
                </c:pt>
              </c:strCache>
            </c:strRef>
          </c:cat>
          <c:val>
            <c:numRef>
              <c:f>Sheet1!$C$2:$C$11</c:f>
              <c:numCache>
                <c:formatCode>0.00%</c:formatCode>
                <c:ptCount val="10"/>
                <c:pt idx="0">
                  <c:v>0.94733900000000004</c:v>
                </c:pt>
                <c:pt idx="1">
                  <c:v>0.75740700000000005</c:v>
                </c:pt>
                <c:pt idx="2">
                  <c:v>0.66666700000000001</c:v>
                </c:pt>
                <c:pt idx="3">
                  <c:v>0.64365300000000003</c:v>
                </c:pt>
                <c:pt idx="4">
                  <c:v>0.63592199999999999</c:v>
                </c:pt>
                <c:pt idx="5">
                  <c:v>0.54069800000000001</c:v>
                </c:pt>
                <c:pt idx="6">
                  <c:v>0.47621800000000003</c:v>
                </c:pt>
                <c:pt idx="7">
                  <c:v>0.46780900000000003</c:v>
                </c:pt>
                <c:pt idx="8">
                  <c:v>0.45167200000000002</c:v>
                </c:pt>
                <c:pt idx="9">
                  <c:v>0.44372400000000001</c:v>
                </c:pt>
              </c:numCache>
            </c:numRef>
          </c:val>
          <c:extLst>
            <c:ext xmlns:c16="http://schemas.microsoft.com/office/drawing/2014/chart" uri="{C3380CC4-5D6E-409C-BE32-E72D297353CC}">
              <c16:uniqueId val="{00000008-F9FF-40C0-8E12-9519B9177E3C}"/>
            </c:ext>
          </c:extLst>
        </c:ser>
        <c:dLbls>
          <c:showLegendKey val="0"/>
          <c:showVal val="1"/>
          <c:showCatName val="0"/>
          <c:showSerName val="0"/>
          <c:showPercent val="0"/>
          <c:showBubbleSize val="0"/>
        </c:dLbls>
        <c:gapWidth val="50"/>
        <c:axId val="448650184"/>
        <c:axId val="448650576"/>
      </c:barChart>
      <c:catAx>
        <c:axId val="448650184"/>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cap="none" spc="0" normalizeH="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8650576"/>
        <c:crosses val="autoZero"/>
        <c:auto val="1"/>
        <c:lblAlgn val="ctr"/>
        <c:lblOffset val="100"/>
        <c:noMultiLvlLbl val="0"/>
      </c:catAx>
      <c:valAx>
        <c:axId val="448650576"/>
        <c:scaling>
          <c:orientation val="minMax"/>
        </c:scaling>
        <c:delete val="1"/>
        <c:axPos val="t"/>
        <c:numFmt formatCode="0.00%" sourceLinked="1"/>
        <c:majorTickMark val="none"/>
        <c:minorTickMark val="none"/>
        <c:tickLblPos val="nextTo"/>
        <c:crossAx val="44865018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7731512978723451E-2"/>
          <c:w val="1"/>
          <c:h val="0.86193949352534782"/>
        </c:manualLayout>
      </c:layout>
      <c:barChart>
        <c:barDir val="col"/>
        <c:grouping val="clustered"/>
        <c:varyColors val="0"/>
        <c:ser>
          <c:idx val="0"/>
          <c:order val="0"/>
          <c:tx>
            <c:strRef>
              <c:f>Sheet1!$B$1</c:f>
              <c:strCache>
                <c:ptCount val="1"/>
                <c:pt idx="0">
                  <c:v>股权质押比例(%)2022.10.01-2022.10.31</c:v>
                </c:pt>
              </c:strCache>
            </c:strRef>
          </c:tx>
          <c:spPr>
            <a:solidFill>
              <a:srgbClr val="08275D"/>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海德股份</c:v>
                </c:pt>
                <c:pt idx="1">
                  <c:v>*ST雪发</c:v>
                </c:pt>
                <c:pt idx="2">
                  <c:v>国城矿业</c:v>
                </c:pt>
                <c:pt idx="3">
                  <c:v>深华发A</c:v>
                </c:pt>
                <c:pt idx="4">
                  <c:v>粤泰股份</c:v>
                </c:pt>
                <c:pt idx="5">
                  <c:v>九鼎投资</c:v>
                </c:pt>
                <c:pt idx="6">
                  <c:v>泛海控股</c:v>
                </c:pt>
                <c:pt idx="7">
                  <c:v>*ST大通</c:v>
                </c:pt>
                <c:pt idx="8">
                  <c:v>新华联</c:v>
                </c:pt>
                <c:pt idx="9">
                  <c:v>中央商场</c:v>
                </c:pt>
              </c:strCache>
            </c:strRef>
          </c:cat>
          <c:val>
            <c:numRef>
              <c:f>Sheet1!$B$2:$B$11</c:f>
              <c:numCache>
                <c:formatCode>#,##0.00</c:formatCode>
                <c:ptCount val="10"/>
                <c:pt idx="0">
                  <c:v>75.09</c:v>
                </c:pt>
                <c:pt idx="1">
                  <c:v>68.5</c:v>
                </c:pt>
                <c:pt idx="2">
                  <c:v>67.180000000000007</c:v>
                </c:pt>
                <c:pt idx="3">
                  <c:v>64.09</c:v>
                </c:pt>
                <c:pt idx="4">
                  <c:v>63.45</c:v>
                </c:pt>
                <c:pt idx="5">
                  <c:v>60.28</c:v>
                </c:pt>
                <c:pt idx="6">
                  <c:v>58.12</c:v>
                </c:pt>
                <c:pt idx="7">
                  <c:v>57.91</c:v>
                </c:pt>
                <c:pt idx="8">
                  <c:v>57.77</c:v>
                </c:pt>
                <c:pt idx="9">
                  <c:v>56.39</c:v>
                </c:pt>
              </c:numCache>
            </c:numRef>
          </c:val>
          <c:extLst>
            <c:ext xmlns:c16="http://schemas.microsoft.com/office/drawing/2014/chart" uri="{C3380CC4-5D6E-409C-BE32-E72D297353CC}">
              <c16:uniqueId val="{00000000-3110-4224-BBDF-DD903EF9D38F}"/>
            </c:ext>
          </c:extLst>
        </c:ser>
        <c:dLbls>
          <c:dLblPos val="outEnd"/>
          <c:showLegendKey val="0"/>
          <c:showVal val="1"/>
          <c:showCatName val="0"/>
          <c:showSerName val="0"/>
          <c:showPercent val="0"/>
          <c:showBubbleSize val="0"/>
        </c:dLbls>
        <c:gapWidth val="100"/>
        <c:overlap val="-27"/>
        <c:axId val="162448815"/>
        <c:axId val="162443407"/>
      </c:barChart>
      <c:catAx>
        <c:axId val="16244881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162443407"/>
        <c:crosses val="autoZero"/>
        <c:auto val="1"/>
        <c:lblAlgn val="ctr"/>
        <c:lblOffset val="100"/>
        <c:noMultiLvlLbl val="0"/>
      </c:catAx>
      <c:valAx>
        <c:axId val="162443407"/>
        <c:scaling>
          <c:orientation val="minMax"/>
          <c:max val="80"/>
          <c:min val="0"/>
        </c:scaling>
        <c:delete val="1"/>
        <c:axPos val="l"/>
        <c:numFmt formatCode="#,##0.00" sourceLinked="1"/>
        <c:majorTickMark val="out"/>
        <c:minorTickMark val="none"/>
        <c:tickLblPos val="nextTo"/>
        <c:crossAx val="162448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FF9933"/>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中青宝</c:v>
                </c:pt>
                <c:pt idx="1">
                  <c:v>莎普爱思</c:v>
                </c:pt>
                <c:pt idx="2">
                  <c:v>昭衍新药</c:v>
                </c:pt>
                <c:pt idx="3">
                  <c:v>杉杉股份</c:v>
                </c:pt>
                <c:pt idx="4">
                  <c:v>通光线缆</c:v>
                </c:pt>
              </c:strCache>
            </c:strRef>
          </c:cat>
          <c:val>
            <c:numRef>
              <c:f>Sheet1!$B$2:$B$6</c:f>
              <c:numCache>
                <c:formatCode>#,##0.00_ </c:formatCode>
                <c:ptCount val="5"/>
                <c:pt idx="0">
                  <c:v>60.078999999999994</c:v>
                </c:pt>
                <c:pt idx="1">
                  <c:v>50</c:v>
                </c:pt>
                <c:pt idx="2">
                  <c:v>43.529800000000009</c:v>
                </c:pt>
                <c:pt idx="3">
                  <c:v>36.3095</c:v>
                </c:pt>
                <c:pt idx="4">
                  <c:v>36.122399999999999</c:v>
                </c:pt>
              </c:numCache>
            </c:numRef>
          </c:val>
          <c:extLst>
            <c:ext xmlns:c16="http://schemas.microsoft.com/office/drawing/2014/chart" uri="{C3380CC4-5D6E-409C-BE32-E72D297353CC}">
              <c16:uniqueId val="{00000000-874D-46AD-9AAF-842F2BEFF73B}"/>
            </c:ext>
          </c:extLst>
        </c:ser>
        <c:dLbls>
          <c:dLblPos val="outEnd"/>
          <c:showLegendKey val="0"/>
          <c:showVal val="1"/>
          <c:showCatName val="0"/>
          <c:showSerName val="0"/>
          <c:showPercent val="0"/>
          <c:showBubbleSize val="0"/>
        </c:dLbls>
        <c:gapWidth val="100"/>
        <c:overlap val="-27"/>
        <c:axId val="1708565152"/>
        <c:axId val="1708565984"/>
      </c:barChart>
      <c:catAx>
        <c:axId val="170856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708565984"/>
        <c:crosses val="autoZero"/>
        <c:auto val="1"/>
        <c:lblAlgn val="ctr"/>
        <c:lblOffset val="100"/>
        <c:noMultiLvlLbl val="0"/>
      </c:catAx>
      <c:valAx>
        <c:axId val="1708565984"/>
        <c:scaling>
          <c:orientation val="minMax"/>
        </c:scaling>
        <c:delete val="1"/>
        <c:axPos val="l"/>
        <c:numFmt formatCode="#,##0.00_ " sourceLinked="1"/>
        <c:majorTickMark val="none"/>
        <c:minorTickMark val="none"/>
        <c:tickLblPos val="nextTo"/>
        <c:crossAx val="1708565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0066"/>
            </a:solidFill>
            <a:ln>
              <a:noFill/>
            </a:ln>
            <a:effectLst/>
          </c:spPr>
          <c:invertIfNegative val="0"/>
          <c:dLbls>
            <c:spPr>
              <a:noFill/>
              <a:ln>
                <a:noFill/>
              </a:ln>
              <a:effectLst/>
            </c:spPr>
            <c:txPr>
              <a:bodyPr rot="0" spcFirstLastPara="1" vertOverflow="ellipsis" vert="horz" wrap="square" anchor="ctr" anchorCtr="1"/>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晨鸣纸业</c:v>
                </c:pt>
                <c:pt idx="1">
                  <c:v>顾家家居</c:v>
                </c:pt>
                <c:pt idx="2">
                  <c:v>鸿博股份</c:v>
                </c:pt>
                <c:pt idx="3">
                  <c:v>中大力德</c:v>
                </c:pt>
                <c:pt idx="4">
                  <c:v>康泰生物</c:v>
                </c:pt>
              </c:strCache>
            </c:strRef>
          </c:cat>
          <c:val>
            <c:numRef>
              <c:f>Sheet1!$B$2:$B$6</c:f>
              <c:numCache>
                <c:formatCode>#,##0.00_ </c:formatCode>
                <c:ptCount val="5"/>
                <c:pt idx="0">
                  <c:v>-31.263500000000001</c:v>
                </c:pt>
                <c:pt idx="1">
                  <c:v>-41.135899999999992</c:v>
                </c:pt>
                <c:pt idx="2">
                  <c:v>-42.551499999999997</c:v>
                </c:pt>
                <c:pt idx="3">
                  <c:v>-43.099199999999996</c:v>
                </c:pt>
                <c:pt idx="4">
                  <c:v>-60.832899999999995</c:v>
                </c:pt>
              </c:numCache>
            </c:numRef>
          </c:val>
          <c:extLst>
            <c:ext xmlns:c16="http://schemas.microsoft.com/office/drawing/2014/chart" uri="{C3380CC4-5D6E-409C-BE32-E72D297353CC}">
              <c16:uniqueId val="{00000000-0A14-422B-BD1A-9F47D4961790}"/>
            </c:ext>
          </c:extLst>
        </c:ser>
        <c:dLbls>
          <c:dLblPos val="outEnd"/>
          <c:showLegendKey val="0"/>
          <c:showVal val="1"/>
          <c:showCatName val="0"/>
          <c:showSerName val="0"/>
          <c:showPercent val="0"/>
          <c:showBubbleSize val="0"/>
        </c:dLbls>
        <c:gapWidth val="100"/>
        <c:overlap val="-27"/>
        <c:axId val="1580513568"/>
        <c:axId val="1580514816"/>
      </c:barChart>
      <c:catAx>
        <c:axId val="158051356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crossAx val="1580514816"/>
        <c:crosses val="autoZero"/>
        <c:auto val="1"/>
        <c:lblAlgn val="ctr"/>
        <c:lblOffset val="100"/>
        <c:noMultiLvlLbl val="0"/>
      </c:catAx>
      <c:valAx>
        <c:axId val="1580514816"/>
        <c:scaling>
          <c:orientation val="minMax"/>
        </c:scaling>
        <c:delete val="1"/>
        <c:axPos val="l"/>
        <c:numFmt formatCode="#,##0.00_ " sourceLinked="1"/>
        <c:majorTickMark val="none"/>
        <c:minorTickMark val="none"/>
        <c:tickLblPos val="nextTo"/>
        <c:crossAx val="1580513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altLang="zh-CN" sz="1800" b="0" i="0" u="none" strike="noStrike" kern="1200" baseline="0">
          <a:solidFill>
            <a:schemeClr val="tx1"/>
          </a:solidFill>
          <a:latin typeface="微软雅黑" panose="020B0503020204020204" pitchFamily="34" charset="-122"/>
          <a:ea typeface="微软雅黑" panose="020B0503020204020204" pitchFamily="34" charset="-122"/>
          <a:cs typeface="+mn-cs"/>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总投放量（亿元）</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yyyy"年"m"月"</c:formatCode>
                <c:ptCount val="13"/>
                <c:pt idx="0">
                  <c:v>44835</c:v>
                </c:pt>
                <c:pt idx="1">
                  <c:v>44805</c:v>
                </c:pt>
                <c:pt idx="2">
                  <c:v>44774</c:v>
                </c:pt>
                <c:pt idx="3">
                  <c:v>44743</c:v>
                </c:pt>
                <c:pt idx="4">
                  <c:v>44713</c:v>
                </c:pt>
                <c:pt idx="5">
                  <c:v>44682</c:v>
                </c:pt>
                <c:pt idx="6">
                  <c:v>44652</c:v>
                </c:pt>
                <c:pt idx="7">
                  <c:v>44621</c:v>
                </c:pt>
                <c:pt idx="8">
                  <c:v>44593</c:v>
                </c:pt>
                <c:pt idx="9">
                  <c:v>44562</c:v>
                </c:pt>
                <c:pt idx="10">
                  <c:v>44531</c:v>
                </c:pt>
                <c:pt idx="11">
                  <c:v>44501</c:v>
                </c:pt>
                <c:pt idx="12">
                  <c:v>44470</c:v>
                </c:pt>
              </c:numCache>
            </c:numRef>
          </c:cat>
          <c:val>
            <c:numRef>
              <c:f>Sheet1!$B$2:$B$14</c:f>
              <c:numCache>
                <c:formatCode>#,##0.00</c:formatCode>
                <c:ptCount val="13"/>
                <c:pt idx="0">
                  <c:v>14590</c:v>
                </c:pt>
                <c:pt idx="1">
                  <c:v>14000</c:v>
                </c:pt>
                <c:pt idx="2" formatCode="#,##0_ ">
                  <c:v>4860</c:v>
                </c:pt>
                <c:pt idx="3" formatCode="#,##0_ ">
                  <c:v>2240</c:v>
                </c:pt>
                <c:pt idx="4" formatCode="#,##0_ ">
                  <c:v>8100</c:v>
                </c:pt>
                <c:pt idx="5" formatCode="#,##0_ ">
                  <c:v>3000</c:v>
                </c:pt>
                <c:pt idx="6" formatCode="#,##0_ ">
                  <c:v>3700</c:v>
                </c:pt>
                <c:pt idx="7" formatCode="#,##0_ ">
                  <c:v>13300</c:v>
                </c:pt>
                <c:pt idx="8" formatCode="#,##0_ ">
                  <c:v>15600</c:v>
                </c:pt>
                <c:pt idx="9" formatCode="#,##0_ ">
                  <c:v>23900</c:v>
                </c:pt>
                <c:pt idx="10" formatCode="#,##0_ ">
                  <c:v>13800</c:v>
                </c:pt>
                <c:pt idx="11" formatCode="#,##0_ ">
                  <c:v>25300</c:v>
                </c:pt>
                <c:pt idx="12" formatCode="#,##0_ ">
                  <c:v>19600</c:v>
                </c:pt>
              </c:numCache>
            </c:numRef>
          </c:val>
          <c:extLst>
            <c:ext xmlns:c16="http://schemas.microsoft.com/office/drawing/2014/chart" uri="{C3380CC4-5D6E-409C-BE32-E72D297353CC}">
              <c16:uniqueId val="{00000000-AE9C-4B40-B0B1-D9F28C7F290E}"/>
            </c:ext>
          </c:extLst>
        </c:ser>
        <c:ser>
          <c:idx val="1"/>
          <c:order val="1"/>
          <c:tx>
            <c:strRef>
              <c:f>Sheet1!$C$1</c:f>
              <c:strCache>
                <c:ptCount val="1"/>
                <c:pt idx="0">
                  <c:v>总回笼量（亿元）</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yyyy"年"m"月"</c:formatCode>
                <c:ptCount val="13"/>
                <c:pt idx="0">
                  <c:v>44835</c:v>
                </c:pt>
                <c:pt idx="1">
                  <c:v>44805</c:v>
                </c:pt>
                <c:pt idx="2">
                  <c:v>44774</c:v>
                </c:pt>
                <c:pt idx="3">
                  <c:v>44743</c:v>
                </c:pt>
                <c:pt idx="4">
                  <c:v>44713</c:v>
                </c:pt>
                <c:pt idx="5">
                  <c:v>44682</c:v>
                </c:pt>
                <c:pt idx="6">
                  <c:v>44652</c:v>
                </c:pt>
                <c:pt idx="7">
                  <c:v>44621</c:v>
                </c:pt>
                <c:pt idx="8">
                  <c:v>44593</c:v>
                </c:pt>
                <c:pt idx="9">
                  <c:v>44562</c:v>
                </c:pt>
                <c:pt idx="10">
                  <c:v>44531</c:v>
                </c:pt>
                <c:pt idx="11">
                  <c:v>44501</c:v>
                </c:pt>
                <c:pt idx="12">
                  <c:v>44470</c:v>
                </c:pt>
              </c:numCache>
            </c:numRef>
          </c:cat>
          <c:val>
            <c:numRef>
              <c:f>Sheet1!$C$2:$C$14</c:f>
              <c:numCache>
                <c:formatCode>#,##0.00</c:formatCode>
                <c:ptCount val="13"/>
                <c:pt idx="0">
                  <c:v>-15170</c:v>
                </c:pt>
                <c:pt idx="1">
                  <c:v>-6820</c:v>
                </c:pt>
                <c:pt idx="2" formatCode="#,##0_ ">
                  <c:v>-6920</c:v>
                </c:pt>
                <c:pt idx="3" formatCode="#,##0_ ">
                  <c:v>-6180</c:v>
                </c:pt>
                <c:pt idx="4" formatCode="#,##0_ ">
                  <c:v>-4100</c:v>
                </c:pt>
                <c:pt idx="5" formatCode="#,##0_ ">
                  <c:v>-3100</c:v>
                </c:pt>
                <c:pt idx="6" formatCode="#,##0_ ">
                  <c:v>-10800</c:v>
                </c:pt>
                <c:pt idx="7" formatCode="#,##0_ ">
                  <c:v>-15600</c:v>
                </c:pt>
                <c:pt idx="8" formatCode="#,##0_ ">
                  <c:v>-14600</c:v>
                </c:pt>
                <c:pt idx="9" formatCode="#,##0_ ">
                  <c:v>-17900</c:v>
                </c:pt>
                <c:pt idx="10" formatCode="#,##0_ ">
                  <c:v>-17000</c:v>
                </c:pt>
                <c:pt idx="11" formatCode="#,##0_ ">
                  <c:v>-31000</c:v>
                </c:pt>
                <c:pt idx="12" formatCode="#,##0_ ">
                  <c:v>-18000</c:v>
                </c:pt>
              </c:numCache>
            </c:numRef>
          </c:val>
          <c:extLst>
            <c:ext xmlns:c16="http://schemas.microsoft.com/office/drawing/2014/chart" uri="{C3380CC4-5D6E-409C-BE32-E72D297353CC}">
              <c16:uniqueId val="{00000001-AE9C-4B40-B0B1-D9F28C7F290E}"/>
            </c:ext>
          </c:extLst>
        </c:ser>
        <c:dLbls>
          <c:showLegendKey val="0"/>
          <c:showVal val="0"/>
          <c:showCatName val="0"/>
          <c:showSerName val="0"/>
          <c:showPercent val="0"/>
          <c:showBubbleSize val="0"/>
        </c:dLbls>
        <c:gapWidth val="219"/>
        <c:overlap val="-27"/>
        <c:axId val="897334160"/>
        <c:axId val="897334576"/>
      </c:barChart>
      <c:lineChart>
        <c:grouping val="standard"/>
        <c:varyColors val="0"/>
        <c:ser>
          <c:idx val="2"/>
          <c:order val="2"/>
          <c:tx>
            <c:strRef>
              <c:f>Sheet1!$D$1</c:f>
              <c:strCache>
                <c:ptCount val="1"/>
                <c:pt idx="0">
                  <c:v>净投放量（亿元）</c:v>
                </c:pt>
              </c:strCache>
            </c:strRef>
          </c:tx>
          <c:spPr>
            <a:ln w="28575" cap="rnd">
              <a:solidFill>
                <a:schemeClr val="accent3"/>
              </a:solidFill>
              <a:round/>
            </a:ln>
            <a:effectLst/>
          </c:spPr>
          <c:marker>
            <c:symbol val="none"/>
          </c:marker>
          <c:cat>
            <c:numRef>
              <c:f>Sheet1!$A$2:$A$14</c:f>
              <c:numCache>
                <c:formatCode>yyyy"年"m"月"</c:formatCode>
                <c:ptCount val="13"/>
                <c:pt idx="0">
                  <c:v>44835</c:v>
                </c:pt>
                <c:pt idx="1">
                  <c:v>44805</c:v>
                </c:pt>
                <c:pt idx="2">
                  <c:v>44774</c:v>
                </c:pt>
                <c:pt idx="3">
                  <c:v>44743</c:v>
                </c:pt>
                <c:pt idx="4">
                  <c:v>44713</c:v>
                </c:pt>
                <c:pt idx="5">
                  <c:v>44682</c:v>
                </c:pt>
                <c:pt idx="6">
                  <c:v>44652</c:v>
                </c:pt>
                <c:pt idx="7">
                  <c:v>44621</c:v>
                </c:pt>
                <c:pt idx="8">
                  <c:v>44593</c:v>
                </c:pt>
                <c:pt idx="9">
                  <c:v>44562</c:v>
                </c:pt>
                <c:pt idx="10">
                  <c:v>44531</c:v>
                </c:pt>
                <c:pt idx="11">
                  <c:v>44501</c:v>
                </c:pt>
                <c:pt idx="12">
                  <c:v>44470</c:v>
                </c:pt>
              </c:numCache>
            </c:numRef>
          </c:cat>
          <c:val>
            <c:numRef>
              <c:f>Sheet1!$D$2:$D$14</c:f>
              <c:numCache>
                <c:formatCode>#,##0.00</c:formatCode>
                <c:ptCount val="13"/>
                <c:pt idx="0">
                  <c:v>-580</c:v>
                </c:pt>
                <c:pt idx="1">
                  <c:v>7180</c:v>
                </c:pt>
                <c:pt idx="2" formatCode="#,##0_ ">
                  <c:v>-2060</c:v>
                </c:pt>
                <c:pt idx="3" formatCode="#,##0_ ">
                  <c:v>-3940</c:v>
                </c:pt>
                <c:pt idx="4" formatCode="#,##0_ ">
                  <c:v>4000</c:v>
                </c:pt>
                <c:pt idx="5" formatCode="#,##0_ ">
                  <c:v>-100</c:v>
                </c:pt>
                <c:pt idx="6" formatCode="#,##0_ ">
                  <c:v>-7100</c:v>
                </c:pt>
                <c:pt idx="7" formatCode="#,##0_ ">
                  <c:v>-2300</c:v>
                </c:pt>
                <c:pt idx="8" formatCode="#,##0_ ">
                  <c:v>1000</c:v>
                </c:pt>
                <c:pt idx="9" formatCode="#,##0_ ">
                  <c:v>6000</c:v>
                </c:pt>
                <c:pt idx="10" formatCode="#,##0_ ">
                  <c:v>-3200</c:v>
                </c:pt>
                <c:pt idx="11" formatCode="#,##0_ ">
                  <c:v>-5700</c:v>
                </c:pt>
                <c:pt idx="12" formatCode="#,##0_ ">
                  <c:v>1600</c:v>
                </c:pt>
              </c:numCache>
            </c:numRef>
          </c:val>
          <c:smooth val="0"/>
          <c:extLst>
            <c:ext xmlns:c16="http://schemas.microsoft.com/office/drawing/2014/chart" uri="{C3380CC4-5D6E-409C-BE32-E72D297353CC}">
              <c16:uniqueId val="{00000002-AE9C-4B40-B0B1-D9F28C7F290E}"/>
            </c:ext>
          </c:extLst>
        </c:ser>
        <c:dLbls>
          <c:showLegendKey val="0"/>
          <c:showVal val="0"/>
          <c:showCatName val="0"/>
          <c:showSerName val="0"/>
          <c:showPercent val="0"/>
          <c:showBubbleSize val="0"/>
        </c:dLbls>
        <c:marker val="1"/>
        <c:smooth val="0"/>
        <c:axId val="897334160"/>
        <c:axId val="897334576"/>
      </c:lineChart>
      <c:dateAx>
        <c:axId val="897334160"/>
        <c:scaling>
          <c:orientation val="minMax"/>
        </c:scaling>
        <c:delete val="0"/>
        <c:axPos val="b"/>
        <c:numFmt formatCode="yyyy&quot;年&quot;m&quot;月&quot;"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897334576"/>
        <c:crosses val="autoZero"/>
        <c:auto val="1"/>
        <c:lblOffset val="100"/>
        <c:baseTimeUnit val="months"/>
      </c:dateAx>
      <c:valAx>
        <c:axId val="897334576"/>
        <c:scaling>
          <c:orientation val="minMax"/>
        </c:scaling>
        <c:delete val="1"/>
        <c:axPos val="l"/>
        <c:numFmt formatCode="#,##0.00" sourceLinked="1"/>
        <c:majorTickMark val="none"/>
        <c:minorTickMark val="none"/>
        <c:tickLblPos val="nextTo"/>
        <c:crossAx val="897334160"/>
        <c:crosses val="autoZero"/>
        <c:crossBetween val="between"/>
      </c:valAx>
      <c:spPr>
        <a:noFill/>
        <a:ln>
          <a:noFill/>
        </a:ln>
        <a:effectLst/>
      </c:spPr>
    </c:plotArea>
    <c:legend>
      <c:legendPos val="b"/>
      <c:layout>
        <c:manualLayout>
          <c:xMode val="edge"/>
          <c:yMode val="edge"/>
          <c:x val="0.1761171478306259"/>
          <c:y val="0.94735536476369342"/>
          <c:w val="0.64776561112755249"/>
          <c:h val="5.2644635236306594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en-US" dirty="0"/>
              <a:t>2022</a:t>
            </a:r>
            <a:r>
              <a:rPr lang="zh-CN" dirty="0"/>
              <a:t>年</a:t>
            </a:r>
            <a:r>
              <a:rPr lang="en-US" altLang="zh-CN" dirty="0"/>
              <a:t>10</a:t>
            </a:r>
            <a:r>
              <a:rPr lang="en-US" dirty="0"/>
              <a:t>月主要股指涨跌幅</a:t>
            </a:r>
          </a:p>
        </c:rich>
      </c:tx>
      <c:layout>
        <c:manualLayout>
          <c:xMode val="edge"/>
          <c:yMode val="edge"/>
          <c:x val="0.35789830972261871"/>
          <c:y val="4.6543929956882725E-3"/>
        </c:manualLayout>
      </c:layout>
      <c:overlay val="0"/>
      <c:spPr>
        <a:noFill/>
        <a:ln>
          <a:noFill/>
        </a:ln>
        <a:effectLst/>
      </c:spPr>
      <c:txPr>
        <a:bodyPr rot="0" spcFirstLastPara="1" vertOverflow="ellipsis" vert="horz" wrap="square" anchor="ctr" anchorCtr="1"/>
        <a:lstStyle/>
        <a:p>
          <a:pPr algn="ctr" rtl="0">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0.11062213699797592"/>
          <c:y val="0.10769457680962105"/>
          <c:w val="0.86883056354532862"/>
          <c:h val="0.70569275887944893"/>
        </c:manualLayout>
      </c:layout>
      <c:lineChart>
        <c:grouping val="standard"/>
        <c:varyColors val="0"/>
        <c:ser>
          <c:idx val="0"/>
          <c:order val="0"/>
          <c:tx>
            <c:strRef>
              <c:f>Sheet1!$B$1</c:f>
              <c:strCache>
                <c:ptCount val="1"/>
                <c:pt idx="0">
                  <c:v>上证指数</c:v>
                </c:pt>
              </c:strCache>
            </c:strRef>
          </c:tx>
          <c:spPr>
            <a:ln w="28575" cap="rnd">
              <a:solidFill>
                <a:srgbClr val="000066"/>
              </a:solidFill>
              <a:round/>
            </a:ln>
            <a:effectLst/>
          </c:spPr>
          <c:marker>
            <c:symbol val="none"/>
          </c:marker>
          <c:cat>
            <c:numRef>
              <c:f>Sheet1!$A$2:$A$17</c:f>
              <c:numCache>
                <c:formatCode>yyyy/mm/dd</c:formatCode>
                <c:ptCount val="16"/>
                <c:pt idx="0">
                  <c:v>44844</c:v>
                </c:pt>
                <c:pt idx="1">
                  <c:v>44845</c:v>
                </c:pt>
                <c:pt idx="2">
                  <c:v>44846</c:v>
                </c:pt>
                <c:pt idx="3">
                  <c:v>44847</c:v>
                </c:pt>
                <c:pt idx="4">
                  <c:v>44848</c:v>
                </c:pt>
                <c:pt idx="5">
                  <c:v>44851</c:v>
                </c:pt>
                <c:pt idx="6">
                  <c:v>44852</c:v>
                </c:pt>
                <c:pt idx="7">
                  <c:v>44853</c:v>
                </c:pt>
                <c:pt idx="8">
                  <c:v>44854</c:v>
                </c:pt>
                <c:pt idx="9">
                  <c:v>44855</c:v>
                </c:pt>
                <c:pt idx="10">
                  <c:v>44858</c:v>
                </c:pt>
                <c:pt idx="11">
                  <c:v>44859</c:v>
                </c:pt>
                <c:pt idx="12">
                  <c:v>44860</c:v>
                </c:pt>
                <c:pt idx="13">
                  <c:v>44861</c:v>
                </c:pt>
                <c:pt idx="14">
                  <c:v>44862</c:v>
                </c:pt>
                <c:pt idx="15">
                  <c:v>44865</c:v>
                </c:pt>
              </c:numCache>
            </c:numRef>
          </c:cat>
          <c:val>
            <c:numRef>
              <c:f>Sheet1!$B$2:$B$17</c:f>
              <c:numCache>
                <c:formatCode>0.00%</c:formatCode>
                <c:ptCount val="16"/>
                <c:pt idx="0">
                  <c:v>-1.6613297786777226E-2</c:v>
                </c:pt>
                <c:pt idx="1">
                  <c:v>-1.4746078590049727E-2</c:v>
                </c:pt>
                <c:pt idx="2">
                  <c:v>3.6866932362089599E-4</c:v>
                </c:pt>
                <c:pt idx="3">
                  <c:v>-2.6565352589223989E-3</c:v>
                </c:pt>
                <c:pt idx="4">
                  <c:v>1.5737484957712988E-2</c:v>
                </c:pt>
                <c:pt idx="5">
                  <c:v>2.0021157982079485E-2</c:v>
                </c:pt>
                <c:pt idx="6">
                  <c:v>1.8703570190423457E-2</c:v>
                </c:pt>
                <c:pt idx="7">
                  <c:v>6.6086704081367298E-3</c:v>
                </c:pt>
                <c:pt idx="8">
                  <c:v>3.5246440563809767E-3</c:v>
                </c:pt>
                <c:pt idx="9">
                  <c:v>4.8071173348811502E-3</c:v>
                </c:pt>
                <c:pt idx="10">
                  <c:v>-1.5485797882250907E-2</c:v>
                </c:pt>
                <c:pt idx="11">
                  <c:v>-1.5906510749851943E-2</c:v>
                </c:pt>
                <c:pt idx="12">
                  <c:v>-8.2287323677282531E-3</c:v>
                </c:pt>
                <c:pt idx="13">
                  <c:v>-1.3717673031971245E-2</c:v>
                </c:pt>
                <c:pt idx="14">
                  <c:v>-3.5863358253506061E-2</c:v>
                </c:pt>
                <c:pt idx="15">
                  <c:v>-4.3283960850954983E-2</c:v>
                </c:pt>
              </c:numCache>
            </c:numRef>
          </c:val>
          <c:smooth val="1"/>
          <c:extLst>
            <c:ext xmlns:c16="http://schemas.microsoft.com/office/drawing/2014/chart" uri="{C3380CC4-5D6E-409C-BE32-E72D297353CC}">
              <c16:uniqueId val="{00000000-F6B2-4C07-A90B-348D689033A4}"/>
            </c:ext>
          </c:extLst>
        </c:ser>
        <c:ser>
          <c:idx val="1"/>
          <c:order val="1"/>
          <c:tx>
            <c:strRef>
              <c:f>Sheet1!$C$1</c:f>
              <c:strCache>
                <c:ptCount val="1"/>
                <c:pt idx="0">
                  <c:v>科创50</c:v>
                </c:pt>
              </c:strCache>
            </c:strRef>
          </c:tx>
          <c:spPr>
            <a:ln w="28575" cap="rnd">
              <a:solidFill>
                <a:schemeClr val="bg1">
                  <a:lumMod val="75000"/>
                </a:schemeClr>
              </a:solidFill>
              <a:round/>
            </a:ln>
            <a:effectLst/>
          </c:spPr>
          <c:marker>
            <c:symbol val="none"/>
          </c:marker>
          <c:cat>
            <c:numRef>
              <c:f>Sheet1!$A$2:$A$17</c:f>
              <c:numCache>
                <c:formatCode>yyyy/mm/dd</c:formatCode>
                <c:ptCount val="16"/>
                <c:pt idx="0">
                  <c:v>44844</c:v>
                </c:pt>
                <c:pt idx="1">
                  <c:v>44845</c:v>
                </c:pt>
                <c:pt idx="2">
                  <c:v>44846</c:v>
                </c:pt>
                <c:pt idx="3">
                  <c:v>44847</c:v>
                </c:pt>
                <c:pt idx="4">
                  <c:v>44848</c:v>
                </c:pt>
                <c:pt idx="5">
                  <c:v>44851</c:v>
                </c:pt>
                <c:pt idx="6">
                  <c:v>44852</c:v>
                </c:pt>
                <c:pt idx="7">
                  <c:v>44853</c:v>
                </c:pt>
                <c:pt idx="8">
                  <c:v>44854</c:v>
                </c:pt>
                <c:pt idx="9">
                  <c:v>44855</c:v>
                </c:pt>
                <c:pt idx="10">
                  <c:v>44858</c:v>
                </c:pt>
                <c:pt idx="11">
                  <c:v>44859</c:v>
                </c:pt>
                <c:pt idx="12">
                  <c:v>44860</c:v>
                </c:pt>
                <c:pt idx="13">
                  <c:v>44861</c:v>
                </c:pt>
                <c:pt idx="14">
                  <c:v>44862</c:v>
                </c:pt>
                <c:pt idx="15">
                  <c:v>44865</c:v>
                </c:pt>
              </c:numCache>
            </c:numRef>
          </c:cat>
          <c:val>
            <c:numRef>
              <c:f>Sheet1!$C$2:$C$17</c:f>
              <c:numCache>
                <c:formatCode>0.00%</c:formatCode>
                <c:ptCount val="16"/>
                <c:pt idx="0">
                  <c:v>-4.4754482309166121E-2</c:v>
                </c:pt>
                <c:pt idx="1">
                  <c:v>-4.9646664494303216E-2</c:v>
                </c:pt>
                <c:pt idx="2">
                  <c:v>-1.5396066517752272E-2</c:v>
                </c:pt>
                <c:pt idx="3">
                  <c:v>-1.3685676336522401E-2</c:v>
                </c:pt>
                <c:pt idx="4">
                  <c:v>1.6550768845243313E-2</c:v>
                </c:pt>
                <c:pt idx="5">
                  <c:v>2.5386631534136006E-2</c:v>
                </c:pt>
                <c:pt idx="6">
                  <c:v>2.1954141274375338E-2</c:v>
                </c:pt>
                <c:pt idx="7">
                  <c:v>1.0775021681939334E-2</c:v>
                </c:pt>
                <c:pt idx="8">
                  <c:v>2.6161294467403451E-2</c:v>
                </c:pt>
                <c:pt idx="9">
                  <c:v>3.0449778219867829E-2</c:v>
                </c:pt>
                <c:pt idx="10">
                  <c:v>3.2059676191532605E-2</c:v>
                </c:pt>
                <c:pt idx="11">
                  <c:v>3.4019593638885626E-2</c:v>
                </c:pt>
                <c:pt idx="12">
                  <c:v>6.8000544616678038E-2</c:v>
                </c:pt>
                <c:pt idx="13">
                  <c:v>6.9762245438808712E-2</c:v>
                </c:pt>
                <c:pt idx="14">
                  <c:v>5.7852215347566238E-2</c:v>
                </c:pt>
                <c:pt idx="15">
                  <c:v>7.5529476313166422E-2</c:v>
                </c:pt>
              </c:numCache>
            </c:numRef>
          </c:val>
          <c:smooth val="1"/>
          <c:extLst>
            <c:ext xmlns:c16="http://schemas.microsoft.com/office/drawing/2014/chart" uri="{C3380CC4-5D6E-409C-BE32-E72D297353CC}">
              <c16:uniqueId val="{00000001-F6B2-4C07-A90B-348D689033A4}"/>
            </c:ext>
          </c:extLst>
        </c:ser>
        <c:ser>
          <c:idx val="2"/>
          <c:order val="2"/>
          <c:tx>
            <c:strRef>
              <c:f>Sheet1!$D$1</c:f>
              <c:strCache>
                <c:ptCount val="1"/>
                <c:pt idx="0">
                  <c:v>深证成指</c:v>
                </c:pt>
              </c:strCache>
            </c:strRef>
          </c:tx>
          <c:spPr>
            <a:ln w="28575" cap="rnd">
              <a:solidFill>
                <a:schemeClr val="accent3">
                  <a:lumMod val="75000"/>
                </a:schemeClr>
              </a:solidFill>
              <a:round/>
            </a:ln>
            <a:effectLst/>
          </c:spPr>
          <c:marker>
            <c:symbol val="none"/>
          </c:marker>
          <c:cat>
            <c:numRef>
              <c:f>Sheet1!$A$2:$A$17</c:f>
              <c:numCache>
                <c:formatCode>yyyy/mm/dd</c:formatCode>
                <c:ptCount val="16"/>
                <c:pt idx="0">
                  <c:v>44844</c:v>
                </c:pt>
                <c:pt idx="1">
                  <c:v>44845</c:v>
                </c:pt>
                <c:pt idx="2">
                  <c:v>44846</c:v>
                </c:pt>
                <c:pt idx="3">
                  <c:v>44847</c:v>
                </c:pt>
                <c:pt idx="4">
                  <c:v>44848</c:v>
                </c:pt>
                <c:pt idx="5">
                  <c:v>44851</c:v>
                </c:pt>
                <c:pt idx="6">
                  <c:v>44852</c:v>
                </c:pt>
                <c:pt idx="7">
                  <c:v>44853</c:v>
                </c:pt>
                <c:pt idx="8">
                  <c:v>44854</c:v>
                </c:pt>
                <c:pt idx="9">
                  <c:v>44855</c:v>
                </c:pt>
                <c:pt idx="10">
                  <c:v>44858</c:v>
                </c:pt>
                <c:pt idx="11">
                  <c:v>44859</c:v>
                </c:pt>
                <c:pt idx="12">
                  <c:v>44860</c:v>
                </c:pt>
                <c:pt idx="13">
                  <c:v>44861</c:v>
                </c:pt>
                <c:pt idx="14">
                  <c:v>44862</c:v>
                </c:pt>
                <c:pt idx="15">
                  <c:v>44865</c:v>
                </c:pt>
              </c:numCache>
            </c:numRef>
          </c:cat>
          <c:val>
            <c:numRef>
              <c:f>Sheet1!$D$2:$D$17</c:f>
              <c:numCache>
                <c:formatCode>0.00%</c:formatCode>
                <c:ptCount val="16"/>
                <c:pt idx="0">
                  <c:v>-2.3797028829632971E-2</c:v>
                </c:pt>
                <c:pt idx="1">
                  <c:v>-1.8629871213967308E-2</c:v>
                </c:pt>
                <c:pt idx="2">
                  <c:v>5.5537935789427006E-3</c:v>
                </c:pt>
                <c:pt idx="3">
                  <c:v>3.6232300542895501E-3</c:v>
                </c:pt>
                <c:pt idx="4">
                  <c:v>3.1831605073175284E-2</c:v>
                </c:pt>
                <c:pt idx="5">
                  <c:v>3.5593155316947289E-2</c:v>
                </c:pt>
                <c:pt idx="6">
                  <c:v>3.795321745665925E-2</c:v>
                </c:pt>
                <c:pt idx="7">
                  <c:v>2.3066675220641653E-2</c:v>
                </c:pt>
                <c:pt idx="8">
                  <c:v>1.7322977827994634E-2</c:v>
                </c:pt>
                <c:pt idx="9">
                  <c:v>1.3021265395473769E-2</c:v>
                </c:pt>
                <c:pt idx="10">
                  <c:v>-7.7933671345234989E-3</c:v>
                </c:pt>
                <c:pt idx="11">
                  <c:v>-1.2877091021299525E-2</c:v>
                </c:pt>
                <c:pt idx="12">
                  <c:v>3.6843139718931717E-3</c:v>
                </c:pt>
                <c:pt idx="13">
                  <c:v>-2.641619662712702E-3</c:v>
                </c:pt>
                <c:pt idx="14">
                  <c:v>-3.4956014059135287E-2</c:v>
                </c:pt>
                <c:pt idx="15">
                  <c:v>-3.5400950650939289E-2</c:v>
                </c:pt>
              </c:numCache>
            </c:numRef>
          </c:val>
          <c:smooth val="1"/>
          <c:extLst>
            <c:ext xmlns:c16="http://schemas.microsoft.com/office/drawing/2014/chart" uri="{C3380CC4-5D6E-409C-BE32-E72D297353CC}">
              <c16:uniqueId val="{00000002-F6B2-4C07-A90B-348D689033A4}"/>
            </c:ext>
          </c:extLst>
        </c:ser>
        <c:ser>
          <c:idx val="3"/>
          <c:order val="3"/>
          <c:tx>
            <c:strRef>
              <c:f>Sheet1!$E$1</c:f>
              <c:strCache>
                <c:ptCount val="1"/>
                <c:pt idx="0">
                  <c:v>创业板指</c:v>
                </c:pt>
              </c:strCache>
            </c:strRef>
          </c:tx>
          <c:spPr>
            <a:ln w="28575" cap="rnd">
              <a:solidFill>
                <a:srgbClr val="FF9933"/>
              </a:solidFill>
              <a:round/>
            </a:ln>
            <a:effectLst/>
          </c:spPr>
          <c:marker>
            <c:symbol val="none"/>
          </c:marker>
          <c:cat>
            <c:numRef>
              <c:f>Sheet1!$A$2:$A$17</c:f>
              <c:numCache>
                <c:formatCode>yyyy/mm/dd</c:formatCode>
                <c:ptCount val="16"/>
                <c:pt idx="0">
                  <c:v>44844</c:v>
                </c:pt>
                <c:pt idx="1">
                  <c:v>44845</c:v>
                </c:pt>
                <c:pt idx="2">
                  <c:v>44846</c:v>
                </c:pt>
                <c:pt idx="3">
                  <c:v>44847</c:v>
                </c:pt>
                <c:pt idx="4">
                  <c:v>44848</c:v>
                </c:pt>
                <c:pt idx="5">
                  <c:v>44851</c:v>
                </c:pt>
                <c:pt idx="6">
                  <c:v>44852</c:v>
                </c:pt>
                <c:pt idx="7">
                  <c:v>44853</c:v>
                </c:pt>
                <c:pt idx="8">
                  <c:v>44854</c:v>
                </c:pt>
                <c:pt idx="9">
                  <c:v>44855</c:v>
                </c:pt>
                <c:pt idx="10">
                  <c:v>44858</c:v>
                </c:pt>
                <c:pt idx="11">
                  <c:v>44859</c:v>
                </c:pt>
                <c:pt idx="12">
                  <c:v>44860</c:v>
                </c:pt>
                <c:pt idx="13">
                  <c:v>44861</c:v>
                </c:pt>
                <c:pt idx="14">
                  <c:v>44862</c:v>
                </c:pt>
                <c:pt idx="15">
                  <c:v>44865</c:v>
                </c:pt>
              </c:numCache>
            </c:numRef>
          </c:cat>
          <c:val>
            <c:numRef>
              <c:f>Sheet1!$E$2:$E$17</c:f>
              <c:numCache>
                <c:formatCode>0.00%</c:formatCode>
                <c:ptCount val="16"/>
                <c:pt idx="0">
                  <c:v>-2.3033953105870308E-2</c:v>
                </c:pt>
                <c:pt idx="1">
                  <c:v>-1.1829387975930472E-2</c:v>
                </c:pt>
                <c:pt idx="2">
                  <c:v>2.3736278100426667E-2</c:v>
                </c:pt>
                <c:pt idx="3">
                  <c:v>2.6963058648942662E-2</c:v>
                </c:pt>
                <c:pt idx="4">
                  <c:v>6.3456391367151754E-2</c:v>
                </c:pt>
                <c:pt idx="5">
                  <c:v>6.3807772303405841E-2</c:v>
                </c:pt>
                <c:pt idx="6">
                  <c:v>6.900884800177276E-2</c:v>
                </c:pt>
                <c:pt idx="7">
                  <c:v>5.9847255235632613E-2</c:v>
                </c:pt>
                <c:pt idx="8">
                  <c:v>4.9256853129671097E-2</c:v>
                </c:pt>
                <c:pt idx="9">
                  <c:v>4.639141433469951E-2</c:v>
                </c:pt>
                <c:pt idx="10">
                  <c:v>2.0913216466733831E-2</c:v>
                </c:pt>
                <c:pt idx="11">
                  <c:v>1.1176255438693605E-2</c:v>
                </c:pt>
                <c:pt idx="12">
                  <c:v>3.6657118262162225E-2</c:v>
                </c:pt>
                <c:pt idx="13">
                  <c:v>2.1094346065354763E-2</c:v>
                </c:pt>
                <c:pt idx="14">
                  <c:v>-1.6801627003391162E-2</c:v>
                </c:pt>
                <c:pt idx="15">
                  <c:v>-1.0437189008430492E-2</c:v>
                </c:pt>
              </c:numCache>
            </c:numRef>
          </c:val>
          <c:smooth val="1"/>
          <c:extLst>
            <c:ext xmlns:c16="http://schemas.microsoft.com/office/drawing/2014/chart" uri="{C3380CC4-5D6E-409C-BE32-E72D297353CC}">
              <c16:uniqueId val="{00000003-F6B2-4C07-A90B-348D689033A4}"/>
            </c:ext>
          </c:extLst>
        </c:ser>
        <c:dLbls>
          <c:showLegendKey val="0"/>
          <c:showVal val="0"/>
          <c:showCatName val="0"/>
          <c:showSerName val="0"/>
          <c:showPercent val="0"/>
          <c:showBubbleSize val="0"/>
        </c:dLbls>
        <c:smooth val="0"/>
        <c:axId val="415540008"/>
        <c:axId val="415538832"/>
      </c:lineChart>
      <c:dateAx>
        <c:axId val="415540008"/>
        <c:scaling>
          <c:orientation val="minMax"/>
        </c:scaling>
        <c:delete val="0"/>
        <c:axPos val="b"/>
        <c:numFmt formatCode="yyyy/mm/dd"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15538832"/>
        <c:crosses val="autoZero"/>
        <c:auto val="1"/>
        <c:lblOffset val="100"/>
        <c:baseTimeUnit val="days"/>
        <c:majorUnit val="2"/>
        <c:majorTimeUnit val="days"/>
      </c:dateAx>
      <c:valAx>
        <c:axId val="415538832"/>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15540008"/>
        <c:crosses val="autoZero"/>
        <c:crossBetween val="between"/>
      </c:valAx>
      <c:spPr>
        <a:noFill/>
        <a:ln>
          <a:noFill/>
        </a:ln>
        <a:effectLst/>
      </c:spPr>
    </c:plotArea>
    <c:legend>
      <c:legendPos val="b"/>
      <c:layout>
        <c:manualLayout>
          <c:xMode val="edge"/>
          <c:yMode val="edge"/>
          <c:x val="0.54144681118584792"/>
          <c:y val="8.1480646704085058E-2"/>
          <c:w val="0.45687707810528089"/>
          <c:h val="5.357053409151817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en-US" dirty="0"/>
              <a:t>2022</a:t>
            </a:r>
            <a:r>
              <a:rPr lang="zh-CN" dirty="0"/>
              <a:t>年</a:t>
            </a:r>
            <a:r>
              <a:rPr lang="en-US" altLang="zh-CN" dirty="0"/>
              <a:t>10</a:t>
            </a:r>
            <a:r>
              <a:rPr lang="zh-CN" dirty="0"/>
              <a:t>月沪深市值变动</a:t>
            </a:r>
          </a:p>
        </c:rich>
      </c:tx>
      <c:layout>
        <c:manualLayout>
          <c:xMode val="edge"/>
          <c:yMode val="edge"/>
          <c:x val="0.35526043866972901"/>
          <c:y val="4.696894945623270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8.0974409448818896E-2"/>
          <c:y val="9.4242181702621705E-2"/>
          <c:w val="0.90183809055118114"/>
          <c:h val="0.71818395041045402"/>
        </c:manualLayout>
      </c:layout>
      <c:lineChart>
        <c:grouping val="standard"/>
        <c:varyColors val="0"/>
        <c:ser>
          <c:idx val="0"/>
          <c:order val="0"/>
          <c:tx>
            <c:strRef>
              <c:f>Sheet1!$B$1</c:f>
              <c:strCache>
                <c:ptCount val="1"/>
                <c:pt idx="0">
                  <c:v>上证A股</c:v>
                </c:pt>
              </c:strCache>
            </c:strRef>
          </c:tx>
          <c:spPr>
            <a:ln w="28575" cap="rnd">
              <a:solidFill>
                <a:schemeClr val="bg1">
                  <a:lumMod val="65000"/>
                </a:schemeClr>
              </a:solidFill>
              <a:round/>
            </a:ln>
            <a:effectLst/>
          </c:spPr>
          <c:marker>
            <c:symbol val="none"/>
          </c:marker>
          <c:cat>
            <c:numRef>
              <c:f>Sheet1!$A$2:$A$17</c:f>
              <c:numCache>
                <c:formatCode>yyyy/mm/dd</c:formatCode>
                <c:ptCount val="16"/>
                <c:pt idx="0">
                  <c:v>44844</c:v>
                </c:pt>
                <c:pt idx="1">
                  <c:v>44845</c:v>
                </c:pt>
                <c:pt idx="2">
                  <c:v>44846</c:v>
                </c:pt>
                <c:pt idx="3">
                  <c:v>44847</c:v>
                </c:pt>
                <c:pt idx="4">
                  <c:v>44848</c:v>
                </c:pt>
                <c:pt idx="5">
                  <c:v>44851</c:v>
                </c:pt>
                <c:pt idx="6">
                  <c:v>44852</c:v>
                </c:pt>
                <c:pt idx="7">
                  <c:v>44853</c:v>
                </c:pt>
                <c:pt idx="8">
                  <c:v>44854</c:v>
                </c:pt>
                <c:pt idx="9">
                  <c:v>44855</c:v>
                </c:pt>
                <c:pt idx="10">
                  <c:v>44858</c:v>
                </c:pt>
                <c:pt idx="11">
                  <c:v>44859</c:v>
                </c:pt>
                <c:pt idx="12">
                  <c:v>44860</c:v>
                </c:pt>
                <c:pt idx="13">
                  <c:v>44861</c:v>
                </c:pt>
                <c:pt idx="14">
                  <c:v>44862</c:v>
                </c:pt>
                <c:pt idx="15">
                  <c:v>44865</c:v>
                </c:pt>
              </c:numCache>
            </c:numRef>
          </c:cat>
          <c:val>
            <c:numRef>
              <c:f>Sheet1!$B$2:$B$17</c:f>
              <c:numCache>
                <c:formatCode>0.00%</c:formatCode>
                <c:ptCount val="16"/>
                <c:pt idx="0">
                  <c:v>-1.3866060922834267E-2</c:v>
                </c:pt>
                <c:pt idx="1">
                  <c:v>-1.3004961901727952E-2</c:v>
                </c:pt>
                <c:pt idx="2">
                  <c:v>1.733201119457739E-3</c:v>
                </c:pt>
                <c:pt idx="3">
                  <c:v>-1.4496161075797653E-3</c:v>
                </c:pt>
                <c:pt idx="4">
                  <c:v>1.5369478682888404E-2</c:v>
                </c:pt>
                <c:pt idx="5">
                  <c:v>1.9987106805932076E-2</c:v>
                </c:pt>
                <c:pt idx="6">
                  <c:v>1.8859884913553726E-2</c:v>
                </c:pt>
                <c:pt idx="7">
                  <c:v>7.9899771143741027E-3</c:v>
                </c:pt>
                <c:pt idx="8">
                  <c:v>5.6247853483877286E-3</c:v>
                </c:pt>
                <c:pt idx="9">
                  <c:v>6.7874471475979359E-3</c:v>
                </c:pt>
                <c:pt idx="10">
                  <c:v>-1.1301666954379508E-2</c:v>
                </c:pt>
                <c:pt idx="11">
                  <c:v>-1.2325098745689989E-2</c:v>
                </c:pt>
                <c:pt idx="12">
                  <c:v>-4.9327836011017201E-3</c:v>
                </c:pt>
                <c:pt idx="13">
                  <c:v>-9.1663538541745249E-3</c:v>
                </c:pt>
                <c:pt idx="14">
                  <c:v>-2.9264802838535942E-2</c:v>
                </c:pt>
                <c:pt idx="15">
                  <c:v>-3.5964460385062735E-2</c:v>
                </c:pt>
              </c:numCache>
            </c:numRef>
          </c:val>
          <c:smooth val="1"/>
          <c:extLst>
            <c:ext xmlns:c16="http://schemas.microsoft.com/office/drawing/2014/chart" uri="{C3380CC4-5D6E-409C-BE32-E72D297353CC}">
              <c16:uniqueId val="{00000000-63FB-4D24-9E71-480283014494}"/>
            </c:ext>
          </c:extLst>
        </c:ser>
        <c:ser>
          <c:idx val="1"/>
          <c:order val="1"/>
          <c:tx>
            <c:strRef>
              <c:f>Sheet1!$C$1</c:f>
              <c:strCache>
                <c:ptCount val="1"/>
                <c:pt idx="0">
                  <c:v>深证A股</c:v>
                </c:pt>
              </c:strCache>
            </c:strRef>
          </c:tx>
          <c:spPr>
            <a:ln w="28575" cap="rnd">
              <a:solidFill>
                <a:srgbClr val="000066"/>
              </a:solidFill>
              <a:round/>
            </a:ln>
            <a:effectLst/>
          </c:spPr>
          <c:marker>
            <c:symbol val="none"/>
          </c:marker>
          <c:cat>
            <c:numRef>
              <c:f>Sheet1!$A$2:$A$17</c:f>
              <c:numCache>
                <c:formatCode>yyyy/mm/dd</c:formatCode>
                <c:ptCount val="16"/>
                <c:pt idx="0">
                  <c:v>44844</c:v>
                </c:pt>
                <c:pt idx="1">
                  <c:v>44845</c:v>
                </c:pt>
                <c:pt idx="2">
                  <c:v>44846</c:v>
                </c:pt>
                <c:pt idx="3">
                  <c:v>44847</c:v>
                </c:pt>
                <c:pt idx="4">
                  <c:v>44848</c:v>
                </c:pt>
                <c:pt idx="5">
                  <c:v>44851</c:v>
                </c:pt>
                <c:pt idx="6">
                  <c:v>44852</c:v>
                </c:pt>
                <c:pt idx="7">
                  <c:v>44853</c:v>
                </c:pt>
                <c:pt idx="8">
                  <c:v>44854</c:v>
                </c:pt>
                <c:pt idx="9">
                  <c:v>44855</c:v>
                </c:pt>
                <c:pt idx="10">
                  <c:v>44858</c:v>
                </c:pt>
                <c:pt idx="11">
                  <c:v>44859</c:v>
                </c:pt>
                <c:pt idx="12">
                  <c:v>44860</c:v>
                </c:pt>
                <c:pt idx="13">
                  <c:v>44861</c:v>
                </c:pt>
                <c:pt idx="14">
                  <c:v>44862</c:v>
                </c:pt>
                <c:pt idx="15">
                  <c:v>44865</c:v>
                </c:pt>
              </c:numCache>
            </c:numRef>
          </c:cat>
          <c:val>
            <c:numRef>
              <c:f>Sheet1!$C$2:$C$17</c:f>
              <c:numCache>
                <c:formatCode>0.00%</c:formatCode>
                <c:ptCount val="16"/>
                <c:pt idx="0">
                  <c:v>-2.1463297680081039E-2</c:v>
                </c:pt>
                <c:pt idx="1">
                  <c:v>-1.5264880684675575E-2</c:v>
                </c:pt>
                <c:pt idx="2">
                  <c:v>1.0367028296915048E-2</c:v>
                </c:pt>
                <c:pt idx="3">
                  <c:v>1.2898346542187245E-2</c:v>
                </c:pt>
                <c:pt idx="4">
                  <c:v>3.9435604180970918E-2</c:v>
                </c:pt>
                <c:pt idx="5">
                  <c:v>4.6189626190238808E-2</c:v>
                </c:pt>
                <c:pt idx="6">
                  <c:v>5.032127054912916E-2</c:v>
                </c:pt>
                <c:pt idx="7">
                  <c:v>3.8200731437691982E-2</c:v>
                </c:pt>
                <c:pt idx="8">
                  <c:v>3.278078828122255E-2</c:v>
                </c:pt>
                <c:pt idx="9">
                  <c:v>3.0449497561966021E-2</c:v>
                </c:pt>
                <c:pt idx="10">
                  <c:v>1.2111738596160659E-2</c:v>
                </c:pt>
                <c:pt idx="11">
                  <c:v>7.8600779121564823E-3</c:v>
                </c:pt>
                <c:pt idx="12">
                  <c:v>2.6376642814933016E-2</c:v>
                </c:pt>
                <c:pt idx="13">
                  <c:v>1.9716704341750768E-2</c:v>
                </c:pt>
                <c:pt idx="14">
                  <c:v>-1.5127270046164099E-2</c:v>
                </c:pt>
                <c:pt idx="15">
                  <c:v>-1.0910912248122351E-2</c:v>
                </c:pt>
              </c:numCache>
            </c:numRef>
          </c:val>
          <c:smooth val="1"/>
          <c:extLst>
            <c:ext xmlns:c16="http://schemas.microsoft.com/office/drawing/2014/chart" uri="{C3380CC4-5D6E-409C-BE32-E72D297353CC}">
              <c16:uniqueId val="{00000001-63FB-4D24-9E71-480283014494}"/>
            </c:ext>
          </c:extLst>
        </c:ser>
        <c:dLbls>
          <c:showLegendKey val="0"/>
          <c:showVal val="0"/>
          <c:showCatName val="0"/>
          <c:showSerName val="0"/>
          <c:showPercent val="0"/>
          <c:showBubbleSize val="0"/>
        </c:dLbls>
        <c:smooth val="0"/>
        <c:axId val="444001192"/>
        <c:axId val="440886784"/>
      </c:lineChart>
      <c:dateAx>
        <c:axId val="444001192"/>
        <c:scaling>
          <c:orientation val="minMax"/>
        </c:scaling>
        <c:delete val="0"/>
        <c:axPos val="b"/>
        <c:numFmt formatCode="yyyy/mm/dd"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6784"/>
        <c:crosses val="autoZero"/>
        <c:auto val="1"/>
        <c:lblOffset val="100"/>
        <c:baseTimeUnit val="days"/>
        <c:majorUnit val="2"/>
      </c:dateAx>
      <c:valAx>
        <c:axId val="440886784"/>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4001192"/>
        <c:crosses val="autoZero"/>
        <c:crossBetween val="between"/>
      </c:valAx>
      <c:spPr>
        <a:noFill/>
        <a:ln>
          <a:noFill/>
        </a:ln>
        <a:effectLst/>
      </c:spPr>
    </c:plotArea>
    <c:legend>
      <c:legendPos val="b"/>
      <c:layout>
        <c:manualLayout>
          <c:xMode val="edge"/>
          <c:yMode val="edge"/>
          <c:x val="0.57074248765145541"/>
          <c:y val="9.0458128475979629E-2"/>
          <c:w val="0.42763797336601794"/>
          <c:h val="5.612971223549021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2"/>
                </a:solidFill>
                <a:latin typeface=".萍方-简" panose="020B0400000000000000" pitchFamily="34" charset="-122"/>
                <a:ea typeface=".萍方-简" panose="020B0400000000000000" pitchFamily="34" charset="-122"/>
                <a:cs typeface="+mn-cs"/>
              </a:defRPr>
            </a:pPr>
            <a:r>
              <a:rPr lang="zh-CN"/>
              <a:t>北证</a:t>
            </a:r>
            <a:r>
              <a:rPr lang="en-US"/>
              <a:t>A</a:t>
            </a:r>
            <a:r>
              <a:rPr lang="zh-CN"/>
              <a:t>股总市值</a:t>
            </a:r>
            <a:r>
              <a:rPr lang="en-US"/>
              <a:t>(</a:t>
            </a:r>
            <a:r>
              <a:rPr lang="zh-CN"/>
              <a:t>亿元</a:t>
            </a:r>
            <a:r>
              <a:rPr lang="en-US"/>
              <a: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title>
    <c:autoTitleDeleted val="0"/>
    <c:plotArea>
      <c:layout/>
      <c:lineChart>
        <c:grouping val="standard"/>
        <c:varyColors val="0"/>
        <c:ser>
          <c:idx val="0"/>
          <c:order val="0"/>
          <c:tx>
            <c:strRef>
              <c:f>Sheet1!$F$4</c:f>
              <c:strCache>
                <c:ptCount val="1"/>
                <c:pt idx="0">
                  <c:v>总市值(亿元)</c:v>
                </c:pt>
              </c:strCache>
            </c:strRef>
          </c:tx>
          <c:spPr>
            <a:ln w="31750" cap="rnd">
              <a:solidFill>
                <a:schemeClr val="accent1"/>
              </a:solidFill>
              <a:round/>
            </a:ln>
            <a:effectLst/>
          </c:spPr>
          <c:marker>
            <c:symbol val="none"/>
          </c:marker>
          <c:dLbls>
            <c:dLbl>
              <c:idx val="0"/>
              <c:layout>
                <c:manualLayout>
                  <c:x val="-1.6572950577093813E-2"/>
                  <c:y val="-4.4700060371942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E2B-46C2-B4E4-21008CC38A79}"/>
                </c:ext>
              </c:extLst>
            </c:dLbl>
            <c:dLbl>
              <c:idx val="232"/>
              <c:layout>
                <c:manualLayout>
                  <c:x val="-2.3675643681562593E-3"/>
                  <c:y val="4.2347425615524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C2-4C0A-8262-3C6DBC5D5FFF}"/>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Sheet1!$E$5:$E$237</c:f>
              <c:numCache>
                <c:formatCode>yyyy/mm/dd</c:formatCode>
                <c:ptCount val="233"/>
                <c:pt idx="0">
                  <c:v>44515</c:v>
                </c:pt>
                <c:pt idx="1">
                  <c:v>44516</c:v>
                </c:pt>
                <c:pt idx="2">
                  <c:v>44517</c:v>
                </c:pt>
                <c:pt idx="3">
                  <c:v>44518</c:v>
                </c:pt>
                <c:pt idx="4">
                  <c:v>44519</c:v>
                </c:pt>
                <c:pt idx="5">
                  <c:v>44522</c:v>
                </c:pt>
                <c:pt idx="6">
                  <c:v>44523</c:v>
                </c:pt>
                <c:pt idx="7">
                  <c:v>44524</c:v>
                </c:pt>
                <c:pt idx="8">
                  <c:v>44525</c:v>
                </c:pt>
                <c:pt idx="9">
                  <c:v>44526</c:v>
                </c:pt>
                <c:pt idx="10">
                  <c:v>44529</c:v>
                </c:pt>
                <c:pt idx="11">
                  <c:v>44530</c:v>
                </c:pt>
                <c:pt idx="12">
                  <c:v>44531</c:v>
                </c:pt>
                <c:pt idx="13">
                  <c:v>44532</c:v>
                </c:pt>
                <c:pt idx="14">
                  <c:v>44533</c:v>
                </c:pt>
                <c:pt idx="15">
                  <c:v>44536</c:v>
                </c:pt>
                <c:pt idx="16">
                  <c:v>44537</c:v>
                </c:pt>
                <c:pt idx="17">
                  <c:v>44538</c:v>
                </c:pt>
                <c:pt idx="18">
                  <c:v>44539</c:v>
                </c:pt>
                <c:pt idx="19">
                  <c:v>44540</c:v>
                </c:pt>
                <c:pt idx="20">
                  <c:v>44543</c:v>
                </c:pt>
                <c:pt idx="21">
                  <c:v>44544</c:v>
                </c:pt>
                <c:pt idx="22">
                  <c:v>44545</c:v>
                </c:pt>
                <c:pt idx="23">
                  <c:v>44546</c:v>
                </c:pt>
                <c:pt idx="24">
                  <c:v>44547</c:v>
                </c:pt>
                <c:pt idx="25">
                  <c:v>44550</c:v>
                </c:pt>
                <c:pt idx="26">
                  <c:v>44551</c:v>
                </c:pt>
                <c:pt idx="27">
                  <c:v>44552</c:v>
                </c:pt>
                <c:pt idx="28">
                  <c:v>44553</c:v>
                </c:pt>
                <c:pt idx="29">
                  <c:v>44554</c:v>
                </c:pt>
                <c:pt idx="30">
                  <c:v>44557</c:v>
                </c:pt>
                <c:pt idx="31">
                  <c:v>44558</c:v>
                </c:pt>
                <c:pt idx="32">
                  <c:v>44559</c:v>
                </c:pt>
                <c:pt idx="33">
                  <c:v>44560</c:v>
                </c:pt>
                <c:pt idx="34">
                  <c:v>44561</c:v>
                </c:pt>
                <c:pt idx="35">
                  <c:v>44565</c:v>
                </c:pt>
                <c:pt idx="36">
                  <c:v>44566</c:v>
                </c:pt>
                <c:pt idx="37">
                  <c:v>44567</c:v>
                </c:pt>
                <c:pt idx="38">
                  <c:v>44568</c:v>
                </c:pt>
                <c:pt idx="39">
                  <c:v>44571</c:v>
                </c:pt>
                <c:pt idx="40">
                  <c:v>44572</c:v>
                </c:pt>
                <c:pt idx="41">
                  <c:v>44573</c:v>
                </c:pt>
                <c:pt idx="42">
                  <c:v>44574</c:v>
                </c:pt>
                <c:pt idx="43">
                  <c:v>44575</c:v>
                </c:pt>
                <c:pt idx="44">
                  <c:v>44578</c:v>
                </c:pt>
                <c:pt idx="45">
                  <c:v>44579</c:v>
                </c:pt>
                <c:pt idx="46">
                  <c:v>44580</c:v>
                </c:pt>
                <c:pt idx="47">
                  <c:v>44581</c:v>
                </c:pt>
                <c:pt idx="48">
                  <c:v>44582</c:v>
                </c:pt>
                <c:pt idx="49">
                  <c:v>44585</c:v>
                </c:pt>
                <c:pt idx="50">
                  <c:v>44586</c:v>
                </c:pt>
                <c:pt idx="51">
                  <c:v>44587</c:v>
                </c:pt>
                <c:pt idx="52">
                  <c:v>44588</c:v>
                </c:pt>
                <c:pt idx="53">
                  <c:v>44589</c:v>
                </c:pt>
                <c:pt idx="54">
                  <c:v>44599</c:v>
                </c:pt>
                <c:pt idx="55">
                  <c:v>44600</c:v>
                </c:pt>
                <c:pt idx="56">
                  <c:v>44601</c:v>
                </c:pt>
                <c:pt idx="57">
                  <c:v>44602</c:v>
                </c:pt>
                <c:pt idx="58">
                  <c:v>44603</c:v>
                </c:pt>
                <c:pt idx="59">
                  <c:v>44606</c:v>
                </c:pt>
                <c:pt idx="60">
                  <c:v>44607</c:v>
                </c:pt>
                <c:pt idx="61">
                  <c:v>44608</c:v>
                </c:pt>
                <c:pt idx="62">
                  <c:v>44609</c:v>
                </c:pt>
                <c:pt idx="63">
                  <c:v>44610</c:v>
                </c:pt>
                <c:pt idx="64">
                  <c:v>44613</c:v>
                </c:pt>
                <c:pt idx="65">
                  <c:v>44614</c:v>
                </c:pt>
                <c:pt idx="66">
                  <c:v>44615</c:v>
                </c:pt>
                <c:pt idx="67">
                  <c:v>44616</c:v>
                </c:pt>
                <c:pt idx="68">
                  <c:v>44617</c:v>
                </c:pt>
                <c:pt idx="69">
                  <c:v>44620</c:v>
                </c:pt>
                <c:pt idx="70">
                  <c:v>44621</c:v>
                </c:pt>
                <c:pt idx="71">
                  <c:v>44622</c:v>
                </c:pt>
                <c:pt idx="72">
                  <c:v>44623</c:v>
                </c:pt>
                <c:pt idx="73">
                  <c:v>44624</c:v>
                </c:pt>
                <c:pt idx="74">
                  <c:v>44627</c:v>
                </c:pt>
                <c:pt idx="75">
                  <c:v>44628</c:v>
                </c:pt>
                <c:pt idx="76">
                  <c:v>44629</c:v>
                </c:pt>
                <c:pt idx="77">
                  <c:v>44630</c:v>
                </c:pt>
                <c:pt idx="78">
                  <c:v>44631</c:v>
                </c:pt>
                <c:pt idx="79">
                  <c:v>44634</c:v>
                </c:pt>
                <c:pt idx="80">
                  <c:v>44635</c:v>
                </c:pt>
                <c:pt idx="81">
                  <c:v>44636</c:v>
                </c:pt>
                <c:pt idx="82">
                  <c:v>44637</c:v>
                </c:pt>
                <c:pt idx="83">
                  <c:v>44638</c:v>
                </c:pt>
                <c:pt idx="84">
                  <c:v>44641</c:v>
                </c:pt>
                <c:pt idx="85">
                  <c:v>44642</c:v>
                </c:pt>
                <c:pt idx="86">
                  <c:v>44643</c:v>
                </c:pt>
                <c:pt idx="87">
                  <c:v>44644</c:v>
                </c:pt>
                <c:pt idx="88">
                  <c:v>44645</c:v>
                </c:pt>
                <c:pt idx="89">
                  <c:v>44648</c:v>
                </c:pt>
                <c:pt idx="90">
                  <c:v>44649</c:v>
                </c:pt>
                <c:pt idx="91">
                  <c:v>44650</c:v>
                </c:pt>
                <c:pt idx="92">
                  <c:v>44651</c:v>
                </c:pt>
                <c:pt idx="93">
                  <c:v>44652</c:v>
                </c:pt>
                <c:pt idx="94">
                  <c:v>44657</c:v>
                </c:pt>
                <c:pt idx="95">
                  <c:v>44658</c:v>
                </c:pt>
                <c:pt idx="96">
                  <c:v>44659</c:v>
                </c:pt>
                <c:pt idx="97">
                  <c:v>44662</c:v>
                </c:pt>
                <c:pt idx="98">
                  <c:v>44663</c:v>
                </c:pt>
                <c:pt idx="99">
                  <c:v>44664</c:v>
                </c:pt>
                <c:pt idx="100">
                  <c:v>44665</c:v>
                </c:pt>
                <c:pt idx="101">
                  <c:v>44666</c:v>
                </c:pt>
                <c:pt idx="102">
                  <c:v>44669</c:v>
                </c:pt>
                <c:pt idx="103">
                  <c:v>44670</c:v>
                </c:pt>
                <c:pt idx="104">
                  <c:v>44671</c:v>
                </c:pt>
                <c:pt idx="105">
                  <c:v>44672</c:v>
                </c:pt>
                <c:pt idx="106">
                  <c:v>44673</c:v>
                </c:pt>
                <c:pt idx="107">
                  <c:v>44676</c:v>
                </c:pt>
                <c:pt idx="108">
                  <c:v>44677</c:v>
                </c:pt>
                <c:pt idx="109">
                  <c:v>44678</c:v>
                </c:pt>
                <c:pt idx="110">
                  <c:v>44679</c:v>
                </c:pt>
                <c:pt idx="111">
                  <c:v>44680</c:v>
                </c:pt>
                <c:pt idx="112">
                  <c:v>44686</c:v>
                </c:pt>
                <c:pt idx="113">
                  <c:v>44687</c:v>
                </c:pt>
                <c:pt idx="114">
                  <c:v>44690</c:v>
                </c:pt>
                <c:pt idx="115">
                  <c:v>44691</c:v>
                </c:pt>
                <c:pt idx="116">
                  <c:v>44692</c:v>
                </c:pt>
                <c:pt idx="117">
                  <c:v>44693</c:v>
                </c:pt>
                <c:pt idx="118">
                  <c:v>44694</c:v>
                </c:pt>
                <c:pt idx="119">
                  <c:v>44697</c:v>
                </c:pt>
                <c:pt idx="120">
                  <c:v>44698</c:v>
                </c:pt>
                <c:pt idx="121">
                  <c:v>44699</c:v>
                </c:pt>
                <c:pt idx="122">
                  <c:v>44700</c:v>
                </c:pt>
                <c:pt idx="123">
                  <c:v>44701</c:v>
                </c:pt>
                <c:pt idx="124">
                  <c:v>44704</c:v>
                </c:pt>
                <c:pt idx="125">
                  <c:v>44705</c:v>
                </c:pt>
                <c:pt idx="126">
                  <c:v>44706</c:v>
                </c:pt>
                <c:pt idx="127">
                  <c:v>44707</c:v>
                </c:pt>
                <c:pt idx="128">
                  <c:v>44708</c:v>
                </c:pt>
                <c:pt idx="129">
                  <c:v>44711</c:v>
                </c:pt>
                <c:pt idx="130">
                  <c:v>44712</c:v>
                </c:pt>
                <c:pt idx="131">
                  <c:v>44713</c:v>
                </c:pt>
                <c:pt idx="132">
                  <c:v>44714</c:v>
                </c:pt>
                <c:pt idx="133">
                  <c:v>44718</c:v>
                </c:pt>
                <c:pt idx="134">
                  <c:v>44719</c:v>
                </c:pt>
                <c:pt idx="135">
                  <c:v>44720</c:v>
                </c:pt>
                <c:pt idx="136">
                  <c:v>44721</c:v>
                </c:pt>
                <c:pt idx="137">
                  <c:v>44722</c:v>
                </c:pt>
                <c:pt idx="138">
                  <c:v>44725</c:v>
                </c:pt>
                <c:pt idx="139">
                  <c:v>44726</c:v>
                </c:pt>
                <c:pt idx="140">
                  <c:v>44727</c:v>
                </c:pt>
                <c:pt idx="141">
                  <c:v>44728</c:v>
                </c:pt>
                <c:pt idx="142">
                  <c:v>44729</c:v>
                </c:pt>
                <c:pt idx="143">
                  <c:v>44732</c:v>
                </c:pt>
                <c:pt idx="144">
                  <c:v>44733</c:v>
                </c:pt>
                <c:pt idx="145">
                  <c:v>44734</c:v>
                </c:pt>
                <c:pt idx="146">
                  <c:v>44735</c:v>
                </c:pt>
                <c:pt idx="147">
                  <c:v>44736</c:v>
                </c:pt>
                <c:pt idx="148">
                  <c:v>44739</c:v>
                </c:pt>
                <c:pt idx="149">
                  <c:v>44740</c:v>
                </c:pt>
                <c:pt idx="150">
                  <c:v>44741</c:v>
                </c:pt>
                <c:pt idx="151">
                  <c:v>44742</c:v>
                </c:pt>
                <c:pt idx="152">
                  <c:v>44743</c:v>
                </c:pt>
                <c:pt idx="153">
                  <c:v>44746</c:v>
                </c:pt>
                <c:pt idx="154">
                  <c:v>44747</c:v>
                </c:pt>
                <c:pt idx="155">
                  <c:v>44748</c:v>
                </c:pt>
                <c:pt idx="156">
                  <c:v>44749</c:v>
                </c:pt>
                <c:pt idx="157">
                  <c:v>44750</c:v>
                </c:pt>
                <c:pt idx="158">
                  <c:v>44753</c:v>
                </c:pt>
                <c:pt idx="159">
                  <c:v>44754</c:v>
                </c:pt>
                <c:pt idx="160">
                  <c:v>44755</c:v>
                </c:pt>
                <c:pt idx="161">
                  <c:v>44756</c:v>
                </c:pt>
                <c:pt idx="162">
                  <c:v>44757</c:v>
                </c:pt>
                <c:pt idx="163">
                  <c:v>44760</c:v>
                </c:pt>
                <c:pt idx="164">
                  <c:v>44761</c:v>
                </c:pt>
                <c:pt idx="165">
                  <c:v>44762</c:v>
                </c:pt>
                <c:pt idx="166">
                  <c:v>44763</c:v>
                </c:pt>
                <c:pt idx="167">
                  <c:v>44764</c:v>
                </c:pt>
                <c:pt idx="168">
                  <c:v>44767</c:v>
                </c:pt>
                <c:pt idx="169">
                  <c:v>44768</c:v>
                </c:pt>
                <c:pt idx="170">
                  <c:v>44769</c:v>
                </c:pt>
                <c:pt idx="171">
                  <c:v>44770</c:v>
                </c:pt>
                <c:pt idx="172">
                  <c:v>44771</c:v>
                </c:pt>
                <c:pt idx="173">
                  <c:v>44774</c:v>
                </c:pt>
                <c:pt idx="174">
                  <c:v>44775</c:v>
                </c:pt>
                <c:pt idx="175">
                  <c:v>44776</c:v>
                </c:pt>
                <c:pt idx="176">
                  <c:v>44777</c:v>
                </c:pt>
                <c:pt idx="177">
                  <c:v>44778</c:v>
                </c:pt>
                <c:pt idx="178">
                  <c:v>44781</c:v>
                </c:pt>
                <c:pt idx="179">
                  <c:v>44782</c:v>
                </c:pt>
                <c:pt idx="180">
                  <c:v>44783</c:v>
                </c:pt>
                <c:pt idx="181">
                  <c:v>44784</c:v>
                </c:pt>
                <c:pt idx="182">
                  <c:v>44785</c:v>
                </c:pt>
                <c:pt idx="183">
                  <c:v>44788</c:v>
                </c:pt>
                <c:pt idx="184">
                  <c:v>44789</c:v>
                </c:pt>
                <c:pt idx="185">
                  <c:v>44790</c:v>
                </c:pt>
                <c:pt idx="186">
                  <c:v>44791</c:v>
                </c:pt>
                <c:pt idx="187">
                  <c:v>44792</c:v>
                </c:pt>
                <c:pt idx="188">
                  <c:v>44795</c:v>
                </c:pt>
                <c:pt idx="189">
                  <c:v>44796</c:v>
                </c:pt>
                <c:pt idx="190">
                  <c:v>44797</c:v>
                </c:pt>
                <c:pt idx="191">
                  <c:v>44798</c:v>
                </c:pt>
                <c:pt idx="192">
                  <c:v>44799</c:v>
                </c:pt>
                <c:pt idx="193">
                  <c:v>44802</c:v>
                </c:pt>
                <c:pt idx="194">
                  <c:v>44803</c:v>
                </c:pt>
                <c:pt idx="195">
                  <c:v>44804</c:v>
                </c:pt>
                <c:pt idx="196">
                  <c:v>44805</c:v>
                </c:pt>
                <c:pt idx="197">
                  <c:v>44806</c:v>
                </c:pt>
                <c:pt idx="198">
                  <c:v>44809</c:v>
                </c:pt>
                <c:pt idx="199">
                  <c:v>44810</c:v>
                </c:pt>
                <c:pt idx="200">
                  <c:v>44811</c:v>
                </c:pt>
                <c:pt idx="201">
                  <c:v>44812</c:v>
                </c:pt>
                <c:pt idx="202">
                  <c:v>44813</c:v>
                </c:pt>
                <c:pt idx="203">
                  <c:v>44817</c:v>
                </c:pt>
                <c:pt idx="204">
                  <c:v>44818</c:v>
                </c:pt>
                <c:pt idx="205">
                  <c:v>44819</c:v>
                </c:pt>
                <c:pt idx="206">
                  <c:v>44820</c:v>
                </c:pt>
                <c:pt idx="207">
                  <c:v>44823</c:v>
                </c:pt>
                <c:pt idx="208">
                  <c:v>44824</c:v>
                </c:pt>
                <c:pt idx="209">
                  <c:v>44825</c:v>
                </c:pt>
                <c:pt idx="210">
                  <c:v>44826</c:v>
                </c:pt>
                <c:pt idx="211">
                  <c:v>44827</c:v>
                </c:pt>
                <c:pt idx="212">
                  <c:v>44830</c:v>
                </c:pt>
                <c:pt idx="213">
                  <c:v>44831</c:v>
                </c:pt>
                <c:pt idx="214">
                  <c:v>44832</c:v>
                </c:pt>
                <c:pt idx="215">
                  <c:v>44833</c:v>
                </c:pt>
                <c:pt idx="216">
                  <c:v>44834</c:v>
                </c:pt>
                <c:pt idx="217">
                  <c:v>44844</c:v>
                </c:pt>
                <c:pt idx="218">
                  <c:v>44845</c:v>
                </c:pt>
                <c:pt idx="219">
                  <c:v>44846</c:v>
                </c:pt>
                <c:pt idx="220">
                  <c:v>44847</c:v>
                </c:pt>
                <c:pt idx="221">
                  <c:v>44848</c:v>
                </c:pt>
                <c:pt idx="222">
                  <c:v>44851</c:v>
                </c:pt>
                <c:pt idx="223">
                  <c:v>44852</c:v>
                </c:pt>
                <c:pt idx="224">
                  <c:v>44853</c:v>
                </c:pt>
                <c:pt idx="225">
                  <c:v>44854</c:v>
                </c:pt>
                <c:pt idx="226">
                  <c:v>44855</c:v>
                </c:pt>
                <c:pt idx="227">
                  <c:v>44858</c:v>
                </c:pt>
                <c:pt idx="228">
                  <c:v>44859</c:v>
                </c:pt>
                <c:pt idx="229">
                  <c:v>44860</c:v>
                </c:pt>
                <c:pt idx="230">
                  <c:v>44861</c:v>
                </c:pt>
                <c:pt idx="231">
                  <c:v>44862</c:v>
                </c:pt>
                <c:pt idx="232">
                  <c:v>44865</c:v>
                </c:pt>
              </c:numCache>
            </c:numRef>
          </c:cat>
          <c:val>
            <c:numRef>
              <c:f>Sheet1!$F$5:$F$237</c:f>
              <c:numCache>
                <c:formatCode>0.00_ </c:formatCode>
                <c:ptCount val="233"/>
                <c:pt idx="0">
                  <c:v>3279.1884424628997</c:v>
                </c:pt>
                <c:pt idx="1">
                  <c:v>3188.2553694443</c:v>
                </c:pt>
                <c:pt idx="2">
                  <c:v>3207.0291477585997</c:v>
                </c:pt>
                <c:pt idx="3">
                  <c:v>3137.5133351538002</c:v>
                </c:pt>
                <c:pt idx="4">
                  <c:v>3107.2675899177002</c:v>
                </c:pt>
                <c:pt idx="5">
                  <c:v>3226.0728563009002</c:v>
                </c:pt>
                <c:pt idx="6">
                  <c:v>3321.7817320514</c:v>
                </c:pt>
                <c:pt idx="7">
                  <c:v>3340.3814625540999</c:v>
                </c:pt>
                <c:pt idx="8">
                  <c:v>3344.0458073362001</c:v>
                </c:pt>
                <c:pt idx="9">
                  <c:v>3322.0228243634001</c:v>
                </c:pt>
                <c:pt idx="10">
                  <c:v>3262.1796891589001</c:v>
                </c:pt>
                <c:pt idx="11">
                  <c:v>3184.1722803552002</c:v>
                </c:pt>
                <c:pt idx="12">
                  <c:v>3166.2965044104999</c:v>
                </c:pt>
                <c:pt idx="13">
                  <c:v>3152.0436201555999</c:v>
                </c:pt>
                <c:pt idx="14">
                  <c:v>3084.5949189456001</c:v>
                </c:pt>
                <c:pt idx="15">
                  <c:v>2960.5332270048998</c:v>
                </c:pt>
                <c:pt idx="16">
                  <c:v>2938.5332616241999</c:v>
                </c:pt>
                <c:pt idx="17">
                  <c:v>3027.6594887939</c:v>
                </c:pt>
                <c:pt idx="18">
                  <c:v>3050.7061001185998</c:v>
                </c:pt>
                <c:pt idx="19">
                  <c:v>3061.7047042590998</c:v>
                </c:pt>
                <c:pt idx="20">
                  <c:v>3100.6644534953998</c:v>
                </c:pt>
                <c:pt idx="21">
                  <c:v>3141.1610360494001</c:v>
                </c:pt>
                <c:pt idx="22">
                  <c:v>3086.6270927681999</c:v>
                </c:pt>
                <c:pt idx="23">
                  <c:v>3043.5468045422999</c:v>
                </c:pt>
                <c:pt idx="24">
                  <c:v>3043.0940817976002</c:v>
                </c:pt>
                <c:pt idx="25">
                  <c:v>2987.3483197528003</c:v>
                </c:pt>
                <c:pt idx="26">
                  <c:v>2938.4825881190995</c:v>
                </c:pt>
                <c:pt idx="27">
                  <c:v>2907.6430025768</c:v>
                </c:pt>
                <c:pt idx="28">
                  <c:v>2865.4833807644</c:v>
                </c:pt>
                <c:pt idx="29">
                  <c:v>2862.1032692181002</c:v>
                </c:pt>
                <c:pt idx="30">
                  <c:v>2952.9914106502001</c:v>
                </c:pt>
                <c:pt idx="31">
                  <c:v>3049.6840477081</c:v>
                </c:pt>
                <c:pt idx="32">
                  <c:v>3137.4674896131</c:v>
                </c:pt>
                <c:pt idx="33">
                  <c:v>3211.7072277919001</c:v>
                </c:pt>
                <c:pt idx="34">
                  <c:v>3227.7122862136998</c:v>
                </c:pt>
                <c:pt idx="35">
                  <c:v>3197.205434388</c:v>
                </c:pt>
                <c:pt idx="36">
                  <c:v>3126.0549807430998</c:v>
                </c:pt>
                <c:pt idx="37">
                  <c:v>3111.4443719870001</c:v>
                </c:pt>
                <c:pt idx="38">
                  <c:v>3037.347988002</c:v>
                </c:pt>
                <c:pt idx="39">
                  <c:v>3075.7387482540998</c:v>
                </c:pt>
                <c:pt idx="40">
                  <c:v>3087.9342661551</c:v>
                </c:pt>
                <c:pt idx="41">
                  <c:v>3105.6293251184002</c:v>
                </c:pt>
                <c:pt idx="42">
                  <c:v>3089.6374688740998</c:v>
                </c:pt>
                <c:pt idx="43">
                  <c:v>3091.5873869328002</c:v>
                </c:pt>
                <c:pt idx="44">
                  <c:v>3154.1658501666998</c:v>
                </c:pt>
                <c:pt idx="45">
                  <c:v>3127.2121080048</c:v>
                </c:pt>
                <c:pt idx="46">
                  <c:v>3134.1652807849</c:v>
                </c:pt>
                <c:pt idx="47">
                  <c:v>3163.9878296533002</c:v>
                </c:pt>
                <c:pt idx="48">
                  <c:v>3134.7428337608003</c:v>
                </c:pt>
                <c:pt idx="49">
                  <c:v>3090.5592072629997</c:v>
                </c:pt>
                <c:pt idx="50">
                  <c:v>3000.4569357052001</c:v>
                </c:pt>
                <c:pt idx="51">
                  <c:v>3009.4620336216999</c:v>
                </c:pt>
                <c:pt idx="52">
                  <c:v>2965.6124211922997</c:v>
                </c:pt>
                <c:pt idx="53">
                  <c:v>2989.3986619371003</c:v>
                </c:pt>
                <c:pt idx="54">
                  <c:v>3003.4334897172998</c:v>
                </c:pt>
                <c:pt idx="55">
                  <c:v>2988.4328231090003</c:v>
                </c:pt>
                <c:pt idx="56">
                  <c:v>3009.0141328265004</c:v>
                </c:pt>
                <c:pt idx="57">
                  <c:v>2934.5876289422999</c:v>
                </c:pt>
                <c:pt idx="58">
                  <c:v>2810.4331807775002</c:v>
                </c:pt>
                <c:pt idx="59">
                  <c:v>2756.5088292771002</c:v>
                </c:pt>
                <c:pt idx="60">
                  <c:v>2784.1022264295002</c:v>
                </c:pt>
                <c:pt idx="61">
                  <c:v>2782.2393558053004</c:v>
                </c:pt>
                <c:pt idx="62">
                  <c:v>2804.6908858603001</c:v>
                </c:pt>
                <c:pt idx="63">
                  <c:v>2806.7720069809998</c:v>
                </c:pt>
                <c:pt idx="64">
                  <c:v>2829.7337201083001</c:v>
                </c:pt>
                <c:pt idx="65">
                  <c:v>2780.1597317431001</c:v>
                </c:pt>
                <c:pt idx="66">
                  <c:v>2830.4288426742</c:v>
                </c:pt>
                <c:pt idx="67">
                  <c:v>2763.7846204828998</c:v>
                </c:pt>
                <c:pt idx="68">
                  <c:v>2780.2960837111</c:v>
                </c:pt>
                <c:pt idx="69">
                  <c:v>2767.9670135892998</c:v>
                </c:pt>
                <c:pt idx="70">
                  <c:v>2802.5381723415003</c:v>
                </c:pt>
                <c:pt idx="71">
                  <c:v>2808.6982786560998</c:v>
                </c:pt>
                <c:pt idx="72">
                  <c:v>2807.2132820596003</c:v>
                </c:pt>
                <c:pt idx="73">
                  <c:v>2755.9606325241998</c:v>
                </c:pt>
                <c:pt idx="74">
                  <c:v>2661.1918186192001</c:v>
                </c:pt>
                <c:pt idx="75">
                  <c:v>2579.2238490238001</c:v>
                </c:pt>
                <c:pt idx="76">
                  <c:v>2544.8873575692</c:v>
                </c:pt>
                <c:pt idx="77">
                  <c:v>2592.4918787092001</c:v>
                </c:pt>
                <c:pt idx="78">
                  <c:v>2588.292892595</c:v>
                </c:pt>
                <c:pt idx="79">
                  <c:v>2527.8480511862999</c:v>
                </c:pt>
                <c:pt idx="80">
                  <c:v>2440.5118251634999</c:v>
                </c:pt>
                <c:pt idx="81">
                  <c:v>2485.1525177148001</c:v>
                </c:pt>
                <c:pt idx="82">
                  <c:v>2580.5526484335996</c:v>
                </c:pt>
                <c:pt idx="83">
                  <c:v>2599.3972933277</c:v>
                </c:pt>
                <c:pt idx="84">
                  <c:v>2618.0378552632997</c:v>
                </c:pt>
                <c:pt idx="85">
                  <c:v>2616.7395482303</c:v>
                </c:pt>
                <c:pt idx="86">
                  <c:v>2604.0476202446998</c:v>
                </c:pt>
                <c:pt idx="87">
                  <c:v>2594.9964577502001</c:v>
                </c:pt>
                <c:pt idx="88">
                  <c:v>2529.5013046526001</c:v>
                </c:pt>
                <c:pt idx="89">
                  <c:v>2497.7846655960998</c:v>
                </c:pt>
                <c:pt idx="90">
                  <c:v>2502.2731385919001</c:v>
                </c:pt>
                <c:pt idx="91">
                  <c:v>2541.5391077591003</c:v>
                </c:pt>
                <c:pt idx="92">
                  <c:v>2521.5846310289003</c:v>
                </c:pt>
                <c:pt idx="93">
                  <c:v>2537.0113123245001</c:v>
                </c:pt>
                <c:pt idx="94">
                  <c:v>2525.9582439804999</c:v>
                </c:pt>
                <c:pt idx="95">
                  <c:v>2483.1489019626001</c:v>
                </c:pt>
                <c:pt idx="96">
                  <c:v>2454.5404564672999</c:v>
                </c:pt>
                <c:pt idx="97">
                  <c:v>2378.1173075907</c:v>
                </c:pt>
                <c:pt idx="98">
                  <c:v>2389.0261803781</c:v>
                </c:pt>
                <c:pt idx="99">
                  <c:v>2355.0808945443</c:v>
                </c:pt>
                <c:pt idx="100">
                  <c:v>2334.7153622105998</c:v>
                </c:pt>
                <c:pt idx="101">
                  <c:v>2292.5706816521001</c:v>
                </c:pt>
                <c:pt idx="102">
                  <c:v>2355.4595180841002</c:v>
                </c:pt>
                <c:pt idx="103">
                  <c:v>2336.4853632628001</c:v>
                </c:pt>
                <c:pt idx="104">
                  <c:v>2309.2315594014999</c:v>
                </c:pt>
                <c:pt idx="105">
                  <c:v>2251.5173428563003</c:v>
                </c:pt>
                <c:pt idx="106">
                  <c:v>2251.2134611889001</c:v>
                </c:pt>
                <c:pt idx="107">
                  <c:v>2142.3186541169002</c:v>
                </c:pt>
                <c:pt idx="108">
                  <c:v>2086.2492632092003</c:v>
                </c:pt>
                <c:pt idx="109">
                  <c:v>2146.0061907899999</c:v>
                </c:pt>
                <c:pt idx="110">
                  <c:v>2101.7654645172001</c:v>
                </c:pt>
                <c:pt idx="111">
                  <c:v>2193.0456715379</c:v>
                </c:pt>
                <c:pt idx="112">
                  <c:v>2245.2084004057001</c:v>
                </c:pt>
                <c:pt idx="113">
                  <c:v>2234.4588206668</c:v>
                </c:pt>
                <c:pt idx="114">
                  <c:v>2260.5627899814999</c:v>
                </c:pt>
                <c:pt idx="115">
                  <c:v>2294.3006017051998</c:v>
                </c:pt>
                <c:pt idx="116">
                  <c:v>2326.8601136770003</c:v>
                </c:pt>
                <c:pt idx="117">
                  <c:v>2310.0733205192</c:v>
                </c:pt>
                <c:pt idx="118">
                  <c:v>2378.5509651648999</c:v>
                </c:pt>
                <c:pt idx="119">
                  <c:v>2383.8015856873003</c:v>
                </c:pt>
                <c:pt idx="120">
                  <c:v>2400.1151076204001</c:v>
                </c:pt>
                <c:pt idx="121">
                  <c:v>2390.9765247207001</c:v>
                </c:pt>
                <c:pt idx="122">
                  <c:v>2396.4714499827001</c:v>
                </c:pt>
                <c:pt idx="123">
                  <c:v>2402.4130640807002</c:v>
                </c:pt>
                <c:pt idx="124">
                  <c:v>2396.6803463022002</c:v>
                </c:pt>
                <c:pt idx="125">
                  <c:v>2320.6905296720997</c:v>
                </c:pt>
                <c:pt idx="126">
                  <c:v>2302.1452184404998</c:v>
                </c:pt>
                <c:pt idx="127">
                  <c:v>2298.7292595649001</c:v>
                </c:pt>
                <c:pt idx="128">
                  <c:v>2292.0952110085</c:v>
                </c:pt>
                <c:pt idx="129">
                  <c:v>2330.1083728798999</c:v>
                </c:pt>
                <c:pt idx="130">
                  <c:v>2355.0394965610999</c:v>
                </c:pt>
                <c:pt idx="131">
                  <c:v>2371.5161011501</c:v>
                </c:pt>
                <c:pt idx="132">
                  <c:v>2385.9778578692003</c:v>
                </c:pt>
                <c:pt idx="133">
                  <c:v>2437.1287145976003</c:v>
                </c:pt>
                <c:pt idx="134">
                  <c:v>2431.9069340320998</c:v>
                </c:pt>
                <c:pt idx="135">
                  <c:v>2431.0429704731</c:v>
                </c:pt>
                <c:pt idx="136">
                  <c:v>2419.7036952174999</c:v>
                </c:pt>
                <c:pt idx="137">
                  <c:v>2424.7194793065</c:v>
                </c:pt>
                <c:pt idx="138">
                  <c:v>2404.5548872861</c:v>
                </c:pt>
                <c:pt idx="139">
                  <c:v>2380.6778624671001</c:v>
                </c:pt>
                <c:pt idx="140">
                  <c:v>2381.6235441289</c:v>
                </c:pt>
                <c:pt idx="141">
                  <c:v>2387.0638475053001</c:v>
                </c:pt>
                <c:pt idx="142">
                  <c:v>2418.1401435318999</c:v>
                </c:pt>
                <c:pt idx="143">
                  <c:v>2475.3066879336998</c:v>
                </c:pt>
                <c:pt idx="144">
                  <c:v>2450.6083061308</c:v>
                </c:pt>
                <c:pt idx="145">
                  <c:v>2443.4551905948001</c:v>
                </c:pt>
                <c:pt idx="146">
                  <c:v>2474.6469088993999</c:v>
                </c:pt>
                <c:pt idx="147">
                  <c:v>2503.6376627149998</c:v>
                </c:pt>
                <c:pt idx="148">
                  <c:v>2544.0885184399999</c:v>
                </c:pt>
                <c:pt idx="149">
                  <c:v>2581.2178669108998</c:v>
                </c:pt>
                <c:pt idx="150">
                  <c:v>2511.8079101149001</c:v>
                </c:pt>
                <c:pt idx="151">
                  <c:v>2504.4620337900001</c:v>
                </c:pt>
                <c:pt idx="152">
                  <c:v>2497.3885382102999</c:v>
                </c:pt>
                <c:pt idx="153">
                  <c:v>2483.9214589295002</c:v>
                </c:pt>
                <c:pt idx="154">
                  <c:v>2458.2703015675002</c:v>
                </c:pt>
                <c:pt idx="155">
                  <c:v>2397.5815085277</c:v>
                </c:pt>
                <c:pt idx="156">
                  <c:v>2405.0048724039998</c:v>
                </c:pt>
                <c:pt idx="157">
                  <c:v>2390.2398372943999</c:v>
                </c:pt>
                <c:pt idx="158">
                  <c:v>2345.8804334342003</c:v>
                </c:pt>
                <c:pt idx="159">
                  <c:v>2315.9424831722999</c:v>
                </c:pt>
                <c:pt idx="160">
                  <c:v>2316.4119534631</c:v>
                </c:pt>
                <c:pt idx="161">
                  <c:v>2323.9028226015998</c:v>
                </c:pt>
                <c:pt idx="162">
                  <c:v>2293.7361862164003</c:v>
                </c:pt>
                <c:pt idx="163">
                  <c:v>2293.0642864204997</c:v>
                </c:pt>
                <c:pt idx="164">
                  <c:v>2296.8015464603</c:v>
                </c:pt>
                <c:pt idx="165">
                  <c:v>2306.9832273014999</c:v>
                </c:pt>
                <c:pt idx="166">
                  <c:v>2276.2779045626003</c:v>
                </c:pt>
                <c:pt idx="167">
                  <c:v>2255.8400722020997</c:v>
                </c:pt>
                <c:pt idx="168">
                  <c:v>2231.8579777279997</c:v>
                </c:pt>
                <c:pt idx="169">
                  <c:v>2268.4432796030001</c:v>
                </c:pt>
                <c:pt idx="170">
                  <c:v>2278.4217281995002</c:v>
                </c:pt>
                <c:pt idx="171">
                  <c:v>2258.6216999470998</c:v>
                </c:pt>
                <c:pt idx="172">
                  <c:v>2227.3270642787002</c:v>
                </c:pt>
                <c:pt idx="173">
                  <c:v>2222.1784525589001</c:v>
                </c:pt>
                <c:pt idx="174">
                  <c:v>2152.5512630118001</c:v>
                </c:pt>
                <c:pt idx="175">
                  <c:v>2138.8142353544999</c:v>
                </c:pt>
                <c:pt idx="176">
                  <c:v>2154.1717399867998</c:v>
                </c:pt>
                <c:pt idx="177">
                  <c:v>2184.8719687526</c:v>
                </c:pt>
                <c:pt idx="178">
                  <c:v>2208.7027173838001</c:v>
                </c:pt>
                <c:pt idx="179">
                  <c:v>2234.6855806224999</c:v>
                </c:pt>
                <c:pt idx="180">
                  <c:v>2256.2099089714002</c:v>
                </c:pt>
                <c:pt idx="181">
                  <c:v>2292.0677578396999</c:v>
                </c:pt>
                <c:pt idx="182">
                  <c:v>2256.0777400126003</c:v>
                </c:pt>
                <c:pt idx="183">
                  <c:v>2295.8440048251</c:v>
                </c:pt>
                <c:pt idx="184">
                  <c:v>2301.9146962607997</c:v>
                </c:pt>
                <c:pt idx="185">
                  <c:v>2301.2311747213002</c:v>
                </c:pt>
                <c:pt idx="186">
                  <c:v>2301.8054724266999</c:v>
                </c:pt>
                <c:pt idx="187">
                  <c:v>2263.2227064768999</c:v>
                </c:pt>
                <c:pt idx="188">
                  <c:v>2247.6861056820999</c:v>
                </c:pt>
                <c:pt idx="189">
                  <c:v>2250.3154850729002</c:v>
                </c:pt>
                <c:pt idx="190">
                  <c:v>2216.4998288223001</c:v>
                </c:pt>
                <c:pt idx="191">
                  <c:v>2191.7623874071001</c:v>
                </c:pt>
                <c:pt idx="192">
                  <c:v>2191.5894409902999</c:v>
                </c:pt>
                <c:pt idx="193">
                  <c:v>2192.8876738439999</c:v>
                </c:pt>
                <c:pt idx="194">
                  <c:v>2178.7980718876001</c:v>
                </c:pt>
                <c:pt idx="195">
                  <c:v>2152.1233845426</c:v>
                </c:pt>
                <c:pt idx="196">
                  <c:v>2131.3583912718</c:v>
                </c:pt>
                <c:pt idx="197">
                  <c:v>2128.7460090668001</c:v>
                </c:pt>
                <c:pt idx="198">
                  <c:v>2148.5130089377999</c:v>
                </c:pt>
                <c:pt idx="199">
                  <c:v>2151.7291429329002</c:v>
                </c:pt>
                <c:pt idx="200">
                  <c:v>2156.9490018647002</c:v>
                </c:pt>
                <c:pt idx="201">
                  <c:v>2133.7897609375</c:v>
                </c:pt>
                <c:pt idx="202">
                  <c:v>2131.9151178032002</c:v>
                </c:pt>
                <c:pt idx="203">
                  <c:v>2133.0259853406001</c:v>
                </c:pt>
                <c:pt idx="204">
                  <c:v>2113.0034276494002</c:v>
                </c:pt>
                <c:pt idx="205">
                  <c:v>2072.1653906171</c:v>
                </c:pt>
                <c:pt idx="206">
                  <c:v>2090.2844758454999</c:v>
                </c:pt>
                <c:pt idx="207">
                  <c:v>2069.4418187000001</c:v>
                </c:pt>
                <c:pt idx="208">
                  <c:v>2102.8987626679</c:v>
                </c:pt>
                <c:pt idx="209">
                  <c:v>2168.6207909701998</c:v>
                </c:pt>
                <c:pt idx="210">
                  <c:v>2152.5065676029999</c:v>
                </c:pt>
                <c:pt idx="211">
                  <c:v>2086.1621108903</c:v>
                </c:pt>
                <c:pt idx="212">
                  <c:v>2055.7429673738002</c:v>
                </c:pt>
                <c:pt idx="213">
                  <c:v>2045.7099882302</c:v>
                </c:pt>
                <c:pt idx="214">
                  <c:v>1921.1453699423</c:v>
                </c:pt>
                <c:pt idx="215">
                  <c:v>1916.187282285</c:v>
                </c:pt>
                <c:pt idx="216">
                  <c:v>1888.7566422102</c:v>
                </c:pt>
                <c:pt idx="217">
                  <c:v>1826.3294085248001</c:v>
                </c:pt>
                <c:pt idx="218">
                  <c:v>1832.7025325058999</c:v>
                </c:pt>
                <c:pt idx="219">
                  <c:v>1851.1251581523002</c:v>
                </c:pt>
                <c:pt idx="220">
                  <c:v>1850.6220854378</c:v>
                </c:pt>
                <c:pt idx="221">
                  <c:v>1902.3400110524999</c:v>
                </c:pt>
                <c:pt idx="222">
                  <c:v>1901.3741172988</c:v>
                </c:pt>
                <c:pt idx="223">
                  <c:v>1943.6980308060001</c:v>
                </c:pt>
                <c:pt idx="224">
                  <c:v>1946.7467176856001</c:v>
                </c:pt>
                <c:pt idx="225">
                  <c:v>1931.1410801769</c:v>
                </c:pt>
                <c:pt idx="226">
                  <c:v>1958.2600514435999</c:v>
                </c:pt>
                <c:pt idx="227">
                  <c:v>1933.6440234826</c:v>
                </c:pt>
                <c:pt idx="228">
                  <c:v>1927.4339774851999</c:v>
                </c:pt>
                <c:pt idx="229">
                  <c:v>1920.1763830721</c:v>
                </c:pt>
                <c:pt idx="230">
                  <c:v>1894.0612209610001</c:v>
                </c:pt>
                <c:pt idx="231">
                  <c:v>1849.9291358907001</c:v>
                </c:pt>
                <c:pt idx="232">
                  <c:v>1834.1830192487</c:v>
                </c:pt>
              </c:numCache>
            </c:numRef>
          </c:val>
          <c:smooth val="1"/>
          <c:extLst>
            <c:ext xmlns:c16="http://schemas.microsoft.com/office/drawing/2014/chart" uri="{C3380CC4-5D6E-409C-BE32-E72D297353CC}">
              <c16:uniqueId val="{00000000-CE2B-46C2-B4E4-21008CC38A79}"/>
            </c:ext>
          </c:extLst>
        </c:ser>
        <c:dLbls>
          <c:showLegendKey val="0"/>
          <c:showVal val="0"/>
          <c:showCatName val="0"/>
          <c:showSerName val="0"/>
          <c:showPercent val="0"/>
          <c:showBubbleSize val="0"/>
        </c:dLbls>
        <c:smooth val="0"/>
        <c:axId val="906156368"/>
        <c:axId val="906153456"/>
      </c:lineChart>
      <c:dateAx>
        <c:axId val="906156368"/>
        <c:scaling>
          <c:orientation val="minMax"/>
        </c:scaling>
        <c:delete val="0"/>
        <c:axPos val="b"/>
        <c:numFmt formatCode="yyyy/mm/dd"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crossAx val="906153456"/>
        <c:crosses val="autoZero"/>
        <c:auto val="1"/>
        <c:lblOffset val="100"/>
        <c:baseTimeUnit val="days"/>
      </c:dateAx>
      <c:valAx>
        <c:axId val="906153456"/>
        <c:scaling>
          <c:orientation val="minMax"/>
        </c:scaling>
        <c:delete val="0"/>
        <c:axPos val="l"/>
        <c:numFmt formatCode="0.00_ "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萍方-简" panose="020B0400000000000000" pitchFamily="34" charset="-122"/>
                <a:ea typeface=".萍方-简" panose="020B0400000000000000" pitchFamily="34" charset="-122"/>
                <a:cs typeface="+mn-cs"/>
              </a:defRPr>
            </a:pPr>
            <a:endParaRPr lang="zh-CN"/>
          </a:p>
        </c:txPr>
        <c:crossAx val="906156368"/>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r>
              <a:rPr lang="en-US" altLang="zh-CN" dirty="0"/>
              <a:t>10</a:t>
            </a:r>
            <a:r>
              <a:rPr lang="zh-CN" dirty="0"/>
              <a:t>月</a:t>
            </a:r>
            <a:r>
              <a:rPr lang="en-US" dirty="0"/>
              <a:t>A50</a:t>
            </a:r>
            <a:r>
              <a:rPr lang="zh-CN" altLang="en-US" dirty="0"/>
              <a:t>期指主力合约结算价</a:t>
            </a:r>
            <a:endParaRPr lang="zh-CN" dirty="0"/>
          </a:p>
        </c:rich>
      </c:tx>
      <c:layout>
        <c:manualLayout>
          <c:xMode val="edge"/>
          <c:yMode val="edge"/>
          <c:x val="0.37147891956543405"/>
          <c:y val="2.4829298572315332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manualLayout>
          <c:layoutTarget val="inner"/>
          <c:xMode val="edge"/>
          <c:yMode val="edge"/>
          <c:x val="8.7498740037021835E-2"/>
          <c:y val="0.12705467968413633"/>
          <c:w val="0.90072755909015667"/>
          <c:h val="0.6438033560652463"/>
        </c:manualLayout>
      </c:layout>
      <c:lineChart>
        <c:grouping val="standard"/>
        <c:varyColors val="0"/>
        <c:ser>
          <c:idx val="0"/>
          <c:order val="0"/>
          <c:tx>
            <c:strRef>
              <c:f>Sheet1!$B$1</c:f>
              <c:strCache>
                <c:ptCount val="1"/>
                <c:pt idx="0">
                  <c:v>10月富时中国A50（CN0Y）期指主力</c:v>
                </c:pt>
              </c:strCache>
            </c:strRef>
          </c:tx>
          <c:spPr>
            <a:ln w="28575" cap="rnd">
              <a:solidFill>
                <a:srgbClr val="000066"/>
              </a:solidFill>
              <a:round/>
            </a:ln>
            <a:effectLst/>
          </c:spPr>
          <c:marker>
            <c:symbol val="none"/>
          </c:marker>
          <c:cat>
            <c:numRef>
              <c:f>Sheet1!$A$2:$A$22</c:f>
              <c:numCache>
                <c:formatCode>yyyy\-mm\-dd</c:formatCode>
                <c:ptCount val="21"/>
                <c:pt idx="0">
                  <c:v>44834</c:v>
                </c:pt>
                <c:pt idx="1">
                  <c:v>44837</c:v>
                </c:pt>
                <c:pt idx="2">
                  <c:v>44838</c:v>
                </c:pt>
                <c:pt idx="3">
                  <c:v>44839</c:v>
                </c:pt>
                <c:pt idx="4">
                  <c:v>44840</c:v>
                </c:pt>
                <c:pt idx="5">
                  <c:v>44841</c:v>
                </c:pt>
                <c:pt idx="6">
                  <c:v>44844</c:v>
                </c:pt>
                <c:pt idx="7">
                  <c:v>44845</c:v>
                </c:pt>
                <c:pt idx="8">
                  <c:v>44846</c:v>
                </c:pt>
                <c:pt idx="9">
                  <c:v>44847</c:v>
                </c:pt>
                <c:pt idx="10">
                  <c:v>44848</c:v>
                </c:pt>
                <c:pt idx="11">
                  <c:v>44851</c:v>
                </c:pt>
                <c:pt idx="12">
                  <c:v>44852</c:v>
                </c:pt>
                <c:pt idx="13">
                  <c:v>44853</c:v>
                </c:pt>
                <c:pt idx="14">
                  <c:v>44854</c:v>
                </c:pt>
                <c:pt idx="15">
                  <c:v>44855</c:v>
                </c:pt>
                <c:pt idx="16">
                  <c:v>44859</c:v>
                </c:pt>
                <c:pt idx="17">
                  <c:v>44860</c:v>
                </c:pt>
                <c:pt idx="18">
                  <c:v>44861</c:v>
                </c:pt>
                <c:pt idx="19">
                  <c:v>44862</c:v>
                </c:pt>
                <c:pt idx="20">
                  <c:v>44865</c:v>
                </c:pt>
              </c:numCache>
            </c:numRef>
          </c:cat>
          <c:val>
            <c:numRef>
              <c:f>Sheet1!$B$2:$B$22</c:f>
              <c:numCache>
                <c:formatCode>#,##0</c:formatCode>
                <c:ptCount val="21"/>
                <c:pt idx="0">
                  <c:v>12916</c:v>
                </c:pt>
                <c:pt idx="1">
                  <c:v>12783</c:v>
                </c:pt>
                <c:pt idx="2">
                  <c:v>13015</c:v>
                </c:pt>
                <c:pt idx="3">
                  <c:v>13415</c:v>
                </c:pt>
                <c:pt idx="4">
                  <c:v>13338</c:v>
                </c:pt>
                <c:pt idx="5">
                  <c:v>13197</c:v>
                </c:pt>
                <c:pt idx="6">
                  <c:v>12590</c:v>
                </c:pt>
                <c:pt idx="7">
                  <c:v>12584</c:v>
                </c:pt>
                <c:pt idx="8">
                  <c:v>12584</c:v>
                </c:pt>
                <c:pt idx="9">
                  <c:v>12501</c:v>
                </c:pt>
                <c:pt idx="10">
                  <c:v>12802</c:v>
                </c:pt>
                <c:pt idx="11">
                  <c:v>12720</c:v>
                </c:pt>
                <c:pt idx="12">
                  <c:v>12746</c:v>
                </c:pt>
                <c:pt idx="13">
                  <c:v>12456</c:v>
                </c:pt>
                <c:pt idx="14">
                  <c:v>12350</c:v>
                </c:pt>
                <c:pt idx="15">
                  <c:v>12303</c:v>
                </c:pt>
                <c:pt idx="16">
                  <c:v>11850</c:v>
                </c:pt>
                <c:pt idx="17">
                  <c:v>11815</c:v>
                </c:pt>
                <c:pt idx="18">
                  <c:v>11585</c:v>
                </c:pt>
                <c:pt idx="19">
                  <c:v>11366</c:v>
                </c:pt>
                <c:pt idx="20">
                  <c:v>11161</c:v>
                </c:pt>
              </c:numCache>
            </c:numRef>
          </c:val>
          <c:smooth val="1"/>
          <c:extLst>
            <c:ext xmlns:c16="http://schemas.microsoft.com/office/drawing/2014/chart" uri="{C3380CC4-5D6E-409C-BE32-E72D297353CC}">
              <c16:uniqueId val="{00000000-D561-4FE3-B323-E638A060AF5B}"/>
            </c:ext>
          </c:extLst>
        </c:ser>
        <c:dLbls>
          <c:showLegendKey val="0"/>
          <c:showVal val="0"/>
          <c:showCatName val="0"/>
          <c:showSerName val="0"/>
          <c:showPercent val="0"/>
          <c:showBubbleSize val="0"/>
        </c:dLbls>
        <c:smooth val="0"/>
        <c:axId val="440884824"/>
        <c:axId val="440881296"/>
      </c:lineChart>
      <c:dateAx>
        <c:axId val="440884824"/>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1296"/>
        <c:crosses val="autoZero"/>
        <c:auto val="1"/>
        <c:lblOffset val="100"/>
        <c:baseTimeUnit val="days"/>
        <c:majorUnit val="2"/>
      </c:dateAx>
      <c:valAx>
        <c:axId val="440881296"/>
        <c:scaling>
          <c:orientation val="minMax"/>
          <c:min val="11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4408848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048649604270556E-2"/>
          <c:y val="0.11731891632055694"/>
          <c:w val="0.96290375506384929"/>
          <c:h val="0.68587969097321588"/>
        </c:manualLayout>
      </c:layout>
      <c:barChart>
        <c:barDir val="col"/>
        <c:grouping val="clustered"/>
        <c:varyColors val="0"/>
        <c:ser>
          <c:idx val="0"/>
          <c:order val="0"/>
          <c:tx>
            <c:strRef>
              <c:f>股票流通统计!$B$18</c:f>
              <c:strCache>
                <c:ptCount val="1"/>
                <c:pt idx="0">
                  <c:v>解禁规模</c:v>
                </c:pt>
              </c:strCache>
            </c:strRef>
          </c:tx>
          <c:spPr>
            <a:solidFill>
              <a:srgbClr val="08275D"/>
            </a:solidFill>
            <a:ln>
              <a:noFill/>
            </a:ln>
            <a:effectLst/>
          </c:spPr>
          <c:invertIfNegative val="0"/>
          <c:dPt>
            <c:idx val="0"/>
            <c:invertIfNegative val="0"/>
            <c:bubble3D val="0"/>
            <c:extLst>
              <c:ext xmlns:c16="http://schemas.microsoft.com/office/drawing/2014/chart" uri="{C3380CC4-5D6E-409C-BE32-E72D297353CC}">
                <c16:uniqueId val="{00000002-DF39-4615-A4C8-72A4CE3F7102}"/>
              </c:ext>
            </c:extLst>
          </c:dPt>
          <c:dPt>
            <c:idx val="2"/>
            <c:invertIfNegative val="0"/>
            <c:bubble3D val="0"/>
            <c:extLst>
              <c:ext xmlns:c16="http://schemas.microsoft.com/office/drawing/2014/chart" uri="{C3380CC4-5D6E-409C-BE32-E72D297353CC}">
                <c16:uniqueId val="{00000004-DF39-4615-A4C8-72A4CE3F7102}"/>
              </c:ext>
            </c:extLst>
          </c:dPt>
          <c:dPt>
            <c:idx val="3"/>
            <c:invertIfNegative val="0"/>
            <c:bubble3D val="0"/>
            <c:extLst>
              <c:ext xmlns:c16="http://schemas.microsoft.com/office/drawing/2014/chart" uri="{C3380CC4-5D6E-409C-BE32-E72D297353CC}">
                <c16:uniqueId val="{00000005-745B-47B2-A373-028140450597}"/>
              </c:ext>
            </c:extLst>
          </c:dPt>
          <c:dPt>
            <c:idx val="4"/>
            <c:invertIfNegative val="0"/>
            <c:bubble3D val="0"/>
            <c:spPr>
              <a:solidFill>
                <a:srgbClr val="08275D"/>
              </a:solidFill>
              <a:ln>
                <a:noFill/>
              </a:ln>
              <a:effectLst/>
            </c:spPr>
            <c:extLst>
              <c:ext xmlns:c16="http://schemas.microsoft.com/office/drawing/2014/chart" uri="{C3380CC4-5D6E-409C-BE32-E72D297353CC}">
                <c16:uniqueId val="{00000004-AF64-4AF4-9A13-882CD92DCBA4}"/>
              </c:ext>
            </c:extLst>
          </c:dPt>
          <c:dPt>
            <c:idx val="5"/>
            <c:invertIfNegative val="0"/>
            <c:bubble3D val="0"/>
            <c:spPr>
              <a:solidFill>
                <a:srgbClr val="08275D"/>
              </a:solidFill>
              <a:ln>
                <a:noFill/>
              </a:ln>
              <a:effectLst/>
            </c:spPr>
            <c:extLst>
              <c:ext xmlns:c16="http://schemas.microsoft.com/office/drawing/2014/chart" uri="{C3380CC4-5D6E-409C-BE32-E72D297353CC}">
                <c16:uniqueId val="{00000005-CB66-4946-9256-72944FEEE181}"/>
              </c:ext>
            </c:extLst>
          </c:dPt>
          <c:dPt>
            <c:idx val="6"/>
            <c:invertIfNegative val="0"/>
            <c:bubble3D val="0"/>
            <c:spPr>
              <a:solidFill>
                <a:srgbClr val="08275D"/>
              </a:solidFill>
              <a:ln>
                <a:noFill/>
              </a:ln>
              <a:effectLst/>
            </c:spPr>
            <c:extLst>
              <c:ext xmlns:c16="http://schemas.microsoft.com/office/drawing/2014/chart" uri="{C3380CC4-5D6E-409C-BE32-E72D297353CC}">
                <c16:uniqueId val="{00000007-6D9B-4842-A8D6-4DFB7C5B786E}"/>
              </c:ext>
            </c:extLst>
          </c:dPt>
          <c:dPt>
            <c:idx val="7"/>
            <c:invertIfNegative val="0"/>
            <c:bubble3D val="0"/>
            <c:spPr>
              <a:solidFill>
                <a:srgbClr val="08275D"/>
              </a:solidFill>
              <a:ln>
                <a:noFill/>
              </a:ln>
              <a:effectLst/>
            </c:spPr>
            <c:extLst>
              <c:ext xmlns:c16="http://schemas.microsoft.com/office/drawing/2014/chart" uri="{C3380CC4-5D6E-409C-BE32-E72D297353CC}">
                <c16:uniqueId val="{00000009-6068-4CE4-BE8C-4EFC1FD8AF41}"/>
              </c:ext>
            </c:extLst>
          </c:dPt>
          <c:dPt>
            <c:idx val="8"/>
            <c:invertIfNegative val="0"/>
            <c:bubble3D val="0"/>
            <c:spPr>
              <a:solidFill>
                <a:srgbClr val="08275D"/>
              </a:solidFill>
              <a:ln>
                <a:noFill/>
              </a:ln>
              <a:effectLst/>
            </c:spPr>
            <c:extLst>
              <c:ext xmlns:c16="http://schemas.microsoft.com/office/drawing/2014/chart" uri="{C3380CC4-5D6E-409C-BE32-E72D297353CC}">
                <c16:uniqueId val="{0000000B-7454-4A33-B249-730C8D56D8D0}"/>
              </c:ext>
            </c:extLst>
          </c:dPt>
          <c:dPt>
            <c:idx val="9"/>
            <c:invertIfNegative val="0"/>
            <c:bubble3D val="0"/>
            <c:spPr>
              <a:solidFill>
                <a:srgbClr val="F26B2B"/>
              </a:solidFill>
              <a:ln>
                <a:noFill/>
              </a:ln>
              <a:effectLst/>
            </c:spPr>
            <c:extLst>
              <c:ext xmlns:c16="http://schemas.microsoft.com/office/drawing/2014/chart" uri="{C3380CC4-5D6E-409C-BE32-E72D297353CC}">
                <c16:uniqueId val="{0000000D-350C-4B62-9354-E601DF42CE5E}"/>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股票流通统计!$A$19:$A$30</c:f>
              <c:numCache>
                <c:formatCode>yyyy"年"m"月";@</c:formatCode>
                <c:ptCount val="12"/>
                <c:pt idx="0">
                  <c:v>44592</c:v>
                </c:pt>
                <c:pt idx="1">
                  <c:v>44620</c:v>
                </c:pt>
                <c:pt idx="2">
                  <c:v>44651</c:v>
                </c:pt>
                <c:pt idx="3">
                  <c:v>44681</c:v>
                </c:pt>
                <c:pt idx="4">
                  <c:v>44712</c:v>
                </c:pt>
                <c:pt idx="5">
                  <c:v>44742</c:v>
                </c:pt>
                <c:pt idx="6">
                  <c:v>44773</c:v>
                </c:pt>
                <c:pt idx="7">
                  <c:v>44804</c:v>
                </c:pt>
                <c:pt idx="8">
                  <c:v>44834</c:v>
                </c:pt>
                <c:pt idx="9">
                  <c:v>44865</c:v>
                </c:pt>
                <c:pt idx="10">
                  <c:v>44895</c:v>
                </c:pt>
                <c:pt idx="11">
                  <c:v>44926</c:v>
                </c:pt>
              </c:numCache>
            </c:numRef>
          </c:cat>
          <c:val>
            <c:numRef>
              <c:f>股票流通统计!$B$19:$B$30</c:f>
              <c:numCache>
                <c:formatCode>#,##0.00</c:formatCode>
                <c:ptCount val="12"/>
                <c:pt idx="0">
                  <c:v>4093.92</c:v>
                </c:pt>
                <c:pt idx="1">
                  <c:v>2971.96</c:v>
                </c:pt>
                <c:pt idx="2">
                  <c:v>3920.79</c:v>
                </c:pt>
                <c:pt idx="3">
                  <c:v>2304.2600000000002</c:v>
                </c:pt>
                <c:pt idx="4">
                  <c:v>2549.3000000000002</c:v>
                </c:pt>
                <c:pt idx="5">
                  <c:v>3924.18</c:v>
                </c:pt>
                <c:pt idx="6">
                  <c:v>4392.71</c:v>
                </c:pt>
                <c:pt idx="7">
                  <c:v>5563.54</c:v>
                </c:pt>
                <c:pt idx="8">
                  <c:v>4000.94</c:v>
                </c:pt>
                <c:pt idx="9">
                  <c:v>1883.37</c:v>
                </c:pt>
                <c:pt idx="10">
                  <c:v>4672.46</c:v>
                </c:pt>
                <c:pt idx="11">
                  <c:v>6021.06</c:v>
                </c:pt>
              </c:numCache>
            </c:numRef>
          </c:val>
          <c:extLst>
            <c:ext xmlns:c16="http://schemas.microsoft.com/office/drawing/2014/chart" uri="{C3380CC4-5D6E-409C-BE32-E72D297353CC}">
              <c16:uniqueId val="{00000000-DF39-4615-A4C8-72A4CE3F7102}"/>
            </c:ext>
          </c:extLst>
        </c:ser>
        <c:dLbls>
          <c:dLblPos val="outEnd"/>
          <c:showLegendKey val="0"/>
          <c:showVal val="1"/>
          <c:showCatName val="0"/>
          <c:showSerName val="0"/>
          <c:showPercent val="0"/>
          <c:showBubbleSize val="0"/>
        </c:dLbls>
        <c:gapWidth val="120"/>
        <c:axId val="1792837760"/>
        <c:axId val="1792848160"/>
      </c:barChart>
      <c:dateAx>
        <c:axId val="1792837760"/>
        <c:scaling>
          <c:orientation val="minMax"/>
        </c:scaling>
        <c:delete val="0"/>
        <c:axPos val="b"/>
        <c:numFmt formatCode="yyyy&quot;年&quot;m&quot;月&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1792848160"/>
        <c:crosses val="autoZero"/>
        <c:auto val="1"/>
        <c:lblOffset val="100"/>
        <c:baseTimeUnit val="months"/>
      </c:dateAx>
      <c:valAx>
        <c:axId val="1792848160"/>
        <c:scaling>
          <c:orientation val="minMax"/>
        </c:scaling>
        <c:delete val="1"/>
        <c:axPos val="l"/>
        <c:numFmt formatCode="#,##0.00" sourceLinked="1"/>
        <c:majorTickMark val="none"/>
        <c:minorTickMark val="none"/>
        <c:tickLblPos val="nextTo"/>
        <c:crossAx val="1792837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r>
              <a:rPr lang="zh-CN"/>
              <a:t>近一年大宗交易统计及折价率</a:t>
            </a:r>
          </a:p>
        </c:rich>
      </c:tx>
      <c:layout>
        <c:manualLayout>
          <c:xMode val="edge"/>
          <c:yMode val="edge"/>
          <c:x val="0.35282534785253056"/>
          <c:y val="2.341569561172519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title>
    <c:autoTitleDeleted val="0"/>
    <c:plotArea>
      <c:layout>
        <c:manualLayout>
          <c:layoutTarget val="inner"/>
          <c:xMode val="edge"/>
          <c:yMode val="edge"/>
          <c:x val="7.5314179986158136E-2"/>
          <c:y val="0.16848066036992068"/>
          <c:w val="0.86817010111084447"/>
          <c:h val="0.6151421991043694"/>
        </c:manualLayout>
      </c:layout>
      <c:barChart>
        <c:barDir val="col"/>
        <c:grouping val="clustered"/>
        <c:varyColors val="0"/>
        <c:ser>
          <c:idx val="0"/>
          <c:order val="0"/>
          <c:tx>
            <c:strRef>
              <c:f>Sheet1!$B$1</c:f>
              <c:strCache>
                <c:ptCount val="1"/>
                <c:pt idx="0">
                  <c:v>累计成交金额(亿元)</c:v>
                </c:pt>
              </c:strCache>
            </c:strRef>
          </c:tx>
          <c:spPr>
            <a:solidFill>
              <a:srgbClr val="0000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萍方-简" panose="020B0400000000000000" pitchFamily="34" charset="-122"/>
                    <a:ea typeface=".萍方-简" panose="020B0400000000000000" pitchFamily="34" charset="-122"/>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2021-10-29</c:v>
                </c:pt>
                <c:pt idx="1">
                  <c:v>2021-11-30</c:v>
                </c:pt>
                <c:pt idx="2">
                  <c:v>2021-12-31</c:v>
                </c:pt>
                <c:pt idx="3">
                  <c:v>2022-01-28</c:v>
                </c:pt>
                <c:pt idx="4">
                  <c:v>2022-02-28</c:v>
                </c:pt>
                <c:pt idx="5">
                  <c:v>2022-03-31</c:v>
                </c:pt>
                <c:pt idx="6">
                  <c:v>2022-04-29</c:v>
                </c:pt>
                <c:pt idx="7">
                  <c:v>2022-05-31</c:v>
                </c:pt>
                <c:pt idx="8">
                  <c:v>2022-06-30</c:v>
                </c:pt>
                <c:pt idx="9">
                  <c:v>2022-07-29</c:v>
                </c:pt>
                <c:pt idx="10">
                  <c:v>2022-08-31</c:v>
                </c:pt>
                <c:pt idx="11">
                  <c:v>2022-09-30</c:v>
                </c:pt>
                <c:pt idx="12">
                  <c:v>2022/10/31</c:v>
                </c:pt>
              </c:strCache>
            </c:strRef>
          </c:cat>
          <c:val>
            <c:numRef>
              <c:f>Sheet1!$B$2:$B$14</c:f>
              <c:numCache>
                <c:formatCode>0_ </c:formatCode>
                <c:ptCount val="13"/>
                <c:pt idx="0">
                  <c:v>395.818085</c:v>
                </c:pt>
                <c:pt idx="1">
                  <c:v>924.292056</c:v>
                </c:pt>
                <c:pt idx="2">
                  <c:v>1102.2162470000001</c:v>
                </c:pt>
                <c:pt idx="3">
                  <c:v>479.66324000000003</c:v>
                </c:pt>
                <c:pt idx="4">
                  <c:v>334.59879900000004</c:v>
                </c:pt>
                <c:pt idx="5">
                  <c:v>561.925073</c:v>
                </c:pt>
                <c:pt idx="6">
                  <c:v>288.91490800000003</c:v>
                </c:pt>
                <c:pt idx="7">
                  <c:v>465.46029699999997</c:v>
                </c:pt>
                <c:pt idx="8">
                  <c:v>714.844381</c:v>
                </c:pt>
                <c:pt idx="9">
                  <c:v>529.37787600000001</c:v>
                </c:pt>
                <c:pt idx="10">
                  <c:v>497.20311200000003</c:v>
                </c:pt>
                <c:pt idx="11">
                  <c:v>677.82903299999998</c:v>
                </c:pt>
                <c:pt idx="12">
                  <c:v>277.30926699999998</c:v>
                </c:pt>
              </c:numCache>
            </c:numRef>
          </c:val>
          <c:extLst>
            <c:ext xmlns:c16="http://schemas.microsoft.com/office/drawing/2014/chart" uri="{C3380CC4-5D6E-409C-BE32-E72D297353CC}">
              <c16:uniqueId val="{00000000-EC14-40F4-9C65-77907F9F56BA}"/>
            </c:ext>
          </c:extLst>
        </c:ser>
        <c:dLbls>
          <c:showLegendKey val="0"/>
          <c:showVal val="0"/>
          <c:showCatName val="0"/>
          <c:showSerName val="0"/>
          <c:showPercent val="0"/>
          <c:showBubbleSize val="0"/>
        </c:dLbls>
        <c:gapWidth val="219"/>
        <c:axId val="440880904"/>
        <c:axId val="440882472"/>
      </c:barChart>
      <c:lineChart>
        <c:grouping val="standard"/>
        <c:varyColors val="0"/>
        <c:ser>
          <c:idx val="1"/>
          <c:order val="1"/>
          <c:tx>
            <c:strRef>
              <c:f>Sheet1!$C$1</c:f>
              <c:strCache>
                <c:ptCount val="1"/>
                <c:pt idx="0">
                  <c:v>平均溢/折价率（%）</c:v>
                </c:pt>
              </c:strCache>
            </c:strRef>
          </c:tx>
          <c:spPr>
            <a:ln w="28575" cap="rnd">
              <a:solidFill>
                <a:srgbClr val="FF9933"/>
              </a:solidFill>
              <a:round/>
            </a:ln>
            <a:effectLst/>
          </c:spPr>
          <c:marker>
            <c:symbol val="none"/>
          </c:marker>
          <c:cat>
            <c:strRef>
              <c:f>Sheet1!$A$2:$A$14</c:f>
              <c:strCache>
                <c:ptCount val="13"/>
                <c:pt idx="0">
                  <c:v>2021-10-29</c:v>
                </c:pt>
                <c:pt idx="1">
                  <c:v>2021-11-30</c:v>
                </c:pt>
                <c:pt idx="2">
                  <c:v>2021-12-31</c:v>
                </c:pt>
                <c:pt idx="3">
                  <c:v>2022-01-28</c:v>
                </c:pt>
                <c:pt idx="4">
                  <c:v>2022-02-28</c:v>
                </c:pt>
                <c:pt idx="5">
                  <c:v>2022-03-31</c:v>
                </c:pt>
                <c:pt idx="6">
                  <c:v>2022-04-29</c:v>
                </c:pt>
                <c:pt idx="7">
                  <c:v>2022-05-31</c:v>
                </c:pt>
                <c:pt idx="8">
                  <c:v>2022-06-30</c:v>
                </c:pt>
                <c:pt idx="9">
                  <c:v>2022-07-29</c:v>
                </c:pt>
                <c:pt idx="10">
                  <c:v>2022-08-31</c:v>
                </c:pt>
                <c:pt idx="11">
                  <c:v>2022-09-30</c:v>
                </c:pt>
                <c:pt idx="12">
                  <c:v>2022/10/31</c:v>
                </c:pt>
              </c:strCache>
            </c:strRef>
          </c:cat>
          <c:val>
            <c:numRef>
              <c:f>Sheet1!$C$2:$C$14</c:f>
              <c:numCache>
                <c:formatCode>#,##0.00</c:formatCode>
                <c:ptCount val="13"/>
                <c:pt idx="0">
                  <c:v>-5.0579283322822244</c:v>
                </c:pt>
                <c:pt idx="1">
                  <c:v>-6.7290622729813769</c:v>
                </c:pt>
                <c:pt idx="2">
                  <c:v>-5.7481758870810262</c:v>
                </c:pt>
                <c:pt idx="3">
                  <c:v>-4.771063104666303</c:v>
                </c:pt>
                <c:pt idx="4">
                  <c:v>-4.1432738066471124</c:v>
                </c:pt>
                <c:pt idx="5">
                  <c:v>-3.843916225646399</c:v>
                </c:pt>
                <c:pt idx="6">
                  <c:v>-2.7381479700563669</c:v>
                </c:pt>
                <c:pt idx="7">
                  <c:v>-4.4270903054804434</c:v>
                </c:pt>
                <c:pt idx="8">
                  <c:v>-4.5085994756638872</c:v>
                </c:pt>
                <c:pt idx="9">
                  <c:v>-4.5848289684924897</c:v>
                </c:pt>
                <c:pt idx="10">
                  <c:v>-4.3886863856276834</c:v>
                </c:pt>
                <c:pt idx="11">
                  <c:v>-4.4064941136193827</c:v>
                </c:pt>
                <c:pt idx="12">
                  <c:v>-4.771063104666303</c:v>
                </c:pt>
              </c:numCache>
            </c:numRef>
          </c:val>
          <c:smooth val="0"/>
          <c:extLst>
            <c:ext xmlns:c16="http://schemas.microsoft.com/office/drawing/2014/chart" uri="{C3380CC4-5D6E-409C-BE32-E72D297353CC}">
              <c16:uniqueId val="{00000001-EC14-40F4-9C65-77907F9F56BA}"/>
            </c:ext>
          </c:extLst>
        </c:ser>
        <c:dLbls>
          <c:showLegendKey val="0"/>
          <c:showVal val="0"/>
          <c:showCatName val="0"/>
          <c:showSerName val="0"/>
          <c:showPercent val="0"/>
          <c:showBubbleSize val="0"/>
        </c:dLbls>
        <c:marker val="1"/>
        <c:smooth val="0"/>
        <c:axId val="440884040"/>
        <c:axId val="440888352"/>
      </c:lineChart>
      <c:catAx>
        <c:axId val="4408809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2472"/>
        <c:crosses val="autoZero"/>
        <c:auto val="0"/>
        <c:lblAlgn val="ctr"/>
        <c:lblOffset val="100"/>
        <c:noMultiLvlLbl val="0"/>
      </c:catAx>
      <c:valAx>
        <c:axId val="440882472"/>
        <c:scaling>
          <c:orientation val="minMax"/>
        </c:scaling>
        <c:delete val="0"/>
        <c:axPos val="l"/>
        <c:numFmt formatCode="0_ "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0904"/>
        <c:crosses val="autoZero"/>
        <c:crossBetween val="between"/>
      </c:valAx>
      <c:valAx>
        <c:axId val="44088835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crossAx val="440884040"/>
        <c:crosses val="max"/>
        <c:crossBetween val="between"/>
      </c:valAx>
      <c:catAx>
        <c:axId val="440884040"/>
        <c:scaling>
          <c:orientation val="minMax"/>
        </c:scaling>
        <c:delete val="1"/>
        <c:axPos val="t"/>
        <c:numFmt formatCode="General" sourceLinked="1"/>
        <c:majorTickMark val="out"/>
        <c:minorTickMark val="none"/>
        <c:tickLblPos val="nextTo"/>
        <c:crossAx val="440888352"/>
        <c:crosses val="max"/>
        <c:auto val="1"/>
        <c:lblAlgn val="ctr"/>
        <c:lblOffset val="100"/>
        <c:noMultiLvlLbl val="1"/>
      </c:catAx>
      <c:spPr>
        <a:noFill/>
        <a:ln>
          <a:noFill/>
        </a:ln>
        <a:effectLst/>
      </c:spPr>
    </c:plotArea>
    <c:legend>
      <c:legendPos val="b"/>
      <c:layout>
        <c:manualLayout>
          <c:xMode val="edge"/>
          <c:yMode val="edge"/>
          <c:x val="0.74526797053594107"/>
          <c:y val="9.8160116222351906E-2"/>
          <c:w val="0.18873412205540008"/>
          <c:h val="0.137156366403230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萍方-简" panose="020B0400000000000000" pitchFamily="34" charset="-122"/>
              <a:ea typeface=".萍方-简" panose="020B0400000000000000" pitchFamily="34" charset="-122"/>
              <a:cs typeface="+mn-cs"/>
            </a:defRPr>
          </a:pPr>
          <a:endParaRPr lang="zh-CN"/>
        </a:p>
      </c:txPr>
    </c:legend>
    <c:plotVisOnly val="1"/>
    <c:dispBlanksAs val="gap"/>
    <c:showDLblsOverMax val="0"/>
  </c:chart>
  <c:spPr>
    <a:noFill/>
    <a:ln>
      <a:noFill/>
    </a:ln>
    <a:effectLst/>
  </c:spPr>
  <c:txPr>
    <a:bodyPr/>
    <a:lstStyle/>
    <a:p>
      <a:pPr>
        <a:defRPr>
          <a:latin typeface=".萍方-简" panose="020B0400000000000000" pitchFamily="34" charset="-122"/>
          <a:ea typeface=".萍方-简" panose="020B0400000000000000" pitchFamily="34" charset="-122"/>
        </a:defRPr>
      </a:pPr>
      <a:endParaRPr lang="zh-C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1750" cap="rnd">
              <a:solidFill>
                <a:schemeClr val="accent1"/>
              </a:solidFill>
              <a:round/>
            </a:ln>
            <a:effectLst>
              <a:outerShdw blurRad="40000" dist="23000" dir="5400000" rotWithShape="0">
                <a:srgbClr val="000000">
                  <a:alpha val="35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'融资融券交易市场统计(同花顺统计)'!$A$19:$A$31</c:f>
              <c:strCache>
                <c:ptCount val="13"/>
                <c:pt idx="0">
                  <c:v>2021-10-29</c:v>
                </c:pt>
                <c:pt idx="1">
                  <c:v>2021-11-30</c:v>
                </c:pt>
                <c:pt idx="2">
                  <c:v>2021-12-31</c:v>
                </c:pt>
                <c:pt idx="3">
                  <c:v>2022-01-28</c:v>
                </c:pt>
                <c:pt idx="4">
                  <c:v>2022-02-28</c:v>
                </c:pt>
                <c:pt idx="5">
                  <c:v>2022-03-31</c:v>
                </c:pt>
                <c:pt idx="6">
                  <c:v>2022-04-29</c:v>
                </c:pt>
                <c:pt idx="7">
                  <c:v>2022-05-31</c:v>
                </c:pt>
                <c:pt idx="8">
                  <c:v>2022-06-30</c:v>
                </c:pt>
                <c:pt idx="9">
                  <c:v>2022-07-29</c:v>
                </c:pt>
                <c:pt idx="10">
                  <c:v>2022-08-31</c:v>
                </c:pt>
                <c:pt idx="11">
                  <c:v>2022-09-30</c:v>
                </c:pt>
                <c:pt idx="12">
                  <c:v>2022-10-31</c:v>
                </c:pt>
              </c:strCache>
            </c:strRef>
          </c:cat>
          <c:val>
            <c:numRef>
              <c:f>'融资融券交易市场统计(同花顺统计)'!$B$19:$B$31</c:f>
              <c:numCache>
                <c:formatCode>#,##0.00</c:formatCode>
                <c:ptCount val="13"/>
                <c:pt idx="0">
                  <c:v>1.846701337317</c:v>
                </c:pt>
                <c:pt idx="1">
                  <c:v>1.8526851969489999</c:v>
                </c:pt>
                <c:pt idx="2">
                  <c:v>1.8321911669010003</c:v>
                </c:pt>
                <c:pt idx="3">
                  <c:v>1.713210200774</c:v>
                </c:pt>
                <c:pt idx="4">
                  <c:v>1.7271601792329998</c:v>
                </c:pt>
                <c:pt idx="5">
                  <c:v>1.6728391403040002</c:v>
                </c:pt>
                <c:pt idx="6">
                  <c:v>1.5120421480569999</c:v>
                </c:pt>
                <c:pt idx="7">
                  <c:v>1.5226258444729999</c:v>
                </c:pt>
                <c:pt idx="8">
                  <c:v>1.603331345927</c:v>
                </c:pt>
                <c:pt idx="9">
                  <c:v>1.627471854375</c:v>
                </c:pt>
                <c:pt idx="10">
                  <c:v>1.615378836518</c:v>
                </c:pt>
                <c:pt idx="11">
                  <c:v>1.5382355580760001</c:v>
                </c:pt>
                <c:pt idx="12">
                  <c:v>1.5466744581709999</c:v>
                </c:pt>
              </c:numCache>
            </c:numRef>
          </c:val>
          <c:smooth val="0"/>
          <c:extLst>
            <c:ext xmlns:c16="http://schemas.microsoft.com/office/drawing/2014/chart" uri="{C3380CC4-5D6E-409C-BE32-E72D297353CC}">
              <c16:uniqueId val="{00000000-16D5-4855-A731-9299A1D86D60}"/>
            </c:ext>
          </c:extLst>
        </c:ser>
        <c:dLbls>
          <c:showLegendKey val="0"/>
          <c:showVal val="0"/>
          <c:showCatName val="0"/>
          <c:showSerName val="0"/>
          <c:showPercent val="0"/>
          <c:showBubbleSize val="0"/>
        </c:dLbls>
        <c:smooth val="0"/>
        <c:axId val="1055338223"/>
        <c:axId val="1055329487"/>
      </c:lineChart>
      <c:catAx>
        <c:axId val="10553382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055329487"/>
        <c:crosses val="autoZero"/>
        <c:auto val="1"/>
        <c:lblAlgn val="ctr"/>
        <c:lblOffset val="100"/>
        <c:noMultiLvlLbl val="1"/>
      </c:catAx>
      <c:valAx>
        <c:axId val="1055329487"/>
        <c:scaling>
          <c:orientation val="minMax"/>
          <c:min val="1.5"/>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微软雅黑" panose="020B0503020204020204" pitchFamily="34" charset="-122"/>
                <a:ea typeface="微软雅黑" panose="020B0503020204020204" pitchFamily="34" charset="-122"/>
                <a:cs typeface="+mn-cs"/>
              </a:defRPr>
            </a:pPr>
            <a:endParaRPr lang="zh-CN"/>
          </a:p>
        </c:txPr>
        <c:crossAx val="1055338223"/>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1">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028AE5DA-A970-417F-BA4F-F1A8FAE2F6C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32D4B031-CD9B-410D-ACE0-55ED055A3F7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3D3952-DD7D-4DA0-A292-9FEF3EA44173}" type="datetimeFigureOut">
              <a:rPr lang="zh-CN" altLang="en-US" smtClean="0"/>
              <a:t>2022/11/9</a:t>
            </a:fld>
            <a:endParaRPr lang="zh-CN" altLang="en-US"/>
          </a:p>
        </p:txBody>
      </p:sp>
      <p:sp>
        <p:nvSpPr>
          <p:cNvPr id="4" name="页脚占位符 3">
            <a:extLst>
              <a:ext uri="{FF2B5EF4-FFF2-40B4-BE49-F238E27FC236}">
                <a16:creationId xmlns:a16="http://schemas.microsoft.com/office/drawing/2014/main" id="{1DFAAF97-B2E3-4E63-A874-B7BC609A60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A770F92F-E40F-41B1-967F-FF85E1744A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DC2526-3963-4051-B7CE-DC59D33C6D5A}" type="slidenum">
              <a:rPr lang="zh-CN" altLang="en-US" smtClean="0"/>
              <a:t>‹#›</a:t>
            </a:fld>
            <a:endParaRPr lang="zh-CN" altLang="en-US"/>
          </a:p>
        </p:txBody>
      </p:sp>
    </p:spTree>
    <p:extLst>
      <p:ext uri="{BB962C8B-B14F-4D97-AF65-F5344CB8AC3E}">
        <p14:creationId xmlns:p14="http://schemas.microsoft.com/office/powerpoint/2010/main" val="2165251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68496-0E47-45CD-BA62-E6988DA66CEA}" type="datetimeFigureOut">
              <a:rPr lang="zh-CN" altLang="en-US" smtClean="0"/>
              <a:t>2022/11/9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1AEDE-A97D-4FF8-B8CE-E84DB2AF6E51}" type="slidenum">
              <a:rPr lang="zh-CN" altLang="en-US" smtClean="0"/>
              <a:t>‹#›</a:t>
            </a:fld>
            <a:endParaRPr lang="zh-CN" altLang="en-US"/>
          </a:p>
        </p:txBody>
      </p:sp>
    </p:spTree>
    <p:extLst>
      <p:ext uri="{BB962C8B-B14F-4D97-AF65-F5344CB8AC3E}">
        <p14:creationId xmlns:p14="http://schemas.microsoft.com/office/powerpoint/2010/main" val="835632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data.eastmoney.com/cjsj/yjtz/default.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357406-4E3C-4C33-9D93-C975F75BA8E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zh-CN" altLang="en-US">
              <a:latin typeface="Arial" panose="020B0604020202020204" pitchFamily="34" charset="0"/>
            </a:endParaRPr>
          </a:p>
        </p:txBody>
      </p:sp>
    </p:spTree>
    <p:extLst>
      <p:ext uri="{BB962C8B-B14F-4D97-AF65-F5344CB8AC3E}">
        <p14:creationId xmlns:p14="http://schemas.microsoft.com/office/powerpoint/2010/main" val="1539031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p:sp>
      <p:sp>
        <p:nvSpPr>
          <p:cNvPr id="49155" name="备注占位符 2"/>
          <p:cNvSpPr>
            <a:spLocks noGrp="1"/>
          </p:cNvSpPr>
          <p:nvPr>
            <p:ph type="body" idx="1"/>
          </p:nvPr>
        </p:nvSpPr>
        <p:spPr>
          <a:noFill/>
        </p:spPr>
        <p:txBody>
          <a:bodyPr/>
          <a:lstStyle/>
          <a:p>
            <a:r>
              <a:rPr lang="zh-CN" altLang="en-US" dirty="0">
                <a:latin typeface="Arial" panose="020B0604020202020204" pitchFamily="34" charset="0"/>
              </a:rPr>
              <a:t>环比：</a:t>
            </a:r>
            <a:r>
              <a:rPr lang="en-US" altLang="zh-CN" dirty="0">
                <a:latin typeface="Arial" panose="020B0604020202020204" pitchFamily="34" charset="0"/>
              </a:rPr>
              <a:t>-52.93%</a:t>
            </a:r>
          </a:p>
          <a:p>
            <a:r>
              <a:rPr lang="zh-CN" altLang="en-US" dirty="0">
                <a:latin typeface="Arial" panose="020B0604020202020204" pitchFamily="34" charset="0"/>
              </a:rPr>
              <a:t>同比：</a:t>
            </a:r>
            <a:r>
              <a:rPr lang="en-US" altLang="zh-CN" dirty="0">
                <a:latin typeface="Arial" panose="020B0604020202020204" pitchFamily="34" charset="0"/>
              </a:rPr>
              <a:t>-44..94%</a:t>
            </a:r>
            <a:endParaRPr lang="zh-CN" altLang="en-US" dirty="0">
              <a:latin typeface="Arial" panose="020B0604020202020204" pitchFamily="34" charset="0"/>
            </a:endParaRPr>
          </a:p>
        </p:txBody>
      </p:sp>
      <p:sp>
        <p:nvSpPr>
          <p:cNvPr id="49156"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77B8B10-1324-4A89-B636-E7B912D3272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014974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5018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30BF4F9-9AEE-448D-B3EC-3F52BE76B53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26319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TextEdit="1"/>
          </p:cNvSpPr>
          <p:nvPr>
            <p:ph type="sldImg"/>
          </p:nvPr>
        </p:nvSpPr>
        <p:spPr/>
      </p:sp>
      <p:sp>
        <p:nvSpPr>
          <p:cNvPr id="5120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5120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7FD96F-1CBF-4627-98CC-F89080831901}"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108709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b="0" i="0" dirty="0">
                <a:solidFill>
                  <a:srgbClr val="222222"/>
                </a:solidFill>
                <a:effectLst/>
                <a:latin typeface="arial" panose="020B0604020202020204" pitchFamily="34" charset="0"/>
              </a:rPr>
              <a:t>棕榈油业内人士表示，由于主产区多雨助推产量降低，加上市场需求增加而库存减少，棕榈油价格可能进一步上涨。为消化棕榈油库存，印尼政府</a:t>
            </a:r>
            <a:r>
              <a:rPr lang="en-US" altLang="zh-CN" b="0" i="0" dirty="0">
                <a:solidFill>
                  <a:srgbClr val="222222"/>
                </a:solidFill>
                <a:effectLst/>
                <a:latin typeface="arial" panose="020B0604020202020204" pitchFamily="34" charset="0"/>
              </a:rPr>
              <a:t>7</a:t>
            </a:r>
            <a:r>
              <a:rPr lang="zh-CN" altLang="en-US" b="0" i="0" dirty="0">
                <a:solidFill>
                  <a:srgbClr val="222222"/>
                </a:solidFill>
                <a:effectLst/>
                <a:latin typeface="arial" panose="020B0604020202020204" pitchFamily="34" charset="0"/>
              </a:rPr>
              <a:t>月决定暂停征收棕榈油出口关税。在这一因素推动下，印尼棕榈油出口速度加快。</a:t>
            </a:r>
            <a:endParaRPr lang="en-US" altLang="zh-CN" b="0" i="0" dirty="0">
              <a:solidFill>
                <a:srgbClr val="222222"/>
              </a:solidFill>
              <a:effectLst/>
              <a:latin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b="0" i="0" dirty="0">
                <a:solidFill>
                  <a:srgbClr val="000000"/>
                </a:solidFill>
                <a:effectLst/>
                <a:latin typeface="Microsoft YaHei" panose="020B0503020204020204" pitchFamily="34" charset="-122"/>
                <a:ea typeface="Microsoft YaHei" panose="020B0503020204020204" pitchFamily="34" charset="-122"/>
              </a:rPr>
              <a:t>因美国原</a:t>
            </a:r>
            <a:r>
              <a:rPr lang="zh-CN" altLang="en-US" b="0" i="0" u="none" strike="noStrike" dirty="0">
                <a:solidFill>
                  <a:srgbClr val="4A90E2"/>
                </a:solidFill>
                <a:effectLst/>
                <a:latin typeface="Microsoft YaHei" panose="020B0503020204020204" pitchFamily="34" charset="-122"/>
                <a:ea typeface="Microsoft YaHei" panose="020B0503020204020204" pitchFamily="34" charset="-122"/>
                <a:hlinkClick r:id="rId3"/>
              </a:rPr>
              <a:t>油价</a:t>
            </a:r>
            <a:r>
              <a:rPr lang="zh-CN" altLang="en-US" b="0" i="0" dirty="0">
                <a:solidFill>
                  <a:srgbClr val="000000"/>
                </a:solidFill>
                <a:effectLst/>
                <a:latin typeface="Microsoft YaHei" panose="020B0503020204020204" pitchFamily="34" charset="-122"/>
                <a:ea typeface="Microsoft YaHei" panose="020B0503020204020204" pitchFamily="34" charset="-122"/>
              </a:rPr>
              <a:t>格大涨，美国大豆油价格继续创合约新高，拉动大豆期价上涨。</a:t>
            </a:r>
            <a:r>
              <a:rPr lang="zh-CN" altLang="en-US" b="0" i="0" dirty="0">
                <a:solidFill>
                  <a:srgbClr val="222222"/>
                </a:solidFill>
                <a:effectLst/>
                <a:latin typeface="arial" panose="020B0604020202020204" pitchFamily="34" charset="0"/>
                <a:ea typeface="Microsoft YaHei" panose="020B0503020204020204" pitchFamily="34" charset="-122"/>
              </a:rPr>
              <a:t>，燃油替代品</a:t>
            </a:r>
            <a:endParaRPr lang="en-US" altLang="zh-CN" b="0" i="0" dirty="0">
              <a:solidFill>
                <a:srgbClr val="222222"/>
              </a:solidFill>
              <a:effectLst/>
              <a:latin typeface="arial" panose="020B0604020202020204" pitchFamily="34" charset="0"/>
              <a:ea typeface="Microsoft YaHei"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b="0" i="0" dirty="0">
                <a:solidFill>
                  <a:srgbClr val="222222"/>
                </a:solidFill>
                <a:effectLst/>
                <a:latin typeface="arial" panose="020B0604020202020204" pitchFamily="34" charset="0"/>
              </a:rPr>
              <a:t>钢铁市场季节性淡季将在</a:t>
            </a:r>
            <a:r>
              <a:rPr lang="en-US" altLang="zh-CN" b="0" i="0" dirty="0">
                <a:solidFill>
                  <a:srgbClr val="222222"/>
                </a:solidFill>
                <a:effectLst/>
                <a:latin typeface="arial" panose="020B0604020202020204" pitchFamily="34" charset="0"/>
              </a:rPr>
              <a:t>11</a:t>
            </a:r>
            <a:r>
              <a:rPr lang="zh-CN" altLang="en-US" b="0" i="0" dirty="0">
                <a:solidFill>
                  <a:srgbClr val="222222"/>
                </a:solidFill>
                <a:effectLst/>
                <a:latin typeface="arial" panose="020B0604020202020204" pitchFamily="34" charset="0"/>
              </a:rPr>
              <a:t>月中下旬来临，下游终端需求和钢厂检修计划情况将成为后续钢材及其原料价格变化的重要影响因素，预计铁矿石现货价格将出现补跌</a:t>
            </a:r>
            <a:endParaRPr lang="en-US" altLang="zh-CN" b="0" i="0" dirty="0">
              <a:solidFill>
                <a:srgbClr val="000000"/>
              </a:solidFill>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09446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p:sp>
      <p:sp>
        <p:nvSpPr>
          <p:cNvPr id="52227" name="备注占位符 2"/>
          <p:cNvSpPr>
            <a:spLocks noGrp="1"/>
          </p:cNvSpPr>
          <p:nvPr>
            <p:ph type="body" idx="1"/>
          </p:nvPr>
        </p:nvSpPr>
        <p:spPr>
          <a:noFill/>
        </p:spPr>
        <p:txBody>
          <a:bodyPr/>
          <a:lstStyle/>
          <a:p>
            <a:r>
              <a:rPr lang="zh-CN" altLang="en-US" dirty="0">
                <a:latin typeface="Arial" panose="020B0604020202020204" pitchFamily="34" charset="0"/>
              </a:rPr>
              <a:t>沪市：中国银行反超招商银行，茅台大缩水超</a:t>
            </a:r>
            <a:r>
              <a:rPr lang="en-US" altLang="zh-CN" dirty="0">
                <a:latin typeface="Arial" panose="020B0604020202020204" pitchFamily="34" charset="0"/>
              </a:rPr>
              <a:t>6000</a:t>
            </a:r>
            <a:r>
              <a:rPr lang="zh-CN" altLang="en-US" dirty="0">
                <a:latin typeface="Arial" panose="020B0604020202020204" pitchFamily="34" charset="0"/>
              </a:rPr>
              <a:t>亿</a:t>
            </a:r>
            <a:endParaRPr lang="en-US" altLang="zh-CN" dirty="0">
              <a:latin typeface="Arial" panose="020B0604020202020204" pitchFamily="34" charset="0"/>
            </a:endParaRPr>
          </a:p>
          <a:p>
            <a:r>
              <a:rPr lang="zh-CN" altLang="en-US" dirty="0">
                <a:latin typeface="Arial" panose="020B0604020202020204" pitchFamily="34" charset="0"/>
              </a:rPr>
              <a:t>深市：比亚迪超五粮液，</a:t>
            </a:r>
            <a:r>
              <a:rPr lang="en-US" altLang="zh-CN" dirty="0">
                <a:latin typeface="Arial" panose="020B0604020202020204" pitchFamily="34" charset="0"/>
              </a:rPr>
              <a:t>6-10</a:t>
            </a:r>
            <a:r>
              <a:rPr lang="zh-CN" altLang="en-US" dirty="0">
                <a:latin typeface="Arial" panose="020B0604020202020204" pitchFamily="34" charset="0"/>
              </a:rPr>
              <a:t>名变动较大，泸州老窖</a:t>
            </a:r>
            <a:r>
              <a:rPr lang="en-US" altLang="zh-CN" dirty="0">
                <a:latin typeface="Arial" panose="020B0604020202020204" pitchFamily="34" charset="0"/>
              </a:rPr>
              <a:t>6-&gt;9</a:t>
            </a:r>
            <a:r>
              <a:rPr lang="zh-CN" altLang="en-US" dirty="0">
                <a:latin typeface="Arial" panose="020B0604020202020204" pitchFamily="34" charset="0"/>
              </a:rPr>
              <a:t>，洋河股份跌出榜单，海康威视</a:t>
            </a:r>
            <a:r>
              <a:rPr lang="en-US" altLang="zh-CN" dirty="0">
                <a:latin typeface="Arial" panose="020B0604020202020204" pitchFamily="34" charset="0"/>
              </a:rPr>
              <a:t>8-&gt;6</a:t>
            </a:r>
            <a:r>
              <a:rPr lang="zh-CN" altLang="en-US" dirty="0">
                <a:latin typeface="Arial" panose="020B0604020202020204" pitchFamily="34" charset="0"/>
              </a:rPr>
              <a:t>，顺丰控股跻身前</a:t>
            </a:r>
            <a:r>
              <a:rPr lang="en-US" altLang="zh-CN" dirty="0">
                <a:latin typeface="Arial" panose="020B0604020202020204" pitchFamily="34" charset="0"/>
              </a:rPr>
              <a:t>8</a:t>
            </a:r>
          </a:p>
        </p:txBody>
      </p:sp>
      <p:sp>
        <p:nvSpPr>
          <p:cNvPr id="52228"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E2822E-C16A-46B9-9217-5699FA27943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373743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pPr algn="just"/>
            <a:r>
              <a:rPr lang="zh-CN" altLang="en-US" sz="1200" b="0" i="0" kern="1200" dirty="0">
                <a:solidFill>
                  <a:schemeClr val="tx1"/>
                </a:solidFill>
                <a:effectLst/>
                <a:latin typeface="+mn-lt"/>
                <a:ea typeface="+mn-ea"/>
                <a:cs typeface="+mn-cs"/>
              </a:rPr>
              <a:t>竞业达沾上信创（信息技术应用创新产业）概念，新基建，智慧教育，</a:t>
            </a:r>
            <a:r>
              <a:rPr lang="zh-CN" altLang="en-US" b="0" i="0" dirty="0">
                <a:solidFill>
                  <a:srgbClr val="333333"/>
                </a:solidFill>
                <a:effectLst/>
                <a:latin typeface="Arial" panose="020B0604020202020204" pitchFamily="34" charset="0"/>
              </a:rPr>
              <a:t>我们将海量的数据、世界级的计算能力和金融专业知识结合起来</a:t>
            </a:r>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开发出复杂的交易模型</a:t>
            </a:r>
            <a:endParaRPr lang="en-US" altLang="zh-CN" b="0" i="0" dirty="0">
              <a:solidFill>
                <a:srgbClr val="333333"/>
              </a:solidFill>
              <a:effectLst/>
              <a:latin typeface="Arial" panose="020B0604020202020204" pitchFamily="34" charset="0"/>
            </a:endParaRPr>
          </a:p>
          <a:p>
            <a:pPr algn="just"/>
            <a:r>
              <a:rPr lang="zh-CN" altLang="en-US" sz="1200" b="0" i="0" kern="1200" dirty="0">
                <a:solidFill>
                  <a:srgbClr val="333333"/>
                </a:solidFill>
                <a:effectLst/>
                <a:latin typeface="Arial" panose="020B0604020202020204" pitchFamily="34" charset="0"/>
                <a:ea typeface="+mn-ea"/>
                <a:cs typeface="+mn-cs"/>
              </a:rPr>
              <a:t>中药板块再度走高，华森制药</a:t>
            </a:r>
            <a:endParaRPr lang="en-US" altLang="zh-CN" sz="1200" b="0" i="0" kern="1200" dirty="0">
              <a:solidFill>
                <a:srgbClr val="333333"/>
              </a:solidFill>
              <a:effectLst/>
              <a:latin typeface="Arial" panose="020B0604020202020204" pitchFamily="34" charset="0"/>
              <a:ea typeface="+mn-ea"/>
              <a:cs typeface="+mn-cs"/>
            </a:endParaRPr>
          </a:p>
          <a:p>
            <a:pPr algn="just"/>
            <a:r>
              <a:rPr lang="zh-CN" altLang="en-US" sz="1200" b="0" i="0" kern="1200" dirty="0">
                <a:solidFill>
                  <a:srgbClr val="333333"/>
                </a:solidFill>
                <a:effectLst/>
                <a:latin typeface="Arial" panose="020B0604020202020204" pitchFamily="34" charset="0"/>
                <a:ea typeface="+mn-ea"/>
                <a:cs typeface="+mn-cs"/>
              </a:rPr>
              <a:t>依旧是软件服务、信创板块的科创信息</a:t>
            </a:r>
            <a:endParaRPr lang="en-US" altLang="zh-CN" sz="1200" b="0" i="0" kern="1200" dirty="0">
              <a:solidFill>
                <a:srgbClr val="333333"/>
              </a:solidFill>
              <a:effectLst/>
              <a:latin typeface="Arial" panose="020B0604020202020204" pitchFamily="34" charset="0"/>
              <a:ea typeface="+mn-ea"/>
              <a:cs typeface="+mn-cs"/>
            </a:endParaRPr>
          </a:p>
          <a:p>
            <a:pPr algn="just"/>
            <a:r>
              <a:rPr lang="zh-CN" altLang="en-US" sz="1200" b="0" i="0" kern="1200" dirty="0">
                <a:solidFill>
                  <a:srgbClr val="333333"/>
                </a:solidFill>
                <a:effectLst/>
                <a:latin typeface="Arial" panose="020B0604020202020204" pitchFamily="34" charset="0"/>
                <a:ea typeface="+mn-ea"/>
                <a:cs typeface="+mn-cs"/>
              </a:rPr>
              <a:t>工业母机概念异动，赛腾股份</a:t>
            </a:r>
            <a:endParaRPr lang="en-US" altLang="zh-CN" sz="1200" b="0" i="0" kern="1200" dirty="0">
              <a:solidFill>
                <a:srgbClr val="333333"/>
              </a:solidFill>
              <a:effectLst/>
              <a:latin typeface="Arial" panose="020B0604020202020204" pitchFamily="34" charset="0"/>
              <a:ea typeface="+mn-ea"/>
              <a:cs typeface="+mn-cs"/>
            </a:endParaRPr>
          </a:p>
          <a:p>
            <a:pPr algn="just"/>
            <a:r>
              <a:rPr lang="zh-CN" altLang="en-US" sz="1200" b="0" i="0" kern="1200" dirty="0">
                <a:solidFill>
                  <a:srgbClr val="333333"/>
                </a:solidFill>
                <a:effectLst/>
                <a:latin typeface="Arial" panose="020B0604020202020204" pitchFamily="34" charset="0"/>
                <a:ea typeface="+mn-ea"/>
                <a:cs typeface="+mn-cs"/>
              </a:rPr>
              <a:t>还是信创板块，诚迈科技</a:t>
            </a:r>
            <a:endParaRPr lang="en-US" altLang="zh-CN" sz="1200" b="0" i="0" kern="1200" dirty="0">
              <a:solidFill>
                <a:srgbClr val="333333"/>
              </a:solidFill>
              <a:effectLst/>
              <a:latin typeface="Arial" panose="020B0604020202020204" pitchFamily="34" charset="0"/>
              <a:ea typeface="+mn-ea"/>
              <a:cs typeface="+mn-cs"/>
            </a:endParaRPr>
          </a:p>
          <a:p>
            <a:pPr algn="just"/>
            <a:endParaRPr lang="en-US" altLang="zh-CN" sz="1200" b="0" i="0" kern="1200" dirty="0">
              <a:solidFill>
                <a:schemeClr val="tx1"/>
              </a:solidFill>
              <a:effectLst/>
              <a:latin typeface="+mn-lt"/>
              <a:ea typeface="+mn-ea"/>
              <a:cs typeface="+mn-cs"/>
            </a:endParaRPr>
          </a:p>
        </p:txBody>
      </p:sp>
      <p:sp>
        <p:nvSpPr>
          <p:cNvPr id="53252"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24A8D8-6A62-4928-A7F1-BD1541A69352}"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altLang="zh-CN" sz="1200" b="0" i="0" u="none" strike="noStrike" kern="1200" cap="none" spc="0" normalizeH="0" baseline="0" noProof="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840563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p:sp>
      <p:sp>
        <p:nvSpPr>
          <p:cNvPr id="55299" name="备注占位符 2"/>
          <p:cNvSpPr>
            <a:spLocks noGrp="1"/>
          </p:cNvSpPr>
          <p:nvPr>
            <p:ph type="body" idx="1"/>
          </p:nvPr>
        </p:nvSpPr>
        <p:spPr>
          <a:noFill/>
        </p:spPr>
        <p:txBody>
          <a:bodyPr/>
          <a:lstStyle/>
          <a:p>
            <a:r>
              <a:rPr lang="en-US" altLang="zh-CN" sz="1200" b="0" i="0" u="none" kern="1200" dirty="0">
                <a:solidFill>
                  <a:srgbClr val="000000"/>
                </a:solidFill>
                <a:effectLst/>
                <a:latin typeface="+mn-lt"/>
                <a:ea typeface="Microsoft Yahei" panose="020B0503020204020204" pitchFamily="34" charset="-122"/>
                <a:cs typeface="+mn-cs"/>
              </a:rPr>
              <a:t>ST</a:t>
            </a:r>
            <a:r>
              <a:rPr lang="zh-CN" altLang="en-US" sz="1200" b="0" i="0" u="none" kern="1200" dirty="0">
                <a:solidFill>
                  <a:srgbClr val="000000"/>
                </a:solidFill>
                <a:effectLst/>
                <a:latin typeface="+mn-lt"/>
                <a:ea typeface="Microsoft Yahei" panose="020B0503020204020204" pitchFamily="34" charset="-122"/>
                <a:cs typeface="+mn-cs"/>
              </a:rPr>
              <a:t>曙光时空人被捕、控股股东股权面临拍卖控制权或将发生变化，半年报亏损复牌后</a:t>
            </a:r>
            <a:r>
              <a:rPr lang="en-US" altLang="zh-CN" sz="1200" b="0" i="0" u="none" kern="1200" dirty="0">
                <a:solidFill>
                  <a:srgbClr val="000000"/>
                </a:solidFill>
                <a:effectLst/>
                <a:latin typeface="+mn-lt"/>
                <a:ea typeface="Microsoft Yahei" panose="020B0503020204020204" pitchFamily="34" charset="-122"/>
                <a:cs typeface="+mn-cs"/>
              </a:rPr>
              <a:t>9</a:t>
            </a:r>
            <a:r>
              <a:rPr lang="zh-CN" altLang="en-US" sz="1200" b="0" i="0" u="none" kern="1200" dirty="0">
                <a:solidFill>
                  <a:srgbClr val="000000"/>
                </a:solidFill>
                <a:effectLst/>
                <a:latin typeface="+mn-lt"/>
                <a:ea typeface="Microsoft Yahei" panose="020B0503020204020204" pitchFamily="34" charset="-122"/>
                <a:cs typeface="+mn-cs"/>
              </a:rPr>
              <a:t>跌停</a:t>
            </a:r>
            <a:endParaRPr lang="en-US" altLang="zh-CN" sz="1200" b="0" i="0" u="none" kern="1200" dirty="0">
              <a:solidFill>
                <a:srgbClr val="000000"/>
              </a:solidFill>
              <a:effectLst/>
              <a:latin typeface="+mn-lt"/>
              <a:ea typeface="Microsoft Yahei" panose="020B0503020204020204" pitchFamily="34" charset="-122"/>
              <a:cs typeface="+mn-cs"/>
            </a:endParaRPr>
          </a:p>
          <a:p>
            <a:r>
              <a:rPr lang="en-US" altLang="zh-CN" sz="1200" b="0" i="0" u="none" kern="1200" dirty="0">
                <a:solidFill>
                  <a:srgbClr val="000000"/>
                </a:solidFill>
                <a:effectLst/>
                <a:latin typeface="+mn-lt"/>
                <a:ea typeface="Microsoft Yahei" panose="020B0503020204020204" pitchFamily="34" charset="-122"/>
                <a:cs typeface="+mn-cs"/>
              </a:rPr>
              <a:t>ST</a:t>
            </a:r>
            <a:r>
              <a:rPr lang="zh-CN" altLang="en-US" sz="1200" b="0" i="0" u="none" kern="1200" dirty="0">
                <a:solidFill>
                  <a:srgbClr val="000000"/>
                </a:solidFill>
                <a:effectLst/>
                <a:latin typeface="+mn-lt"/>
                <a:ea typeface="Microsoft Yahei" panose="020B0503020204020204" pitchFamily="34" charset="-122"/>
                <a:cs typeface="+mn-cs"/>
              </a:rPr>
              <a:t>西源面临丧失主营业务收入困境，</a:t>
            </a:r>
            <a:r>
              <a:rPr lang="zh-CN" altLang="en-US" b="0" i="0" u="none" dirty="0">
                <a:solidFill>
                  <a:srgbClr val="222222"/>
                </a:solidFill>
                <a:effectLst/>
                <a:latin typeface="arial" panose="020B0604020202020204" pitchFamily="34" charset="0"/>
              </a:rPr>
              <a:t>公司</a:t>
            </a:r>
            <a:r>
              <a:rPr lang="zh-CN" altLang="en-US" sz="1200" b="0" i="0" u="none" kern="1200" dirty="0">
                <a:solidFill>
                  <a:srgbClr val="000000"/>
                </a:solidFill>
                <a:effectLst/>
                <a:latin typeface="+mn-lt"/>
                <a:ea typeface="Microsoft Yahei" panose="020B0503020204020204" pitchFamily="34" charset="-122"/>
                <a:cs typeface="+mn-cs"/>
              </a:rPr>
              <a:t>所拥有的金矿，均未正式开展生产经营 活动。近年来，公司业绩出现持续亏损，财务状况恶化，面临大额债务，且所持有的资产均被冻结，公司持续经营能力，后续能否扭亏为盈，均存在重大不确定性。</a:t>
            </a:r>
            <a:endParaRPr lang="en-US" altLang="zh-CN" sz="1200" b="0" i="0" u="none" kern="1200" dirty="0">
              <a:solidFill>
                <a:srgbClr val="000000"/>
              </a:solidFill>
              <a:effectLst/>
              <a:latin typeface="+mn-lt"/>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kern="1200" dirty="0">
                <a:solidFill>
                  <a:srgbClr val="000000"/>
                </a:solidFill>
                <a:effectLst/>
                <a:latin typeface="+mn-lt"/>
                <a:ea typeface="Microsoft Yahei" panose="020B0503020204020204" pitchFamily="34" charset="-122"/>
                <a:cs typeface="+mn-cs"/>
              </a:rPr>
              <a:t>卫星化学产品景气回落短暂拖累业绩，业绩承压</a:t>
            </a:r>
            <a:endParaRPr lang="en-US" altLang="zh-CN" sz="1200" b="0" i="0" u="none" kern="1200" dirty="0">
              <a:solidFill>
                <a:srgbClr val="000000"/>
              </a:solidFill>
              <a:effectLst/>
              <a:latin typeface="+mn-lt"/>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kern="1200" dirty="0">
                <a:solidFill>
                  <a:srgbClr val="000000"/>
                </a:solidFill>
                <a:effectLst/>
                <a:latin typeface="+mn-lt"/>
                <a:ea typeface="Microsoft Yahei" panose="020B0503020204020204" pitchFamily="34" charset="-122"/>
                <a:cs typeface="+mn-cs"/>
              </a:rPr>
              <a:t>露营概念牧高笛连续跌停，</a:t>
            </a:r>
            <a:r>
              <a:rPr lang="en-US" altLang="zh-CN" sz="1200" b="0" i="0" u="none" kern="1200" dirty="0">
                <a:solidFill>
                  <a:srgbClr val="000000"/>
                </a:solidFill>
                <a:effectLst/>
                <a:latin typeface="+mn-lt"/>
                <a:ea typeface="Microsoft Yahei" panose="020B0503020204020204" pitchFamily="34" charset="-122"/>
                <a:cs typeface="+mn-cs"/>
              </a:rPr>
              <a:t>Q3</a:t>
            </a:r>
            <a:r>
              <a:rPr lang="zh-CN" altLang="en-US" sz="1200" b="0" i="0" u="none" kern="1200" dirty="0">
                <a:solidFill>
                  <a:srgbClr val="000000"/>
                </a:solidFill>
                <a:effectLst/>
                <a:latin typeface="+mn-lt"/>
                <a:ea typeface="Microsoft Yahei" panose="020B0503020204020204" pitchFamily="34" charset="-122"/>
                <a:cs typeface="+mn-cs"/>
              </a:rPr>
              <a:t>单季度净利润没有达到市场预期，被砸盘</a:t>
            </a:r>
            <a:endParaRPr lang="en-US" altLang="zh-CN" sz="1200" b="0" i="0" u="none" kern="1200" dirty="0">
              <a:solidFill>
                <a:srgbClr val="000000"/>
              </a:solidFill>
              <a:effectLst/>
              <a:latin typeface="+mn-lt"/>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b="0" i="0" u="none" kern="1200" dirty="0">
                <a:solidFill>
                  <a:srgbClr val="000000"/>
                </a:solidFill>
                <a:effectLst/>
                <a:latin typeface="+mn-lt"/>
                <a:ea typeface="Microsoft Yahei" panose="020B0503020204020204" pitchFamily="34" charset="-122"/>
                <a:cs typeface="+mn-cs"/>
              </a:rPr>
              <a:t>热泵概念走弱，海鸥住工走低</a:t>
            </a:r>
          </a:p>
        </p:txBody>
      </p:sp>
      <p:sp>
        <p:nvSpPr>
          <p:cNvPr id="55300"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E9EE6-3BE6-4A8C-80A8-52CBE14B2DCB}"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1433604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dirty="0"/>
              <a:t>海鸥住工，</a:t>
            </a:r>
            <a:r>
              <a:rPr lang="en-US" altLang="zh-CN" dirty="0"/>
              <a:t>ST</a:t>
            </a:r>
            <a:r>
              <a:rPr lang="zh-CN" altLang="en-US" dirty="0"/>
              <a:t>曙光，大起大落</a:t>
            </a:r>
            <a:endParaRPr lang="en-US" altLang="zh-CN" dirty="0"/>
          </a:p>
          <a:p>
            <a:pPr marL="0" marR="0" lvl="0" indent="0" algn="just" defTabSz="914400" rtl="0" eaLnBrk="1" fontAlgn="auto" latinLnBrk="0" hangingPunct="1">
              <a:lnSpc>
                <a:spcPct val="150000"/>
              </a:lnSpc>
              <a:spcBef>
                <a:spcPts val="0"/>
              </a:spcBef>
              <a:spcAft>
                <a:spcPts val="0"/>
              </a:spcAft>
              <a:buClrTx/>
              <a:buSzTx/>
              <a:buFontTx/>
              <a:buNone/>
              <a:tabLst/>
              <a:defRPr/>
            </a:pPr>
            <a:r>
              <a:rPr lang="zh-CN" altLang="en-US" dirty="0"/>
              <a:t>川仪股份第三季度盈利增逾四成 新增订货明显增长</a:t>
            </a:r>
          </a:p>
        </p:txBody>
      </p:sp>
    </p:spTree>
    <p:extLst>
      <p:ext uri="{BB962C8B-B14F-4D97-AF65-F5344CB8AC3E}">
        <p14:creationId xmlns:p14="http://schemas.microsoft.com/office/powerpoint/2010/main" val="2137977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5"/>
          </p:nvPr>
        </p:nvSpPr>
        <p:spPr/>
        <p:txBody>
          <a:bodyPr/>
          <a:lstStyle/>
          <a:p>
            <a:fld id="{F6A1AEDE-A97D-4FF8-B8CE-E84DB2AF6E51}" type="slidenum">
              <a:rPr lang="zh-CN" altLang="en-US" smtClean="0"/>
              <a:t>18</a:t>
            </a:fld>
            <a:endParaRPr lang="zh-CN" altLang="en-US"/>
          </a:p>
        </p:txBody>
      </p:sp>
    </p:spTree>
    <p:extLst>
      <p:ext uri="{BB962C8B-B14F-4D97-AF65-F5344CB8AC3E}">
        <p14:creationId xmlns:p14="http://schemas.microsoft.com/office/powerpoint/2010/main" val="963566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较上月不变</a:t>
            </a:r>
            <a:endParaRPr lang="en-US" altLang="zh-CN" dirty="0"/>
          </a:p>
        </p:txBody>
      </p:sp>
    </p:spTree>
    <p:extLst>
      <p:ext uri="{BB962C8B-B14F-4D97-AF65-F5344CB8AC3E}">
        <p14:creationId xmlns:p14="http://schemas.microsoft.com/office/powerpoint/2010/main" val="259373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p:sp>
      <p:sp>
        <p:nvSpPr>
          <p:cNvPr id="40963"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0964" name="灯片编号占位符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D1252-F4D2-4957-B2AF-B15F6A231658}" type="slidenum">
              <a:rPr kumimoji="0" lang="zh-CN" altLang="en-US" sz="1200" b="0" i="0" u="none" strike="noStrike" kern="1200" cap="none" spc="0" normalizeH="0" baseline="0" noProof="0" smtClean="0">
                <a:ln>
                  <a:noFill/>
                </a:ln>
                <a:solidFill>
                  <a:prstClr val="black"/>
                </a:solidFill>
                <a:effectLst/>
                <a:uLnTx/>
                <a:uFillTx/>
                <a:latin typeface="Arial" panose="020B0604020202020204" pitchFamily="34" charset="0"/>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dirty="0">
              <a:ln>
                <a:noFill/>
              </a:ln>
              <a:solidFill>
                <a:prstClr val="black"/>
              </a:solidFill>
              <a:effectLst/>
              <a:uLnTx/>
              <a:uFillTx/>
              <a:latin typeface="Arial" panose="020B0604020202020204" pitchFamily="34" charset="0"/>
              <a:ea typeface="等线" panose="02010600030101010101" pitchFamily="2" charset="-122"/>
              <a:cs typeface="+mn-cs"/>
            </a:endParaRPr>
          </a:p>
        </p:txBody>
      </p:sp>
    </p:spTree>
    <p:extLst>
      <p:ext uri="{BB962C8B-B14F-4D97-AF65-F5344CB8AC3E}">
        <p14:creationId xmlns:p14="http://schemas.microsoft.com/office/powerpoint/2010/main" val="2397178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中青宝宝德投资质押给江苏银行和工商银行用于生产经营</a:t>
            </a:r>
            <a:endParaRPr lang="en-US" altLang="zh-CN" dirty="0"/>
          </a:p>
          <a:p>
            <a:r>
              <a:rPr lang="zh-CN" altLang="en-US" dirty="0"/>
              <a:t>莎普爱思控股股东及其一致行动人质押用于并购贷款</a:t>
            </a:r>
            <a:endParaRPr lang="en-US" altLang="zh-CN" dirty="0"/>
          </a:p>
          <a:p>
            <a:r>
              <a:rPr lang="zh-CN" altLang="en-US" dirty="0"/>
              <a:t>昭衍新药质押用于自身生产经营</a:t>
            </a:r>
            <a:endParaRPr lang="en-US" altLang="zh-CN" dirty="0"/>
          </a:p>
          <a:p>
            <a:r>
              <a:rPr lang="zh-CN" altLang="en-US" dirty="0"/>
              <a:t>杉杉股份质押为</a:t>
            </a:r>
            <a:r>
              <a:rPr lang="zh-CN" altLang="en-US" b="0" i="0" dirty="0">
                <a:effectLst/>
                <a:latin typeface="Arial" panose="020B0604020202020204" pitchFamily="34" charset="0"/>
              </a:rPr>
              <a:t>可交换公司债券持有人交换股份和本次债券偿付提供担保</a:t>
            </a:r>
            <a:endParaRPr lang="en-US" altLang="zh-CN" b="0" i="0" dirty="0">
              <a:effectLst/>
              <a:latin typeface="Arial" panose="020B0604020202020204" pitchFamily="34" charset="0"/>
            </a:endParaRPr>
          </a:p>
          <a:p>
            <a:r>
              <a:rPr lang="zh-CN" altLang="en-US" dirty="0"/>
              <a:t>通光线缆质押用于经营</a:t>
            </a:r>
            <a:endParaRPr lang="en-US" altLang="zh-CN" dirty="0"/>
          </a:p>
          <a:p>
            <a:endParaRPr lang="zh-CN" altLang="en-US" dirty="0"/>
          </a:p>
        </p:txBody>
      </p:sp>
    </p:spTree>
    <p:extLst>
      <p:ext uri="{BB962C8B-B14F-4D97-AF65-F5344CB8AC3E}">
        <p14:creationId xmlns:p14="http://schemas.microsoft.com/office/powerpoint/2010/main" val="4335624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4289355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p:sp>
      <p:sp>
        <p:nvSpPr>
          <p:cNvPr id="54275" name="备注占位符 2"/>
          <p:cNvSpPr>
            <a:spLocks noGrp="1"/>
          </p:cNvSpPr>
          <p:nvPr>
            <p:ph type="body" idx="1"/>
          </p:nvPr>
        </p:nvSpPr>
        <p:spPr>
          <a:noFill/>
        </p:spPr>
        <p:txBody>
          <a:bodyPr/>
          <a:lstStyle/>
          <a:p>
            <a:endParaRPr lang="zh-CN" altLang="en-US" dirty="0">
              <a:ea typeface="宋体" panose="02010600030101010101" pitchFamily="2" charset="-122"/>
            </a:endParaRPr>
          </a:p>
        </p:txBody>
      </p:sp>
      <p:sp>
        <p:nvSpPr>
          <p:cNvPr id="54276" name="灯片编号占位符 3"/>
          <p:cNvSpPr txBox="1">
            <a:spLocks noGrp="1"/>
          </p:cNvSpPr>
          <p:nvPr/>
        </p:nvSpPr>
        <p:spPr bwMode="auto">
          <a:xfrm>
            <a:off x="3849688" y="9431338"/>
            <a:ext cx="2946400" cy="496887"/>
          </a:xfrm>
          <a:prstGeom prst="rect">
            <a:avLst/>
          </a:prstGeom>
          <a:noFill/>
          <a:ln w="9525">
            <a:noFill/>
            <a:miter lim="800000"/>
          </a:ln>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102CD48E-DF1A-40EA-893E-43C78C7B8506}"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5893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837979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p:cNvSpPr>
            <a:spLocks noGrp="1" noRot="1" noChangeAspect="1" noTextEdit="1"/>
          </p:cNvSpPr>
          <p:nvPr>
            <p:ph type="sldImg"/>
          </p:nvPr>
        </p:nvSpPr>
        <p:spPr/>
      </p:sp>
      <p:sp>
        <p:nvSpPr>
          <p:cNvPr id="59395"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59396"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54EC2046-CBD9-49BA-BD82-23E1D28F573E}"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24</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68923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p:sp>
      <p:sp>
        <p:nvSpPr>
          <p:cNvPr id="61443" name="备注占位符 2"/>
          <p:cNvSpPr>
            <a:spLocks noGrp="1"/>
          </p:cNvSpPr>
          <p:nvPr>
            <p:ph type="body" idx="1"/>
          </p:nvPr>
        </p:nvSpPr>
        <p:spPr>
          <a:noFill/>
        </p:spPr>
        <p:txBody>
          <a:bodyPr lIns="91550" tIns="45774" rIns="91550" bIns="45774"/>
          <a:lstStyle/>
          <a:p>
            <a:endParaRPr lang="zh-CN" altLang="en-US">
              <a:latin typeface="Arial" panose="020B0604020202020204" pitchFamily="34" charset="0"/>
            </a:endParaRPr>
          </a:p>
        </p:txBody>
      </p:sp>
      <p:sp>
        <p:nvSpPr>
          <p:cNvPr id="61444" name="灯片编号占位符 3"/>
          <p:cNvSpPr txBox="1">
            <a:spLocks noGrp="1"/>
          </p:cNvSpPr>
          <p:nvPr/>
        </p:nvSpPr>
        <p:spPr bwMode="auto">
          <a:xfrm>
            <a:off x="3849688" y="9432925"/>
            <a:ext cx="2946400" cy="495300"/>
          </a:xfrm>
          <a:prstGeom prst="rect">
            <a:avLst/>
          </a:prstGeom>
          <a:noFill/>
          <a:ln w="9525">
            <a:noFill/>
            <a:miter lim="800000"/>
          </a:ln>
        </p:spPr>
        <p:txBody>
          <a:bodyPr lIns="91550" tIns="45774" rIns="91550" bIns="45774" anchor="b"/>
          <a:lstStyle/>
          <a:p>
            <a:pPr marL="0" marR="0" lvl="0" indent="0" algn="r" defTabSz="915670" rtl="0" eaLnBrk="1" fontAlgn="auto" latinLnBrk="0" hangingPunct="1">
              <a:lnSpc>
                <a:spcPct val="100000"/>
              </a:lnSpc>
              <a:spcBef>
                <a:spcPts val="0"/>
              </a:spcBef>
              <a:spcAft>
                <a:spcPts val="0"/>
              </a:spcAft>
              <a:buClrTx/>
              <a:buSzTx/>
              <a:buFontTx/>
              <a:buNone/>
              <a:tabLst/>
              <a:defRPr/>
            </a:pPr>
            <a:fld id="{B66FD792-C4C0-47E5-9BDE-FF08C9B884DB}" type="slidenum">
              <a:rPr kumimoji="0" lang="zh-CN" altLang="en-US" sz="1200" b="0" i="0" u="none" strike="noStrike" kern="1200" cap="none" spc="0" normalizeH="0" baseline="0" noProof="0">
                <a:ln>
                  <a:noFill/>
                </a:ln>
                <a:solidFill>
                  <a:srgbClr val="000000"/>
                </a:solidFill>
                <a:effectLst/>
                <a:uLnTx/>
                <a:uFillTx/>
                <a:latin typeface="等线" panose="020F0502020204030204"/>
                <a:ea typeface="等线" panose="02010600030101010101" pitchFamily="2" charset="-122"/>
                <a:cs typeface="+mn-cs"/>
              </a:rPr>
              <a:pPr marL="0" marR="0" lvl="0" indent="0" algn="r" defTabSz="915670" rtl="0" eaLnBrk="1" fontAlgn="auto" latinLnBrk="0" hangingPunct="1">
                <a:lnSpc>
                  <a:spcPct val="100000"/>
                </a:lnSpc>
                <a:spcBef>
                  <a:spcPts val="0"/>
                </a:spcBef>
                <a:spcAft>
                  <a:spcPts val="0"/>
                </a:spcAft>
                <a:buClrTx/>
                <a:buSzTx/>
                <a:buFontTx/>
                <a:buNone/>
                <a:tabLst/>
                <a:defRPr/>
              </a:pPr>
              <a:t>25</a:t>
            </a:fld>
            <a:endParaRPr kumimoji="0" lang="en-US" altLang="zh-CN" sz="1200" b="0" i="0" u="none" strike="noStrike" kern="1200" cap="none" spc="0" normalizeH="0" baseline="0" noProof="0" dirty="0">
              <a:ln>
                <a:noFill/>
              </a:ln>
              <a:solidFill>
                <a:srgbClr val="000000"/>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4577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p:sp>
      <p:sp>
        <p:nvSpPr>
          <p:cNvPr id="41987"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1988"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93E6D2-58B9-44CA-9DA2-F9D516F0FA5C}"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250037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p:sp>
      <p:sp>
        <p:nvSpPr>
          <p:cNvPr id="4301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301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DFAB647-5434-4ABC-A07D-364031E59BF1}"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96219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Tree>
    <p:extLst>
      <p:ext uri="{BB962C8B-B14F-4D97-AF65-F5344CB8AC3E}">
        <p14:creationId xmlns:p14="http://schemas.microsoft.com/office/powerpoint/2010/main" val="3553803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5060"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44F239-2C94-4817-927E-CC75FBAA7CF6}"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1005884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340535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幻灯片图像占位符 1"/>
          <p:cNvSpPr>
            <a:spLocks noGrp="1" noRot="1" noChangeAspect="1" noTextEdit="1"/>
          </p:cNvSpPr>
          <p:nvPr>
            <p:ph type="sldImg"/>
          </p:nvPr>
        </p:nvSpPr>
        <p:spPr/>
      </p:sp>
      <p:sp>
        <p:nvSpPr>
          <p:cNvPr id="48131" name="备注占位符 2"/>
          <p:cNvSpPr>
            <a:spLocks noGrp="1"/>
          </p:cNvSpPr>
          <p:nvPr>
            <p:ph type="body" idx="1"/>
          </p:nvPr>
        </p:nvSpPr>
        <p:spPr>
          <a:noFill/>
        </p:spPr>
        <p:txBody>
          <a:bodyPr/>
          <a:lstStyle/>
          <a:p>
            <a:endParaRPr lang="zh-CN" altLang="en-US" dirty="0">
              <a:latin typeface="Arial" panose="020B0604020202020204" pitchFamily="34" charset="0"/>
            </a:endParaRPr>
          </a:p>
        </p:txBody>
      </p:sp>
      <p:sp>
        <p:nvSpPr>
          <p:cNvPr id="48132"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E52DA10-8DE6-4A6A-9726-E43521613602}"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52660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p:sp>
      <p:sp>
        <p:nvSpPr>
          <p:cNvPr id="46083" name="备注占位符 2"/>
          <p:cNvSpPr>
            <a:spLocks noGrp="1"/>
          </p:cNvSpPr>
          <p:nvPr>
            <p:ph type="body" idx="1"/>
          </p:nvPr>
        </p:nvSpPr>
        <p:spPr>
          <a:noFill/>
        </p:spPr>
        <p:txBody>
          <a:bodyPr/>
          <a:lstStyle/>
          <a:p>
            <a:endParaRPr lang="en-US" altLang="zh-CN" dirty="0">
              <a:latin typeface="Arial" panose="020B0604020202020204" pitchFamily="34" charset="0"/>
            </a:endParaRPr>
          </a:p>
        </p:txBody>
      </p:sp>
      <p:sp>
        <p:nvSpPr>
          <p:cNvPr id="46084" name="灯片编号占位符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ADFC64E-0477-46FF-A69A-C14BF260A05B}" type="slidenum">
              <a:rPr kumimoji="0" lang="zh-CN" altLang="en-US"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4044914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24C6ED-4744-4F9F-B59A-D11DB5FDB3E4}"/>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FABD1A-10D4-4423-8F86-0373DD5B3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87063B3-7291-4BBB-8BD8-16CAF57BC8BE}"/>
              </a:ext>
            </a:extLst>
          </p:cNvPr>
          <p:cNvSpPr>
            <a:spLocks noGrp="1"/>
          </p:cNvSpPr>
          <p:nvPr>
            <p:ph type="dt" sz="half" idx="10"/>
          </p:nvPr>
        </p:nvSpPr>
        <p:spPr/>
        <p:txBody>
          <a:bodyPr/>
          <a:lstStyle/>
          <a:p>
            <a:fld id="{8C2FA68C-DBB8-41FC-A6D2-778105FE653B}"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D9D83008-61D6-4095-8240-F067658B38C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FFD4D82-31DE-428E-A5AB-B3CC27985A26}"/>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07920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8A3A4D-6ABC-43B6-BA40-BED3CFC658A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13F620E-6BCE-405C-B9BE-9B7A6BF15FB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7DE716-881E-4BD9-96BF-7E709EF7D8EA}"/>
              </a:ext>
            </a:extLst>
          </p:cNvPr>
          <p:cNvSpPr>
            <a:spLocks noGrp="1"/>
          </p:cNvSpPr>
          <p:nvPr>
            <p:ph type="dt" sz="half" idx="10"/>
          </p:nvPr>
        </p:nvSpPr>
        <p:spPr/>
        <p:txBody>
          <a:bodyPr/>
          <a:lstStyle/>
          <a:p>
            <a:fld id="{8C2FA68C-DBB8-41FC-A6D2-778105FE653B}"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4030CE4A-ED05-4544-969C-39C4CF2B05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899702F-61AA-4897-9EEA-D3E2CA898AC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4772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2D27E7-6D61-4993-9A4D-45D5EF9E975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99CF94-9D89-4850-81A3-0756C9C158A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854A70C-E1D9-4D2A-AB1E-6B87A2848F6D}"/>
              </a:ext>
            </a:extLst>
          </p:cNvPr>
          <p:cNvSpPr>
            <a:spLocks noGrp="1"/>
          </p:cNvSpPr>
          <p:nvPr>
            <p:ph type="dt" sz="half" idx="10"/>
          </p:nvPr>
        </p:nvSpPr>
        <p:spPr/>
        <p:txBody>
          <a:bodyPr/>
          <a:lstStyle/>
          <a:p>
            <a:fld id="{8C2FA68C-DBB8-41FC-A6D2-778105FE653B}"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4EFD6C3F-A679-4037-832D-A53F49FE66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7ADAAC8-EC8E-4F08-9BF7-8D2E1DB8A36F}"/>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99322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dirty="0">
                <a:solidFill>
                  <a:schemeClr val="bg1"/>
                </a:solidFill>
                <a:latin typeface="Verdana" panose="020B0604030504040204" pitchFamily="34" charset="0"/>
              </a:rPr>
              <a:t>www.rongke.com</a:t>
            </a:r>
          </a:p>
        </p:txBody>
      </p:sp>
      <p:pic>
        <p:nvPicPr>
          <p:cNvPr id="6" name="Picture 2" descr="rkk"/>
          <p:cNvPicPr>
            <a:picLocks noChangeArrowheads="1"/>
          </p:cNvPicPr>
          <p:nvPr/>
        </p:nvPicPr>
        <p:blipFill>
          <a:blip r:embed="rId4"/>
          <a:srcRect/>
          <a:stretch>
            <a:fillRect/>
          </a:stretch>
        </p:blipFill>
        <p:spPr bwMode="auto">
          <a:xfrm>
            <a:off x="3860223" y="4151452"/>
            <a:ext cx="720000" cy="720000"/>
          </a:xfrm>
          <a:prstGeom prst="rect">
            <a:avLst/>
          </a:prstGeom>
          <a:noFill/>
          <a:ln w="9525">
            <a:noFill/>
            <a:miter lim="800000"/>
            <a:headEnd/>
            <a:tailEnd/>
          </a:ln>
        </p:spPr>
      </p:pic>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dirty="0">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spTree>
    <p:extLst>
      <p:ext uri="{BB962C8B-B14F-4D97-AF65-F5344CB8AC3E}">
        <p14:creationId xmlns:p14="http://schemas.microsoft.com/office/powerpoint/2010/main" val="55853094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3" name="Picture 35" descr="top"/>
          <p:cNvPicPr>
            <a:picLocks noChangeArrowheads="1"/>
          </p:cNvPicPr>
          <p:nvPr/>
        </p:nvPicPr>
        <p:blipFill>
          <a:blip r:embed="rId2"/>
          <a:srcRect/>
          <a:stretch>
            <a:fillRect/>
          </a:stretch>
        </p:blipFill>
        <p:spPr bwMode="auto">
          <a:xfrm>
            <a:off x="0" y="0"/>
            <a:ext cx="12192000" cy="1130300"/>
          </a:xfrm>
          <a:prstGeom prst="rect">
            <a:avLst/>
          </a:prstGeom>
          <a:noFill/>
          <a:ln w="9525">
            <a:noFill/>
            <a:miter lim="800000"/>
            <a:headEnd/>
            <a:tailEnd/>
          </a:ln>
        </p:spPr>
      </p:pic>
      <p:pic>
        <p:nvPicPr>
          <p:cNvPr id="4" name="Picture 36" descr="bottom"/>
          <p:cNvPicPr>
            <a:picLocks noChangeAspect="1" noChangeArrowheads="1"/>
          </p:cNvPicPr>
          <p:nvPr/>
        </p:nvPicPr>
        <p:blipFill>
          <a:blip r:embed="rId3"/>
          <a:srcRect/>
          <a:stretch>
            <a:fillRect/>
          </a:stretch>
        </p:blipFill>
        <p:spPr bwMode="auto">
          <a:xfrm>
            <a:off x="0" y="5524500"/>
            <a:ext cx="12192000" cy="1333500"/>
          </a:xfrm>
          <a:prstGeom prst="rect">
            <a:avLst/>
          </a:prstGeom>
          <a:noFill/>
          <a:ln w="9525">
            <a:noFill/>
            <a:miter lim="800000"/>
            <a:headEnd/>
            <a:tailEnd/>
          </a:ln>
        </p:spPr>
      </p:pic>
      <p:sp>
        <p:nvSpPr>
          <p:cNvPr id="5" name="Rectangle 41"/>
          <p:cNvSpPr>
            <a:spLocks noChangeArrowheads="1"/>
          </p:cNvSpPr>
          <p:nvPr/>
        </p:nvSpPr>
        <p:spPr bwMode="auto">
          <a:xfrm>
            <a:off x="80434" y="6577014"/>
            <a:ext cx="2944284" cy="236537"/>
          </a:xfrm>
          <a:prstGeom prst="rect">
            <a:avLst/>
          </a:prstGeom>
          <a:noFill/>
          <a:ln w="9525">
            <a:noFill/>
            <a:miter lim="800000"/>
          </a:ln>
        </p:spPr>
        <p:txBody>
          <a:bodyPr/>
          <a:lstStyle/>
          <a:p>
            <a:pPr>
              <a:defRPr/>
            </a:pPr>
            <a:r>
              <a:rPr lang="en-US" altLang="zh-CN" sz="1200" b="1" dirty="0">
                <a:solidFill>
                  <a:schemeClr val="bg1"/>
                </a:solidFill>
                <a:latin typeface="Verdana" panose="020B0604030504040204" pitchFamily="34" charset="0"/>
              </a:rPr>
              <a:t>www.rongke.com</a:t>
            </a:r>
          </a:p>
        </p:txBody>
      </p:sp>
      <p:sp>
        <p:nvSpPr>
          <p:cNvPr id="7" name="Text Box 3"/>
          <p:cNvSpPr txBox="1">
            <a:spLocks noChangeArrowheads="1"/>
          </p:cNvSpPr>
          <p:nvPr/>
        </p:nvSpPr>
        <p:spPr bwMode="auto">
          <a:xfrm>
            <a:off x="3854452" y="4637088"/>
            <a:ext cx="5759449" cy="30480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20000"/>
              </a:spcBef>
              <a:buClr>
                <a:schemeClr val="hlink"/>
              </a:buClr>
              <a:buFont typeface="Wingdings" panose="05000000000000000000" pitchFamily="2" charset="2"/>
              <a:buNone/>
              <a:defRPr/>
            </a:pPr>
            <a:r>
              <a:rPr lang="en-US" altLang="zh-CN" sz="1400" b="1" dirty="0">
                <a:solidFill>
                  <a:srgbClr val="777777"/>
                </a:solidFill>
                <a:ea typeface="宋体" panose="02010600030101010101" pitchFamily="2" charset="-122"/>
              </a:rPr>
              <a:t>RONGKE INVESTMENT MANAGEMENT CO., LTD</a:t>
            </a:r>
          </a:p>
        </p:txBody>
      </p:sp>
      <p:sp>
        <p:nvSpPr>
          <p:cNvPr id="8" name="Text Box 4"/>
          <p:cNvSpPr txBox="1">
            <a:spLocks noChangeArrowheads="1"/>
          </p:cNvSpPr>
          <p:nvPr/>
        </p:nvSpPr>
        <p:spPr bwMode="auto">
          <a:xfrm>
            <a:off x="3831167" y="4098925"/>
            <a:ext cx="5761567" cy="488950"/>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algn="ctr" eaLnBrk="1" hangingPunct="1">
              <a:spcBef>
                <a:spcPct val="50000"/>
              </a:spcBef>
              <a:defRPr/>
            </a:pPr>
            <a:r>
              <a:rPr lang="zh-CN" altLang="en-US" sz="2600" b="1">
                <a:solidFill>
                  <a:srgbClr val="777777"/>
                </a:solidFill>
                <a:ea typeface="黑体" panose="02010609060101010101" pitchFamily="49" charset="-122"/>
              </a:rPr>
              <a:t>上海融客投资管理有限公司</a:t>
            </a:r>
          </a:p>
        </p:txBody>
      </p:sp>
      <p:sp>
        <p:nvSpPr>
          <p:cNvPr id="3074" name="Rectangle 2"/>
          <p:cNvSpPr>
            <a:spLocks noGrp="1" noChangeArrowheads="1"/>
          </p:cNvSpPr>
          <p:nvPr>
            <p:ph type="ctrTitle" hasCustomPrompt="1"/>
          </p:nvPr>
        </p:nvSpPr>
        <p:spPr bwMode="gray">
          <a:xfrm>
            <a:off x="1775884" y="1773239"/>
            <a:ext cx="8839200" cy="1012825"/>
          </a:xfrm>
          <a:prstGeom prst="rect">
            <a:avLst/>
          </a:prstGeom>
          <a:noFill/>
          <a:ln>
            <a:miter lim="800000"/>
          </a:ln>
        </p:spPr>
        <p:txBody>
          <a:bodyPr vert="horz" wrap="square" lIns="91440" tIns="45720" rIns="91440" bIns="45720" numCol="1" anchor="ctr" anchorCtr="0" compatLnSpc="1"/>
          <a:lstStyle>
            <a:lvl1pPr algn="ctr">
              <a:defRPr sz="3600">
                <a:latin typeface="黑体" panose="02010609060101010101" pitchFamily="49" charset="-122"/>
                <a:ea typeface="黑体" panose="02010609060101010101" pitchFamily="49" charset="-122"/>
              </a:defRPr>
            </a:lvl1pPr>
          </a:lstStyle>
          <a:p>
            <a:r>
              <a:rPr lang="en-US" altLang="zh-CN"/>
              <a:t>Click to edit Master </a:t>
            </a:r>
            <a:br>
              <a:rPr lang="en-US" altLang="zh-CN"/>
            </a:br>
            <a:r>
              <a:rPr lang="en-US" altLang="zh-CN"/>
              <a:t>title style</a:t>
            </a:r>
          </a:p>
        </p:txBody>
      </p:sp>
      <p:pic>
        <p:nvPicPr>
          <p:cNvPr id="9" name="Picture 2" descr="rkk">
            <a:extLst>
              <a:ext uri="{FF2B5EF4-FFF2-40B4-BE49-F238E27FC236}">
                <a16:creationId xmlns:a16="http://schemas.microsoft.com/office/drawing/2014/main" id="{4AE9832A-4DDC-4FDE-BBAA-B9B91B9A0769}"/>
              </a:ext>
            </a:extLst>
          </p:cNvPr>
          <p:cNvPicPr>
            <a:picLocks noChangeArrowheads="1"/>
          </p:cNvPicPr>
          <p:nvPr userDrawn="1"/>
        </p:nvPicPr>
        <p:blipFill>
          <a:blip r:embed="rId4"/>
          <a:srcRect/>
          <a:stretch>
            <a:fillRect/>
          </a:stretch>
        </p:blipFill>
        <p:spPr bwMode="auto">
          <a:xfrm>
            <a:off x="3860223" y="4151452"/>
            <a:ext cx="720000" cy="720000"/>
          </a:xfrm>
          <a:prstGeom prst="rect">
            <a:avLst/>
          </a:prstGeom>
          <a:noFill/>
          <a:ln w="9525">
            <a:noFill/>
            <a:miter lim="800000"/>
            <a:headEnd/>
            <a:tailEnd/>
          </a:ln>
        </p:spPr>
      </p:pic>
    </p:spTree>
    <p:extLst>
      <p:ext uri="{BB962C8B-B14F-4D97-AF65-F5344CB8AC3E}">
        <p14:creationId xmlns:p14="http://schemas.microsoft.com/office/powerpoint/2010/main" val="870425334"/>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4338989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162634049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279218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2616883"/>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7" descr="bottom"/>
          <p:cNvPicPr>
            <a:picLocks noChangeArrowheads="1"/>
          </p:cNvPicPr>
          <p:nvPr userDrawn="1"/>
        </p:nvPicPr>
        <p:blipFill>
          <a:blip r:embed="rId2"/>
          <a:srcRect/>
          <a:stretch>
            <a:fillRect/>
          </a:stretch>
        </p:blipFill>
        <p:spPr bwMode="auto">
          <a:xfrm>
            <a:off x="0" y="1588"/>
            <a:ext cx="12192000" cy="906462"/>
          </a:xfrm>
          <a:prstGeom prst="rect">
            <a:avLst/>
          </a:prstGeom>
          <a:noFill/>
          <a:ln w="9525">
            <a:noFill/>
            <a:miter lim="800000"/>
            <a:headEnd/>
            <a:tailEnd/>
          </a:ln>
        </p:spPr>
      </p:pic>
      <p:sp>
        <p:nvSpPr>
          <p:cNvPr id="2" name="标题 1"/>
          <p:cNvSpPr>
            <a:spLocks noGrp="1"/>
          </p:cNvSpPr>
          <p:nvPr>
            <p:ph type="title"/>
          </p:nvPr>
        </p:nvSpPr>
        <p:spPr>
          <a:xfrm>
            <a:off x="609600" y="274638"/>
            <a:ext cx="10972800" cy="1143000"/>
          </a:xfrm>
          <a:prstGeom prst="rect">
            <a:avLst/>
          </a:prstGeom>
        </p:spPr>
        <p:txBody>
          <a:bodyPr/>
          <a:lstStyle/>
          <a:p>
            <a:r>
              <a:rPr lang="zh-CN" altLang="en-US" dirty="0"/>
              <a:t>单击此处编辑母版标题样式</a:t>
            </a:r>
          </a:p>
        </p:txBody>
      </p:sp>
    </p:spTree>
    <p:extLst>
      <p:ext uri="{BB962C8B-B14F-4D97-AF65-F5344CB8AC3E}">
        <p14:creationId xmlns:p14="http://schemas.microsoft.com/office/powerpoint/2010/main" val="39403545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90132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0794EC-99FB-47CC-B8C1-50C5ED4E5C2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8B6F781-033E-456D-9485-4B5C3B1D26B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407EF9D-3AB6-433E-82F1-E42439106463}"/>
              </a:ext>
            </a:extLst>
          </p:cNvPr>
          <p:cNvSpPr>
            <a:spLocks noGrp="1"/>
          </p:cNvSpPr>
          <p:nvPr>
            <p:ph type="dt" sz="half" idx="10"/>
          </p:nvPr>
        </p:nvSpPr>
        <p:spPr/>
        <p:txBody>
          <a:bodyPr/>
          <a:lstStyle/>
          <a:p>
            <a:fld id="{8C2FA68C-DBB8-41FC-A6D2-778105FE653B}"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AC991CF3-518D-430E-B047-04AC1AF8DF2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029C04-66FA-462F-84FF-B9C397DE24DC}"/>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2208353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146829984"/>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40381006"/>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1101087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13465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273282735"/>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44519729"/>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68648276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5905916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06334800"/>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12273363"/>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77BAA25-94E7-4D96-95E0-C504B191781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96998AC-675E-4512-9156-9D80F3B1D3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C458FFB-4239-4388-AD8D-4FBF3D2B068C}"/>
              </a:ext>
            </a:extLst>
          </p:cNvPr>
          <p:cNvSpPr>
            <a:spLocks noGrp="1"/>
          </p:cNvSpPr>
          <p:nvPr>
            <p:ph type="dt" sz="half" idx="10"/>
          </p:nvPr>
        </p:nvSpPr>
        <p:spPr/>
        <p:txBody>
          <a:bodyPr/>
          <a:lstStyle/>
          <a:p>
            <a:fld id="{8C2FA68C-DBB8-41FC-A6D2-778105FE653B}"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466B5EE3-F70A-4AAE-A302-C65493157F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687B3D8-66D1-4657-8186-5E4A57FF08B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618691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136698"/>
      </p:ext>
    </p:extLst>
  </p:cSld>
  <p:clrMapOvr>
    <a:masterClrMapping/>
  </p:clrMapOvr>
  <p:transition>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236404903"/>
      </p:ext>
    </p:extLst>
  </p:cSld>
  <p:clrMapOvr>
    <a:masterClrMapping/>
  </p:clrMapOvr>
  <p:transition>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625603688"/>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30600975"/>
      </p:ext>
    </p:extLst>
  </p:cSld>
  <p:clrMapOvr>
    <a:masterClrMapping/>
  </p:clrMapOvr>
  <p:transition>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85671464"/>
      </p:ext>
    </p:extLst>
  </p:cSld>
  <p:clrMapOvr>
    <a:masterClrMapping/>
  </p:clrMapOvr>
  <p:transition>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632405125"/>
      </p:ext>
    </p:extLst>
  </p:cSld>
  <p:clrMapOvr>
    <a:masterClrMapping/>
  </p:clrMapOvr>
  <p:transition>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94537783"/>
      </p:ext>
    </p:extLst>
  </p:cSld>
  <p:clrMapOvr>
    <a:masterClrMapping/>
  </p:clrMapOvr>
  <p:transition>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3289048854"/>
      </p:ext>
    </p:extLst>
  </p:cSld>
  <p:clrMapOvr>
    <a:masterClrMapping/>
  </p:clrMapOvr>
  <p:transition>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8877115"/>
      </p:ext>
    </p:extLst>
  </p:cSld>
  <p:clrMapOvr>
    <a:masterClrMapping/>
  </p:clrMapOvr>
  <p:transition>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55154507"/>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4F1757-4F73-4B37-999A-C3591B05912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EB140B5-AC30-4027-AB6A-2AD1F2ABD021}"/>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BE99D27-8CDB-48C0-B815-4FC9061BE6DB}"/>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CD9BD5-4C04-49FB-8AC9-B08B8F0523EF}"/>
              </a:ext>
            </a:extLst>
          </p:cNvPr>
          <p:cNvSpPr>
            <a:spLocks noGrp="1"/>
          </p:cNvSpPr>
          <p:nvPr>
            <p:ph type="dt" sz="half" idx="10"/>
          </p:nvPr>
        </p:nvSpPr>
        <p:spPr/>
        <p:txBody>
          <a:bodyPr/>
          <a:lstStyle/>
          <a:p>
            <a:fld id="{8C2FA68C-DBB8-41FC-A6D2-778105FE653B}" type="datetimeFigureOut">
              <a:rPr lang="zh-CN" altLang="en-US" smtClean="0"/>
              <a:t>2022/11/9</a:t>
            </a:fld>
            <a:endParaRPr lang="zh-CN" altLang="en-US"/>
          </a:p>
        </p:txBody>
      </p:sp>
      <p:sp>
        <p:nvSpPr>
          <p:cNvPr id="6" name="页脚占位符 5">
            <a:extLst>
              <a:ext uri="{FF2B5EF4-FFF2-40B4-BE49-F238E27FC236}">
                <a16:creationId xmlns:a16="http://schemas.microsoft.com/office/drawing/2014/main" id="{8D68C260-478F-4D18-A797-8965EB3EF01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61782DC-D41A-4C32-80B3-4178C5BF4D7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951908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02734182"/>
      </p:ext>
    </p:extLst>
  </p:cSld>
  <p:clrMapOvr>
    <a:masterClrMapping/>
  </p:clrMapOvr>
  <p:transition>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04240269"/>
      </p:ext>
    </p:extLst>
  </p:cSld>
  <p:clrMapOvr>
    <a:masterClrMapping/>
  </p:clrMapOvr>
  <p:transition>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79022678"/>
      </p:ext>
    </p:extLst>
  </p:cSld>
  <p:clrMapOvr>
    <a:masterClrMapping/>
  </p:clrMapOvr>
  <p:transition>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0508744"/>
      </p:ext>
    </p:extLst>
  </p:cSld>
  <p:clrMapOvr>
    <a:masterClrMapping/>
  </p:clrMapOvr>
  <p:transition>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95416339"/>
      </p:ext>
    </p:extLst>
  </p:cSld>
  <p:clrMapOvr>
    <a:masterClrMapping/>
  </p:clrMapOvr>
  <p:transition>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263693923"/>
      </p:ext>
    </p:extLst>
  </p:cSld>
  <p:clrMapOvr>
    <a:masterClrMapping/>
  </p:clrMapOvr>
  <p:transition>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1033184"/>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42669723"/>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表格占位符 2"/>
          <p:cNvSpPr>
            <a:spLocks noGrp="1"/>
          </p:cNvSpPr>
          <p:nvPr>
            <p:ph type="tbl"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1075658945"/>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8564859"/>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338454-5BD5-45C4-8FBE-C297D8A9349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D23380C-6E8B-464F-A527-AA065F8498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E9770D7-C2E7-4294-AA1A-09F352D5D8C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5814A7D-5825-4580-9E37-F170AC3231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1BA75D6-2DDB-4F62-A4BD-86A0AB31FFC5}"/>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AD12B6F-7B6F-4177-8715-69311746194A}"/>
              </a:ext>
            </a:extLst>
          </p:cNvPr>
          <p:cNvSpPr>
            <a:spLocks noGrp="1"/>
          </p:cNvSpPr>
          <p:nvPr>
            <p:ph type="dt" sz="half" idx="10"/>
          </p:nvPr>
        </p:nvSpPr>
        <p:spPr/>
        <p:txBody>
          <a:bodyPr/>
          <a:lstStyle/>
          <a:p>
            <a:fld id="{8C2FA68C-DBB8-41FC-A6D2-778105FE653B}" type="datetimeFigureOut">
              <a:rPr lang="zh-CN" altLang="en-US" smtClean="0"/>
              <a:t>2022/11/9</a:t>
            </a:fld>
            <a:endParaRPr lang="zh-CN" altLang="en-US"/>
          </a:p>
        </p:txBody>
      </p:sp>
      <p:sp>
        <p:nvSpPr>
          <p:cNvPr id="8" name="页脚占位符 7">
            <a:extLst>
              <a:ext uri="{FF2B5EF4-FFF2-40B4-BE49-F238E27FC236}">
                <a16:creationId xmlns:a16="http://schemas.microsoft.com/office/drawing/2014/main" id="{CD98229E-7C19-4B9D-AF48-07510CC01D7F}"/>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7439D91A-2B78-4C8C-B66E-DD114168A634}"/>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1498908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667764563"/>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423750893"/>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41792522"/>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65098868"/>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03537491"/>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18112686"/>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4920274"/>
      </p:ext>
    </p:extLst>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544384391"/>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000062437"/>
      </p:ext>
    </p:extLst>
  </p:cSld>
  <p:clrMapOvr>
    <a:masterClrMapping/>
  </p:clrMapOvr>
  <p:transition>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709303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3D173-9C10-4732-AA87-C282118C8F8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C8476A9-4384-4B2C-ACD7-F67B3048C374}"/>
              </a:ext>
            </a:extLst>
          </p:cNvPr>
          <p:cNvSpPr>
            <a:spLocks noGrp="1"/>
          </p:cNvSpPr>
          <p:nvPr>
            <p:ph type="dt" sz="half" idx="10"/>
          </p:nvPr>
        </p:nvSpPr>
        <p:spPr/>
        <p:txBody>
          <a:bodyPr/>
          <a:lstStyle/>
          <a:p>
            <a:fld id="{8C2FA68C-DBB8-41FC-A6D2-778105FE653B}" type="datetimeFigureOut">
              <a:rPr lang="zh-CN" altLang="en-US" smtClean="0"/>
              <a:t>2022/11/9</a:t>
            </a:fld>
            <a:endParaRPr lang="zh-CN" altLang="en-US"/>
          </a:p>
        </p:txBody>
      </p:sp>
      <p:sp>
        <p:nvSpPr>
          <p:cNvPr id="4" name="页脚占位符 3">
            <a:extLst>
              <a:ext uri="{FF2B5EF4-FFF2-40B4-BE49-F238E27FC236}">
                <a16:creationId xmlns:a16="http://schemas.microsoft.com/office/drawing/2014/main" id="{41C26750-F474-45FE-9B1B-6752169B1BFB}"/>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249DC484-0C9A-44C5-BE48-007866F882DA}"/>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6004020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55876481"/>
      </p:ext>
    </p:extLst>
  </p:cSld>
  <p:clrMapOvr>
    <a:masterClrMapping/>
  </p:clrMapOvr>
  <p:transition>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52206188"/>
      </p:ext>
    </p:extLst>
  </p:cSld>
  <p:clrMapOvr>
    <a:masterClrMapping/>
  </p:clrMapOvr>
  <p:transition>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2507270221"/>
      </p:ext>
    </p:extLst>
  </p:cSld>
  <p:clrMapOvr>
    <a:masterClrMapping/>
  </p:clrMapOvr>
  <p:transition>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extLst>
      <p:ext uri="{BB962C8B-B14F-4D97-AF65-F5344CB8AC3E}">
        <p14:creationId xmlns:p14="http://schemas.microsoft.com/office/powerpoint/2010/main" val="1107195812"/>
      </p:ext>
    </p:extLst>
  </p:cSld>
  <p:clrMapOvr>
    <a:masterClrMapping/>
  </p:clrMapOvr>
  <p:transition>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600" y="1600201"/>
            <a:ext cx="10972800" cy="4525963"/>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91666171"/>
      </p:ext>
    </p:extLst>
  </p:cSld>
  <p:clrMapOvr>
    <a:masterClrMapping/>
  </p:clrMapOvr>
  <p:transition>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extLst>
      <p:ext uri="{BB962C8B-B14F-4D97-AF65-F5344CB8AC3E}">
        <p14:creationId xmlns:p14="http://schemas.microsoft.com/office/powerpoint/2010/main" val="3949627187"/>
      </p:ext>
    </p:extLst>
  </p:cSld>
  <p:clrMapOvr>
    <a:masterClrMapping/>
  </p:clrMapOvr>
  <p:transition>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8328175"/>
      </p:ext>
    </p:extLst>
  </p:cSld>
  <p:clrMapOvr>
    <a:masterClrMapping/>
  </p:clrMapOvr>
  <p:transition>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7557364"/>
      </p:ext>
    </p:extLst>
  </p:cSld>
  <p:clrMapOvr>
    <a:masterClrMapping/>
  </p:clrMapOvr>
  <p:transition>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26656224"/>
      </p:ext>
    </p:extLst>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338059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DFE9B3D-88C4-48D8-AD2C-55924C97F16C}"/>
              </a:ext>
            </a:extLst>
          </p:cNvPr>
          <p:cNvSpPr>
            <a:spLocks noGrp="1"/>
          </p:cNvSpPr>
          <p:nvPr>
            <p:ph type="dt" sz="half" idx="10"/>
          </p:nvPr>
        </p:nvSpPr>
        <p:spPr/>
        <p:txBody>
          <a:bodyPr/>
          <a:lstStyle/>
          <a:p>
            <a:fld id="{8C2FA68C-DBB8-41FC-A6D2-778105FE653B}" type="datetimeFigureOut">
              <a:rPr lang="zh-CN" altLang="en-US" smtClean="0"/>
              <a:t>2022/11/9</a:t>
            </a:fld>
            <a:endParaRPr lang="zh-CN" altLang="en-US"/>
          </a:p>
        </p:txBody>
      </p:sp>
      <p:sp>
        <p:nvSpPr>
          <p:cNvPr id="3" name="页脚占位符 2">
            <a:extLst>
              <a:ext uri="{FF2B5EF4-FFF2-40B4-BE49-F238E27FC236}">
                <a16:creationId xmlns:a16="http://schemas.microsoft.com/office/drawing/2014/main" id="{28EC8D7A-D9C9-4B7D-B5D7-0E6B058B1C4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E0A79AE-5C9A-4A3E-9120-7F10DCEDA388}"/>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5090134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a:prstGeom prst="rect">
            <a:avLst/>
          </a:prstGeo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72202834"/>
      </p:ext>
    </p:extLst>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a:prstGeom prst="rect">
            <a:avLst/>
          </a:prstGeo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2023724759"/>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175054991"/>
      </p:ext>
    </p:extLst>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72198754"/>
      </p:ext>
    </p:extLst>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177163789"/>
      </p:ext>
    </p:extLst>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SmartArt 占位符 2"/>
          <p:cNvSpPr>
            <a:spLocks noGrp="1"/>
          </p:cNvSpPr>
          <p:nvPr>
            <p:ph type="pic" idx="1"/>
          </p:nvPr>
        </p:nvSpPr>
        <p:spPr>
          <a:xfrm>
            <a:off x="609600" y="1600201"/>
            <a:ext cx="10972800" cy="4525963"/>
          </a:xfrm>
          <a:prstGeom prst="rect">
            <a:avLst/>
          </a:prstGeom>
        </p:spPr>
        <p:txBody>
          <a:bodyPr/>
          <a:lstStyle/>
          <a:p>
            <a:pPr lvl="0"/>
            <a:endParaRPr lang="zh-CN" altLang="en-US" noProof="0"/>
          </a:p>
        </p:txBody>
      </p:sp>
    </p:spTree>
    <p:extLst>
      <p:ext uri="{BB962C8B-B14F-4D97-AF65-F5344CB8AC3E}">
        <p14:creationId xmlns:p14="http://schemas.microsoft.com/office/powerpoint/2010/main" val="3138054656"/>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D4AB6-A59D-41A8-9C1C-A3BFA81CDB2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429117-E0B0-4A19-82D6-0D73D6A00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D877982B-4C8A-4985-B216-8DBF4EA407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FDF0B37-8404-4AED-8C87-F940980FCDDA}"/>
              </a:ext>
            </a:extLst>
          </p:cNvPr>
          <p:cNvSpPr>
            <a:spLocks noGrp="1"/>
          </p:cNvSpPr>
          <p:nvPr>
            <p:ph type="dt" sz="half" idx="10"/>
          </p:nvPr>
        </p:nvSpPr>
        <p:spPr/>
        <p:txBody>
          <a:bodyPr/>
          <a:lstStyle/>
          <a:p>
            <a:fld id="{8C2FA68C-DBB8-41FC-A6D2-778105FE653B}" type="datetimeFigureOut">
              <a:rPr lang="zh-CN" altLang="en-US" smtClean="0"/>
              <a:t>2022/11/9</a:t>
            </a:fld>
            <a:endParaRPr lang="zh-CN" altLang="en-US"/>
          </a:p>
        </p:txBody>
      </p:sp>
      <p:sp>
        <p:nvSpPr>
          <p:cNvPr id="6" name="页脚占位符 5">
            <a:extLst>
              <a:ext uri="{FF2B5EF4-FFF2-40B4-BE49-F238E27FC236}">
                <a16:creationId xmlns:a16="http://schemas.microsoft.com/office/drawing/2014/main" id="{3949FF39-1BD9-4519-BBF9-EAD547DA1A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2C2E9CB-2C3E-418E-B925-299DC0453F81}"/>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4060864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64A8D9-DFCD-42CB-B434-4DE51AAA39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7612B37-B7BD-4B91-AC2C-E50E01C658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67FD454-9618-43EC-B372-7EF56F81A1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32AD677-25B8-42BB-8216-584CB0DE5F50}"/>
              </a:ext>
            </a:extLst>
          </p:cNvPr>
          <p:cNvSpPr>
            <a:spLocks noGrp="1"/>
          </p:cNvSpPr>
          <p:nvPr>
            <p:ph type="dt" sz="half" idx="10"/>
          </p:nvPr>
        </p:nvSpPr>
        <p:spPr/>
        <p:txBody>
          <a:bodyPr/>
          <a:lstStyle/>
          <a:p>
            <a:fld id="{8C2FA68C-DBB8-41FC-A6D2-778105FE653B}" type="datetimeFigureOut">
              <a:rPr lang="zh-CN" altLang="en-US" smtClean="0"/>
              <a:t>2022/11/9</a:t>
            </a:fld>
            <a:endParaRPr lang="zh-CN" altLang="en-US"/>
          </a:p>
        </p:txBody>
      </p:sp>
      <p:sp>
        <p:nvSpPr>
          <p:cNvPr id="6" name="页脚占位符 5">
            <a:extLst>
              <a:ext uri="{FF2B5EF4-FFF2-40B4-BE49-F238E27FC236}">
                <a16:creationId xmlns:a16="http://schemas.microsoft.com/office/drawing/2014/main" id="{4451CC8F-42DD-43DF-8913-3FB2418C7AD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10D2AC1-46DD-49CF-B3D0-44A451497E2D}"/>
              </a:ext>
            </a:extLst>
          </p:cNvPr>
          <p:cNvSpPr>
            <a:spLocks noGrp="1"/>
          </p:cNvSpPr>
          <p:nvPr>
            <p:ph type="sldNum" sz="quarter" idx="12"/>
          </p:nvPr>
        </p:nvSpPr>
        <p:spPr/>
        <p:txBody>
          <a:body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2337658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4.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jpe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jpe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4.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2.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6" Type="http://schemas.openxmlformats.org/officeDocument/2006/relationships/image" Target="../media/image4.jpe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jpe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38C6986-5C6D-4941-B5DB-5CE200F617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48E1889-1771-47A8-B1AD-2CFB85BFDD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71469A8-D044-49D4-B25B-D290510008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2FA68C-DBB8-41FC-A6D2-778105FE653B}" type="datetimeFigureOut">
              <a:rPr lang="zh-CN" altLang="en-US" smtClean="0"/>
              <a:t>2022/11/9</a:t>
            </a:fld>
            <a:endParaRPr lang="zh-CN" altLang="en-US"/>
          </a:p>
        </p:txBody>
      </p:sp>
      <p:sp>
        <p:nvSpPr>
          <p:cNvPr id="5" name="页脚占位符 4">
            <a:extLst>
              <a:ext uri="{FF2B5EF4-FFF2-40B4-BE49-F238E27FC236}">
                <a16:creationId xmlns:a16="http://schemas.microsoft.com/office/drawing/2014/main" id="{8BFA838B-D093-44BC-9E98-AC89084A6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1198213-96D3-465D-B232-AC4AF20209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1068E3-4930-4454-8987-11282F041B8E}" type="slidenum">
              <a:rPr lang="zh-CN" altLang="en-US" smtClean="0"/>
              <a:t>‹#›</a:t>
            </a:fld>
            <a:endParaRPr lang="zh-CN" altLang="en-US"/>
          </a:p>
        </p:txBody>
      </p:sp>
    </p:spTree>
    <p:extLst>
      <p:ext uri="{BB962C8B-B14F-4D97-AF65-F5344CB8AC3E}">
        <p14:creationId xmlns:p14="http://schemas.microsoft.com/office/powerpoint/2010/main" val="352770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p>
        </p:txBody>
      </p:sp>
      <p:pic>
        <p:nvPicPr>
          <p:cNvPr id="2051" name="Picture 31" descr="top"/>
          <p:cNvPicPr>
            <a:picLocks noChangeArrowheads="1"/>
          </p:cNvPicPr>
          <p:nvPr/>
        </p:nvPicPr>
        <p:blipFill>
          <a:blip r:embed="rId13"/>
          <a:srcRect/>
          <a:stretch>
            <a:fillRect/>
          </a:stretch>
        </p:blipFill>
        <p:spPr bwMode="auto">
          <a:xfrm>
            <a:off x="0" y="1588"/>
            <a:ext cx="12192000" cy="906462"/>
          </a:xfrm>
          <a:prstGeom prst="rect">
            <a:avLst/>
          </a:prstGeom>
          <a:noFill/>
          <a:ln w="9525">
            <a:noFill/>
            <a:miter lim="800000"/>
            <a:headEnd/>
            <a:tailEnd/>
          </a:ln>
        </p:spPr>
      </p:pic>
      <p:sp>
        <p:nvSpPr>
          <p:cNvPr id="2052" name="Rectangle 33"/>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chemeClr val="bg1"/>
                </a:solidFill>
                <a:latin typeface="Verdana" panose="020B0604030504040204" pitchFamily="34" charset="0"/>
              </a:rPr>
              <a:t>www.rongke.com</a:t>
            </a:r>
          </a:p>
        </p:txBody>
      </p:sp>
      <p:sp>
        <p:nvSpPr>
          <p:cNvPr id="2053" name="Rectangle 34"/>
          <p:cNvSpPr>
            <a:spLocks noChangeArrowheads="1"/>
          </p:cNvSpPr>
          <p:nvPr/>
        </p:nvSpPr>
        <p:spPr bwMode="auto">
          <a:xfrm>
            <a:off x="10009718" y="6462714"/>
            <a:ext cx="1367367" cy="409575"/>
          </a:xfrm>
          <a:prstGeom prst="rect">
            <a:avLst/>
          </a:prstGeom>
          <a:noFill/>
          <a:ln w="9525">
            <a:noFill/>
            <a:miter lim="800000"/>
          </a:ln>
        </p:spPr>
        <p:txBody>
          <a:bodyPr/>
          <a:lstStyle/>
          <a:p>
            <a:pPr algn="r">
              <a:defRPr/>
            </a:pPr>
            <a:r>
              <a:rPr lang="zh-CN" altLang="en-US" sz="1000">
                <a:solidFill>
                  <a:schemeClr val="bg1"/>
                </a:solidFill>
                <a:latin typeface="Verdana" panose="020B0604030504040204" pitchFamily="34" charset="0"/>
                <a:ea typeface="黑体" panose="02010609060101010101" pitchFamily="49" charset="-122"/>
              </a:rPr>
              <a:t>融客投资</a:t>
            </a:r>
          </a:p>
          <a:p>
            <a:pPr algn="r">
              <a:defRPr/>
            </a:pPr>
            <a:r>
              <a:rPr lang="zh-CN" altLang="en-US" sz="1000">
                <a:solidFill>
                  <a:schemeClr val="bg1"/>
                </a:solidFill>
                <a:latin typeface="Verdana" panose="020B0604030504040204" pitchFamily="34" charset="0"/>
                <a:ea typeface="黑体" panose="02010609060101010101" pitchFamily="49" charset="-122"/>
              </a:rPr>
              <a:t>融客中国</a:t>
            </a:r>
          </a:p>
        </p:txBody>
      </p:sp>
      <p:sp>
        <p:nvSpPr>
          <p:cNvPr id="2055"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2056"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35DFE8A-65C7-4184-816C-74021275A2F4}" type="slidenum">
              <a:rPr lang="zh-CN" altLang="en-GB" sz="1000">
                <a:solidFill>
                  <a:srgbClr val="FFFFFF"/>
                </a:solidFill>
              </a:rPr>
              <a:t>‹#›</a:t>
            </a:fld>
            <a:endParaRPr lang="en-GB" altLang="zh-CN" sz="1000" dirty="0">
              <a:solidFill>
                <a:srgbClr val="FFFFFF"/>
              </a:solidFill>
            </a:endParaRPr>
          </a:p>
        </p:txBody>
      </p:sp>
      <p:pic>
        <p:nvPicPr>
          <p:cNvPr id="9" name="Picture 35" descr="招牌设计">
            <a:extLst>
              <a:ext uri="{FF2B5EF4-FFF2-40B4-BE49-F238E27FC236}">
                <a16:creationId xmlns:a16="http://schemas.microsoft.com/office/drawing/2014/main" id="{4A296FCF-F4B7-40C2-B47E-E9A3F018203A}"/>
              </a:ext>
            </a:extLst>
          </p:cNvPr>
          <p:cNvPicPr>
            <a:picLocks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370914" y="6524625"/>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92869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rgbClr val="777777"/>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rgbClr val="777777"/>
          </a:solidFill>
          <a:latin typeface="+mn-lt"/>
          <a:ea typeface="+mn-ea"/>
        </a:defRPr>
      </a:lvl2pPr>
      <a:lvl3pPr marL="1143000" indent="-228600" algn="l" rtl="0" eaLnBrk="0" fontAlgn="base" hangingPunct="0">
        <a:spcBef>
          <a:spcPct val="20000"/>
        </a:spcBef>
        <a:spcAft>
          <a:spcPct val="0"/>
        </a:spcAft>
        <a:buClr>
          <a:schemeClr val="tx1"/>
        </a:buClr>
        <a:buChar char="•"/>
        <a:defRPr sz="2400">
          <a:solidFill>
            <a:srgbClr val="777777"/>
          </a:solidFill>
          <a:latin typeface="+mn-lt"/>
          <a:ea typeface="+mn-ea"/>
        </a:defRPr>
      </a:lvl3pPr>
      <a:lvl4pPr marL="1600200" indent="-228600" algn="l" rtl="0" eaLnBrk="0" fontAlgn="base" hangingPunct="0">
        <a:spcBef>
          <a:spcPct val="20000"/>
        </a:spcBef>
        <a:spcAft>
          <a:spcPct val="0"/>
        </a:spcAft>
        <a:buChar char="–"/>
        <a:defRPr sz="2000">
          <a:solidFill>
            <a:srgbClr val="777777"/>
          </a:solidFill>
          <a:latin typeface="+mn-lt"/>
          <a:ea typeface="+mn-ea"/>
        </a:defRPr>
      </a:lvl4pPr>
      <a:lvl5pPr marL="2057400" indent="-228600" algn="l" rtl="0" eaLnBrk="0" fontAlgn="base" hangingPunct="0">
        <a:spcBef>
          <a:spcPct val="20000"/>
        </a:spcBef>
        <a:spcAft>
          <a:spcPct val="0"/>
        </a:spcAft>
        <a:buChar char="»"/>
        <a:defRPr sz="2000">
          <a:solidFill>
            <a:srgbClr val="777777"/>
          </a:solidFill>
          <a:latin typeface="+mn-lt"/>
          <a:ea typeface="+mn-ea"/>
        </a:defRPr>
      </a:lvl5pPr>
      <a:lvl6pPr marL="2514600" indent="-228600" algn="l" rtl="0" fontAlgn="base">
        <a:spcBef>
          <a:spcPct val="20000"/>
        </a:spcBef>
        <a:spcAft>
          <a:spcPct val="0"/>
        </a:spcAft>
        <a:buChar char="»"/>
        <a:defRPr sz="2000">
          <a:solidFill>
            <a:srgbClr val="777777"/>
          </a:solidFill>
          <a:latin typeface="+mn-lt"/>
          <a:ea typeface="+mn-ea"/>
        </a:defRPr>
      </a:lvl6pPr>
      <a:lvl7pPr marL="2971800" indent="-228600" algn="l" rtl="0" fontAlgn="base">
        <a:spcBef>
          <a:spcPct val="20000"/>
        </a:spcBef>
        <a:spcAft>
          <a:spcPct val="0"/>
        </a:spcAft>
        <a:buChar char="»"/>
        <a:defRPr sz="2000">
          <a:solidFill>
            <a:srgbClr val="777777"/>
          </a:solidFill>
          <a:latin typeface="+mn-lt"/>
          <a:ea typeface="+mn-ea"/>
        </a:defRPr>
      </a:lvl7pPr>
      <a:lvl8pPr marL="3429000" indent="-228600" algn="l" rtl="0" fontAlgn="base">
        <a:spcBef>
          <a:spcPct val="20000"/>
        </a:spcBef>
        <a:spcAft>
          <a:spcPct val="0"/>
        </a:spcAft>
        <a:buChar char="»"/>
        <a:defRPr sz="2000">
          <a:solidFill>
            <a:srgbClr val="777777"/>
          </a:solidFill>
          <a:latin typeface="+mn-lt"/>
          <a:ea typeface="+mn-ea"/>
        </a:defRPr>
      </a:lvl8pPr>
      <a:lvl9pPr marL="3886200" indent="-228600" algn="l" rtl="0" fontAlgn="base">
        <a:spcBef>
          <a:spcPct val="20000"/>
        </a:spcBef>
        <a:spcAft>
          <a:spcPct val="0"/>
        </a:spcAft>
        <a:buChar char="»"/>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5123"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5124"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5125"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1ADC9F7E-4FB1-4CE6-A476-40C73E3C6F06}"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5128"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8CB71311-CE3D-4A7D-A056-C122BAEE3BC6}"/>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880783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4099"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4100"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4101"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9271FCA9-BDE0-429B-8D0A-62D54A38CAD0}"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1826684" cy="333105"/>
          </a:xfrm>
          <a:prstGeom prst="rect">
            <a:avLst/>
          </a:prstGeom>
          <a:noFill/>
          <a:ln>
            <a:noFill/>
          </a:ln>
        </p:spPr>
        <p:txBody>
          <a:bodyPr>
            <a:spAutoFit/>
          </a:bodyPr>
          <a:lstStyle>
            <a:lvl1pPr eaLnBrk="0" hangingPunct="0">
              <a:defRPr>
                <a:solidFill>
                  <a:schemeClr val="tx1"/>
                </a:solidFill>
                <a:latin typeface="Arial" panose="020B0604020202020204" pitchFamily="34" charset="0"/>
                <a:ea typeface="幼圆" panose="02010509060101010101" pitchFamily="49" charset="-122"/>
              </a:defRPr>
            </a:lvl1pPr>
            <a:lvl2pPr marL="742950" indent="-285750" eaLnBrk="0" hangingPunct="0">
              <a:defRPr>
                <a:solidFill>
                  <a:schemeClr val="tx1"/>
                </a:solidFill>
                <a:latin typeface="Arial" panose="020B0604020202020204" pitchFamily="34" charset="0"/>
                <a:ea typeface="幼圆" panose="02010509060101010101" pitchFamily="49" charset="-122"/>
              </a:defRPr>
            </a:lvl2pPr>
            <a:lvl3pPr marL="1143000" indent="-228600" eaLnBrk="0" hangingPunct="0">
              <a:defRPr>
                <a:solidFill>
                  <a:schemeClr val="tx1"/>
                </a:solidFill>
                <a:latin typeface="Arial" panose="020B0604020202020204" pitchFamily="34" charset="0"/>
                <a:ea typeface="幼圆" panose="02010509060101010101" pitchFamily="49" charset="-122"/>
              </a:defRPr>
            </a:lvl3pPr>
            <a:lvl4pPr marL="1600200" indent="-228600" eaLnBrk="0" hangingPunct="0">
              <a:defRPr>
                <a:solidFill>
                  <a:schemeClr val="tx1"/>
                </a:solidFill>
                <a:latin typeface="Arial" panose="020B0604020202020204" pitchFamily="34" charset="0"/>
                <a:ea typeface="幼圆" panose="02010509060101010101" pitchFamily="49" charset="-122"/>
              </a:defRPr>
            </a:lvl4pPr>
            <a:lvl5pPr marL="2057400" indent="-228600" eaLnBrk="0" hangingPunct="0">
              <a:defRPr>
                <a:solidFill>
                  <a:schemeClr val="tx1"/>
                </a:solidFill>
                <a:latin typeface="Arial" panose="020B0604020202020204" pitchFamily="34" charset="0"/>
                <a:ea typeface="幼圆" panose="02010509060101010101" pitchFamily="49"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4104"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D668E650-92CA-44CB-AE85-87D20CCC24A4}"/>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637361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614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614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614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BA70050B-BD6A-40CA-B063-AC6F1483204C}"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rgbClr val="FFFFFF"/>
                </a:solidFill>
                <a:ea typeface="宋体" panose="02010600030101010101" pitchFamily="2" charset="-122"/>
              </a:rPr>
              <a:t>BEST CLIENTS</a:t>
            </a:r>
          </a:p>
          <a:p>
            <a:pPr eaLnBrk="1" hangingPunct="1">
              <a:lnSpc>
                <a:spcPct val="50000"/>
              </a:lnSpc>
              <a:spcBef>
                <a:spcPct val="50000"/>
              </a:spcBef>
              <a:defRPr/>
            </a:pPr>
            <a:r>
              <a:rPr lang="en-US" altLang="zh-CN" sz="1000" dirty="0">
                <a:solidFill>
                  <a:srgbClr val="FFFFFF"/>
                </a:solidFill>
                <a:ea typeface="宋体" panose="02010600030101010101" pitchFamily="2" charset="-122"/>
              </a:rPr>
              <a:t>BEST SERVICE</a:t>
            </a:r>
          </a:p>
        </p:txBody>
      </p:sp>
      <p:sp>
        <p:nvSpPr>
          <p:cNvPr id="615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rgbClr val="FFFFFF"/>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7831AA1-C918-472E-AB2B-95A87FDB4839}"/>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878281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Bottomband"/>
          <p:cNvSpPr>
            <a:spLocks noChangeArrowheads="1"/>
          </p:cNvSpPr>
          <p:nvPr/>
        </p:nvSpPr>
        <p:spPr bwMode="invGray">
          <a:xfrm>
            <a:off x="1" y="6477000"/>
            <a:ext cx="11410951" cy="381000"/>
          </a:xfrm>
          <a:prstGeom prst="rect">
            <a:avLst/>
          </a:prstGeom>
          <a:solidFill>
            <a:srgbClr val="969696"/>
          </a:solidFill>
          <a:ln w="9525">
            <a:noFill/>
            <a:miter lim="800000"/>
          </a:ln>
        </p:spPr>
        <p:txBody>
          <a:bodyPr wrap="none" anchor="ctr"/>
          <a:lstStyle/>
          <a:p>
            <a:pPr algn="ctr" eaLnBrk="0" hangingPunct="0">
              <a:spcBef>
                <a:spcPct val="50000"/>
              </a:spcBef>
              <a:defRPr/>
            </a:pPr>
            <a:endParaRPr lang="zh-CN" altLang="en-US" sz="1200" baseline="-25000">
              <a:solidFill>
                <a:srgbClr val="777777"/>
              </a:solidFill>
            </a:endParaRPr>
          </a:p>
        </p:txBody>
      </p:sp>
      <p:pic>
        <p:nvPicPr>
          <p:cNvPr id="1027" name="Picture 7" descr="bottom"/>
          <p:cNvPicPr>
            <a:picLocks noChangeArrowheads="1"/>
          </p:cNvPicPr>
          <p:nvPr/>
        </p:nvPicPr>
        <p:blipFill>
          <a:blip r:embed="rId15"/>
          <a:srcRect/>
          <a:stretch>
            <a:fillRect/>
          </a:stretch>
        </p:blipFill>
        <p:spPr bwMode="auto">
          <a:xfrm>
            <a:off x="0" y="1588"/>
            <a:ext cx="12192000" cy="906462"/>
          </a:xfrm>
          <a:prstGeom prst="rect">
            <a:avLst/>
          </a:prstGeom>
          <a:noFill/>
          <a:ln w="9525">
            <a:noFill/>
            <a:miter lim="800000"/>
            <a:headEnd/>
            <a:tailEnd/>
          </a:ln>
        </p:spPr>
      </p:pic>
      <p:sp>
        <p:nvSpPr>
          <p:cNvPr id="1028" name="SBottomSquare"/>
          <p:cNvSpPr>
            <a:spLocks noChangeArrowheads="1"/>
          </p:cNvSpPr>
          <p:nvPr/>
        </p:nvSpPr>
        <p:spPr bwMode="invGray">
          <a:xfrm>
            <a:off x="11472333" y="6477000"/>
            <a:ext cx="719667" cy="381000"/>
          </a:xfrm>
          <a:prstGeom prst="rect">
            <a:avLst/>
          </a:prstGeom>
          <a:solidFill>
            <a:srgbClr val="6598FF"/>
          </a:solidFill>
          <a:ln w="9525">
            <a:noFill/>
            <a:miter lim="800000"/>
          </a:ln>
        </p:spPr>
        <p:txBody>
          <a:bodyPr wrap="none" anchor="ctr"/>
          <a:lstStyle/>
          <a:p>
            <a:pPr algn="ctr" eaLnBrk="0" hangingPunct="0">
              <a:defRPr/>
            </a:pPr>
            <a:endParaRPr lang="en-GB" altLang="zh-CN" sz="1400" dirty="0">
              <a:solidFill>
                <a:srgbClr val="FFFFFF"/>
              </a:solidFill>
            </a:endParaRPr>
          </a:p>
        </p:txBody>
      </p:sp>
      <p:sp>
        <p:nvSpPr>
          <p:cNvPr id="1029" name="SBottomSquare"/>
          <p:cNvSpPr>
            <a:spLocks noChangeArrowheads="1"/>
          </p:cNvSpPr>
          <p:nvPr/>
        </p:nvSpPr>
        <p:spPr bwMode="invGray">
          <a:xfrm>
            <a:off x="11472333" y="6477000"/>
            <a:ext cx="719667" cy="381000"/>
          </a:xfrm>
          <a:prstGeom prst="rect">
            <a:avLst/>
          </a:prstGeom>
          <a:solidFill>
            <a:srgbClr val="000066"/>
          </a:solidFill>
          <a:ln w="9525">
            <a:noFill/>
            <a:miter lim="800000"/>
          </a:ln>
        </p:spPr>
        <p:txBody>
          <a:bodyPr wrap="none" anchor="ctr"/>
          <a:lstStyle/>
          <a:p>
            <a:pPr algn="ctr" eaLnBrk="0" hangingPunct="0">
              <a:defRPr/>
            </a:pPr>
            <a:fld id="{534B1103-9603-4759-8D64-0D5F095E31C5}" type="slidenum">
              <a:rPr lang="zh-CN" altLang="en-GB" sz="1000">
                <a:solidFill>
                  <a:srgbClr val="FFFFFF"/>
                </a:solidFill>
              </a:rPr>
              <a:t>‹#›</a:t>
            </a:fld>
            <a:endParaRPr lang="en-GB" altLang="zh-CN" sz="1000" dirty="0">
              <a:solidFill>
                <a:srgbClr val="FFFFFF"/>
              </a:solidFill>
            </a:endParaRPr>
          </a:p>
        </p:txBody>
      </p:sp>
      <p:sp>
        <p:nvSpPr>
          <p:cNvPr id="1031" name="Text Box 36"/>
          <p:cNvSpPr txBox="1">
            <a:spLocks noChangeArrowheads="1"/>
          </p:cNvSpPr>
          <p:nvPr/>
        </p:nvSpPr>
        <p:spPr bwMode="auto">
          <a:xfrm>
            <a:off x="9838267" y="6532564"/>
            <a:ext cx="2336800" cy="333105"/>
          </a:xfrm>
          <a:prstGeom prst="rect">
            <a:avLst/>
          </a:prstGeom>
          <a:noFill/>
          <a:ln>
            <a:noFill/>
          </a:ln>
        </p:spPr>
        <p:txBody>
          <a:bodyPr>
            <a:spAutoFit/>
          </a:bodyPr>
          <a:lstStyle>
            <a:lvl1pPr eaLnBrk="0" hangingPunct="0">
              <a:defRPr sz="2000">
                <a:solidFill>
                  <a:schemeClr val="tx1"/>
                </a:solidFill>
                <a:latin typeface="Arial" panose="020B0604020202020204" pitchFamily="34" charset="0"/>
                <a:ea typeface="幼圆" panose="02010509060101010101" pitchFamily="49" charset="-122"/>
              </a:defRPr>
            </a:lvl1pPr>
            <a:lvl2pPr marL="742950" indent="-285750" eaLnBrk="0" hangingPunct="0">
              <a:defRPr sz="2000">
                <a:solidFill>
                  <a:schemeClr val="tx1"/>
                </a:solidFill>
                <a:latin typeface="Arial" panose="020B0604020202020204" pitchFamily="34" charset="0"/>
                <a:ea typeface="幼圆" panose="02010509060101010101" pitchFamily="49" charset="-122"/>
              </a:defRPr>
            </a:lvl2pPr>
            <a:lvl3pPr marL="1143000" indent="-228600" eaLnBrk="0" hangingPunct="0">
              <a:defRPr sz="2000">
                <a:solidFill>
                  <a:schemeClr val="tx1"/>
                </a:solidFill>
                <a:latin typeface="Arial" panose="020B0604020202020204" pitchFamily="34" charset="0"/>
                <a:ea typeface="幼圆" panose="02010509060101010101" pitchFamily="49" charset="-122"/>
              </a:defRPr>
            </a:lvl3pPr>
            <a:lvl4pPr marL="1600200" indent="-228600" eaLnBrk="0" hangingPunct="0">
              <a:defRPr sz="2000">
                <a:solidFill>
                  <a:schemeClr val="tx1"/>
                </a:solidFill>
                <a:latin typeface="Arial" panose="020B0604020202020204" pitchFamily="34" charset="0"/>
                <a:ea typeface="幼圆" panose="02010509060101010101" pitchFamily="49" charset="-122"/>
              </a:defRPr>
            </a:lvl4pPr>
            <a:lvl5pPr marL="2057400" indent="-228600" eaLnBrk="0" hangingPunct="0">
              <a:defRPr sz="2000">
                <a:solidFill>
                  <a:schemeClr val="tx1"/>
                </a:solidFill>
                <a:latin typeface="Arial" panose="020B0604020202020204" pitchFamily="34" charset="0"/>
                <a:ea typeface="幼圆" panose="02010509060101010101" pitchFamily="49" charset="-122"/>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ea typeface="幼圆" panose="02010509060101010101" pitchFamily="49" charset="-122"/>
              </a:defRPr>
            </a:lvl9pPr>
          </a:lstStyle>
          <a:p>
            <a:pPr eaLnBrk="1" hangingPunct="1">
              <a:lnSpc>
                <a:spcPct val="50000"/>
              </a:lnSpc>
              <a:spcBef>
                <a:spcPct val="50000"/>
              </a:spcBef>
              <a:defRPr/>
            </a:pPr>
            <a:r>
              <a:rPr lang="en-US" altLang="zh-CN" sz="1000" dirty="0">
                <a:solidFill>
                  <a:schemeClr val="bg1"/>
                </a:solidFill>
                <a:ea typeface="宋体" panose="02010600030101010101" pitchFamily="2" charset="-122"/>
              </a:rPr>
              <a:t>BEST CLIENTS</a:t>
            </a:r>
          </a:p>
          <a:p>
            <a:pPr eaLnBrk="1" hangingPunct="1">
              <a:lnSpc>
                <a:spcPct val="50000"/>
              </a:lnSpc>
              <a:spcBef>
                <a:spcPct val="50000"/>
              </a:spcBef>
              <a:defRPr/>
            </a:pPr>
            <a:r>
              <a:rPr lang="en-US" altLang="zh-CN" sz="1000" dirty="0">
                <a:solidFill>
                  <a:schemeClr val="bg1"/>
                </a:solidFill>
                <a:ea typeface="宋体" panose="02010600030101010101" pitchFamily="2" charset="-122"/>
              </a:rPr>
              <a:t>BEST SERVICE</a:t>
            </a:r>
          </a:p>
        </p:txBody>
      </p:sp>
      <p:sp>
        <p:nvSpPr>
          <p:cNvPr id="1032" name="Rectangle 38"/>
          <p:cNvSpPr>
            <a:spLocks noChangeArrowheads="1"/>
          </p:cNvSpPr>
          <p:nvPr/>
        </p:nvSpPr>
        <p:spPr bwMode="auto">
          <a:xfrm>
            <a:off x="-16933" y="6524625"/>
            <a:ext cx="2944284" cy="236538"/>
          </a:xfrm>
          <a:prstGeom prst="rect">
            <a:avLst/>
          </a:prstGeom>
          <a:noFill/>
          <a:ln w="9525">
            <a:noFill/>
            <a:miter lim="800000"/>
          </a:ln>
        </p:spPr>
        <p:txBody>
          <a:bodyPr/>
          <a:lstStyle/>
          <a:p>
            <a:pPr>
              <a:defRPr/>
            </a:pPr>
            <a:r>
              <a:rPr lang="en-US" altLang="zh-CN" sz="1200" dirty="0">
                <a:solidFill>
                  <a:schemeClr val="bg1"/>
                </a:solidFill>
                <a:latin typeface="Verdana" panose="020B0604030504040204" pitchFamily="34" charset="0"/>
              </a:rPr>
              <a:t>www.rongke.com</a:t>
            </a:r>
          </a:p>
        </p:txBody>
      </p:sp>
      <p:pic>
        <p:nvPicPr>
          <p:cNvPr id="9" name="Picture 35" descr="招牌设计">
            <a:extLst>
              <a:ext uri="{FF2B5EF4-FFF2-40B4-BE49-F238E27FC236}">
                <a16:creationId xmlns:a16="http://schemas.microsoft.com/office/drawing/2014/main" id="{EDF4174D-9F9D-4F0E-B634-9D1E80F12A8B}"/>
              </a:ext>
            </a:extLst>
          </p:cNvPr>
          <p:cNvPicPr>
            <a:picLocks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9593674" y="6524280"/>
            <a:ext cx="288000"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2056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p:wipe dir="r"/>
  </p:transition>
  <p:txStyles>
    <p:titleStyle>
      <a:lvl1pPr algn="l" rtl="0" eaLnBrk="0" fontAlgn="base" hangingPunct="0">
        <a:spcBef>
          <a:spcPct val="0"/>
        </a:spcBef>
        <a:spcAft>
          <a:spcPct val="0"/>
        </a:spcAft>
        <a:defRPr sz="2800" b="1">
          <a:solidFill>
            <a:srgbClr val="777777"/>
          </a:solidFill>
          <a:latin typeface="+mj-lt"/>
          <a:ea typeface="+mj-ea"/>
          <a:cs typeface="+mj-cs"/>
        </a:defRPr>
      </a:lvl1pPr>
      <a:lvl2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2pPr>
      <a:lvl3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3pPr>
      <a:lvl4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4pPr>
      <a:lvl5pPr algn="l" rtl="0" eaLnBrk="0" fontAlgn="base" hangingPunct="0">
        <a:spcBef>
          <a:spcPct val="0"/>
        </a:spcBef>
        <a:spcAft>
          <a:spcPct val="0"/>
        </a:spcAft>
        <a:defRPr sz="2800" b="1">
          <a:solidFill>
            <a:srgbClr val="777777"/>
          </a:solidFill>
          <a:latin typeface="幼圆" panose="02010509060101010101" pitchFamily="49" charset="-122"/>
          <a:ea typeface="幼圆" panose="02010509060101010101" pitchFamily="49" charset="-122"/>
        </a:defRPr>
      </a:lvl5pPr>
      <a:lvl6pPr marL="4572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6pPr>
      <a:lvl7pPr marL="9144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7pPr>
      <a:lvl8pPr marL="13716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8pPr>
      <a:lvl9pPr marL="1828800" algn="l" rtl="0" fontAlgn="base">
        <a:spcBef>
          <a:spcPct val="0"/>
        </a:spcBef>
        <a:spcAft>
          <a:spcPct val="0"/>
        </a:spcAft>
        <a:defRPr sz="2800" b="1">
          <a:solidFill>
            <a:srgbClr val="777777"/>
          </a:solidFill>
          <a:latin typeface="幼圆" panose="02010509060101010101" pitchFamily="49" charset="-122"/>
          <a:ea typeface="幼圆" panose="02010509060101010101" pitchFamily="49" charset="-122"/>
        </a:defRPr>
      </a:lvl9pPr>
    </p:titleStyle>
    <p:body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9.xml"/><Relationship Id="rId1" Type="http://schemas.openxmlformats.org/officeDocument/2006/relationships/themeOverride" Target="../theme/themeOverride7.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4.xml"/><Relationship Id="rId1" Type="http://schemas.openxmlformats.org/officeDocument/2006/relationships/themeOverride" Target="../theme/themeOverride8.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9.xml"/><Relationship Id="rId1" Type="http://schemas.openxmlformats.org/officeDocument/2006/relationships/themeOverride" Target="../theme/themeOverride9.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9.xml"/><Relationship Id="rId1" Type="http://schemas.openxmlformats.org/officeDocument/2006/relationships/themeOverride" Target="../theme/themeOverride10.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5.xml"/><Relationship Id="rId1" Type="http://schemas.openxmlformats.org/officeDocument/2006/relationships/themeOverride" Target="../theme/themeOverride11.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5.xml"/><Relationship Id="rId1" Type="http://schemas.openxmlformats.org/officeDocument/2006/relationships/themeOverride" Target="../theme/themeOverride12.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5.xml"/><Relationship Id="rId1" Type="http://schemas.openxmlformats.org/officeDocument/2006/relationships/themeOverride" Target="../theme/themeOverride13.xml"/><Relationship Id="rId4" Type="http://schemas.openxmlformats.org/officeDocument/2006/relationships/chart" Target="../charts/chart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5.xml"/><Relationship Id="rId1" Type="http://schemas.openxmlformats.org/officeDocument/2006/relationships/themeOverride" Target="../theme/themeOverride14.xml"/><Relationship Id="rId4" Type="http://schemas.openxmlformats.org/officeDocument/2006/relationships/chart" Target="../charts/chart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5.xml"/><Relationship Id="rId1" Type="http://schemas.openxmlformats.org/officeDocument/2006/relationships/themeOverride" Target="../theme/themeOverride15.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7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tags" Target="../tags/tag4.xml"/><Relationship Id="rId1" Type="http://schemas.openxmlformats.org/officeDocument/2006/relationships/themeOverride" Target="../theme/themeOverride16.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5.xml"/><Relationship Id="rId1" Type="http://schemas.openxmlformats.org/officeDocument/2006/relationships/tags" Target="../tags/tag5.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6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9.xml"/><Relationship Id="rId1" Type="http://schemas.openxmlformats.org/officeDocument/2006/relationships/themeOverride" Target="../theme/themeOverride1.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2.xml"/><Relationship Id="rId1" Type="http://schemas.openxmlformats.org/officeDocument/2006/relationships/themeOverride" Target="../theme/themeOverride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1.xml"/><Relationship Id="rId1" Type="http://schemas.openxmlformats.org/officeDocument/2006/relationships/themeOverride" Target="../theme/themeOverride3.xml"/><Relationship Id="rId5" Type="http://schemas.openxmlformats.org/officeDocument/2006/relationships/chart" Target="../charts/chart3.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2.xml"/><Relationship Id="rId1" Type="http://schemas.openxmlformats.org/officeDocument/2006/relationships/themeOverride" Target="../theme/themeOverride4.xml"/><Relationship Id="rId5" Type="http://schemas.openxmlformats.org/officeDocument/2006/relationships/chart" Target="../charts/chart4.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tags" Target="../tags/tag3.xml"/><Relationship Id="rId1" Type="http://schemas.openxmlformats.org/officeDocument/2006/relationships/themeOverride" Target="../theme/themeOverride5.xml"/><Relationship Id="rId5" Type="http://schemas.openxmlformats.org/officeDocument/2006/relationships/chart" Target="../charts/chart5.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1.xml"/><Relationship Id="rId1" Type="http://schemas.openxmlformats.org/officeDocument/2006/relationships/themeOverride" Target="../theme/themeOverride6.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ChangeArrowheads="1"/>
          </p:cNvSpPr>
          <p:nvPr/>
        </p:nvSpPr>
        <p:spPr bwMode="gray">
          <a:xfrm>
            <a:off x="2777490" y="1870075"/>
            <a:ext cx="3024188" cy="622300"/>
          </a:xfrm>
          <a:prstGeom prst="rect">
            <a:avLst/>
          </a:prstGeom>
          <a:noFill/>
          <a:ln w="9525">
            <a:noFill/>
            <a:miter lim="800000"/>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r>
              <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融客月报</a:t>
            </a:r>
            <a:r>
              <a:rPr kumimoji="0" lang="en-US" altLang="zh-CN"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rPr>
              <a:t>』</a:t>
            </a:r>
            <a:endParaRPr kumimoji="0" lang="zh-CN" altLang="en-US" sz="3600" b="1" i="0" u="none" strike="noStrike" kern="1200" cap="none" spc="0" normalizeH="0" baseline="0" noProof="0" dirty="0">
              <a:ln>
                <a:noFill/>
              </a:ln>
              <a:solidFill>
                <a:srgbClr val="CC0000"/>
              </a:solidFill>
              <a:effectLst/>
              <a:uLnTx/>
              <a:uFillTx/>
              <a:latin typeface="幼圆" panose="02010509060101010101" pitchFamily="49" charset="-122"/>
              <a:ea typeface="黑体" panose="02010609060101010101" pitchFamily="49" charset="-122"/>
              <a:cs typeface="+mn-cs"/>
            </a:endParaRPr>
          </a:p>
        </p:txBody>
      </p:sp>
      <p:sp>
        <p:nvSpPr>
          <p:cNvPr id="12291" name="Text Box 6"/>
          <p:cNvSpPr txBox="1">
            <a:spLocks noChangeArrowheads="1"/>
          </p:cNvSpPr>
          <p:nvPr/>
        </p:nvSpPr>
        <p:spPr bwMode="gray">
          <a:xfrm>
            <a:off x="1757681" y="2492375"/>
            <a:ext cx="9396413" cy="1630045"/>
          </a:xfrm>
          <a:prstGeom prst="rect">
            <a:avLst/>
          </a:prstGeom>
          <a:noFill/>
          <a:ln w="0" algn="ctr">
            <a:noFill/>
            <a:miter lim="800000"/>
          </a:ln>
        </p:spPr>
        <p:txBody>
          <a:bodyPr>
            <a:spAutoFit/>
          </a:bodyPr>
          <a:lstStyle/>
          <a:p>
            <a:pPr marL="0" marR="0" lvl="0" indent="0" algn="l" defTabSz="914400" rtl="0" eaLnBrk="0" fontAlgn="auto" latinLnBrk="0" hangingPunct="0">
              <a:lnSpc>
                <a:spcPct val="100000"/>
              </a:lnSpc>
              <a:spcBef>
                <a:spcPct val="50000"/>
              </a:spcBef>
              <a:spcAft>
                <a:spcPts val="0"/>
              </a:spcAft>
              <a:buClrTx/>
              <a:buSzTx/>
              <a:buFontTx/>
              <a:buNone/>
              <a:tabLst/>
              <a:defRPr/>
            </a:pPr>
            <a:r>
              <a:rPr kumimoji="0" lang="en-US" altLang="zh-CN" sz="4000" b="0" i="0" u="none" strike="noStrike" kern="1200" cap="none" spc="0" normalizeH="0" baseline="0" noProof="0" dirty="0">
                <a:ln>
                  <a:noFill/>
                </a:ln>
                <a:solidFill>
                  <a:srgbClr val="777777"/>
                </a:solidFill>
                <a:effectLst/>
                <a:uLnTx/>
                <a:uFillTx/>
                <a:latin typeface="等线" panose="020F0502020204030204"/>
                <a:ea typeface="华文中宋" panose="02010600040101010101" pitchFamily="2" charset="-122"/>
                <a:cs typeface="+mn-cs"/>
              </a:rPr>
              <a:t>                      </a:t>
            </a:r>
            <a:r>
              <a:rPr kumimoji="0" lang="en-US" altLang="zh-CN" sz="3600" b="0" i="0" u="none" strike="noStrike" kern="1200" cap="none" spc="0" normalizeH="0" baseline="0" noProof="0" dirty="0">
                <a:ln>
                  <a:noFill/>
                </a:ln>
                <a:solidFill>
                  <a:srgbClr val="000066"/>
                </a:solidFill>
                <a:effectLst/>
                <a:uLnTx/>
                <a:uFillTx/>
                <a:latin typeface="华文中宋" panose="02010600040101010101" pitchFamily="2" charset="-122"/>
                <a:ea typeface="黑体" panose="02010609060101010101" pitchFamily="49" charset="-122"/>
                <a:cs typeface="+mn-cs"/>
              </a:rPr>
              <a:t>—— </a:t>
            </a:r>
            <a:r>
              <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rPr>
              <a:t>二级市场</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2022</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年</a:t>
            </a:r>
            <a:r>
              <a:rPr kumimoji="0" lang="en-US" altLang="zh-CN"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10</a:t>
            </a:r>
            <a:r>
              <a:rPr kumimoji="0" lang="zh-CN" altLang="en-US" sz="1800" b="1" i="0" u="none" strike="noStrike" kern="1200" cap="none" spc="0" normalizeH="0" baseline="0" noProof="0" dirty="0">
                <a:ln>
                  <a:noFill/>
                </a:ln>
                <a:solidFill>
                  <a:srgbClr val="000066"/>
                </a:solidFill>
                <a:effectLst/>
                <a:uLnTx/>
                <a:uFillTx/>
                <a:latin typeface="等线" panose="020F0502020204030204"/>
                <a:ea typeface="幼圆" panose="02010509060101010101" pitchFamily="49" charset="-122"/>
                <a:cs typeface="+mn-cs"/>
              </a:rPr>
              <a:t>月）</a:t>
            </a:r>
            <a:endParaRPr kumimoji="0" lang="zh-CN" altLang="en-US" sz="3600" b="1" i="0" u="none" strike="noStrike" kern="1200" cap="none" spc="0" normalizeH="0" baseline="0" noProof="0" dirty="0">
              <a:ln>
                <a:noFill/>
              </a:ln>
              <a:solidFill>
                <a:srgbClr val="000066"/>
              </a:solidFill>
              <a:effectLst/>
              <a:uLnTx/>
              <a:uFillTx/>
              <a:latin typeface="等线" panose="020F0502020204030204"/>
              <a:ea typeface="黑体" panose="02010609060101010101" pitchFamily="49" charset="-122"/>
              <a:cs typeface="+mn-cs"/>
            </a:endParaRPr>
          </a:p>
          <a:p>
            <a:pPr marL="0" marR="0" lvl="0" indent="0" algn="l" defTabSz="914400" rtl="0" eaLnBrk="0" fontAlgn="auto" latinLnBrk="0" hangingPunct="0">
              <a:lnSpc>
                <a:spcPct val="100000"/>
              </a:lnSpc>
              <a:spcBef>
                <a:spcPct val="50000"/>
              </a:spcBef>
              <a:spcAft>
                <a:spcPts val="0"/>
              </a:spcAft>
              <a:buClrTx/>
              <a:buSzTx/>
              <a:buFontTx/>
              <a:buNone/>
              <a:tabLst/>
              <a:defRPr/>
            </a:pPr>
            <a:endParaRPr kumimoji="0" lang="zh-CN" altLang="en-US" sz="4000" b="1" i="0" u="none" strike="noStrike" kern="1200" cap="none" spc="0" normalizeH="0" baseline="0" noProof="0" dirty="0">
              <a:ln>
                <a:noFill/>
              </a:ln>
              <a:solidFill>
                <a:srgbClr val="000099"/>
              </a:solidFill>
              <a:effectLst/>
              <a:uLnTx/>
              <a:uFillTx/>
              <a:latin typeface="等线" panose="020F0502020204030204"/>
              <a:ea typeface="幼圆" panose="02010509060101010101" pitchFamily="49" charset="-122"/>
              <a:cs typeface="+mn-cs"/>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图表 5">
            <a:extLst>
              <a:ext uri="{FF2B5EF4-FFF2-40B4-BE49-F238E27FC236}">
                <a16:creationId xmlns:a16="http://schemas.microsoft.com/office/drawing/2014/main" id="{95A5D64E-E74F-466A-955D-065E98523631}"/>
              </a:ext>
            </a:extLst>
          </p:cNvPr>
          <p:cNvGraphicFramePr>
            <a:graphicFrameLocks/>
          </p:cNvGraphicFramePr>
          <p:nvPr>
            <p:extLst>
              <p:ext uri="{D42A27DB-BD31-4B8C-83A1-F6EECF244321}">
                <p14:modId xmlns:p14="http://schemas.microsoft.com/office/powerpoint/2010/main" val="2545931772"/>
              </p:ext>
            </p:extLst>
          </p:nvPr>
        </p:nvGraphicFramePr>
        <p:xfrm>
          <a:off x="298162" y="914399"/>
          <a:ext cx="11595675" cy="5475383"/>
        </p:xfrm>
        <a:graphic>
          <a:graphicData uri="http://schemas.openxmlformats.org/drawingml/2006/chart">
            <c:chart xmlns:c="http://schemas.openxmlformats.org/drawingml/2006/chart" xmlns:r="http://schemas.openxmlformats.org/officeDocument/2006/relationships" r:id="rId4"/>
          </a:graphicData>
        </a:graphic>
      </p:graphicFrame>
      <p:sp>
        <p:nvSpPr>
          <p:cNvPr id="22530" name="Rectangle 2"/>
          <p:cNvSpPr>
            <a:spLocks noChangeArrowheads="1"/>
          </p:cNvSpPr>
          <p:nvPr/>
        </p:nvSpPr>
        <p:spPr bwMode="white">
          <a:xfrm>
            <a:off x="230400" y="295200"/>
            <a:ext cx="3573197" cy="423805"/>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2022</a:t>
            </a:r>
            <a:r>
              <a:rPr lang="zh-CN" altLang="en-US" sz="2400" dirty="0">
                <a:solidFill>
                  <a:srgbClr val="000066"/>
                </a:solidFill>
                <a:latin typeface="微软雅黑" panose="020B0503020204020204" pitchFamily="34" charset="-122"/>
                <a:ea typeface="微软雅黑" panose="020B0503020204020204" pitchFamily="34" charset="-122"/>
              </a:rPr>
              <a:t>年</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全市场解禁规模</a:t>
            </a:r>
          </a:p>
        </p:txBody>
      </p:sp>
      <p:sp>
        <p:nvSpPr>
          <p:cNvPr id="2" name="文本框 1"/>
          <p:cNvSpPr txBox="1"/>
          <p:nvPr/>
        </p:nvSpPr>
        <p:spPr bwMode="auto">
          <a:xfrm>
            <a:off x="619806" y="863599"/>
            <a:ext cx="4454470" cy="1667764"/>
          </a:xfrm>
          <a:prstGeom prst="rect">
            <a:avLst/>
          </a:prstGeom>
          <a:noFill/>
          <a:ln w="9525">
            <a:noFill/>
            <a:miter lim="800000"/>
          </a:ln>
        </p:spPr>
        <p:txBody>
          <a:bodyPr wrap="square" rtlCol="0">
            <a:spAutoFit/>
          </a:bodyPr>
          <a:lstStyle/>
          <a:p>
            <a:pPr marR="0" indent="0" fontAlgn="base">
              <a:lnSpc>
                <a:spcPct val="200000"/>
              </a:lnSpc>
              <a:spcBef>
                <a:spcPct val="0"/>
              </a:spcBef>
              <a:spcAft>
                <a:spcPct val="0"/>
              </a:spcAft>
              <a:buClrTx/>
              <a:buSzTx/>
              <a:buFontTx/>
              <a:buNone/>
              <a:tabLst/>
              <a:defRPr/>
            </a:pPr>
            <a:r>
              <a:rPr lang="en-US" altLang="zh-CN" dirty="0">
                <a:latin typeface=".萍方-简" panose="020B0400000000000000" pitchFamily="34" charset="-122"/>
                <a:ea typeface=".萍方-简" panose="020B0400000000000000" pitchFamily="34" charset="-122"/>
              </a:rPr>
              <a:t>2022</a:t>
            </a:r>
            <a:r>
              <a:rPr lang="zh-CN" altLang="en-US" dirty="0">
                <a:latin typeface=".萍方-简" panose="020B0400000000000000" pitchFamily="34" charset="-122"/>
                <a:ea typeface=".萍方-简" panose="020B0400000000000000" pitchFamily="34" charset="-122"/>
              </a:rPr>
              <a:t>年市场解禁市值</a:t>
            </a:r>
            <a:r>
              <a:rPr lang="en-US" altLang="zh-CN" b="1" dirty="0">
                <a:solidFill>
                  <a:srgbClr val="0076CB"/>
                </a:solidFill>
                <a:latin typeface=".萍方-简" panose="020B0400000000000000" pitchFamily="34" charset="-122"/>
                <a:ea typeface=".萍方-简" panose="020B0400000000000000" pitchFamily="34" charset="-122"/>
              </a:rPr>
              <a:t>4.63</a:t>
            </a:r>
            <a:r>
              <a:rPr lang="zh-CN" altLang="en-US" b="1" dirty="0">
                <a:solidFill>
                  <a:srgbClr val="0076CB"/>
                </a:solidFill>
                <a:latin typeface=".萍方-简" panose="020B0400000000000000" pitchFamily="34" charset="-122"/>
                <a:ea typeface=".萍方-简" panose="020B0400000000000000" pitchFamily="34" charset="-122"/>
              </a:rPr>
              <a:t>万亿元</a:t>
            </a:r>
            <a:endParaRPr lang="en-US" altLang="zh-CN" b="1" dirty="0">
              <a:solidFill>
                <a:srgbClr val="0076CB"/>
              </a:solidFill>
              <a:latin typeface=".萍方-简" panose="020B0400000000000000" pitchFamily="34" charset="-122"/>
              <a:ea typeface=".萍方-简" panose="020B0400000000000000" pitchFamily="34" charset="-122"/>
            </a:endParaRPr>
          </a:p>
          <a:p>
            <a:pPr marR="0" indent="0" fontAlgn="base">
              <a:lnSpc>
                <a:spcPct val="200000"/>
              </a:lnSpc>
              <a:spcBef>
                <a:spcPct val="0"/>
              </a:spcBef>
              <a:spcAft>
                <a:spcPct val="0"/>
              </a:spcAft>
              <a:buClrTx/>
              <a:buSzTx/>
              <a:buFontTx/>
              <a:buNone/>
              <a:tabLst/>
              <a:defRPr/>
            </a:pPr>
            <a:r>
              <a:rPr lang="en-US" altLang="zh-CN" dirty="0">
                <a:latin typeface=".萍方-简" panose="020B0400000000000000" pitchFamily="34" charset="-122"/>
                <a:ea typeface=".萍方-简" panose="020B0400000000000000" pitchFamily="34" charset="-122"/>
              </a:rPr>
              <a:t>10</a:t>
            </a:r>
            <a:r>
              <a:rPr lang="zh-CN" altLang="en-US" dirty="0">
                <a:latin typeface=".萍方-简" panose="020B0400000000000000" pitchFamily="34" charset="-122"/>
                <a:ea typeface=".萍方-简" panose="020B0400000000000000" pitchFamily="34" charset="-122"/>
              </a:rPr>
              <a:t>月市场解禁市值</a:t>
            </a:r>
            <a:r>
              <a:rPr lang="en-US" altLang="zh-CN" b="1" dirty="0">
                <a:solidFill>
                  <a:srgbClr val="0076CB"/>
                </a:solidFill>
                <a:latin typeface=".萍方-简" panose="020B0400000000000000" pitchFamily="34" charset="-122"/>
                <a:ea typeface=".萍方-简" panose="020B0400000000000000" pitchFamily="34" charset="-122"/>
              </a:rPr>
              <a:t>1883.37</a:t>
            </a:r>
            <a:r>
              <a:rPr lang="zh-CN" altLang="en-US" b="1" dirty="0">
                <a:solidFill>
                  <a:srgbClr val="0076CB"/>
                </a:solidFill>
                <a:latin typeface=".萍方-简" panose="020B0400000000000000" pitchFamily="34" charset="-122"/>
                <a:ea typeface=".萍方-简" panose="020B0400000000000000" pitchFamily="34" charset="-122"/>
              </a:rPr>
              <a:t>亿元</a:t>
            </a:r>
            <a:endParaRPr lang="en-US" altLang="zh-CN" b="1" dirty="0">
              <a:solidFill>
                <a:srgbClr val="0076CB"/>
              </a:solidFill>
              <a:latin typeface=".萍方-简" panose="020B0400000000000000" pitchFamily="34" charset="-122"/>
              <a:ea typeface=".萍方-简" panose="020B0400000000000000" pitchFamily="34" charset="-122"/>
            </a:endParaRPr>
          </a:p>
          <a:p>
            <a:pPr marR="0" indent="0" fontAlgn="base">
              <a:lnSpc>
                <a:spcPct val="200000"/>
              </a:lnSpc>
              <a:spcBef>
                <a:spcPct val="0"/>
              </a:spcBef>
              <a:spcAft>
                <a:spcPct val="0"/>
              </a:spcAft>
              <a:buClrTx/>
              <a:buSzTx/>
              <a:buFontTx/>
              <a:buNone/>
              <a:tabLst/>
              <a:defRPr/>
            </a:pPr>
            <a:r>
              <a:rPr lang="zh-CN" altLang="en-US" dirty="0">
                <a:latin typeface=".萍方-简" panose="020B0400000000000000" pitchFamily="34" charset="-122"/>
                <a:ea typeface=".萍方-简" panose="020B0400000000000000" pitchFamily="34" charset="-122"/>
              </a:rPr>
              <a:t>环比</a:t>
            </a:r>
            <a:r>
              <a:rPr lang="zh-CN" altLang="en-US" b="1" dirty="0">
                <a:solidFill>
                  <a:srgbClr val="007A37"/>
                </a:solidFill>
                <a:latin typeface=".萍方-简" panose="020B0400000000000000" pitchFamily="34" charset="-122"/>
                <a:ea typeface=".萍方-简" panose="020B0400000000000000" pitchFamily="34" charset="-122"/>
              </a:rPr>
              <a:t>回落</a:t>
            </a:r>
            <a:r>
              <a:rPr lang="en-US" altLang="zh-CN" b="1" dirty="0">
                <a:solidFill>
                  <a:srgbClr val="007A37"/>
                </a:solidFill>
                <a:latin typeface=".萍方-简" panose="020B0400000000000000" pitchFamily="34" charset="-122"/>
                <a:ea typeface=".萍方-简" panose="020B0400000000000000" pitchFamily="34" charset="-122"/>
              </a:rPr>
              <a:t>52.93%</a:t>
            </a:r>
            <a:r>
              <a:rPr lang="zh-CN" altLang="en-US" b="1" dirty="0">
                <a:solidFill>
                  <a:srgbClr val="636946"/>
                </a:solidFill>
                <a:latin typeface=".萍方-简" panose="020B0400000000000000" pitchFamily="34" charset="-122"/>
                <a:ea typeface=".萍方-简" panose="020B0400000000000000" pitchFamily="34" charset="-122"/>
              </a:rPr>
              <a:t>，</a:t>
            </a:r>
            <a:r>
              <a:rPr lang="zh-CN" altLang="en-US" dirty="0">
                <a:latin typeface=".萍方-简" panose="020B0400000000000000" pitchFamily="34" charset="-122"/>
                <a:ea typeface=".萍方-简" panose="020B0400000000000000" pitchFamily="34" charset="-122"/>
              </a:rPr>
              <a:t>同比</a:t>
            </a:r>
            <a:r>
              <a:rPr lang="zh-CN" altLang="en-US" b="1" dirty="0">
                <a:solidFill>
                  <a:srgbClr val="007A37"/>
                </a:solidFill>
                <a:ea typeface=".萍方-简" panose="020B0400000000000000" pitchFamily="34" charset="-122"/>
              </a:rPr>
              <a:t>下滑</a:t>
            </a:r>
            <a:r>
              <a:rPr lang="en-US" altLang="zh-CN" b="1" dirty="0">
                <a:solidFill>
                  <a:srgbClr val="007A37"/>
                </a:solidFill>
                <a:latin typeface=".萍方-简" panose="020B0400000000000000" pitchFamily="34" charset="-122"/>
                <a:ea typeface=".萍方-简" panose="020B0400000000000000" pitchFamily="34" charset="-122"/>
              </a:rPr>
              <a:t>60.72%</a:t>
            </a:r>
            <a:endParaRPr lang="zh-CN" altLang="en-US" b="1" dirty="0">
              <a:solidFill>
                <a:srgbClr val="007A37"/>
              </a:solidFill>
              <a:ea typeface=".萍方-简" panose="020B0400000000000000"/>
            </a:endParaRPr>
          </a:p>
        </p:txBody>
      </p:sp>
    </p:spTree>
    <p:extLst>
      <p:ext uri="{BB962C8B-B14F-4D97-AF65-F5344CB8AC3E}">
        <p14:creationId xmlns:p14="http://schemas.microsoft.com/office/powerpoint/2010/main" val="745230275"/>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white">
          <a:xfrm>
            <a:off x="231491" y="295200"/>
            <a:ext cx="3239803" cy="463262"/>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大宗交易统计及折价率</a:t>
            </a:r>
          </a:p>
        </p:txBody>
      </p:sp>
      <p:sp>
        <p:nvSpPr>
          <p:cNvPr id="7" name="文本框 6"/>
          <p:cNvSpPr txBox="1"/>
          <p:nvPr/>
        </p:nvSpPr>
        <p:spPr bwMode="auto">
          <a:xfrm>
            <a:off x="2353733" y="5165696"/>
            <a:ext cx="7350498" cy="1230593"/>
          </a:xfrm>
          <a:prstGeom prst="rect">
            <a:avLst/>
          </a:prstGeom>
          <a:noFill/>
          <a:ln w="9525">
            <a:noFill/>
            <a:miter lim="800000"/>
          </a:ln>
        </p:spPr>
        <p:txBody>
          <a:bodyPr wrap="square" rtlCol="0">
            <a:spAutoFit/>
          </a:bodyPr>
          <a:lstStyle/>
          <a:p>
            <a:pPr marL="0" marR="0" lvl="0" indent="0" algn="dist" defTabSz="914400" rtl="0" eaLnBrk="1" fontAlgn="base" latinLnBrk="0" hangingPunct="1">
              <a:lnSpc>
                <a:spcPct val="200000"/>
              </a:lnSpc>
              <a:spcBef>
                <a:spcPct val="0"/>
              </a:spcBef>
              <a:spcAft>
                <a:spcPct val="0"/>
              </a:spcAft>
              <a:buClrTx/>
              <a:buSzTx/>
              <a:buFontTx/>
              <a:buNone/>
              <a:tabLst/>
              <a:defRPr/>
            </a:pPr>
            <a:r>
              <a:rPr kumimoji="0" lang="en-US" sz="2000" i="0" u="none" strike="noStrike" kern="1200" cap="none" spc="0" normalizeH="0" baseline="0" noProof="0" dirty="0">
                <a:ln>
                  <a:noFill/>
                </a:ln>
                <a:effectLst/>
                <a:uLnTx/>
                <a:uFillTx/>
                <a:latin typeface=".萍方-简" panose="020B0400000000000000" pitchFamily="34" charset="-122"/>
                <a:ea typeface=".萍方-简" panose="020B0400000000000000" pitchFamily="34" charset="-122"/>
              </a:rPr>
              <a:t>10</a:t>
            </a:r>
            <a:r>
              <a:rPr kumimoji="0" sz="2000" i="0" u="none" strike="noStrike" kern="1200" cap="none" spc="0" normalizeH="0" baseline="0" noProof="0" dirty="0">
                <a:ln>
                  <a:noFill/>
                </a:ln>
                <a:effectLst/>
                <a:uLnTx/>
                <a:uFillTx/>
                <a:latin typeface=".萍方-简" panose="020B0400000000000000" pitchFamily="34" charset="-122"/>
                <a:ea typeface=".萍方-简" panose="020B0400000000000000" pitchFamily="34" charset="-122"/>
              </a:rPr>
              <a:t>月大宗市场总成交额</a:t>
            </a:r>
            <a:r>
              <a:rPr kumimoji="0" lang="en-US" sz="2000" i="0" u="none" strike="noStrike" kern="1200" cap="none" spc="0" normalizeH="0" baseline="0" noProof="0" dirty="0">
                <a:ln>
                  <a:noFill/>
                </a:ln>
                <a:effectLst/>
                <a:uLnTx/>
                <a:uFillTx/>
                <a:latin typeface=".萍方-简" panose="020B0400000000000000" pitchFamily="34" charset="-122"/>
                <a:ea typeface=".萍方-简" panose="020B0400000000000000" pitchFamily="34" charset="-122"/>
              </a:rPr>
              <a:t> </a:t>
            </a:r>
            <a:r>
              <a:rPr kumimoji="0" lang="en-US" sz="20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277.31 </a:t>
            </a:r>
            <a:r>
              <a:rPr kumimoji="0" sz="2000" b="1" i="0" u="none" strike="noStrike" kern="1200" cap="none" spc="0" normalizeH="0" baseline="0" noProof="0" dirty="0" err="1">
                <a:ln>
                  <a:noFill/>
                </a:ln>
                <a:solidFill>
                  <a:srgbClr val="0076CB"/>
                </a:solidFill>
                <a:effectLst/>
                <a:uLnTx/>
                <a:uFillTx/>
                <a:latin typeface=".萍方-简" panose="020B0400000000000000" pitchFamily="34" charset="-122"/>
                <a:ea typeface=".萍方-简" panose="020B0400000000000000" pitchFamily="34" charset="-122"/>
              </a:rPr>
              <a:t>亿元</a:t>
            </a:r>
            <a:r>
              <a:rPr lang="zh-CN" altLang="en-US" sz="2000" b="1" dirty="0">
                <a:solidFill>
                  <a:srgbClr val="0076CB"/>
                </a:solidFill>
                <a:latin typeface=".萍方-简" panose="020B0400000000000000" pitchFamily="34" charset="-122"/>
                <a:ea typeface=".萍方-简" panose="020B0400000000000000" pitchFamily="34" charset="-122"/>
              </a:rPr>
              <a:t>。</a:t>
            </a:r>
            <a:r>
              <a:rPr lang="zh-CN" altLang="en-US" sz="2000" dirty="0">
                <a:latin typeface=".萍方-简" panose="020B0400000000000000" pitchFamily="34" charset="-122"/>
                <a:ea typeface=".萍方-简" panose="020B0400000000000000" pitchFamily="34" charset="-122"/>
                <a:sym typeface="+mn-ea"/>
              </a:rPr>
              <a:t>较上月</a:t>
            </a:r>
            <a:r>
              <a:rPr lang="zh-CN" altLang="en-US" sz="2000" b="1" dirty="0">
                <a:solidFill>
                  <a:srgbClr val="007A37"/>
                </a:solidFill>
                <a:latin typeface=".萍方-简" panose="020B0400000000000000" pitchFamily="34" charset="-122"/>
                <a:ea typeface=".萍方-简" panose="020B0400000000000000" pitchFamily="34" charset="-122"/>
                <a:sym typeface="+mn-ea"/>
              </a:rPr>
              <a:t>减少 </a:t>
            </a:r>
            <a:r>
              <a:rPr lang="en-US" altLang="zh-CN" sz="2000" b="1" dirty="0">
                <a:solidFill>
                  <a:srgbClr val="007A37"/>
                </a:solidFill>
                <a:latin typeface=".萍方-简" panose="020B0400000000000000" pitchFamily="34" charset="-122"/>
                <a:ea typeface=".萍方-简" panose="020B0400000000000000" pitchFamily="34" charset="-122"/>
                <a:sym typeface="+mn-ea"/>
              </a:rPr>
              <a:t>400.52 </a:t>
            </a:r>
            <a:r>
              <a:rPr lang="zh-CN" altLang="en-US" sz="2000" b="1" dirty="0">
                <a:solidFill>
                  <a:srgbClr val="007A37"/>
                </a:solidFill>
                <a:latin typeface=".萍方-简" panose="020B0400000000000000" pitchFamily="34" charset="-122"/>
                <a:ea typeface=".萍方-简" panose="020B0400000000000000" pitchFamily="34" charset="-122"/>
                <a:sym typeface="+mn-ea"/>
              </a:rPr>
              <a:t>亿元</a:t>
            </a:r>
            <a:endParaRPr lang="en-US" altLang="zh-CN" sz="2000" b="1" dirty="0">
              <a:solidFill>
                <a:srgbClr val="007A37"/>
              </a:solidFill>
              <a:latin typeface=".萍方-简" panose="020B0400000000000000" pitchFamily="34" charset="-122"/>
              <a:ea typeface=".萍方-简" panose="020B0400000000000000" pitchFamily="34" charset="-122"/>
            </a:endParaRPr>
          </a:p>
          <a:p>
            <a:pPr lvl="0" algn="dist" fontAlgn="base">
              <a:lnSpc>
                <a:spcPct val="200000"/>
              </a:lnSpc>
              <a:spcBef>
                <a:spcPct val="0"/>
              </a:spcBef>
              <a:spcAft>
                <a:spcPct val="0"/>
              </a:spcAft>
              <a:defRPr/>
            </a:pPr>
            <a:r>
              <a:rPr lang="en-US" altLang="zh-CN" sz="2000" dirty="0">
                <a:latin typeface=".萍方-简" panose="020B0400000000000000" pitchFamily="34" charset="-122"/>
                <a:ea typeface=".萍方-简" panose="020B0400000000000000" pitchFamily="34" charset="-122"/>
              </a:rPr>
              <a:t>10</a:t>
            </a:r>
            <a:r>
              <a:rPr lang="zh-CN" altLang="en-US" sz="2000" dirty="0">
                <a:latin typeface=".萍方-简" panose="020B0400000000000000" pitchFamily="34" charset="-122"/>
                <a:ea typeface=".萍方-简" panose="020B0400000000000000" pitchFamily="34" charset="-122"/>
              </a:rPr>
              <a:t>月大宗市场平均折价率 </a:t>
            </a:r>
            <a:r>
              <a:rPr lang="en-US" altLang="zh-CN" sz="2000" b="1" dirty="0">
                <a:solidFill>
                  <a:srgbClr val="0076CB"/>
                </a:solidFill>
                <a:latin typeface=".萍方-简" panose="020B0400000000000000" pitchFamily="34" charset="-122"/>
                <a:ea typeface=".萍方-简" panose="020B0400000000000000" pitchFamily="34" charset="-122"/>
              </a:rPr>
              <a:t>4.77 %</a:t>
            </a:r>
            <a:r>
              <a:rPr lang="zh-CN" altLang="en-US" sz="2000" b="1" dirty="0">
                <a:solidFill>
                  <a:srgbClr val="0076CB"/>
                </a:solidFill>
                <a:latin typeface=".萍方-简" panose="020B0400000000000000" pitchFamily="34" charset="-122"/>
                <a:ea typeface=".萍方-简" panose="020B0400000000000000" pitchFamily="34" charset="-122"/>
              </a:rPr>
              <a:t>。</a:t>
            </a:r>
            <a:r>
              <a:rPr lang="zh-CN" altLang="en-US" sz="2000" dirty="0">
                <a:latin typeface=".萍方-简" panose="020B0400000000000000" pitchFamily="34" charset="-122"/>
                <a:ea typeface=".萍方-简" panose="020B0400000000000000" pitchFamily="34" charset="-122"/>
              </a:rPr>
              <a:t>较上月</a:t>
            </a:r>
            <a:r>
              <a:rPr lang="zh-CN" altLang="en-US" sz="2000" b="1" dirty="0">
                <a:solidFill>
                  <a:srgbClr val="007A37"/>
                </a:solidFill>
                <a:latin typeface="微软雅黑" panose="020B0503020204020204" pitchFamily="34" charset="-122"/>
                <a:ea typeface="微软雅黑" panose="020B0503020204020204" pitchFamily="34" charset="-122"/>
              </a:rPr>
              <a:t>下行</a:t>
            </a:r>
            <a:r>
              <a:rPr lang="zh-CN" altLang="en-US" sz="2000" b="1" dirty="0">
                <a:solidFill>
                  <a:srgbClr val="007A37"/>
                </a:solidFill>
                <a:latin typeface=".萍方-简" panose="020B0400000000000000" pitchFamily="34" charset="-122"/>
                <a:ea typeface=".萍方-简" panose="020B0400000000000000" pitchFamily="34" charset="-122"/>
              </a:rPr>
              <a:t> </a:t>
            </a:r>
            <a:r>
              <a:rPr lang="en-US" altLang="zh-CN" sz="2000" b="1" dirty="0">
                <a:solidFill>
                  <a:srgbClr val="007A37"/>
                </a:solidFill>
                <a:latin typeface="微软雅黑" panose="020B0503020204020204" pitchFamily="34" charset="-122"/>
                <a:ea typeface="微软雅黑" panose="020B0503020204020204" pitchFamily="34" charset="-122"/>
              </a:rPr>
              <a:t>0.36%</a:t>
            </a:r>
          </a:p>
        </p:txBody>
      </p:sp>
      <p:graphicFrame>
        <p:nvGraphicFramePr>
          <p:cNvPr id="5" name="图表 4">
            <a:extLst>
              <a:ext uri="{FF2B5EF4-FFF2-40B4-BE49-F238E27FC236}">
                <a16:creationId xmlns:a16="http://schemas.microsoft.com/office/drawing/2014/main" id="{AB814E0E-61EC-2705-CE09-3B2337CC782A}"/>
              </a:ext>
            </a:extLst>
          </p:cNvPr>
          <p:cNvGraphicFramePr/>
          <p:nvPr>
            <p:extLst>
              <p:ext uri="{D42A27DB-BD31-4B8C-83A1-F6EECF244321}">
                <p14:modId xmlns:p14="http://schemas.microsoft.com/office/powerpoint/2010/main" val="2136594793"/>
              </p:ext>
            </p:extLst>
          </p:nvPr>
        </p:nvGraphicFramePr>
        <p:xfrm>
          <a:off x="731838" y="888999"/>
          <a:ext cx="10728325" cy="45393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609559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white">
          <a:xfrm>
            <a:off x="230400" y="296459"/>
            <a:ext cx="8231187" cy="462339"/>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融资融券余额（万亿）</a:t>
            </a:r>
          </a:p>
        </p:txBody>
      </p:sp>
      <p:sp>
        <p:nvSpPr>
          <p:cNvPr id="8" name="文本框 7"/>
          <p:cNvSpPr txBox="1"/>
          <p:nvPr/>
        </p:nvSpPr>
        <p:spPr bwMode="auto">
          <a:xfrm>
            <a:off x="2485822" y="5584860"/>
            <a:ext cx="7282803" cy="782074"/>
          </a:xfrm>
          <a:prstGeom prst="rect">
            <a:avLst/>
          </a:prstGeom>
          <a:noFill/>
          <a:ln w="9525">
            <a:noFill/>
            <a:miter lim="800000"/>
          </a:ln>
        </p:spPr>
        <p:txBody>
          <a:bodyPr wrap="square" lIns="0" tIns="0" rIns="0" bIns="0" rtlCol="0">
            <a:spAutoFit/>
          </a:bodyPr>
          <a:lstStyle/>
          <a:p>
            <a:pPr marL="0" marR="0" lvl="0" algn="dist" defTabSz="914400" rtl="0" eaLnBrk="1" fontAlgn="auto" latinLnBrk="0" hangingPunct="1">
              <a:lnSpc>
                <a:spcPct val="150000"/>
              </a:lnSpc>
              <a:spcBef>
                <a:spcPts val="0"/>
              </a:spcBef>
              <a:spcAft>
                <a:spcPts val="0"/>
              </a:spcAft>
              <a:buClrTx/>
              <a:buSzTx/>
              <a:buFontTx/>
              <a:buNone/>
              <a:tabLst/>
              <a:defRPr/>
            </a:pPr>
            <a:r>
              <a:rPr lang="en-US" altLang="zh-CN" dirty="0">
                <a:solidFill>
                  <a:srgbClr val="000000"/>
                </a:solidFill>
                <a:latin typeface="微软雅黑" panose="020B0503020204020204" pitchFamily="34" charset="-122"/>
                <a:ea typeface="微软雅黑" panose="020B0503020204020204" pitchFamily="34" charset="-122"/>
              </a:rPr>
              <a:t>2022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a:t>
            </a:r>
            <a:r>
              <a:rPr kumimoji="0" lang="en-US" altLang="zh-CN" b="0" i="0" u="none" strike="noStrike" kern="1200" cap="none" spc="0" normalizeH="0" baseline="0" dirty="0">
                <a:ln>
                  <a:noFill/>
                </a:ln>
                <a:solidFill>
                  <a:srgbClr val="000000"/>
                </a:solidFill>
                <a:effectLst/>
                <a:uLnTx/>
                <a:uFillTx/>
                <a:latin typeface="微软雅黑" panose="020B0503020204020204" pitchFamily="34" charset="-122"/>
                <a:ea typeface="微软雅黑" panose="020B0503020204020204" pitchFamily="34" charset="-122"/>
              </a:rPr>
              <a:t>9</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1.54</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万亿</a:t>
            </a:r>
            <a:r>
              <a:rPr lang="zh-CN" altLang="en-US" b="1" dirty="0">
                <a:solidFill>
                  <a:srgbClr val="0076CB"/>
                </a:solidFill>
                <a:latin typeface="微软雅黑" panose="020B0503020204020204" pitchFamily="34" charset="-122"/>
                <a:ea typeface="微软雅黑" panose="020B0503020204020204" pitchFamily="34" charset="-122"/>
              </a:rPr>
              <a:t>，</a:t>
            </a:r>
            <a:r>
              <a:rPr kumimoji="0" lang="en-US" altLang="zh-CN"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2022</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年</a:t>
            </a:r>
            <a:r>
              <a:rPr lang="en-US" altLang="zh-CN" dirty="0">
                <a:solidFill>
                  <a:srgbClr val="000000"/>
                </a:solidFill>
                <a:latin typeface="微软雅黑" panose="020B0503020204020204" pitchFamily="34" charset="-122"/>
                <a:ea typeface="微软雅黑" panose="020B0503020204020204" pitchFamily="34" charset="-122"/>
              </a:rPr>
              <a:t>10</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月底两融余额为</a:t>
            </a:r>
            <a:r>
              <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1.55</a:t>
            </a:r>
            <a:r>
              <a:rPr kumimoji="0" lang="zh-CN" altLang="en-US"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rPr>
              <a:t>万亿</a:t>
            </a:r>
            <a:endParaRPr kumimoji="0" lang="en-US" altLang="zh-CN" b="1" i="0" u="none" strike="noStrike" kern="1200" cap="none" spc="0" normalizeH="0" baseline="0" noProof="0" dirty="0">
              <a:ln>
                <a:noFill/>
              </a:ln>
              <a:solidFill>
                <a:srgbClr val="0076CB"/>
              </a:solidFill>
              <a:effectLst/>
              <a:uLnTx/>
              <a:uFillTx/>
              <a:latin typeface="微软雅黑" panose="020B0503020204020204" pitchFamily="34" charset="-122"/>
              <a:ea typeface="微软雅黑" panose="020B0503020204020204" pitchFamily="34" charset="-122"/>
            </a:endParaRPr>
          </a:p>
          <a:p>
            <a:pPr marL="0" marR="0" lvl="0" algn="dist" defTabSz="914400" rtl="0" eaLnBrk="1" fontAlgn="auto" latinLnBrk="0" hangingPunct="1">
              <a:lnSpc>
                <a:spcPct val="15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较上月底</a:t>
            </a:r>
            <a:r>
              <a:rPr kumimoji="0" lang="zh-CN" altLang="en-US" b="1" i="0" u="none" strike="noStrike" kern="1200" cap="none" spc="0" normalizeH="0" baseline="0" dirty="0">
                <a:ln>
                  <a:noFill/>
                </a:ln>
                <a:solidFill>
                  <a:srgbClr val="C00000"/>
                </a:solidFill>
                <a:effectLst/>
                <a:uLnTx/>
                <a:uFillTx/>
                <a:latin typeface="微软雅黑" panose="020B0503020204020204" pitchFamily="34" charset="-122"/>
                <a:ea typeface="微软雅黑" panose="020B0503020204020204" pitchFamily="34" charset="-122"/>
              </a:rPr>
              <a:t>增加</a:t>
            </a:r>
            <a:r>
              <a:rPr lang="en-US" altLang="zh-CN" b="1" dirty="0">
                <a:solidFill>
                  <a:srgbClr val="C00000"/>
                </a:solidFill>
                <a:latin typeface="微软雅黑" panose="020B0503020204020204" pitchFamily="34" charset="-122"/>
                <a:ea typeface="微软雅黑" panose="020B0503020204020204" pitchFamily="34" charset="-122"/>
              </a:rPr>
              <a:t>84.39</a:t>
            </a:r>
            <a:r>
              <a:rPr lang="zh-CN" altLang="en-US" b="1" dirty="0">
                <a:solidFill>
                  <a:srgbClr val="C00000"/>
                </a:solidFill>
                <a:latin typeface="微软雅黑" panose="020B0503020204020204" pitchFamily="34" charset="-122"/>
                <a:ea typeface="微软雅黑" panose="020B0503020204020204" pitchFamily="34" charset="-122"/>
              </a:rPr>
              <a:t>亿元，</a:t>
            </a:r>
            <a:r>
              <a:rPr kumimoji="0" lang="zh-CN" altLang="en-US"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两融余额保持基本稳定</a:t>
            </a:r>
          </a:p>
        </p:txBody>
      </p:sp>
      <p:graphicFrame>
        <p:nvGraphicFramePr>
          <p:cNvPr id="5" name="图表 4">
            <a:extLst>
              <a:ext uri="{FF2B5EF4-FFF2-40B4-BE49-F238E27FC236}">
                <a16:creationId xmlns:a16="http://schemas.microsoft.com/office/drawing/2014/main" id="{55C32772-C97C-D777-8B80-E4E28224FACF}"/>
              </a:ext>
            </a:extLst>
          </p:cNvPr>
          <p:cNvGraphicFramePr>
            <a:graphicFrameLocks/>
          </p:cNvGraphicFramePr>
          <p:nvPr>
            <p:extLst>
              <p:ext uri="{D42A27DB-BD31-4B8C-83A1-F6EECF244321}">
                <p14:modId xmlns:p14="http://schemas.microsoft.com/office/powerpoint/2010/main" val="398611884"/>
              </p:ext>
            </p:extLst>
          </p:nvPr>
        </p:nvGraphicFramePr>
        <p:xfrm>
          <a:off x="731837" y="1059904"/>
          <a:ext cx="10980796" cy="43849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136228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white">
          <a:xfrm>
            <a:off x="230400" y="295200"/>
            <a:ext cx="8231187" cy="52154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商品期货合约概览</a:t>
            </a:r>
          </a:p>
        </p:txBody>
      </p:sp>
      <p:graphicFrame>
        <p:nvGraphicFramePr>
          <p:cNvPr id="13" name="图表 12"/>
          <p:cNvGraphicFramePr/>
          <p:nvPr>
            <p:extLst>
              <p:ext uri="{D42A27DB-BD31-4B8C-83A1-F6EECF244321}">
                <p14:modId xmlns:p14="http://schemas.microsoft.com/office/powerpoint/2010/main" val="3154087699"/>
              </p:ext>
            </p:extLst>
          </p:nvPr>
        </p:nvGraphicFramePr>
        <p:xfrm>
          <a:off x="731837" y="1008608"/>
          <a:ext cx="10728325" cy="54606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863144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white">
          <a:xfrm>
            <a:off x="230400" y="295200"/>
            <a:ext cx="8231187" cy="384686"/>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rPr>
              <a:t>沪深两市市值前十（万亿）</a:t>
            </a:r>
          </a:p>
        </p:txBody>
      </p:sp>
      <p:graphicFrame>
        <p:nvGraphicFramePr>
          <p:cNvPr id="4" name="图表 3"/>
          <p:cNvGraphicFramePr/>
          <p:nvPr>
            <p:extLst>
              <p:ext uri="{D42A27DB-BD31-4B8C-83A1-F6EECF244321}">
                <p14:modId xmlns:p14="http://schemas.microsoft.com/office/powerpoint/2010/main" val="1892568359"/>
              </p:ext>
            </p:extLst>
          </p:nvPr>
        </p:nvGraphicFramePr>
        <p:xfrm>
          <a:off x="731836" y="887480"/>
          <a:ext cx="10728325" cy="2952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p:cNvGraphicFramePr/>
          <p:nvPr>
            <p:extLst>
              <p:ext uri="{D42A27DB-BD31-4B8C-83A1-F6EECF244321}">
                <p14:modId xmlns:p14="http://schemas.microsoft.com/office/powerpoint/2010/main" val="2973268214"/>
              </p:ext>
            </p:extLst>
          </p:nvPr>
        </p:nvGraphicFramePr>
        <p:xfrm>
          <a:off x="731836" y="3840230"/>
          <a:ext cx="10728325" cy="26193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870611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white">
          <a:xfrm>
            <a:off x="230400" y="295200"/>
            <a:ext cx="8231187" cy="375655"/>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10</a:t>
            </a:r>
            <a:r>
              <a:rPr kumimoji="0" lang="zh-CN" altLang="en-US"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月涨幅居前个股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p>
        </p:txBody>
      </p:sp>
      <p:graphicFrame>
        <p:nvGraphicFramePr>
          <p:cNvPr id="8" name="图表 7"/>
          <p:cNvGraphicFramePr/>
          <p:nvPr>
            <p:extLst>
              <p:ext uri="{D42A27DB-BD31-4B8C-83A1-F6EECF244321}">
                <p14:modId xmlns:p14="http://schemas.microsoft.com/office/powerpoint/2010/main" val="3050461030"/>
              </p:ext>
            </p:extLst>
          </p:nvPr>
        </p:nvGraphicFramePr>
        <p:xfrm>
          <a:off x="230400" y="993792"/>
          <a:ext cx="11665113" cy="546094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11488302"/>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white">
          <a:xfrm>
            <a:off x="230400" y="295200"/>
            <a:ext cx="8231187" cy="53213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dirty="0">
                <a:ln>
                  <a:noFill/>
                </a:ln>
                <a:solidFill>
                  <a:srgbClr val="000066"/>
                </a:solidFill>
                <a:effectLst/>
                <a:uLnTx/>
                <a:uFillTx/>
                <a:latin typeface="微软雅黑" panose="020B0503020204020204" pitchFamily="34" charset="-122"/>
                <a:ea typeface="微软雅黑" panose="020B0503020204020204" pitchFamily="34" charset="-122"/>
                <a:cs typeface="+mn-cs"/>
              </a:rPr>
              <a:t>10</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月跌幅居前个股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r>
              <a:rPr kumimoji="0" lang="zh-CN"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去除发行不足一年新股</a:t>
            </a:r>
            <a:r>
              <a:rPr kumimoji="0" lang="en-US" altLang="zh-CN" sz="2400" b="0" i="0" u="none" strike="noStrike" kern="1200" cap="none" spc="0" normalizeH="0" baseline="0" noProof="0" dirty="0">
                <a:ln>
                  <a:noFill/>
                </a:ln>
                <a:solidFill>
                  <a:srgbClr val="000066"/>
                </a:solidFill>
                <a:effectLst/>
                <a:uLnTx/>
                <a:uFillTx/>
                <a:latin typeface="Microsoft YaHei UI" panose="020B0503020204020204" pitchFamily="34" charset="-122"/>
                <a:ea typeface="Microsoft YaHei UI" panose="020B0503020204020204" pitchFamily="34" charset="-122"/>
                <a:cs typeface="+mn-cs"/>
              </a:rPr>
              <a:t>)</a:t>
            </a:r>
            <a:endPar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5" name="图表 4"/>
          <p:cNvGraphicFramePr/>
          <p:nvPr>
            <p:extLst>
              <p:ext uri="{D42A27DB-BD31-4B8C-83A1-F6EECF244321}">
                <p14:modId xmlns:p14="http://schemas.microsoft.com/office/powerpoint/2010/main" val="1997812357"/>
              </p:ext>
            </p:extLst>
          </p:nvPr>
        </p:nvGraphicFramePr>
        <p:xfrm>
          <a:off x="114300" y="907199"/>
          <a:ext cx="11976100" cy="55221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white">
          <a:xfrm>
            <a:off x="230400" y="295200"/>
            <a:ext cx="8231187" cy="545580"/>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9</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月涨幅居前个股的</a:t>
            </a:r>
            <a:r>
              <a:rPr lang="en-US" altLang="zh-CN" sz="2400" dirty="0">
                <a:solidFill>
                  <a:srgbClr val="000066"/>
                </a:solidFill>
                <a:latin typeface="微软雅黑" panose="020B0503020204020204" pitchFamily="34" charset="-122"/>
                <a:ea typeface="微软雅黑" panose="020B0503020204020204" pitchFamily="34" charset="-122"/>
              </a:rPr>
              <a:t>10</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月表现情况</a:t>
            </a:r>
            <a:endParaRPr kumimoji="0" lang="en-US" altLang="zh-CN"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7" name="图表 6"/>
          <p:cNvGraphicFramePr/>
          <p:nvPr>
            <p:extLst>
              <p:ext uri="{D42A27DB-BD31-4B8C-83A1-F6EECF244321}">
                <p14:modId xmlns:p14="http://schemas.microsoft.com/office/powerpoint/2010/main" val="1841378588"/>
              </p:ext>
            </p:extLst>
          </p:nvPr>
        </p:nvGraphicFramePr>
        <p:xfrm>
          <a:off x="230399" y="915760"/>
          <a:ext cx="11875165" cy="55500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97741745"/>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679CD6D-870A-448A-8368-CC9B50AD93B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6158899" y="982051"/>
            <a:ext cx="5399998" cy="2999999"/>
          </a:xfrm>
          <a:prstGeom prst="rect">
            <a:avLst/>
          </a:prstGeom>
          <a:noFill/>
          <a:ln>
            <a:noFill/>
          </a:ln>
        </p:spPr>
      </p:pic>
      <p:sp>
        <p:nvSpPr>
          <p:cNvPr id="2" name="标题 1">
            <a:extLst>
              <a:ext uri="{FF2B5EF4-FFF2-40B4-BE49-F238E27FC236}">
                <a16:creationId xmlns:a16="http://schemas.microsoft.com/office/drawing/2014/main" id="{0E1D3273-3016-478F-9CB5-FAC26DB5DE16}"/>
              </a:ext>
            </a:extLst>
          </p:cNvPr>
          <p:cNvSpPr>
            <a:spLocks noGrp="1"/>
          </p:cNvSpPr>
          <p:nvPr>
            <p:ph type="title"/>
          </p:nvPr>
        </p:nvSpPr>
        <p:spPr>
          <a:xfrm>
            <a:off x="230400" y="295200"/>
            <a:ext cx="5040312" cy="530225"/>
          </a:xfrm>
        </p:spPr>
        <p:txBody>
          <a:bodyPr lIns="0" tIns="0" rIns="0" bIns="0"/>
          <a:lstStyle/>
          <a:p>
            <a:r>
              <a:rPr lang="en-US" altLang="zh-CN" sz="2400" b="0" kern="1200" dirty="0">
                <a:solidFill>
                  <a:srgbClr val="000066"/>
                </a:solidFill>
                <a:latin typeface="微软雅黑" panose="020B0503020204020204" pitchFamily="34" charset="-122"/>
                <a:ea typeface="微软雅黑" panose="020B0503020204020204" pitchFamily="34" charset="-122"/>
                <a:cs typeface="+mn-cs"/>
              </a:rPr>
              <a:t>10</a:t>
            </a:r>
            <a:r>
              <a:rPr lang="zh-CN" altLang="en-US" sz="2400" b="0" kern="1200" dirty="0">
                <a:solidFill>
                  <a:srgbClr val="000066"/>
                </a:solidFill>
                <a:latin typeface="微软雅黑" panose="020B0503020204020204" pitchFamily="34" charset="-122"/>
                <a:ea typeface="微软雅黑" panose="020B0503020204020204" pitchFamily="34" charset="-122"/>
                <a:cs typeface="+mn-cs"/>
              </a:rPr>
              <a:t>月热门公司解读</a:t>
            </a:r>
            <a:r>
              <a:rPr lang="en-US" altLang="zh-CN" sz="2400" b="0" kern="1200" dirty="0">
                <a:solidFill>
                  <a:srgbClr val="000066"/>
                </a:solidFill>
                <a:latin typeface="微软雅黑" panose="020B0503020204020204" pitchFamily="34" charset="-122"/>
                <a:ea typeface="微软雅黑" panose="020B0503020204020204" pitchFamily="34" charset="-122"/>
                <a:cs typeface="+mn-cs"/>
              </a:rPr>
              <a:t>——</a:t>
            </a:r>
            <a:r>
              <a:rPr lang="zh-CN" altLang="en-US" sz="2400" b="0" kern="1200" dirty="0">
                <a:solidFill>
                  <a:srgbClr val="000066"/>
                </a:solidFill>
                <a:latin typeface="微软雅黑" panose="020B0503020204020204" pitchFamily="34" charset="-122"/>
                <a:ea typeface="微软雅黑" panose="020B0503020204020204" pitchFamily="34" charset="-122"/>
                <a:cs typeface="+mn-cs"/>
              </a:rPr>
              <a:t>南天信息</a:t>
            </a:r>
          </a:p>
        </p:txBody>
      </p:sp>
      <p:sp>
        <p:nvSpPr>
          <p:cNvPr id="5" name="文本框 4">
            <a:extLst>
              <a:ext uri="{FF2B5EF4-FFF2-40B4-BE49-F238E27FC236}">
                <a16:creationId xmlns:a16="http://schemas.microsoft.com/office/drawing/2014/main" id="{A62B14BC-247A-41C9-AB4B-F78A4CABC30C}"/>
              </a:ext>
            </a:extLst>
          </p:cNvPr>
          <p:cNvSpPr txBox="1"/>
          <p:nvPr/>
        </p:nvSpPr>
        <p:spPr bwMode="auto">
          <a:xfrm>
            <a:off x="548595" y="4144894"/>
            <a:ext cx="11091861" cy="2308324"/>
          </a:xfrm>
          <a:prstGeom prst="rect">
            <a:avLst/>
          </a:prstGeom>
          <a:noFill/>
          <a:ln w="9525">
            <a:noFill/>
            <a:miter lim="800000"/>
          </a:ln>
        </p:spPr>
        <p:txBody>
          <a:bodyPr wrap="square" rtlCol="0">
            <a:spAutoFit/>
          </a:bodyPr>
          <a:lstStyle/>
          <a:p>
            <a:pPr lvl="0" algn="ctr">
              <a:defRPr/>
            </a:pPr>
            <a:r>
              <a:rPr lang="zh-CN" altLang="en-US" sz="1600" b="1" dirty="0">
                <a:solidFill>
                  <a:srgbClr val="000000"/>
                </a:solidFill>
                <a:latin typeface="微软雅黑" panose="020B0503020204020204" pitchFamily="34" charset="-122"/>
                <a:ea typeface="微软雅黑" panose="020B0503020204020204" pitchFamily="34" charset="-122"/>
              </a:rPr>
              <a:t>信创加速渗透，金融</a:t>
            </a:r>
            <a:r>
              <a:rPr lang="en-US" altLang="zh-CN" sz="1600" b="1" dirty="0">
                <a:solidFill>
                  <a:srgbClr val="000000"/>
                </a:solidFill>
                <a:latin typeface="微软雅黑" panose="020B0503020204020204" pitchFamily="34" charset="-122"/>
                <a:ea typeface="微软雅黑" panose="020B0503020204020204" pitchFamily="34" charset="-122"/>
              </a:rPr>
              <a:t>IT</a:t>
            </a:r>
            <a:r>
              <a:rPr lang="zh-CN" altLang="en-US" sz="1600" b="1" dirty="0">
                <a:solidFill>
                  <a:srgbClr val="000000"/>
                </a:solidFill>
                <a:latin typeface="微软雅黑" panose="020B0503020204020204" pitchFamily="34" charset="-122"/>
                <a:ea typeface="微软雅黑" panose="020B0503020204020204" pitchFamily="34" charset="-122"/>
              </a:rPr>
              <a:t>龙头滑跑提速</a:t>
            </a:r>
            <a:endParaRPr lang="en-US" altLang="zh-CN" sz="1600" b="1" dirty="0">
              <a:solidFill>
                <a:srgbClr val="000000"/>
              </a:solidFill>
              <a:latin typeface="微软雅黑" panose="020B0503020204020204" pitchFamily="34" charset="-122"/>
              <a:ea typeface="微软雅黑" panose="020B0503020204020204" pitchFamily="34" charset="-122"/>
            </a:endParaRPr>
          </a:p>
          <a:p>
            <a:pPr lvl="0" algn="ctr">
              <a:defRPr/>
            </a:pPr>
            <a:endParaRPr lang="en-US" altLang="zh-CN" sz="1600" b="1" dirty="0">
              <a:solidFill>
                <a:srgbClr val="000000"/>
              </a:solidFill>
              <a:latin typeface="微软雅黑" panose="020B0503020204020204" pitchFamily="34" charset="-122"/>
              <a:ea typeface="微软雅黑" panose="020B0503020204020204" pitchFamily="34" charset="-122"/>
            </a:endParaRPr>
          </a:p>
          <a:p>
            <a:pPr lvl="0" indent="457200" algn="just">
              <a:defRPr/>
            </a:pPr>
            <a:r>
              <a:rPr lang="zh-CN" altLang="en-US" sz="1600" dirty="0">
                <a:solidFill>
                  <a:srgbClr val="000000"/>
                </a:solidFill>
                <a:latin typeface="微软雅黑" panose="020B0503020204020204" pitchFamily="34" charset="-122"/>
                <a:ea typeface="微软雅黑" panose="020B0503020204020204" pitchFamily="34" charset="-122"/>
              </a:rPr>
              <a:t>从市值来看，南天信息在过去很长时间均未走出独立行情，所在行业热度也持续偏低。近一年来，公司市值表现有所改善，市值增长持续站在行业水平上方。近期受益于信创板块持续走高，公司市值直线拉升，但接下来的深度回调或在所难免。</a:t>
            </a:r>
          </a:p>
          <a:p>
            <a:pPr lvl="0" indent="457200" algn="just">
              <a:defRPr/>
            </a:pPr>
            <a:r>
              <a:rPr lang="zh-CN" altLang="en-US" sz="1600" dirty="0">
                <a:solidFill>
                  <a:srgbClr val="000000"/>
                </a:solidFill>
                <a:latin typeface="微软雅黑" panose="020B0503020204020204" pitchFamily="34" charset="-122"/>
                <a:ea typeface="微软雅黑" panose="020B0503020204020204" pitchFamily="34" charset="-122"/>
              </a:rPr>
              <a:t>从内在价值来看，政策持续催化下，我国金融科技发展驶入快车道。主业之外，企业智慧教育等业务也具有相当的增长潜力。然而公司近期业绩表现平平，尚未兑现市场预期，企业加速布局和扩张中存在的一些问题同样不可忽视。</a:t>
            </a:r>
          </a:p>
          <a:p>
            <a:pPr lvl="0" indent="457200" algn="just">
              <a:defRPr/>
            </a:pPr>
            <a:r>
              <a:rPr lang="zh-CN" altLang="en-US" sz="1600" dirty="0">
                <a:solidFill>
                  <a:srgbClr val="000000"/>
                </a:solidFill>
                <a:latin typeface="微软雅黑" panose="020B0503020204020204" pitchFamily="34" charset="-122"/>
                <a:ea typeface="微软雅黑" panose="020B0503020204020204" pitchFamily="34" charset="-122"/>
              </a:rPr>
              <a:t>作为国内银行</a:t>
            </a:r>
            <a:r>
              <a:rPr lang="en-US" altLang="zh-CN" sz="1600" dirty="0">
                <a:solidFill>
                  <a:srgbClr val="000000"/>
                </a:solidFill>
                <a:latin typeface="微软雅黑" panose="020B0503020204020204" pitchFamily="34" charset="-122"/>
                <a:ea typeface="微软雅黑" panose="020B0503020204020204" pitchFamily="34" charset="-122"/>
              </a:rPr>
              <a:t>IT</a:t>
            </a:r>
            <a:r>
              <a:rPr lang="zh-CN" altLang="en-US" sz="1600" dirty="0">
                <a:solidFill>
                  <a:srgbClr val="000000"/>
                </a:solidFill>
                <a:latin typeface="微软雅黑" panose="020B0503020204020204" pitchFamily="34" charset="-122"/>
                <a:ea typeface="微软雅黑" panose="020B0503020204020204" pitchFamily="34" charset="-122"/>
              </a:rPr>
              <a:t>和数字经济领军者，南天信息在技术、背景、平台、行业地位及客户基础等方面具有明显优势，公司尚处于成长阶段，发展潜力巨大。行业发展机遇下公司加速布局，后续业绩释放值得期待。</a:t>
            </a:r>
          </a:p>
        </p:txBody>
      </p:sp>
      <p:pic>
        <p:nvPicPr>
          <p:cNvPr id="3" name="图片 2">
            <a:extLst>
              <a:ext uri="{FF2B5EF4-FFF2-40B4-BE49-F238E27FC236}">
                <a16:creationId xmlns:a16="http://schemas.microsoft.com/office/drawing/2014/main" id="{5B648AA7-9081-204E-1B95-F639F0B8803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384963" y="953656"/>
            <a:ext cx="5464294" cy="3070842"/>
          </a:xfrm>
          <a:prstGeom prst="rect">
            <a:avLst/>
          </a:prstGeom>
        </p:spPr>
      </p:pic>
    </p:spTree>
    <p:extLst>
      <p:ext uri="{BB962C8B-B14F-4D97-AF65-F5344CB8AC3E}">
        <p14:creationId xmlns:p14="http://schemas.microsoft.com/office/powerpoint/2010/main" val="7197849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a:extLst>
              <a:ext uri="{FF2B5EF4-FFF2-40B4-BE49-F238E27FC236}">
                <a16:creationId xmlns:a16="http://schemas.microsoft.com/office/drawing/2014/main" id="{990C349C-8CC2-47FB-8D56-377665886712}"/>
              </a:ext>
            </a:extLst>
          </p:cNvPr>
          <p:cNvGraphicFramePr/>
          <p:nvPr>
            <p:extLst>
              <p:ext uri="{D42A27DB-BD31-4B8C-83A1-F6EECF244321}">
                <p14:modId xmlns:p14="http://schemas.microsoft.com/office/powerpoint/2010/main" val="1343432693"/>
              </p:ext>
            </p:extLst>
          </p:nvPr>
        </p:nvGraphicFramePr>
        <p:xfrm>
          <a:off x="731838" y="975139"/>
          <a:ext cx="10728325" cy="538700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2"/>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10</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月股权质押比例前十</a:t>
            </a:r>
          </a:p>
        </p:txBody>
      </p:sp>
      <p:sp>
        <p:nvSpPr>
          <p:cNvPr id="2" name="文本框 1">
            <a:extLst>
              <a:ext uri="{FF2B5EF4-FFF2-40B4-BE49-F238E27FC236}">
                <a16:creationId xmlns:a16="http://schemas.microsoft.com/office/drawing/2014/main" id="{409E323D-399A-4056-A55B-5348A02F160D}"/>
              </a:ext>
            </a:extLst>
          </p:cNvPr>
          <p:cNvSpPr txBox="1"/>
          <p:nvPr/>
        </p:nvSpPr>
        <p:spPr bwMode="auto">
          <a:xfrm>
            <a:off x="10545191" y="971550"/>
            <a:ext cx="914972" cy="246221"/>
          </a:xfrm>
          <a:prstGeom prst="rect">
            <a:avLst/>
          </a:prstGeom>
          <a:noFill/>
          <a:ln w="9525">
            <a:noFill/>
            <a:miter lim="800000"/>
          </a:ln>
        </p:spPr>
        <p:txBody>
          <a:bodyPr wrap="square" lIns="0" tIns="0" rIns="0" bIns="0"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单位：</a:t>
            </a:r>
            <a:r>
              <a:rPr kumimoji="0" lang="en-US" altLang="zh-CN"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rPr>
              <a:t>%</a:t>
            </a:r>
            <a:endParaRPr kumimoji="0" lang="zh-CN" altLang="en-US" sz="1600" b="0" i="0" u="none" strike="noStrike" kern="120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2583979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bwMode="auto">
          <a:xfrm>
            <a:off x="2160000" y="2064313"/>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3" name="文本框 2"/>
          <p:cNvSpPr txBox="1"/>
          <p:nvPr/>
        </p:nvSpPr>
        <p:spPr>
          <a:xfrm>
            <a:off x="2322000" y="2188294"/>
            <a:ext cx="73574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宏观</a:t>
            </a:r>
          </a:p>
        </p:txBody>
      </p:sp>
      <p:sp>
        <p:nvSpPr>
          <p:cNvPr id="6" name="椭圆 5"/>
          <p:cNvSpPr/>
          <p:nvPr/>
        </p:nvSpPr>
        <p:spPr bwMode="auto">
          <a:xfrm>
            <a:off x="2160000" y="314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2409944" y="3312948"/>
            <a:ext cx="508223"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市场</a:t>
            </a:r>
          </a:p>
        </p:txBody>
      </p:sp>
      <p:sp>
        <p:nvSpPr>
          <p:cNvPr id="8" name="椭圆 7"/>
          <p:cNvSpPr/>
          <p:nvPr/>
        </p:nvSpPr>
        <p:spPr bwMode="auto">
          <a:xfrm>
            <a:off x="2160000" y="4222800"/>
            <a:ext cx="1008112" cy="648072"/>
          </a:xfrm>
          <a:prstGeom prst="ellipse">
            <a:avLst/>
          </a:prstGeom>
          <a:solidFill>
            <a:srgbClr val="000066"/>
          </a:solidFill>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2000" b="1" i="0" u="none" strike="noStrike" kern="1200" cap="none" spc="0" normalizeH="0" baseline="0" noProof="0">
              <a:ln>
                <a:noFill/>
              </a:ln>
              <a:solidFill>
                <a:srgbClr val="000066"/>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2329833" y="4346781"/>
            <a:ext cx="7200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rPr>
              <a:t>展望</a:t>
            </a:r>
          </a:p>
        </p:txBody>
      </p:sp>
      <p:sp>
        <p:nvSpPr>
          <p:cNvPr id="14" name="文本框 13"/>
          <p:cNvSpPr txBox="1"/>
          <p:nvPr/>
        </p:nvSpPr>
        <p:spPr>
          <a:xfrm>
            <a:off x="3631593" y="3236004"/>
            <a:ext cx="6102838"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400" dirty="0">
                <a:solidFill>
                  <a:prstClr val="black"/>
                </a:solidFill>
                <a:latin typeface=".萍方-简" panose="020B0400000000000000" pitchFamily="34" charset="-122"/>
                <a:ea typeface=".萍方-简" panose="020B0400000000000000" pitchFamily="34" charset="-122"/>
              </a:rPr>
              <a:t>10</a:t>
            </a:r>
            <a:r>
              <a:rPr lang="zh-CN" altLang="en-US" sz="2400" dirty="0">
                <a:solidFill>
                  <a:prstClr val="black"/>
                </a:solidFill>
                <a:latin typeface=".萍方-简" panose="020B0400000000000000" pitchFamily="34" charset="-122"/>
                <a:ea typeface=".萍方-简" panose="020B0400000000000000" pitchFamily="34" charset="-122"/>
              </a:rPr>
              <a:t>月</a:t>
            </a:r>
            <a:r>
              <a:rPr lang="en-US" altLang="zh-CN" sz="2400" dirty="0">
                <a:solidFill>
                  <a:prstClr val="black"/>
                </a:solidFill>
                <a:latin typeface=".萍方-简" panose="020B0400000000000000" pitchFamily="34" charset="-122"/>
                <a:ea typeface=".萍方-简" panose="020B0400000000000000" pitchFamily="34" charset="-122"/>
              </a:rPr>
              <a:t>A</a:t>
            </a:r>
            <a:r>
              <a:rPr lang="zh-CN" altLang="en-US" sz="2400" dirty="0">
                <a:solidFill>
                  <a:prstClr val="black"/>
                </a:solidFill>
                <a:latin typeface=".萍方-简" panose="020B0400000000000000" pitchFamily="34" charset="-122"/>
                <a:ea typeface=".萍方-简" panose="020B0400000000000000" pitchFamily="34" charset="-122"/>
              </a:rPr>
              <a:t>股上冲未果，主要股指先扬后抑</a:t>
            </a:r>
            <a:endPar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endParaRPr>
          </a:p>
        </p:txBody>
      </p:sp>
      <p:sp>
        <p:nvSpPr>
          <p:cNvPr id="15" name="文本框 14"/>
          <p:cNvSpPr txBox="1"/>
          <p:nvPr/>
        </p:nvSpPr>
        <p:spPr>
          <a:xfrm>
            <a:off x="3631593" y="4316004"/>
            <a:ext cx="6118833"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sym typeface="+mn-ea"/>
              </a:rPr>
              <a:t>消息市短期不可持续，市场或仍以震荡为主</a:t>
            </a:r>
          </a:p>
        </p:txBody>
      </p:sp>
      <p:sp>
        <p:nvSpPr>
          <p:cNvPr id="10" name="文本框 9">
            <a:extLst>
              <a:ext uri="{FF2B5EF4-FFF2-40B4-BE49-F238E27FC236}">
                <a16:creationId xmlns:a16="http://schemas.microsoft.com/office/drawing/2014/main" id="{79011B51-258E-4F5B-8F9E-3CAF2C8973E3}"/>
              </a:ext>
            </a:extLst>
          </p:cNvPr>
          <p:cNvSpPr txBox="1"/>
          <p:nvPr/>
        </p:nvSpPr>
        <p:spPr>
          <a:xfrm>
            <a:off x="3631593" y="2157517"/>
            <a:ext cx="6175982"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宏观</a:t>
            </a:r>
            <a:r>
              <a:rPr lang="zh-CN" altLang="en-US" sz="2400" dirty="0">
                <a:solidFill>
                  <a:prstClr val="black"/>
                </a:solidFill>
                <a:latin typeface=".萍方-简" panose="020B0400000000000000" pitchFamily="34" charset="-122"/>
                <a:ea typeface=".萍方-简" panose="020B0400000000000000" pitchFamily="34" charset="-122"/>
              </a:rPr>
              <a:t>数据</a:t>
            </a:r>
            <a:r>
              <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变化不大，</a:t>
            </a:r>
            <a:r>
              <a:rPr kumimoji="0" lang="en-US" altLang="zh-CN"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10</a:t>
            </a:r>
            <a:r>
              <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月</a:t>
            </a:r>
            <a:r>
              <a:rPr kumimoji="0" lang="en-US" altLang="zh-CN"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PMI</a:t>
            </a:r>
            <a:r>
              <a:rPr kumimoji="0" lang="zh-CN" altLang="en-US" sz="2400" b="0" i="0" u="none" strike="noStrike" kern="1200" cap="none" spc="0" normalizeH="0" baseline="0" noProof="0" dirty="0">
                <a:ln>
                  <a:noFill/>
                </a:ln>
                <a:solidFill>
                  <a:prstClr val="black"/>
                </a:solidFill>
                <a:effectLst/>
                <a:uLnTx/>
                <a:uFillTx/>
                <a:latin typeface=".萍方-简" panose="020B0400000000000000" pitchFamily="34" charset="-122"/>
                <a:ea typeface=".萍方-简" panose="020B0400000000000000" pitchFamily="34" charset="-122"/>
              </a:rPr>
              <a:t>依旧偏弱</a:t>
            </a: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27522C6-0A96-4C45-8134-F66CABAAC44D}"/>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10</a:t>
            </a:r>
            <a:r>
              <a:rPr lang="zh-CN" altLang="en-US" sz="2400" dirty="0">
                <a:solidFill>
                  <a:srgbClr val="000066"/>
                </a:solidFill>
                <a:latin typeface="微软雅黑" panose="020B0503020204020204" pitchFamily="34" charset="-122"/>
                <a:ea typeface="微软雅黑" panose="020B0503020204020204" pitchFamily="34" charset="-122"/>
              </a:rPr>
              <a:t>月第一大股东累计质押数占持股比例变化</a:t>
            </a:r>
          </a:p>
        </p:txBody>
      </p:sp>
      <p:graphicFrame>
        <p:nvGraphicFramePr>
          <p:cNvPr id="7" name="图表 6">
            <a:extLst>
              <a:ext uri="{FF2B5EF4-FFF2-40B4-BE49-F238E27FC236}">
                <a16:creationId xmlns:a16="http://schemas.microsoft.com/office/drawing/2014/main" id="{C4159648-F974-44E6-A778-2FE9471D9EA6}"/>
              </a:ext>
            </a:extLst>
          </p:cNvPr>
          <p:cNvGraphicFramePr/>
          <p:nvPr>
            <p:extLst>
              <p:ext uri="{D42A27DB-BD31-4B8C-83A1-F6EECF244321}">
                <p14:modId xmlns:p14="http://schemas.microsoft.com/office/powerpoint/2010/main" val="2572556429"/>
              </p:ext>
            </p:extLst>
          </p:nvPr>
        </p:nvGraphicFramePr>
        <p:xfrm>
          <a:off x="0" y="1176965"/>
          <a:ext cx="6267450" cy="48904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图表 9">
            <a:extLst>
              <a:ext uri="{FF2B5EF4-FFF2-40B4-BE49-F238E27FC236}">
                <a16:creationId xmlns:a16="http://schemas.microsoft.com/office/drawing/2014/main" id="{A75528A8-53B5-40C6-9985-4C73DA5BB084}"/>
              </a:ext>
            </a:extLst>
          </p:cNvPr>
          <p:cNvGraphicFramePr/>
          <p:nvPr>
            <p:extLst>
              <p:ext uri="{D42A27DB-BD31-4B8C-83A1-F6EECF244321}">
                <p14:modId xmlns:p14="http://schemas.microsoft.com/office/powerpoint/2010/main" val="1163363651"/>
              </p:ext>
            </p:extLst>
          </p:nvPr>
        </p:nvGraphicFramePr>
        <p:xfrm>
          <a:off x="5924550" y="1133475"/>
          <a:ext cx="6267450" cy="4972050"/>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2"/>
    </p:custDataLst>
    <p:extLst>
      <p:ext uri="{BB962C8B-B14F-4D97-AF65-F5344CB8AC3E}">
        <p14:creationId xmlns:p14="http://schemas.microsoft.com/office/powerpoint/2010/main" val="2777150184"/>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527522C6-0A96-4C45-8134-F66CABAAC44D}"/>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400" dirty="0">
                <a:solidFill>
                  <a:srgbClr val="000066"/>
                </a:solidFill>
                <a:latin typeface="微软雅黑" panose="020B0503020204020204" pitchFamily="34" charset="-122"/>
                <a:ea typeface="微软雅黑" panose="020B0503020204020204" pitchFamily="34" charset="-122"/>
              </a:rPr>
              <a:t>10</a:t>
            </a:r>
            <a:r>
              <a:rPr lang="zh-CN" altLang="en-US" sz="2400" dirty="0">
                <a:solidFill>
                  <a:srgbClr val="000066"/>
                </a:solidFill>
                <a:latin typeface="微软雅黑" panose="020B0503020204020204" pitchFamily="34" charset="-122"/>
                <a:ea typeface="微软雅黑" panose="020B0503020204020204" pitchFamily="34" charset="-122"/>
              </a:rPr>
              <a:t>月控股股东质押比例</a:t>
            </a:r>
            <a:r>
              <a:rPr lang="en-US" altLang="zh-CN" sz="2400" dirty="0">
                <a:solidFill>
                  <a:srgbClr val="000066"/>
                </a:solidFill>
                <a:latin typeface="微软雅黑" panose="020B0503020204020204" pitchFamily="34" charset="-122"/>
                <a:ea typeface="微软雅黑" panose="020B0503020204020204" pitchFamily="34" charset="-122"/>
              </a:rPr>
              <a:t>100%</a:t>
            </a:r>
            <a:r>
              <a:rPr lang="zh-CN" altLang="en-US" sz="2400" dirty="0">
                <a:solidFill>
                  <a:srgbClr val="000066"/>
                </a:solidFill>
                <a:latin typeface="微软雅黑" panose="020B0503020204020204" pitchFamily="34" charset="-122"/>
                <a:ea typeface="微软雅黑" panose="020B0503020204020204" pitchFamily="34" charset="-122"/>
              </a:rPr>
              <a:t>公司（</a:t>
            </a:r>
            <a:r>
              <a:rPr lang="en-US" altLang="zh-CN" sz="2400" dirty="0">
                <a:solidFill>
                  <a:srgbClr val="000066"/>
                </a:solidFill>
                <a:latin typeface="微软雅黑" panose="020B0503020204020204" pitchFamily="34" charset="-122"/>
                <a:ea typeface="微软雅黑" panose="020B0503020204020204" pitchFamily="34" charset="-122"/>
              </a:rPr>
              <a:t>70</a:t>
            </a:r>
            <a:r>
              <a:rPr lang="zh-CN" altLang="en-US" sz="2400" dirty="0">
                <a:solidFill>
                  <a:srgbClr val="000066"/>
                </a:solidFill>
                <a:latin typeface="微软雅黑" panose="020B0503020204020204" pitchFamily="34" charset="-122"/>
                <a:ea typeface="微软雅黑" panose="020B0503020204020204" pitchFamily="34" charset="-122"/>
              </a:rPr>
              <a:t>家，新增</a:t>
            </a:r>
            <a:r>
              <a:rPr lang="en-US" altLang="zh-CN" sz="2400" dirty="0">
                <a:solidFill>
                  <a:srgbClr val="000066"/>
                </a:solidFill>
                <a:latin typeface="微软雅黑" panose="020B0503020204020204" pitchFamily="34" charset="-122"/>
                <a:ea typeface="微软雅黑" panose="020B0503020204020204" pitchFamily="34" charset="-122"/>
              </a:rPr>
              <a:t>7</a:t>
            </a:r>
            <a:r>
              <a:rPr lang="zh-CN" altLang="en-US" sz="2400" dirty="0">
                <a:solidFill>
                  <a:srgbClr val="000066"/>
                </a:solidFill>
                <a:latin typeface="微软雅黑" panose="020B0503020204020204" pitchFamily="34" charset="-122"/>
                <a:ea typeface="微软雅黑" panose="020B0503020204020204" pitchFamily="34" charset="-122"/>
              </a:rPr>
              <a:t>家）</a:t>
            </a:r>
          </a:p>
        </p:txBody>
      </p:sp>
      <p:graphicFrame>
        <p:nvGraphicFramePr>
          <p:cNvPr id="2" name="表格 1">
            <a:extLst>
              <a:ext uri="{FF2B5EF4-FFF2-40B4-BE49-F238E27FC236}">
                <a16:creationId xmlns:a16="http://schemas.microsoft.com/office/drawing/2014/main" id="{E6AD2240-A74F-52B4-3201-A8208BEE0867}"/>
              </a:ext>
            </a:extLst>
          </p:cNvPr>
          <p:cNvGraphicFramePr>
            <a:graphicFrameLocks noGrp="1"/>
          </p:cNvGraphicFramePr>
          <p:nvPr>
            <p:extLst>
              <p:ext uri="{D42A27DB-BD31-4B8C-83A1-F6EECF244321}">
                <p14:modId xmlns:p14="http://schemas.microsoft.com/office/powerpoint/2010/main" val="2590266078"/>
              </p:ext>
            </p:extLst>
          </p:nvPr>
        </p:nvGraphicFramePr>
        <p:xfrm>
          <a:off x="658906" y="1074056"/>
          <a:ext cx="10823350" cy="5138070"/>
        </p:xfrm>
        <a:graphic>
          <a:graphicData uri="http://schemas.openxmlformats.org/drawingml/2006/table">
            <a:tbl>
              <a:tblPr bandRow="1">
                <a:tableStyleId>{16D9F66E-5EB9-4882-86FB-DCBF35E3C3E4}</a:tableStyleId>
              </a:tblPr>
              <a:tblGrid>
                <a:gridCol w="2164670">
                  <a:extLst>
                    <a:ext uri="{9D8B030D-6E8A-4147-A177-3AD203B41FA5}">
                      <a16:colId xmlns:a16="http://schemas.microsoft.com/office/drawing/2014/main" val="2663161875"/>
                    </a:ext>
                  </a:extLst>
                </a:gridCol>
                <a:gridCol w="2164670">
                  <a:extLst>
                    <a:ext uri="{9D8B030D-6E8A-4147-A177-3AD203B41FA5}">
                      <a16:colId xmlns:a16="http://schemas.microsoft.com/office/drawing/2014/main" val="3073006644"/>
                    </a:ext>
                  </a:extLst>
                </a:gridCol>
                <a:gridCol w="2164670">
                  <a:extLst>
                    <a:ext uri="{9D8B030D-6E8A-4147-A177-3AD203B41FA5}">
                      <a16:colId xmlns:a16="http://schemas.microsoft.com/office/drawing/2014/main" val="2720741865"/>
                    </a:ext>
                  </a:extLst>
                </a:gridCol>
                <a:gridCol w="2164670">
                  <a:extLst>
                    <a:ext uri="{9D8B030D-6E8A-4147-A177-3AD203B41FA5}">
                      <a16:colId xmlns:a16="http://schemas.microsoft.com/office/drawing/2014/main" val="111727869"/>
                    </a:ext>
                  </a:extLst>
                </a:gridCol>
                <a:gridCol w="2164670">
                  <a:extLst>
                    <a:ext uri="{9D8B030D-6E8A-4147-A177-3AD203B41FA5}">
                      <a16:colId xmlns:a16="http://schemas.microsoft.com/office/drawing/2014/main" val="1003726237"/>
                    </a:ext>
                  </a:extLst>
                </a:gridCol>
              </a:tblGrid>
              <a:tr h="367005">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美尚</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曙光</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海南矿业</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茂化实华</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探路者</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577190570"/>
                  </a:ext>
                </a:extLst>
              </a:tr>
              <a:tr h="367005">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日海</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en-US" sz="1800" b="0" u="none" strike="noStrike" dirty="0">
                          <a:solidFill>
                            <a:srgbClr val="000000"/>
                          </a:solidFill>
                          <a:effectLst/>
                        </a:rPr>
                        <a:t>ST</a:t>
                      </a:r>
                      <a:r>
                        <a:rPr lang="zh-CN" altLang="en-US" sz="1800" b="0" u="none" strike="noStrike" dirty="0">
                          <a:solidFill>
                            <a:srgbClr val="000000"/>
                          </a:solidFill>
                          <a:effectLst/>
                        </a:rPr>
                        <a:t>中珠</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和晶科技</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民生控股</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唐德影视</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699609925"/>
                  </a:ext>
                </a:extLst>
              </a:tr>
              <a:tr h="367005">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围海</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安泰集团</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河化股份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奇精机械</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万里股份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3860214610"/>
                  </a:ext>
                </a:extLst>
              </a:tr>
              <a:tr h="367005">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雪发</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奥马电器</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宏创控股</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青岛金王</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小崧股份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4147402501"/>
                  </a:ext>
                </a:extLst>
              </a:tr>
              <a:tr h="367005">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易尚</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奥维通信</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rPr>
                        <a:t>鸿博股份</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仁东控股</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协鑫集成</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346215730"/>
                  </a:ext>
                </a:extLst>
              </a:tr>
              <a:tr h="367005">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长方</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宝鹰股份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华宏科技</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如意集团</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新日恒力</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446881910"/>
                  </a:ext>
                </a:extLst>
              </a:tr>
              <a:tr h="367005">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中昌</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大富科技</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华凯易佰</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莎普爱思</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鑫科材料</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566782921"/>
                  </a:ext>
                </a:extLst>
              </a:tr>
              <a:tr h="367005">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紫晶</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迪威迅</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华民股份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上海钢联</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兴民智通</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353240207"/>
                  </a:ext>
                </a:extLst>
              </a:tr>
              <a:tr h="367005">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柏龙</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返利科技</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华西股份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深天地</a:t>
                      </a:r>
                      <a:r>
                        <a:rPr lang="en-US" sz="1800" b="0" u="none" strike="noStrike">
                          <a:solidFill>
                            <a:srgbClr val="000000"/>
                          </a:solidFill>
                          <a:effectLst/>
                        </a:rPr>
                        <a:t>A</a:t>
                      </a:r>
                      <a:endParaRPr 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兴源环境</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4140703128"/>
                  </a:ext>
                </a:extLst>
              </a:tr>
              <a:tr h="367005">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东洋</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冠昊生物</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江南化工</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神雾节能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rPr>
                        <a:t>亚太实业</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3470413736"/>
                  </a:ext>
                </a:extLst>
              </a:tr>
              <a:tr h="367005">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海投</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国际实业</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金固股份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生物谷</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扬子新材</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453648953"/>
                  </a:ext>
                </a:extLst>
              </a:tr>
              <a:tr h="367005">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花王</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海航控股</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金鸿顺</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胜利股份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亿利洁能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2777442340"/>
                  </a:ext>
                </a:extLst>
              </a:tr>
              <a:tr h="367005">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康美</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海陆重工</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锦龙股份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四通股份</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中润资源</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2598060304"/>
                  </a:ext>
                </a:extLst>
              </a:tr>
              <a:tr h="367005">
                <a:tc>
                  <a:txBody>
                    <a:bodyPr/>
                    <a:lstStyle/>
                    <a:p>
                      <a:pPr algn="ctr" fontAlgn="b"/>
                      <a:r>
                        <a:rPr lang="en-US" sz="1800" b="0" u="none" strike="noStrike">
                          <a:solidFill>
                            <a:srgbClr val="000000"/>
                          </a:solidFill>
                          <a:effectLst/>
                        </a:rPr>
                        <a:t>ST</a:t>
                      </a:r>
                      <a:r>
                        <a:rPr lang="zh-CN" altLang="en-US" sz="1800" b="0" u="none" strike="noStrike">
                          <a:solidFill>
                            <a:srgbClr val="000000"/>
                          </a:solidFill>
                          <a:effectLst/>
                        </a:rPr>
                        <a:t>鹏博士</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海南机场</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rPr>
                        <a:t>精艺股份</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a:solidFill>
                            <a:srgbClr val="000000"/>
                          </a:solidFill>
                          <a:effectLst/>
                        </a:rPr>
                        <a:t>太龙药业</a:t>
                      </a:r>
                      <a:endParaRPr lang="zh-CN" altLang="en-US" sz="18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b"/>
                      <a:r>
                        <a:rPr lang="zh-CN" altLang="en-US" sz="1800" b="0" u="none" strike="noStrike" dirty="0">
                          <a:solidFill>
                            <a:srgbClr val="000000"/>
                          </a:solidFill>
                          <a:effectLst/>
                        </a:rPr>
                        <a:t>中铁装配</a:t>
                      </a:r>
                      <a:endParaRPr lang="zh-CN" altLang="en-US" sz="18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87218945"/>
                  </a:ext>
                </a:extLst>
              </a:tr>
            </a:tbl>
          </a:graphicData>
        </a:graphic>
      </p:graphicFrame>
    </p:spTree>
    <p:custDataLst>
      <p:tags r:id="rId1"/>
    </p:custDataLst>
    <p:extLst>
      <p:ext uri="{BB962C8B-B14F-4D97-AF65-F5344CB8AC3E}">
        <p14:creationId xmlns:p14="http://schemas.microsoft.com/office/powerpoint/2010/main" val="2558699770"/>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13548DB-CA08-4AB5-81CC-48C4692AE352}"/>
              </a:ext>
            </a:extLst>
          </p:cNvPr>
          <p:cNvPicPr>
            <a:picLocks noChangeAspect="1"/>
          </p:cNvPicPr>
          <p:nvPr/>
        </p:nvPicPr>
        <p:blipFill>
          <a:blip r:embed="rId3"/>
          <a:stretch>
            <a:fillRect/>
          </a:stretch>
        </p:blipFill>
        <p:spPr>
          <a:xfrm>
            <a:off x="3775999" y="945900"/>
            <a:ext cx="1834149" cy="540000"/>
          </a:xfrm>
          <a:prstGeom prst="rect">
            <a:avLst/>
          </a:prstGeom>
        </p:spPr>
      </p:pic>
      <p:pic>
        <p:nvPicPr>
          <p:cNvPr id="3" name="图片 2">
            <a:extLst>
              <a:ext uri="{FF2B5EF4-FFF2-40B4-BE49-F238E27FC236}">
                <a16:creationId xmlns:a16="http://schemas.microsoft.com/office/drawing/2014/main" id="{B94A3B73-4523-427D-9874-142A2388F0E1}"/>
              </a:ext>
            </a:extLst>
          </p:cNvPr>
          <p:cNvPicPr>
            <a:picLocks noChangeAspect="1"/>
          </p:cNvPicPr>
          <p:nvPr/>
        </p:nvPicPr>
        <p:blipFill>
          <a:blip r:embed="rId4"/>
          <a:stretch>
            <a:fillRect/>
          </a:stretch>
        </p:blipFill>
        <p:spPr>
          <a:xfrm>
            <a:off x="9956506" y="945900"/>
            <a:ext cx="1325855" cy="540000"/>
          </a:xfrm>
          <a:prstGeom prst="rect">
            <a:avLst/>
          </a:prstGeom>
        </p:spPr>
      </p:pic>
      <p:pic>
        <p:nvPicPr>
          <p:cNvPr id="11" name="图片 10">
            <a:extLst>
              <a:ext uri="{FF2B5EF4-FFF2-40B4-BE49-F238E27FC236}">
                <a16:creationId xmlns:a16="http://schemas.microsoft.com/office/drawing/2014/main" id="{E5CE90A9-7F2A-4E70-9C4D-F92C44ABF73E}"/>
              </a:ext>
            </a:extLst>
          </p:cNvPr>
          <p:cNvPicPr>
            <a:picLocks noChangeAspect="1"/>
          </p:cNvPicPr>
          <p:nvPr/>
        </p:nvPicPr>
        <p:blipFill>
          <a:blip r:embed="rId5"/>
          <a:stretch>
            <a:fillRect/>
          </a:stretch>
        </p:blipFill>
        <p:spPr>
          <a:xfrm>
            <a:off x="7085792" y="945900"/>
            <a:ext cx="1288549" cy="540000"/>
          </a:xfrm>
          <a:prstGeom prst="rect">
            <a:avLst/>
          </a:prstGeom>
        </p:spPr>
      </p:pic>
      <p:sp>
        <p:nvSpPr>
          <p:cNvPr id="28684" name="Rectangle 2"/>
          <p:cNvSpPr>
            <a:spLocks noChangeArrowheads="1"/>
          </p:cNvSpPr>
          <p:nvPr/>
        </p:nvSpPr>
        <p:spPr bwMode="white">
          <a:xfrm>
            <a:off x="230400" y="295200"/>
            <a:ext cx="8231187" cy="350088"/>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主要券商月评</a:t>
            </a:r>
          </a:p>
        </p:txBody>
      </p:sp>
      <p:sp>
        <p:nvSpPr>
          <p:cNvPr id="6" name="文本框 5"/>
          <p:cNvSpPr txBox="1"/>
          <p:nvPr/>
        </p:nvSpPr>
        <p:spPr>
          <a:xfrm>
            <a:off x="281940" y="1483661"/>
            <a:ext cx="2880000" cy="5224892"/>
          </a:xfrm>
          <a:prstGeom prst="rect">
            <a:avLst/>
          </a:prstGeom>
          <a:noFill/>
        </p:spPr>
        <p:txBody>
          <a:bodyPr wrap="square" rtlCol="0">
            <a:spAutoFit/>
          </a:bodyPr>
          <a:lstStyle/>
          <a:p>
            <a:pPr lvl="0" algn="just">
              <a:lnSpc>
                <a:spcPct val="150000"/>
              </a:lnSpc>
              <a:defRPr/>
            </a:pPr>
            <a:r>
              <a:rPr lang="zh-CN" altLang="en-US" sz="1400" dirty="0">
                <a:solidFill>
                  <a:srgbClr val="000000"/>
                </a:solidFill>
                <a:latin typeface="微软雅黑" panose="020B0503020204020204" pitchFamily="34" charset="-122"/>
                <a:ea typeface="微软雅黑" panose="020B0503020204020204" pitchFamily="34" charset="-122"/>
              </a:rPr>
              <a:t>近期，政策、经济、汇率和地缘环境预期全面迅速改善，市场从情绪性恐慌交易，转向基于政策预期的博弈性交易，全面修复行情的右侧买点已经确认，节奏上稳步持续，配置上继续侧重弹性。</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lnSpc>
                <a:spcPct val="150000"/>
              </a:lnSpc>
              <a:defRPr/>
            </a:pP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lnSpc>
                <a:spcPct val="150000"/>
              </a:lnSpc>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配置建议</a:t>
            </a:r>
            <a:r>
              <a:rPr lang="zh-CN" altLang="en-US" sz="1400" b="1" dirty="0">
                <a:solidFill>
                  <a:srgbClr val="000000"/>
                </a:solidFill>
                <a:latin typeface="微软雅黑" panose="020B0503020204020204" pitchFamily="34" charset="-122"/>
                <a:ea typeface="微软雅黑" panose="020B0503020204020204" pitchFamily="34" charset="-122"/>
              </a:rPr>
              <a:t>：侧重政策上有催化、估值上有弹性的品种，基本面和估值切换驱动的行情预计将在下半场接力。</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lnSpc>
                <a:spcPct val="150000"/>
              </a:lnSpc>
              <a:defRPr/>
            </a:pP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lnSpc>
                <a:spcPct val="150000"/>
              </a:lnSpc>
              <a:defRPr/>
            </a:pPr>
            <a:r>
              <a:rPr lang="en-US" altLang="zh-CN" sz="1400" b="1" dirty="0">
                <a:solidFill>
                  <a:srgbClr val="000000"/>
                </a:solidFill>
                <a:latin typeface="微软雅黑" panose="020B0503020204020204" pitchFamily="34" charset="-122"/>
                <a:ea typeface="微软雅黑" panose="020B0503020204020204" pitchFamily="34" charset="-122"/>
              </a:rPr>
              <a:t>9</a:t>
            </a:r>
            <a:r>
              <a:rPr lang="zh-CN" altLang="en-US" sz="1400" b="1" dirty="0">
                <a:solidFill>
                  <a:srgbClr val="000000"/>
                </a:solidFill>
                <a:latin typeface="微软雅黑" panose="020B0503020204020204" pitchFamily="34" charset="-122"/>
                <a:ea typeface="微软雅黑" panose="020B0503020204020204" pitchFamily="34" charset="-122"/>
              </a:rPr>
              <a:t>月：中性</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lnSpc>
                <a:spcPct val="150000"/>
              </a:lnSpc>
              <a:defRPr/>
            </a:pPr>
            <a:r>
              <a:rPr lang="en-US" altLang="zh-CN" sz="1400" b="1" dirty="0">
                <a:solidFill>
                  <a:srgbClr val="000000"/>
                </a:solidFill>
                <a:latin typeface="微软雅黑" panose="020B0503020204020204" pitchFamily="34" charset="-122"/>
                <a:ea typeface="微软雅黑" panose="020B0503020204020204" pitchFamily="34" charset="-122"/>
              </a:rPr>
              <a:t>10</a:t>
            </a:r>
            <a:r>
              <a:rPr lang="zh-CN" altLang="en-US" sz="1400" b="1" dirty="0">
                <a:solidFill>
                  <a:srgbClr val="000000"/>
                </a:solidFill>
                <a:latin typeface="微软雅黑" panose="020B0503020204020204" pitchFamily="34" charset="-122"/>
                <a:ea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lnSpc>
                <a:spcPct val="150000"/>
              </a:lnSpc>
              <a:defRPr/>
            </a:pPr>
            <a:r>
              <a:rPr lang="en-US" altLang="zh-CN" sz="1400" b="1" dirty="0">
                <a:solidFill>
                  <a:srgbClr val="000000"/>
                </a:solidFill>
                <a:latin typeface="微软雅黑" panose="020B0503020204020204" pitchFamily="34" charset="-122"/>
                <a:ea typeface="微软雅黑" panose="020B0503020204020204" pitchFamily="34" charset="-122"/>
              </a:rPr>
              <a:t>11</a:t>
            </a:r>
            <a:r>
              <a:rPr lang="zh-CN" altLang="en-US" sz="1400" b="1" dirty="0">
                <a:solidFill>
                  <a:srgbClr val="000000"/>
                </a:solidFill>
                <a:latin typeface="微软雅黑" panose="020B0503020204020204" pitchFamily="34" charset="-122"/>
                <a:ea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lnSpc>
                <a:spcPct val="150000"/>
              </a:lnSpc>
              <a:defRPr/>
            </a:pPr>
            <a:endParaRPr lang="en-US" altLang="zh-CN" sz="1400" b="1" dirty="0">
              <a:solidFill>
                <a:srgbClr val="000000"/>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9296398" y="1483661"/>
            <a:ext cx="2880000" cy="4078039"/>
          </a:xfrm>
          <a:prstGeom prst="rect">
            <a:avLst/>
          </a:prstGeom>
          <a:noFill/>
        </p:spPr>
        <p:txBody>
          <a:bodyPr wrap="square" rtlCol="0">
            <a:spAutoFit/>
          </a:bodyPr>
          <a:lstStyle>
            <a:defPPr>
              <a:defRPr lang="en-US"/>
            </a:defPPr>
            <a:lvl1pPr>
              <a:defRPr sz="1800" b="1">
                <a:latin typeface="+mn-ea"/>
                <a:ea typeface="+mn-ea"/>
              </a:defRPr>
            </a:lvl1pPr>
          </a:lstStyle>
          <a:p>
            <a:pPr lvl="0" algn="just">
              <a:lnSpc>
                <a:spcPct val="150000"/>
              </a:lnSpc>
              <a:defRPr/>
            </a:pPr>
            <a:r>
              <a:rPr lang="en-US" altLang="zh-CN" sz="1400" b="0" dirty="0">
                <a:solidFill>
                  <a:srgbClr val="000000"/>
                </a:solidFill>
                <a:latin typeface="微软雅黑" panose="020B0503020204020204" pitchFamily="34" charset="-122"/>
                <a:ea typeface="微软雅黑" panose="020B0503020204020204" pitchFamily="34" charset="-122"/>
              </a:rPr>
              <a:t>10</a:t>
            </a:r>
            <a:r>
              <a:rPr lang="zh-CN" altLang="en-US" sz="1400" b="0" dirty="0">
                <a:solidFill>
                  <a:srgbClr val="000000"/>
                </a:solidFill>
                <a:latin typeface="微软雅黑" panose="020B0503020204020204" pitchFamily="34" charset="-122"/>
                <a:ea typeface="微软雅黑" panose="020B0503020204020204" pitchFamily="34" charset="-122"/>
              </a:rPr>
              <a:t>月底至今市场有所反弹，我们认为投资者短线情绪有所修复，内外部阶段性因素扰动下不排除市场短期走势可能有所反复，投资者的预期持续改善可能需要更多积极催化因素支持，从</a:t>
            </a:r>
            <a:r>
              <a:rPr lang="en-US" altLang="zh-CN" sz="1400" b="0" dirty="0">
                <a:solidFill>
                  <a:srgbClr val="000000"/>
                </a:solidFill>
                <a:latin typeface="微软雅黑" panose="020B0503020204020204" pitchFamily="34" charset="-122"/>
                <a:ea typeface="微软雅黑" panose="020B0503020204020204" pitchFamily="34" charset="-122"/>
              </a:rPr>
              <a:t>6-12</a:t>
            </a:r>
            <a:r>
              <a:rPr lang="zh-CN" altLang="en-US" sz="1400" b="0" dirty="0">
                <a:solidFill>
                  <a:srgbClr val="000000"/>
                </a:solidFill>
                <a:latin typeface="微软雅黑" panose="020B0503020204020204" pitchFamily="34" charset="-122"/>
                <a:ea typeface="微软雅黑" panose="020B0503020204020204" pitchFamily="34" charset="-122"/>
              </a:rPr>
              <a:t>个月的角度市场机遇大于风险。</a:t>
            </a:r>
            <a:endParaRPr lang="en-US" altLang="zh-CN" sz="1400" b="0" dirty="0">
              <a:solidFill>
                <a:srgbClr val="000000"/>
              </a:solidFill>
              <a:latin typeface="微软雅黑" panose="020B0503020204020204" pitchFamily="34" charset="-122"/>
              <a:ea typeface="微软雅黑" panose="020B0503020204020204" pitchFamily="34" charset="-122"/>
            </a:endParaRPr>
          </a:p>
          <a:p>
            <a:pPr lvl="0" algn="just">
              <a:defRPr/>
            </a:pPr>
            <a:endParaRPr lang="en-US" altLang="zh-CN" sz="1400" b="0" dirty="0">
              <a:solidFill>
                <a:srgbClr val="000000"/>
              </a:solidFill>
              <a:latin typeface="微软雅黑" panose="020B0503020204020204" pitchFamily="34" charset="-122"/>
              <a:ea typeface="微软雅黑" panose="020B0503020204020204" pitchFamily="34" charset="-122"/>
            </a:endParaRPr>
          </a:p>
          <a:p>
            <a:pPr lvl="0" algn="just">
              <a:defRPr/>
            </a:pPr>
            <a:endParaRPr lang="en-US" altLang="zh-CN" sz="1400" b="0" dirty="0">
              <a:solidFill>
                <a:srgbClr val="000000"/>
              </a:solidFill>
              <a:latin typeface="微软雅黑" panose="020B0503020204020204" pitchFamily="34" charset="-122"/>
              <a:ea typeface="微软雅黑" panose="020B0503020204020204" pitchFamily="34" charset="-122"/>
            </a:endParaRPr>
          </a:p>
          <a:p>
            <a:pPr lvl="0" algn="just">
              <a:defRPr/>
            </a:pPr>
            <a:r>
              <a:rPr lang="zh-CN" altLang="en-US" sz="1400" dirty="0">
                <a:solidFill>
                  <a:srgbClr val="000000"/>
                </a:solidFill>
                <a:latin typeface="微软雅黑" panose="020B0503020204020204" pitchFamily="34" charset="-122"/>
                <a:ea typeface="微软雅黑" panose="020B0503020204020204" pitchFamily="34" charset="-122"/>
              </a:rPr>
              <a:t>配置建议：政策支持领域可能仍有相对表现，成长板块注重结构机会。</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defRPr/>
            </a:pP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dirty="0">
                <a:solidFill>
                  <a:srgbClr val="000000"/>
                </a:solidFill>
                <a:latin typeface="微软雅黑" panose="020B0503020204020204" pitchFamily="34" charset="-122"/>
                <a:ea typeface="微软雅黑" panose="020B0503020204020204" pitchFamily="34" charset="-122"/>
              </a:rPr>
              <a:t>9</a:t>
            </a:r>
            <a:r>
              <a:rPr lang="zh-CN" altLang="en-US" sz="1400" dirty="0">
                <a:solidFill>
                  <a:srgbClr val="000000"/>
                </a:solidFill>
                <a:latin typeface="微软雅黑" panose="020B0503020204020204" pitchFamily="34" charset="-122"/>
                <a:ea typeface="微软雅黑" panose="020B0503020204020204" pitchFamily="34" charset="-122"/>
              </a:rPr>
              <a:t>月：中性</a:t>
            </a:r>
            <a:endParaRPr lang="en-US" altLang="zh-CN" sz="1400" dirty="0">
              <a:solidFill>
                <a:srgbClr val="000000"/>
              </a:solidFill>
              <a:latin typeface="微软雅黑" panose="020B0503020204020204" pitchFamily="34" charset="-122"/>
              <a:ea typeface="微软雅黑" panose="020B0503020204020204" pitchFamily="34" charset="-122"/>
            </a:endParaRPr>
          </a:p>
          <a:p>
            <a:pPr algn="just">
              <a:defRPr/>
            </a:pPr>
            <a:r>
              <a:rPr lang="en-US" altLang="zh-CN" sz="1400" dirty="0">
                <a:solidFill>
                  <a:srgbClr val="000000"/>
                </a:solidFill>
                <a:latin typeface="微软雅黑" panose="020B0503020204020204" pitchFamily="34" charset="-122"/>
                <a:ea typeface="微软雅黑" panose="020B0503020204020204" pitchFamily="34" charset="-122"/>
              </a:rPr>
              <a:t>10</a:t>
            </a:r>
            <a:r>
              <a:rPr lang="zh-CN" altLang="en-US" sz="1400" dirty="0">
                <a:solidFill>
                  <a:srgbClr val="000000"/>
                </a:solidFill>
                <a:latin typeface="微软雅黑" panose="020B0503020204020204" pitchFamily="34" charset="-122"/>
                <a:ea typeface="微软雅黑" panose="020B0503020204020204" pitchFamily="34" charset="-122"/>
              </a:rPr>
              <a:t>月：谨慎看多</a:t>
            </a:r>
            <a:endParaRPr lang="en-US" altLang="zh-CN" sz="1400" dirty="0">
              <a:solidFill>
                <a:srgbClr val="000000"/>
              </a:solidFill>
              <a:latin typeface="微软雅黑" panose="020B0503020204020204" pitchFamily="34" charset="-122"/>
              <a:ea typeface="微软雅黑" panose="020B0503020204020204" pitchFamily="34" charset="-122"/>
            </a:endParaRPr>
          </a:p>
          <a:p>
            <a:pPr algn="just">
              <a:defRPr/>
            </a:pPr>
            <a:r>
              <a:rPr lang="en-US" altLang="zh-CN" sz="1400" dirty="0">
                <a:solidFill>
                  <a:srgbClr val="000000"/>
                </a:solidFill>
                <a:latin typeface="微软雅黑" panose="020B0503020204020204" pitchFamily="34" charset="-122"/>
                <a:ea typeface="微软雅黑" panose="020B0503020204020204" pitchFamily="34" charset="-122"/>
              </a:rPr>
              <a:t>11</a:t>
            </a:r>
            <a:r>
              <a:rPr lang="zh-CN" altLang="en-US" sz="1400" dirty="0">
                <a:solidFill>
                  <a:srgbClr val="000000"/>
                </a:solidFill>
                <a:latin typeface="微软雅黑" panose="020B0503020204020204" pitchFamily="34" charset="-122"/>
                <a:ea typeface="微软雅黑" panose="020B0503020204020204" pitchFamily="34" charset="-122"/>
              </a:rPr>
              <a:t>月：谨慎看多</a:t>
            </a:r>
            <a:endParaRPr lang="en-US" altLang="zh-CN" sz="1400" dirty="0">
              <a:solidFill>
                <a:srgbClr val="000000"/>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3286759" y="1483661"/>
            <a:ext cx="2880000" cy="4703852"/>
          </a:xfrm>
          <a:prstGeom prst="rect">
            <a:avLst/>
          </a:prstGeom>
          <a:noFill/>
        </p:spPr>
        <p:txBody>
          <a:bodyPr wrap="square" rtlCol="0">
            <a:spAutoFit/>
          </a:bodyPr>
          <a:lstStyle/>
          <a:p>
            <a:pPr lvl="0" algn="just">
              <a:lnSpc>
                <a:spcPts val="2200"/>
              </a:lnSpc>
              <a:defRPr/>
            </a:pPr>
            <a:r>
              <a:rPr lang="zh-CN" altLang="en-US" sz="1400" dirty="0">
                <a:solidFill>
                  <a:srgbClr val="000000"/>
                </a:solidFill>
                <a:latin typeface="微软雅黑" panose="020B0503020204020204" pitchFamily="34" charset="-122"/>
                <a:ea typeface="微软雅黑" panose="020B0503020204020204" pitchFamily="34" charset="-122"/>
              </a:rPr>
              <a:t>近期外部风险仍在持续冲击市场。海外市场动荡、大国博弈、地缘政治冲突、人民币汇率贬值仍在持续抑制市场风险偏好，外资再度大幅流出，并对外资重仓的行业和板块形成剧烈冲击。但当前市场已处于高性价比的底部区间。我们认为当海外风险因素逐渐缓和、“二十大”指引下国内市场主线更加清晰，市场有望逐步迎来修复。</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lnSpc>
                <a:spcPts val="2200"/>
              </a:lnSpc>
              <a:defRPr/>
            </a:pP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lvl="0" algn="just">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配置</a:t>
            </a:r>
            <a:r>
              <a:rPr lang="zh-CN" altLang="en-US" sz="1400" b="1" dirty="0">
                <a:solidFill>
                  <a:srgbClr val="000000"/>
                </a:solidFill>
                <a:latin typeface="微软雅黑" panose="020B0503020204020204" pitchFamily="34" charset="-122"/>
                <a:ea typeface="微软雅黑" panose="020B0503020204020204" pitchFamily="34" charset="-122"/>
              </a:rPr>
              <a:t>建议：结构上，重点关注“信军医”、“新半军”、“新基建”三条修复主线</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b="1" dirty="0">
                <a:solidFill>
                  <a:srgbClr val="000000"/>
                </a:solidFill>
                <a:latin typeface="微软雅黑" panose="020B0503020204020204" pitchFamily="34" charset="-122"/>
                <a:ea typeface="微软雅黑" panose="020B0503020204020204" pitchFamily="34" charset="-122"/>
              </a:rPr>
              <a:t>9</a:t>
            </a:r>
            <a:r>
              <a:rPr lang="zh-CN" altLang="en-US" sz="1400" b="1" dirty="0">
                <a:solidFill>
                  <a:srgbClr val="000000"/>
                </a:solidFill>
                <a:latin typeface="微软雅黑" panose="020B0503020204020204" pitchFamily="34" charset="-122"/>
                <a:ea typeface="微软雅黑" panose="020B0503020204020204" pitchFamily="34" charset="-122"/>
              </a:rPr>
              <a:t>月：中性</a:t>
            </a:r>
            <a:endParaRPr lang="en-US" altLang="zh-CN" sz="1400" b="1" dirty="0">
              <a:solidFill>
                <a:srgbClr val="000000"/>
              </a:solidFill>
              <a:latin typeface="微软雅黑" panose="020B0503020204020204" pitchFamily="34" charset="-122"/>
              <a:ea typeface="微软雅黑" panose="020B0503020204020204" pitchFamily="34" charset="-122"/>
            </a:endParaRPr>
          </a:p>
          <a:p>
            <a:pPr algn="just">
              <a:defRPr/>
            </a:pPr>
            <a:r>
              <a:rPr lang="en-US" altLang="zh-CN" sz="1400" b="1" dirty="0">
                <a:solidFill>
                  <a:srgbClr val="000000"/>
                </a:solidFill>
                <a:latin typeface="微软雅黑" panose="020B0503020204020204" pitchFamily="34" charset="-122"/>
                <a:ea typeface="微软雅黑" panose="020B0503020204020204" pitchFamily="34" charset="-122"/>
              </a:rPr>
              <a:t>10</a:t>
            </a:r>
            <a:r>
              <a:rPr lang="zh-CN" altLang="en-US" sz="1400" b="1" dirty="0">
                <a:solidFill>
                  <a:srgbClr val="000000"/>
                </a:solidFill>
                <a:latin typeface="微软雅黑" panose="020B0503020204020204" pitchFamily="34" charset="-122"/>
                <a:ea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endParaRPr>
          </a:p>
          <a:p>
            <a:pPr algn="just">
              <a:defRPr/>
            </a:pPr>
            <a:r>
              <a:rPr lang="en-US" altLang="zh-CN" sz="1400" b="1" dirty="0">
                <a:solidFill>
                  <a:srgbClr val="000000"/>
                </a:solidFill>
                <a:latin typeface="微软雅黑" panose="020B0503020204020204" pitchFamily="34" charset="-122"/>
                <a:ea typeface="微软雅黑" panose="020B0503020204020204" pitchFamily="34" charset="-122"/>
              </a:rPr>
              <a:t>11</a:t>
            </a:r>
            <a:r>
              <a:rPr lang="zh-CN" altLang="en-US" sz="1400" b="1" dirty="0">
                <a:solidFill>
                  <a:srgbClr val="000000"/>
                </a:solidFill>
                <a:latin typeface="微软雅黑" panose="020B0503020204020204" pitchFamily="34" charset="-122"/>
                <a:ea typeface="微软雅黑" panose="020B0503020204020204" pitchFamily="34" charset="-122"/>
              </a:rPr>
              <a:t>月：看多</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sp>
        <p:nvSpPr>
          <p:cNvPr id="17" name="文本框 16">
            <a:extLst>
              <a:ext uri="{FF2B5EF4-FFF2-40B4-BE49-F238E27FC236}">
                <a16:creationId xmlns:a16="http://schemas.microsoft.com/office/drawing/2014/main" id="{09326E97-0652-430B-A78F-EB67DFE8AF09}"/>
              </a:ext>
            </a:extLst>
          </p:cNvPr>
          <p:cNvSpPr txBox="1"/>
          <p:nvPr/>
        </p:nvSpPr>
        <p:spPr>
          <a:xfrm>
            <a:off x="6278878" y="1483661"/>
            <a:ext cx="2880000" cy="4832092"/>
          </a:xfrm>
          <a:prstGeom prst="rect">
            <a:avLst/>
          </a:prstGeom>
          <a:noFill/>
        </p:spPr>
        <p:txBody>
          <a:bodyPr wrap="square" rtlCol="0">
            <a:spAutoFit/>
          </a:bodyPr>
          <a:lstStyle/>
          <a:p>
            <a:pPr algn="just"/>
            <a:r>
              <a:rPr lang="zh-CN" altLang="en-US" sz="1400" dirty="0">
                <a:solidFill>
                  <a:srgbClr val="000000"/>
                </a:solidFill>
                <a:latin typeface="微软雅黑" panose="020B0503020204020204" pitchFamily="34" charset="-122"/>
                <a:ea typeface="微软雅黑" panose="020B0503020204020204" pitchFamily="34" charset="-122"/>
              </a:rPr>
              <a:t>业绩磨底，曙光乍现，但隧道很长。</a:t>
            </a:r>
            <a:endParaRPr lang="en-US" altLang="zh-CN" sz="1400" dirty="0">
              <a:solidFill>
                <a:srgbClr val="000000"/>
              </a:solidFill>
              <a:latin typeface="微软雅黑" panose="020B0503020204020204" pitchFamily="34" charset="-122"/>
              <a:ea typeface="微软雅黑" panose="020B0503020204020204" pitchFamily="34" charset="-122"/>
            </a:endParaRPr>
          </a:p>
          <a:p>
            <a:pPr algn="just"/>
            <a:r>
              <a:rPr lang="zh-CN" altLang="en-US" sz="1400" dirty="0">
                <a:solidFill>
                  <a:srgbClr val="000000"/>
                </a:solidFill>
                <a:latin typeface="微软雅黑" panose="020B0503020204020204" pitchFamily="34" charset="-122"/>
                <a:ea typeface="微软雅黑" panose="020B0503020204020204" pitchFamily="34" charset="-122"/>
              </a:rPr>
              <a:t>短期悲观预期反应较多，市场大幅下跌的风险相对可控。指数能否反转，取决于经济能否全面复苏。抛开疫情反复和国际地缘政治等难以预判的因素之外，中长期贷款增速有力度、有持续性的回升，也就是经济的全面复苏，可能仍然需要一个过程等也制约市场上行。但是美国消费数据的韧性以及地缘政治冲突等不确定因素，使得市场对美联储的判断模糊不清。暂时很难有明确结论。</a:t>
            </a:r>
            <a:endParaRPr lang="en-US" altLang="zh-CN" sz="1400" dirty="0">
              <a:solidFill>
                <a:srgbClr val="000000"/>
              </a:solidFill>
              <a:latin typeface="微软雅黑" panose="020B0503020204020204" pitchFamily="34" charset="-122"/>
              <a:ea typeface="微软雅黑" panose="020B0503020204020204" pitchFamily="34" charset="-122"/>
            </a:endParaRPr>
          </a:p>
          <a:p>
            <a:pPr lvl="0" algn="just">
              <a:defRPr/>
            </a:pP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r>
              <a:rPr lang="zh-CN" altLang="en-US" sz="1400" b="1" dirty="0">
                <a:solidFill>
                  <a:srgbClr val="000000"/>
                </a:solidFill>
                <a:latin typeface="微软雅黑" panose="020B0503020204020204" pitchFamily="34" charset="-122"/>
                <a:ea typeface="微软雅黑" panose="020B0503020204020204" pitchFamily="34" charset="-122"/>
              </a:rPr>
              <a:t>配置建议：一：低估值蓝筹的日历效应，但需要满足一定条件。二、业绩真空期提前布局预计转年高增长的板块</a:t>
            </a: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endParaRPr lang="en-US" altLang="zh-CN" sz="1400" b="1" dirty="0">
              <a:solidFill>
                <a:srgbClr val="000000"/>
              </a:solidFill>
              <a:latin typeface="微软雅黑" panose="020B0503020204020204" pitchFamily="34" charset="-122"/>
              <a:ea typeface="微软雅黑" panose="020B0503020204020204" pitchFamily="34" charset="-122"/>
            </a:endParaRPr>
          </a:p>
          <a:p>
            <a:pPr lvl="0" algn="just">
              <a:defRPr/>
            </a:pPr>
            <a:r>
              <a:rPr lang="en-US" altLang="zh-CN" sz="1400" b="1" dirty="0">
                <a:solidFill>
                  <a:srgbClr val="000000"/>
                </a:solidFill>
                <a:latin typeface="微软雅黑" panose="020B0503020204020204" pitchFamily="34" charset="-122"/>
                <a:ea typeface="微软雅黑" panose="020B0503020204020204" pitchFamily="34" charset="-122"/>
              </a:rPr>
              <a:t>9</a:t>
            </a:r>
            <a:r>
              <a:rPr lang="zh-CN" altLang="en-US" sz="1400" b="1" dirty="0">
                <a:solidFill>
                  <a:srgbClr val="000000"/>
                </a:solidFill>
                <a:latin typeface="微软雅黑" panose="020B0503020204020204" pitchFamily="34" charset="-122"/>
                <a:ea typeface="微软雅黑" panose="020B0503020204020204" pitchFamily="34" charset="-122"/>
              </a:rPr>
              <a:t>月：中性</a:t>
            </a:r>
            <a:endParaRPr lang="en-US" altLang="zh-CN" sz="1400" b="1" dirty="0">
              <a:solidFill>
                <a:srgbClr val="000000"/>
              </a:solidFill>
              <a:latin typeface="微软雅黑" panose="020B0503020204020204" pitchFamily="34" charset="-122"/>
              <a:ea typeface="微软雅黑" panose="020B0503020204020204" pitchFamily="34" charset="-122"/>
            </a:endParaRPr>
          </a:p>
          <a:p>
            <a:pPr algn="just">
              <a:defRPr/>
            </a:pPr>
            <a:r>
              <a:rPr lang="en-US" altLang="zh-CN" sz="1400" b="1" dirty="0">
                <a:solidFill>
                  <a:srgbClr val="000000"/>
                </a:solidFill>
                <a:latin typeface="微软雅黑" panose="020B0503020204020204" pitchFamily="34" charset="-122"/>
                <a:ea typeface="微软雅黑" panose="020B0503020204020204" pitchFamily="34" charset="-122"/>
              </a:rPr>
              <a:t>10</a:t>
            </a:r>
            <a:r>
              <a:rPr lang="zh-CN" altLang="en-US" sz="1400" b="1" dirty="0">
                <a:solidFill>
                  <a:srgbClr val="000000"/>
                </a:solidFill>
                <a:latin typeface="微软雅黑" panose="020B0503020204020204" pitchFamily="34" charset="-122"/>
                <a:ea typeface="微软雅黑" panose="020B0503020204020204" pitchFamily="34" charset="-122"/>
              </a:rPr>
              <a:t>月：谨慎看多</a:t>
            </a:r>
            <a:endParaRPr lang="en-US" altLang="zh-CN" sz="1400" b="1" dirty="0">
              <a:solidFill>
                <a:srgbClr val="000000"/>
              </a:solidFill>
              <a:latin typeface="微软雅黑" panose="020B0503020204020204" pitchFamily="34" charset="-122"/>
              <a:ea typeface="微软雅黑" panose="020B0503020204020204" pitchFamily="34" charset="-122"/>
            </a:endParaRPr>
          </a:p>
          <a:p>
            <a:pPr algn="just">
              <a:defRPr/>
            </a:pPr>
            <a:r>
              <a:rPr lang="en-US" altLang="zh-CN" sz="1400" b="1" dirty="0">
                <a:solidFill>
                  <a:srgbClr val="000000"/>
                </a:solidFill>
                <a:latin typeface="微软雅黑" panose="020B0503020204020204" pitchFamily="34" charset="-122"/>
                <a:ea typeface="微软雅黑" panose="020B0503020204020204" pitchFamily="34" charset="-122"/>
              </a:rPr>
              <a:t>11</a:t>
            </a:r>
            <a:r>
              <a:rPr lang="zh-CN" altLang="en-US" sz="1400" b="1" dirty="0">
                <a:solidFill>
                  <a:srgbClr val="000000"/>
                </a:solidFill>
                <a:latin typeface="微软雅黑" panose="020B0503020204020204" pitchFamily="34" charset="-122"/>
                <a:ea typeface="微软雅黑" panose="020B0503020204020204" pitchFamily="34" charset="-122"/>
              </a:rPr>
              <a:t>月：谨慎看多</a:t>
            </a:r>
            <a:endParaRPr lang="en-US" altLang="zh-CN" sz="1400" b="1" dirty="0">
              <a:solidFill>
                <a:srgbClr val="000000"/>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21B271B1-757F-4ED5-BEC7-03406A3C9E2B}"/>
              </a:ext>
            </a:extLst>
          </p:cNvPr>
          <p:cNvPicPr>
            <a:picLocks noChangeAspect="1"/>
          </p:cNvPicPr>
          <p:nvPr/>
        </p:nvPicPr>
        <p:blipFill>
          <a:blip r:embed="rId6"/>
          <a:stretch>
            <a:fillRect/>
          </a:stretch>
        </p:blipFill>
        <p:spPr>
          <a:xfrm>
            <a:off x="845160" y="945900"/>
            <a:ext cx="1632001" cy="540000"/>
          </a:xfrm>
          <a:prstGeom prst="rect">
            <a:avLst/>
          </a:prstGeom>
        </p:spPr>
      </p:pic>
    </p:spTree>
    <p:extLst>
      <p:ext uri="{BB962C8B-B14F-4D97-AF65-F5344CB8AC3E}">
        <p14:creationId xmlns:p14="http://schemas.microsoft.com/office/powerpoint/2010/main" val="1174314421"/>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ChangeArrowheads="1"/>
          </p:cNvSpPr>
          <p:nvPr/>
        </p:nvSpPr>
        <p:spPr bwMode="auto">
          <a:xfrm>
            <a:off x="1595439" y="1071563"/>
            <a:ext cx="8929687" cy="3071812"/>
          </a:xfrm>
          <a:prstGeom prst="rect">
            <a:avLst/>
          </a:prstGeom>
          <a:noFill/>
          <a:ln w="9525">
            <a:noFill/>
            <a:miter lim="800000"/>
          </a:ln>
        </p:spPr>
        <p:txBody>
          <a:bodyPr/>
          <a:lstStyle/>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 typeface="Wingdings" panose="05000000000000000000" pitchFamily="2" charset="2"/>
              <a:buChar char="n"/>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r>
              <a:rPr kumimoji="0" lang="zh-CN" altLang="en-US" sz="1800" b="1" i="0" u="none" strike="noStrike" kern="1200" cap="none" spc="0" normalizeH="0" baseline="0" noProof="0" dirty="0">
                <a:ln>
                  <a:noFill/>
                </a:ln>
                <a:solidFill>
                  <a:srgbClr val="000066"/>
                </a:solidFill>
                <a:effectLst/>
                <a:uLnTx/>
                <a:uFillTx/>
                <a:latin typeface="幼圆"/>
                <a:ea typeface="幼圆"/>
                <a:cs typeface="+mn-cs"/>
              </a:rPr>
              <a:t>    </a:t>
            </a:r>
            <a:endParaRPr kumimoji="0" lang="en-US" altLang="zh-CN" sz="1800" b="1" i="0" u="none" strike="noStrike" kern="1200" cap="none" spc="0" normalizeH="0" baseline="0" noProof="0" dirty="0">
              <a:ln>
                <a:noFill/>
              </a:ln>
              <a:solidFill>
                <a:srgbClr val="000066"/>
              </a:solidFill>
              <a:effectLst/>
              <a:uLnTx/>
              <a:uFillTx/>
              <a:latin typeface="幼圆"/>
              <a:ea typeface="幼圆"/>
              <a:cs typeface="+mn-cs"/>
            </a:endParaRPr>
          </a:p>
          <a:p>
            <a:pPr marL="0" marR="0" lvl="0" indent="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8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342900" marR="0" lvl="0" indent="-342900" algn="l" defTabSz="914400" rtl="0" eaLnBrk="1" fontAlgn="auto" latinLnBrk="0" hangingPunct="1">
              <a:lnSpc>
                <a:spcPct val="135000"/>
              </a:lnSpc>
              <a:spcBef>
                <a:spcPct val="20000"/>
              </a:spcBef>
              <a:spcAft>
                <a:spcPts val="0"/>
              </a:spcAft>
              <a:buClr>
                <a:srgbClr val="6699FF"/>
              </a:buClr>
              <a:buSzTx/>
              <a:buFontTx/>
              <a:buNone/>
              <a:tabLst/>
              <a:defRPr/>
            </a:pPr>
            <a:endParaRPr kumimoji="0" lang="en-US" altLang="zh-CN" sz="1600" b="1" i="0" u="none" strike="noStrike" kern="1200" cap="none" spc="0" normalizeH="0" baseline="0" noProof="0" dirty="0">
              <a:ln>
                <a:noFill/>
              </a:ln>
              <a:solidFill>
                <a:srgbClr val="000066"/>
              </a:solidFill>
              <a:effectLst/>
              <a:uLnTx/>
              <a:uFillTx/>
              <a:latin typeface="幼圆"/>
              <a:ea typeface="幼圆" panose="020105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000000"/>
              </a:solidFill>
              <a:effectLst/>
              <a:uLnTx/>
              <a:uFillTx/>
              <a:latin typeface="幼圆"/>
              <a:ea typeface="幼圆"/>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000000"/>
                </a:solidFill>
                <a:effectLst/>
                <a:uLnTx/>
                <a:uFillTx/>
                <a:latin typeface="幼圆"/>
                <a:ea typeface="幼圆"/>
                <a:cs typeface="+mn-cs"/>
              </a:rPr>
              <a:t> </a:t>
            </a:r>
          </a:p>
        </p:txBody>
      </p:sp>
      <p:sp>
        <p:nvSpPr>
          <p:cNvPr id="32771" name="Rectangle 2"/>
          <p:cNvSpPr>
            <a:spLocks noChangeArrowheads="1"/>
          </p:cNvSpPr>
          <p:nvPr/>
        </p:nvSpPr>
        <p:spPr bwMode="white">
          <a:xfrm>
            <a:off x="230400" y="295201"/>
            <a:ext cx="1175678" cy="401486"/>
          </a:xfrm>
          <a:prstGeom prst="rect">
            <a:avLst/>
          </a:prstGeom>
          <a:noFill/>
          <a:ln w="9525">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展望</a:t>
            </a:r>
          </a:p>
        </p:txBody>
      </p:sp>
      <p:sp>
        <p:nvSpPr>
          <p:cNvPr id="3" name="文本框 2">
            <a:extLst>
              <a:ext uri="{FF2B5EF4-FFF2-40B4-BE49-F238E27FC236}">
                <a16:creationId xmlns:a16="http://schemas.microsoft.com/office/drawing/2014/main" id="{EBF1E9B7-4F9D-3545-5C29-B47725B14AEB}"/>
              </a:ext>
            </a:extLst>
          </p:cNvPr>
          <p:cNvSpPr txBox="1"/>
          <p:nvPr/>
        </p:nvSpPr>
        <p:spPr bwMode="auto">
          <a:xfrm>
            <a:off x="929323" y="1012279"/>
            <a:ext cx="10178682" cy="5116272"/>
          </a:xfrm>
          <a:prstGeom prst="rect">
            <a:avLst/>
          </a:prstGeom>
          <a:noFill/>
          <a:ln w="9525">
            <a:noFill/>
            <a:miter lim="800000"/>
          </a:ln>
        </p:spPr>
        <p:txBody>
          <a:bodyPr wrap="square" rtlCol="0">
            <a:spAutoFit/>
          </a:bodyPr>
          <a:lstStyle/>
          <a:p>
            <a:pPr indent="720000" algn="just">
              <a:lnSpc>
                <a:spcPct val="150000"/>
              </a:lnSpc>
              <a:defRPr/>
            </a:pPr>
            <a:r>
              <a:rPr lang="zh-CN" altLang="en-US" sz="2000" dirty="0">
                <a:solidFill>
                  <a:srgbClr val="151515"/>
                </a:solidFill>
                <a:latin typeface="Microsoft YaHei" panose="020B0503020204020204" pitchFamily="34" charset="-122"/>
                <a:ea typeface="Microsoft YaHei" panose="020B0503020204020204" pitchFamily="34" charset="-122"/>
              </a:rPr>
              <a:t>我们上月预计，</a:t>
            </a:r>
            <a:r>
              <a:rPr lang="en-US" altLang="zh-CN" sz="2000" dirty="0">
                <a:solidFill>
                  <a:srgbClr val="151515"/>
                </a:solidFill>
                <a:latin typeface="Microsoft YaHei" panose="020B0503020204020204" pitchFamily="34" charset="-122"/>
                <a:ea typeface="Microsoft YaHei" panose="020B0503020204020204" pitchFamily="34" charset="-122"/>
              </a:rPr>
              <a:t>10</a:t>
            </a:r>
            <a:r>
              <a:rPr lang="zh-CN" altLang="en-US" sz="2000" dirty="0">
                <a:solidFill>
                  <a:srgbClr val="151515"/>
                </a:solidFill>
                <a:latin typeface="Microsoft YaHei" panose="020B0503020204020204" pitchFamily="34" charset="-122"/>
                <a:ea typeface="Microsoft YaHei" panose="020B0503020204020204" pitchFamily="34" charset="-122"/>
              </a:rPr>
              <a:t>月情绪面利空或短暂消退。但多因素下市场不确定性仍存。超跌过后，短期市场可能逐步企稳，但向上动能仍是需要关注的一环。</a:t>
            </a:r>
            <a:endParaRPr lang="en-US" altLang="zh-CN" sz="2000" dirty="0">
              <a:solidFill>
                <a:srgbClr val="151515"/>
              </a:solidFill>
              <a:latin typeface="Microsoft YaHei" panose="020B0503020204020204" pitchFamily="34" charset="-122"/>
              <a:ea typeface="Microsoft YaHei" panose="020B0503020204020204" pitchFamily="34" charset="-122"/>
            </a:endParaRPr>
          </a:p>
          <a:p>
            <a:pPr indent="720000" algn="just">
              <a:lnSpc>
                <a:spcPct val="150000"/>
              </a:lnSpc>
              <a:defRPr/>
            </a:pPr>
            <a:r>
              <a:rPr lang="zh-CN" altLang="en-US" sz="2000" dirty="0">
                <a:solidFill>
                  <a:srgbClr val="151515"/>
                </a:solidFill>
                <a:latin typeface="Microsoft YaHei" panose="020B0503020204020204" pitchFamily="34" charset="-122"/>
                <a:ea typeface="Microsoft YaHei" panose="020B0503020204020204" pitchFamily="34" charset="-122"/>
              </a:rPr>
              <a:t>果不其然，国庆过后，在外围市场影响下，</a:t>
            </a:r>
            <a:r>
              <a:rPr lang="en-US" altLang="zh-CN" sz="2000" dirty="0">
                <a:solidFill>
                  <a:srgbClr val="151515"/>
                </a:solidFill>
                <a:latin typeface="Microsoft YaHei" panose="020B0503020204020204" pitchFamily="34" charset="-122"/>
                <a:ea typeface="Microsoft YaHei" panose="020B0503020204020204" pitchFamily="34" charset="-122"/>
              </a:rPr>
              <a:t>A</a:t>
            </a:r>
            <a:r>
              <a:rPr lang="zh-CN" altLang="en-US" sz="2000" dirty="0">
                <a:solidFill>
                  <a:srgbClr val="151515"/>
                </a:solidFill>
                <a:latin typeface="Microsoft YaHei" panose="020B0503020204020204" pitchFamily="34" charset="-122"/>
                <a:ea typeface="Microsoft YaHei" panose="020B0503020204020204" pitchFamily="34" charset="-122"/>
              </a:rPr>
              <a:t>股迎来久违普涨，成交量也重回</a:t>
            </a:r>
            <a:r>
              <a:rPr lang="en-US" altLang="zh-CN" sz="2000" dirty="0">
                <a:solidFill>
                  <a:srgbClr val="151515"/>
                </a:solidFill>
                <a:latin typeface="Microsoft YaHei" panose="020B0503020204020204" pitchFamily="34" charset="-122"/>
                <a:ea typeface="Microsoft YaHei" panose="020B0503020204020204" pitchFamily="34" charset="-122"/>
              </a:rPr>
              <a:t>8000</a:t>
            </a:r>
            <a:r>
              <a:rPr lang="zh-CN" altLang="en-US" sz="2000" dirty="0">
                <a:solidFill>
                  <a:srgbClr val="151515"/>
                </a:solidFill>
                <a:latin typeface="Microsoft YaHei" panose="020B0503020204020204" pitchFamily="34" charset="-122"/>
                <a:ea typeface="Microsoft YaHei" panose="020B0503020204020204" pitchFamily="34" charset="-122"/>
              </a:rPr>
              <a:t>亿上方，同时进入三季报窗口期，业绩行情在</a:t>
            </a:r>
            <a:r>
              <a:rPr lang="en-US" altLang="zh-CN" sz="2000" dirty="0">
                <a:solidFill>
                  <a:srgbClr val="151515"/>
                </a:solidFill>
                <a:latin typeface="Microsoft YaHei" panose="020B0503020204020204" pitchFamily="34" charset="-122"/>
                <a:ea typeface="Microsoft YaHei" panose="020B0503020204020204" pitchFamily="34" charset="-122"/>
              </a:rPr>
              <a:t>10</a:t>
            </a:r>
            <a:r>
              <a:rPr lang="zh-CN" altLang="en-US" sz="2000" dirty="0">
                <a:solidFill>
                  <a:srgbClr val="151515"/>
                </a:solidFill>
                <a:latin typeface="Microsoft YaHei" panose="020B0503020204020204" pitchFamily="34" charset="-122"/>
                <a:ea typeface="Microsoft YaHei" panose="020B0503020204020204" pitchFamily="34" charset="-122"/>
              </a:rPr>
              <a:t>月也较为明显，白酒股业绩整体下滑导致相关个股轮番杀跌。悲观情绪影响下，</a:t>
            </a:r>
            <a:r>
              <a:rPr lang="en-US" altLang="zh-CN" sz="2000" dirty="0">
                <a:solidFill>
                  <a:srgbClr val="151515"/>
                </a:solidFill>
                <a:latin typeface="Microsoft YaHei" panose="020B0503020204020204" pitchFamily="34" charset="-122"/>
                <a:ea typeface="Microsoft YaHei" panose="020B0503020204020204" pitchFamily="34" charset="-122"/>
              </a:rPr>
              <a:t>10</a:t>
            </a:r>
            <a:r>
              <a:rPr lang="zh-CN" altLang="en-US" sz="2000" dirty="0">
                <a:solidFill>
                  <a:srgbClr val="151515"/>
                </a:solidFill>
                <a:latin typeface="Microsoft YaHei" panose="020B0503020204020204" pitchFamily="34" charset="-122"/>
                <a:ea typeface="Microsoft YaHei" panose="020B0503020204020204" pitchFamily="34" charset="-122"/>
              </a:rPr>
              <a:t>月中下旬，市场向上动能依旧不足，沪指上冲</a:t>
            </a:r>
            <a:r>
              <a:rPr lang="en-US" altLang="zh-CN" sz="2000" dirty="0">
                <a:solidFill>
                  <a:srgbClr val="151515"/>
                </a:solidFill>
                <a:latin typeface="Microsoft YaHei" panose="020B0503020204020204" pitchFamily="34" charset="-122"/>
                <a:ea typeface="Microsoft YaHei" panose="020B0503020204020204" pitchFamily="34" charset="-122"/>
              </a:rPr>
              <a:t>3100</a:t>
            </a:r>
            <a:r>
              <a:rPr lang="zh-CN" altLang="en-US" sz="2000" dirty="0">
                <a:solidFill>
                  <a:srgbClr val="151515"/>
                </a:solidFill>
                <a:latin typeface="Microsoft YaHei" panose="020B0503020204020204" pitchFamily="34" charset="-122"/>
                <a:ea typeface="Microsoft YaHei" panose="020B0503020204020204" pitchFamily="34" charset="-122"/>
              </a:rPr>
              <a:t>点未果，但在热门赛道股强劲反弹下，科创板在</a:t>
            </a:r>
            <a:r>
              <a:rPr lang="en-US" altLang="zh-CN" sz="2000" dirty="0">
                <a:solidFill>
                  <a:srgbClr val="151515"/>
                </a:solidFill>
                <a:latin typeface="Microsoft YaHei" panose="020B0503020204020204" pitchFamily="34" charset="-122"/>
                <a:ea typeface="Microsoft YaHei" panose="020B0503020204020204" pitchFamily="34" charset="-122"/>
              </a:rPr>
              <a:t>10</a:t>
            </a:r>
            <a:r>
              <a:rPr lang="zh-CN" altLang="en-US" sz="2000" dirty="0">
                <a:solidFill>
                  <a:srgbClr val="151515"/>
                </a:solidFill>
                <a:latin typeface="Microsoft YaHei" panose="020B0503020204020204" pitchFamily="34" charset="-122"/>
                <a:ea typeface="Microsoft YaHei" panose="020B0503020204020204" pitchFamily="34" charset="-122"/>
              </a:rPr>
              <a:t>月逆势上扬。</a:t>
            </a:r>
            <a:endParaRPr lang="en-US" altLang="zh-CN" sz="2000" dirty="0">
              <a:solidFill>
                <a:srgbClr val="151515"/>
              </a:solidFill>
              <a:latin typeface="Microsoft YaHei" panose="020B0503020204020204" pitchFamily="34" charset="-122"/>
              <a:ea typeface="Microsoft YaHei" panose="020B0503020204020204" pitchFamily="34" charset="-122"/>
            </a:endParaRPr>
          </a:p>
          <a:p>
            <a:pPr indent="720000" algn="just">
              <a:lnSpc>
                <a:spcPct val="150000"/>
              </a:lnSpc>
              <a:defRPr/>
            </a:pPr>
            <a:r>
              <a:rPr lang="zh-CN" altLang="en-US" sz="2000" dirty="0">
                <a:solidFill>
                  <a:srgbClr val="151515"/>
                </a:solidFill>
                <a:latin typeface="Microsoft YaHei" panose="020B0503020204020204" pitchFamily="34" charset="-122"/>
                <a:ea typeface="Microsoft YaHei" panose="020B0503020204020204" pitchFamily="34" charset="-122"/>
              </a:rPr>
              <a:t>进入</a:t>
            </a:r>
            <a:r>
              <a:rPr lang="en-US" altLang="zh-CN" sz="2000" dirty="0">
                <a:solidFill>
                  <a:srgbClr val="151515"/>
                </a:solidFill>
                <a:latin typeface="Microsoft YaHei" panose="020B0503020204020204" pitchFamily="34" charset="-122"/>
                <a:ea typeface="Microsoft YaHei" panose="020B0503020204020204" pitchFamily="34" charset="-122"/>
              </a:rPr>
              <a:t>11</a:t>
            </a:r>
            <a:r>
              <a:rPr lang="zh-CN" altLang="en-US" sz="2000" dirty="0">
                <a:solidFill>
                  <a:srgbClr val="151515"/>
                </a:solidFill>
                <a:latin typeface="Microsoft YaHei" panose="020B0503020204020204" pitchFamily="34" charset="-122"/>
                <a:ea typeface="Microsoft YaHei" panose="020B0503020204020204" pitchFamily="34" charset="-122"/>
              </a:rPr>
              <a:t>月在疫情政策调整相关传闻影响下，市场出现短暂反转，量能也相应放大。但传闻行情终究会见光，当传闻被证伪或不及预期，市场情绪又将受到冲击，在基本面未出现明显改善的基础上，后市持续反弹的动力面临考验。同时，目前疫情、外围市场等状况依旧不容乐观，短期或依旧以震荡格局为主。投资者可以重点关注政策支持方向（例如新能源、光伏、半导体等）的底部绩优股。</a:t>
            </a:r>
            <a:endParaRPr lang="en-US" altLang="zh-CN" sz="2000" dirty="0">
              <a:solidFill>
                <a:srgbClr val="151515"/>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23264662"/>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矩形 3"/>
          <p:cNvSpPr>
            <a:spLocks noChangeArrowheads="1"/>
          </p:cNvSpPr>
          <p:nvPr/>
        </p:nvSpPr>
        <p:spPr bwMode="auto">
          <a:xfrm>
            <a:off x="1092200" y="1830229"/>
            <a:ext cx="10007600" cy="3197542"/>
          </a:xfrm>
          <a:prstGeom prst="rect">
            <a:avLst/>
          </a:prstGeom>
          <a:noFill/>
          <a:ln w="9525">
            <a:noFill/>
            <a:miter lim="800000"/>
          </a:ln>
        </p:spPr>
        <p:txBody>
          <a:bodyPr wrap="square">
            <a:spAutoFit/>
          </a:bodyPr>
          <a:lstStyle/>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24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a:t>
            </a: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我们的财务顾问团队依托自身专业背景及资源整合优势，根据客户需要，站在客户的角度为客户的投融资、资本运作、资产及债务重组、财务管理、发展战略等活动提供的咨询、分析、方案设计等服务。包括的项目有：投资顾问、融资顾问、资本运作顾问、资产管理与债务管理顾问、企业战略咨询顾问、企业常年财务顾问等。</a:t>
            </a:r>
          </a:p>
          <a:p>
            <a:pPr marL="342900" marR="0" lvl="0" indent="-342900" algn="l" defTabSz="914400" rtl="0" eaLnBrk="1" fontAlgn="auto" latinLnBrk="0" hangingPunct="1">
              <a:lnSpc>
                <a:spcPct val="150000"/>
              </a:lnSpc>
              <a:spcBef>
                <a:spcPct val="20000"/>
              </a:spcBef>
              <a:spcAft>
                <a:spcPts val="0"/>
              </a:spcAft>
              <a:buClrTx/>
              <a:buSzTx/>
              <a:buFontTx/>
              <a:buNone/>
              <a:tabLst/>
              <a:defRPr/>
            </a:pPr>
            <a:endPar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endParaRPr>
          </a:p>
          <a:p>
            <a:pPr marL="342900" marR="0" lvl="0" indent="-342900" algn="l" defTabSz="914400" rtl="0" eaLnBrk="1" fontAlgn="auto" latinLnBrk="0" hangingPunct="1">
              <a:lnSpc>
                <a:spcPct val="150000"/>
              </a:lnSpc>
              <a:spcBef>
                <a:spcPct val="20000"/>
              </a:spcBef>
              <a:spcAft>
                <a:spcPts val="0"/>
              </a:spcAft>
              <a:buClrTx/>
              <a:buSzTx/>
              <a:buFontTx/>
              <a:buNone/>
              <a:tabLst/>
              <a:defRPr/>
            </a:pPr>
            <a:r>
              <a:rPr kumimoji="0" lang="zh-CN" altLang="en-US" sz="1800" b="0" i="0" u="none" strike="noStrike" kern="1200" cap="none" spc="0" normalizeH="0" baseline="0" noProof="0" dirty="0">
                <a:ln>
                  <a:noFill/>
                </a:ln>
                <a:solidFill>
                  <a:srgbClr val="0058B0"/>
                </a:solidFill>
                <a:effectLst/>
                <a:uLnTx/>
                <a:uFillTx/>
                <a:latin typeface="Times New Roman" panose="02020603050405020304" pitchFamily="18" charset="0"/>
                <a:ea typeface="幼圆" panose="02010509060101010101" pitchFamily="49" charset="-122"/>
                <a:cs typeface="+mn-cs"/>
              </a:rPr>
              <a:t>             我们的投资团队依托自身专业背景和独特判断，根据行业发展和市场趋势，对目标企业和目标项目，进行各种形式的专业投资。财务投资包括：股权投资、固定收益投资等。</a:t>
            </a:r>
          </a:p>
        </p:txBody>
      </p:sp>
      <p:sp>
        <p:nvSpPr>
          <p:cNvPr id="4" name="Rectangle 2">
            <a:extLst>
              <a:ext uri="{FF2B5EF4-FFF2-40B4-BE49-F238E27FC236}">
                <a16:creationId xmlns:a16="http://schemas.microsoft.com/office/drawing/2014/main" id="{7A370C8C-E438-4A08-A3AF-2F330F6563D2}"/>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b="1" dirty="0">
                <a:solidFill>
                  <a:srgbClr val="000066"/>
                </a:solidFill>
                <a:latin typeface="Times New Roman" panose="02020603050405020304" pitchFamily="18" charset="0"/>
                <a:ea typeface="幼圆" panose="02010509060101010101" pitchFamily="49" charset="-122"/>
                <a:cs typeface="Times New Roman" panose="02020603050405020304" pitchFamily="18" charset="0"/>
              </a:rPr>
              <a:t>Pre-IPO</a:t>
            </a:r>
            <a:r>
              <a:rPr lang="zh-CN" altLang="en-US" sz="2200" b="1" dirty="0">
                <a:solidFill>
                  <a:srgbClr val="000066"/>
                </a:solidFill>
                <a:latin typeface="幼圆" panose="02010509060101010101" pitchFamily="49" charset="-122"/>
                <a:ea typeface="幼圆" panose="02010509060101010101" pitchFamily="49" charset="-122"/>
              </a:rPr>
              <a:t>财务顾问及财务投资</a:t>
            </a:r>
          </a:p>
        </p:txBody>
      </p:sp>
    </p:spTree>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p:nvPr/>
        </p:nvSpPr>
        <p:spPr>
          <a:xfrm>
            <a:off x="2057400" y="1165861"/>
            <a:ext cx="8077200" cy="4525963"/>
          </a:xfrm>
          <a:prstGeom prst="rect">
            <a:avLst/>
          </a:prstGeom>
        </p:spPr>
        <p:txBody>
          <a:bodyPr/>
          <a:lstStyle>
            <a:lvl1pPr marL="342900" indent="-342900" algn="l" rtl="0" eaLnBrk="0" fontAlgn="base" hangingPunct="0">
              <a:spcBef>
                <a:spcPct val="20000"/>
              </a:spcBef>
              <a:spcAft>
                <a:spcPct val="0"/>
              </a:spcAft>
              <a:buChar char="•"/>
              <a:defRPr sz="3200">
                <a:solidFill>
                  <a:srgbClr val="777777"/>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n"/>
              <a:defRPr sz="2800">
                <a:solidFill>
                  <a:srgbClr val="777777"/>
                </a:solidFill>
                <a:latin typeface="+mn-lt"/>
                <a:ea typeface="+mn-ea"/>
              </a:defRPr>
            </a:lvl2pPr>
            <a:lvl3pPr marL="1143000" indent="-228600" algn="l" rtl="0" eaLnBrk="0" fontAlgn="base" hangingPunct="0">
              <a:spcBef>
                <a:spcPct val="20000"/>
              </a:spcBef>
              <a:spcAft>
                <a:spcPct val="0"/>
              </a:spcAft>
              <a:buFont typeface="Wingdings" panose="05000000000000000000" pitchFamily="2" charset="2"/>
              <a:buChar char="n"/>
              <a:defRPr sz="2400">
                <a:solidFill>
                  <a:srgbClr val="777777"/>
                </a:solidFill>
                <a:latin typeface="+mn-lt"/>
                <a:ea typeface="+mn-ea"/>
              </a:defRPr>
            </a:lvl3pPr>
            <a:lvl4pPr marL="16002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n"/>
              <a:defRPr sz="2000">
                <a:solidFill>
                  <a:srgbClr val="777777"/>
                </a:solidFill>
                <a:latin typeface="+mn-lt"/>
                <a:ea typeface="+mn-ea"/>
              </a:defRPr>
            </a:lvl5pPr>
            <a:lvl6pPr marL="25146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6pPr>
            <a:lvl7pPr marL="29718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7pPr>
            <a:lvl8pPr marL="34290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8pPr>
            <a:lvl9pPr marL="3886200" indent="-228600" algn="l" rtl="0" fontAlgn="base">
              <a:spcBef>
                <a:spcPct val="20000"/>
              </a:spcBef>
              <a:spcAft>
                <a:spcPct val="0"/>
              </a:spcAft>
              <a:buFont typeface="Wingdings" panose="05000000000000000000" pitchFamily="2" charset="2"/>
              <a:buChar char="n"/>
              <a:defRPr sz="2000">
                <a:solidFill>
                  <a:srgbClr val="777777"/>
                </a:solidFill>
                <a:latin typeface="+mn-lt"/>
                <a:ea typeface="+mn-ea"/>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上市对于企业和股东仅是发展的一个里程碑，对接资本市场后，企业和股东需要适应更高的监管要求、更完善的公司治理、更复杂的资本运作。我们针对此类需求，整合了服务资源，将财务顾问和财务投资作为载体，致力为客户提供定制化的市值管理服务。</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财务顾问团队依托自身专业背景及资源整合优势，根据上市公司及其股东的需要，提供投融资、资本运作、资产及债务重组、财务管理、发展战略等活动提供的咨询、分析、方案设计等服务。包括的服务有：上市公司再融资、股权激励、并购、股权融资、市值维护、战略投资等。</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zh-CN" altLang="en-US" sz="1800" b="0" i="0" u="none" strike="noStrike" kern="1200" cap="none" spc="0" normalizeH="0" baseline="0" noProof="0">
                <a:ln>
                  <a:noFill/>
                </a:ln>
                <a:solidFill>
                  <a:srgbClr val="0058B0"/>
                </a:solidFill>
                <a:effectLst/>
                <a:uLnTx/>
                <a:uFillTx/>
                <a:latin typeface="幼圆"/>
                <a:ea typeface="幼圆"/>
                <a:cs typeface="+mn-cs"/>
              </a:rPr>
              <a:t>    我们的投资团队依托自身专业背景和独特判断，根据市值管理的各项需求，设计投资结构，进行各种形式的市值管理投资。包括：并购投资、再融资投资、战略投资、固定收益投资等。</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CN" altLang="en-US" sz="3200" b="0" i="0" u="none" strike="noStrike" kern="0" cap="none" spc="0" normalizeH="0" baseline="0" noProof="0">
              <a:ln>
                <a:noFill/>
              </a:ln>
              <a:solidFill>
                <a:srgbClr val="777777"/>
              </a:solidFill>
              <a:effectLst/>
              <a:uLnTx/>
              <a:uFillTx/>
              <a:latin typeface="幼圆"/>
              <a:ea typeface="幼圆"/>
              <a:cs typeface="+mn-cs"/>
            </a:endParaRPr>
          </a:p>
        </p:txBody>
      </p:sp>
      <p:sp>
        <p:nvSpPr>
          <p:cNvPr id="5" name="Rectangle 2">
            <a:extLst>
              <a:ext uri="{FF2B5EF4-FFF2-40B4-BE49-F238E27FC236}">
                <a16:creationId xmlns:a16="http://schemas.microsoft.com/office/drawing/2014/main" id="{E59B57E8-9267-4EB5-BC85-0F570B437124}"/>
              </a:ext>
            </a:extLst>
          </p:cNvPr>
          <p:cNvSpPr>
            <a:spLocks noChangeArrowheads="1"/>
          </p:cNvSpPr>
          <p:nvPr/>
        </p:nvSpPr>
        <p:spPr bwMode="white">
          <a:xfrm>
            <a:off x="230400" y="295200"/>
            <a:ext cx="8231187" cy="383042"/>
          </a:xfrm>
          <a:prstGeom prst="rect">
            <a:avLst/>
          </a:prstGeom>
          <a:noFill/>
          <a:ln w="9525" algn="ctr">
            <a:noFill/>
            <a:miter lim="800000"/>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b="1" dirty="0">
                <a:solidFill>
                  <a:srgbClr val="000066"/>
                </a:solidFill>
                <a:latin typeface="Times New Roman" panose="02020603050405020304" pitchFamily="18" charset="0"/>
                <a:ea typeface="幼圆" panose="02010509060101010101" pitchFamily="49" charset="-122"/>
                <a:cs typeface="Times New Roman" panose="02020603050405020304" pitchFamily="18" charset="0"/>
              </a:rPr>
              <a:t>Pre-IPO</a:t>
            </a:r>
            <a:r>
              <a:rPr lang="zh-CN" altLang="en-US" sz="2200" b="1" dirty="0">
                <a:solidFill>
                  <a:srgbClr val="000066"/>
                </a:solidFill>
                <a:latin typeface="幼圆" panose="02010509060101010101" pitchFamily="49" charset="-122"/>
                <a:ea typeface="幼圆" panose="02010509060101010101" pitchFamily="49" charset="-122"/>
              </a:rPr>
              <a:t>财务顾问及财务投资</a:t>
            </a: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296" r="-764"/>
          <a:stretch/>
        </p:blipFill>
        <p:spPr bwMode="auto">
          <a:xfrm>
            <a:off x="5435600" y="917575"/>
            <a:ext cx="6756400" cy="29395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t="3105" b="3105"/>
          <a:stretch/>
        </p:blipFill>
        <p:spPr bwMode="auto">
          <a:xfrm>
            <a:off x="0" y="942975"/>
            <a:ext cx="5445144" cy="2939530"/>
          </a:xfrm>
          <a:prstGeom prst="rect">
            <a:avLst/>
          </a:prstGeom>
          <a:noFill/>
          <a:extLst>
            <a:ext uri="{909E8E84-426E-40DD-AFC4-6F175D3DCCD1}">
              <a14:hiddenFill xmlns:a14="http://schemas.microsoft.com/office/drawing/2010/main">
                <a:solidFill>
                  <a:srgbClr val="FFFFFF"/>
                </a:solidFill>
              </a14:hiddenFill>
            </a:ext>
          </a:extLst>
        </p:spPr>
      </p:pic>
      <p:sp>
        <p:nvSpPr>
          <p:cNvPr id="14338" name="标题 1"/>
          <p:cNvSpPr>
            <a:spLocks noGrp="1"/>
          </p:cNvSpPr>
          <p:nvPr>
            <p:ph type="title"/>
          </p:nvPr>
        </p:nvSpPr>
        <p:spPr bwMode="auto">
          <a:xfrm>
            <a:off x="230400" y="295200"/>
            <a:ext cx="4503303" cy="476433"/>
          </a:xfrm>
          <a:noFill/>
          <a:ln>
            <a:miter lim="800000"/>
          </a:ln>
        </p:spPr>
        <p:txBody>
          <a:bodyPr vert="horz" wrap="square" lIns="0" tIns="0" rIns="0" bIns="0" numCol="1" anchor="t" anchorCtr="0" compatLnSpc="1"/>
          <a:lstStyle/>
          <a:p>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CPI</a:t>
            </a:r>
            <a:r>
              <a:rPr kumimoji="1" lang="zh-CN" altLang="en-US" sz="2400" b="0" dirty="0">
                <a:solidFill>
                  <a:schemeClr val="tx2">
                    <a:lumMod val="75000"/>
                  </a:schemeClr>
                </a:solidFill>
                <a:latin typeface="微软雅黑" panose="020B0503020204020204" pitchFamily="34" charset="-122"/>
                <a:ea typeface="微软雅黑" panose="020B0503020204020204" pitchFamily="34" charset="-122"/>
              </a:rPr>
              <a:t>、</a:t>
            </a:r>
            <a:r>
              <a:rPr kumimoji="1" lang="en-US" altLang="zh-CN" sz="2400" b="0" dirty="0">
                <a:solidFill>
                  <a:schemeClr val="tx2">
                    <a:lumMod val="75000"/>
                  </a:schemeClr>
                </a:solidFill>
                <a:latin typeface="微软雅黑" panose="020B0503020204020204" pitchFamily="34" charset="-122"/>
                <a:ea typeface="微软雅黑" panose="020B0503020204020204" pitchFamily="34" charset="-122"/>
              </a:rPr>
              <a:t>PPI</a:t>
            </a:r>
          </a:p>
        </p:txBody>
      </p:sp>
      <p:sp>
        <p:nvSpPr>
          <p:cNvPr id="6" name="文本框 5"/>
          <p:cNvSpPr txBox="1"/>
          <p:nvPr/>
        </p:nvSpPr>
        <p:spPr>
          <a:xfrm>
            <a:off x="660400" y="3792640"/>
            <a:ext cx="11154922" cy="488724"/>
          </a:xfrm>
          <a:prstGeom prst="rect">
            <a:avLst/>
          </a:prstGeom>
          <a:noFill/>
        </p:spPr>
        <p:txBody>
          <a:bodyPr wrap="square" lIns="0" tIns="0" rIns="0" bIns="0" rtlCol="0">
            <a:spAutoFit/>
          </a:bodyPr>
          <a:lstStyle/>
          <a:p>
            <a:pPr marL="0" marR="0" lvl="0" indent="0" algn="dist" defTabSz="914400" rtl="0" eaLnBrk="1" fontAlgn="base" latinLnBrk="0" hangingPunct="1">
              <a:lnSpc>
                <a:spcPct val="15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10</a:t>
            </a:r>
            <a:r>
              <a:rPr kumimoji="0"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月CPI同比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2.1%</a:t>
            </a:r>
            <a:r>
              <a:rPr lang="zh-CN" altLang="en-US" sz="2400" dirty="0">
                <a:solidFill>
                  <a:srgbClr val="000000"/>
                </a:solidFill>
                <a:latin typeface="微软雅黑" panose="020B0503020204020204" pitchFamily="34" charset="-122"/>
                <a:ea typeface="微软雅黑" panose="020B0503020204020204" pitchFamily="34" charset="-122"/>
              </a:rPr>
              <a:t>，环比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0.1%</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a:t>
            </a:r>
            <a:r>
              <a:rPr lang="en-US" altLang="zh-CN" sz="2400" noProof="0" dirty="0">
                <a:solidFill>
                  <a:srgbClr val="000000"/>
                </a:solidFill>
                <a:latin typeface="微软雅黑" panose="020B0503020204020204" pitchFamily="34" charset="-122"/>
                <a:ea typeface="微软雅黑" panose="020B0503020204020204" pitchFamily="34" charset="-122"/>
              </a:rPr>
              <a:t>10</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月</a:t>
            </a:r>
            <a:r>
              <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PPI</a:t>
            </a:r>
            <a:r>
              <a:rPr kumimoji="0" lang="zh-CN" altLang="en-US"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rPr>
              <a:t>同比</a:t>
            </a:r>
            <a:r>
              <a:rPr lang="zh-CN" altLang="en-US" sz="2400" b="1" dirty="0">
                <a:solidFill>
                  <a:srgbClr val="007A37"/>
                </a:solidFill>
                <a:latin typeface="微软雅黑" panose="020B0503020204020204" pitchFamily="34" charset="-122"/>
                <a:ea typeface="微软雅黑" panose="020B0503020204020204" pitchFamily="34" charset="-122"/>
              </a:rPr>
              <a:t>下降</a:t>
            </a:r>
            <a:r>
              <a:rPr lang="en-US" altLang="zh-CN" sz="2400" b="1" dirty="0">
                <a:solidFill>
                  <a:srgbClr val="007A37"/>
                </a:solidFill>
                <a:latin typeface="微软雅黑" panose="020B0503020204020204" pitchFamily="34" charset="-122"/>
                <a:ea typeface="微软雅黑" panose="020B0503020204020204" pitchFamily="34" charset="-122"/>
              </a:rPr>
              <a:t>1.3%</a:t>
            </a:r>
            <a:r>
              <a:rPr lang="zh-CN" altLang="en-US" sz="2400" dirty="0">
                <a:solidFill>
                  <a:srgbClr val="000000"/>
                </a:solidFill>
                <a:latin typeface="微软雅黑" panose="020B0503020204020204" pitchFamily="34" charset="-122"/>
                <a:ea typeface="微软雅黑" panose="020B0503020204020204" pitchFamily="34" charset="-122"/>
              </a:rPr>
              <a:t>，环比</a:t>
            </a:r>
            <a:r>
              <a:rPr lang="zh-CN" altLang="en-US" sz="2400" b="1" dirty="0">
                <a:solidFill>
                  <a:srgbClr val="C00000"/>
                </a:solidFill>
                <a:latin typeface="微软雅黑" panose="020B0503020204020204" pitchFamily="34" charset="-122"/>
                <a:ea typeface="微软雅黑" panose="020B0503020204020204" pitchFamily="34" charset="-122"/>
              </a:rPr>
              <a:t>上涨</a:t>
            </a:r>
            <a:r>
              <a:rPr lang="en-US" altLang="zh-CN" sz="2400" b="1" dirty="0">
                <a:solidFill>
                  <a:srgbClr val="C00000"/>
                </a:solidFill>
                <a:latin typeface="微软雅黑" panose="020B0503020204020204" pitchFamily="34" charset="-122"/>
                <a:ea typeface="微软雅黑" panose="020B0503020204020204" pitchFamily="34" charset="-122"/>
              </a:rPr>
              <a:t>0.2% </a:t>
            </a:r>
            <a:r>
              <a:rPr lang="zh-CN" altLang="en-US" sz="2400" dirty="0">
                <a:solidFill>
                  <a:srgbClr val="000000"/>
                </a:solidFill>
                <a:latin typeface="微软雅黑" panose="020B0503020204020204" pitchFamily="34" charset="-122"/>
                <a:ea typeface="微软雅黑" panose="020B0503020204020204" pitchFamily="34" charset="-122"/>
              </a:rPr>
              <a:t>。</a:t>
            </a:r>
          </a:p>
        </p:txBody>
      </p:sp>
      <p:sp>
        <p:nvSpPr>
          <p:cNvPr id="7" name="Rectangle 26">
            <a:extLst>
              <a:ext uri="{FF2B5EF4-FFF2-40B4-BE49-F238E27FC236}">
                <a16:creationId xmlns:a16="http://schemas.microsoft.com/office/drawing/2014/main" id="{54A8634B-1F0E-44D5-B816-5B10AFAB14FF}"/>
              </a:ext>
            </a:extLst>
          </p:cNvPr>
          <p:cNvSpPr>
            <a:spLocks noChangeArrowheads="1"/>
          </p:cNvSpPr>
          <p:nvPr/>
        </p:nvSpPr>
        <p:spPr bwMode="auto">
          <a:xfrm>
            <a:off x="731838" y="4411972"/>
            <a:ext cx="10728325" cy="1895519"/>
          </a:xfrm>
          <a:prstGeom prst="rect">
            <a:avLst/>
          </a:prstGeom>
          <a:noFill/>
          <a:ln w="9525">
            <a:noFill/>
            <a:miter lim="800000"/>
          </a:ln>
          <a:effectLst/>
        </p:spPr>
        <p:txBody>
          <a:bodyPr wrap="square" anchor="ctr">
            <a:spAutoFit/>
          </a:bodyPr>
          <a:lstStyle/>
          <a:p>
            <a:pPr lvl="0" algn="just" fontAlgn="base">
              <a:lnSpc>
                <a:spcPct val="150000"/>
              </a:lnSpc>
              <a:spcBef>
                <a:spcPct val="0"/>
              </a:spcBef>
              <a:spcAft>
                <a:spcPct val="0"/>
              </a:spcAft>
              <a:defRPr/>
            </a:pPr>
            <a:r>
              <a:rPr kumimoji="0" lang="en-US" altLang="zh-CN" sz="16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CPI</a:t>
            </a:r>
            <a:r>
              <a:rPr kumimoji="0" lang="zh-CN" altLang="en-US" sz="1600" b="1" i="0" u="none" strike="noStrike" kern="1200" cap="none" spc="0" normalizeH="0" baseline="0" noProof="0" dirty="0">
                <a:ln>
                  <a:noFill/>
                </a:ln>
                <a:solidFill>
                  <a:srgbClr val="0076CB"/>
                </a:solidFill>
                <a:effectLst/>
                <a:uLnTx/>
                <a:uFillTx/>
                <a:latin typeface=".萍方-简" panose="020B0400000000000000" pitchFamily="34" charset="-122"/>
                <a:ea typeface=".萍方-简" panose="020B0400000000000000" pitchFamily="34" charset="-122"/>
              </a:rPr>
              <a:t>环比和同比涨幅均有回落 </a:t>
            </a:r>
            <a:r>
              <a:rPr lang="en-US" altLang="zh-CN" sz="1600" dirty="0">
                <a:solidFill>
                  <a:srgbClr val="000000"/>
                </a:solidFill>
                <a:latin typeface=".萍方-简" panose="020B0400000000000000" pitchFamily="34" charset="-122"/>
                <a:ea typeface=".萍方-简" panose="020B0400000000000000" pitchFamily="34" charset="-122"/>
              </a:rPr>
              <a:t>10</a:t>
            </a:r>
            <a:r>
              <a:rPr lang="zh-CN" altLang="en-US" sz="1600" dirty="0">
                <a:solidFill>
                  <a:srgbClr val="000000"/>
                </a:solidFill>
                <a:latin typeface=".萍方-简" panose="020B0400000000000000" pitchFamily="34" charset="-122"/>
                <a:ea typeface=".萍方-简" panose="020B0400000000000000" pitchFamily="34" charset="-122"/>
              </a:rPr>
              <a:t>月份，受节后消费需求回落等因素影响，居民消费价格涨幅有所回落，其中鲜菜、鲜果和水产品价格均由涨转降。受生猪生产周期、短期压栏惜售和猪肉消费旺季等因素影响，价格继续上涨。秋冬装上市，服装价格上涨。</a:t>
            </a:r>
            <a:endParaRPr lang="en-US" altLang="zh-CN" sz="1600" dirty="0">
              <a:solidFill>
                <a:srgbClr val="000000"/>
              </a:solidFill>
              <a:latin typeface=".萍方-简" panose="020B0400000000000000" pitchFamily="34" charset="-122"/>
              <a:ea typeface=".萍方-简" panose="020B0400000000000000" pitchFamily="34" charset="-122"/>
            </a:endParaRPr>
          </a:p>
          <a:p>
            <a:pPr lvl="0" algn="just" fontAlgn="base">
              <a:lnSpc>
                <a:spcPct val="150000"/>
              </a:lnSpc>
              <a:spcBef>
                <a:spcPct val="0"/>
              </a:spcBef>
              <a:spcAft>
                <a:spcPct val="0"/>
              </a:spcAft>
              <a:defRPr/>
            </a:pPr>
            <a:r>
              <a:rPr lang="en-US" altLang="zh-CN" sz="1600" b="1" dirty="0">
                <a:solidFill>
                  <a:srgbClr val="0076CB"/>
                </a:solidFill>
                <a:latin typeface=".萍方-简" panose="020B0400000000000000" pitchFamily="34" charset="-122"/>
                <a:ea typeface=".萍方-简" panose="020B0400000000000000" pitchFamily="34" charset="-122"/>
              </a:rPr>
              <a:t>PPI</a:t>
            </a:r>
            <a:r>
              <a:rPr lang="zh-CN" altLang="en-US" sz="1600" b="1" dirty="0">
                <a:solidFill>
                  <a:srgbClr val="0076CB"/>
                </a:solidFill>
                <a:latin typeface=".萍方-简" panose="020B0400000000000000" pitchFamily="34" charset="-122"/>
                <a:ea typeface=".萍方-简" panose="020B0400000000000000" pitchFamily="34" charset="-122"/>
              </a:rPr>
              <a:t>环比小幅上涨，同比由涨转降 </a:t>
            </a:r>
            <a:r>
              <a:rPr kumimoji="0" lang="en-US" altLang="zh-CN"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10</a:t>
            </a:r>
            <a:r>
              <a:rPr kumimoji="0" lang="zh-CN" altLang="en-US"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月份，部分行业需求有所增加，全国</a:t>
            </a:r>
            <a:r>
              <a:rPr kumimoji="0" lang="en-US" altLang="zh-CN"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PPI</a:t>
            </a:r>
            <a:r>
              <a:rPr kumimoji="0" lang="zh-CN" altLang="en-US"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环比小幅上涨，但受去年同期对比基数较高影响，同比由涨转降。其中冬季储煤需求提升，煤炭开采和洗选业价格上涨。</a:t>
            </a:r>
            <a:endParaRPr kumimoji="0" lang="en-US" altLang="zh-CN" sz="16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endParaRPr>
          </a:p>
        </p:txBody>
      </p:sp>
    </p:spTree>
    <p:extLst>
      <p:ext uri="{BB962C8B-B14F-4D97-AF65-F5344CB8AC3E}">
        <p14:creationId xmlns:p14="http://schemas.microsoft.com/office/powerpoint/2010/main" val="39191020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xfrm>
            <a:off x="230400" y="295200"/>
            <a:ext cx="5600426" cy="416096"/>
          </a:xfrm>
          <a:noFill/>
          <a:ln>
            <a:miter lim="800000"/>
          </a:ln>
        </p:spPr>
        <p:txBody>
          <a:bodyPr vert="horz" wrap="square" lIns="0" tIns="0" rIns="0" bIns="0" numCol="1" anchor="t" anchorCtr="0" compatLnSpc="1"/>
          <a:lstStyle/>
          <a:p>
            <a:r>
              <a:rPr kumimoji="1" lang="zh-CN" altLang="en-US" sz="2400" b="0" dirty="0">
                <a:solidFill>
                  <a:schemeClr val="accent4">
                    <a:lumMod val="75000"/>
                  </a:schemeClr>
                </a:solidFill>
                <a:latin typeface="微软雅黑" panose="020B0503020204020204" pitchFamily="34" charset="-122"/>
                <a:ea typeface="微软雅黑" panose="020B0503020204020204" pitchFamily="34" charset="-122"/>
              </a:rPr>
              <a:t>制造业</a:t>
            </a:r>
            <a:r>
              <a:rPr kumimoji="1" lang="en-US" altLang="zh-CN" sz="2400" b="0" dirty="0">
                <a:solidFill>
                  <a:schemeClr val="accent4">
                    <a:lumMod val="75000"/>
                  </a:schemeClr>
                </a:solidFill>
                <a:latin typeface="微软雅黑" panose="020B0503020204020204" pitchFamily="34" charset="-122"/>
                <a:ea typeface="微软雅黑" panose="020B0503020204020204" pitchFamily="34" charset="-122"/>
              </a:rPr>
              <a:t>PMI</a:t>
            </a:r>
            <a:endParaRPr kumimoji="1" lang="zh-CN" altLang="en-US" sz="2400" b="0"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18DC700E-4C74-4AAB-9296-D9E5B0676DB2}"/>
              </a:ext>
            </a:extLst>
          </p:cNvPr>
          <p:cNvSpPr txBox="1"/>
          <p:nvPr/>
        </p:nvSpPr>
        <p:spPr>
          <a:xfrm>
            <a:off x="639027" y="5185482"/>
            <a:ext cx="7519739" cy="1230593"/>
          </a:xfrm>
          <a:prstGeom prst="rect">
            <a:avLst/>
          </a:prstGeom>
          <a:noFill/>
        </p:spPr>
        <p:txBody>
          <a:bodyPr wrap="square">
            <a:spAutoFit/>
          </a:bodyPr>
          <a:lstStyle/>
          <a:p>
            <a:pPr algn="dist">
              <a:lnSpc>
                <a:spcPct val="200000"/>
              </a:lnSpc>
            </a:pP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月</a:t>
            </a:r>
            <a:r>
              <a:rPr lang="zh-CN" altLang="en-US" sz="2000" b="1" dirty="0">
                <a:solidFill>
                  <a:srgbClr val="0076CB"/>
                </a:solidFill>
                <a:latin typeface="微软雅黑" panose="020B0503020204020204" pitchFamily="34" charset="-122"/>
                <a:ea typeface="微软雅黑" panose="020B0503020204020204" pitchFamily="34" charset="-122"/>
              </a:rPr>
              <a:t>中国官方制造业</a:t>
            </a:r>
            <a:r>
              <a:rPr lang="en-US" altLang="zh-CN" sz="2000" b="1" dirty="0">
                <a:solidFill>
                  <a:srgbClr val="0076CB"/>
                </a:solidFill>
                <a:latin typeface="微软雅黑" panose="020B0503020204020204" pitchFamily="34" charset="-122"/>
                <a:ea typeface="微软雅黑" panose="020B0503020204020204" pitchFamily="34" charset="-122"/>
              </a:rPr>
              <a:t>PMI</a:t>
            </a:r>
            <a:r>
              <a:rPr lang="zh-CN" altLang="en-US" sz="2000" dirty="0">
                <a:latin typeface="微软雅黑" panose="020B0503020204020204" pitchFamily="34" charset="-122"/>
                <a:ea typeface="微软雅黑" panose="020B0503020204020204" pitchFamily="34" charset="-122"/>
              </a:rPr>
              <a:t>录得</a:t>
            </a:r>
            <a:r>
              <a:rPr lang="en-US" altLang="zh-CN" sz="2000" dirty="0">
                <a:latin typeface="微软雅黑" panose="020B0503020204020204" pitchFamily="34" charset="-122"/>
                <a:ea typeface="微软雅黑" panose="020B0503020204020204" pitchFamily="34" charset="-122"/>
              </a:rPr>
              <a:t>49.20%</a:t>
            </a:r>
            <a:r>
              <a:rPr lang="zh-CN" altLang="en-US" sz="2000" dirty="0">
                <a:latin typeface="微软雅黑" panose="020B0503020204020204" pitchFamily="34" charset="-122"/>
                <a:ea typeface="微软雅黑" panose="020B0503020204020204" pitchFamily="34" charset="-122"/>
              </a:rPr>
              <a:t>，</a:t>
            </a:r>
            <a:r>
              <a:rPr lang="zh-CN" altLang="en-US" sz="2000" dirty="0">
                <a:solidFill>
                  <a:srgbClr val="000000"/>
                </a:solidFill>
                <a:latin typeface="微软雅黑" panose="020B0503020204020204" pitchFamily="34" charset="-122"/>
                <a:ea typeface="微软雅黑" panose="020B0503020204020204" pitchFamily="34" charset="-122"/>
              </a:rPr>
              <a:t>低于上月</a:t>
            </a:r>
            <a:r>
              <a:rPr lang="en-US" altLang="zh-CN" sz="2000" b="1" dirty="0">
                <a:solidFill>
                  <a:srgbClr val="007A37"/>
                </a:solidFill>
                <a:latin typeface="微软雅黑" panose="020B0503020204020204" pitchFamily="34" charset="-122"/>
                <a:ea typeface="微软雅黑" panose="020B0503020204020204" pitchFamily="34" charset="-122"/>
              </a:rPr>
              <a:t>0.9</a:t>
            </a:r>
            <a:r>
              <a:rPr lang="zh-CN" altLang="en-US" sz="2000" b="1" dirty="0">
                <a:solidFill>
                  <a:srgbClr val="007A37"/>
                </a:solidFill>
                <a:latin typeface="微软雅黑" panose="020B0503020204020204" pitchFamily="34" charset="-122"/>
                <a:ea typeface="微软雅黑" panose="020B0503020204020204" pitchFamily="34" charset="-122"/>
              </a:rPr>
              <a:t>个百分点</a:t>
            </a:r>
            <a:endParaRPr lang="en-US" altLang="zh-CN" sz="2000" b="1" dirty="0">
              <a:solidFill>
                <a:srgbClr val="007A37"/>
              </a:solidFill>
              <a:latin typeface="微软雅黑" panose="020B0503020204020204" pitchFamily="34" charset="-122"/>
              <a:ea typeface="微软雅黑" panose="020B0503020204020204" pitchFamily="34" charset="-122"/>
            </a:endParaRPr>
          </a:p>
          <a:p>
            <a:pPr algn="dist">
              <a:lnSpc>
                <a:spcPct val="200000"/>
              </a:lnSpc>
            </a:pP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月</a:t>
            </a:r>
            <a:r>
              <a:rPr lang="zh-CN" altLang="en-US" sz="2000" b="1" dirty="0">
                <a:solidFill>
                  <a:srgbClr val="0076CB"/>
                </a:solidFill>
                <a:latin typeface="微软雅黑" panose="020B0503020204020204" pitchFamily="34" charset="-122"/>
                <a:ea typeface="微软雅黑" panose="020B0503020204020204" pitchFamily="34" charset="-122"/>
              </a:rPr>
              <a:t>财新中国制造业</a:t>
            </a:r>
            <a:r>
              <a:rPr lang="en-US" altLang="zh-CN" sz="2000" b="1" dirty="0">
                <a:solidFill>
                  <a:srgbClr val="0076CB"/>
                </a:solidFill>
                <a:latin typeface="微软雅黑" panose="020B0503020204020204" pitchFamily="34" charset="-122"/>
                <a:ea typeface="微软雅黑" panose="020B0503020204020204" pitchFamily="34" charset="-122"/>
              </a:rPr>
              <a:t>PMI</a:t>
            </a:r>
            <a:r>
              <a:rPr lang="zh-CN" altLang="en-US" sz="2000" dirty="0">
                <a:latin typeface="微软雅黑" panose="020B0503020204020204" pitchFamily="34" charset="-122"/>
                <a:ea typeface="微软雅黑" panose="020B0503020204020204" pitchFamily="34" charset="-122"/>
              </a:rPr>
              <a:t>同样为</a:t>
            </a:r>
            <a:r>
              <a:rPr lang="en-US" altLang="zh-CN" sz="2000" dirty="0">
                <a:latin typeface="微软雅黑" panose="020B0503020204020204" pitchFamily="34" charset="-122"/>
                <a:ea typeface="微软雅黑" panose="020B0503020204020204" pitchFamily="34" charset="-122"/>
              </a:rPr>
              <a:t>49.20%</a:t>
            </a:r>
            <a:r>
              <a:rPr lang="zh-CN" altLang="en-US" sz="2000" dirty="0">
                <a:latin typeface="微软雅黑" panose="020B0503020204020204" pitchFamily="34" charset="-122"/>
                <a:ea typeface="微软雅黑" panose="020B0503020204020204" pitchFamily="34" charset="-122"/>
              </a:rPr>
              <a:t>，</a:t>
            </a:r>
            <a:r>
              <a:rPr lang="zh-CN" altLang="en-US" sz="2000" b="0" i="0" dirty="0">
                <a:solidFill>
                  <a:srgbClr val="4A4A4A"/>
                </a:solidFill>
                <a:effectLst/>
                <a:latin typeface="微软雅黑" panose="020B0503020204020204" pitchFamily="34" charset="-122"/>
                <a:ea typeface="微软雅黑" panose="020B0503020204020204" pitchFamily="34" charset="-122"/>
              </a:rPr>
              <a:t>较</a:t>
            </a:r>
            <a:r>
              <a:rPr lang="en-US" altLang="zh-CN" sz="2000" b="0" i="0" dirty="0">
                <a:solidFill>
                  <a:srgbClr val="4A4A4A"/>
                </a:solidFill>
                <a:effectLst/>
                <a:latin typeface="微软雅黑" panose="020B0503020204020204" pitchFamily="34" charset="-122"/>
                <a:ea typeface="微软雅黑" panose="020B0503020204020204" pitchFamily="34" charset="-122"/>
              </a:rPr>
              <a:t>9</a:t>
            </a:r>
            <a:r>
              <a:rPr lang="zh-CN" altLang="en-US" sz="2000" b="0" i="0" dirty="0">
                <a:solidFill>
                  <a:srgbClr val="4A4A4A"/>
                </a:solidFill>
                <a:effectLst/>
                <a:latin typeface="微软雅黑" panose="020B0503020204020204" pitchFamily="34" charset="-122"/>
                <a:ea typeface="微软雅黑" panose="020B0503020204020204" pitchFamily="34" charset="-122"/>
              </a:rPr>
              <a:t>月</a:t>
            </a:r>
            <a:r>
              <a:rPr lang="zh-CN" altLang="en-US" sz="2000" b="1" dirty="0">
                <a:solidFill>
                  <a:srgbClr val="C00000"/>
                </a:solidFill>
                <a:latin typeface="微软雅黑" panose="020B0503020204020204" pitchFamily="34" charset="-122"/>
                <a:ea typeface="微软雅黑" panose="020B0503020204020204" pitchFamily="34" charset="-122"/>
              </a:rPr>
              <a:t>回升</a:t>
            </a:r>
            <a:r>
              <a:rPr lang="en-US" altLang="zh-CN" sz="2000" b="1" dirty="0">
                <a:solidFill>
                  <a:srgbClr val="C00000"/>
                </a:solidFill>
                <a:latin typeface="微软雅黑" panose="020B0503020204020204" pitchFamily="34" charset="-122"/>
                <a:ea typeface="微软雅黑" panose="020B0503020204020204" pitchFamily="34" charset="-122"/>
              </a:rPr>
              <a:t>1.1</a:t>
            </a:r>
            <a:r>
              <a:rPr lang="zh-CN" altLang="en-US" sz="2000" b="1" dirty="0">
                <a:solidFill>
                  <a:srgbClr val="C00000"/>
                </a:solidFill>
                <a:latin typeface="微软雅黑" panose="020B0503020204020204" pitchFamily="34" charset="-122"/>
                <a:ea typeface="微软雅黑" panose="020B0503020204020204" pitchFamily="34" charset="-122"/>
              </a:rPr>
              <a:t>个百分点</a:t>
            </a:r>
          </a:p>
        </p:txBody>
      </p:sp>
      <p:graphicFrame>
        <p:nvGraphicFramePr>
          <p:cNvPr id="5" name="图表 4"/>
          <p:cNvGraphicFramePr/>
          <p:nvPr>
            <p:extLst>
              <p:ext uri="{D42A27DB-BD31-4B8C-83A1-F6EECF244321}">
                <p14:modId xmlns:p14="http://schemas.microsoft.com/office/powerpoint/2010/main" val="3982453906"/>
              </p:ext>
            </p:extLst>
          </p:nvPr>
        </p:nvGraphicFramePr>
        <p:xfrm>
          <a:off x="644687" y="711296"/>
          <a:ext cx="10908286" cy="4610099"/>
        </p:xfrm>
        <a:graphic>
          <a:graphicData uri="http://schemas.openxmlformats.org/drawingml/2006/chart">
            <c:chart xmlns:c="http://schemas.openxmlformats.org/drawingml/2006/chart" xmlns:r="http://schemas.openxmlformats.org/officeDocument/2006/relationships" r:id="rId4"/>
          </a:graphicData>
        </a:graphic>
      </p:graphicFrame>
      <p:sp>
        <p:nvSpPr>
          <p:cNvPr id="8" name="文本框 7">
            <a:extLst>
              <a:ext uri="{FF2B5EF4-FFF2-40B4-BE49-F238E27FC236}">
                <a16:creationId xmlns:a16="http://schemas.microsoft.com/office/drawing/2014/main" id="{16499873-CA7A-B0F2-A73F-B2312EA132A4}"/>
              </a:ext>
            </a:extLst>
          </p:cNvPr>
          <p:cNvSpPr txBox="1"/>
          <p:nvPr/>
        </p:nvSpPr>
        <p:spPr>
          <a:xfrm>
            <a:off x="8403467" y="5185482"/>
            <a:ext cx="2801154" cy="1230593"/>
          </a:xfrm>
          <a:prstGeom prst="rect">
            <a:avLst/>
          </a:prstGeom>
          <a:noFill/>
        </p:spPr>
        <p:txBody>
          <a:bodyPr wrap="square">
            <a:spAutoFit/>
          </a:bodyPr>
          <a:lstStyle/>
          <a:p>
            <a:pPr algn="just">
              <a:lnSpc>
                <a:spcPct val="200000"/>
              </a:lnSpc>
            </a:pPr>
            <a:r>
              <a:rPr lang="zh-CN" altLang="en-US" sz="2000" b="1" dirty="0">
                <a:latin typeface=".萍方-简" panose="020B0400000000000000" pitchFamily="34" charset="-122"/>
                <a:ea typeface=".萍方-简" panose="020B0400000000000000" pitchFamily="34" charset="-122"/>
              </a:rPr>
              <a:t>两者走势再度背离</a:t>
            </a:r>
            <a:endParaRPr lang="en-US" altLang="zh-CN" sz="2000" b="1" dirty="0">
              <a:latin typeface=".萍方-简" panose="020B0400000000000000" pitchFamily="34" charset="-122"/>
              <a:ea typeface=".萍方-简" panose="020B0400000000000000" pitchFamily="34" charset="-122"/>
            </a:endParaRPr>
          </a:p>
          <a:p>
            <a:pPr algn="just">
              <a:lnSpc>
                <a:spcPct val="200000"/>
              </a:lnSpc>
            </a:pPr>
            <a:r>
              <a:rPr lang="zh-CN" altLang="en-US" sz="2000" b="1" dirty="0">
                <a:latin typeface=".萍方-简" panose="020B0400000000000000" pitchFamily="34" charset="-122"/>
                <a:ea typeface=".萍方-简" panose="020B0400000000000000" pitchFamily="34" charset="-122"/>
              </a:rPr>
              <a:t>双双位于荣枯线以下</a:t>
            </a:r>
            <a:endParaRPr lang="en-US" altLang="zh-CN" sz="2000" b="1" dirty="0">
              <a:latin typeface=".萍方-简" panose="020B0400000000000000" pitchFamily="34" charset="-122"/>
              <a:ea typeface=".萍方-简" panose="020B0400000000000000" pitchFamily="34" charset="-122"/>
            </a:endParaRP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表 3">
            <a:extLst>
              <a:ext uri="{FF2B5EF4-FFF2-40B4-BE49-F238E27FC236}">
                <a16:creationId xmlns:a16="http://schemas.microsoft.com/office/drawing/2014/main" id="{232C1F38-AF93-4E89-A3DD-881F6FB2F3D7}"/>
              </a:ext>
            </a:extLst>
          </p:cNvPr>
          <p:cNvGraphicFramePr>
            <a:graphicFrameLocks/>
          </p:cNvGraphicFramePr>
          <p:nvPr>
            <p:extLst>
              <p:ext uri="{D42A27DB-BD31-4B8C-83A1-F6EECF244321}">
                <p14:modId xmlns:p14="http://schemas.microsoft.com/office/powerpoint/2010/main" val="2293747280"/>
              </p:ext>
            </p:extLst>
          </p:nvPr>
        </p:nvGraphicFramePr>
        <p:xfrm>
          <a:off x="617858" y="959625"/>
          <a:ext cx="10956284" cy="5389512"/>
        </p:xfrm>
        <a:graphic>
          <a:graphicData uri="http://schemas.openxmlformats.org/drawingml/2006/chart">
            <c:chart xmlns:c="http://schemas.openxmlformats.org/drawingml/2006/chart" xmlns:r="http://schemas.openxmlformats.org/officeDocument/2006/relationships" r:id="rId4"/>
          </a:graphicData>
        </a:graphic>
      </p:graphicFrame>
      <p:sp>
        <p:nvSpPr>
          <p:cNvPr id="16386" name="标题 1"/>
          <p:cNvSpPr>
            <a:spLocks noGrp="1"/>
          </p:cNvSpPr>
          <p:nvPr>
            <p:ph type="title"/>
          </p:nvPr>
        </p:nvSpPr>
        <p:spPr bwMode="auto">
          <a:xfrm>
            <a:off x="230400" y="294397"/>
            <a:ext cx="8229600" cy="522469"/>
          </a:xfrm>
          <a:noFill/>
          <a:ln>
            <a:miter lim="800000"/>
          </a:ln>
        </p:spPr>
        <p:txBody>
          <a:bodyPr vert="horz" wrap="square" lIns="0" tIns="0" rIns="0" bIns="0" numCol="1" anchor="t" anchorCtr="0" compatLnSpc="1"/>
          <a:lstStyle/>
          <a:p>
            <a:r>
              <a:rPr kumimoji="1" lang="zh-CN" altLang="en-US" sz="2400" b="0" dirty="0">
                <a:solidFill>
                  <a:srgbClr val="000066"/>
                </a:solidFill>
                <a:latin typeface="微软雅黑" panose="020B0503020204020204" pitchFamily="34" charset="-122"/>
                <a:ea typeface="微软雅黑" panose="020B0503020204020204" pitchFamily="34" charset="-122"/>
              </a:rPr>
              <a:t>央行公开市场操作</a:t>
            </a:r>
          </a:p>
        </p:txBody>
      </p:sp>
      <p:sp>
        <p:nvSpPr>
          <p:cNvPr id="3" name="文本框 2">
            <a:extLst>
              <a:ext uri="{FF2B5EF4-FFF2-40B4-BE49-F238E27FC236}">
                <a16:creationId xmlns:a16="http://schemas.microsoft.com/office/drawing/2014/main" id="{AA95F14B-C2B4-4C3E-BC38-2FF11FB2E2CC}"/>
              </a:ext>
            </a:extLst>
          </p:cNvPr>
          <p:cNvSpPr txBox="1"/>
          <p:nvPr/>
        </p:nvSpPr>
        <p:spPr>
          <a:xfrm>
            <a:off x="7235892" y="4024435"/>
            <a:ext cx="4846638" cy="407291"/>
          </a:xfrm>
          <a:prstGeom prst="rect">
            <a:avLst/>
          </a:prstGeom>
          <a:noFill/>
        </p:spPr>
        <p:txBody>
          <a:bodyPr wrap="square" lIns="0" tIns="0" rIns="0" bIns="0">
            <a:spAutoFit/>
          </a:bodyPr>
          <a:lstStyle/>
          <a:p>
            <a:pPr>
              <a:lnSpc>
                <a:spcPct val="150000"/>
              </a:lnSpc>
            </a:pPr>
            <a:r>
              <a:rPr lang="en-US" altLang="zh-CN" sz="2000" dirty="0">
                <a:latin typeface="微软雅黑" panose="020B0503020204020204" pitchFamily="34" charset="-122"/>
                <a:ea typeface="微软雅黑" panose="020B0503020204020204" pitchFamily="34" charset="-122"/>
              </a:rPr>
              <a:t>2022</a:t>
            </a:r>
            <a:r>
              <a:rPr lang="zh-CN" altLang="en-US" sz="2000" dirty="0">
                <a:latin typeface="微软雅黑" panose="020B0503020204020204" pitchFamily="34" charset="-122"/>
                <a:ea typeface="微软雅黑" panose="020B0503020204020204" pitchFamily="34" charset="-122"/>
              </a:rPr>
              <a:t>年</a:t>
            </a:r>
            <a:r>
              <a:rPr lang="en-US" altLang="zh-CN" sz="2000" dirty="0">
                <a:latin typeface="微软雅黑" panose="020B0503020204020204" pitchFamily="34" charset="-122"/>
                <a:ea typeface="微软雅黑" panose="020B0503020204020204" pitchFamily="34" charset="-122"/>
              </a:rPr>
              <a:t>10</a:t>
            </a:r>
            <a:r>
              <a:rPr lang="zh-CN" altLang="en-US" sz="2000" dirty="0">
                <a:latin typeface="微软雅黑" panose="020B0503020204020204" pitchFamily="34" charset="-122"/>
                <a:ea typeface="微软雅黑" panose="020B0503020204020204" pitchFamily="34" charset="-122"/>
              </a:rPr>
              <a:t>月央行累计</a:t>
            </a:r>
            <a:r>
              <a:rPr lang="zh-CN" altLang="en-US" sz="2000" b="1" dirty="0">
                <a:solidFill>
                  <a:srgbClr val="007A37"/>
                </a:solidFill>
                <a:latin typeface="微软雅黑" panose="020B0503020204020204" pitchFamily="34" charset="-122"/>
                <a:ea typeface="微软雅黑" panose="020B0503020204020204" pitchFamily="34" charset="-122"/>
              </a:rPr>
              <a:t>净回笼</a:t>
            </a:r>
            <a:r>
              <a:rPr lang="zh-CN" altLang="en-US" sz="2000" dirty="0">
                <a:latin typeface="微软雅黑" panose="020B0503020204020204" pitchFamily="34" charset="-122"/>
                <a:ea typeface="微软雅黑" panose="020B0503020204020204" pitchFamily="34" charset="-122"/>
              </a:rPr>
              <a:t>资金</a:t>
            </a:r>
            <a:r>
              <a:rPr lang="en-US" altLang="zh-CN" sz="2000" b="1" dirty="0">
                <a:solidFill>
                  <a:srgbClr val="007A37"/>
                </a:solidFill>
                <a:latin typeface="微软雅黑" panose="020B0503020204020204" pitchFamily="34" charset="-122"/>
                <a:ea typeface="微软雅黑" panose="020B0503020204020204" pitchFamily="34" charset="-122"/>
              </a:rPr>
              <a:t>580</a:t>
            </a:r>
            <a:r>
              <a:rPr lang="zh-CN" altLang="en-US" sz="2000" b="1" dirty="0">
                <a:solidFill>
                  <a:srgbClr val="007A37"/>
                </a:solidFill>
                <a:latin typeface="微软雅黑" panose="020B0503020204020204" pitchFamily="34" charset="-122"/>
                <a:ea typeface="微软雅黑" panose="020B0503020204020204" pitchFamily="34" charset="-122"/>
              </a:rPr>
              <a:t>亿元</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white">
          <a:xfrm>
            <a:off x="230400" y="295200"/>
            <a:ext cx="8231188" cy="404369"/>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市场概况</a:t>
            </a:r>
          </a:p>
        </p:txBody>
      </p:sp>
      <p:grpSp>
        <p:nvGrpSpPr>
          <p:cNvPr id="9" name="组合 8">
            <a:extLst>
              <a:ext uri="{FF2B5EF4-FFF2-40B4-BE49-F238E27FC236}">
                <a16:creationId xmlns:a16="http://schemas.microsoft.com/office/drawing/2014/main" id="{F2ADA72B-2FB4-373B-DB56-B3901FA81263}"/>
              </a:ext>
            </a:extLst>
          </p:cNvPr>
          <p:cNvGrpSpPr/>
          <p:nvPr/>
        </p:nvGrpSpPr>
        <p:grpSpPr>
          <a:xfrm>
            <a:off x="584280" y="4897075"/>
            <a:ext cx="1452150" cy="915789"/>
            <a:chOff x="584280" y="4660950"/>
            <a:chExt cx="1452150" cy="915789"/>
          </a:xfrm>
        </p:grpSpPr>
        <p:sp>
          <p:nvSpPr>
            <p:cNvPr id="2" name="文本框 1">
              <a:extLst>
                <a:ext uri="{FF2B5EF4-FFF2-40B4-BE49-F238E27FC236}">
                  <a16:creationId xmlns:a16="http://schemas.microsoft.com/office/drawing/2014/main" id="{9CB0F3E8-9B5C-40F7-9012-B0DB166A9F78}"/>
                </a:ext>
              </a:extLst>
            </p:cNvPr>
            <p:cNvSpPr txBox="1"/>
            <p:nvPr/>
          </p:nvSpPr>
          <p:spPr>
            <a:xfrm>
              <a:off x="584280" y="4660950"/>
              <a:ext cx="120097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b="1" dirty="0">
                  <a:solidFill>
                    <a:srgbClr val="000000"/>
                  </a:solidFill>
                  <a:latin typeface=".萍方-简" panose="020B0400000000000000" pitchFamily="34" charset="-122"/>
                  <a:ea typeface=".萍方-简" panose="020B0400000000000000" pitchFamily="34" charset="-122"/>
                </a:rPr>
                <a:t>科创</a:t>
              </a:r>
              <a:r>
                <a:rPr lang="en-US" altLang="zh-CN" sz="2400" b="1" dirty="0">
                  <a:solidFill>
                    <a:srgbClr val="000000"/>
                  </a:solidFill>
                  <a:latin typeface=".萍方-简" panose="020B0400000000000000" pitchFamily="34" charset="-122"/>
                  <a:ea typeface=".萍方-简" panose="020B0400000000000000" pitchFamily="34" charset="-122"/>
                </a:rPr>
                <a:t>50</a:t>
              </a:r>
              <a:endPar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endParaRPr>
            </a:p>
          </p:txBody>
        </p:sp>
        <p:sp>
          <p:nvSpPr>
            <p:cNvPr id="6" name="文本框 5">
              <a:extLst>
                <a:ext uri="{FF2B5EF4-FFF2-40B4-BE49-F238E27FC236}">
                  <a16:creationId xmlns:a16="http://schemas.microsoft.com/office/drawing/2014/main" id="{1E8FEE72-DCE6-4C18-887D-51F02F830B82}"/>
                </a:ext>
              </a:extLst>
            </p:cNvPr>
            <p:cNvSpPr txBox="1"/>
            <p:nvPr/>
          </p:nvSpPr>
          <p:spPr>
            <a:xfrm>
              <a:off x="870030" y="5176629"/>
              <a:ext cx="1166400" cy="40011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lang="en-US" altLang="zh-CN" sz="2000" b="1" dirty="0">
                  <a:solidFill>
                    <a:srgbClr val="C00000"/>
                  </a:solidFill>
                  <a:latin typeface=".萍方-简" panose="020B0400000000000000" pitchFamily="34" charset="-122"/>
                  <a:ea typeface=".萍方-简" panose="020B0400000000000000" pitchFamily="34" charset="-122"/>
                </a:rPr>
                <a:t>7.55%</a:t>
              </a:r>
              <a:endParaRPr kumimoji="0" lang="zh-CN" altLang="en-US" sz="2000" b="1" i="0" u="none" strike="noStrike" kern="1200" cap="none" spc="0" normalizeH="0" baseline="0" noProof="0" dirty="0">
                <a:ln>
                  <a:noFill/>
                </a:ln>
                <a:solidFill>
                  <a:srgbClr val="C00000"/>
                </a:solidFill>
                <a:effectLst/>
                <a:uLnTx/>
                <a:uFillTx/>
                <a:latin typeface=".萍方-简" panose="020B0400000000000000" pitchFamily="34" charset="-122"/>
                <a:ea typeface=".萍方-简" panose="020B0400000000000000" pitchFamily="34" charset="-122"/>
              </a:endParaRPr>
            </a:p>
          </p:txBody>
        </p:sp>
        <p:sp>
          <p:nvSpPr>
            <p:cNvPr id="24" name="箭头: 上 23">
              <a:extLst>
                <a:ext uri="{FF2B5EF4-FFF2-40B4-BE49-F238E27FC236}">
                  <a16:creationId xmlns:a16="http://schemas.microsoft.com/office/drawing/2014/main" id="{A2D78669-B0D0-400F-9162-8D8443135830}"/>
                </a:ext>
              </a:extLst>
            </p:cNvPr>
            <p:cNvSpPr/>
            <p:nvPr/>
          </p:nvSpPr>
          <p:spPr bwMode="auto">
            <a:xfrm>
              <a:off x="584280" y="5203987"/>
              <a:ext cx="288032" cy="372752"/>
            </a:xfrm>
            <a:prstGeom prst="upArrow">
              <a:avLst/>
            </a:prstGeom>
            <a:solidFill>
              <a:srgbClr val="C00000"/>
            </a:solidFill>
            <a:ln w="9525" cap="flat" cmpd="sng" algn="ctr">
              <a:solidFill>
                <a:srgbClr val="C00000"/>
              </a:solid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grpSp>
      <p:graphicFrame>
        <p:nvGraphicFramePr>
          <p:cNvPr id="10" name="图表 9"/>
          <p:cNvGraphicFramePr/>
          <p:nvPr>
            <p:extLst>
              <p:ext uri="{D42A27DB-BD31-4B8C-83A1-F6EECF244321}">
                <p14:modId xmlns:p14="http://schemas.microsoft.com/office/powerpoint/2010/main" val="2011453983"/>
              </p:ext>
            </p:extLst>
          </p:nvPr>
        </p:nvGraphicFramePr>
        <p:xfrm>
          <a:off x="2000052" y="924339"/>
          <a:ext cx="9925649" cy="5457210"/>
        </p:xfrm>
        <a:graphic>
          <a:graphicData uri="http://schemas.openxmlformats.org/drawingml/2006/chart">
            <c:chart xmlns:c="http://schemas.openxmlformats.org/drawingml/2006/chart" xmlns:r="http://schemas.openxmlformats.org/officeDocument/2006/relationships" r:id="rId5"/>
          </a:graphicData>
        </a:graphic>
      </p:graphicFrame>
      <p:grpSp>
        <p:nvGrpSpPr>
          <p:cNvPr id="7" name="组合 6">
            <a:extLst>
              <a:ext uri="{FF2B5EF4-FFF2-40B4-BE49-F238E27FC236}">
                <a16:creationId xmlns:a16="http://schemas.microsoft.com/office/drawing/2014/main" id="{3C4E4333-8D9A-7B8A-1CC2-DC3CA4BE4920}"/>
              </a:ext>
            </a:extLst>
          </p:cNvPr>
          <p:cNvGrpSpPr/>
          <p:nvPr/>
        </p:nvGrpSpPr>
        <p:grpSpPr>
          <a:xfrm>
            <a:off x="584280" y="3664109"/>
            <a:ext cx="1453715" cy="913748"/>
            <a:chOff x="584280" y="3580950"/>
            <a:chExt cx="1453715" cy="913748"/>
          </a:xfrm>
        </p:grpSpPr>
        <p:sp>
          <p:nvSpPr>
            <p:cNvPr id="18" name="文本框 17"/>
            <p:cNvSpPr txBox="1"/>
            <p:nvPr/>
          </p:nvSpPr>
          <p:spPr>
            <a:xfrm>
              <a:off x="584280" y="358095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创业板指</a:t>
              </a:r>
            </a:p>
          </p:txBody>
        </p:sp>
        <p:sp>
          <p:nvSpPr>
            <p:cNvPr id="16" name="箭头: 上 28">
              <a:extLst>
                <a:ext uri="{FF2B5EF4-FFF2-40B4-BE49-F238E27FC236}">
                  <a16:creationId xmlns:a16="http://schemas.microsoft.com/office/drawing/2014/main" id="{D3CDDE88-3854-43CF-856F-CFFA8A2DF963}"/>
                </a:ext>
              </a:extLst>
            </p:cNvPr>
            <p:cNvSpPr/>
            <p:nvPr/>
          </p:nvSpPr>
          <p:spPr bwMode="auto">
            <a:xfrm rot="10800000">
              <a:off x="584280" y="4121946"/>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sp>
          <p:nvSpPr>
            <p:cNvPr id="25" name="文本框 24">
              <a:extLst>
                <a:ext uri="{FF2B5EF4-FFF2-40B4-BE49-F238E27FC236}">
                  <a16:creationId xmlns:a16="http://schemas.microsoft.com/office/drawing/2014/main" id="{633E83D6-4039-48F7-9316-C9A51D4C6EB9}"/>
                </a:ext>
              </a:extLst>
            </p:cNvPr>
            <p:cNvSpPr txBox="1"/>
            <p:nvPr/>
          </p:nvSpPr>
          <p:spPr>
            <a:xfrm>
              <a:off x="870030" y="4073669"/>
              <a:ext cx="1167965" cy="400110"/>
            </a:xfrm>
            <a:prstGeom prst="rect">
              <a:avLst/>
            </a:prstGeom>
            <a:noFill/>
          </p:spPr>
          <p:txBody>
            <a:bodyPr wrap="square" rtlCol="0">
              <a:spAutoFit/>
            </a:bodyPr>
            <a:lstStyle/>
            <a:p>
              <a:pPr algn="dist">
                <a:defRPr/>
              </a:pPr>
              <a:r>
                <a:rPr lang="en-US" altLang="zh-CN" sz="2000" b="1" dirty="0">
                  <a:solidFill>
                    <a:srgbClr val="007A37"/>
                  </a:solidFill>
                  <a:latin typeface=".萍方-简" panose="020B0400000000000000" pitchFamily="34" charset="-122"/>
                  <a:ea typeface=".萍方-简" panose="020B0400000000000000" pitchFamily="34" charset="-122"/>
                </a:rPr>
                <a:t>1.04%</a:t>
              </a:r>
            </a:p>
          </p:txBody>
        </p:sp>
      </p:grpSp>
      <p:grpSp>
        <p:nvGrpSpPr>
          <p:cNvPr id="3" name="组合 2">
            <a:extLst>
              <a:ext uri="{FF2B5EF4-FFF2-40B4-BE49-F238E27FC236}">
                <a16:creationId xmlns:a16="http://schemas.microsoft.com/office/drawing/2014/main" id="{4D89F844-B408-5710-5E91-1544959CC7CD}"/>
              </a:ext>
            </a:extLst>
          </p:cNvPr>
          <p:cNvGrpSpPr/>
          <p:nvPr/>
        </p:nvGrpSpPr>
        <p:grpSpPr>
          <a:xfrm>
            <a:off x="584280" y="1190429"/>
            <a:ext cx="1452151" cy="920837"/>
            <a:chOff x="584280" y="1420950"/>
            <a:chExt cx="1452151" cy="920837"/>
          </a:xfrm>
        </p:grpSpPr>
        <p:sp>
          <p:nvSpPr>
            <p:cNvPr id="4" name="文本框 3"/>
            <p:cNvSpPr txBox="1"/>
            <p:nvPr/>
          </p:nvSpPr>
          <p:spPr>
            <a:xfrm>
              <a:off x="584280" y="142095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上证指数</a:t>
              </a:r>
            </a:p>
          </p:txBody>
        </p:sp>
        <p:sp>
          <p:nvSpPr>
            <p:cNvPr id="8" name="文本框 7"/>
            <p:cNvSpPr txBox="1"/>
            <p:nvPr/>
          </p:nvSpPr>
          <p:spPr>
            <a:xfrm>
              <a:off x="870031" y="1941677"/>
              <a:ext cx="1166400" cy="400110"/>
            </a:xfrm>
            <a:prstGeom prst="rect">
              <a:avLst/>
            </a:prstGeom>
            <a:noFill/>
          </p:spPr>
          <p:txBody>
            <a:bodyPr wrap="square" rtlCol="0">
              <a:spAutoFit/>
            </a:bodyPr>
            <a:lstStyle/>
            <a:p>
              <a:pPr algn="dist">
                <a:defRPr/>
              </a:pPr>
              <a:r>
                <a:rPr lang="en-US" altLang="zh-CN" sz="2000" b="1" dirty="0">
                  <a:solidFill>
                    <a:srgbClr val="007A37"/>
                  </a:solidFill>
                  <a:latin typeface=".萍方-简" panose="020B0400000000000000" pitchFamily="34" charset="-122"/>
                  <a:ea typeface=".萍方-简" panose="020B0400000000000000" pitchFamily="34" charset="-122"/>
                </a:rPr>
                <a:t>4.33%</a:t>
              </a:r>
            </a:p>
          </p:txBody>
        </p:sp>
        <p:sp>
          <p:nvSpPr>
            <p:cNvPr id="28" name="箭头: 上 27">
              <a:extLst>
                <a:ext uri="{FF2B5EF4-FFF2-40B4-BE49-F238E27FC236}">
                  <a16:creationId xmlns:a16="http://schemas.microsoft.com/office/drawing/2014/main" id="{9A0398DC-C7ED-49F7-8F98-03BE7E70D61B}"/>
                </a:ext>
              </a:extLst>
            </p:cNvPr>
            <p:cNvSpPr/>
            <p:nvPr/>
          </p:nvSpPr>
          <p:spPr bwMode="auto">
            <a:xfrm rot="10800000">
              <a:off x="584281" y="1957059"/>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chemeClr val="accent4">
                    <a:lumMod val="75000"/>
                  </a:schemeClr>
                </a:solidFill>
                <a:effectLst/>
                <a:uLnTx/>
                <a:uFillTx/>
                <a:latin typeface=".萍方-简" panose="020B0400000000000000" pitchFamily="34" charset="-122"/>
                <a:ea typeface=".萍方-简" panose="020B0400000000000000" pitchFamily="34" charset="-122"/>
              </a:endParaRPr>
            </a:p>
          </p:txBody>
        </p:sp>
      </p:grpSp>
      <p:grpSp>
        <p:nvGrpSpPr>
          <p:cNvPr id="5" name="组合 4">
            <a:extLst>
              <a:ext uri="{FF2B5EF4-FFF2-40B4-BE49-F238E27FC236}">
                <a16:creationId xmlns:a16="http://schemas.microsoft.com/office/drawing/2014/main" id="{CA939EDA-5B67-9735-FCBD-68E00BED5707}"/>
              </a:ext>
            </a:extLst>
          </p:cNvPr>
          <p:cNvGrpSpPr/>
          <p:nvPr/>
        </p:nvGrpSpPr>
        <p:grpSpPr>
          <a:xfrm>
            <a:off x="584280" y="2430484"/>
            <a:ext cx="1452151" cy="914407"/>
            <a:chOff x="584280" y="2423610"/>
            <a:chExt cx="1452151" cy="914407"/>
          </a:xfrm>
        </p:grpSpPr>
        <p:sp>
          <p:nvSpPr>
            <p:cNvPr id="15" name="文本框 14"/>
            <p:cNvSpPr txBox="1"/>
            <p:nvPr/>
          </p:nvSpPr>
          <p:spPr>
            <a:xfrm>
              <a:off x="584280" y="2423610"/>
              <a:ext cx="144783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深证成指</a:t>
              </a:r>
            </a:p>
          </p:txBody>
        </p:sp>
        <p:sp>
          <p:nvSpPr>
            <p:cNvPr id="29" name="箭头: 上 28">
              <a:extLst>
                <a:ext uri="{FF2B5EF4-FFF2-40B4-BE49-F238E27FC236}">
                  <a16:creationId xmlns:a16="http://schemas.microsoft.com/office/drawing/2014/main" id="{D3CDDE88-3854-43CF-856F-CFFA8A2DF963}"/>
                </a:ext>
              </a:extLst>
            </p:cNvPr>
            <p:cNvSpPr/>
            <p:nvPr/>
          </p:nvSpPr>
          <p:spPr bwMode="auto">
            <a:xfrm rot="10800000">
              <a:off x="584280" y="2963610"/>
              <a:ext cx="288032" cy="372752"/>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dirty="0">
                <a:ln>
                  <a:noFill/>
                </a:ln>
                <a:solidFill>
                  <a:srgbClr val="636946"/>
                </a:solidFill>
                <a:effectLst/>
                <a:uLnTx/>
                <a:uFillTx/>
                <a:latin typeface=".萍方-简" panose="020B0400000000000000" pitchFamily="34" charset="-122"/>
                <a:ea typeface=".萍方-简" panose="020B0400000000000000" pitchFamily="34" charset="-122"/>
              </a:endParaRPr>
            </a:p>
          </p:txBody>
        </p:sp>
        <p:sp>
          <p:nvSpPr>
            <p:cNvPr id="30" name="文本框 29">
              <a:extLst>
                <a:ext uri="{FF2B5EF4-FFF2-40B4-BE49-F238E27FC236}">
                  <a16:creationId xmlns:a16="http://schemas.microsoft.com/office/drawing/2014/main" id="{A86EBC8F-035B-4953-912B-03AD7E6A998A}"/>
                </a:ext>
              </a:extLst>
            </p:cNvPr>
            <p:cNvSpPr txBox="1"/>
            <p:nvPr/>
          </p:nvSpPr>
          <p:spPr>
            <a:xfrm>
              <a:off x="870031" y="2937907"/>
              <a:ext cx="1166400" cy="400110"/>
            </a:xfrm>
            <a:prstGeom prst="rect">
              <a:avLst/>
            </a:prstGeom>
            <a:noFill/>
          </p:spPr>
          <p:txBody>
            <a:bodyPr wrap="square" rtlCol="0">
              <a:spAutoFit/>
            </a:bodyPr>
            <a:lstStyle/>
            <a:p>
              <a:pPr algn="dist">
                <a:defRPr/>
              </a:pPr>
              <a:r>
                <a:rPr lang="en-US" altLang="zh-CN" sz="2000" b="1" dirty="0">
                  <a:solidFill>
                    <a:srgbClr val="007A37"/>
                  </a:solidFill>
                  <a:latin typeface=".萍方-简" panose="020B0400000000000000" pitchFamily="34" charset="-122"/>
                  <a:ea typeface=".萍方-简" panose="020B0400000000000000" pitchFamily="34" charset="-122"/>
                </a:rPr>
                <a:t>3.54%</a:t>
              </a:r>
            </a:p>
          </p:txBody>
        </p:sp>
      </p:grpSp>
    </p:spTree>
    <p:custDataLst>
      <p:tags r:id="rId2"/>
    </p:custData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white">
          <a:xfrm>
            <a:off x="230400" y="29520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沪深市值统计</a:t>
            </a:r>
          </a:p>
        </p:txBody>
      </p:sp>
      <p:sp>
        <p:nvSpPr>
          <p:cNvPr id="7" name="文本框 6"/>
          <p:cNvSpPr txBox="1"/>
          <p:nvPr/>
        </p:nvSpPr>
        <p:spPr>
          <a:xfrm>
            <a:off x="233737" y="3229993"/>
            <a:ext cx="2498140"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深市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kumimoji="0" lang="en-US" altLang="zh-CN"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rPr>
              <a:t>31.32</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万亿</a:t>
            </a:r>
          </a:p>
        </p:txBody>
      </p:sp>
      <p:sp>
        <p:nvSpPr>
          <p:cNvPr id="8" name="文本框 7"/>
          <p:cNvSpPr txBox="1"/>
          <p:nvPr/>
        </p:nvSpPr>
        <p:spPr>
          <a:xfrm>
            <a:off x="233737" y="1885544"/>
            <a:ext cx="2442788"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沪市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lang="en-US" altLang="zh-CN" sz="2000" b="1" dirty="0">
                <a:solidFill>
                  <a:srgbClr val="007A37"/>
                </a:solidFill>
                <a:latin typeface=".萍方-简" panose="020B0400000000000000" pitchFamily="34" charset="-122"/>
                <a:ea typeface=".萍方-简" panose="020B0400000000000000" pitchFamily="34" charset="-122"/>
              </a:rPr>
              <a:t>50.91</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万亿</a:t>
            </a:r>
          </a:p>
        </p:txBody>
      </p:sp>
      <p:grpSp>
        <p:nvGrpSpPr>
          <p:cNvPr id="2" name="组合 1">
            <a:extLst>
              <a:ext uri="{FF2B5EF4-FFF2-40B4-BE49-F238E27FC236}">
                <a16:creationId xmlns:a16="http://schemas.microsoft.com/office/drawing/2014/main" id="{A462DA51-4BF9-4649-8273-F9720FF7D3A9}"/>
              </a:ext>
            </a:extLst>
          </p:cNvPr>
          <p:cNvGrpSpPr/>
          <p:nvPr/>
        </p:nvGrpSpPr>
        <p:grpSpPr>
          <a:xfrm>
            <a:off x="233476" y="4574441"/>
            <a:ext cx="2498400" cy="581344"/>
            <a:chOff x="233476" y="4574441"/>
            <a:chExt cx="2498400" cy="581344"/>
          </a:xfrm>
        </p:grpSpPr>
        <p:sp>
          <p:nvSpPr>
            <p:cNvPr id="14" name="文本框 13"/>
            <p:cNvSpPr txBox="1"/>
            <p:nvPr/>
          </p:nvSpPr>
          <p:spPr>
            <a:xfrm>
              <a:off x="233476" y="4641816"/>
              <a:ext cx="2498400"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a:t>
              </a:r>
              <a:r>
                <a:rPr lang="en-US" altLang="zh-CN" sz="2000" dirty="0">
                  <a:solidFill>
                    <a:srgbClr val="000000"/>
                  </a:solidFill>
                  <a:latin typeface=".萍方-简" panose="020B0400000000000000" pitchFamily="34" charset="-122"/>
                  <a:ea typeface=".萍方-简" panose="020B0400000000000000" pitchFamily="34" charset="-122"/>
                </a:rPr>
                <a:t>8</a:t>
              </a:r>
              <a:r>
                <a:rPr lang="zh-CN" altLang="en-US" sz="2000" dirty="0">
                  <a:solidFill>
                    <a:srgbClr val="000000"/>
                  </a:solidFill>
                  <a:latin typeface=".萍方-简" panose="020B0400000000000000" pitchFamily="34" charset="-122"/>
                  <a:ea typeface=".萍方-简" panose="020B0400000000000000" pitchFamily="34" charset="-122"/>
                </a:rPr>
                <a:t>月底       </a:t>
              </a:r>
              <a:r>
                <a:rPr lang="en-US" altLang="zh-CN" sz="2000" b="1" dirty="0">
                  <a:solidFill>
                    <a:srgbClr val="007A37"/>
                  </a:solidFill>
                  <a:latin typeface=".萍方-简" panose="020B0400000000000000" pitchFamily="34" charset="-122"/>
                  <a:ea typeface=".萍方-简" panose="020B0400000000000000" pitchFamily="34" charset="-122"/>
                </a:rPr>
                <a:t>2.66</a:t>
              </a:r>
              <a:r>
                <a:rPr kumimoji="0" lang="en-US" altLang="zh-CN"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rPr>
                <a:t>%</a:t>
              </a:r>
            </a:p>
          </p:txBody>
        </p:sp>
        <p:sp>
          <p:nvSpPr>
            <p:cNvPr id="9" name="箭头: 上 8">
              <a:extLst>
                <a:ext uri="{FF2B5EF4-FFF2-40B4-BE49-F238E27FC236}">
                  <a16:creationId xmlns:a16="http://schemas.microsoft.com/office/drawing/2014/main" id="{692D7619-314D-45B9-8B74-41BB2B839623}"/>
                </a:ext>
              </a:extLst>
            </p:cNvPr>
            <p:cNvSpPr/>
            <p:nvPr/>
          </p:nvSpPr>
          <p:spPr bwMode="auto">
            <a:xfrm rot="10800000">
              <a:off x="1338300" y="4574441"/>
              <a:ext cx="449215" cy="581344"/>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grpSp>
      <p:graphicFrame>
        <p:nvGraphicFramePr>
          <p:cNvPr id="6" name="图表 5"/>
          <p:cNvGraphicFramePr/>
          <p:nvPr>
            <p:extLst>
              <p:ext uri="{D42A27DB-BD31-4B8C-83A1-F6EECF244321}">
                <p14:modId xmlns:p14="http://schemas.microsoft.com/office/powerpoint/2010/main" val="1482404414"/>
              </p:ext>
            </p:extLst>
          </p:nvPr>
        </p:nvGraphicFramePr>
        <p:xfrm>
          <a:off x="2839453" y="943276"/>
          <a:ext cx="9193796" cy="5407828"/>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2"/>
    </p:custDataLst>
    <p:extLst>
      <p:ext uri="{BB962C8B-B14F-4D97-AF65-F5344CB8AC3E}">
        <p14:creationId xmlns:p14="http://schemas.microsoft.com/office/powerpoint/2010/main" val="1693393822"/>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a:extLst>
              <a:ext uri="{FF2B5EF4-FFF2-40B4-BE49-F238E27FC236}">
                <a16:creationId xmlns:a16="http://schemas.microsoft.com/office/drawing/2014/main" id="{41426E60-D250-EF23-46F5-DFABA8AD988A}"/>
              </a:ext>
            </a:extLst>
          </p:cNvPr>
          <p:cNvGraphicFramePr>
            <a:graphicFrameLocks/>
          </p:cNvGraphicFramePr>
          <p:nvPr>
            <p:extLst>
              <p:ext uri="{D42A27DB-BD31-4B8C-83A1-F6EECF244321}">
                <p14:modId xmlns:p14="http://schemas.microsoft.com/office/powerpoint/2010/main" val="3829234955"/>
              </p:ext>
            </p:extLst>
          </p:nvPr>
        </p:nvGraphicFramePr>
        <p:xfrm>
          <a:off x="731838" y="929768"/>
          <a:ext cx="10728325" cy="5398203"/>
        </p:xfrm>
        <a:graphic>
          <a:graphicData uri="http://schemas.openxmlformats.org/drawingml/2006/chart">
            <c:chart xmlns:c="http://schemas.openxmlformats.org/drawingml/2006/chart" xmlns:r="http://schemas.openxmlformats.org/officeDocument/2006/relationships" r:id="rId5"/>
          </a:graphicData>
        </a:graphic>
      </p:graphicFrame>
      <p:sp>
        <p:nvSpPr>
          <p:cNvPr id="14" name="文本框 13"/>
          <p:cNvSpPr txBox="1"/>
          <p:nvPr/>
        </p:nvSpPr>
        <p:spPr>
          <a:xfrm>
            <a:off x="1924999" y="3982605"/>
            <a:ext cx="2658099"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a:t>
            </a:r>
            <a:r>
              <a:rPr lang="en-US" altLang="zh-CN" sz="2000" dirty="0">
                <a:solidFill>
                  <a:srgbClr val="000000"/>
                </a:solidFill>
                <a:latin typeface=".萍方-简" panose="020B0400000000000000" pitchFamily="34" charset="-122"/>
                <a:ea typeface=".萍方-简" panose="020B0400000000000000" pitchFamily="34" charset="-122"/>
              </a:rPr>
              <a:t>9</a:t>
            </a:r>
            <a:r>
              <a:rPr lang="zh-CN" altLang="en-US" sz="2000" dirty="0">
                <a:solidFill>
                  <a:srgbClr val="000000"/>
                </a:solidFill>
                <a:latin typeface=".萍方-简" panose="020B0400000000000000" pitchFamily="34" charset="-122"/>
                <a:ea typeface=".萍方-简" panose="020B0400000000000000" pitchFamily="34" charset="-122"/>
              </a:rPr>
              <a:t>月底       </a:t>
            </a:r>
            <a:r>
              <a:rPr lang="en-US" altLang="zh-CN" sz="2000" b="1" dirty="0">
                <a:solidFill>
                  <a:srgbClr val="007A37"/>
                </a:solidFill>
                <a:latin typeface=".萍方-简" panose="020B0400000000000000" pitchFamily="34" charset="-122"/>
                <a:ea typeface=".萍方-简" panose="020B0400000000000000" pitchFamily="34" charset="-122"/>
              </a:rPr>
              <a:t>2.89</a:t>
            </a:r>
            <a:r>
              <a:rPr kumimoji="0" lang="en-US" altLang="zh-CN"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rPr>
              <a:t>%</a:t>
            </a:r>
          </a:p>
        </p:txBody>
      </p:sp>
      <p:sp>
        <p:nvSpPr>
          <p:cNvPr id="21506" name="Rectangle 2"/>
          <p:cNvSpPr>
            <a:spLocks noChangeArrowheads="1"/>
          </p:cNvSpPr>
          <p:nvPr/>
        </p:nvSpPr>
        <p:spPr bwMode="white">
          <a:xfrm>
            <a:off x="230400" y="295200"/>
            <a:ext cx="8231187" cy="451303"/>
          </a:xfrm>
          <a:prstGeom prst="rect">
            <a:avLst/>
          </a:prstGeom>
          <a:noFill/>
          <a:ln w="9525" algn="ctr">
            <a:noFill/>
            <a:miter lim="800000"/>
          </a:ln>
        </p:spPr>
        <p:txBody>
          <a:bodyPr lIns="0" tIns="0" rIns="0" bIns="0"/>
          <a:lstStyle/>
          <a:p>
            <a:pPr marL="0" marR="0" lvl="0" indent="0" algn="l" defTabSz="914400" rtl="0" eaLnBrk="1" fontAlgn="base" latinLnBrk="0" hangingPunct="1">
              <a:lnSpc>
                <a:spcPct val="100000"/>
              </a:lnSpc>
              <a:spcBef>
                <a:spcPct val="0"/>
              </a:spcBef>
              <a:spcAft>
                <a:spcPct val="0"/>
              </a:spcAft>
              <a:buClrTx/>
              <a:buSzTx/>
              <a:buFontTx/>
              <a:buNone/>
              <a:tabLst/>
              <a:defRPr/>
            </a:pPr>
            <a:r>
              <a:rPr lang="zh-CN" altLang="en-US" sz="2400" dirty="0">
                <a:solidFill>
                  <a:srgbClr val="000066"/>
                </a:solidFill>
                <a:latin typeface="微软雅黑" panose="020B0503020204020204" pitchFamily="34" charset="-122"/>
                <a:ea typeface="微软雅黑" panose="020B0503020204020204" pitchFamily="34" charset="-122"/>
              </a:rPr>
              <a:t>北市</a:t>
            </a:r>
            <a:r>
              <a:rPr kumimoji="0" lang="zh-CN" altLang="en-US" sz="2400" b="0" i="0" u="none" strike="noStrike" kern="1200" cap="none" spc="0" normalizeH="0" baseline="0" noProof="0" dirty="0">
                <a:ln>
                  <a:noFill/>
                </a:ln>
                <a:solidFill>
                  <a:srgbClr val="000066"/>
                </a:solidFill>
                <a:effectLst/>
                <a:uLnTx/>
                <a:uFillTx/>
                <a:latin typeface="微软雅黑" panose="020B0503020204020204" pitchFamily="34" charset="-122"/>
                <a:ea typeface="微软雅黑" panose="020B0503020204020204" pitchFamily="34" charset="-122"/>
                <a:cs typeface="+mn-cs"/>
              </a:rPr>
              <a:t>市值统计</a:t>
            </a:r>
          </a:p>
        </p:txBody>
      </p:sp>
      <p:sp>
        <p:nvSpPr>
          <p:cNvPr id="9" name="箭头: 上 8">
            <a:extLst>
              <a:ext uri="{FF2B5EF4-FFF2-40B4-BE49-F238E27FC236}">
                <a16:creationId xmlns:a16="http://schemas.microsoft.com/office/drawing/2014/main" id="{692D7619-314D-45B9-8B74-41BB2B839623}"/>
              </a:ext>
            </a:extLst>
          </p:cNvPr>
          <p:cNvSpPr/>
          <p:nvPr/>
        </p:nvSpPr>
        <p:spPr bwMode="auto">
          <a:xfrm rot="10800000">
            <a:off x="3106713" y="3914979"/>
            <a:ext cx="449215" cy="581344"/>
          </a:xfrm>
          <a:prstGeom prst="upArrow">
            <a:avLst/>
          </a:prstGeom>
          <a:solidFill>
            <a:srgbClr val="007A37"/>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lvl="0" indent="0" algn="dist"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sp>
        <p:nvSpPr>
          <p:cNvPr id="13" name="文本框 12"/>
          <p:cNvSpPr txBox="1"/>
          <p:nvPr/>
        </p:nvSpPr>
        <p:spPr>
          <a:xfrm>
            <a:off x="1924999" y="3348753"/>
            <a:ext cx="3603236" cy="400110"/>
          </a:xfrm>
          <a:prstGeom prst="rect">
            <a:avLst/>
          </a:prstGeom>
          <a:noFill/>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en-US" altLang="zh-CN" sz="2000" b="1" dirty="0">
                <a:solidFill>
                  <a:srgbClr val="000000"/>
                </a:solidFill>
                <a:latin typeface=".萍方-简" panose="020B0400000000000000" pitchFamily="34" charset="-122"/>
                <a:ea typeface=".萍方-简" panose="020B0400000000000000" pitchFamily="34" charset="-122"/>
              </a:rPr>
              <a:t>10</a:t>
            </a:r>
            <a:r>
              <a:rPr lang="zh-CN" altLang="en-US" sz="2000" b="1" dirty="0">
                <a:solidFill>
                  <a:srgbClr val="000000"/>
                </a:solidFill>
                <a:latin typeface=".萍方-简" panose="020B0400000000000000" pitchFamily="34" charset="-122"/>
                <a:ea typeface=".萍方-简" panose="020B0400000000000000" pitchFamily="34" charset="-122"/>
              </a:rPr>
              <a:t>月底北</a:t>
            </a:r>
            <a:r>
              <a:rPr kumimoji="0" lang="zh-CN" altLang="en-US" sz="2000" b="1"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市值</a:t>
            </a:r>
            <a:r>
              <a:rPr lang="en-US" altLang="zh-CN" sz="2000" b="1" dirty="0">
                <a:solidFill>
                  <a:srgbClr val="007A37"/>
                </a:solidFill>
                <a:latin typeface=".萍方-简" panose="020B0400000000000000" pitchFamily="34" charset="-122"/>
                <a:ea typeface=".萍方-简" panose="020B0400000000000000" pitchFamily="34" charset="-122"/>
              </a:rPr>
              <a:t>1834.18</a:t>
            </a:r>
            <a:r>
              <a:rPr kumimoji="0" lang="zh-CN" altLang="en-US" sz="2000" b="0" i="0" u="none" strike="noStrike" kern="1200" cap="none" spc="0" normalizeH="0" baseline="0" noProof="0" dirty="0">
                <a:ln>
                  <a:noFill/>
                </a:ln>
                <a:solidFill>
                  <a:srgbClr val="000000"/>
                </a:solidFill>
                <a:effectLst/>
                <a:uLnTx/>
                <a:uFillTx/>
                <a:latin typeface=".萍方-简" panose="020B0400000000000000" pitchFamily="34" charset="-122"/>
                <a:ea typeface=".萍方-简" panose="020B0400000000000000" pitchFamily="34" charset="-122"/>
              </a:rPr>
              <a:t>亿元</a:t>
            </a:r>
          </a:p>
        </p:txBody>
      </p:sp>
      <p:sp>
        <p:nvSpPr>
          <p:cNvPr id="11" name="文本框 10">
            <a:extLst>
              <a:ext uri="{FF2B5EF4-FFF2-40B4-BE49-F238E27FC236}">
                <a16:creationId xmlns:a16="http://schemas.microsoft.com/office/drawing/2014/main" id="{4CCC7872-4182-4B64-0E28-93CEC1E047D0}"/>
              </a:ext>
            </a:extLst>
          </p:cNvPr>
          <p:cNvSpPr txBox="1"/>
          <p:nvPr/>
        </p:nvSpPr>
        <p:spPr>
          <a:xfrm>
            <a:off x="1924999" y="4662439"/>
            <a:ext cx="3096090" cy="400110"/>
          </a:xfrm>
          <a:prstGeom prst="rect">
            <a:avLst/>
          </a:prstGeom>
          <a:noFill/>
          <a:ln>
            <a:noFill/>
          </a:ln>
        </p:spPr>
        <p:txBody>
          <a:bodyPr wrap="square" rtlCol="0">
            <a:spAutoFit/>
          </a:bodyPr>
          <a:lstStyle/>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2000" dirty="0">
                <a:solidFill>
                  <a:srgbClr val="000000"/>
                </a:solidFill>
                <a:latin typeface=".萍方-简" panose="020B0400000000000000" pitchFamily="34" charset="-122"/>
                <a:ea typeface=".萍方-简" panose="020B0400000000000000" pitchFamily="34" charset="-122"/>
              </a:rPr>
              <a:t>较开市首日       </a:t>
            </a:r>
            <a:r>
              <a:rPr lang="en-US" altLang="zh-CN" sz="2000" b="1" dirty="0">
                <a:solidFill>
                  <a:srgbClr val="007A37"/>
                </a:solidFill>
                <a:latin typeface=".萍方-简" panose="020B0400000000000000" pitchFamily="34" charset="-122"/>
                <a:ea typeface=".萍方-简" panose="020B0400000000000000" pitchFamily="34" charset="-122"/>
              </a:rPr>
              <a:t>44.07</a:t>
            </a:r>
            <a:r>
              <a:rPr kumimoji="0" lang="en-US" altLang="zh-CN" sz="2000" b="1" i="0" u="none" strike="noStrike" kern="1200" cap="none" spc="0" normalizeH="0" baseline="0" noProof="0" dirty="0">
                <a:ln>
                  <a:noFill/>
                </a:ln>
                <a:solidFill>
                  <a:srgbClr val="007A37"/>
                </a:solidFill>
                <a:effectLst/>
                <a:uLnTx/>
                <a:uFillTx/>
                <a:latin typeface=".萍方-简" panose="020B0400000000000000" pitchFamily="34" charset="-122"/>
                <a:ea typeface=".萍方-简" panose="020B0400000000000000" pitchFamily="34" charset="-122"/>
              </a:rPr>
              <a:t>%</a:t>
            </a:r>
          </a:p>
        </p:txBody>
      </p:sp>
      <p:sp>
        <p:nvSpPr>
          <p:cNvPr id="12" name="箭头: 上 11">
            <a:extLst>
              <a:ext uri="{FF2B5EF4-FFF2-40B4-BE49-F238E27FC236}">
                <a16:creationId xmlns:a16="http://schemas.microsoft.com/office/drawing/2014/main" id="{A4F422F2-7536-54FA-5500-D52A01E5180B}"/>
              </a:ext>
            </a:extLst>
          </p:cNvPr>
          <p:cNvSpPr/>
          <p:nvPr/>
        </p:nvSpPr>
        <p:spPr bwMode="auto">
          <a:xfrm rot="10800000">
            <a:off x="3394000" y="4571822"/>
            <a:ext cx="449215" cy="581344"/>
          </a:xfrm>
          <a:prstGeom prst="upArrow">
            <a:avLst/>
          </a:prstGeom>
          <a:solidFill>
            <a:srgbClr val="007A37"/>
          </a:solidFill>
          <a:ln w="9525" cap="flat" cmpd="sng" algn="ctr">
            <a:solidFill>
              <a:srgbClr val="636946"/>
            </a:solidFill>
            <a:prstDash val="solid"/>
            <a:round/>
            <a:headEnd type="none" w="med" len="med"/>
            <a:tailEnd type="none" w="med" len="med"/>
          </a:ln>
        </p:spPr>
        <p:txBody>
          <a:bodyPr vert="horz" wrap="square" lIns="91440" tIns="45720" rIns="91440" bIns="45720" numCol="1" rtlCol="0" anchor="t" anchorCtr="0" compatLnSpc="1"/>
          <a:lstStyle/>
          <a:p>
            <a:pPr marL="0" marR="0" lvl="0" indent="0" algn="dist" defTabSz="914400" rtl="0" eaLnBrk="1" fontAlgn="base" latinLnBrk="0" hangingPunct="1">
              <a:lnSpc>
                <a:spcPct val="100000"/>
              </a:lnSpc>
              <a:spcBef>
                <a:spcPct val="0"/>
              </a:spcBef>
              <a:spcAft>
                <a:spcPct val="0"/>
              </a:spcAft>
              <a:buClrTx/>
              <a:buSzTx/>
              <a:buFontTx/>
              <a:buNone/>
              <a:tabLst/>
              <a:defRPr/>
            </a:pPr>
            <a:endParaRPr kumimoji="0" lang="zh-CN" altLang="en-US" sz="1600" b="0" i="0" u="none" strike="noStrike" kern="1200" cap="none" spc="0" normalizeH="0" baseline="0" noProof="0">
              <a:ln>
                <a:noFill/>
              </a:ln>
              <a:solidFill>
                <a:srgbClr val="33CC33"/>
              </a:solidFill>
              <a:effectLst/>
              <a:uLnTx/>
              <a:uFillTx/>
              <a:latin typeface=".萍方-简" panose="020B0400000000000000" pitchFamily="34" charset="-122"/>
              <a:ea typeface=".萍方-简" panose="020B0400000000000000" pitchFamily="34" charset="-122"/>
            </a:endParaRPr>
          </a:p>
        </p:txBody>
      </p:sp>
    </p:spTree>
    <p:custDataLst>
      <p:tags r:id="rId2"/>
    </p:custDataLst>
    <p:extLst>
      <p:ext uri="{BB962C8B-B14F-4D97-AF65-F5344CB8AC3E}">
        <p14:creationId xmlns:p14="http://schemas.microsoft.com/office/powerpoint/2010/main" val="3130176070"/>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图表 5"/>
          <p:cNvGraphicFramePr/>
          <p:nvPr>
            <p:extLst>
              <p:ext uri="{D42A27DB-BD31-4B8C-83A1-F6EECF244321}">
                <p14:modId xmlns:p14="http://schemas.microsoft.com/office/powerpoint/2010/main" val="556794140"/>
              </p:ext>
            </p:extLst>
          </p:nvPr>
        </p:nvGraphicFramePr>
        <p:xfrm>
          <a:off x="452437" y="912559"/>
          <a:ext cx="11287125" cy="5357612"/>
        </p:xfrm>
        <a:graphic>
          <a:graphicData uri="http://schemas.openxmlformats.org/drawingml/2006/chart">
            <c:chart xmlns:c="http://schemas.openxmlformats.org/drawingml/2006/chart" xmlns:r="http://schemas.openxmlformats.org/officeDocument/2006/relationships" r:id="rId4"/>
          </a:graphicData>
        </a:graphic>
      </p:graphicFrame>
      <p:sp>
        <p:nvSpPr>
          <p:cNvPr id="19458" name="Rectangle 2"/>
          <p:cNvSpPr>
            <a:spLocks noGrp="1" noChangeArrowheads="1"/>
          </p:cNvSpPr>
          <p:nvPr>
            <p:ph type="title"/>
          </p:nvPr>
        </p:nvSpPr>
        <p:spPr bwMode="auto">
          <a:xfrm>
            <a:off x="230400" y="295200"/>
            <a:ext cx="8229600" cy="527240"/>
          </a:xfrm>
          <a:noFill/>
          <a:ln>
            <a:miter lim="800000"/>
          </a:ln>
        </p:spPr>
        <p:txBody>
          <a:bodyPr vert="horz" wrap="square" lIns="0" tIns="0" rIns="0" bIns="0" numCol="1" anchor="t" anchorCtr="0" compatLnSpc="1"/>
          <a:lstStyle/>
          <a:p>
            <a:r>
              <a:rPr lang="zh-CN" altLang="en-US" sz="2400" b="0" dirty="0">
                <a:solidFill>
                  <a:srgbClr val="000066"/>
                </a:solidFill>
                <a:latin typeface="微软雅黑" panose="020B0503020204020204" pitchFamily="34" charset="-122"/>
                <a:ea typeface="微软雅黑" panose="020B0503020204020204" pitchFamily="34" charset="-122"/>
              </a:rPr>
              <a:t>富时中国</a:t>
            </a:r>
            <a:r>
              <a:rPr lang="en-US" altLang="zh-CN" sz="2400" b="0" dirty="0">
                <a:solidFill>
                  <a:srgbClr val="000066"/>
                </a:solidFill>
                <a:latin typeface="微软雅黑" panose="020B0503020204020204" pitchFamily="34" charset="-122"/>
                <a:ea typeface="微软雅黑" panose="020B0503020204020204" pitchFamily="34" charset="-122"/>
              </a:rPr>
              <a:t>A50</a:t>
            </a:r>
            <a:r>
              <a:rPr lang="zh-CN" altLang="en-US" sz="2400" b="0" dirty="0">
                <a:solidFill>
                  <a:srgbClr val="000066"/>
                </a:solidFill>
                <a:latin typeface="微软雅黑" panose="020B0503020204020204" pitchFamily="34" charset="-122"/>
                <a:ea typeface="微软雅黑" panose="020B0503020204020204" pitchFamily="34" charset="-122"/>
              </a:rPr>
              <a:t>（</a:t>
            </a:r>
            <a:r>
              <a:rPr lang="en-US" altLang="zh-CN" sz="2400" b="0" dirty="0">
                <a:solidFill>
                  <a:srgbClr val="000066"/>
                </a:solidFill>
                <a:latin typeface="微软雅黑" panose="020B0503020204020204" pitchFamily="34" charset="-122"/>
                <a:ea typeface="微软雅黑" panose="020B0503020204020204" pitchFamily="34" charset="-122"/>
              </a:rPr>
              <a:t>CN0Y</a:t>
            </a:r>
            <a:r>
              <a:rPr lang="zh-CN" altLang="en-US" sz="2400" b="0" dirty="0">
                <a:solidFill>
                  <a:srgbClr val="000066"/>
                </a:solidFill>
                <a:latin typeface="微软雅黑" panose="020B0503020204020204" pitchFamily="34" charset="-122"/>
                <a:ea typeface="微软雅黑" panose="020B0503020204020204" pitchFamily="34" charset="-122"/>
              </a:rPr>
              <a:t>）股指期货</a:t>
            </a:r>
          </a:p>
        </p:txBody>
      </p:sp>
      <p:sp>
        <p:nvSpPr>
          <p:cNvPr id="7" name="文本框 6">
            <a:extLst>
              <a:ext uri="{FF2B5EF4-FFF2-40B4-BE49-F238E27FC236}">
                <a16:creationId xmlns:a16="http://schemas.microsoft.com/office/drawing/2014/main" id="{84D4D121-2F68-42D9-9584-73702942E8D6}"/>
              </a:ext>
            </a:extLst>
          </p:cNvPr>
          <p:cNvSpPr txBox="1"/>
          <p:nvPr/>
        </p:nvSpPr>
        <p:spPr>
          <a:xfrm>
            <a:off x="5462126" y="2057187"/>
            <a:ext cx="5995747" cy="461665"/>
          </a:xfrm>
          <a:prstGeom prst="rect">
            <a:avLst/>
          </a:prstGeom>
          <a:noFill/>
        </p:spPr>
        <p:txBody>
          <a:bodyPr wrap="square" rtlCol="0">
            <a:spAutoFit/>
          </a:bodyPr>
          <a:lstStyle/>
          <a:p>
            <a:pPr algn="just"/>
            <a:r>
              <a:rPr lang="en-US" altLang="zh-CN" sz="2400" dirty="0">
                <a:solidFill>
                  <a:prstClr val="black"/>
                </a:solidFill>
                <a:latin typeface=".萍方-简" panose="020B0400000000000000" pitchFamily="34" charset="-122"/>
                <a:ea typeface=".萍方-简" panose="020B0400000000000000" pitchFamily="34" charset="-122"/>
              </a:rPr>
              <a:t>10</a:t>
            </a:r>
            <a:r>
              <a:rPr lang="zh-CN" altLang="en-US" sz="2400" dirty="0">
                <a:solidFill>
                  <a:prstClr val="black"/>
                </a:solidFill>
                <a:latin typeface=".萍方-简" panose="020B0400000000000000" pitchFamily="34" charset="-122"/>
                <a:ea typeface=".萍方-简" panose="020B0400000000000000" pitchFamily="34" charset="-122"/>
              </a:rPr>
              <a:t>月</a:t>
            </a:r>
            <a:r>
              <a:rPr lang="en-US" altLang="zh-CN" sz="2400" dirty="0">
                <a:solidFill>
                  <a:prstClr val="black"/>
                </a:solidFill>
                <a:latin typeface=".萍方-简" panose="020B0400000000000000" pitchFamily="34" charset="-122"/>
                <a:ea typeface=".萍方-简" panose="020B0400000000000000" pitchFamily="34" charset="-122"/>
              </a:rPr>
              <a:t>A50</a:t>
            </a:r>
            <a:r>
              <a:rPr lang="zh-CN" altLang="en-US" sz="2400" dirty="0">
                <a:solidFill>
                  <a:prstClr val="black"/>
                </a:solidFill>
                <a:latin typeface=".萍方-简" panose="020B0400000000000000" pitchFamily="34" charset="-122"/>
                <a:ea typeface=".萍方-简" panose="020B0400000000000000" pitchFamily="34" charset="-122"/>
              </a:rPr>
              <a:t>股指期货主力合约结算价大幅下探</a:t>
            </a:r>
            <a:endParaRPr lang="en-US" altLang="zh-CN" sz="2400" dirty="0">
              <a:solidFill>
                <a:prstClr val="black"/>
              </a:solidFill>
              <a:latin typeface=".萍方-简" panose="020B0400000000000000" pitchFamily="34" charset="-122"/>
              <a:ea typeface=".萍方-简" panose="020B0400000000000000" pitchFamily="34" charset="-122"/>
            </a:endParaRPr>
          </a:p>
        </p:txBody>
      </p:sp>
    </p:spTree>
    <p:extLst>
      <p:ext uri="{BB962C8B-B14F-4D97-AF65-F5344CB8AC3E}">
        <p14:creationId xmlns:p14="http://schemas.microsoft.com/office/powerpoint/2010/main" val="503655893"/>
      </p:ext>
    </p:extLst>
  </p:cSld>
  <p:clrMapOvr>
    <a:overrideClrMapping bg1="lt1" tx1="dk1" bg2="lt2" tx2="dk2" accent1="accent1" accent2="accent2" accent3="accent3" accent4="accent4" accent5="accent5" accent6="accent6" hlink="hlink" folHlink="folHlink"/>
  </p:clrMapOvr>
  <p:transition>
    <p:wipe dir="r"/>
  </p:transition>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4.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ags/tag5.xml><?xml version="1.0" encoding="utf-8"?>
<p:tagLst xmlns:a="http://schemas.openxmlformats.org/drawingml/2006/main" xmlns:r="http://schemas.openxmlformats.org/officeDocument/2006/relationships" xmlns:p="http://schemas.openxmlformats.org/presentationml/2006/main">
  <p:tag name="KSO_WM_SLIDE_MODEL_TYPE" val="numdg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融客投资PPT模板">
  <a:themeElements>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投资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投资PPT模板 1">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clrMap bg1="lt1" tx1="dk1" bg2="lt2" tx2="dk2" accent1="accent1" accent2="accent2" accent3="accent3" accent4="accent4" accent5="accent5" accent6="accent6" hlink="hlink" folHlink="folHlink"/>
    </a:extraClrScheme>
    <a:extraClrScheme>
      <a:clrScheme name="融客投资PPT模板 2">
        <a:dk1>
          <a:srgbClr val="000000"/>
        </a:dk1>
        <a:lt1>
          <a:srgbClr val="FFFFFF"/>
        </a:lt1>
        <a:dk2>
          <a:srgbClr val="094332"/>
        </a:dk2>
        <a:lt2>
          <a:srgbClr val="B2B2B2"/>
        </a:lt2>
        <a:accent1>
          <a:srgbClr val="0D6531"/>
        </a:accent1>
        <a:accent2>
          <a:srgbClr val="39AF6E"/>
        </a:accent2>
        <a:accent3>
          <a:srgbClr val="FFFFFF"/>
        </a:accent3>
        <a:accent4>
          <a:srgbClr val="000000"/>
        </a:accent4>
        <a:accent5>
          <a:srgbClr val="AAB8AD"/>
        </a:accent5>
        <a:accent6>
          <a:srgbClr val="339E63"/>
        </a:accent6>
        <a:hlink>
          <a:srgbClr val="93E1A0"/>
        </a:hlink>
        <a:folHlink>
          <a:srgbClr val="1D834B"/>
        </a:folHlink>
      </a:clrScheme>
      <a:clrMap bg1="lt1" tx1="dk1" bg2="lt2" tx2="dk2" accent1="accent1" accent2="accent2" accent3="accent3" accent4="accent4" accent5="accent5" accent6="accent6" hlink="hlink" folHlink="folHlink"/>
    </a:extraClrScheme>
    <a:extraClrScheme>
      <a:clrScheme name="融客投资PPT模板 3">
        <a:dk1>
          <a:srgbClr val="000000"/>
        </a:dk1>
        <a:lt1>
          <a:srgbClr val="FFFFFF"/>
        </a:lt1>
        <a:dk2>
          <a:srgbClr val="275CA3"/>
        </a:dk2>
        <a:lt2>
          <a:srgbClr val="C0C0C0"/>
        </a:lt2>
        <a:accent1>
          <a:srgbClr val="529EBC"/>
        </a:accent1>
        <a:accent2>
          <a:srgbClr val="55BEE3"/>
        </a:accent2>
        <a:accent3>
          <a:srgbClr val="FFFFFF"/>
        </a:accent3>
        <a:accent4>
          <a:srgbClr val="000000"/>
        </a:accent4>
        <a:accent5>
          <a:srgbClr val="B3CCDA"/>
        </a:accent5>
        <a:accent6>
          <a:srgbClr val="4CACCE"/>
        </a:accent6>
        <a:hlink>
          <a:srgbClr val="9FD4F1"/>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r"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融客PPT模板">
  <a:themeElements>
    <a:clrScheme name="">
      <a:dk1>
        <a:srgbClr val="000000"/>
      </a:dk1>
      <a:lt1>
        <a:srgbClr val="FFFFFF"/>
      </a:lt1>
      <a:dk2>
        <a:srgbClr val="000798"/>
      </a:dk2>
      <a:lt2>
        <a:srgbClr val="B2B2B2"/>
      </a:lt2>
      <a:accent1>
        <a:srgbClr val="1B33E7"/>
      </a:accent1>
      <a:accent2>
        <a:srgbClr val="6699FF"/>
      </a:accent2>
      <a:accent3>
        <a:srgbClr val="FFFFFF"/>
      </a:accent3>
      <a:accent4>
        <a:srgbClr val="000000"/>
      </a:accent4>
      <a:accent5>
        <a:srgbClr val="ABADF1"/>
      </a:accent5>
      <a:accent6>
        <a:srgbClr val="5C8AE7"/>
      </a:accent6>
      <a:hlink>
        <a:srgbClr val="99CCFF"/>
      </a:hlink>
      <a:folHlink>
        <a:srgbClr val="3366CC"/>
      </a:folHlink>
    </a:clrScheme>
    <a:fontScheme name="融客PPT模板">
      <a:majorFont>
        <a:latin typeface="幼圆"/>
        <a:ea typeface="幼圆"/>
        <a:cs typeface=""/>
      </a:majorFont>
      <a:minorFont>
        <a:latin typeface="幼圆"/>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000" b="0" i="0" u="none" strike="noStrike" cap="none" normalizeH="0" baseline="0" smtClean="0">
            <a:ln>
              <a:noFill/>
            </a:ln>
            <a:solidFill>
              <a:schemeClr val="tx1"/>
            </a:solidFill>
            <a:effectLst/>
            <a:latin typeface="Arial" panose="020B0604020202020204" pitchFamily="34" charset="0"/>
            <a:ea typeface="幼圆" panose="02010509060101010101" pitchFamily="49" charset="-122"/>
          </a:defRPr>
        </a:defPPr>
      </a:lstStyle>
    </a:lnDef>
    <a:txDef>
      <a:spPr bwMode="auto">
        <a:noFill/>
        <a:ln w="9525">
          <a:solidFill>
            <a:schemeClr val="accent1"/>
          </a:solidFill>
          <a:miter lim="800000"/>
        </a:ln>
      </a:spPr>
      <a:bodyPr wrap="square" rtlCol="0">
        <a:spAutoFit/>
      </a:bodyPr>
      <a:lstStyle>
        <a:defPPr algn="l">
          <a:defRPr sz="1300" b="1" dirty="0" smtClean="0">
            <a:solidFill>
              <a:srgbClr val="000066"/>
            </a:solidFill>
            <a:latin typeface="幼圆" panose="02010509060101010101" pitchFamily="49" charset="-122"/>
            <a:ea typeface="幼圆" panose="02010509060101010101" pitchFamily="49" charset="-122"/>
          </a:defRPr>
        </a:defPPr>
      </a:lstStyle>
    </a:txDef>
  </a:objectDefaults>
  <a:extraClrSchemeLst>
    <a:extraClrScheme>
      <a:clrScheme name="融客PPT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融客PPT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融客PPT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融客PPT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融客PPT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融客PPT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融客PPT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融客PPT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融客PPT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融客PPT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融客PPT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融客PPT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0.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1.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2.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3.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4.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15.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16.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2.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3.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4.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5.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6.xml><?xml version="1.0" encoding="utf-8"?>
<a:themeOverride xmlns:a="http://schemas.openxmlformats.org/drawingml/2006/main">
  <a:clrScheme name="">
    <a:dk1>
      <a:srgbClr val="000000"/>
    </a:dk1>
    <a:lt1>
      <a:srgbClr val="FFFFFF"/>
    </a:lt1>
    <a:dk2>
      <a:srgbClr val="778495"/>
    </a:dk2>
    <a:lt2>
      <a:srgbClr val="F0F0F0"/>
    </a:lt2>
    <a:accent1>
      <a:srgbClr val="008CD6"/>
    </a:accent1>
    <a:accent2>
      <a:srgbClr val="4BBFFF"/>
    </a:accent2>
    <a:accent3>
      <a:srgbClr val="606060"/>
    </a:accent3>
    <a:accent4>
      <a:srgbClr val="828282"/>
    </a:accent4>
    <a:accent5>
      <a:srgbClr val="A5A5A5"/>
    </a:accent5>
    <a:accent6>
      <a:srgbClr val="C9C9C9"/>
    </a:accent6>
    <a:hlink>
      <a:srgbClr val="4472C4"/>
    </a:hlink>
    <a:folHlink>
      <a:srgbClr val="BFBFBF"/>
    </a:folHlink>
  </a:clrScheme>
</a:themeOverride>
</file>

<file path=ppt/theme/themeOverride7.xml><?xml version="1.0" encoding="utf-8"?>
<a:themeOverride xmlns:a="http://schemas.openxmlformats.org/drawingml/2006/main">
  <a:clrScheme name="">
    <a:dk1>
      <a:srgbClr val="000000"/>
    </a:dk1>
    <a:lt1>
      <a:srgbClr val="FFFFFF"/>
    </a:lt1>
    <a:dk2>
      <a:srgbClr val="778495"/>
    </a:dk2>
    <a:lt2>
      <a:srgbClr val="F0F0F0"/>
    </a:lt2>
    <a:accent1>
      <a:srgbClr val="0C1B56"/>
    </a:accent1>
    <a:accent2>
      <a:srgbClr val="037FA5"/>
    </a:accent2>
    <a:accent3>
      <a:srgbClr val="F26B2B"/>
    </a:accent3>
    <a:accent4>
      <a:srgbClr val="848C5E"/>
    </a:accent4>
    <a:accent5>
      <a:srgbClr val="EDA59B"/>
    </a:accent5>
    <a:accent6>
      <a:srgbClr val="FFDB93"/>
    </a:accent6>
    <a:hlink>
      <a:srgbClr val="0C1B56"/>
    </a:hlink>
    <a:folHlink>
      <a:srgbClr val="BFBFBF"/>
    </a:folHlink>
  </a:clrScheme>
</a:themeOverride>
</file>

<file path=ppt/theme/themeOverride8.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ppt/theme/themeOverride9.xml><?xml version="1.0" encoding="utf-8"?>
<a:themeOverride xmlns:a="http://schemas.openxmlformats.org/drawingml/2006/main">
  <a:clrScheme name="">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30290</TotalTime>
  <Words>2571</Words>
  <Application>Microsoft Office PowerPoint</Application>
  <PresentationFormat>宽屏</PresentationFormat>
  <Paragraphs>242</Paragraphs>
  <Slides>25</Slides>
  <Notes>25</Notes>
  <HiddenSlides>0</HiddenSlides>
  <MMClips>0</MMClips>
  <ScaleCrop>false</ScaleCrop>
  <HeadingPairs>
    <vt:vector size="6" baseType="variant">
      <vt:variant>
        <vt:lpstr>已用的字体</vt:lpstr>
      </vt:variant>
      <vt:variant>
        <vt:i4>14</vt:i4>
      </vt:variant>
      <vt:variant>
        <vt:lpstr>主题</vt:lpstr>
      </vt:variant>
      <vt:variant>
        <vt:i4>6</vt:i4>
      </vt:variant>
      <vt:variant>
        <vt:lpstr>幻灯片标题</vt:lpstr>
      </vt:variant>
      <vt:variant>
        <vt:i4>25</vt:i4>
      </vt:variant>
    </vt:vector>
  </HeadingPairs>
  <TitlesOfParts>
    <vt:vector size="45" baseType="lpstr">
      <vt:lpstr>.萍方-简</vt:lpstr>
      <vt:lpstr>Microsoft YaHei UI</vt:lpstr>
      <vt:lpstr>等线</vt:lpstr>
      <vt:lpstr>等线 Light</vt:lpstr>
      <vt:lpstr>黑体</vt:lpstr>
      <vt:lpstr>华文中宋</vt:lpstr>
      <vt:lpstr>Microsoft YaHei</vt:lpstr>
      <vt:lpstr>Microsoft YaHei</vt:lpstr>
      <vt:lpstr>幼圆</vt:lpstr>
      <vt:lpstr>Arial</vt:lpstr>
      <vt:lpstr>Arial</vt:lpstr>
      <vt:lpstr>Times New Roman</vt:lpstr>
      <vt:lpstr>Verdana</vt:lpstr>
      <vt:lpstr>Wingdings</vt:lpstr>
      <vt:lpstr>Office 主题​​</vt:lpstr>
      <vt:lpstr>融客投资PPT模板</vt:lpstr>
      <vt:lpstr>2_融客PPT模板</vt:lpstr>
      <vt:lpstr>3_融客PPT模板</vt:lpstr>
      <vt:lpstr>5_融客PPT模板</vt:lpstr>
      <vt:lpstr>融客PPT模板</vt:lpstr>
      <vt:lpstr>PowerPoint 演示文稿</vt:lpstr>
      <vt:lpstr>PowerPoint 演示文稿</vt:lpstr>
      <vt:lpstr>CPI、PPI</vt:lpstr>
      <vt:lpstr>制造业PMI</vt:lpstr>
      <vt:lpstr>央行公开市场操作</vt:lpstr>
      <vt:lpstr>PowerPoint 演示文稿</vt:lpstr>
      <vt:lpstr>PowerPoint 演示文稿</vt:lpstr>
      <vt:lpstr>PowerPoint 演示文稿</vt:lpstr>
      <vt:lpstr>富时中国A50（CN0Y）股指期货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10月热门公司解读——南天信息</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Junlong Wu</dc:creator>
  <cp:lastModifiedBy>Xue Yong</cp:lastModifiedBy>
  <cp:revision>805</cp:revision>
  <dcterms:created xsi:type="dcterms:W3CDTF">2020-09-03T02:02:06Z</dcterms:created>
  <dcterms:modified xsi:type="dcterms:W3CDTF">2022-11-09T02:51:03Z</dcterms:modified>
</cp:coreProperties>
</file>