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3.xml" ContentType="application/vnd.openxmlformats-officedocument.themeOverrid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6.xml" ContentType="application/vnd.openxmlformats-officedocument.themeOverr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ags/tag8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1"/>
  </p:notesMasterIdLst>
  <p:handoutMasterIdLst>
    <p:handoutMasterId r:id="rId22"/>
  </p:handoutMasterIdLst>
  <p:sldIdLst>
    <p:sldId id="323" r:id="rId4"/>
    <p:sldId id="257" r:id="rId5"/>
    <p:sldId id="305" r:id="rId6"/>
    <p:sldId id="306" r:id="rId7"/>
    <p:sldId id="341" r:id="rId8"/>
    <p:sldId id="340" r:id="rId9"/>
    <p:sldId id="260" r:id="rId10"/>
    <p:sldId id="263" r:id="rId11"/>
    <p:sldId id="316" r:id="rId12"/>
    <p:sldId id="265" r:id="rId13"/>
    <p:sldId id="342" r:id="rId14"/>
    <p:sldId id="310" r:id="rId15"/>
    <p:sldId id="311" r:id="rId16"/>
    <p:sldId id="322" r:id="rId17"/>
    <p:sldId id="312" r:id="rId18"/>
    <p:sldId id="301" r:id="rId19"/>
    <p:sldId id="314" r:id="rId20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Xue Yong" initials="XY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9A7B"/>
    <a:srgbClr val="E46C0A"/>
    <a:srgbClr val="FFFFFF"/>
    <a:srgbClr val="D9D9D9"/>
    <a:srgbClr val="5357E2"/>
    <a:srgbClr val="73A1FF"/>
    <a:srgbClr val="789FEC"/>
    <a:srgbClr val="66D0F6"/>
    <a:srgbClr val="FFC000"/>
    <a:srgbClr val="7784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4" autoAdjust="0"/>
    <p:restoredTop sz="89061" autoAdjust="0"/>
  </p:normalViewPr>
  <p:slideViewPr>
    <p:cSldViewPr snapToGrid="0">
      <p:cViewPr varScale="1">
        <p:scale>
          <a:sx n="84" d="100"/>
          <a:sy n="84" d="100"/>
        </p:scale>
        <p:origin x="566" y="58"/>
      </p:cViewPr>
      <p:guideLst>
        <p:guide orient="horz" pos="2165"/>
        <p:guide pos="384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6&#19968;&#32423;&#24066;&#22330;&#26376;&#25253;\&#31185;&#21019;&#26495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6&#19968;&#32423;&#24066;&#22330;&#26376;&#25253;\&#31185;&#21019;&#26495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7&#19968;&#32423;&#24066;&#22330;&#26376;&#25253;\pevc-&#25237;&#34701;&#20107;&#2021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7&#19968;&#32423;&#24066;&#22330;&#26376;&#25253;\pevc-&#25237;&#34701;&#20107;&#2021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7&#19968;&#32423;&#24066;&#22330;&#26376;&#25253;\pevc-&#25237;&#34701;&#20107;&#2021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7&#19968;&#32423;&#24066;&#22330;&#26376;&#25253;\pevc-&#25237;&#34701;&#20107;&#2021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2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3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315815423035105E-2"/>
          <c:y val="3.1972318339100303E-2"/>
          <c:w val="0.85353583858705295"/>
          <c:h val="0.75745061711576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solidFill>
              <a:srgbClr val="73A1FF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73A1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C5-4188-AA6D-96EFF9A5BF84}"/>
              </c:ext>
            </c:extLst>
          </c:dPt>
          <c:dLbls>
            <c:numFmt formatCode="0_);[Red]\(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yyyy"年"m"月"</c:formatCode>
                <c:ptCount val="13"/>
                <c:pt idx="0">
                  <c:v>44835</c:v>
                </c:pt>
                <c:pt idx="1">
                  <c:v>44805</c:v>
                </c:pt>
                <c:pt idx="2">
                  <c:v>44774</c:v>
                </c:pt>
                <c:pt idx="3">
                  <c:v>44743</c:v>
                </c:pt>
                <c:pt idx="4">
                  <c:v>44713</c:v>
                </c:pt>
                <c:pt idx="5">
                  <c:v>44682</c:v>
                </c:pt>
                <c:pt idx="6">
                  <c:v>44652</c:v>
                </c:pt>
                <c:pt idx="7">
                  <c:v>44621</c:v>
                </c:pt>
                <c:pt idx="8">
                  <c:v>44593</c:v>
                </c:pt>
                <c:pt idx="9">
                  <c:v>44562</c:v>
                </c:pt>
                <c:pt idx="10">
                  <c:v>44531</c:v>
                </c:pt>
                <c:pt idx="11">
                  <c:v>44501</c:v>
                </c:pt>
                <c:pt idx="12">
                  <c:v>44470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227.95</c:v>
                </c:pt>
                <c:pt idx="1">
                  <c:v>158.47999999999999</c:v>
                </c:pt>
                <c:pt idx="2">
                  <c:v>516.85</c:v>
                </c:pt>
                <c:pt idx="3">
                  <c:v>787.05</c:v>
                </c:pt>
                <c:pt idx="4">
                  <c:v>891.17</c:v>
                </c:pt>
                <c:pt idx="5">
                  <c:v>2346.6999999999998</c:v>
                </c:pt>
                <c:pt idx="6">
                  <c:v>398.86</c:v>
                </c:pt>
                <c:pt idx="7" formatCode="0.00_ ">
                  <c:v>1208.9000000000001</c:v>
                </c:pt>
                <c:pt idx="8" formatCode="0.00_ ">
                  <c:v>239.56</c:v>
                </c:pt>
                <c:pt idx="9" formatCode="0">
                  <c:v>272.56</c:v>
                </c:pt>
                <c:pt idx="10" formatCode="0">
                  <c:v>1053.56</c:v>
                </c:pt>
                <c:pt idx="11" formatCode="0">
                  <c:v>1112.655</c:v>
                </c:pt>
                <c:pt idx="12" formatCode="0">
                  <c:v>493.77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C5-4188-AA6D-96EFF9A5B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0187616"/>
        <c:axId val="8301905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2.540049870694892E-2"/>
                  <c:y val="-5.7583187390542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90-47EB-A7F6-A0746B8AC6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1" i="0" u="none" strike="noStrike" kern="1200" baseline="0">
                    <a:solidFill>
                      <a:srgbClr val="E46C0A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yyyy"年"m"月"</c:formatCode>
                <c:ptCount val="13"/>
                <c:pt idx="0">
                  <c:v>44835</c:v>
                </c:pt>
                <c:pt idx="1">
                  <c:v>44805</c:v>
                </c:pt>
                <c:pt idx="2">
                  <c:v>44774</c:v>
                </c:pt>
                <c:pt idx="3">
                  <c:v>44743</c:v>
                </c:pt>
                <c:pt idx="4">
                  <c:v>44713</c:v>
                </c:pt>
                <c:pt idx="5">
                  <c:v>44682</c:v>
                </c:pt>
                <c:pt idx="6">
                  <c:v>44652</c:v>
                </c:pt>
                <c:pt idx="7">
                  <c:v>44621</c:v>
                </c:pt>
                <c:pt idx="8">
                  <c:v>44593</c:v>
                </c:pt>
                <c:pt idx="9">
                  <c:v>44562</c:v>
                </c:pt>
                <c:pt idx="10">
                  <c:v>44531</c:v>
                </c:pt>
                <c:pt idx="11">
                  <c:v>44501</c:v>
                </c:pt>
                <c:pt idx="12">
                  <c:v>44470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312</c:v>
                </c:pt>
                <c:pt idx="1">
                  <c:v>366</c:v>
                </c:pt>
                <c:pt idx="2">
                  <c:v>312</c:v>
                </c:pt>
                <c:pt idx="3">
                  <c:v>265</c:v>
                </c:pt>
                <c:pt idx="4">
                  <c:v>454</c:v>
                </c:pt>
                <c:pt idx="5">
                  <c:v>270</c:v>
                </c:pt>
                <c:pt idx="6">
                  <c:v>247</c:v>
                </c:pt>
                <c:pt idx="7">
                  <c:v>351</c:v>
                </c:pt>
                <c:pt idx="8">
                  <c:v>50</c:v>
                </c:pt>
                <c:pt idx="9">
                  <c:v>163</c:v>
                </c:pt>
                <c:pt idx="10">
                  <c:v>521</c:v>
                </c:pt>
                <c:pt idx="11">
                  <c:v>413</c:v>
                </c:pt>
                <c:pt idx="12">
                  <c:v>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C5-4188-AA6D-96EFF9A5B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326736"/>
        <c:axId val="830327720"/>
      </c:lineChart>
      <c:dateAx>
        <c:axId val="830187616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190568"/>
        <c:crosses val="autoZero"/>
        <c:auto val="0"/>
        <c:lblOffset val="100"/>
        <c:baseTimeUnit val="months"/>
        <c:majorUnit val="2"/>
        <c:majorTimeUnit val="months"/>
      </c:dateAx>
      <c:valAx>
        <c:axId val="830190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187616"/>
        <c:crosses val="autoZero"/>
        <c:crossBetween val="between"/>
      </c:valAx>
      <c:dateAx>
        <c:axId val="8303267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830327720"/>
        <c:crosses val="autoZero"/>
        <c:auto val="1"/>
        <c:lblOffset val="100"/>
        <c:baseTimeUnit val="months"/>
        <c:majorUnit val="1"/>
        <c:majorTimeUnit val="days"/>
        <c:minorUnit val="1"/>
        <c:minorTimeUnit val="days"/>
      </c:dateAx>
      <c:valAx>
        <c:axId val="830327720"/>
        <c:scaling>
          <c:orientation val="minMax"/>
          <c:max val="7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32673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</c:legendEntry>
      <c:layout>
        <c:manualLayout>
          <c:xMode val="edge"/>
          <c:yMode val="edge"/>
          <c:x val="0.28486407053636997"/>
          <c:y val="0.90089248038391001"/>
          <c:w val="0.430271858927259"/>
          <c:h val="8.50970117351793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172251566307656E-2"/>
          <c:y val="4.4469046901315958E-2"/>
          <c:w val="0.87653105877208581"/>
          <c:h val="0.9110619061973680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801663675864213E-16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A6-4AB9-A313-558662079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77849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科创板!$J$15:$J$24</c:f>
              <c:strCache>
                <c:ptCount val="10"/>
                <c:pt idx="0">
                  <c:v>微电生理</c:v>
                </c:pt>
                <c:pt idx="1">
                  <c:v>信安世纪</c:v>
                </c:pt>
                <c:pt idx="2">
                  <c:v>惠泰医疗</c:v>
                </c:pt>
                <c:pt idx="3">
                  <c:v>康希诺</c:v>
                </c:pt>
                <c:pt idx="4">
                  <c:v>超卓航科</c:v>
                </c:pt>
                <c:pt idx="5">
                  <c:v>纽威数控</c:v>
                </c:pt>
                <c:pt idx="6">
                  <c:v>安恒信息</c:v>
                </c:pt>
                <c:pt idx="7">
                  <c:v>皖仪科技</c:v>
                </c:pt>
                <c:pt idx="8">
                  <c:v>威腾电气</c:v>
                </c:pt>
                <c:pt idx="9">
                  <c:v>理工导航</c:v>
                </c:pt>
              </c:strCache>
            </c:strRef>
          </c:cat>
          <c:val>
            <c:numRef>
              <c:f>科创板!$M$15:$M$24</c:f>
              <c:numCache>
                <c:formatCode>0.00%</c:formatCode>
                <c:ptCount val="10"/>
                <c:pt idx="0">
                  <c:v>1.1027340032227571</c:v>
                </c:pt>
                <c:pt idx="1">
                  <c:v>0.65106093030969703</c:v>
                </c:pt>
                <c:pt idx="2">
                  <c:v>0.60109312203190135</c:v>
                </c:pt>
                <c:pt idx="3">
                  <c:v>0.59212880980183979</c:v>
                </c:pt>
                <c:pt idx="4">
                  <c:v>0.57332565579626182</c:v>
                </c:pt>
                <c:pt idx="5">
                  <c:v>0.52891855372285912</c:v>
                </c:pt>
                <c:pt idx="6">
                  <c:v>0.49352683569099431</c:v>
                </c:pt>
                <c:pt idx="7">
                  <c:v>0.48756539288844047</c:v>
                </c:pt>
                <c:pt idx="8">
                  <c:v>0.48548812664907648</c:v>
                </c:pt>
                <c:pt idx="9">
                  <c:v>0.46930911092760796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A6-4AB9-A313-5586620796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4"/>
        <c:overlap val="-13"/>
        <c:axId val="177547709"/>
        <c:axId val="211954910"/>
      </c:barChart>
      <c:catAx>
        <c:axId val="177547709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7784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211954910"/>
        <c:crosses val="autoZero"/>
        <c:auto val="1"/>
        <c:lblAlgn val="ctr"/>
        <c:lblOffset val="100"/>
        <c:noMultiLvlLbl val="0"/>
      </c:catAx>
      <c:valAx>
        <c:axId val="211954910"/>
        <c:scaling>
          <c:orientation val="minMax"/>
        </c:scaling>
        <c:delete val="1"/>
        <c:axPos val="t"/>
        <c:numFmt formatCode="0.00%" sourceLinked="1"/>
        <c:majorTickMark val="none"/>
        <c:minorTickMark val="none"/>
        <c:tickLblPos val="nextTo"/>
        <c:crossAx val="17754770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364721388299034E-2"/>
          <c:y val="4.4097013429545001E-2"/>
          <c:w val="0.83503092354357811"/>
          <c:h val="0.9118059731409100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77849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科创板!$J$423:$J$432</c:f>
              <c:strCache>
                <c:ptCount val="10"/>
                <c:pt idx="0">
                  <c:v>经纬恒润</c:v>
                </c:pt>
                <c:pt idx="1">
                  <c:v>禾迈股份</c:v>
                </c:pt>
                <c:pt idx="2">
                  <c:v>极米科技</c:v>
                </c:pt>
                <c:pt idx="3">
                  <c:v>四方光电</c:v>
                </c:pt>
                <c:pt idx="4">
                  <c:v>三一重能</c:v>
                </c:pt>
                <c:pt idx="5">
                  <c:v>华特气体</c:v>
                </c:pt>
                <c:pt idx="6">
                  <c:v>派能科技</c:v>
                </c:pt>
                <c:pt idx="7">
                  <c:v>昱能科技</c:v>
                </c:pt>
                <c:pt idx="8">
                  <c:v>海光信息</c:v>
                </c:pt>
                <c:pt idx="9">
                  <c:v>成大生物</c:v>
                </c:pt>
              </c:strCache>
            </c:strRef>
          </c:cat>
          <c:val>
            <c:numRef>
              <c:f>科创板!$M$423:$M$432</c:f>
              <c:numCache>
                <c:formatCode>0.00%</c:formatCode>
                <c:ptCount val="10"/>
                <c:pt idx="0">
                  <c:v>-0.20183384887317712</c:v>
                </c:pt>
                <c:pt idx="1">
                  <c:v>-0.20333427418987704</c:v>
                </c:pt>
                <c:pt idx="2">
                  <c:v>-0.20468899521531103</c:v>
                </c:pt>
                <c:pt idx="3">
                  <c:v>-0.2097297297297297</c:v>
                </c:pt>
                <c:pt idx="4">
                  <c:v>-0.21403318401008931</c:v>
                </c:pt>
                <c:pt idx="5">
                  <c:v>-0.21843576782780383</c:v>
                </c:pt>
                <c:pt idx="6">
                  <c:v>-0.22874993481364614</c:v>
                </c:pt>
                <c:pt idx="7">
                  <c:v>-0.239492119089317</c:v>
                </c:pt>
                <c:pt idx="8">
                  <c:v>-0.24039441309555165</c:v>
                </c:pt>
                <c:pt idx="9">
                  <c:v>-0.27767425107567556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0A-44F4-BD33-ED62AFD89F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3"/>
        <c:axId val="470008523"/>
        <c:axId val="394022265"/>
      </c:barChart>
      <c:catAx>
        <c:axId val="470008523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7784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394022265"/>
        <c:crosses val="autoZero"/>
        <c:auto val="1"/>
        <c:lblAlgn val="ctr"/>
        <c:lblOffset val="100"/>
        <c:noMultiLvlLbl val="0"/>
      </c:catAx>
      <c:valAx>
        <c:axId val="394022265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4700085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6637396692"/>
          <c:y val="0.19731527974608501"/>
          <c:w val="0.46812867084899301"/>
          <c:h val="0.57833819937191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C1-4AB3-97D3-F0E6C8767FA5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C1-4AB3-97D3-F0E6C8767FA5}"/>
              </c:ext>
            </c:extLst>
          </c:dPt>
          <c:dPt>
            <c:idx val="2"/>
            <c:bubble3D val="0"/>
            <c:spPr>
              <a:solidFill>
                <a:srgbClr val="DEEBF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C1-4AB3-97D3-F0E6C8767FA5}"/>
              </c:ext>
            </c:extLst>
          </c:dPt>
          <c:dPt>
            <c:idx val="3"/>
            <c:bubble3D val="0"/>
            <c:spPr>
              <a:solidFill>
                <a:srgbClr val="9DC3E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1C1-4AB3-97D3-F0E6C8767FA5}"/>
              </c:ext>
            </c:extLst>
          </c:dPt>
          <c:dPt>
            <c:idx val="4"/>
            <c:bubble3D val="0"/>
            <c:spPr>
              <a:solidFill>
                <a:srgbClr val="76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1C1-4AB3-97D3-F0E6C8767FA5}"/>
              </c:ext>
            </c:extLst>
          </c:dPt>
          <c:dPt>
            <c:idx val="5"/>
            <c:bubble3D val="0"/>
            <c:spPr>
              <a:solidFill>
                <a:srgbClr val="D0C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1C1-4AB3-97D3-F0E6C8767FA5}"/>
              </c:ext>
            </c:extLst>
          </c:dPt>
          <c:dPt>
            <c:idx val="6"/>
            <c:bubble3D val="0"/>
            <c:spPr>
              <a:solidFill>
                <a:srgbClr val="18171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1C1-4AB3-97D3-F0E6C8767FA5}"/>
              </c:ext>
            </c:extLst>
          </c:dPt>
          <c:dPt>
            <c:idx val="7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1C1-4AB3-97D3-F0E6C8767FA5}"/>
              </c:ext>
            </c:extLst>
          </c:dPt>
          <c:dPt>
            <c:idx val="8"/>
            <c:bubble3D val="0"/>
            <c:spPr>
              <a:solidFill>
                <a:srgbClr val="43682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1C1-4AB3-97D3-F0E6C8767FA5}"/>
              </c:ext>
            </c:extLst>
          </c:dPt>
          <c:dPt>
            <c:idx val="9"/>
            <c:bubble3D val="0"/>
            <c:spPr>
              <a:solidFill>
                <a:srgbClr val="F1975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1C1-4AB3-97D3-F0E6C8767FA5}"/>
              </c:ext>
            </c:extLst>
          </c:dPt>
          <c:dPt>
            <c:idx val="10"/>
            <c:bubble3D val="0"/>
            <c:spPr>
              <a:solidFill>
                <a:srgbClr val="255E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1C1-4AB3-97D3-F0E6C8767FA5}"/>
              </c:ext>
            </c:extLst>
          </c:dPt>
          <c:dPt>
            <c:idx val="11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1C1-4AB3-97D3-F0E6C8767FA5}"/>
              </c:ext>
            </c:extLst>
          </c:dPt>
          <c:dPt>
            <c:idx val="12"/>
            <c:bubble3D val="0"/>
            <c:spPr>
              <a:solidFill>
                <a:schemeClr val="accent5">
                  <a:shade val="62941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21C1-4AB3-97D3-F0E6C8767FA5}"/>
              </c:ext>
            </c:extLst>
          </c:dPt>
          <c:dPt>
            <c:idx val="13"/>
            <c:bubble3D val="0"/>
            <c:spPr>
              <a:solidFill>
                <a:schemeClr val="accent5">
                  <a:shade val="6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21C1-4AB3-97D3-F0E6C8767FA5}"/>
              </c:ext>
            </c:extLst>
          </c:dPt>
          <c:dPt>
            <c:idx val="14"/>
            <c:bubble3D val="0"/>
            <c:spPr>
              <a:solidFill>
                <a:schemeClr val="accent5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21C1-4AB3-97D3-F0E6C8767FA5}"/>
              </c:ext>
            </c:extLst>
          </c:dPt>
          <c:dPt>
            <c:idx val="15"/>
            <c:bubble3D val="0"/>
            <c:spPr>
              <a:solidFill>
                <a:schemeClr val="accent5">
                  <a:shade val="4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21C1-4AB3-97D3-F0E6C8767FA5}"/>
              </c:ext>
            </c:extLst>
          </c:dPt>
          <c:dPt>
            <c:idx val="16"/>
            <c:bubble3D val="0"/>
            <c:spPr>
              <a:solidFill>
                <a:schemeClr val="accent5">
                  <a:shade val="3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21C1-4AB3-97D3-F0E6C8767FA5}"/>
              </c:ext>
            </c:extLst>
          </c:dPt>
          <c:dLbls>
            <c:dLbl>
              <c:idx val="0"/>
              <c:layout>
                <c:manualLayout>
                  <c:x val="0.10877496352213577"/>
                  <c:y val="5.03318452953325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C1-4AB3-97D3-F0E6C8767FA5}"/>
                </c:ext>
              </c:extLst>
            </c:dLbl>
            <c:dLbl>
              <c:idx val="1"/>
              <c:layout>
                <c:manualLayout>
                  <c:x val="-0.1076713311914623"/>
                  <c:y val="3.35338403704421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C1-4AB3-97D3-F0E6C8767FA5}"/>
                </c:ext>
              </c:extLst>
            </c:dLbl>
            <c:dLbl>
              <c:idx val="2"/>
              <c:layout>
                <c:manualLayout>
                  <c:x val="-0.11308681157834573"/>
                  <c:y val="-7.932888361041402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C1-4AB3-97D3-F0E6C8767FA5}"/>
                </c:ext>
              </c:extLst>
            </c:dLbl>
            <c:dLbl>
              <c:idx val="3"/>
              <c:layout>
                <c:manualLayout>
                  <c:x val="-9.9849650753620817E-2"/>
                  <c:y val="-5.07745673451669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C1-4AB3-97D3-F0E6C8767FA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1C1-4AB3-97D3-F0E6C8767FA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1C1-4AB3-97D3-F0E6C8767FA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1C1-4AB3-97D3-F0E6C8767FA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1C1-4AB3-97D3-F0E6C8767FA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1C1-4AB3-97D3-F0E6C8767FA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1C1-4AB3-97D3-F0E6C8767FA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1C1-4AB3-97D3-F0E6C8767FA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1C1-4AB3-97D3-F0E6C8767FA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1C1-4AB3-97D3-F0E6C8767FA5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1C1-4AB3-97D3-F0E6C8767FA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1C1-4AB3-97D3-F0E6C8767FA5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1C1-4AB3-97D3-F0E6C8767FA5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1C1-4AB3-97D3-F0E6C8767F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1" i="0" u="none" strike="noStrike" kern="1200" baseline="0">
                    <a:solidFill>
                      <a:srgbClr val="698ED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Sheet3!$E$20:$E$33</c:f>
              <c:strCache>
                <c:ptCount val="14"/>
                <c:pt idx="0">
                  <c:v>汽车交通</c:v>
                </c:pt>
                <c:pt idx="1">
                  <c:v>企业服务</c:v>
                </c:pt>
                <c:pt idx="2">
                  <c:v>医疗健康</c:v>
                </c:pt>
                <c:pt idx="3">
                  <c:v>高端制造</c:v>
                </c:pt>
                <c:pt idx="4">
                  <c:v>物流</c:v>
                </c:pt>
                <c:pt idx="5">
                  <c:v>智能硬件</c:v>
                </c:pt>
                <c:pt idx="6">
                  <c:v>农业</c:v>
                </c:pt>
                <c:pt idx="7">
                  <c:v>金融服务</c:v>
                </c:pt>
                <c:pt idx="8">
                  <c:v>传统产业</c:v>
                </c:pt>
                <c:pt idx="9">
                  <c:v>教育培训</c:v>
                </c:pt>
                <c:pt idx="10">
                  <c:v>本地生活</c:v>
                </c:pt>
                <c:pt idx="11">
                  <c:v>电子商务</c:v>
                </c:pt>
                <c:pt idx="12">
                  <c:v>旅游</c:v>
                </c:pt>
                <c:pt idx="13">
                  <c:v>文化传媒</c:v>
                </c:pt>
              </c:strCache>
            </c:strRef>
          </c:cat>
          <c:val>
            <c:numRef>
              <c:f>Sheet3!$F$20:$F$33</c:f>
              <c:numCache>
                <c:formatCode>0.00_ </c:formatCode>
                <c:ptCount val="14"/>
                <c:pt idx="0">
                  <c:v>205.04</c:v>
                </c:pt>
                <c:pt idx="1">
                  <c:v>22.4</c:v>
                </c:pt>
                <c:pt idx="2">
                  <c:v>22.189999999999998</c:v>
                </c:pt>
                <c:pt idx="3">
                  <c:v>15.853999999999999</c:v>
                </c:pt>
                <c:pt idx="4">
                  <c:v>12.17</c:v>
                </c:pt>
                <c:pt idx="5">
                  <c:v>10.8</c:v>
                </c:pt>
                <c:pt idx="6">
                  <c:v>10</c:v>
                </c:pt>
                <c:pt idx="7">
                  <c:v>7.3</c:v>
                </c:pt>
                <c:pt idx="8">
                  <c:v>0.6</c:v>
                </c:pt>
                <c:pt idx="9">
                  <c:v>0.5</c:v>
                </c:pt>
                <c:pt idx="10">
                  <c:v>0.3</c:v>
                </c:pt>
                <c:pt idx="1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21C1-4AB3-97D3-F0E6C8767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6637396692"/>
          <c:y val="0.19731527974608501"/>
          <c:w val="0.46812867084899301"/>
          <c:h val="0.57833819937191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C6-4029-BEC6-137EF450D3D5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C6-4029-BEC6-137EF450D3D5}"/>
              </c:ext>
            </c:extLst>
          </c:dPt>
          <c:dPt>
            <c:idx val="2"/>
            <c:bubble3D val="0"/>
            <c:spPr>
              <a:solidFill>
                <a:srgbClr val="DEEBF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EC6-4029-BEC6-137EF450D3D5}"/>
              </c:ext>
            </c:extLst>
          </c:dPt>
          <c:dPt>
            <c:idx val="3"/>
            <c:bubble3D val="0"/>
            <c:spPr>
              <a:solidFill>
                <a:srgbClr val="9DC3E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EC6-4029-BEC6-137EF450D3D5}"/>
              </c:ext>
            </c:extLst>
          </c:dPt>
          <c:dPt>
            <c:idx val="4"/>
            <c:bubble3D val="0"/>
            <c:spPr>
              <a:solidFill>
                <a:srgbClr val="76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EC6-4029-BEC6-137EF450D3D5}"/>
              </c:ext>
            </c:extLst>
          </c:dPt>
          <c:dPt>
            <c:idx val="5"/>
            <c:bubble3D val="0"/>
            <c:spPr>
              <a:solidFill>
                <a:srgbClr val="D0C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EC6-4029-BEC6-137EF450D3D5}"/>
              </c:ext>
            </c:extLst>
          </c:dPt>
          <c:dPt>
            <c:idx val="6"/>
            <c:bubble3D val="0"/>
            <c:spPr>
              <a:solidFill>
                <a:srgbClr val="18171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EC6-4029-BEC6-137EF450D3D5}"/>
              </c:ext>
            </c:extLst>
          </c:dPt>
          <c:dPt>
            <c:idx val="7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EC6-4029-BEC6-137EF450D3D5}"/>
              </c:ext>
            </c:extLst>
          </c:dPt>
          <c:dPt>
            <c:idx val="8"/>
            <c:bubble3D val="0"/>
            <c:spPr>
              <a:solidFill>
                <a:srgbClr val="43682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EC6-4029-BEC6-137EF450D3D5}"/>
              </c:ext>
            </c:extLst>
          </c:dPt>
          <c:dPt>
            <c:idx val="9"/>
            <c:bubble3D val="0"/>
            <c:spPr>
              <a:solidFill>
                <a:srgbClr val="F1975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EC6-4029-BEC6-137EF450D3D5}"/>
              </c:ext>
            </c:extLst>
          </c:dPt>
          <c:dPt>
            <c:idx val="10"/>
            <c:bubble3D val="0"/>
            <c:spPr>
              <a:solidFill>
                <a:srgbClr val="255E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EC6-4029-BEC6-137EF450D3D5}"/>
              </c:ext>
            </c:extLst>
          </c:dPt>
          <c:dPt>
            <c:idx val="11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3EC6-4029-BEC6-137EF450D3D5}"/>
              </c:ext>
            </c:extLst>
          </c:dPt>
          <c:dPt>
            <c:idx val="12"/>
            <c:bubble3D val="0"/>
            <c:spPr>
              <a:solidFill>
                <a:schemeClr val="accent5">
                  <a:shade val="62941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3EC6-4029-BEC6-137EF450D3D5}"/>
              </c:ext>
            </c:extLst>
          </c:dPt>
          <c:dPt>
            <c:idx val="13"/>
            <c:bubble3D val="0"/>
            <c:spPr>
              <a:solidFill>
                <a:schemeClr val="accent5">
                  <a:shade val="6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3EC6-4029-BEC6-137EF450D3D5}"/>
              </c:ext>
            </c:extLst>
          </c:dPt>
          <c:dPt>
            <c:idx val="14"/>
            <c:bubble3D val="0"/>
            <c:spPr>
              <a:solidFill>
                <a:schemeClr val="accent5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3EC6-4029-BEC6-137EF450D3D5}"/>
              </c:ext>
            </c:extLst>
          </c:dPt>
          <c:dPt>
            <c:idx val="15"/>
            <c:bubble3D val="0"/>
            <c:spPr>
              <a:solidFill>
                <a:schemeClr val="accent5">
                  <a:shade val="4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3EC6-4029-BEC6-137EF450D3D5}"/>
              </c:ext>
            </c:extLst>
          </c:dPt>
          <c:dPt>
            <c:idx val="16"/>
            <c:bubble3D val="0"/>
            <c:spPr>
              <a:solidFill>
                <a:schemeClr val="accent5">
                  <a:shade val="3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3EC6-4029-BEC6-137EF450D3D5}"/>
              </c:ext>
            </c:extLst>
          </c:dPt>
          <c:dLbls>
            <c:dLbl>
              <c:idx val="0"/>
              <c:layout>
                <c:manualLayout>
                  <c:x val="0.12820942081491588"/>
                  <c:y val="-2.543328280754856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C6-4029-BEC6-137EF450D3D5}"/>
                </c:ext>
              </c:extLst>
            </c:dLbl>
            <c:dLbl>
              <c:idx val="1"/>
              <c:layout>
                <c:manualLayout>
                  <c:x val="0.10222080757056269"/>
                  <c:y val="6.94225852612805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C6-4029-BEC6-137EF450D3D5}"/>
                </c:ext>
              </c:extLst>
            </c:dLbl>
            <c:dLbl>
              <c:idx val="2"/>
              <c:layout>
                <c:manualLayout>
                  <c:x val="-0.1247474859540138"/>
                  <c:y val="3.90830943759384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C6-4029-BEC6-137EF450D3D5}"/>
                </c:ext>
              </c:extLst>
            </c:dLbl>
            <c:dLbl>
              <c:idx val="3"/>
              <c:layout>
                <c:manualLayout>
                  <c:x val="-0.10956687940001086"/>
                  <c:y val="-1.88734607755328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C6-4029-BEC6-137EF450D3D5}"/>
                </c:ext>
              </c:extLst>
            </c:dLbl>
            <c:dLbl>
              <c:idx val="4"/>
              <c:layout>
                <c:manualLayout>
                  <c:x val="-9.0389048759829171E-2"/>
                  <c:y val="-7.11386826821106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C6-4029-BEC6-137EF450D3D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C6-4029-BEC6-137EF450D3D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C6-4029-BEC6-137EF450D3D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C6-4029-BEC6-137EF450D3D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C6-4029-BEC6-137EF450D3D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C6-4029-BEC6-137EF450D3D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EC6-4029-BEC6-137EF450D3D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EC6-4029-BEC6-137EF450D3D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EC6-4029-BEC6-137EF450D3D5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EC6-4029-BEC6-137EF450D3D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EC6-4029-BEC6-137EF450D3D5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EC6-4029-BEC6-137EF450D3D5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EC6-4029-BEC6-137EF450D3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1" i="0" u="none" strike="noStrike" kern="1200" baseline="0">
                    <a:solidFill>
                      <a:srgbClr val="698ED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Sheet3!$E$4:$E$17</c:f>
              <c:strCache>
                <c:ptCount val="14"/>
                <c:pt idx="0">
                  <c:v>高端制造</c:v>
                </c:pt>
                <c:pt idx="1">
                  <c:v>企业服务</c:v>
                </c:pt>
                <c:pt idx="2">
                  <c:v>医疗健康</c:v>
                </c:pt>
                <c:pt idx="3">
                  <c:v>智能硬件</c:v>
                </c:pt>
                <c:pt idx="4">
                  <c:v>汽车交通</c:v>
                </c:pt>
                <c:pt idx="5">
                  <c:v>本地生活</c:v>
                </c:pt>
                <c:pt idx="6">
                  <c:v>传统产业</c:v>
                </c:pt>
                <c:pt idx="7">
                  <c:v>电子商务</c:v>
                </c:pt>
                <c:pt idx="8">
                  <c:v>教育培训</c:v>
                </c:pt>
                <c:pt idx="9">
                  <c:v>金融服务</c:v>
                </c:pt>
                <c:pt idx="10">
                  <c:v>旅游</c:v>
                </c:pt>
                <c:pt idx="11">
                  <c:v>农业</c:v>
                </c:pt>
                <c:pt idx="12">
                  <c:v>文化传媒</c:v>
                </c:pt>
                <c:pt idx="13">
                  <c:v>物流</c:v>
                </c:pt>
              </c:strCache>
            </c:strRef>
          </c:cat>
          <c:val>
            <c:numRef>
              <c:f>Sheet3!$G$4:$G$17</c:f>
              <c:numCache>
                <c:formatCode>General</c:formatCode>
                <c:ptCount val="14"/>
                <c:pt idx="0">
                  <c:v>25</c:v>
                </c:pt>
                <c:pt idx="1">
                  <c:v>22</c:v>
                </c:pt>
                <c:pt idx="2">
                  <c:v>22</c:v>
                </c:pt>
                <c:pt idx="3">
                  <c:v>8</c:v>
                </c:pt>
                <c:pt idx="4">
                  <c:v>5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EC6-4029-BEC6-137EF450D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21460307425761"/>
          <c:y val="2.3278504263096206E-3"/>
          <c:w val="0.72968072924579908"/>
          <c:h val="0.845529044063485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Sheet1!$E$5:$E$13</c:f>
              <c:strCache>
                <c:ptCount val="9"/>
                <c:pt idx="0">
                  <c:v>Angel</c:v>
                </c:pt>
                <c:pt idx="1">
                  <c:v>Pre-A</c:v>
                </c:pt>
                <c:pt idx="2">
                  <c:v>Pre-B</c:v>
                </c:pt>
                <c:pt idx="3">
                  <c:v>A</c:v>
                </c:pt>
                <c:pt idx="4">
                  <c:v>B</c:v>
                </c:pt>
                <c:pt idx="5">
                  <c:v>C</c:v>
                </c:pt>
                <c:pt idx="6">
                  <c:v>D</c:v>
                </c:pt>
                <c:pt idx="7">
                  <c:v>E</c:v>
                </c:pt>
                <c:pt idx="8">
                  <c:v>Strategy</c:v>
                </c:pt>
              </c:strCache>
            </c:strRef>
          </c:cat>
          <c:val>
            <c:numRef>
              <c:f>Sheet1!$G$5:$G$13</c:f>
              <c:numCache>
                <c:formatCode>General</c:formatCode>
                <c:ptCount val="9"/>
                <c:pt idx="0">
                  <c:v>0.64</c:v>
                </c:pt>
                <c:pt idx="1">
                  <c:v>22.1</c:v>
                </c:pt>
                <c:pt idx="2">
                  <c:v>2</c:v>
                </c:pt>
                <c:pt idx="3">
                  <c:v>186.84</c:v>
                </c:pt>
                <c:pt idx="4">
                  <c:v>15.353999999999999</c:v>
                </c:pt>
                <c:pt idx="5">
                  <c:v>13.7</c:v>
                </c:pt>
                <c:pt idx="6">
                  <c:v>10.3</c:v>
                </c:pt>
                <c:pt idx="7">
                  <c:v>12.3</c:v>
                </c:pt>
                <c:pt idx="8">
                  <c:v>44.02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68-4246-9194-14D67CC1E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axId val="868987714"/>
        <c:axId val="173592884"/>
      </c:barChart>
      <c:catAx>
        <c:axId val="86898771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low"/>
        <c:crossAx val="173592884"/>
        <c:crosses val="autoZero"/>
        <c:auto val="1"/>
        <c:lblAlgn val="ctr"/>
        <c:lblOffset val="100"/>
        <c:noMultiLvlLbl val="0"/>
      </c:catAx>
      <c:valAx>
        <c:axId val="173592884"/>
        <c:scaling>
          <c:orientation val="minMax"/>
        </c:scaling>
        <c:delete val="0"/>
        <c:axPos val="t"/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86898771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36125593352227"/>
          <c:y val="2.3280038260668425E-3"/>
          <c:w val="0.74201035055973541"/>
          <c:h val="0.845529107076255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5357E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zh-CN"/>
                      <a:t>2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436-49DC-A72F-F4C48401AC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zh-CN"/>
                      <a:t>9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436-49DC-A72F-F4C48401AC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zh-CN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436-49DC-A72F-F4C48401ACD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zh-CN"/>
                      <a:t>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436-49DC-A72F-F4C48401ACD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zh-CN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436-49DC-A72F-F4C48401ACD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zh-CN"/>
                      <a:t>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436-49DC-A72F-F4C48401ACD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zh-CN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436-49DC-A72F-F4C48401ACD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zh-CN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436-49DC-A72F-F4C48401ACD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altLang="zh-CN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B2F-4291-92DB-9826EAD9F2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Sheet1!$E$5:$E$13</c:f>
              <c:strCache>
                <c:ptCount val="9"/>
                <c:pt idx="0">
                  <c:v>Angel</c:v>
                </c:pt>
                <c:pt idx="1">
                  <c:v>Pre-A</c:v>
                </c:pt>
                <c:pt idx="2">
                  <c:v>Pre-B</c:v>
                </c:pt>
                <c:pt idx="3">
                  <c:v>A</c:v>
                </c:pt>
                <c:pt idx="4">
                  <c:v>B</c:v>
                </c:pt>
                <c:pt idx="5">
                  <c:v>C</c:v>
                </c:pt>
                <c:pt idx="6">
                  <c:v>D</c:v>
                </c:pt>
                <c:pt idx="7">
                  <c:v>E</c:v>
                </c:pt>
                <c:pt idx="8">
                  <c:v>Strategy</c:v>
                </c:pt>
              </c:strCache>
            </c:strRef>
          </c:cat>
          <c:val>
            <c:numRef>
              <c:f>Sheet1!$F$5:$F$13</c:f>
              <c:numCache>
                <c:formatCode>General</c:formatCode>
                <c:ptCount val="9"/>
                <c:pt idx="0">
                  <c:v>-2</c:v>
                </c:pt>
                <c:pt idx="1">
                  <c:v>-9</c:v>
                </c:pt>
                <c:pt idx="2">
                  <c:v>-2</c:v>
                </c:pt>
                <c:pt idx="3">
                  <c:v>-17</c:v>
                </c:pt>
                <c:pt idx="4">
                  <c:v>-18</c:v>
                </c:pt>
                <c:pt idx="5">
                  <c:v>-16</c:v>
                </c:pt>
                <c:pt idx="6">
                  <c:v>-7</c:v>
                </c:pt>
                <c:pt idx="7">
                  <c:v>-2</c:v>
                </c:pt>
                <c:pt idx="8">
                  <c:v>-18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436-49DC-A72F-F4C48401AC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4"/>
        <c:axId val="868987714"/>
        <c:axId val="173592884"/>
      </c:barChart>
      <c:catAx>
        <c:axId val="86898771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173592884"/>
        <c:crosses val="autoZero"/>
        <c:auto val="1"/>
        <c:lblAlgn val="ctr"/>
        <c:lblOffset val="100"/>
        <c:noMultiLvlLbl val="0"/>
      </c:catAx>
      <c:valAx>
        <c:axId val="17359288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86898771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</a:t>
            </a:r>
            <a:r>
              <a:rPr lang="zh-CN" dirty="0"/>
              <a:t>年</a:t>
            </a:r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dirty="0"/>
              <a:t>-2022</a:t>
            </a:r>
            <a:r>
              <a:rPr lang="zh-CN" dirty="0"/>
              <a:t>年</a:t>
            </a:r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dirty="0"/>
              <a:t>A</a:t>
            </a:r>
            <a:r>
              <a:rPr lang="zh-CN" dirty="0"/>
              <a:t>股</a:t>
            </a:r>
            <a:r>
              <a:rPr lang="en-US" dirty="0"/>
              <a:t>IPO</a:t>
            </a:r>
            <a:r>
              <a:rPr lang="zh-CN" dirty="0"/>
              <a:t>情况及退出基金数量</a:t>
            </a:r>
          </a:p>
        </c:rich>
      </c:tx>
      <c:layout>
        <c:manualLayout>
          <c:xMode val="edge"/>
          <c:yMode val="edge"/>
          <c:x val="0.258647127228126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3998173654488306E-2"/>
          <c:y val="0.17683160927545"/>
          <c:w val="0.83531215468015096"/>
          <c:h val="0.72286524559381904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1.8368846436443791E-3"/>
                  <c:y val="-0.15149648071179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6B-443F-85A7-A149F7ABA9E1}"/>
                </c:ext>
              </c:extLst>
            </c:dLbl>
            <c:dLbl>
              <c:idx val="1"/>
              <c:layout>
                <c:manualLayout>
                  <c:x val="-1.0506980161645849E-2"/>
                  <c:y val="-0.153451707130773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6B-443F-85A7-A149F7ABA9E1}"/>
                </c:ext>
              </c:extLst>
            </c:dLbl>
            <c:dLbl>
              <c:idx val="2"/>
              <c:layout>
                <c:manualLayout>
                  <c:x val="0"/>
                  <c:y val="-9.68164317762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6B-443F-85A7-A149F7ABA9E1}"/>
                </c:ext>
              </c:extLst>
            </c:dLbl>
            <c:dLbl>
              <c:idx val="3"/>
              <c:layout>
                <c:manualLayout>
                  <c:x val="1.9103600293901501E-3"/>
                  <c:y val="-0.156770938232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6B-443F-85A7-A149F7ABA9E1}"/>
                </c:ext>
              </c:extLst>
            </c:dLbl>
            <c:dLbl>
              <c:idx val="4"/>
              <c:layout>
                <c:manualLayout>
                  <c:x val="2.4246877296105803E-3"/>
                  <c:y val="-0.212320939988602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6B-443F-85A7-A149F7ABA9E1}"/>
                </c:ext>
              </c:extLst>
            </c:dLbl>
            <c:dLbl>
              <c:idx val="5"/>
              <c:layout>
                <c:manualLayout>
                  <c:x val="-1.1021307861866275E-3"/>
                  <c:y val="-0.270229715980462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6B-443F-85A7-A149F7ABA9E1}"/>
                </c:ext>
              </c:extLst>
            </c:dLbl>
            <c:dLbl>
              <c:idx val="6"/>
              <c:layout>
                <c:manualLayout>
                  <c:x val="-1.1756061719324026E-3"/>
                  <c:y val="-0.225766440998588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6B-443F-85A7-A149F7ABA9E1}"/>
                </c:ext>
              </c:extLst>
            </c:dLbl>
            <c:dLbl>
              <c:idx val="7"/>
              <c:layout>
                <c:manualLayout>
                  <c:x val="2.4981631153563558E-3"/>
                  <c:y val="-7.7952159163128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6B-443F-85A7-A149F7ABA9E1}"/>
                </c:ext>
              </c:extLst>
            </c:dLbl>
            <c:dLbl>
              <c:idx val="8"/>
              <c:layout>
                <c:manualLayout>
                  <c:x val="6.0249816311535639E-3"/>
                  <c:y val="-0.213269462006904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6B-443F-85A7-A149F7ABA9E1}"/>
                </c:ext>
              </c:extLst>
            </c:dLbl>
            <c:dLbl>
              <c:idx val="9"/>
              <c:layout>
                <c:manualLayout>
                  <c:x val="7.3475385745775165E-3"/>
                  <c:y val="-8.6698612275587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6B-443F-85A7-A149F7ABA9E1}"/>
                </c:ext>
              </c:extLst>
            </c:dLbl>
            <c:dLbl>
              <c:idx val="10"/>
              <c:layout>
                <c:manualLayout>
                  <c:x val="2.9390154298310064E-3"/>
                  <c:y val="-0.211412698081174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6B-443F-85A7-A149F7ABA9E1}"/>
                </c:ext>
              </c:extLst>
            </c:dLbl>
            <c:dLbl>
              <c:idx val="11"/>
              <c:layout>
                <c:manualLayout>
                  <c:x val="2.9390154298310064E-3"/>
                  <c:y val="-8.2203650273158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56B-443F-85A7-A149F7ABA9E1}"/>
                </c:ext>
              </c:extLst>
            </c:dLbl>
            <c:dLbl>
              <c:idx val="12"/>
              <c:layout>
                <c:manualLayout>
                  <c:x val="7.5679647318147346E-3"/>
                  <c:y val="-0.150593012743433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56B-443F-85A7-A149F7ABA9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t" anchorCtr="0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数据汇总!$A$44:$A$56</c:f>
              <c:numCache>
                <c:formatCode>yyyy/mm</c:formatCode>
                <c:ptCount val="13"/>
                <c:pt idx="0">
                  <c:v>44500</c:v>
                </c:pt>
                <c:pt idx="1">
                  <c:v>44530</c:v>
                </c:pt>
                <c:pt idx="2">
                  <c:v>44561</c:v>
                </c:pt>
                <c:pt idx="3">
                  <c:v>44592</c:v>
                </c:pt>
                <c:pt idx="4">
                  <c:v>44593</c:v>
                </c:pt>
                <c:pt idx="5">
                  <c:v>44621</c:v>
                </c:pt>
                <c:pt idx="6">
                  <c:v>44652</c:v>
                </c:pt>
                <c:pt idx="7">
                  <c:v>44682</c:v>
                </c:pt>
                <c:pt idx="8">
                  <c:v>44713</c:v>
                </c:pt>
                <c:pt idx="9">
                  <c:v>44743</c:v>
                </c:pt>
                <c:pt idx="10">
                  <c:v>44774</c:v>
                </c:pt>
                <c:pt idx="11">
                  <c:v>44805</c:v>
                </c:pt>
                <c:pt idx="12">
                  <c:v>44835</c:v>
                </c:pt>
              </c:numCache>
            </c:numRef>
          </c:cat>
          <c:val>
            <c:numRef>
              <c:f>数据汇总!$C$44:$C$56</c:f>
              <c:numCache>
                <c:formatCode>0</c:formatCode>
                <c:ptCount val="13"/>
                <c:pt idx="0">
                  <c:v>394.46620000000001</c:v>
                </c:pt>
                <c:pt idx="1">
                  <c:v>381.78</c:v>
                </c:pt>
                <c:pt idx="2">
                  <c:v>861.7</c:v>
                </c:pt>
                <c:pt idx="3">
                  <c:v>1092.1475</c:v>
                </c:pt>
                <c:pt idx="4">
                  <c:v>205.92599999999999</c:v>
                </c:pt>
                <c:pt idx="5">
                  <c:v>500.17430000000002</c:v>
                </c:pt>
                <c:pt idx="6">
                  <c:v>791</c:v>
                </c:pt>
                <c:pt idx="7">
                  <c:v>109</c:v>
                </c:pt>
                <c:pt idx="8" formatCode="General">
                  <c:v>377</c:v>
                </c:pt>
                <c:pt idx="9" formatCode="General">
                  <c:v>382</c:v>
                </c:pt>
                <c:pt idx="10" formatCode="General">
                  <c:v>726</c:v>
                </c:pt>
                <c:pt idx="11" formatCode="General">
                  <c:v>624</c:v>
                </c:pt>
                <c:pt idx="12" formatCode="General">
                  <c:v>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56B-443F-85A7-A149F7ABA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9889844776015783E-2"/>
                  <c:y val="-2.9206064096099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6A-48C1-8B3E-298DFFAB761F}"/>
                </c:ext>
              </c:extLst>
            </c:dLbl>
            <c:dLbl>
              <c:idx val="2"/>
              <c:layout>
                <c:manualLayout>
                  <c:x val="-2.282886020584679E-2"/>
                  <c:y val="2.384433378188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BD-496A-940A-D5CB3F3AE7FE}"/>
                </c:ext>
              </c:extLst>
            </c:dLbl>
            <c:dLbl>
              <c:idx val="3"/>
              <c:layout>
                <c:manualLayout>
                  <c:x val="-1.842033706110028E-2"/>
                  <c:y val="2.76336479160262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E3-4E2E-917B-DF53D0B5089B}"/>
                </c:ext>
              </c:extLst>
            </c:dLbl>
            <c:dLbl>
              <c:idx val="6"/>
              <c:layout>
                <c:manualLayout>
                  <c:x val="-2.4298367920762294E-2"/>
                  <c:y val="4.2790904452593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E3-4E2E-917B-DF53D0B5089B}"/>
                </c:ext>
              </c:extLst>
            </c:dLbl>
            <c:dLbl>
              <c:idx val="9"/>
              <c:layout>
                <c:manualLayout>
                  <c:x val="-2.282886020584679E-2"/>
                  <c:y val="4.65802185867350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E3-4E2E-917B-DF53D0B5089B}"/>
                </c:ext>
              </c:extLst>
            </c:dLbl>
            <c:dLbl>
              <c:idx val="10"/>
              <c:layout>
                <c:manualLayout>
                  <c:x val="-2.1359352490931287E-2"/>
                  <c:y val="5.03695327208767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56B-443F-85A7-A149F7ABA9E1}"/>
                </c:ext>
              </c:extLst>
            </c:dLbl>
            <c:dLbl>
              <c:idx val="12"/>
              <c:layout>
                <c:manualLayout>
                  <c:x val="-2.2828860205846901E-2"/>
                  <c:y val="2.82414293825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56B-443F-85A7-A149F7ABA9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417EC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数据汇总!$A$44:$A$56</c:f>
              <c:numCache>
                <c:formatCode>yyyy/mm</c:formatCode>
                <c:ptCount val="13"/>
                <c:pt idx="0">
                  <c:v>44500</c:v>
                </c:pt>
                <c:pt idx="1">
                  <c:v>44530</c:v>
                </c:pt>
                <c:pt idx="2">
                  <c:v>44561</c:v>
                </c:pt>
                <c:pt idx="3">
                  <c:v>44592</c:v>
                </c:pt>
                <c:pt idx="4">
                  <c:v>44593</c:v>
                </c:pt>
                <c:pt idx="5">
                  <c:v>44621</c:v>
                </c:pt>
                <c:pt idx="6">
                  <c:v>44652</c:v>
                </c:pt>
                <c:pt idx="7">
                  <c:v>44682</c:v>
                </c:pt>
                <c:pt idx="8">
                  <c:v>44713</c:v>
                </c:pt>
                <c:pt idx="9">
                  <c:v>44743</c:v>
                </c:pt>
                <c:pt idx="10">
                  <c:v>44774</c:v>
                </c:pt>
                <c:pt idx="11">
                  <c:v>44805</c:v>
                </c:pt>
                <c:pt idx="12">
                  <c:v>44835</c:v>
                </c:pt>
              </c:numCache>
            </c:numRef>
          </c:cat>
          <c:val>
            <c:numRef>
              <c:f>数据汇总!$B$44:$B$56</c:f>
              <c:numCache>
                <c:formatCode>General</c:formatCode>
                <c:ptCount val="13"/>
                <c:pt idx="0">
                  <c:v>32</c:v>
                </c:pt>
                <c:pt idx="1">
                  <c:v>47</c:v>
                </c:pt>
                <c:pt idx="2">
                  <c:v>45</c:v>
                </c:pt>
                <c:pt idx="3">
                  <c:v>32</c:v>
                </c:pt>
                <c:pt idx="4">
                  <c:v>17</c:v>
                </c:pt>
                <c:pt idx="5">
                  <c:v>37</c:v>
                </c:pt>
                <c:pt idx="6">
                  <c:v>36</c:v>
                </c:pt>
                <c:pt idx="7">
                  <c:v>18</c:v>
                </c:pt>
                <c:pt idx="8">
                  <c:v>31</c:v>
                </c:pt>
                <c:pt idx="9">
                  <c:v>34</c:v>
                </c:pt>
                <c:pt idx="10" formatCode="0">
                  <c:v>49</c:v>
                </c:pt>
                <c:pt idx="11">
                  <c:v>50</c:v>
                </c:pt>
                <c:pt idx="12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656B-443F-85A7-A149F7ABA9E1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9889844776015783E-2"/>
                  <c:y val="-3.90015903184517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6A-48C1-8B3E-298DFFAB761F}"/>
                </c:ext>
              </c:extLst>
            </c:dLbl>
            <c:dLbl>
              <c:idx val="2"/>
              <c:layout>
                <c:manualLayout>
                  <c:x val="-6.664275341776253E-3"/>
                  <c:y val="-1.10844897703436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BD-496A-940A-D5CB3F3AE7FE}"/>
                </c:ext>
              </c:extLst>
            </c:dLbl>
            <c:dLbl>
              <c:idx val="3"/>
              <c:layout>
                <c:manualLayout>
                  <c:x val="-3.1645906495339812E-2"/>
                  <c:y val="-5.03695327208767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E3-4E2E-917B-DF53D0B5089B}"/>
                </c:ext>
              </c:extLst>
            </c:dLbl>
            <c:dLbl>
              <c:idx val="4"/>
              <c:layout>
                <c:manualLayout>
                  <c:x val="-2.5767875635677794E-2"/>
                  <c:y val="-8.06840457940106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6A-48C1-8B3E-298DFFAB761F}"/>
                </c:ext>
              </c:extLst>
            </c:dLbl>
            <c:dLbl>
              <c:idx val="5"/>
              <c:layout>
                <c:manualLayout>
                  <c:x val="-2.5767875635677794E-2"/>
                  <c:y val="-9.58413023305773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BD-496A-940A-D5CB3F3AE7FE}"/>
                </c:ext>
              </c:extLst>
            </c:dLbl>
            <c:dLbl>
              <c:idx val="6"/>
              <c:layout>
                <c:manualLayout>
                  <c:x val="-2.576787563567785E-2"/>
                  <c:y val="-2.384433378188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E3-4E2E-917B-DF53D0B5089B}"/>
                </c:ext>
              </c:extLst>
            </c:dLbl>
            <c:dLbl>
              <c:idx val="7"/>
              <c:layout>
                <c:manualLayout>
                  <c:x val="-1.6241762946420931E-2"/>
                  <c:y val="-5.4158846855018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E3-4E2E-917B-DF53D0B5089B}"/>
                </c:ext>
              </c:extLst>
            </c:dLbl>
            <c:dLbl>
              <c:idx val="8"/>
              <c:layout>
                <c:manualLayout>
                  <c:x val="-3.8284378670153371E-2"/>
                  <c:y val="-1.626570551360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56B-443F-85A7-A149F7ABA9E1}"/>
                </c:ext>
              </c:extLst>
            </c:dLbl>
            <c:dLbl>
              <c:idx val="9"/>
              <c:layout>
                <c:manualLayout>
                  <c:x val="-1.6241762946420931E-2"/>
                  <c:y val="-5.79481609891601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56B-443F-85A7-A149F7ABA9E1}"/>
                </c:ext>
              </c:extLst>
            </c:dLbl>
            <c:dLbl>
              <c:idx val="10"/>
              <c:layout>
                <c:manualLayout>
                  <c:x val="-2.7997824665744849E-2"/>
                  <c:y val="3.29953782302411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BD-496A-940A-D5CB3F3AE7FE}"/>
                </c:ext>
              </c:extLst>
            </c:dLbl>
            <c:dLbl>
              <c:idx val="11"/>
              <c:layout>
                <c:manualLayout>
                  <c:x val="-2.7997824665744849E-2"/>
                  <c:y val="-5.79481609891601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E3-4E2E-917B-DF53D0B5089B}"/>
                </c:ext>
              </c:extLst>
            </c:dLbl>
            <c:dLbl>
              <c:idx val="12"/>
              <c:layout>
                <c:manualLayout>
                  <c:x val="-1.580091063194617E-2"/>
                  <c:y val="1.63223960400175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56B-443F-85A7-A149F7ABA9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00B0F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数据汇总!$A$44:$A$56</c:f>
              <c:numCache>
                <c:formatCode>yyyy/mm</c:formatCode>
                <c:ptCount val="13"/>
                <c:pt idx="0">
                  <c:v>44500</c:v>
                </c:pt>
                <c:pt idx="1">
                  <c:v>44530</c:v>
                </c:pt>
                <c:pt idx="2">
                  <c:v>44561</c:v>
                </c:pt>
                <c:pt idx="3">
                  <c:v>44592</c:v>
                </c:pt>
                <c:pt idx="4">
                  <c:v>44593</c:v>
                </c:pt>
                <c:pt idx="5">
                  <c:v>44621</c:v>
                </c:pt>
                <c:pt idx="6">
                  <c:v>44652</c:v>
                </c:pt>
                <c:pt idx="7">
                  <c:v>44682</c:v>
                </c:pt>
                <c:pt idx="8">
                  <c:v>44713</c:v>
                </c:pt>
                <c:pt idx="9">
                  <c:v>44743</c:v>
                </c:pt>
                <c:pt idx="10">
                  <c:v>44774</c:v>
                </c:pt>
                <c:pt idx="11">
                  <c:v>44805</c:v>
                </c:pt>
                <c:pt idx="12">
                  <c:v>44835</c:v>
                </c:pt>
              </c:numCache>
            </c:numRef>
          </c:cat>
          <c:val>
            <c:numRef>
              <c:f>数据汇总!$D$44:$D$56</c:f>
              <c:numCache>
                <c:formatCode>0</c:formatCode>
                <c:ptCount val="13"/>
                <c:pt idx="0">
                  <c:v>125</c:v>
                </c:pt>
                <c:pt idx="1">
                  <c:v>16</c:v>
                </c:pt>
                <c:pt idx="2">
                  <c:v>52</c:v>
                </c:pt>
                <c:pt idx="3">
                  <c:v>141</c:v>
                </c:pt>
                <c:pt idx="4" formatCode="General">
                  <c:v>21</c:v>
                </c:pt>
                <c:pt idx="5" formatCode="General">
                  <c:v>261</c:v>
                </c:pt>
                <c:pt idx="6" formatCode="General">
                  <c:v>248</c:v>
                </c:pt>
                <c:pt idx="7" formatCode="General">
                  <c:v>63</c:v>
                </c:pt>
                <c:pt idx="8" formatCode="General">
                  <c:v>95</c:v>
                </c:pt>
                <c:pt idx="9" formatCode="General">
                  <c:v>174</c:v>
                </c:pt>
                <c:pt idx="10">
                  <c:v>131</c:v>
                </c:pt>
                <c:pt idx="11" formatCode="General">
                  <c:v>208</c:v>
                </c:pt>
                <c:pt idx="12" formatCode="General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656B-443F-85A7-A149F7ABA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/mm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0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1323792"/>
        <c:crosses val="autoZero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/mm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ajorTimeUnit val="days"/>
        <c:minorUnit val="1"/>
        <c:minorTimeUnit val="days"/>
      </c:date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4309336"/>
        <c:crosses val="max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7795981417091417"/>
          <c:y val="7.8530700903766334E-2"/>
          <c:w val="0.63895377019931499"/>
          <c:h val="0.1268100233532470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</a:t>
            </a:r>
            <a:r>
              <a:rPr lang="zh-CN" dirty="0"/>
              <a:t>年</a:t>
            </a:r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dirty="0"/>
              <a:t>-2022</a:t>
            </a:r>
            <a:r>
              <a:rPr lang="zh-CN" dirty="0"/>
              <a:t>年</a:t>
            </a:r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zh-CN" dirty="0"/>
              <a:t>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2718992842181102E-2"/>
          <c:y val="9.2742242173720596E-2"/>
          <c:w val="0.93099071009952905"/>
          <c:h val="0.70349627590712505"/>
        </c:manualLayout>
      </c:layout>
      <c:lineChart>
        <c:grouping val="standar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M&amp;A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62-4575-86AE-16794C089A6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62-4575-86AE-16794C089A6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62-4575-86AE-16794C089A6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62-4575-86AE-16794C089A6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62-4575-86AE-16794C089A6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62-4575-86AE-16794C089A6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62-4575-86AE-16794C089A6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62-4575-86AE-16794C089A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62-4575-86AE-16794C089A6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62-4575-86AE-16794C089A6C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62-4575-86AE-16794C089A6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62-4575-86AE-16794C089A6C}"/>
                </c:ext>
              </c:extLst>
            </c:dLbl>
            <c:dLbl>
              <c:idx val="12"/>
              <c:layout>
                <c:manualLayout>
                  <c:x val="-2.9618721924162777E-3"/>
                  <c:y val="-2.2877771452864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62-4575-86AE-16794C089A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Sheet6!$A$18:$A$30</c:f>
              <c:numCache>
                <c:formatCode>yyyy/mm</c:formatCode>
                <c:ptCount val="13"/>
                <c:pt idx="0">
                  <c:v>44500</c:v>
                </c:pt>
                <c:pt idx="1">
                  <c:v>44530</c:v>
                </c:pt>
                <c:pt idx="2">
                  <c:v>44561</c:v>
                </c:pt>
                <c:pt idx="3">
                  <c:v>44592</c:v>
                </c:pt>
                <c:pt idx="4">
                  <c:v>44593</c:v>
                </c:pt>
                <c:pt idx="5">
                  <c:v>44621</c:v>
                </c:pt>
                <c:pt idx="6">
                  <c:v>44652</c:v>
                </c:pt>
                <c:pt idx="7">
                  <c:v>44682</c:v>
                </c:pt>
                <c:pt idx="8">
                  <c:v>44713</c:v>
                </c:pt>
                <c:pt idx="9">
                  <c:v>44743</c:v>
                </c:pt>
                <c:pt idx="10">
                  <c:v>44774</c:v>
                </c:pt>
                <c:pt idx="11">
                  <c:v>44805</c:v>
                </c:pt>
                <c:pt idx="12">
                  <c:v>44835</c:v>
                </c:pt>
              </c:numCache>
            </c:numRef>
          </c:cat>
          <c:val>
            <c:numRef>
              <c:f>Sheet6!$B$18:$B$30</c:f>
              <c:numCache>
                <c:formatCode>General</c:formatCode>
                <c:ptCount val="13"/>
                <c:pt idx="0">
                  <c:v>12</c:v>
                </c:pt>
                <c:pt idx="1">
                  <c:v>20</c:v>
                </c:pt>
                <c:pt idx="2">
                  <c:v>19</c:v>
                </c:pt>
                <c:pt idx="3">
                  <c:v>36</c:v>
                </c:pt>
                <c:pt idx="4">
                  <c:v>11</c:v>
                </c:pt>
                <c:pt idx="5">
                  <c:v>27</c:v>
                </c:pt>
                <c:pt idx="6">
                  <c:v>8</c:v>
                </c:pt>
                <c:pt idx="7">
                  <c:v>2</c:v>
                </c:pt>
                <c:pt idx="8">
                  <c:v>7</c:v>
                </c:pt>
                <c:pt idx="9">
                  <c:v>9</c:v>
                </c:pt>
                <c:pt idx="10">
                  <c:v>15</c:v>
                </c:pt>
                <c:pt idx="11">
                  <c:v>29</c:v>
                </c:pt>
                <c:pt idx="12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662-4575-86AE-16794C089A6C}"/>
            </c:ext>
          </c:extLst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62-4575-86AE-16794C089A6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62-4575-86AE-16794C089A6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62-4575-86AE-16794C089A6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662-4575-86AE-16794C089A6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662-4575-86AE-16794C089A6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662-4575-86AE-16794C089A6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662-4575-86AE-16794C089A6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662-4575-86AE-16794C089A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662-4575-86AE-16794C089A6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662-4575-86AE-16794C089A6C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662-4575-86AE-16794C089A6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662-4575-86AE-16794C089A6C}"/>
                </c:ext>
              </c:extLst>
            </c:dLbl>
            <c:dLbl>
              <c:idx val="12"/>
              <c:layout>
                <c:manualLayout>
                  <c:x val="-4.1096559715483021E-3"/>
                  <c:y val="2.06154140536367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662-4575-86AE-16794C089A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Sheet6!$A$18:$A$30</c:f>
              <c:numCache>
                <c:formatCode>yyyy/mm</c:formatCode>
                <c:ptCount val="13"/>
                <c:pt idx="0">
                  <c:v>44500</c:v>
                </c:pt>
                <c:pt idx="1">
                  <c:v>44530</c:v>
                </c:pt>
                <c:pt idx="2">
                  <c:v>44561</c:v>
                </c:pt>
                <c:pt idx="3">
                  <c:v>44592</c:v>
                </c:pt>
                <c:pt idx="4">
                  <c:v>44593</c:v>
                </c:pt>
                <c:pt idx="5">
                  <c:v>44621</c:v>
                </c:pt>
                <c:pt idx="6">
                  <c:v>44652</c:v>
                </c:pt>
                <c:pt idx="7">
                  <c:v>44682</c:v>
                </c:pt>
                <c:pt idx="8">
                  <c:v>44713</c:v>
                </c:pt>
                <c:pt idx="9">
                  <c:v>44743</c:v>
                </c:pt>
                <c:pt idx="10">
                  <c:v>44774</c:v>
                </c:pt>
                <c:pt idx="11">
                  <c:v>44805</c:v>
                </c:pt>
                <c:pt idx="12">
                  <c:v>44835</c:v>
                </c:pt>
              </c:numCache>
            </c:numRef>
          </c:cat>
          <c:val>
            <c:numRef>
              <c:f>Sheet6!$C$18:$C$30</c:f>
              <c:numCache>
                <c:formatCode>General</c:formatCode>
                <c:ptCount val="13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12</c:v>
                </c:pt>
                <c:pt idx="6">
                  <c:v>3</c:v>
                </c:pt>
                <c:pt idx="7">
                  <c:v>3</c:v>
                </c:pt>
                <c:pt idx="8">
                  <c:v>5</c:v>
                </c:pt>
                <c:pt idx="9">
                  <c:v>0</c:v>
                </c:pt>
                <c:pt idx="10">
                  <c:v>6</c:v>
                </c:pt>
                <c:pt idx="11">
                  <c:v>6</c:v>
                </c:pt>
                <c:pt idx="1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B662-4575-86AE-16794C089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580304"/>
        <c:axId val="106582384"/>
      </c:lineChart>
      <c:dateAx>
        <c:axId val="106580304"/>
        <c:scaling>
          <c:orientation val="minMax"/>
        </c:scaling>
        <c:delete val="0"/>
        <c:axPos val="b"/>
        <c:numFmt formatCode="yyyy/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06582384"/>
        <c:crosses val="autoZero"/>
        <c:auto val="1"/>
        <c:lblOffset val="100"/>
        <c:baseTimeUnit val="months"/>
      </c:dateAx>
      <c:valAx>
        <c:axId val="10658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0658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760242859526704"/>
          <c:y val="7.4617562922878494E-2"/>
          <c:w val="0.24683759972539801"/>
          <c:h val="7.08760461546080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1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2021.10-2022.10</a:t>
            </a:r>
            <a:r>
              <a:rPr lang="zh-CN" dirty="0"/>
              <a:t>新三板新挂牌及摘牌情况</a:t>
            </a:r>
          </a:p>
        </c:rich>
      </c:tx>
      <c:layout>
        <c:manualLayout>
          <c:xMode val="edge"/>
          <c:yMode val="edge"/>
          <c:x val="0.32782348668069"/>
          <c:y val="4.934211804344130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"/>
          <c:w val="0.999624357811146"/>
          <c:h val="0.922032143242369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44835</c:v>
                </c:pt>
                <c:pt idx="1">
                  <c:v>44805</c:v>
                </c:pt>
                <c:pt idx="2">
                  <c:v>44774</c:v>
                </c:pt>
                <c:pt idx="3">
                  <c:v>44743</c:v>
                </c:pt>
                <c:pt idx="4">
                  <c:v>44713</c:v>
                </c:pt>
                <c:pt idx="5">
                  <c:v>44682</c:v>
                </c:pt>
                <c:pt idx="6">
                  <c:v>44652</c:v>
                </c:pt>
                <c:pt idx="7">
                  <c:v>44621</c:v>
                </c:pt>
                <c:pt idx="8">
                  <c:v>44593</c:v>
                </c:pt>
                <c:pt idx="9">
                  <c:v>44592</c:v>
                </c:pt>
                <c:pt idx="10">
                  <c:v>44561</c:v>
                </c:pt>
                <c:pt idx="11">
                  <c:v>44530</c:v>
                </c:pt>
                <c:pt idx="12">
                  <c:v>44500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8</c:v>
                </c:pt>
                <c:pt idx="1">
                  <c:v>52</c:v>
                </c:pt>
                <c:pt idx="2">
                  <c:v>45</c:v>
                </c:pt>
                <c:pt idx="3">
                  <c:v>22</c:v>
                </c:pt>
                <c:pt idx="4">
                  <c:v>31</c:v>
                </c:pt>
                <c:pt idx="5">
                  <c:v>16</c:v>
                </c:pt>
                <c:pt idx="6">
                  <c:v>8</c:v>
                </c:pt>
                <c:pt idx="7">
                  <c:v>9</c:v>
                </c:pt>
                <c:pt idx="8">
                  <c:v>4</c:v>
                </c:pt>
                <c:pt idx="9">
                  <c:v>14</c:v>
                </c:pt>
                <c:pt idx="10">
                  <c:v>11</c:v>
                </c:pt>
                <c:pt idx="11">
                  <c:v>8</c:v>
                </c:pt>
                <c:pt idx="1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49-44B0-B5FE-825783833D81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 algn="ctr">
                  <a:defRPr lang="zh-CN"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44835</c:v>
                </c:pt>
                <c:pt idx="1">
                  <c:v>44805</c:v>
                </c:pt>
                <c:pt idx="2">
                  <c:v>44774</c:v>
                </c:pt>
                <c:pt idx="3">
                  <c:v>44743</c:v>
                </c:pt>
                <c:pt idx="4">
                  <c:v>44713</c:v>
                </c:pt>
                <c:pt idx="5">
                  <c:v>44682</c:v>
                </c:pt>
                <c:pt idx="6">
                  <c:v>44652</c:v>
                </c:pt>
                <c:pt idx="7">
                  <c:v>44621</c:v>
                </c:pt>
                <c:pt idx="8">
                  <c:v>44593</c:v>
                </c:pt>
                <c:pt idx="9">
                  <c:v>44592</c:v>
                </c:pt>
                <c:pt idx="10">
                  <c:v>44561</c:v>
                </c:pt>
                <c:pt idx="11">
                  <c:v>44530</c:v>
                </c:pt>
                <c:pt idx="12">
                  <c:v>44500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-7</c:v>
                </c:pt>
                <c:pt idx="1">
                  <c:v>-129</c:v>
                </c:pt>
                <c:pt idx="2">
                  <c:v>-36</c:v>
                </c:pt>
                <c:pt idx="3">
                  <c:v>-31</c:v>
                </c:pt>
                <c:pt idx="4">
                  <c:v>-20</c:v>
                </c:pt>
                <c:pt idx="5">
                  <c:v>-66</c:v>
                </c:pt>
                <c:pt idx="6">
                  <c:v>-78</c:v>
                </c:pt>
                <c:pt idx="7">
                  <c:v>-63</c:v>
                </c:pt>
                <c:pt idx="8">
                  <c:v>-28</c:v>
                </c:pt>
                <c:pt idx="9">
                  <c:v>-31</c:v>
                </c:pt>
                <c:pt idx="10">
                  <c:v>-52</c:v>
                </c:pt>
                <c:pt idx="11">
                  <c:v>-205</c:v>
                </c:pt>
                <c:pt idx="12">
                  <c:v>-29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49-44B0-B5FE-825783833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50"/>
        </c:scaling>
        <c:delete val="1"/>
        <c:axPos val="l"/>
        <c:numFmt formatCode="General" sourceLinked="1"/>
        <c:majorTickMark val="none"/>
        <c:minorTickMark val="none"/>
        <c:tickLblPos val="nextTo"/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77859399661"/>
          <c:y val="9.9518778366861405E-2"/>
          <c:w val="0.26355055555555601"/>
          <c:h val="6.961944444444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05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680" b="1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400" dirty="0"/>
              <a:t>2022/10/31</a:t>
            </a:r>
            <a:r>
              <a:rPr lang="zh-CN" sz="1400" dirty="0"/>
              <a:t>北市市值前十</a:t>
            </a:r>
            <a:r>
              <a:rPr lang="zh-CN" altLang="en-US" sz="1400" dirty="0"/>
              <a:t>（亿元）</a:t>
            </a:r>
            <a:endParaRPr lang="zh-CN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680" b="1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1.6164584864070537E-2"/>
          <c:y val="0.13561972782736362"/>
          <c:w val="0.96767083027185896"/>
          <c:h val="0.72754476637316712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E46C0A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6E4-460E-A431-09F01360D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北证A股!$G$2:$G$11</c:f>
              <c:strCache>
                <c:ptCount val="10"/>
                <c:pt idx="0">
                  <c:v>贝特瑞</c:v>
                </c:pt>
                <c:pt idx="1">
                  <c:v>连城数控</c:v>
                </c:pt>
                <c:pt idx="2">
                  <c:v>吉林碳谷</c:v>
                </c:pt>
                <c:pt idx="3">
                  <c:v>颖泰生物</c:v>
                </c:pt>
                <c:pt idx="4">
                  <c:v>硅烷科技</c:v>
                </c:pt>
                <c:pt idx="5">
                  <c:v>森萱医药</c:v>
                </c:pt>
                <c:pt idx="6">
                  <c:v>华岭股份</c:v>
                </c:pt>
                <c:pt idx="7">
                  <c:v>海泰新能</c:v>
                </c:pt>
                <c:pt idx="8">
                  <c:v>同力股份</c:v>
                </c:pt>
                <c:pt idx="9">
                  <c:v>富士达</c:v>
                </c:pt>
              </c:strCache>
            </c:strRef>
          </c:cat>
          <c:val>
            <c:numRef>
              <c:f>北证A股!$H$2:$H$11</c:f>
              <c:numCache>
                <c:formatCode>#,##0.00</c:formatCode>
                <c:ptCount val="10"/>
                <c:pt idx="0">
                  <c:v>313.00130000000001</c:v>
                </c:pt>
                <c:pt idx="1">
                  <c:v>151.1268</c:v>
                </c:pt>
                <c:pt idx="2">
                  <c:v>139.75389999999999</c:v>
                </c:pt>
                <c:pt idx="3">
                  <c:v>64.967399999999998</c:v>
                </c:pt>
                <c:pt idx="4">
                  <c:v>55.452199999999998</c:v>
                </c:pt>
                <c:pt idx="5">
                  <c:v>37.398000000000003</c:v>
                </c:pt>
                <c:pt idx="6">
                  <c:v>33.43</c:v>
                </c:pt>
                <c:pt idx="7">
                  <c:v>31.845099999999999</c:v>
                </c:pt>
                <c:pt idx="8">
                  <c:v>31.178999999999998</c:v>
                </c:pt>
                <c:pt idx="9">
                  <c:v>29.229199999999999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E4-460E-A431-09F01360D1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43190255"/>
        <c:axId val="1643173615"/>
      </c:barChart>
      <c:catAx>
        <c:axId val="164319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643173615"/>
        <c:crosses val="autoZero"/>
        <c:auto val="1"/>
        <c:lblAlgn val="ctr"/>
        <c:lblOffset val="100"/>
        <c:noMultiLvlLbl val="0"/>
      </c:catAx>
      <c:valAx>
        <c:axId val="1643173615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643190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quote.eastmoney.com/unify/r/90.BK1033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 </a:t>
            </a:r>
            <a:r>
              <a:rPr lang="en-US" altLang="zh-CN" dirty="0"/>
              <a:t>204 693.67</a:t>
            </a:r>
          </a:p>
          <a:p>
            <a:r>
              <a:rPr lang="en-US" altLang="zh-CN" dirty="0"/>
              <a:t>10</a:t>
            </a:r>
            <a:r>
              <a:rPr lang="zh-CN" altLang="en-US" dirty="0"/>
              <a:t>月 </a:t>
            </a:r>
            <a:r>
              <a:rPr lang="en-US" altLang="zh-CN" dirty="0"/>
              <a:t>243 1187.55</a:t>
            </a:r>
          </a:p>
        </p:txBody>
      </p:sp>
    </p:spTree>
    <p:extLst>
      <p:ext uri="{BB962C8B-B14F-4D97-AF65-F5344CB8AC3E}">
        <p14:creationId xmlns:p14="http://schemas.microsoft.com/office/powerpoint/2010/main" val="3535376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陕西煤业拟斥</a:t>
            </a: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347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亿巨资，收购控股东东旗下矿业公司股权，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增加现有煤炭资源量和产量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2.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system-ui"/>
              </a:rPr>
              <a:t> “海运茅”中远海控近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system-ui"/>
              </a:rPr>
              <a:t>200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system-ui"/>
              </a:rPr>
              <a:t>亿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直接入股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system-ui"/>
              </a:rPr>
              <a:t>上港集团和广州港，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有利于实现港口产业资源汇聚，优化布局</a:t>
            </a:r>
            <a:endParaRPr lang="zh-CN" altLang="en-US" b="0" i="0" dirty="0">
              <a:solidFill>
                <a:srgbClr val="222222"/>
              </a:solidFill>
              <a:effectLst/>
              <a:latin typeface="system-u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3.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紫金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矿业</a:t>
            </a: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59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亿元买下亚洲最大钼矿，</a:t>
            </a:r>
            <a:r>
              <a:rPr lang="zh-CN" altLang="en-US" b="0" i="0" dirty="0">
                <a:solidFill>
                  <a:srgbClr val="666666"/>
                </a:solidFill>
                <a:effectLst/>
                <a:latin typeface="STHeiti"/>
              </a:rPr>
              <a:t>将由此跻身全球钼生产商前列。</a:t>
            </a:r>
            <a:endParaRPr lang="zh-CN" altLang="en-US" sz="1200" b="0" i="0" kern="120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4.</a:t>
            </a:r>
            <a:r>
              <a:rPr lang="zh-CN" altLang="en-US" b="0" i="0" dirty="0">
                <a:solidFill>
                  <a:srgbClr val="3F3F3F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紫金矿业</a:t>
            </a:r>
            <a:r>
              <a:rPr lang="en-US" altLang="zh-CN" b="0" i="0" dirty="0">
                <a:solidFill>
                  <a:srgbClr val="3F3F3F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40</a:t>
            </a:r>
            <a:r>
              <a:rPr lang="zh-CN" altLang="en-US" b="0" i="0" dirty="0">
                <a:solidFill>
                  <a:srgbClr val="3F3F3F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亿获海域金矿</a:t>
            </a:r>
            <a:r>
              <a:rPr lang="en-US" altLang="zh-CN" b="0" i="0" dirty="0">
                <a:solidFill>
                  <a:srgbClr val="3F3F3F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30%</a:t>
            </a:r>
            <a:r>
              <a:rPr lang="zh-CN" altLang="en-US" b="0" i="0" dirty="0">
                <a:solidFill>
                  <a:srgbClr val="3F3F3F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权益，成国内最大单体金矿第二大股东</a:t>
            </a:r>
            <a:endParaRPr lang="en-US" altLang="zh-CN" b="0" i="0" dirty="0">
              <a:solidFill>
                <a:srgbClr val="3F3F3F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5.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中绿电投（现用名：广宇发展）拟对全资子公司鲁能新能源增资</a:t>
            </a:r>
            <a:r>
              <a:rPr lang="en-US" altLang="zh-CN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27.8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亿元，彻底告别房地产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连城数控与吉林碳谷 二三位之争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长虹能源落榜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新上市的华岭股份居第七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同力股份和富士达交替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微电生理：电生理介入诊疗与消融治疗领域创新医疗器械 </a:t>
            </a:r>
            <a:r>
              <a:rPr lang="en-US" altLang="zh-CN" dirty="0"/>
              <a:t>8</a:t>
            </a:r>
            <a:r>
              <a:rPr lang="zh-CN" altLang="en-US" dirty="0"/>
              <a:t>月</a:t>
            </a:r>
            <a:r>
              <a:rPr lang="en-US" altLang="zh-CN" dirty="0"/>
              <a:t>31</a:t>
            </a:r>
            <a:r>
              <a:rPr lang="zh-CN" altLang="en-US" dirty="0"/>
              <a:t>日上市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信安世纪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数字货币 网络安全</a:t>
            </a:r>
            <a:endParaRPr lang="en-US" altLang="zh-CN" b="0" i="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3.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惠泰医疗</a:t>
            </a:r>
            <a:r>
              <a:rPr lang="zh-CN" altLang="en-US" dirty="0">
                <a:sym typeface="+mn-ea"/>
              </a:rPr>
              <a:t>：</a:t>
            </a:r>
            <a:r>
              <a:rPr lang="zh-CN" altLang="en-US" dirty="0"/>
              <a:t>电生理和血管介入医疗器械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u="none" dirty="0"/>
              <a:t>4</a:t>
            </a:r>
            <a:r>
              <a:rPr lang="en-US" altLang="zh-CN" sz="1200" b="0" i="0" u="none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康希诺</a:t>
            </a:r>
            <a:r>
              <a:rPr lang="zh-CN" altLang="en-US" sz="1200" b="0" i="0" u="none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：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吸入式新冠疫苗</a:t>
            </a:r>
            <a:endParaRPr lang="en-US" altLang="zh-CN" b="0" i="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5.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超卓航科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军工 增材制造和机载设备维修</a:t>
            </a:r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1.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成大生物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疫苗 三季报下滑</a:t>
            </a:r>
            <a:endParaRPr lang="en-US" altLang="zh-CN" b="0" i="0" dirty="0"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2.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海光信息</a:t>
            </a:r>
            <a:r>
              <a:rPr lang="zh-CN" altLang="en-US" dirty="0"/>
              <a:t>：芯片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3.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昱能科技：</a:t>
            </a:r>
            <a:r>
              <a:rPr lang="zh-CN" altLang="en-US" b="0" i="0" dirty="0">
                <a:solidFill>
                  <a:srgbClr val="0E0E0E"/>
                </a:solidFill>
                <a:effectLst/>
                <a:latin typeface="PingFang SC"/>
              </a:rPr>
              <a:t>光伏 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4.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派能科技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储能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5.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华特气体</a:t>
            </a:r>
            <a:r>
              <a:rPr lang="zh-CN" altLang="en-US" dirty="0"/>
              <a:t>：电子特气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后四家公司业绩表现不错，系板块回调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 </a:t>
            </a:r>
            <a:r>
              <a:rPr lang="en-US" altLang="zh-CN" dirty="0"/>
              <a:t>366 158.48</a:t>
            </a:r>
          </a:p>
          <a:p>
            <a:r>
              <a:rPr lang="en-US" altLang="zh-CN" dirty="0"/>
              <a:t>10</a:t>
            </a:r>
            <a:r>
              <a:rPr lang="zh-CN" altLang="en-US" dirty="0"/>
              <a:t>月 </a:t>
            </a:r>
            <a:r>
              <a:rPr lang="en-US" altLang="zh-CN" dirty="0"/>
              <a:t>312 227.95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 </a:t>
            </a:r>
            <a:r>
              <a:rPr lang="en-US" altLang="zh-CN" dirty="0"/>
              <a:t>366 158.48</a:t>
            </a:r>
          </a:p>
          <a:p>
            <a:r>
              <a:rPr lang="en-US" altLang="zh-CN" dirty="0"/>
              <a:t>10</a:t>
            </a:r>
            <a:r>
              <a:rPr lang="zh-CN" altLang="en-US" dirty="0"/>
              <a:t>月 </a:t>
            </a:r>
            <a:r>
              <a:rPr lang="en-US" altLang="zh-CN" dirty="0"/>
              <a:t>312 227.95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230.59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307.25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高端制造：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新能源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新材料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节能环保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化学工程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轻工设备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通信设备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军工制造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石油开采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工业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4.0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航空航天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集成电路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机械装备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传感设备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电子元件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光电设备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其他工业</a:t>
            </a:r>
            <a:r>
              <a:rPr lang="zh-CN" altLang="en-US" dirty="0">
                <a:effectLst/>
              </a:rPr>
              <a:t> </a:t>
            </a:r>
            <a:endParaRPr lang="en-US" altLang="zh-CN" dirty="0"/>
          </a:p>
          <a:p>
            <a:r>
              <a:rPr lang="zh-CN" altLang="en-US" dirty="0"/>
              <a:t>智能硬件：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智能家居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消费电子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机器人</a:t>
            </a:r>
            <a:r>
              <a:rPr lang="zh-CN" altLang="en-US" dirty="0">
                <a:effectLst/>
              </a:rPr>
              <a:t>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3D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打印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无人机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车载智能硬件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可穿戴设备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其他硬件服务</a:t>
            </a:r>
            <a:r>
              <a:rPr lang="zh-CN" altLang="en-US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lang="zh-CN" altLang="en-US" dirty="0">
                <a:effectLst/>
              </a:rPr>
              <a:t>工具软件：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搜索引擎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事项及效率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浏览器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系统工具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安全隐私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文档处理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图像视频处理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地图定位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无线通讯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优化清理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实用生活服务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应用商店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资讯门户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即时通讯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其他工具</a:t>
            </a:r>
            <a:r>
              <a:rPr lang="zh-CN" altLang="en-US" sz="2800" dirty="0">
                <a:effectLst/>
              </a:rPr>
              <a:t> 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汽车服务：汽车电商、二手商、自动</a:t>
            </a:r>
            <a:r>
              <a:rPr lang="en-US" altLang="zh-CN" sz="2800" dirty="0">
                <a:effectLst/>
              </a:rPr>
              <a:t>/</a:t>
            </a:r>
            <a:r>
              <a:rPr lang="zh-CN" altLang="en-US" sz="2800" dirty="0">
                <a:effectLst/>
              </a:rPr>
              <a:t>无人驾驶等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企业服务：办公系统、</a:t>
            </a:r>
            <a:r>
              <a:rPr lang="en-US" altLang="zh-CN" sz="2800" dirty="0">
                <a:effectLst/>
              </a:rPr>
              <a:t>IT</a:t>
            </a:r>
            <a:r>
              <a:rPr lang="zh-CN" altLang="en-US" sz="2800" dirty="0">
                <a:effectLst/>
              </a:rPr>
              <a:t>服务、信息化解决方案、法律服务等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b="0" i="0" dirty="0">
              <a:solidFill>
                <a:srgbClr val="353535"/>
              </a:solidFill>
              <a:effectLst/>
              <a:latin typeface="Open Sans" panose="020B0606030504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中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创新航：全球装机量第六、国内第三大动力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电池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生产商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（前两位分别为宁德时代和比亚迪）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，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上市不仅破发还在一个月内跌了近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50%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，从发行价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38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港元跌到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20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港元。消息面上，公司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最大客户广汽埃安宣布自己做电池，引发股价重挫。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中创新航的上市表现表明，动力电池已经进入了内卷且尴尬的时代，老大哥宁王地位无人撼动，比亚迪自主供应优势凸显，下游车企纷纷自己动手，上游碳酸锂价格又居高不下，导致中游电池厂利润一再压缩。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u="sng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/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/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/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/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5.xml"/><Relationship Id="rId5" Type="http://schemas.openxmlformats.org/officeDocument/2006/relationships/chart" Target="../charts/chart10.xml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6.xml"/><Relationship Id="rId5" Type="http://schemas.openxmlformats.org/officeDocument/2006/relationships/chart" Target="../charts/chart11.xml"/><Relationship Id="rId4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『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融客月报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』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——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私募股权投资市场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（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2022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45474"/>
            <a:ext cx="2378075" cy="36000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其他退出情况</a:t>
            </a:r>
          </a:p>
        </p:txBody>
      </p:sp>
      <p:graphicFrame>
        <p:nvGraphicFramePr>
          <p:cNvPr id="9" name="图表 8"/>
          <p:cNvGraphicFramePr/>
          <p:nvPr>
            <p:extLst>
              <p:ext uri="{D42A27DB-BD31-4B8C-83A1-F6EECF244321}">
                <p14:modId xmlns:p14="http://schemas.microsoft.com/office/powerpoint/2010/main" val="2408461988"/>
              </p:ext>
            </p:extLst>
          </p:nvPr>
        </p:nvGraphicFramePr>
        <p:xfrm>
          <a:off x="1809759" y="1305473"/>
          <a:ext cx="8166082" cy="461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744596" y="5599151"/>
            <a:ext cx="6702807" cy="8386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457200" rtl="0" eaLnBrk="1" fontAlgn="b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10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月共有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16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PE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通过其他方式实现退出，数量环比大幅下滑。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just" defTabSz="457200" rtl="0" eaLnBrk="1" fontAlgn="b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其中，</a:t>
            </a:r>
            <a:r>
              <a:rPr lang="en-US" altLang="zh-CN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13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家通过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M&amp;A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途径完成退出，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3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家通过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股权转让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途径完成退出。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4" y="958861"/>
            <a:ext cx="2378075" cy="374543"/>
            <a:chOff x="7155444" y="826031"/>
            <a:chExt cx="3098164" cy="374542"/>
          </a:xfrm>
        </p:grpSpPr>
        <p:sp>
          <p:nvSpPr>
            <p:cNvPr id="5" name="矩形 4"/>
            <p:cNvSpPr/>
            <p:nvPr/>
          </p:nvSpPr>
          <p:spPr>
            <a:xfrm>
              <a:off x="7155444" y="830704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1" y="869442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74824" y="5161429"/>
            <a:ext cx="8737533" cy="950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indent="45720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10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</a:t>
            </a:r>
            <a:r>
              <a:rPr kumimoji="0" lang="en-US" altLang="zh-CN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A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股上市公司并购事件共计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243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起，涉及规模总计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1187.55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亿元人民币，其中，进行中的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220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起，完成的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20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起。相较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月，并购数量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环比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增加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19.12%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，规模环比</a:t>
            </a:r>
            <a:r>
              <a:rPr lang="zh-CN" altLang="en-US" sz="2400" noProof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扩大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71.20%</a:t>
            </a:r>
            <a:r>
              <a:rPr lang="zh-CN" altLang="en-US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。</a:t>
            </a:r>
            <a:endParaRPr lang="zh-CN" altLang="en-US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00855699"/>
              </p:ext>
            </p:extLst>
          </p:nvPr>
        </p:nvGraphicFramePr>
        <p:xfrm>
          <a:off x="1774824" y="1411726"/>
          <a:ext cx="8642350" cy="3671381"/>
        </p:xfrm>
        <a:graphic>
          <a:graphicData uri="http://schemas.openxmlformats.org/drawingml/2006/table">
            <a:tbl>
              <a:tblPr/>
              <a:tblGrid>
                <a:gridCol w="289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8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707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076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1156.70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076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30.84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076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失败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未披露</a:t>
                      </a: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076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1187.55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12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519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9087" y="1020818"/>
            <a:ext cx="2911475" cy="369869"/>
            <a:chOff x="1066511" y="1100283"/>
            <a:chExt cx="4066666" cy="369869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上市公司并购规模前五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4723576" y="1060551"/>
              <a:ext cx="369868" cy="449334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78447703"/>
              </p:ext>
            </p:extLst>
          </p:nvPr>
        </p:nvGraphicFramePr>
        <p:xfrm>
          <a:off x="319087" y="1491304"/>
          <a:ext cx="11595100" cy="4852402"/>
        </p:xfrm>
        <a:graphic>
          <a:graphicData uri="http://schemas.openxmlformats.org/drawingml/2006/table">
            <a:tbl>
              <a:tblPr/>
              <a:tblGrid>
                <a:gridCol w="122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4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9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092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交易总价值</a:t>
                      </a:r>
                      <a:endParaRPr lang="en-US" altLang="zh-CN" sz="14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2022-10-29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85800" rtl="0" eaLnBrk="1" fontAlgn="ctr" latinLnBrk="0" hangingPunct="1"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陕西彬长矿业集团有限公司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99.5649%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</a:t>
                      </a:r>
                    </a:p>
                    <a:p>
                      <a:pPr marL="0" indent="0" algn="ctr" defTabSz="685800" rtl="0" eaLnBrk="1" fontAlgn="ctr" latinLnBrk="0" hangingPunct="1"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陕西煤业化工集团神南矿业有限公司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100%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陕西煤业股份有限公司</a:t>
                      </a:r>
                      <a:endParaRPr lang="en-US" altLang="zh-CN"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601225.SH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煤炭</a:t>
                      </a:r>
                      <a:endParaRPr lang="zh-CN" altLang="en-US"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347.63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2022-10-29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685800" rtl="0" eaLnBrk="1" fontAlgn="ctr" latinLnBrk="0" hangingPunct="1"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上海国际港务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集团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股份有限公司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14.93%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广州港股份有限公司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3.24%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中远海运控股股份有限公司（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601919.SH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交通运输</a:t>
                      </a:r>
                      <a:endParaRPr lang="en-US" altLang="zh-CN"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197.23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2022-10-22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85800" rtl="0" eaLnBrk="1" fontAlgn="ctr" latinLnBrk="0" hangingPunct="1"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安徽金沙钼业有限公司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84%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85800" rtl="0" eaLnBrk="1" fontAlgn="ctr" latinLnBrk="0" hangingPunct="1"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紫金矿业集团股份有限公司（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601899.SH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钢铁</a:t>
                      </a:r>
                      <a:endParaRPr lang="en-US" altLang="zh-CN"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59.10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2022-10-13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685800" rtl="0" eaLnBrk="1" fontAlgn="ctr" latinLnBrk="0" hangingPunct="1"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山东瑞银矿业发展有限公司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30%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紫金矿业集团股份有限公司（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601899.SH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采掘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39.85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2022-10-19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85800" rtl="0" eaLnBrk="1" fontAlgn="ctr" latinLnBrk="0" hangingPunct="1"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鲁能新能源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集团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有限公司部分股权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天津中绿电投资股份有限公司（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000537.SZ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公用事业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27.80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并购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图表 35"/>
          <p:cNvGraphicFramePr/>
          <p:nvPr>
            <p:extLst>
              <p:ext uri="{D42A27DB-BD31-4B8C-83A1-F6EECF244321}">
                <p14:modId xmlns:p14="http://schemas.microsoft.com/office/powerpoint/2010/main" val="318140874"/>
              </p:ext>
            </p:extLst>
          </p:nvPr>
        </p:nvGraphicFramePr>
        <p:xfrm>
          <a:off x="2100500" y="2568575"/>
          <a:ext cx="8569325" cy="386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1785938" y="981075"/>
            <a:ext cx="2366962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155266" y="1454430"/>
            <a:ext cx="1222942" cy="749033"/>
            <a:chOff x="539468" y="1205342"/>
            <a:chExt cx="1154098" cy="667568"/>
          </a:xfrm>
        </p:grpSpPr>
        <p:sp>
          <p:nvSpPr>
            <p:cNvPr id="8" name="文本框 7"/>
            <p:cNvSpPr txBox="1"/>
            <p:nvPr/>
          </p:nvSpPr>
          <p:spPr>
            <a:xfrm>
              <a:off x="539468" y="1205342"/>
              <a:ext cx="973009" cy="233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挂牌企业总数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386173" y="1608747"/>
              <a:ext cx="307393" cy="233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12365" y="1461456"/>
              <a:ext cx="888295" cy="411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EA373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6652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786255" y="267675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新三板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853398" y="1397064"/>
            <a:ext cx="2034242" cy="1003279"/>
            <a:chOff x="1918958" y="1139661"/>
            <a:chExt cx="2034240" cy="1003280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8" y="1419306"/>
              <a:ext cx="975600" cy="705600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4943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935197" y="1415404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1709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419671" y="1139661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60755" y="18628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6594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基础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031204" y="1412791"/>
            <a:ext cx="2057487" cy="994504"/>
            <a:chOff x="1918958" y="1145335"/>
            <a:chExt cx="2057486" cy="994505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8" y="1419306"/>
              <a:ext cx="975600" cy="705600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6262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949851" y="1418000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390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434326" y="1145335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84001" y="18628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67899" y="1850443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集合竞价</a:t>
              </a:r>
            </a:p>
          </p:txBody>
        </p:sp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032FA306-13E7-5B5F-F67C-759EFF7F60E4}"/>
              </a:ext>
            </a:extLst>
          </p:cNvPr>
          <p:cNvSpPr txBox="1"/>
          <p:nvPr/>
        </p:nvSpPr>
        <p:spPr>
          <a:xfrm>
            <a:off x="2757322" y="2161197"/>
            <a:ext cx="590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889A7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 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+1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379662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北交所市场概况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059833" y="1488824"/>
            <a:ext cx="1978584" cy="1000375"/>
            <a:chOff x="539468" y="1179875"/>
            <a:chExt cx="1336073" cy="891573"/>
          </a:xfrm>
        </p:grpSpPr>
        <p:sp>
          <p:nvSpPr>
            <p:cNvPr id="8" name="文本框 7"/>
            <p:cNvSpPr txBox="1"/>
            <p:nvPr/>
          </p:nvSpPr>
          <p:spPr>
            <a:xfrm>
              <a:off x="539468" y="1179875"/>
              <a:ext cx="1336073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市场企业总数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47894" y="1495413"/>
              <a:ext cx="761028" cy="576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3600" b="1" dirty="0">
                  <a:solidFill>
                    <a:srgbClr val="E46C0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121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北交所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3308771" y="1488824"/>
            <a:ext cx="1798709" cy="1003650"/>
            <a:chOff x="539468" y="1179875"/>
            <a:chExt cx="1214609" cy="894492"/>
          </a:xfrm>
        </p:grpSpPr>
        <p:sp>
          <p:nvSpPr>
            <p:cNvPr id="34" name="文本框 33"/>
            <p:cNvSpPr txBox="1"/>
            <p:nvPr/>
          </p:nvSpPr>
          <p:spPr>
            <a:xfrm>
              <a:off x="539468" y="1179875"/>
              <a:ext cx="979838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10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月上涨家数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05454" y="1499375"/>
              <a:ext cx="537004" cy="57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36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38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626771" y="1488824"/>
            <a:ext cx="1798709" cy="999204"/>
            <a:chOff x="539468" y="1179875"/>
            <a:chExt cx="1214609" cy="890529"/>
          </a:xfrm>
        </p:grpSpPr>
        <p:sp>
          <p:nvSpPr>
            <p:cNvPr id="44" name="文本框 43"/>
            <p:cNvSpPr txBox="1"/>
            <p:nvPr/>
          </p:nvSpPr>
          <p:spPr>
            <a:xfrm>
              <a:off x="539468" y="1179875"/>
              <a:ext cx="979838" cy="301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10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月下跌家数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971917" y="1495413"/>
              <a:ext cx="537004" cy="57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74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467771" y="1488824"/>
            <a:ext cx="1798709" cy="999204"/>
            <a:chOff x="539468" y="1179875"/>
            <a:chExt cx="1214609" cy="890529"/>
          </a:xfrm>
        </p:grpSpPr>
        <p:sp>
          <p:nvSpPr>
            <p:cNvPr id="52" name="文本框 51"/>
            <p:cNvSpPr txBox="1"/>
            <p:nvPr/>
          </p:nvSpPr>
          <p:spPr>
            <a:xfrm>
              <a:off x="539468" y="1179875"/>
              <a:ext cx="979838" cy="301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10</a:t>
              </a: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月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持平家数</a:t>
              </a: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1145579" y="1495413"/>
              <a:ext cx="537004" cy="57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3600" b="1" dirty="0">
                  <a:solidFill>
                    <a:srgbClr val="417E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2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17EC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675061" y="1491999"/>
            <a:ext cx="1620957" cy="1003611"/>
            <a:chOff x="539468" y="1179875"/>
            <a:chExt cx="1220242" cy="894457"/>
          </a:xfrm>
        </p:grpSpPr>
        <p:sp>
          <p:nvSpPr>
            <p:cNvPr id="29" name="文本框 28"/>
            <p:cNvSpPr txBox="1"/>
            <p:nvPr/>
          </p:nvSpPr>
          <p:spPr>
            <a:xfrm>
              <a:off x="539468" y="1179875"/>
              <a:ext cx="1220242" cy="301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新上市企业家数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922661" y="1499341"/>
              <a:ext cx="537004" cy="57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B88A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7</a:t>
              </a:r>
            </a:p>
          </p:txBody>
        </p:sp>
      </p:grpSp>
      <p:graphicFrame>
        <p:nvGraphicFramePr>
          <p:cNvPr id="32" name="图表 31"/>
          <p:cNvGraphicFramePr/>
          <p:nvPr>
            <p:extLst>
              <p:ext uri="{D42A27DB-BD31-4B8C-83A1-F6EECF244321}">
                <p14:modId xmlns:p14="http://schemas.microsoft.com/office/powerpoint/2010/main" val="2648133859"/>
              </p:ext>
            </p:extLst>
          </p:nvPr>
        </p:nvGraphicFramePr>
        <p:xfrm>
          <a:off x="1774825" y="2492374"/>
          <a:ext cx="8642350" cy="3934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科创板</a:t>
            </a:r>
            <a:r>
              <a:rPr lang="en-US" altLang="zh-CN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总市值变化情况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14572337"/>
              </p:ext>
            </p:extLst>
          </p:nvPr>
        </p:nvGraphicFramePr>
        <p:xfrm>
          <a:off x="1774825" y="3874135"/>
          <a:ext cx="8733465" cy="2591700"/>
        </p:xfrm>
        <a:graphic>
          <a:graphicData uri="http://schemas.openxmlformats.org/drawingml/2006/table">
            <a:tbl>
              <a:tblPr/>
              <a:tblGrid>
                <a:gridCol w="15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2022/9/30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2022/10/31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688351.SH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微电生理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63.67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133.89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110.27%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688201.SH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信安世纪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50.05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82.63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65.11%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688617.SH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惠泰医疗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142.75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228.55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60.11%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688185.SH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康希诺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192.34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306.23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59.21%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688237.SH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超卓航科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41.85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65.85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57.33%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688697.SH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纽威数控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42.92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65.63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52.89%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688023.SH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安恒信息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108.53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162.10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49.35%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688600.SH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皖仪科技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30.13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44.81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48.76%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688226.SH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威腾电气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23.65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35.13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48.55%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688282.SH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理工导航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31.97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46.97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46.93%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F6D46A5D-FCE9-03CF-3266-33D3CB421D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327220"/>
              </p:ext>
            </p:extLst>
          </p:nvPr>
        </p:nvGraphicFramePr>
        <p:xfrm>
          <a:off x="1830544" y="814244"/>
          <a:ext cx="8586631" cy="3141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2133956"/>
              </p:ext>
            </p:extLst>
          </p:nvPr>
        </p:nvGraphicFramePr>
        <p:xfrm>
          <a:off x="1774825" y="3883024"/>
          <a:ext cx="8736244" cy="2592000"/>
        </p:xfrm>
        <a:graphic>
          <a:graphicData uri="http://schemas.openxmlformats.org/drawingml/2006/table">
            <a:tbl>
              <a:tblPr/>
              <a:tblGrid>
                <a:gridCol w="1599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2022/8/31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2022/9/30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688739.SH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成大生物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179.07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129.35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-27.77%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688041.SH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海光信息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1,367.18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1,038.51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-24.04%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688348.SH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昱能科技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493.34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375.19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-23.95%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688063.SH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派能科技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619.38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477.70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-22.87%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688268.SH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华特气体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135.18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105.65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-21.84%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688349.SH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三一重能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437.37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343.76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-21.40%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688665.SH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四方光电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71.23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56.29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-20.97%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688696.SH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极米科技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146.30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116.35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-20.47%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688032.SH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禾迈股份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615.04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489.98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-20.33%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688326.SH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经纬恒润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217.25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173.40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-20.18%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科创板</a:t>
            </a:r>
            <a:r>
              <a:rPr lang="en-US" altLang="zh-CN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总市值变化情况</a:t>
            </a: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D4106A00-2C39-A175-C7CB-35FF988B62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550121"/>
              </p:ext>
            </p:extLst>
          </p:nvPr>
        </p:nvGraphicFramePr>
        <p:xfrm>
          <a:off x="1759902" y="806184"/>
          <a:ext cx="8672195" cy="316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778000" y="277200"/>
            <a:ext cx="130163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10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月小结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89112" y="1020256"/>
            <a:ext cx="8642351" cy="5435615"/>
            <a:chOff x="1793875" y="920289"/>
            <a:chExt cx="8642351" cy="5085253"/>
          </a:xfrm>
        </p:grpSpPr>
        <p:sp>
          <p:nvSpPr>
            <p:cNvPr id="10" name="文本框 9"/>
            <p:cNvSpPr txBox="1"/>
            <p:nvPr/>
          </p:nvSpPr>
          <p:spPr>
            <a:xfrm>
              <a:off x="1793875" y="3627531"/>
              <a:ext cx="8642351" cy="23780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由于国庆长假，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10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月份仅有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16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个交易日，当月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IPO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数量较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9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月明显减少，共有</a:t>
              </a:r>
              <a:r>
                <a:rPr lang="en-US" altLang="zh-CN" sz="16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31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家公司登陆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股市场，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IPO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募资规模及基金退出均大幅缩水。</a:t>
              </a:r>
              <a:endPara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并购市场再度企稳回升，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10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股上市公司并购事件共计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243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起，涉及规模总计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1187.55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亿元人民币，其中在</a:t>
              </a:r>
              <a:r>
                <a:rPr lang="zh-CN" altLang="en-US" sz="1600" kern="1200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陕西煤业、中远海控等大手笔并购加持下，市场规模环比扩大超</a:t>
              </a: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七成。</a:t>
              </a:r>
              <a:endPara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展望</a:t>
              </a:r>
              <a:r>
                <a:rPr lang="en-US" alt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11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月，全球经济增速放缓及国内局部疫情反弹等因素或仍将对生产、需求、就业等方面造成一定负面影响，但在疫后稳增长、稳市场主体、保就业各项政策的支撑下，国内经济基本面的向好趋势不变，市场加快回暖可期。</a:t>
              </a:r>
              <a:endParaRPr lang="en-US" altLang="zh-CN" sz="16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793876" y="1358248"/>
              <a:ext cx="8632825" cy="168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10</a:t>
              </a: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月</a:t>
              </a:r>
              <a:r>
                <a:rPr kumimoji="0" 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募集市场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总体稳定，但在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数量上未能延续上行趋势。</a:t>
              </a:r>
              <a:r>
                <a:rPr kumimoji="0" 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数据上看，</a:t>
              </a:r>
              <a:r>
                <a:rPr kumimoji="0" lang="en-US" altLang="zh-CN" sz="1600" b="0" i="0" u="none" strike="noStrike" kern="1200" cap="none" spc="0" normalizeH="0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10</a:t>
              </a:r>
              <a:r>
                <a:rPr kumimoji="0" lang="zh-CN" altLang="en-US" sz="1600" b="0" i="0" u="none" strike="noStrike" kern="1200" cap="none" spc="0" normalizeH="0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</a:t>
              </a:r>
              <a:r>
                <a:rPr 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共发生</a:t>
              </a:r>
              <a:r>
                <a:rPr lang="en-US" altLang="zh-CN" sz="16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312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起基金募集事件，环比减少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17.45%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，已披露的募资总额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227.95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亿元，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环比增长</a:t>
              </a:r>
              <a:r>
                <a:rPr lang="en-US" altLang="zh-CN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43.84%</a:t>
              </a:r>
              <a:r>
                <a:rPr lang="zh-CN" altLang="en-US" sz="16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</a:t>
              </a:r>
              <a:endParaRPr lang="zh-CN" sz="16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indent="360045" algn="just" defTabSz="457200">
                <a:lnSpc>
                  <a:spcPct val="150000"/>
                </a:lnSpc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投资市场迎来久违的回暖，融资事件及规模双双反弹。从轮次上看，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、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B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、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C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轮数量相当；从行业偏好来看，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91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个案例共分布在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14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个行业，高端制造、企业服务和医疗健康依旧位于前三</a:t>
              </a: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；从融资规模上看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，受益于广汽埃安的巨额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A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轮融资，汽车交通行业拿下了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67%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的份额。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793875" y="3165187"/>
              <a:ext cx="4690287" cy="366090"/>
              <a:chOff x="7171166" y="870846"/>
              <a:chExt cx="3362810" cy="378752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7171166" y="879729"/>
                <a:ext cx="3104998" cy="369869"/>
              </a:xfrm>
              <a:prstGeom prst="rect">
                <a:avLst/>
              </a:prstGeom>
              <a:solidFill>
                <a:srgbClr val="00B0F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IPO </a:t>
                </a: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表现下滑，并购热度回升</a:t>
                </a: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5400000">
                <a:off x="10220136" y="926873"/>
                <a:ext cx="369868" cy="257813"/>
              </a:xfrm>
              <a:prstGeom prst="triangle">
                <a:avLst/>
              </a:prstGeom>
              <a:solidFill>
                <a:schemeClr val="bg2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793876" y="920289"/>
              <a:ext cx="4646941" cy="357505"/>
              <a:chOff x="7222718" y="716015"/>
              <a:chExt cx="3814471" cy="369870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7222718" y="716016"/>
                <a:ext cx="3531425" cy="369869"/>
              </a:xfrm>
              <a:prstGeom prst="rect">
                <a:avLst/>
              </a:prstGeom>
              <a:solidFill>
                <a:srgbClr val="00B0F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zh-CN" altLang="en-US" dirty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募集</a:t>
                </a: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市场平稳，投资市场回暖</a:t>
                </a:r>
              </a:p>
            </p:txBody>
          </p:sp>
          <p:sp>
            <p:nvSpPr>
              <p:cNvPr id="15" name="等腰三角形 14"/>
              <p:cNvSpPr/>
              <p:nvPr/>
            </p:nvSpPr>
            <p:spPr>
              <a:xfrm rot="5400000">
                <a:off x="10710732" y="759426"/>
                <a:ext cx="369868" cy="283046"/>
              </a:xfrm>
              <a:prstGeom prst="triangle">
                <a:avLst/>
              </a:prstGeom>
              <a:solidFill>
                <a:schemeClr val="bg2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32357" y="3115869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投资市场略有回暖，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数量规模双双反弹。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32357" y="4210001"/>
            <a:ext cx="201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国庆假期影响，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sym typeface="微软雅黑" panose="020B0503020204020204" pitchFamily="34" charset="-122"/>
              </a:rPr>
              <a:t>IPO</a:t>
            </a:r>
            <a:r>
              <a:rPr lang="zh-CN" altLang="en-US" dirty="0">
                <a:solidFill>
                  <a:srgbClr val="000000"/>
                </a:solidFill>
                <a:sym typeface="微软雅黑" panose="020B0503020204020204" pitchFamily="34" charset="-122"/>
              </a:rPr>
              <a:t>表现下滑</a:t>
            </a:r>
            <a:r>
              <a:rPr lang="zh-CN" altLang="en-US" dirty="0">
                <a:sym typeface="微软雅黑" panose="020B0503020204020204" pitchFamily="34" charset="-122"/>
              </a:rPr>
              <a:t>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08581" y="304584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4415" y="3115944"/>
            <a:ext cx="2309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三板市场降温，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摘挂牌均放缓。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4415" y="2067264"/>
            <a:ext cx="230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并购市场热度回升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交易规模大幅反弹。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440319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</a:t>
            </a:r>
          </a:p>
        </p:txBody>
      </p:sp>
      <p:sp>
        <p:nvSpPr>
          <p:cNvPr id="20" name="矩形 19"/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投资</a:t>
            </a:r>
          </a:p>
        </p:txBody>
      </p:sp>
      <p:sp>
        <p:nvSpPr>
          <p:cNvPr id="21" name="矩形 20"/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科创板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104380" y="4219575"/>
            <a:ext cx="230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ym typeface="微软雅黑" panose="020B0503020204020204" pitchFamily="34" charset="-122"/>
              </a:rPr>
              <a:t>10</a:t>
            </a:r>
            <a:r>
              <a:rPr lang="zh-CN" altLang="en-US" dirty="0">
                <a:sym typeface="微软雅黑" panose="020B0503020204020204" pitchFamily="34" charset="-122"/>
              </a:rPr>
              <a:t>月市场迎反弹，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effectLst/>
                <a:sym typeface="微软雅黑" panose="020B0503020204020204" pitchFamily="34" charset="-122"/>
              </a:rPr>
              <a:t>近八成市值上涨。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32357" y="2067262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募集市场表现平稳，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事件环比小幅下滑。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774825" y="277200"/>
            <a:ext cx="842645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募集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308332" y="5263625"/>
            <a:ext cx="1093729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889A7B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14.75%</a:t>
            </a:r>
            <a:endParaRPr lang="en-US" altLang="zh-CN" sz="2400" dirty="0">
              <a:solidFill>
                <a:srgbClr val="889A7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170060" y="500520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募集事件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环比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76168" y="5815245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募集金额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环比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1774826" y="4621104"/>
            <a:ext cx="2428874" cy="309671"/>
            <a:chOff x="7265361" y="761312"/>
            <a:chExt cx="3114359" cy="369868"/>
          </a:xfrm>
        </p:grpSpPr>
        <p:sp>
          <p:nvSpPr>
            <p:cNvPr id="20" name="矩形 19"/>
            <p:cNvSpPr/>
            <p:nvPr/>
          </p:nvSpPr>
          <p:spPr>
            <a:xfrm>
              <a:off x="7265361" y="761312"/>
              <a:ext cx="2796288" cy="369868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募集市场总体平稳</a:t>
              </a:r>
            </a:p>
          </p:txBody>
        </p:sp>
        <p:sp>
          <p:nvSpPr>
            <p:cNvPr id="21" name="等腰三角形 20"/>
            <p:cNvSpPr/>
            <p:nvPr/>
          </p:nvSpPr>
          <p:spPr>
            <a:xfrm rot="5400000">
              <a:off x="10035750" y="787209"/>
              <a:ext cx="369868" cy="318073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3964564" y="5195356"/>
            <a:ext cx="7709757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受小长假影响，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月募集数量小幅下滑，其中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起披露了募集规模。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具体来看，当月共发生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312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起基金募集事件，已披露的募资总额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227.95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亿元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17012" y="6033630"/>
            <a:ext cx="127636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dirty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43.84%</a:t>
            </a:r>
            <a:endParaRPr lang="zh-CN" altLang="en-US" dirty="0">
              <a:solidFill>
                <a:srgbClr val="E46C0A"/>
              </a:solidFill>
            </a:endParaRPr>
          </a:p>
        </p:txBody>
      </p:sp>
      <p:sp>
        <p:nvSpPr>
          <p:cNvPr id="18" name="箭头: 下 17">
            <a:extLst>
              <a:ext uri="{FF2B5EF4-FFF2-40B4-BE49-F238E27FC236}">
                <a16:creationId xmlns:a16="http://schemas.microsoft.com/office/drawing/2014/main" id="{90EF4D12-5271-C6C4-C042-2418AA317C00}"/>
              </a:ext>
            </a:extLst>
          </p:cNvPr>
          <p:cNvSpPr/>
          <p:nvPr/>
        </p:nvSpPr>
        <p:spPr>
          <a:xfrm flipV="1">
            <a:off x="1797436" y="5907198"/>
            <a:ext cx="419576" cy="461667"/>
          </a:xfrm>
          <a:prstGeom prst="downArrow">
            <a:avLst/>
          </a:prstGeom>
          <a:solidFill>
            <a:srgbClr val="E46C0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B050"/>
              </a:solidFill>
              <a:highlight>
                <a:srgbClr val="FF00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箭头: 下 21">
            <a:extLst>
              <a:ext uri="{FF2B5EF4-FFF2-40B4-BE49-F238E27FC236}">
                <a16:creationId xmlns:a16="http://schemas.microsoft.com/office/drawing/2014/main" id="{E65F4B75-DDA0-8B3A-32F1-FDEE1AE17FD6}"/>
              </a:ext>
            </a:extLst>
          </p:cNvPr>
          <p:cNvSpPr/>
          <p:nvPr/>
        </p:nvSpPr>
        <p:spPr>
          <a:xfrm rot="10800000" flipV="1">
            <a:off x="1800762" y="5096200"/>
            <a:ext cx="419576" cy="461667"/>
          </a:xfrm>
          <a:prstGeom prst="downArrow">
            <a:avLst/>
          </a:prstGeom>
          <a:solidFill>
            <a:srgbClr val="889A7B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B050"/>
              </a:solidFill>
              <a:highlight>
                <a:srgbClr val="FF00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15" name="图表 14">
            <a:extLst>
              <a:ext uri="{FF2B5EF4-FFF2-40B4-BE49-F238E27FC236}">
                <a16:creationId xmlns:a16="http://schemas.microsoft.com/office/drawing/2014/main" id="{570B3B4B-76E0-74C3-94EC-5B7C3614C5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135048"/>
              </p:ext>
            </p:extLst>
          </p:nvPr>
        </p:nvGraphicFramePr>
        <p:xfrm>
          <a:off x="1774825" y="1017453"/>
          <a:ext cx="8642350" cy="362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63650" y="5265420"/>
            <a:ext cx="10500333" cy="156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月一级市场的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312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起基金募集事件中，数量最多的为创业投资基金，为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起；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在已披露规模的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起募集事件中，规模最大的为成长基金，共涉及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190.18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774826" y="4905375"/>
            <a:ext cx="2390774" cy="36000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募集事件略有减少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3302360"/>
              </p:ext>
            </p:extLst>
          </p:nvPr>
        </p:nvGraphicFramePr>
        <p:xfrm>
          <a:off x="1774825" y="1059010"/>
          <a:ext cx="8642350" cy="3784600"/>
        </p:xfrm>
        <a:graphic>
          <a:graphicData uri="http://schemas.openxmlformats.org/drawingml/2006/table">
            <a:tbl>
              <a:tblPr/>
              <a:tblGrid>
                <a:gridCol w="3175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33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月基金募集数量及规模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3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</a:br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（人民币亿元）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成长基金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190.18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创业投资基金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37.77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私募股权投资基金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945254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312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227.95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37243668"/>
              </p:ext>
            </p:extLst>
          </p:nvPr>
        </p:nvGraphicFramePr>
        <p:xfrm>
          <a:off x="1770289" y="1012606"/>
          <a:ext cx="8651421" cy="5378967"/>
        </p:xfrm>
        <a:graphic>
          <a:graphicData uri="http://schemas.openxmlformats.org/drawingml/2006/table">
            <a:tbl>
              <a:tblPr/>
              <a:tblGrid>
                <a:gridCol w="3109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1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6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案例行业分布及规模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8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融资金额（人民币 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9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高端制造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15.85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26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企业服务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22.40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9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医疗健康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22.19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智能硬件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10.80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1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汽车交通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205.04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1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本地生活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0.30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47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传统产业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0.60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2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电子商务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0.10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1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教育培训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2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金融服务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7.30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2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旅游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645676"/>
                  </a:ext>
                </a:extLst>
              </a:tr>
              <a:tr h="2922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农业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80820"/>
                  </a:ext>
                </a:extLst>
              </a:tr>
              <a:tr h="2922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文化传媒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562574"/>
                  </a:ext>
                </a:extLst>
              </a:tr>
              <a:tr h="27943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物流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12.17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836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307.25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图表 15">
            <a:extLst>
              <a:ext uri="{FF2B5EF4-FFF2-40B4-BE49-F238E27FC236}">
                <a16:creationId xmlns:a16="http://schemas.microsoft.com/office/drawing/2014/main" id="{30B643A1-CB8C-68D0-44E7-E6A382FF51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17701"/>
              </p:ext>
            </p:extLst>
          </p:nvPr>
        </p:nvGraphicFramePr>
        <p:xfrm>
          <a:off x="6190665" y="277200"/>
          <a:ext cx="6534785" cy="6369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30B643A1-CB8C-68D0-44E7-E6A382FF51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925266"/>
              </p:ext>
            </p:extLst>
          </p:nvPr>
        </p:nvGraphicFramePr>
        <p:xfrm>
          <a:off x="869950" y="244037"/>
          <a:ext cx="6534785" cy="6369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869950" y="1009649"/>
            <a:ext cx="3725355" cy="360000"/>
            <a:chOff x="7155445" y="740531"/>
            <a:chExt cx="3098166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2"/>
              <a:ext cx="369870" cy="283048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805657" y="3051692"/>
            <a:ext cx="1832610" cy="58547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Overflow="clip" horzOverflow="clip"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案例数量分布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883848" y="3064779"/>
            <a:ext cx="2334168" cy="55929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Overflow="clip" horzOverflow="clip"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投资金额分布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69950" y="5536043"/>
            <a:ext cx="10842152" cy="695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从投资数量来看，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个案例共分布在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个行业，前三位分别是高端制造、企业服务和医疗健康，与上月保持一致。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从投资金额来看，凭借广汽埃安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183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轮融资，汽车交通行业冲上榜首，占比达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67%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，企业服务和医疗健康也跻身前三。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49220" y="5489962"/>
            <a:ext cx="6607164" cy="7385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按融资轮次来看，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月融资事件最多的为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轮，共计发生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18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;</a:t>
            </a:r>
          </a:p>
          <a:p>
            <a:pPr defTabSz="914400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按融资规模来看，融资规模最大为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轮，涉及金额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186.84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亿元。</a:t>
            </a:r>
            <a:endParaRPr lang="en-US" altLang="zh-CN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3B23034-7E46-A8FF-683F-98B891135956}"/>
              </a:ext>
            </a:extLst>
          </p:cNvPr>
          <p:cNvGrpSpPr/>
          <p:nvPr/>
        </p:nvGrpSpPr>
        <p:grpSpPr>
          <a:xfrm>
            <a:off x="1640250" y="998785"/>
            <a:ext cx="8911500" cy="4626779"/>
            <a:chOff x="2008246" y="1197982"/>
            <a:chExt cx="8430595" cy="4431082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C86870AD-D0A4-4BDF-3FED-20C54909FF8F}"/>
                </a:ext>
              </a:extLst>
            </p:cNvPr>
            <p:cNvGrpSpPr/>
            <p:nvPr/>
          </p:nvGrpSpPr>
          <p:grpSpPr>
            <a:xfrm>
              <a:off x="2008246" y="1197982"/>
              <a:ext cx="8430595" cy="4431082"/>
              <a:chOff x="717155" y="34740"/>
              <a:chExt cx="8417607" cy="4438231"/>
            </a:xfrm>
          </p:grpSpPr>
          <p:grpSp>
            <p:nvGrpSpPr>
              <p:cNvPr id="33" name="组合 32">
                <a:extLst>
                  <a:ext uri="{FF2B5EF4-FFF2-40B4-BE49-F238E27FC236}">
                    <a16:creationId xmlns:a16="http://schemas.microsoft.com/office/drawing/2014/main" id="{F5EC7E31-F426-F5CD-F970-11D08F64A968}"/>
                  </a:ext>
                </a:extLst>
              </p:cNvPr>
              <p:cNvGrpSpPr/>
              <p:nvPr/>
            </p:nvGrpSpPr>
            <p:grpSpPr>
              <a:xfrm>
                <a:off x="717155" y="34740"/>
                <a:ext cx="8417607" cy="4438231"/>
                <a:chOff x="684578" y="33393"/>
                <a:chExt cx="8035232" cy="4266110"/>
              </a:xfrm>
            </p:grpSpPr>
            <p:graphicFrame>
              <p:nvGraphicFramePr>
                <p:cNvPr id="36" name="图表 35">
                  <a:extLst>
                    <a:ext uri="{FF2B5EF4-FFF2-40B4-BE49-F238E27FC236}">
                      <a16:creationId xmlns:a16="http://schemas.microsoft.com/office/drawing/2014/main" id="{88550CC8-9CFE-4DC9-8099-623A33930BE1}"/>
                    </a:ext>
                  </a:extLst>
                </p:cNvPr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046625822"/>
                    </p:ext>
                  </p:extLst>
                </p:nvPr>
              </p:nvGraphicFramePr>
              <p:xfrm>
                <a:off x="3950368" y="581765"/>
                <a:ext cx="3715062" cy="371773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graphicFrame>
              <p:nvGraphicFramePr>
                <p:cNvPr id="38" name="图表 37">
                  <a:extLst>
                    <a:ext uri="{FF2B5EF4-FFF2-40B4-BE49-F238E27FC236}">
                      <a16:creationId xmlns:a16="http://schemas.microsoft.com/office/drawing/2014/main" id="{F2BDCCFC-8158-4ED3-9961-D4ECCF89F567}"/>
                    </a:ext>
                  </a:extLst>
                </p:cNvPr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182470076"/>
                    </p:ext>
                  </p:extLst>
                </p:nvPr>
              </p:nvGraphicFramePr>
              <p:xfrm>
                <a:off x="1040097" y="584386"/>
                <a:ext cx="3724209" cy="3715117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  <p:grpSp>
              <p:nvGrpSpPr>
                <p:cNvPr id="37" name="组合 36">
                  <a:extLst>
                    <a:ext uri="{FF2B5EF4-FFF2-40B4-BE49-F238E27FC236}">
                      <a16:creationId xmlns:a16="http://schemas.microsoft.com/office/drawing/2014/main" id="{79668411-89E0-9337-A186-A96A16F34191}"/>
                    </a:ext>
                  </a:extLst>
                </p:cNvPr>
                <p:cNvGrpSpPr/>
                <p:nvPr/>
              </p:nvGrpSpPr>
              <p:grpSpPr>
                <a:xfrm>
                  <a:off x="684578" y="33393"/>
                  <a:ext cx="8035232" cy="3746958"/>
                  <a:chOff x="349366" y="32617"/>
                  <a:chExt cx="4100682" cy="3659877"/>
                </a:xfrm>
              </p:grpSpPr>
              <p:sp>
                <p:nvSpPr>
                  <p:cNvPr id="39" name="文本框 16">
                    <a:extLst>
                      <a:ext uri="{FF2B5EF4-FFF2-40B4-BE49-F238E27FC236}">
                        <a16:creationId xmlns:a16="http://schemas.microsoft.com/office/drawing/2014/main" id="{A8F49A9F-0284-2ADE-A409-B310C3500893}"/>
                      </a:ext>
                    </a:extLst>
                  </p:cNvPr>
                  <p:cNvSpPr txBox="1"/>
                  <p:nvPr/>
                </p:nvSpPr>
                <p:spPr>
                  <a:xfrm>
                    <a:off x="1556062" y="32617"/>
                    <a:ext cx="1647534" cy="27719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2022</a:t>
                    </a:r>
                    <a:r>
                      <a: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年</a:t>
                    </a:r>
                    <a:r>
                      <a: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10</a:t>
                    </a:r>
                    <a:r>
                      <a: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月中国</a:t>
                    </a:r>
                    <a:r>
                      <a: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PEVC</a:t>
                    </a:r>
                    <a:r>
                      <a: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轮次及融资规模一览</a:t>
                    </a:r>
                  </a:p>
                </p:txBody>
              </p:sp>
              <p:cxnSp>
                <p:nvCxnSpPr>
                  <p:cNvPr id="40" name="直接连接符 39">
                    <a:extLst>
                      <a:ext uri="{FF2B5EF4-FFF2-40B4-BE49-F238E27FC236}">
                        <a16:creationId xmlns:a16="http://schemas.microsoft.com/office/drawing/2014/main" id="{42F576F1-7B46-7AA8-4518-9FA0C57C49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49366" y="3692494"/>
                    <a:ext cx="203709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直接连接符 40">
                    <a:extLst>
                      <a:ext uri="{FF2B5EF4-FFF2-40B4-BE49-F238E27FC236}">
                        <a16:creationId xmlns:a16="http://schemas.microsoft.com/office/drawing/2014/main" id="{466BBA55-1F9F-E514-629F-3B80B96AD1C1}"/>
                      </a:ext>
                    </a:extLst>
                  </p:cNvPr>
                  <p:cNvCxnSpPr/>
                  <p:nvPr/>
                </p:nvCxnSpPr>
                <p:spPr>
                  <a:xfrm>
                    <a:off x="2386456" y="3692494"/>
                    <a:ext cx="2037572" cy="0"/>
                  </a:xfrm>
                  <a:prstGeom prst="line">
                    <a:avLst/>
                  </a:prstGeom>
                  <a:ln w="19050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2" name="文本框 27">
                    <a:extLst>
                      <a:ext uri="{FF2B5EF4-FFF2-40B4-BE49-F238E27FC236}">
                        <a16:creationId xmlns:a16="http://schemas.microsoft.com/office/drawing/2014/main" id="{C4222C5D-1DB3-EC2C-8D5C-E718A4133C60}"/>
                      </a:ext>
                    </a:extLst>
                  </p:cNvPr>
                  <p:cNvSpPr txBox="1"/>
                  <p:nvPr/>
                </p:nvSpPr>
                <p:spPr>
                  <a:xfrm>
                    <a:off x="3771062" y="276163"/>
                    <a:ext cx="678986" cy="23941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zh-CN" altLang="en-US" sz="1000" b="1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单位：人民币亿元</a:t>
                    </a:r>
                  </a:p>
                </p:txBody>
              </p:sp>
            </p:grpSp>
          </p:grp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id="{35414FF2-0EC2-DC46-98FD-E058C4BF91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905506" y="722979"/>
                <a:ext cx="0" cy="3200979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6B4A214E-79B8-39C8-3DEA-CAB4C723DD6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82677" y="1884589"/>
              <a:ext cx="0" cy="3196346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5357E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110009" y="1004374"/>
            <a:ext cx="2361845" cy="318499"/>
            <a:chOff x="5796284" y="1387012"/>
            <a:chExt cx="2679895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796284" y="1387012"/>
              <a:ext cx="534257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19534" y="4876718"/>
            <a:ext cx="2352342" cy="322888"/>
            <a:chOff x="5600471" y="1351925"/>
            <a:chExt cx="2682950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00471" y="1351925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056510" y="1351925"/>
              <a:ext cx="2226911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市场关注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167071" y="3661737"/>
            <a:ext cx="7102217" cy="983026"/>
            <a:chOff x="1154371" y="3920665"/>
            <a:chExt cx="7102217" cy="983026"/>
          </a:xfrm>
        </p:grpSpPr>
        <p:sp>
          <p:nvSpPr>
            <p:cNvPr id="14" name="箭头: 五边形 13"/>
            <p:cNvSpPr/>
            <p:nvPr/>
          </p:nvSpPr>
          <p:spPr>
            <a:xfrm>
              <a:off x="1154371" y="3983962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592250" y="3920665"/>
              <a:ext cx="6664338" cy="983026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600" b="1" dirty="0" err="1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Airwallex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空中云汇：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一家构建数字化的全球金融基础设施，提供智能、无缝的跨境支付解决方案的金融科技公司，业务范围包括跨境交易中的收款、付款和多货币换汇。</a:t>
              </a:r>
              <a:endPara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it-IT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1835i Ventures</a:t>
              </a:r>
              <a:r>
                <a:rPr lang="zh-CN" altLang="it-IT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、</a:t>
              </a:r>
              <a:r>
                <a:rPr lang="it-IT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Square Peg Capital</a:t>
              </a:r>
              <a:r>
                <a:rPr lang="zh-CN" altLang="it-IT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、</a:t>
              </a:r>
              <a:r>
                <a:rPr lang="it-IT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Lone Pine Capital</a:t>
              </a:r>
              <a:r>
                <a:rPr lang="zh-CN" altLang="it-IT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等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149345" y="1397049"/>
            <a:ext cx="7107243" cy="972189"/>
            <a:chOff x="1149345" y="1397049"/>
            <a:chExt cx="7107243" cy="972189"/>
          </a:xfrm>
        </p:grpSpPr>
        <p:sp>
          <p:nvSpPr>
            <p:cNvPr id="12" name="箭头: 五边形 11"/>
            <p:cNvSpPr/>
            <p:nvPr/>
          </p:nvSpPr>
          <p:spPr>
            <a:xfrm>
              <a:off x="1149345" y="1452247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592250" y="1397049"/>
              <a:ext cx="6664338" cy="97218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广汽埃安：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原名广汽新能源，是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广州汽车集团股份有限公司旗下汽车品牌，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2020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年品牌正式独立，是广汽集团新能源汽车事业的发展载体。</a:t>
              </a:r>
              <a:endPara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广州产投、南网能创、中国诚通等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9108498" y="1045789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融资规模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9269382" y="2654126"/>
            <a:ext cx="76244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亿美元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721369" y="1553024"/>
            <a:ext cx="169758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182.94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832445" y="1045790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3464428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投资：重要投资事件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1218423" y="1553024"/>
            <a:ext cx="2122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A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154370" y="2529393"/>
            <a:ext cx="7097983" cy="972189"/>
            <a:chOff x="1154371" y="2666667"/>
            <a:chExt cx="7097983" cy="972189"/>
          </a:xfrm>
        </p:grpSpPr>
        <p:sp>
          <p:nvSpPr>
            <p:cNvPr id="13" name="箭头: 五边形 12"/>
            <p:cNvSpPr/>
            <p:nvPr/>
          </p:nvSpPr>
          <p:spPr>
            <a:xfrm>
              <a:off x="1154371" y="2725210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2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588016" y="2666667"/>
              <a:ext cx="6664338" cy="972189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远程汽车：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吉利商用车旗下品牌，是国内第一家专注新能源的商用车品牌。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2016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年正式发布以来，远程汽车已完成了对重卡、轻卡、小微卡、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LCV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与客车五大产品线的布局。</a:t>
              </a:r>
              <a:endPara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en-US" altLang="zh-CN" sz="1200" dirty="0" err="1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GLy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Capital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、传化集团、</a:t>
              </a:r>
              <a:r>
                <a:rPr lang="en-US" altLang="zh-CN" sz="1200" dirty="0" err="1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Mirae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Asset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等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0896250" y="2653744"/>
            <a:ext cx="84387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Pre-A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1218423" y="5539357"/>
            <a:ext cx="212212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D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167071" y="5293976"/>
            <a:ext cx="7205598" cy="1064522"/>
            <a:chOff x="1167071" y="5392336"/>
            <a:chExt cx="6987916" cy="1064522"/>
          </a:xfrm>
        </p:grpSpPr>
        <p:sp>
          <p:nvSpPr>
            <p:cNvPr id="15" name="箭头: 五边形 14"/>
            <p:cNvSpPr/>
            <p:nvPr/>
          </p:nvSpPr>
          <p:spPr>
            <a:xfrm>
              <a:off x="1167071" y="5497343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528264" y="5392336"/>
              <a:ext cx="6626723" cy="10645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indent="0" algn="just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迅实科技：</a:t>
              </a: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一家以</a:t>
              </a:r>
              <a:r>
                <a:rPr lang="en-US" altLang="zh-CN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3D</a:t>
              </a: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打印设备及材料研发为核心，提供各类</a:t>
              </a:r>
              <a:r>
                <a:rPr lang="en-US" altLang="zh-CN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3D</a:t>
              </a: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打印机及周边设备、耗材以及医疗数字化诊疗方案的全球集团化高科技公司。</a:t>
              </a:r>
              <a:endParaRPr lang="en-US" altLang="zh-CN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R="0" lvl="0" indent="0" algn="just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b="0" i="0" dirty="0">
                  <a:solidFill>
                    <a:srgbClr val="000000"/>
                  </a:solidFill>
                  <a:effectLst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远毅一期人民币基金、毅恒资本等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11097288" y="3778499"/>
            <a:ext cx="44179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E+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9269382" y="3778499"/>
            <a:ext cx="76244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亿美元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5CE8126-B42D-C39F-EA0A-666A08DB48A7}"/>
              </a:ext>
            </a:extLst>
          </p:cNvPr>
          <p:cNvSpPr txBox="1"/>
          <p:nvPr/>
        </p:nvSpPr>
        <p:spPr>
          <a:xfrm>
            <a:off x="9268750" y="5539158"/>
            <a:ext cx="76244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亿美元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42975"/>
            <a:ext cx="2378075" cy="36000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股、港股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IPO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74825" y="4458320"/>
            <a:ext cx="8642350" cy="19851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457200" algn="just" defTabSz="457200" rtl="0" eaLnBrk="1" fontAlgn="ctr" latinLnBrk="0" hangingPunct="1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月份仅有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16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个交易日，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IPO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数量较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9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月减少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19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家，共有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31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家公司登陆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A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股市场，其中科创板上市企业共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家。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IPO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总实际募资额为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280.90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亿元，其中科创板总募资额为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149.73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56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支。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457189" algn="just" defTabSz="457200" rtl="0" eaLnBrk="1" fontAlgn="ctr" latinLnBrk="0" hangingPunct="1">
              <a:lnSpc>
                <a:spcPct val="150000"/>
              </a:lnSpc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港股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共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6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家企业上市交易，募集资金总额为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113.90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亿港元，其中募资规模最大的为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中创新航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，首发募资资金总额为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101.02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亿港元，中创新航也成为港股首家动力电池上市公司。然而公司初登港股便遭遇困境，上市不仅破发还在一个月内跌了近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50%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，从发行价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38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港元跌到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20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港元。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及退出</a:t>
            </a:r>
          </a:p>
        </p:txBody>
      </p:sp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2CF8A97F-5DBE-5A2B-4752-9CCCF85751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6420307"/>
              </p:ext>
            </p:extLst>
          </p:nvPr>
        </p:nvGraphicFramePr>
        <p:xfrm>
          <a:off x="1774825" y="1227579"/>
          <a:ext cx="8642350" cy="3351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k0OTVmNTM5YjcwYTdmMjE0NWQyMTZkOWMxNjA2Y2Q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d020bfa-8d90-4694-a0bf-77510c82c34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de9140a-78c0-43dd-81b0-943d97aba602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a78bfda-e455-4b03-a97b-801a7620fad3}"/>
  <p:tag name="TABLE_ENDDRAG_ORIGIN_RECT" val="680*297"/>
  <p:tag name="TABLE_ENDDRAG_RECT" val="139*119*680*29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3e1ba6-242b-4894-92ad-7ebe017cbdb6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a3aa2de-7c2c-445a-bf78-b3e8ed9f1e79}"/>
  <p:tag name="TABLE_ENDDRAG_ORIGIN_RECT" val="678*181"/>
  <p:tag name="TABLE_ENDDRAG_RECT" val="139*306*678*1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0e42580-3eed-42b4-afc4-c0b1bd5691e1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7808</TotalTime>
  <Words>2484</Words>
  <Application>Microsoft Office PowerPoint</Application>
  <PresentationFormat>宽屏</PresentationFormat>
  <Paragraphs>465</Paragraphs>
  <Slides>17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36" baseType="lpstr">
      <vt:lpstr>PingFang SC</vt:lpstr>
      <vt:lpstr>STHeiti</vt:lpstr>
      <vt:lpstr>system-ui</vt:lpstr>
      <vt:lpstr>等线</vt:lpstr>
      <vt:lpstr>华文新魏</vt:lpstr>
      <vt:lpstr>simsun</vt:lpstr>
      <vt:lpstr>Microsoft Yahei</vt:lpstr>
      <vt:lpstr>Microsoft Yahei</vt:lpstr>
      <vt:lpstr>Microsoft Yahei</vt:lpstr>
      <vt:lpstr>幼圆</vt:lpstr>
      <vt:lpstr>Arial</vt:lpstr>
      <vt:lpstr>Calibri</vt:lpstr>
      <vt:lpstr>Calibri Light</vt:lpstr>
      <vt:lpstr>Open Sans</vt:lpstr>
      <vt:lpstr>Verdana</vt:lpstr>
      <vt:lpstr>Wingdings</vt:lpstr>
      <vt:lpstr>融客PPT模板</vt:lpstr>
      <vt:lpstr>1_融客PPT模板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张睿卿</dc:creator>
  <cp:lastModifiedBy>张 睿卿</cp:lastModifiedBy>
  <cp:revision>372</cp:revision>
  <dcterms:created xsi:type="dcterms:W3CDTF">2019-06-19T02:08:00Z</dcterms:created>
  <dcterms:modified xsi:type="dcterms:W3CDTF">2022-11-07T06:07:43Z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  <property fmtid="{D5CDD505-2E9C-101B-9397-08002B2CF9AE}" pid="3" name="ICV">
    <vt:lpwstr>7D67E444C4C5402B9272D95CCA777AAE</vt:lpwstr>
  </property>
</Properties>
</file>