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theme/themeOverride4.xml" ContentType="application/vnd.openxmlformats-officedocument.themeOverride+xml"/>
  <Override PartName="/ppt/tags/tag1.xml" ContentType="application/vnd.openxmlformats-officedocument.presentationml.tags+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5.xml" ContentType="application/vnd.openxmlformats-officedocument.themeOverride+xml"/>
  <Override PartName="/ppt/tags/tag2.xml" ContentType="application/vnd.openxmlformats-officedocument.presentationml.tags+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6.xml" ContentType="application/vnd.openxmlformats-officedocument.themeOverrid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7.xml" ContentType="application/vnd.openxmlformats-officedocument.themeOverride+xml"/>
  <Override PartName="/ppt/notesSlides/notesSlide1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8.xml" ContentType="application/vnd.openxmlformats-officedocument.themeOverride+xml"/>
  <Override PartName="/ppt/notesSlides/notesSlide1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9.xml" ContentType="application/vnd.openxmlformats-officedocument.themeOverride+xml"/>
  <Override PartName="/ppt/notesSlides/notesSlide1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0.xml" ContentType="application/vnd.openxmlformats-officedocument.themeOverride+xml"/>
  <Override PartName="/ppt/notesSlides/notesSlide1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1.xml" ContentType="application/vnd.openxmlformats-officedocument.themeOverride+xml"/>
  <Override PartName="/ppt/notesSlides/notesSlide1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2.xml" ContentType="application/vnd.openxmlformats-officedocument.themeOverride+xml"/>
  <Override PartName="/ppt/notesSlides/notesSlide15.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3.xml" ContentType="application/vnd.openxmlformats-officedocument.themeOverride+xml"/>
  <Override PartName="/ppt/notesSlides/notesSlide16.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4.xml" ContentType="application/vnd.openxmlformats-officedocument.themeOverride+xml"/>
  <Override PartName="/ppt/notesSlides/notesSlide17.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5.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heme/themeOverride16.xml" ContentType="application/vnd.openxmlformats-officedocument.themeOverride+xml"/>
  <Override PartName="/ppt/tags/tag3.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 id="2147483675" r:id="rId3"/>
    <p:sldMasterId id="2147483689" r:id="rId4"/>
    <p:sldMasterId id="2147483703" r:id="rId5"/>
    <p:sldMasterId id="2147483717" r:id="rId6"/>
  </p:sldMasterIdLst>
  <p:notesMasterIdLst>
    <p:notesMasterId r:id="rId31"/>
  </p:notesMasterIdLst>
  <p:handoutMasterIdLst>
    <p:handoutMasterId r:id="rId32"/>
  </p:handoutMasterIdLst>
  <p:sldIdLst>
    <p:sldId id="483" r:id="rId7"/>
    <p:sldId id="484" r:id="rId8"/>
    <p:sldId id="485" r:id="rId9"/>
    <p:sldId id="536" r:id="rId10"/>
    <p:sldId id="487" r:id="rId11"/>
    <p:sldId id="488" r:id="rId12"/>
    <p:sldId id="489" r:id="rId13"/>
    <p:sldId id="537" r:id="rId14"/>
    <p:sldId id="550" r:id="rId15"/>
    <p:sldId id="538" r:id="rId16"/>
    <p:sldId id="539" r:id="rId17"/>
    <p:sldId id="540" r:id="rId18"/>
    <p:sldId id="541" r:id="rId19"/>
    <p:sldId id="542" r:id="rId20"/>
    <p:sldId id="544" r:id="rId21"/>
    <p:sldId id="499" r:id="rId22"/>
    <p:sldId id="545" r:id="rId23"/>
    <p:sldId id="500" r:id="rId24"/>
    <p:sldId id="551" r:id="rId25"/>
    <p:sldId id="546" r:id="rId26"/>
    <p:sldId id="548" r:id="rId27"/>
    <p:sldId id="549" r:id="rId28"/>
    <p:sldId id="505" r:id="rId29"/>
    <p:sldId id="506" r:id="rId3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61" userDrawn="1">
          <p15:clr>
            <a:srgbClr val="A4A3A4"/>
          </p15:clr>
        </p15:guide>
        <p15:guide id="2" pos="506" userDrawn="1">
          <p15:clr>
            <a:srgbClr val="A4A3A4"/>
          </p15:clr>
        </p15:guide>
        <p15:guide id="3" pos="665" userDrawn="1">
          <p15:clr>
            <a:srgbClr val="A4A3A4"/>
          </p15:clr>
        </p15:guide>
        <p15:guide id="4" pos="3840" userDrawn="1">
          <p15:clr>
            <a:srgbClr val="A4A3A4"/>
          </p15:clr>
        </p15:guide>
        <p15:guide id="5" pos="6992" userDrawn="1">
          <p15:clr>
            <a:srgbClr val="A4A3A4"/>
          </p15:clr>
        </p15:guide>
        <p15:guide id="6" orient="horz" pos="2205" userDrawn="1">
          <p15:clr>
            <a:srgbClr val="A4A3A4"/>
          </p15:clr>
        </p15:guide>
        <p15:guide id="7" pos="721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long Wu" initials="JW" lastIdx="6" clrIdx="0">
    <p:extLst>
      <p:ext uri="{19B8F6BF-5375-455C-9EA6-DF929625EA0E}">
        <p15:presenceInfo xmlns:p15="http://schemas.microsoft.com/office/powerpoint/2012/main" userId="4b647d056bdb0bee" providerId="Windows Live"/>
      </p:ext>
    </p:extLst>
  </p:cmAuthor>
  <p:cmAuthor id="2" name="明明 侯" initials="明明" lastIdx="1" clrIdx="1">
    <p:extLst>
      <p:ext uri="{19B8F6BF-5375-455C-9EA6-DF929625EA0E}">
        <p15:presenceInfo xmlns:p15="http://schemas.microsoft.com/office/powerpoint/2012/main" userId="4ad4edd4e9613350" providerId="Windows Live"/>
      </p:ext>
    </p:extLst>
  </p:cmAuthor>
  <p:cmAuthor id="3" name="Microsoft 帐户" initials="M帐" lastIdx="3" clrIdx="2">
    <p:extLst>
      <p:ext uri="{19B8F6BF-5375-455C-9EA6-DF929625EA0E}">
        <p15:presenceInfo xmlns:p15="http://schemas.microsoft.com/office/powerpoint/2012/main" userId="90adfa9c296c83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6CB"/>
    <a:srgbClr val="FF9933"/>
    <a:srgbClr val="000066"/>
    <a:srgbClr val="636946"/>
    <a:srgbClr val="969696"/>
    <a:srgbClr val="616161"/>
    <a:srgbClr val="C6C6C6"/>
    <a:srgbClr val="0075CC"/>
    <a:srgbClr val="4681C5"/>
    <a:srgbClr val="498C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5161" autoAdjust="0"/>
  </p:normalViewPr>
  <p:slideViewPr>
    <p:cSldViewPr snapToGrid="0">
      <p:cViewPr>
        <p:scale>
          <a:sx n="100" d="100"/>
          <a:sy n="100" d="100"/>
        </p:scale>
        <p:origin x="1758" y="570"/>
      </p:cViewPr>
      <p:guideLst>
        <p:guide pos="461"/>
        <p:guide pos="506"/>
        <p:guide pos="665"/>
        <p:guide pos="3840"/>
        <p:guide pos="6992"/>
        <p:guide orient="horz" pos="2205"/>
        <p:guide pos="7219"/>
      </p:guideLst>
    </p:cSldViewPr>
  </p:slideViewPr>
  <p:outlineViewPr>
    <p:cViewPr>
      <p:scale>
        <a:sx n="33" d="100"/>
        <a:sy n="33" d="100"/>
      </p:scale>
      <p:origin x="0" y="-1984"/>
    </p:cViewPr>
  </p:outlineViewPr>
  <p:notesTextViewPr>
    <p:cViewPr>
      <p:scale>
        <a:sx n="1" d="1"/>
        <a:sy n="1" d="1"/>
      </p:scale>
      <p:origin x="0" y="0"/>
    </p:cViewPr>
  </p:notesTextViewPr>
  <p:sorterViewPr>
    <p:cViewPr>
      <p:scale>
        <a:sx n="100" d="100"/>
        <a:sy n="100" d="100"/>
      </p:scale>
      <p:origin x="0" y="-5232"/>
    </p:cViewPr>
  </p:sorterViewPr>
  <p:notesViewPr>
    <p:cSldViewPr snapToGrid="0" showGuides="1">
      <p:cViewPr varScale="1">
        <p:scale>
          <a:sx n="70" d="100"/>
          <a:sy n="70" d="100"/>
        </p:scale>
        <p:origin x="1908" y="3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NING%20MEI\Desktop\202109&#20108;&#32423;&#24066;&#22330;\202109&#20108;&#32423;&#24066;&#22330;\&#32929;&#31080;&#27969;&#36890;&#32479;&#35745;.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zh-CN" sz="1600" b="0">
                <a:latin typeface="微软雅黑" panose="020B0503020204020204" pitchFamily="34" charset="-122"/>
                <a:ea typeface="微软雅黑" panose="020B0503020204020204" pitchFamily="34" charset="-122"/>
              </a:rPr>
              <a:t>近一年</a:t>
            </a:r>
            <a:r>
              <a:rPr lang="en-US" sz="1600" b="0">
                <a:latin typeface="微软雅黑" panose="020B0503020204020204" pitchFamily="34" charset="-122"/>
                <a:ea typeface="微软雅黑" panose="020B0503020204020204" pitchFamily="34" charset="-122"/>
              </a:rPr>
              <a:t>PMI</a:t>
            </a:r>
            <a:r>
              <a:rPr lang="zh-CN" sz="1600" b="0">
                <a:latin typeface="微软雅黑" panose="020B0503020204020204" pitchFamily="34" charset="-122"/>
                <a:ea typeface="微软雅黑" panose="020B0503020204020204" pitchFamily="34" charset="-122"/>
              </a:rPr>
              <a:t>与财新中国</a:t>
            </a:r>
            <a:r>
              <a:rPr lang="en-US" sz="1600" b="0">
                <a:latin typeface="微软雅黑" panose="020B0503020204020204" pitchFamily="34" charset="-122"/>
                <a:ea typeface="微软雅黑" panose="020B0503020204020204" pitchFamily="34" charset="-122"/>
              </a:rPr>
              <a:t>PMI</a:t>
            </a:r>
            <a:r>
              <a:rPr lang="zh-CN" sz="1600" b="0">
                <a:latin typeface="微软雅黑" panose="020B0503020204020204" pitchFamily="34" charset="-122"/>
                <a:ea typeface="微软雅黑" panose="020B0503020204020204" pitchFamily="34" charset="-122"/>
              </a:rPr>
              <a:t>走势</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7.6965084691594757E-2"/>
          <c:y val="0.10662582255502609"/>
          <c:w val="0.89259387983381289"/>
          <c:h val="0.63674665305196276"/>
        </c:manualLayout>
      </c:layout>
      <c:lineChart>
        <c:grouping val="standard"/>
        <c:varyColors val="0"/>
        <c:ser>
          <c:idx val="0"/>
          <c:order val="0"/>
          <c:tx>
            <c:strRef>
              <c:f>Sheet1!$B$1</c:f>
              <c:strCache>
                <c:ptCount val="1"/>
                <c:pt idx="0">
                  <c:v>制造业PMI</c:v>
                </c:pt>
              </c:strCache>
            </c:strRef>
          </c:tx>
          <c:spPr>
            <a:ln w="28575" cap="rnd">
              <a:solidFill>
                <a:srgbClr val="002060"/>
              </a:solidFill>
              <a:round/>
            </a:ln>
            <a:effectLst/>
          </c:spPr>
          <c:marker>
            <c:symbol val="square"/>
            <c:size val="7"/>
            <c:spPr>
              <a:solidFill>
                <a:schemeClr val="accent1">
                  <a:lumMod val="50000"/>
                </a:schemeClr>
              </a:solidFill>
              <a:ln w="9525">
                <a:solidFill>
                  <a:schemeClr val="accent1">
                    <a:lumMod val="50000"/>
                  </a:schemeClr>
                </a:solidFill>
              </a:ln>
              <a:effectLst/>
            </c:spPr>
          </c:marker>
          <c:dLbls>
            <c:dLbl>
              <c:idx val="12"/>
              <c:layout>
                <c:manualLayout>
                  <c:x val="-1.1666136944437955E-2"/>
                  <c:y val="-8.6193523366298236E-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0066"/>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799-4CF8-AFAC-4F6A2CAAF0C6}"/>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rgbClr val="002060"/>
                      </a:solidFill>
                      <a:round/>
                      <a:tailEnd type="triangle"/>
                    </a:ln>
                    <a:effectLst/>
                  </c:spPr>
                </c15:leaderLines>
              </c:ext>
            </c:extLst>
          </c:dLbls>
          <c:cat>
            <c:numRef>
              <c:f>Sheet1!$A$2:$A$14</c:f>
              <c:numCache>
                <c:formatCode>yyyy"年"m"月";@</c:formatCode>
                <c:ptCount val="13"/>
                <c:pt idx="0">
                  <c:v>44501</c:v>
                </c:pt>
                <c:pt idx="1">
                  <c:v>44470</c:v>
                </c:pt>
                <c:pt idx="2">
                  <c:v>44440</c:v>
                </c:pt>
                <c:pt idx="3">
                  <c:v>44409</c:v>
                </c:pt>
                <c:pt idx="4">
                  <c:v>44378</c:v>
                </c:pt>
                <c:pt idx="5">
                  <c:v>44348</c:v>
                </c:pt>
                <c:pt idx="6">
                  <c:v>44317</c:v>
                </c:pt>
                <c:pt idx="7">
                  <c:v>44287</c:v>
                </c:pt>
                <c:pt idx="8">
                  <c:v>44256</c:v>
                </c:pt>
                <c:pt idx="9">
                  <c:v>44228</c:v>
                </c:pt>
                <c:pt idx="10">
                  <c:v>44197</c:v>
                </c:pt>
                <c:pt idx="11">
                  <c:v>44166</c:v>
                </c:pt>
                <c:pt idx="12">
                  <c:v>44136</c:v>
                </c:pt>
              </c:numCache>
            </c:numRef>
          </c:cat>
          <c:val>
            <c:numRef>
              <c:f>Sheet1!$B$2:$B$14</c:f>
              <c:numCache>
                <c:formatCode>0.00%</c:formatCode>
                <c:ptCount val="13"/>
                <c:pt idx="0">
                  <c:v>0.501</c:v>
                </c:pt>
                <c:pt idx="1">
                  <c:v>0.49200000000000005</c:v>
                </c:pt>
                <c:pt idx="2">
                  <c:v>0.496</c:v>
                </c:pt>
                <c:pt idx="3">
                  <c:v>0.501</c:v>
                </c:pt>
                <c:pt idx="4">
                  <c:v>0.504</c:v>
                </c:pt>
                <c:pt idx="5">
                  <c:v>0.50900000000000001</c:v>
                </c:pt>
                <c:pt idx="6">
                  <c:v>0.51</c:v>
                </c:pt>
                <c:pt idx="7">
                  <c:v>0.51100000000000001</c:v>
                </c:pt>
                <c:pt idx="8">
                  <c:v>0.51900000000000002</c:v>
                </c:pt>
                <c:pt idx="9">
                  <c:v>0.50600000000000001</c:v>
                </c:pt>
                <c:pt idx="10">
                  <c:v>0.51300000000000001</c:v>
                </c:pt>
                <c:pt idx="11">
                  <c:v>0.51900000000000002</c:v>
                </c:pt>
                <c:pt idx="12">
                  <c:v>0.52100000000000002</c:v>
                </c:pt>
              </c:numCache>
            </c:numRef>
          </c:val>
          <c:smooth val="1"/>
          <c:extLst>
            <c:ext xmlns:c16="http://schemas.microsoft.com/office/drawing/2014/chart" uri="{C3380CC4-5D6E-409C-BE32-E72D297353CC}">
              <c16:uniqueId val="{00000001-4799-4CF8-AFAC-4F6A2CAAF0C6}"/>
            </c:ext>
          </c:extLst>
        </c:ser>
        <c:ser>
          <c:idx val="1"/>
          <c:order val="1"/>
          <c:tx>
            <c:strRef>
              <c:f>Sheet1!$C$1</c:f>
              <c:strCache>
                <c:ptCount val="1"/>
                <c:pt idx="0">
                  <c:v>财新中国PMI</c:v>
                </c:pt>
              </c:strCache>
            </c:strRef>
          </c:tx>
          <c:spPr>
            <a:ln w="28575" cap="rnd">
              <a:solidFill>
                <a:srgbClr val="FF9933"/>
              </a:solidFill>
              <a:round/>
            </a:ln>
            <a:effectLst/>
          </c:spPr>
          <c:marker>
            <c:symbol val="triangle"/>
            <c:size val="7"/>
            <c:spPr>
              <a:solidFill>
                <a:srgbClr val="FF9933"/>
              </a:solidFill>
              <a:ln w="9525">
                <a:solidFill>
                  <a:srgbClr val="FF9933"/>
                </a:solidFill>
              </a:ln>
              <a:effectLst/>
            </c:spPr>
          </c:marker>
          <c:dLbls>
            <c:dLbl>
              <c:idx val="12"/>
              <c:layout>
                <c:manualLayout>
                  <c:x val="-1.3332727936500643E-2"/>
                  <c:y val="9.35815396548380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799-4CF8-AFAC-4F6A2CAAF0C6}"/>
                </c:ext>
              </c:extLst>
            </c:dLbl>
            <c:spPr>
              <a:noFill/>
              <a:ln>
                <a:noFill/>
              </a:ln>
              <a:effectLst/>
            </c:spPr>
            <c:txPr>
              <a:bodyPr rot="0" spcFirstLastPara="1" vertOverflow="ellipsis" vert="horz" wrap="square" anchor="ctr" anchorCtr="1"/>
              <a:lstStyle/>
              <a:p>
                <a:pPr>
                  <a:defRPr sz="1200" b="1" i="0" u="none" strike="noStrike" kern="1200" baseline="0">
                    <a:solidFill>
                      <a:srgbClr val="FF9933"/>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rgbClr val="FF9933"/>
                      </a:solidFill>
                      <a:round/>
                      <a:headEnd type="none"/>
                      <a:tailEnd type="triangle"/>
                    </a:ln>
                    <a:effectLst/>
                  </c:spPr>
                </c15:leaderLines>
              </c:ext>
            </c:extLst>
          </c:dLbls>
          <c:cat>
            <c:numRef>
              <c:f>Sheet1!$A$2:$A$14</c:f>
              <c:numCache>
                <c:formatCode>yyyy"年"m"月";@</c:formatCode>
                <c:ptCount val="13"/>
                <c:pt idx="0">
                  <c:v>44501</c:v>
                </c:pt>
                <c:pt idx="1">
                  <c:v>44470</c:v>
                </c:pt>
                <c:pt idx="2">
                  <c:v>44440</c:v>
                </c:pt>
                <c:pt idx="3">
                  <c:v>44409</c:v>
                </c:pt>
                <c:pt idx="4">
                  <c:v>44378</c:v>
                </c:pt>
                <c:pt idx="5">
                  <c:v>44348</c:v>
                </c:pt>
                <c:pt idx="6">
                  <c:v>44317</c:v>
                </c:pt>
                <c:pt idx="7">
                  <c:v>44287</c:v>
                </c:pt>
                <c:pt idx="8">
                  <c:v>44256</c:v>
                </c:pt>
                <c:pt idx="9">
                  <c:v>44228</c:v>
                </c:pt>
                <c:pt idx="10">
                  <c:v>44197</c:v>
                </c:pt>
                <c:pt idx="11">
                  <c:v>44166</c:v>
                </c:pt>
                <c:pt idx="12">
                  <c:v>44136</c:v>
                </c:pt>
              </c:numCache>
            </c:numRef>
          </c:cat>
          <c:val>
            <c:numRef>
              <c:f>Sheet1!$C$2:$C$14</c:f>
              <c:numCache>
                <c:formatCode>0.00%</c:formatCode>
                <c:ptCount val="13"/>
                <c:pt idx="0">
                  <c:v>0.499</c:v>
                </c:pt>
                <c:pt idx="1">
                  <c:v>0.50600000000000001</c:v>
                </c:pt>
                <c:pt idx="2">
                  <c:v>0.5</c:v>
                </c:pt>
                <c:pt idx="3">
                  <c:v>0.49200000000000005</c:v>
                </c:pt>
                <c:pt idx="4">
                  <c:v>0.503</c:v>
                </c:pt>
                <c:pt idx="5">
                  <c:v>0.51300000000000001</c:v>
                </c:pt>
                <c:pt idx="6">
                  <c:v>0.52</c:v>
                </c:pt>
                <c:pt idx="7">
                  <c:v>0.51900000000000002</c:v>
                </c:pt>
                <c:pt idx="8">
                  <c:v>0.50600000000000001</c:v>
                </c:pt>
                <c:pt idx="9">
                  <c:v>0.50900000000000001</c:v>
                </c:pt>
                <c:pt idx="10">
                  <c:v>0.51500000000000001</c:v>
                </c:pt>
                <c:pt idx="11">
                  <c:v>0.53</c:v>
                </c:pt>
                <c:pt idx="12">
                  <c:v>0.54899999999999993</c:v>
                </c:pt>
              </c:numCache>
            </c:numRef>
          </c:val>
          <c:smooth val="1"/>
          <c:extLst>
            <c:ext xmlns:c16="http://schemas.microsoft.com/office/drawing/2014/chart" uri="{C3380CC4-5D6E-409C-BE32-E72D297353CC}">
              <c16:uniqueId val="{00000003-4799-4CF8-AFAC-4F6A2CAAF0C6}"/>
            </c:ext>
          </c:extLst>
        </c:ser>
        <c:dLbls>
          <c:showLegendKey val="0"/>
          <c:showVal val="0"/>
          <c:showCatName val="0"/>
          <c:showSerName val="0"/>
          <c:showPercent val="0"/>
          <c:showBubbleSize val="0"/>
        </c:dLbls>
        <c:marker val="1"/>
        <c:smooth val="0"/>
        <c:axId val="444000408"/>
        <c:axId val="444005112"/>
      </c:lineChart>
      <c:dateAx>
        <c:axId val="444000408"/>
        <c:scaling>
          <c:orientation val="minMax"/>
        </c:scaling>
        <c:delete val="0"/>
        <c:axPos val="b"/>
        <c:numFmt formatCode="yyyy&quot;年&quot;m&quot;月&quot;;@" sourceLinked="1"/>
        <c:majorTickMark val="none"/>
        <c:minorTickMark val="none"/>
        <c:tickLblPos val="low"/>
        <c:spPr>
          <a:noFill/>
          <a:ln w="31750"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44005112"/>
        <c:crossesAt val="0.5"/>
        <c:auto val="1"/>
        <c:lblOffset val="100"/>
        <c:baseTimeUnit val="months"/>
      </c:dateAx>
      <c:valAx>
        <c:axId val="444005112"/>
        <c:scaling>
          <c:orientation val="minMax"/>
          <c:max val="0.55000000000000004"/>
          <c:min val="0.48000000000000004"/>
        </c:scaling>
        <c:delete val="0"/>
        <c:axPos val="l"/>
        <c:numFmt formatCode="0.00%" sourceLinked="1"/>
        <c:majorTickMark val="none"/>
        <c:minorTickMark val="none"/>
        <c:tickLblPos val="low"/>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44000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a:noFill/>
    </a:ln>
    <a:effectLst/>
  </c:spPr>
  <c:txPr>
    <a:bodyPr/>
    <a:lstStyle/>
    <a:p>
      <a:pPr>
        <a:defRPr sz="12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ltLang="zh-CN" sz="1400" dirty="0">
                <a:latin typeface="微软雅黑" panose="020B0503020204020204" pitchFamily="34" charset="-122"/>
                <a:ea typeface="微软雅黑" panose="020B0503020204020204" pitchFamily="34" charset="-122"/>
              </a:rPr>
              <a:t>2021</a:t>
            </a:r>
            <a:r>
              <a:rPr lang="zh-CN" altLang="en-US" sz="1400" dirty="0">
                <a:latin typeface="微软雅黑" panose="020B0503020204020204" pitchFamily="34" charset="-122"/>
                <a:ea typeface="微软雅黑" panose="020B0503020204020204" pitchFamily="34" charset="-122"/>
              </a:rPr>
              <a:t>年</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30</a:t>
            </a:r>
            <a:r>
              <a:rPr lang="zh-CN" altLang="en-US" sz="1400" dirty="0">
                <a:latin typeface="微软雅黑" panose="020B0503020204020204" pitchFamily="34" charset="-122"/>
                <a:ea typeface="微软雅黑" panose="020B0503020204020204" pitchFamily="34" charset="-122"/>
              </a:rPr>
              <a:t>日沪市市值前十（万亿）</a:t>
            </a:r>
            <a:endParaRPr lang="en-US" altLang="zh-CN" sz="1400" dirty="0">
              <a:latin typeface="微软雅黑" panose="020B0503020204020204" pitchFamily="34" charset="-122"/>
              <a:ea typeface="微软雅黑" panose="020B0503020204020204" pitchFamily="34" charset="-122"/>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tx>
            <c:strRef>
              <c:f>Sheet1!$B$1</c:f>
              <c:strCache>
                <c:ptCount val="1"/>
                <c:pt idx="0">
                  <c:v>系列 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贵州茅台</c:v>
                </c:pt>
                <c:pt idx="1">
                  <c:v>工商银行</c:v>
                </c:pt>
                <c:pt idx="2">
                  <c:v>招商银行</c:v>
                </c:pt>
                <c:pt idx="3">
                  <c:v>建设银行</c:v>
                </c:pt>
                <c:pt idx="4">
                  <c:v>农业银行</c:v>
                </c:pt>
                <c:pt idx="5">
                  <c:v>中国平安</c:v>
                </c:pt>
                <c:pt idx="6">
                  <c:v>中国银行</c:v>
                </c:pt>
                <c:pt idx="7">
                  <c:v>中国石油</c:v>
                </c:pt>
                <c:pt idx="8">
                  <c:v>中国人寿</c:v>
                </c:pt>
                <c:pt idx="9">
                  <c:v>隆基股份</c:v>
                </c:pt>
              </c:strCache>
            </c:strRef>
          </c:cat>
          <c:val>
            <c:numRef>
              <c:f>Sheet1!$B$2:$B$11</c:f>
              <c:numCache>
                <c:formatCode>0.00_);[Red]\(0.00\)</c:formatCode>
                <c:ptCount val="10"/>
                <c:pt idx="0">
                  <c:v>2.4254290263059999</c:v>
                </c:pt>
                <c:pt idx="1">
                  <c:v>1.5273051432921998</c:v>
                </c:pt>
                <c:pt idx="2">
                  <c:v>1.2473523499533001</c:v>
                </c:pt>
                <c:pt idx="3">
                  <c:v>1.0542015099338999</c:v>
                </c:pt>
                <c:pt idx="4">
                  <c:v>0.99361533170084004</c:v>
                </c:pt>
                <c:pt idx="5">
                  <c:v>0.85159785202355998</c:v>
                </c:pt>
                <c:pt idx="6">
                  <c:v>0.82818888083768993</c:v>
                </c:pt>
                <c:pt idx="7">
                  <c:v>0.82115493617909996</c:v>
                </c:pt>
                <c:pt idx="8">
                  <c:v>0.69348322189104006</c:v>
                </c:pt>
                <c:pt idx="9">
                  <c:v>0.47320032573336002</c:v>
                </c:pt>
              </c:numCache>
            </c:numRef>
          </c:val>
          <c:extLst>
            <c:ext xmlns:c16="http://schemas.microsoft.com/office/drawing/2014/chart" uri="{C3380CC4-5D6E-409C-BE32-E72D297353CC}">
              <c16:uniqueId val="{00000000-7A41-4A9A-91C7-856386F7AC6E}"/>
            </c:ext>
          </c:extLst>
        </c:ser>
        <c:dLbls>
          <c:dLblPos val="outEnd"/>
          <c:showLegendKey val="0"/>
          <c:showVal val="1"/>
          <c:showCatName val="0"/>
          <c:showSerName val="0"/>
          <c:showPercent val="0"/>
          <c:showBubbleSize val="0"/>
        </c:dLbls>
        <c:gapWidth val="100"/>
        <c:overlap val="-27"/>
        <c:axId val="443998448"/>
        <c:axId val="448646264"/>
      </c:barChart>
      <c:catAx>
        <c:axId val="443998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ea"/>
                <a:ea typeface="+mn-ea"/>
                <a:cs typeface="+mn-cs"/>
              </a:defRPr>
            </a:pPr>
            <a:endParaRPr lang="zh-CN"/>
          </a:p>
        </c:txPr>
        <c:crossAx val="448646264"/>
        <c:crosses val="autoZero"/>
        <c:auto val="1"/>
        <c:lblAlgn val="ctr"/>
        <c:lblOffset val="100"/>
        <c:noMultiLvlLbl val="0"/>
      </c:catAx>
      <c:valAx>
        <c:axId val="448646264"/>
        <c:scaling>
          <c:orientation val="minMax"/>
        </c:scaling>
        <c:delete val="1"/>
        <c:axPos val="l"/>
        <c:numFmt formatCode="0.00_);[Red]\(0.00\)" sourceLinked="1"/>
        <c:majorTickMark val="none"/>
        <c:minorTickMark val="none"/>
        <c:tickLblPos val="nextTo"/>
        <c:crossAx val="4439984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ltLang="zh-CN" sz="1400" b="0" i="0" baseline="0" dirty="0">
                <a:effectLst/>
                <a:latin typeface="微软雅黑" panose="020B0503020204020204" pitchFamily="34" charset="-122"/>
                <a:ea typeface="微软雅黑" panose="020B0503020204020204" pitchFamily="34" charset="-122"/>
              </a:rPr>
              <a:t>2021</a:t>
            </a:r>
            <a:r>
              <a:rPr lang="zh-CN" altLang="zh-CN" sz="1400" b="0" i="0" baseline="0" dirty="0">
                <a:effectLst/>
                <a:latin typeface="微软雅黑" panose="020B0503020204020204" pitchFamily="34" charset="-122"/>
                <a:ea typeface="微软雅黑" panose="020B0503020204020204" pitchFamily="34" charset="-122"/>
              </a:rPr>
              <a:t>年</a:t>
            </a:r>
            <a:r>
              <a:rPr lang="en-US" altLang="zh-CN" sz="1400" b="0" i="0" baseline="0" dirty="0">
                <a:effectLst/>
                <a:latin typeface="微软雅黑" panose="020B0503020204020204" pitchFamily="34" charset="-122"/>
                <a:ea typeface="微软雅黑" panose="020B0503020204020204" pitchFamily="34" charset="-122"/>
              </a:rPr>
              <a:t>11</a:t>
            </a:r>
            <a:r>
              <a:rPr lang="zh-CN" altLang="zh-CN" sz="1400" b="0" i="0" baseline="0" dirty="0">
                <a:effectLst/>
                <a:latin typeface="微软雅黑" panose="020B0503020204020204" pitchFamily="34" charset="-122"/>
                <a:ea typeface="微软雅黑" panose="020B0503020204020204" pitchFamily="34" charset="-122"/>
              </a:rPr>
              <a:t>月</a:t>
            </a:r>
            <a:r>
              <a:rPr lang="en-US" altLang="zh-CN" sz="1400" b="0" i="0" baseline="0" dirty="0">
                <a:effectLst/>
                <a:latin typeface="微软雅黑" panose="020B0503020204020204" pitchFamily="34" charset="-122"/>
                <a:ea typeface="微软雅黑" panose="020B0503020204020204" pitchFamily="34" charset="-122"/>
              </a:rPr>
              <a:t>30</a:t>
            </a:r>
            <a:r>
              <a:rPr lang="zh-CN" altLang="zh-CN" sz="1400" b="0" i="0" baseline="0" dirty="0">
                <a:effectLst/>
                <a:latin typeface="微软雅黑" panose="020B0503020204020204" pitchFamily="34" charset="-122"/>
                <a:ea typeface="微软雅黑" panose="020B0503020204020204" pitchFamily="34" charset="-122"/>
              </a:rPr>
              <a:t>日</a:t>
            </a:r>
            <a:r>
              <a:rPr lang="zh-CN" altLang="en-US" sz="1400" b="0" i="0" baseline="0" dirty="0">
                <a:effectLst/>
                <a:latin typeface="微软雅黑" panose="020B0503020204020204" pitchFamily="34" charset="-122"/>
                <a:ea typeface="微软雅黑" panose="020B0503020204020204" pitchFamily="34" charset="-122"/>
              </a:rPr>
              <a:t>深市</a:t>
            </a:r>
            <a:r>
              <a:rPr lang="zh-CN" altLang="zh-CN" sz="1400" b="0" i="0" baseline="0" dirty="0">
                <a:effectLst/>
                <a:latin typeface="微软雅黑" panose="020B0503020204020204" pitchFamily="34" charset="-122"/>
                <a:ea typeface="微软雅黑" panose="020B0503020204020204" pitchFamily="34" charset="-122"/>
              </a:rPr>
              <a:t>市值前十（万亿）</a:t>
            </a:r>
            <a:endParaRPr lang="zh-CN" altLang="zh-CN" sz="1400" dirty="0">
              <a:effectLst/>
              <a:latin typeface="微软雅黑" panose="020B0503020204020204" pitchFamily="34" charset="-122"/>
              <a:ea typeface="微软雅黑" panose="020B0503020204020204" pitchFamily="34" charset="-122"/>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tx>
            <c:strRef>
              <c:f>Sheet1!$B$1</c:f>
              <c:strCache>
                <c:ptCount val="1"/>
                <c:pt idx="0">
                  <c:v>系列 1</c:v>
                </c:pt>
              </c:strCache>
            </c:strRef>
          </c:tx>
          <c:spPr>
            <a:solidFill>
              <a:srgbClr val="00006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宁德时代</c:v>
                </c:pt>
                <c:pt idx="1">
                  <c:v>五粮液</c:v>
                </c:pt>
                <c:pt idx="2">
                  <c:v>比亚迪</c:v>
                </c:pt>
                <c:pt idx="3">
                  <c:v>美的集团</c:v>
                </c:pt>
                <c:pt idx="4">
                  <c:v>海康威视</c:v>
                </c:pt>
                <c:pt idx="5">
                  <c:v>迈瑞医疗</c:v>
                </c:pt>
                <c:pt idx="6">
                  <c:v>东方财富</c:v>
                </c:pt>
                <c:pt idx="7">
                  <c:v>平安银行</c:v>
                </c:pt>
                <c:pt idx="8">
                  <c:v>泸州老窖</c:v>
                </c:pt>
                <c:pt idx="9">
                  <c:v>金龙鱼</c:v>
                </c:pt>
              </c:strCache>
            </c:strRef>
          </c:cat>
          <c:val>
            <c:numRef>
              <c:f>Sheet1!$B$2:$B$11</c:f>
              <c:numCache>
                <c:formatCode>0.00_);[Red]\(0.00\)</c:formatCode>
                <c:ptCount val="10"/>
                <c:pt idx="0">
                  <c:v>1.584978816</c:v>
                </c:pt>
                <c:pt idx="1">
                  <c:v>0.84619054509000002</c:v>
                </c:pt>
                <c:pt idx="2">
                  <c:v>0.82763516334249998</c:v>
                </c:pt>
                <c:pt idx="3">
                  <c:v>0.47333967109021996</c:v>
                </c:pt>
                <c:pt idx="4">
                  <c:v>0.45409360938496002</c:v>
                </c:pt>
                <c:pt idx="5">
                  <c:v>0.43574022047238004</c:v>
                </c:pt>
                <c:pt idx="6">
                  <c:v>0.35803085765096004</c:v>
                </c:pt>
                <c:pt idx="7">
                  <c:v>0.33843921337312</c:v>
                </c:pt>
                <c:pt idx="8">
                  <c:v>0.33696630710379999</c:v>
                </c:pt>
                <c:pt idx="9">
                  <c:v>0.33353631129471994</c:v>
                </c:pt>
              </c:numCache>
            </c:numRef>
          </c:val>
          <c:extLst>
            <c:ext xmlns:c16="http://schemas.microsoft.com/office/drawing/2014/chart" uri="{C3380CC4-5D6E-409C-BE32-E72D297353CC}">
              <c16:uniqueId val="{00000000-8BCC-4779-B968-522A80F2EC37}"/>
            </c:ext>
          </c:extLst>
        </c:ser>
        <c:dLbls>
          <c:dLblPos val="outEnd"/>
          <c:showLegendKey val="0"/>
          <c:showVal val="1"/>
          <c:showCatName val="0"/>
          <c:showSerName val="0"/>
          <c:showPercent val="0"/>
          <c:showBubbleSize val="0"/>
        </c:dLbls>
        <c:gapWidth val="100"/>
        <c:overlap val="-27"/>
        <c:axId val="448646656"/>
        <c:axId val="448647048"/>
      </c:barChart>
      <c:catAx>
        <c:axId val="448646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8647048"/>
        <c:crosses val="autoZero"/>
        <c:auto val="1"/>
        <c:lblAlgn val="ctr"/>
        <c:lblOffset val="100"/>
        <c:noMultiLvlLbl val="0"/>
      </c:catAx>
      <c:valAx>
        <c:axId val="448647048"/>
        <c:scaling>
          <c:orientation val="minMax"/>
        </c:scaling>
        <c:delete val="1"/>
        <c:axPos val="l"/>
        <c:numFmt formatCode="0.00_);[Red]\(0.00\)" sourceLinked="1"/>
        <c:majorTickMark val="none"/>
        <c:minorTickMark val="none"/>
        <c:tickLblPos val="nextTo"/>
        <c:crossAx val="448646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43178065409609"/>
          <c:y val="2.6416307389758718E-2"/>
          <c:w val="0.80587877471214431"/>
          <c:h val="0.9471673852204826"/>
        </c:manualLayout>
      </c:layout>
      <c:barChart>
        <c:barDir val="bar"/>
        <c:grouping val="clustered"/>
        <c:varyColors val="0"/>
        <c:ser>
          <c:idx val="0"/>
          <c:order val="0"/>
          <c:tx>
            <c:strRef>
              <c:f>Sheet1!$B$1</c:f>
              <c:strCache>
                <c:ptCount val="1"/>
                <c:pt idx="0">
                  <c:v>月涨跌幅</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九安医疗</c:v>
                </c:pt>
                <c:pt idx="1">
                  <c:v>宇晶股份</c:v>
                </c:pt>
                <c:pt idx="2">
                  <c:v>欣锐科技</c:v>
                </c:pt>
                <c:pt idx="3">
                  <c:v>瀚川智能</c:v>
                </c:pt>
                <c:pt idx="4">
                  <c:v>合力科技</c:v>
                </c:pt>
                <c:pt idx="5">
                  <c:v>京泉华</c:v>
                </c:pt>
                <c:pt idx="6">
                  <c:v>佳创视讯</c:v>
                </c:pt>
                <c:pt idx="7">
                  <c:v>东方中科</c:v>
                </c:pt>
                <c:pt idx="8">
                  <c:v>海兰信</c:v>
                </c:pt>
                <c:pt idx="9">
                  <c:v>鹏辉能源</c:v>
                </c:pt>
              </c:strCache>
            </c:strRef>
          </c:cat>
          <c:val>
            <c:numRef>
              <c:f>Sheet1!$B$2:$B$11</c:f>
              <c:numCache>
                <c:formatCode>0.00%</c:formatCode>
                <c:ptCount val="10"/>
                <c:pt idx="0">
                  <c:v>2.1442786069651749</c:v>
                </c:pt>
                <c:pt idx="1">
                  <c:v>1.5203569436698272</c:v>
                </c:pt>
                <c:pt idx="2">
                  <c:v>1.4975817923186345</c:v>
                </c:pt>
                <c:pt idx="3">
                  <c:v>1.4171368124118477</c:v>
                </c:pt>
                <c:pt idx="4">
                  <c:v>1.3633854645814165</c:v>
                </c:pt>
                <c:pt idx="5">
                  <c:v>1.2161290322580647</c:v>
                </c:pt>
                <c:pt idx="6">
                  <c:v>1.0827067669172932</c:v>
                </c:pt>
                <c:pt idx="7">
                  <c:v>1.0789357424811268</c:v>
                </c:pt>
                <c:pt idx="8">
                  <c:v>1.0615533682984468</c:v>
                </c:pt>
                <c:pt idx="9">
                  <c:v>1.0173000000000001</c:v>
                </c:pt>
              </c:numCache>
            </c:numRef>
          </c:val>
          <c:extLst>
            <c:ext xmlns:c16="http://schemas.microsoft.com/office/drawing/2014/chart" uri="{C3380CC4-5D6E-409C-BE32-E72D297353CC}">
              <c16:uniqueId val="{00000000-7F20-4AF5-8955-A73AD0AB291A}"/>
            </c:ext>
          </c:extLst>
        </c:ser>
        <c:dLbls>
          <c:dLblPos val="outEnd"/>
          <c:showLegendKey val="0"/>
          <c:showVal val="1"/>
          <c:showCatName val="0"/>
          <c:showSerName val="0"/>
          <c:showPercent val="0"/>
          <c:showBubbleSize val="0"/>
        </c:dLbls>
        <c:gapWidth val="80"/>
        <c:axId val="448648616"/>
        <c:axId val="448653320"/>
      </c:barChart>
      <c:catAx>
        <c:axId val="4486486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8653320"/>
        <c:crosses val="autoZero"/>
        <c:auto val="1"/>
        <c:lblAlgn val="ctr"/>
        <c:lblOffset val="100"/>
        <c:noMultiLvlLbl val="0"/>
      </c:catAx>
      <c:valAx>
        <c:axId val="448653320"/>
        <c:scaling>
          <c:orientation val="minMax"/>
        </c:scaling>
        <c:delete val="1"/>
        <c:axPos val="t"/>
        <c:numFmt formatCode="0.00%" sourceLinked="1"/>
        <c:majorTickMark val="none"/>
        <c:minorTickMark val="none"/>
        <c:tickLblPos val="nextTo"/>
        <c:crossAx val="448648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117396399275597E-2"/>
          <c:y val="2.6416307389758718E-2"/>
          <c:w val="0.82156479705976349"/>
          <c:h val="0.9471673852204826"/>
        </c:manualLayout>
      </c:layout>
      <c:barChart>
        <c:barDir val="bar"/>
        <c:grouping val="clustered"/>
        <c:varyColors val="0"/>
        <c:ser>
          <c:idx val="0"/>
          <c:order val="0"/>
          <c:tx>
            <c:strRef>
              <c:f>Sheet1!$B$1</c:f>
              <c:strCache>
                <c:ptCount val="1"/>
                <c:pt idx="0">
                  <c:v>系列 1</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宇顺电子</c:v>
                </c:pt>
                <c:pt idx="1">
                  <c:v>ST安泰</c:v>
                </c:pt>
                <c:pt idx="2">
                  <c:v>富临精工</c:v>
                </c:pt>
                <c:pt idx="3">
                  <c:v>上机数控</c:v>
                </c:pt>
                <c:pt idx="4">
                  <c:v>湖北宜化</c:v>
                </c:pt>
                <c:pt idx="5">
                  <c:v>司尔特</c:v>
                </c:pt>
                <c:pt idx="6">
                  <c:v>联泓新科</c:v>
                </c:pt>
                <c:pt idx="7">
                  <c:v>龙蟠科技</c:v>
                </c:pt>
                <c:pt idx="8">
                  <c:v>奥园美谷</c:v>
                </c:pt>
                <c:pt idx="9">
                  <c:v>国发股份</c:v>
                </c:pt>
              </c:strCache>
            </c:strRef>
          </c:cat>
          <c:val>
            <c:numRef>
              <c:f>Sheet1!$B$2:$B$11</c:f>
              <c:numCache>
                <c:formatCode>0.00%</c:formatCode>
                <c:ptCount val="10"/>
                <c:pt idx="0">
                  <c:v>-0.24158415841584169</c:v>
                </c:pt>
                <c:pt idx="1">
                  <c:v>-0.25128205128205128</c:v>
                </c:pt>
                <c:pt idx="2">
                  <c:v>-0.25598563447725464</c:v>
                </c:pt>
                <c:pt idx="3">
                  <c:v>-0.25815081090118697</c:v>
                </c:pt>
                <c:pt idx="4">
                  <c:v>-0.26092233009708743</c:v>
                </c:pt>
                <c:pt idx="5">
                  <c:v>-0.26864590876176686</c:v>
                </c:pt>
                <c:pt idx="6">
                  <c:v>-0.29606055393084463</c:v>
                </c:pt>
                <c:pt idx="7">
                  <c:v>-0.30150184188155293</c:v>
                </c:pt>
                <c:pt idx="8">
                  <c:v>-0.32351097178683375</c:v>
                </c:pt>
                <c:pt idx="9">
                  <c:v>-0.33926805143422345</c:v>
                </c:pt>
              </c:numCache>
            </c:numRef>
          </c:val>
          <c:extLst>
            <c:ext xmlns:c16="http://schemas.microsoft.com/office/drawing/2014/chart" uri="{C3380CC4-5D6E-409C-BE32-E72D297353CC}">
              <c16:uniqueId val="{00000000-5106-4436-9B54-2BEC1A9BBAF3}"/>
            </c:ext>
          </c:extLst>
        </c:ser>
        <c:dLbls>
          <c:dLblPos val="outEnd"/>
          <c:showLegendKey val="0"/>
          <c:showVal val="1"/>
          <c:showCatName val="0"/>
          <c:showSerName val="0"/>
          <c:showPercent val="0"/>
          <c:showBubbleSize val="0"/>
        </c:dLbls>
        <c:gapWidth val="100"/>
        <c:axId val="448647440"/>
        <c:axId val="448645872"/>
      </c:barChart>
      <c:catAx>
        <c:axId val="448647440"/>
        <c:scaling>
          <c:orientation val="minMax"/>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8645872"/>
        <c:crosses val="autoZero"/>
        <c:auto val="1"/>
        <c:lblAlgn val="ctr"/>
        <c:lblOffset val="100"/>
        <c:noMultiLvlLbl val="0"/>
      </c:catAx>
      <c:valAx>
        <c:axId val="448645872"/>
        <c:scaling>
          <c:orientation val="minMax"/>
        </c:scaling>
        <c:delete val="1"/>
        <c:axPos val="b"/>
        <c:numFmt formatCode="0.00%" sourceLinked="1"/>
        <c:majorTickMark val="none"/>
        <c:minorTickMark val="none"/>
        <c:tickLblPos val="nextTo"/>
        <c:crossAx val="448647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708286257822132E-2"/>
          <c:y val="1.6406248990757322E-2"/>
          <c:w val="0.90029173336617019"/>
          <c:h val="0.94843750317190556"/>
        </c:manualLayout>
      </c:layout>
      <c:barChart>
        <c:barDir val="bar"/>
        <c:grouping val="clustered"/>
        <c:varyColors val="0"/>
        <c:ser>
          <c:idx val="0"/>
          <c:order val="0"/>
          <c:tx>
            <c:strRef>
              <c:f>Sheet1!$B$1</c:f>
              <c:strCache>
                <c:ptCount val="1"/>
                <c:pt idx="0">
                  <c:v>10月涨跌幅</c:v>
                </c:pt>
              </c:strCache>
            </c:strRef>
          </c:tx>
          <c:spPr>
            <a:solidFill>
              <a:srgbClr val="000066"/>
            </a:solidFill>
            <a:ln>
              <a:noFill/>
            </a:ln>
            <a:effectLst/>
          </c:spPr>
          <c:invertIfNegative val="0"/>
          <c:cat>
            <c:strRef>
              <c:f>Sheet1!$A$2:$A$11</c:f>
              <c:strCache>
                <c:ptCount val="10"/>
                <c:pt idx="0">
                  <c:v>文山电力</c:v>
                </c:pt>
                <c:pt idx="1">
                  <c:v>凤凰光学</c:v>
                </c:pt>
                <c:pt idx="2">
                  <c:v>*ST中孚</c:v>
                </c:pt>
                <c:pt idx="3">
                  <c:v>恒润股份</c:v>
                </c:pt>
                <c:pt idx="4">
                  <c:v>湖北宜化</c:v>
                </c:pt>
                <c:pt idx="5">
                  <c:v>金鸿顺</c:v>
                </c:pt>
                <c:pt idx="6">
                  <c:v>清水源</c:v>
                </c:pt>
                <c:pt idx="7">
                  <c:v>天泽信息</c:v>
                </c:pt>
                <c:pt idx="8">
                  <c:v>新文化</c:v>
                </c:pt>
                <c:pt idx="9">
                  <c:v>丰元股份</c:v>
                </c:pt>
              </c:strCache>
            </c:strRef>
          </c:cat>
          <c:val>
            <c:numRef>
              <c:f>Sheet1!$B$2:$B$11</c:f>
              <c:numCache>
                <c:formatCode>0.00%</c:formatCode>
                <c:ptCount val="10"/>
                <c:pt idx="0">
                  <c:v>1.5954999999999999</c:v>
                </c:pt>
                <c:pt idx="1">
                  <c:v>1.4351</c:v>
                </c:pt>
                <c:pt idx="2">
                  <c:v>0.90580000000000005</c:v>
                </c:pt>
                <c:pt idx="3">
                  <c:v>0.72840000000000005</c:v>
                </c:pt>
                <c:pt idx="4">
                  <c:v>0.72750000000000004</c:v>
                </c:pt>
                <c:pt idx="5">
                  <c:v>0.72070000000000001</c:v>
                </c:pt>
                <c:pt idx="6">
                  <c:v>0.67490000000000006</c:v>
                </c:pt>
                <c:pt idx="7">
                  <c:v>0.58460000000000001</c:v>
                </c:pt>
                <c:pt idx="8">
                  <c:v>0.57250000000000001</c:v>
                </c:pt>
                <c:pt idx="9">
                  <c:v>0.5675</c:v>
                </c:pt>
              </c:numCache>
            </c:numRef>
          </c:val>
          <c:extLst>
            <c:ext xmlns:c16="http://schemas.microsoft.com/office/drawing/2014/chart" uri="{C3380CC4-5D6E-409C-BE32-E72D297353CC}">
              <c16:uniqueId val="{00000000-B9B0-4584-9926-CB9FD12193DE}"/>
            </c:ext>
          </c:extLst>
        </c:ser>
        <c:ser>
          <c:idx val="1"/>
          <c:order val="1"/>
          <c:tx>
            <c:strRef>
              <c:f>Sheet1!$C$1</c:f>
              <c:strCache>
                <c:ptCount val="1"/>
                <c:pt idx="0">
                  <c:v>11月涨跌幅</c:v>
                </c:pt>
              </c:strCache>
            </c:strRef>
          </c:tx>
          <c:spPr>
            <a:solidFill>
              <a:srgbClr val="FF9933"/>
            </a:solidFill>
            <a:ln>
              <a:noFill/>
            </a:ln>
            <a:effectLst/>
          </c:spPr>
          <c:invertIfNegative val="0"/>
          <c:dLbls>
            <c:dLbl>
              <c:idx val="1"/>
              <c:layout>
                <c:manualLayout>
                  <c:x val="-4.7783656293122691E-17"/>
                  <c:y val="-4.687499711644949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9B0-4584-9926-CB9FD12193DE}"/>
                </c:ext>
              </c:extLst>
            </c:dLbl>
            <c:dLbl>
              <c:idx val="3"/>
              <c:layout>
                <c:manualLayout>
                  <c:x val="1.0261462055502511E-7"/>
                  <c:y val="4.68768425887773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9B0-4584-9926-CB9FD12193DE}"/>
                </c:ext>
              </c:extLst>
            </c:dLbl>
            <c:dLbl>
              <c:idx val="5"/>
              <c:layout>
                <c:manualLayout>
                  <c:x val="-9.5567312586245382E-17"/>
                  <c:y val="-7.030880473001939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9B0-4584-9926-CB9FD12193DE}"/>
                </c:ext>
              </c:extLst>
            </c:dLbl>
            <c:dLbl>
              <c:idx val="6"/>
              <c:layout>
                <c:manualLayout>
                  <c:x val="0"/>
                  <c:y val="-4.687130617179464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9B0-4584-9926-CB9FD12193DE}"/>
                </c:ext>
              </c:extLst>
            </c:dLbl>
            <c:dLbl>
              <c:idx val="7"/>
              <c:layout>
                <c:manualLayout>
                  <c:x val="-3.9085908960308545E-3"/>
                  <c:y val="2.345595328149893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9B0-4584-9926-CB9FD12193DE}"/>
                </c:ext>
              </c:extLst>
            </c:dLbl>
            <c:dLbl>
              <c:idx val="8"/>
              <c:layout>
                <c:manualLayout>
                  <c:x val="-1.3032056807454405E-3"/>
                  <c:y val="-1.40624991349346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9B0-4584-9926-CB9FD12193DE}"/>
                </c:ext>
              </c:extLst>
            </c:dLbl>
            <c:dLbl>
              <c:idx val="9"/>
              <c:layout>
                <c:manualLayout>
                  <c:x val="0"/>
                  <c:y val="-7.03124956746742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9B0-4584-9926-CB9FD12193DE}"/>
                </c:ext>
              </c:extLst>
            </c:dLbl>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等线" panose="02010600030101010101" pitchFamily="2" charset="-122"/>
                    <a:ea typeface="等线" panose="02010600030101010101" pitchFamily="2"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文山电力</c:v>
                </c:pt>
                <c:pt idx="1">
                  <c:v>凤凰光学</c:v>
                </c:pt>
                <c:pt idx="2">
                  <c:v>*ST中孚</c:v>
                </c:pt>
                <c:pt idx="3">
                  <c:v>恒润股份</c:v>
                </c:pt>
                <c:pt idx="4">
                  <c:v>湖北宜化</c:v>
                </c:pt>
                <c:pt idx="5">
                  <c:v>金鸿顺</c:v>
                </c:pt>
                <c:pt idx="6">
                  <c:v>清水源</c:v>
                </c:pt>
                <c:pt idx="7">
                  <c:v>天泽信息</c:v>
                </c:pt>
                <c:pt idx="8">
                  <c:v>新文化</c:v>
                </c:pt>
                <c:pt idx="9">
                  <c:v>丰元股份</c:v>
                </c:pt>
              </c:strCache>
            </c:strRef>
          </c:cat>
          <c:val>
            <c:numRef>
              <c:f>Sheet1!$C$2:$C$11</c:f>
              <c:numCache>
                <c:formatCode>0.00%</c:formatCode>
                <c:ptCount val="10"/>
                <c:pt idx="0">
                  <c:v>-0.20669999999999999</c:v>
                </c:pt>
                <c:pt idx="1">
                  <c:v>0.35010000000000002</c:v>
                </c:pt>
                <c:pt idx="2">
                  <c:v>-6.2799999999999995E-2</c:v>
                </c:pt>
                <c:pt idx="3">
                  <c:v>-9.8199999999999996E-2</c:v>
                </c:pt>
                <c:pt idx="4">
                  <c:v>-0.26090000000000002</c:v>
                </c:pt>
                <c:pt idx="5">
                  <c:v>-0.18690000000000001</c:v>
                </c:pt>
                <c:pt idx="6">
                  <c:v>0.27450000000000002</c:v>
                </c:pt>
                <c:pt idx="7">
                  <c:v>0.1242</c:v>
                </c:pt>
                <c:pt idx="8">
                  <c:v>-0.1845</c:v>
                </c:pt>
                <c:pt idx="9">
                  <c:v>0.27860000000000001</c:v>
                </c:pt>
              </c:numCache>
            </c:numRef>
          </c:val>
          <c:extLst>
            <c:ext xmlns:c16="http://schemas.microsoft.com/office/drawing/2014/chart" uri="{C3380CC4-5D6E-409C-BE32-E72D297353CC}">
              <c16:uniqueId val="{00000008-B9B0-4584-9926-CB9FD12193DE}"/>
            </c:ext>
          </c:extLst>
        </c:ser>
        <c:dLbls>
          <c:showLegendKey val="0"/>
          <c:showVal val="0"/>
          <c:showCatName val="0"/>
          <c:showSerName val="0"/>
          <c:showPercent val="0"/>
          <c:showBubbleSize val="0"/>
        </c:dLbls>
        <c:gapWidth val="80"/>
        <c:axId val="448650184"/>
        <c:axId val="448650576"/>
      </c:barChart>
      <c:catAx>
        <c:axId val="448650184"/>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b"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8650576"/>
        <c:crosses val="autoZero"/>
        <c:auto val="1"/>
        <c:lblAlgn val="ctr"/>
        <c:lblOffset val="100"/>
        <c:noMultiLvlLbl val="0"/>
      </c:catAx>
      <c:valAx>
        <c:axId val="448650576"/>
        <c:scaling>
          <c:orientation val="minMax"/>
        </c:scaling>
        <c:delete val="1"/>
        <c:axPos val="t"/>
        <c:numFmt formatCode="0.00%" sourceLinked="1"/>
        <c:majorTickMark val="none"/>
        <c:minorTickMark val="none"/>
        <c:tickLblPos val="nextTo"/>
        <c:crossAx val="44865018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ea"/>
                <a:ea typeface="+mn-ea"/>
                <a:cs typeface="+mn-cs"/>
              </a:defRPr>
            </a:pPr>
            <a:r>
              <a:rPr lang="en-US" altLang="zh-CN" sz="1860" b="0" dirty="0">
                <a:solidFill>
                  <a:schemeClr val="tx1">
                    <a:lumMod val="65000"/>
                    <a:lumOff val="35000"/>
                  </a:schemeClr>
                </a:solidFill>
                <a:latin typeface="幼圆" panose="02010509060101010101" pitchFamily="49" charset="-122"/>
                <a:ea typeface="幼圆" panose="02010509060101010101" pitchFamily="49" charset="-122"/>
              </a:rPr>
              <a:t>2021</a:t>
            </a:r>
            <a:r>
              <a:rPr lang="zh-CN" altLang="en-US" sz="1860" b="0" dirty="0">
                <a:solidFill>
                  <a:schemeClr val="tx1">
                    <a:lumMod val="65000"/>
                    <a:lumOff val="35000"/>
                  </a:schemeClr>
                </a:solidFill>
                <a:latin typeface="幼圆" panose="02010509060101010101" pitchFamily="49" charset="-122"/>
                <a:ea typeface="幼圆" panose="02010509060101010101" pitchFamily="49" charset="-122"/>
              </a:rPr>
              <a:t>年</a:t>
            </a:r>
            <a:r>
              <a:rPr lang="en-US" altLang="zh-CN" sz="1860" b="0" dirty="0">
                <a:solidFill>
                  <a:schemeClr val="tx1">
                    <a:lumMod val="65000"/>
                    <a:lumOff val="35000"/>
                  </a:schemeClr>
                </a:solidFill>
                <a:latin typeface="幼圆" panose="02010509060101010101" pitchFamily="49" charset="-122"/>
                <a:ea typeface="幼圆" panose="02010509060101010101" pitchFamily="49" charset="-122"/>
              </a:rPr>
              <a:t>11</a:t>
            </a:r>
            <a:r>
              <a:rPr lang="zh-CN" altLang="en-US" sz="1860" b="0" dirty="0">
                <a:solidFill>
                  <a:schemeClr val="tx1">
                    <a:lumMod val="65000"/>
                    <a:lumOff val="35000"/>
                  </a:schemeClr>
                </a:solidFill>
                <a:latin typeface="幼圆" panose="02010509060101010101" pitchFamily="49" charset="-122"/>
                <a:ea typeface="幼圆" panose="02010509060101010101" pitchFamily="49" charset="-122"/>
              </a:rPr>
              <a:t>月央行公开市场操作</a:t>
            </a:r>
          </a:p>
        </c:rich>
      </c:tx>
      <c:layout>
        <c:manualLayout>
          <c:xMode val="edge"/>
          <c:yMode val="edge"/>
          <c:x val="0.31598069395978129"/>
          <c:y val="2.401482489978065E-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ea"/>
              <a:ea typeface="+mn-ea"/>
              <a:cs typeface="+mn-cs"/>
            </a:defRPr>
          </a:pPr>
          <a:endParaRPr lang="zh-CN"/>
        </a:p>
      </c:txPr>
    </c:title>
    <c:autoTitleDeleted val="0"/>
    <c:plotArea>
      <c:layout>
        <c:manualLayout>
          <c:layoutTarget val="inner"/>
          <c:xMode val="edge"/>
          <c:yMode val="edge"/>
          <c:x val="9.243920887841775E-2"/>
          <c:y val="5.2940415152571058E-2"/>
          <c:w val="0.89242717339030098"/>
          <c:h val="0.68135958620502413"/>
        </c:manualLayout>
      </c:layout>
      <c:barChart>
        <c:barDir val="col"/>
        <c:grouping val="clustered"/>
        <c:varyColors val="0"/>
        <c:ser>
          <c:idx val="0"/>
          <c:order val="0"/>
          <c:tx>
            <c:strRef>
              <c:f>Sheet1!$B$2</c:f>
              <c:strCache>
                <c:ptCount val="1"/>
                <c:pt idx="0">
                  <c:v>全部投放量的总和</c:v>
                </c:pt>
              </c:strCache>
            </c:strRef>
          </c:tx>
          <c:spPr>
            <a:solidFill>
              <a:srgbClr val="FF9933"/>
            </a:solidFill>
            <a:ln>
              <a:solidFill>
                <a:srgbClr val="FF9933"/>
              </a:solidFill>
            </a:ln>
            <a:effectLst/>
          </c:spPr>
          <c:invertIfNegative val="0"/>
          <c:cat>
            <c:strRef>
              <c:f>Sheet1!$A$3:$A$24</c:f>
              <c:strCache>
                <c:ptCount val="22"/>
                <c:pt idx="0">
                  <c:v>2021-11-30</c:v>
                </c:pt>
                <c:pt idx="1">
                  <c:v>2021-11-29</c:v>
                </c:pt>
                <c:pt idx="2">
                  <c:v>2021-11-26</c:v>
                </c:pt>
                <c:pt idx="3">
                  <c:v>2021-11-25</c:v>
                </c:pt>
                <c:pt idx="4">
                  <c:v>2021-11-24</c:v>
                </c:pt>
                <c:pt idx="5">
                  <c:v>2021-11-23</c:v>
                </c:pt>
                <c:pt idx="6">
                  <c:v>2021-11-22</c:v>
                </c:pt>
                <c:pt idx="7">
                  <c:v>2021-11-19</c:v>
                </c:pt>
                <c:pt idx="8">
                  <c:v>2021-11-18</c:v>
                </c:pt>
                <c:pt idx="9">
                  <c:v>2021-11-17</c:v>
                </c:pt>
                <c:pt idx="10">
                  <c:v>2021-11-16</c:v>
                </c:pt>
                <c:pt idx="11">
                  <c:v>2021-11-15</c:v>
                </c:pt>
                <c:pt idx="12">
                  <c:v>2021-11-12</c:v>
                </c:pt>
                <c:pt idx="13">
                  <c:v>2021-11-11</c:v>
                </c:pt>
                <c:pt idx="14">
                  <c:v>2021-11-10</c:v>
                </c:pt>
                <c:pt idx="15">
                  <c:v>2021-11-09</c:v>
                </c:pt>
                <c:pt idx="16">
                  <c:v>2021-11-08</c:v>
                </c:pt>
                <c:pt idx="17">
                  <c:v>2021-11-05</c:v>
                </c:pt>
                <c:pt idx="18">
                  <c:v>2021-11-04</c:v>
                </c:pt>
                <c:pt idx="19">
                  <c:v>2021-11-03</c:v>
                </c:pt>
                <c:pt idx="20">
                  <c:v>2021-11-02</c:v>
                </c:pt>
                <c:pt idx="21">
                  <c:v>2021-11-01</c:v>
                </c:pt>
              </c:strCache>
            </c:strRef>
          </c:cat>
          <c:val>
            <c:numRef>
              <c:f>Sheet1!$B$3:$B$24</c:f>
              <c:numCache>
                <c:formatCode>#,##0.00</c:formatCode>
                <c:ptCount val="22"/>
                <c:pt idx="0">
                  <c:v>1000</c:v>
                </c:pt>
                <c:pt idx="1">
                  <c:v>1000</c:v>
                </c:pt>
                <c:pt idx="2">
                  <c:v>1000</c:v>
                </c:pt>
                <c:pt idx="3">
                  <c:v>1000</c:v>
                </c:pt>
                <c:pt idx="4">
                  <c:v>1000</c:v>
                </c:pt>
                <c:pt idx="5">
                  <c:v>500</c:v>
                </c:pt>
                <c:pt idx="6">
                  <c:v>500</c:v>
                </c:pt>
                <c:pt idx="7">
                  <c:v>500</c:v>
                </c:pt>
                <c:pt idx="8">
                  <c:v>500</c:v>
                </c:pt>
                <c:pt idx="9">
                  <c:v>500</c:v>
                </c:pt>
                <c:pt idx="10">
                  <c:v>500</c:v>
                </c:pt>
                <c:pt idx="11">
                  <c:v>10100</c:v>
                </c:pt>
                <c:pt idx="12">
                  <c:v>1000</c:v>
                </c:pt>
                <c:pt idx="13">
                  <c:v>1000</c:v>
                </c:pt>
                <c:pt idx="14">
                  <c:v>1000</c:v>
                </c:pt>
                <c:pt idx="15">
                  <c:v>1000</c:v>
                </c:pt>
                <c:pt idx="16">
                  <c:v>1000</c:v>
                </c:pt>
                <c:pt idx="17">
                  <c:v>1000</c:v>
                </c:pt>
                <c:pt idx="18">
                  <c:v>500</c:v>
                </c:pt>
                <c:pt idx="19">
                  <c:v>500</c:v>
                </c:pt>
                <c:pt idx="20">
                  <c:v>100</c:v>
                </c:pt>
                <c:pt idx="21">
                  <c:v>100</c:v>
                </c:pt>
              </c:numCache>
            </c:numRef>
          </c:val>
          <c:extLst>
            <c:ext xmlns:c16="http://schemas.microsoft.com/office/drawing/2014/chart" uri="{C3380CC4-5D6E-409C-BE32-E72D297353CC}">
              <c16:uniqueId val="{00000000-E230-4EAB-8773-51DA13B75BB9}"/>
            </c:ext>
          </c:extLst>
        </c:ser>
        <c:ser>
          <c:idx val="1"/>
          <c:order val="1"/>
          <c:tx>
            <c:strRef>
              <c:f>Sheet1!$C$2</c:f>
              <c:strCache>
                <c:ptCount val="1"/>
                <c:pt idx="0">
                  <c:v>全部回笼量的总和</c:v>
                </c:pt>
              </c:strCache>
            </c:strRef>
          </c:tx>
          <c:spPr>
            <a:solidFill>
              <a:srgbClr val="002060"/>
            </a:solidFill>
            <a:ln>
              <a:noFill/>
            </a:ln>
            <a:effectLst/>
          </c:spPr>
          <c:invertIfNegative val="0"/>
          <c:cat>
            <c:strRef>
              <c:f>Sheet1!$A$3:$A$24</c:f>
              <c:strCache>
                <c:ptCount val="22"/>
                <c:pt idx="0">
                  <c:v>2021-11-30</c:v>
                </c:pt>
                <c:pt idx="1">
                  <c:v>2021-11-29</c:v>
                </c:pt>
                <c:pt idx="2">
                  <c:v>2021-11-26</c:v>
                </c:pt>
                <c:pt idx="3">
                  <c:v>2021-11-25</c:v>
                </c:pt>
                <c:pt idx="4">
                  <c:v>2021-11-24</c:v>
                </c:pt>
                <c:pt idx="5">
                  <c:v>2021-11-23</c:v>
                </c:pt>
                <c:pt idx="6">
                  <c:v>2021-11-22</c:v>
                </c:pt>
                <c:pt idx="7">
                  <c:v>2021-11-19</c:v>
                </c:pt>
                <c:pt idx="8">
                  <c:v>2021-11-18</c:v>
                </c:pt>
                <c:pt idx="9">
                  <c:v>2021-11-17</c:v>
                </c:pt>
                <c:pt idx="10">
                  <c:v>2021-11-16</c:v>
                </c:pt>
                <c:pt idx="11">
                  <c:v>2021-11-15</c:v>
                </c:pt>
                <c:pt idx="12">
                  <c:v>2021-11-12</c:v>
                </c:pt>
                <c:pt idx="13">
                  <c:v>2021-11-11</c:v>
                </c:pt>
                <c:pt idx="14">
                  <c:v>2021-11-10</c:v>
                </c:pt>
                <c:pt idx="15">
                  <c:v>2021-11-09</c:v>
                </c:pt>
                <c:pt idx="16">
                  <c:v>2021-11-08</c:v>
                </c:pt>
                <c:pt idx="17">
                  <c:v>2021-11-05</c:v>
                </c:pt>
                <c:pt idx="18">
                  <c:v>2021-11-04</c:v>
                </c:pt>
                <c:pt idx="19">
                  <c:v>2021-11-03</c:v>
                </c:pt>
                <c:pt idx="20">
                  <c:v>2021-11-02</c:v>
                </c:pt>
                <c:pt idx="21">
                  <c:v>2021-11-01</c:v>
                </c:pt>
              </c:strCache>
            </c:strRef>
          </c:cat>
          <c:val>
            <c:numRef>
              <c:f>Sheet1!$C$3:$C$24</c:f>
              <c:numCache>
                <c:formatCode>0_ </c:formatCode>
                <c:ptCount val="22"/>
                <c:pt idx="0">
                  <c:v>-2500</c:v>
                </c:pt>
                <c:pt idx="1">
                  <c:v>-1200</c:v>
                </c:pt>
                <c:pt idx="2">
                  <c:v>-500</c:v>
                </c:pt>
                <c:pt idx="3">
                  <c:v>-500</c:v>
                </c:pt>
                <c:pt idx="4">
                  <c:v>-500</c:v>
                </c:pt>
                <c:pt idx="5">
                  <c:v>-500</c:v>
                </c:pt>
                <c:pt idx="6">
                  <c:v>-100</c:v>
                </c:pt>
                <c:pt idx="7">
                  <c:v>-1000</c:v>
                </c:pt>
                <c:pt idx="8">
                  <c:v>-1000</c:v>
                </c:pt>
                <c:pt idx="9">
                  <c:v>-1000</c:v>
                </c:pt>
                <c:pt idx="10">
                  <c:v>-9000</c:v>
                </c:pt>
                <c:pt idx="11">
                  <c:v>-1000</c:v>
                </c:pt>
                <c:pt idx="12">
                  <c:v>-1000</c:v>
                </c:pt>
                <c:pt idx="13">
                  <c:v>-500</c:v>
                </c:pt>
                <c:pt idx="14">
                  <c:v>-500</c:v>
                </c:pt>
                <c:pt idx="15">
                  <c:v>-100</c:v>
                </c:pt>
                <c:pt idx="16">
                  <c:v>-100</c:v>
                </c:pt>
                <c:pt idx="17">
                  <c:v>-2000</c:v>
                </c:pt>
                <c:pt idx="18">
                  <c:v>-2000</c:v>
                </c:pt>
                <c:pt idx="19">
                  <c:v>-2000</c:v>
                </c:pt>
                <c:pt idx="20">
                  <c:v>-2000</c:v>
                </c:pt>
                <c:pt idx="21">
                  <c:v>-2000</c:v>
                </c:pt>
              </c:numCache>
            </c:numRef>
          </c:val>
          <c:extLst>
            <c:ext xmlns:c16="http://schemas.microsoft.com/office/drawing/2014/chart" uri="{C3380CC4-5D6E-409C-BE32-E72D297353CC}">
              <c16:uniqueId val="{00000001-E230-4EAB-8773-51DA13B75BB9}"/>
            </c:ext>
          </c:extLst>
        </c:ser>
        <c:dLbls>
          <c:showLegendKey val="0"/>
          <c:showVal val="0"/>
          <c:showCatName val="0"/>
          <c:showSerName val="0"/>
          <c:showPercent val="0"/>
          <c:showBubbleSize val="0"/>
        </c:dLbls>
        <c:gapWidth val="50"/>
        <c:axId val="444000800"/>
        <c:axId val="444001976"/>
      </c:barChart>
      <c:lineChart>
        <c:grouping val="standard"/>
        <c:varyColors val="0"/>
        <c:ser>
          <c:idx val="2"/>
          <c:order val="2"/>
          <c:tx>
            <c:strRef>
              <c:f>Sheet1!$D$2</c:f>
              <c:strCache>
                <c:ptCount val="1"/>
                <c:pt idx="0">
                  <c:v>净投放量</c:v>
                </c:pt>
              </c:strCache>
            </c:strRef>
          </c:tx>
          <c:spPr>
            <a:ln w="31750" cap="rnd">
              <a:solidFill>
                <a:srgbClr val="000000">
                  <a:lumMod val="50000"/>
                  <a:lumOff val="50000"/>
                </a:srgbClr>
              </a:solidFill>
              <a:round/>
            </a:ln>
            <a:effectLst/>
          </c:spPr>
          <c:marker>
            <c:symbol val="none"/>
          </c:marker>
          <c:cat>
            <c:strRef>
              <c:f>Sheet1!$A$3:$A$24</c:f>
              <c:strCache>
                <c:ptCount val="22"/>
                <c:pt idx="0">
                  <c:v>2021-11-30</c:v>
                </c:pt>
                <c:pt idx="1">
                  <c:v>2021-11-29</c:v>
                </c:pt>
                <c:pt idx="2">
                  <c:v>2021-11-26</c:v>
                </c:pt>
                <c:pt idx="3">
                  <c:v>2021-11-25</c:v>
                </c:pt>
                <c:pt idx="4">
                  <c:v>2021-11-24</c:v>
                </c:pt>
                <c:pt idx="5">
                  <c:v>2021-11-23</c:v>
                </c:pt>
                <c:pt idx="6">
                  <c:v>2021-11-22</c:v>
                </c:pt>
                <c:pt idx="7">
                  <c:v>2021-11-19</c:v>
                </c:pt>
                <c:pt idx="8">
                  <c:v>2021-11-18</c:v>
                </c:pt>
                <c:pt idx="9">
                  <c:v>2021-11-17</c:v>
                </c:pt>
                <c:pt idx="10">
                  <c:v>2021-11-16</c:v>
                </c:pt>
                <c:pt idx="11">
                  <c:v>2021-11-15</c:v>
                </c:pt>
                <c:pt idx="12">
                  <c:v>2021-11-12</c:v>
                </c:pt>
                <c:pt idx="13">
                  <c:v>2021-11-11</c:v>
                </c:pt>
                <c:pt idx="14">
                  <c:v>2021-11-10</c:v>
                </c:pt>
                <c:pt idx="15">
                  <c:v>2021-11-09</c:v>
                </c:pt>
                <c:pt idx="16">
                  <c:v>2021-11-08</c:v>
                </c:pt>
                <c:pt idx="17">
                  <c:v>2021-11-05</c:v>
                </c:pt>
                <c:pt idx="18">
                  <c:v>2021-11-04</c:v>
                </c:pt>
                <c:pt idx="19">
                  <c:v>2021-11-03</c:v>
                </c:pt>
                <c:pt idx="20">
                  <c:v>2021-11-02</c:v>
                </c:pt>
                <c:pt idx="21">
                  <c:v>2021-11-01</c:v>
                </c:pt>
              </c:strCache>
            </c:strRef>
          </c:cat>
          <c:val>
            <c:numRef>
              <c:f>Sheet1!$D$3:$D$24</c:f>
              <c:numCache>
                <c:formatCode>#,##0.00</c:formatCode>
                <c:ptCount val="22"/>
                <c:pt idx="0">
                  <c:v>-1500</c:v>
                </c:pt>
                <c:pt idx="1">
                  <c:v>-200</c:v>
                </c:pt>
                <c:pt idx="2">
                  <c:v>500</c:v>
                </c:pt>
                <c:pt idx="3">
                  <c:v>500</c:v>
                </c:pt>
                <c:pt idx="4">
                  <c:v>500</c:v>
                </c:pt>
                <c:pt idx="5">
                  <c:v>0</c:v>
                </c:pt>
                <c:pt idx="6">
                  <c:v>400</c:v>
                </c:pt>
                <c:pt idx="7">
                  <c:v>-500</c:v>
                </c:pt>
                <c:pt idx="8">
                  <c:v>-500</c:v>
                </c:pt>
                <c:pt idx="9">
                  <c:v>-500</c:v>
                </c:pt>
                <c:pt idx="10">
                  <c:v>-8500</c:v>
                </c:pt>
                <c:pt idx="11">
                  <c:v>9100</c:v>
                </c:pt>
                <c:pt idx="12">
                  <c:v>0</c:v>
                </c:pt>
                <c:pt idx="13">
                  <c:v>500</c:v>
                </c:pt>
                <c:pt idx="14">
                  <c:v>500</c:v>
                </c:pt>
                <c:pt idx="15">
                  <c:v>900</c:v>
                </c:pt>
                <c:pt idx="16">
                  <c:v>900</c:v>
                </c:pt>
                <c:pt idx="17">
                  <c:v>-1000</c:v>
                </c:pt>
                <c:pt idx="18">
                  <c:v>-1500</c:v>
                </c:pt>
                <c:pt idx="19">
                  <c:v>-1500</c:v>
                </c:pt>
                <c:pt idx="20">
                  <c:v>-1900</c:v>
                </c:pt>
                <c:pt idx="21">
                  <c:v>-1900</c:v>
                </c:pt>
              </c:numCache>
            </c:numRef>
          </c:val>
          <c:smooth val="0"/>
          <c:extLst>
            <c:ext xmlns:c16="http://schemas.microsoft.com/office/drawing/2014/chart" uri="{C3380CC4-5D6E-409C-BE32-E72D297353CC}">
              <c16:uniqueId val="{00000002-E230-4EAB-8773-51DA13B75BB9}"/>
            </c:ext>
          </c:extLst>
        </c:ser>
        <c:dLbls>
          <c:showLegendKey val="0"/>
          <c:showVal val="0"/>
          <c:showCatName val="0"/>
          <c:showSerName val="0"/>
          <c:showPercent val="0"/>
          <c:showBubbleSize val="0"/>
        </c:dLbls>
        <c:marker val="1"/>
        <c:smooth val="0"/>
        <c:axId val="444000800"/>
        <c:axId val="444001976"/>
      </c:lineChart>
      <c:catAx>
        <c:axId val="444000800"/>
        <c:scaling>
          <c:orientation val="minMax"/>
        </c:scaling>
        <c:delete val="0"/>
        <c:axPos val="b"/>
        <c:numFmt formatCode="m/d;@" sourceLinked="0"/>
        <c:majorTickMark val="none"/>
        <c:minorTickMark val="none"/>
        <c:tickLblPos val="low"/>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44001976"/>
        <c:crosses val="autoZero"/>
        <c:auto val="1"/>
        <c:lblAlgn val="ctr"/>
        <c:lblOffset val="100"/>
        <c:noMultiLvlLbl val="0"/>
      </c:catAx>
      <c:valAx>
        <c:axId val="444001976"/>
        <c:scaling>
          <c:orientation val="minMax"/>
          <c:max val="11000"/>
          <c:min val="-9000"/>
        </c:scaling>
        <c:delete val="0"/>
        <c:axPos val="l"/>
        <c:numFmt formatCode="#,##0.00" sourceLinked="1"/>
        <c:majorTickMark val="in"/>
        <c:minorTickMark val="none"/>
        <c:tickLblPos val="nextTo"/>
        <c:spPr>
          <a:noFill/>
          <a:ln>
            <a:solidFill>
              <a:srgbClr val="F0F0F0">
                <a:lumMod val="90000"/>
              </a:srgbClr>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黑体" panose="02010609060101010101" pitchFamily="49" charset="-122"/>
                <a:ea typeface="黑体" panose="02010609060101010101" pitchFamily="49" charset="-122"/>
                <a:cs typeface="Times New Roman" panose="02020603050405020304" pitchFamily="18" charset="0"/>
              </a:defRPr>
            </a:pPr>
            <a:endParaRPr lang="zh-CN"/>
          </a:p>
        </c:txPr>
        <c:crossAx val="444000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rgbClr val="969696"/>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4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862"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2021</a:t>
            </a:r>
            <a:r>
              <a:rPr lang="zh-CN"/>
              <a:t>年</a:t>
            </a:r>
            <a:r>
              <a:rPr lang="en-US"/>
              <a:t>11月主要股指涨跌幅</a:t>
            </a:r>
          </a:p>
        </c:rich>
      </c:tx>
      <c:layout>
        <c:manualLayout>
          <c:xMode val="edge"/>
          <c:yMode val="edge"/>
          <c:x val="0.36595312499999999"/>
          <c:y val="4.2187497404804541E-2"/>
        </c:manualLayout>
      </c:layout>
      <c:overlay val="0"/>
      <c:spPr>
        <a:noFill/>
        <a:ln>
          <a:noFill/>
        </a:ln>
        <a:effectLst/>
      </c:spPr>
      <c:txPr>
        <a:bodyPr rot="0" spcFirstLastPara="1" vertOverflow="ellipsis" vert="horz" wrap="square" anchor="ctr" anchorCtr="1"/>
        <a:lstStyle/>
        <a:p>
          <a:pPr algn="ctr" rtl="0">
            <a:defRPr sz="1862"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lineChart>
        <c:grouping val="standard"/>
        <c:varyColors val="0"/>
        <c:ser>
          <c:idx val="0"/>
          <c:order val="0"/>
          <c:tx>
            <c:strRef>
              <c:f>Sheet1!$B$1</c:f>
              <c:strCache>
                <c:ptCount val="1"/>
                <c:pt idx="0">
                  <c:v>上证指数</c:v>
                </c:pt>
              </c:strCache>
            </c:strRef>
          </c:tx>
          <c:spPr>
            <a:ln w="28575" cap="rnd">
              <a:solidFill>
                <a:srgbClr val="000066"/>
              </a:solidFill>
              <a:round/>
            </a:ln>
            <a:effectLst/>
          </c:spPr>
          <c:marker>
            <c:symbol val="none"/>
          </c:marker>
          <c:cat>
            <c:numRef>
              <c:f>Sheet1!$A$2:$A$23</c:f>
              <c:numCache>
                <c:formatCode>yyyy/mm/dd</c:formatCode>
                <c:ptCount val="22"/>
                <c:pt idx="0">
                  <c:v>44501</c:v>
                </c:pt>
                <c:pt idx="1">
                  <c:v>44502</c:v>
                </c:pt>
                <c:pt idx="2">
                  <c:v>44503</c:v>
                </c:pt>
                <c:pt idx="3">
                  <c:v>44504</c:v>
                </c:pt>
                <c:pt idx="4">
                  <c:v>44505</c:v>
                </c:pt>
                <c:pt idx="5">
                  <c:v>44508</c:v>
                </c:pt>
                <c:pt idx="6">
                  <c:v>44509</c:v>
                </c:pt>
                <c:pt idx="7">
                  <c:v>44510</c:v>
                </c:pt>
                <c:pt idx="8">
                  <c:v>44511</c:v>
                </c:pt>
                <c:pt idx="9">
                  <c:v>44512</c:v>
                </c:pt>
                <c:pt idx="10">
                  <c:v>44515</c:v>
                </c:pt>
                <c:pt idx="11">
                  <c:v>44516</c:v>
                </c:pt>
                <c:pt idx="12">
                  <c:v>44517</c:v>
                </c:pt>
                <c:pt idx="13">
                  <c:v>44518</c:v>
                </c:pt>
                <c:pt idx="14">
                  <c:v>44519</c:v>
                </c:pt>
                <c:pt idx="15">
                  <c:v>44522</c:v>
                </c:pt>
                <c:pt idx="16">
                  <c:v>44523</c:v>
                </c:pt>
                <c:pt idx="17">
                  <c:v>44524</c:v>
                </c:pt>
                <c:pt idx="18">
                  <c:v>44525</c:v>
                </c:pt>
                <c:pt idx="19">
                  <c:v>44526</c:v>
                </c:pt>
                <c:pt idx="20">
                  <c:v>44529</c:v>
                </c:pt>
                <c:pt idx="21">
                  <c:v>44530</c:v>
                </c:pt>
              </c:numCache>
            </c:numRef>
          </c:cat>
          <c:val>
            <c:numRef>
              <c:f>Sheet1!$B$2:$B$23</c:f>
              <c:numCache>
                <c:formatCode>0.00%</c:formatCode>
                <c:ptCount val="22"/>
                <c:pt idx="0">
                  <c:v>-8.0528033416404909E-4</c:v>
                </c:pt>
                <c:pt idx="1">
                  <c:v>-1.1757498817211109E-2</c:v>
                </c:pt>
                <c:pt idx="2">
                  <c:v>-1.3756604568707198E-2</c:v>
                </c:pt>
                <c:pt idx="3">
                  <c:v>-5.7706401149866249E-3</c:v>
                </c:pt>
                <c:pt idx="4">
                  <c:v>-1.5721205554782292E-2</c:v>
                </c:pt>
                <c:pt idx="5">
                  <c:v>-1.3730105810949245E-2</c:v>
                </c:pt>
                <c:pt idx="6">
                  <c:v>-1.1370306862098611E-2</c:v>
                </c:pt>
                <c:pt idx="7">
                  <c:v>-1.5469213644571211E-2</c:v>
                </c:pt>
                <c:pt idx="8">
                  <c:v>-4.1017539894231403E-3</c:v>
                </c:pt>
                <c:pt idx="9">
                  <c:v>-2.3217140321155627E-3</c:v>
                </c:pt>
                <c:pt idx="10">
                  <c:v>-3.9560672020900745E-3</c:v>
                </c:pt>
                <c:pt idx="11">
                  <c:v>-7.2024187389516658E-3</c:v>
                </c:pt>
                <c:pt idx="12">
                  <c:v>-2.8105315422466415E-3</c:v>
                </c:pt>
                <c:pt idx="13">
                  <c:v>-7.5057731349448265E-3</c:v>
                </c:pt>
                <c:pt idx="14">
                  <c:v>3.6752367501911021E-3</c:v>
                </c:pt>
                <c:pt idx="15">
                  <c:v>9.794279149359264E-3</c:v>
                </c:pt>
                <c:pt idx="16">
                  <c:v>1.1770325343572585E-2</c:v>
                </c:pt>
                <c:pt idx="17">
                  <c:v>1.2788864297352598E-2</c:v>
                </c:pt>
                <c:pt idx="18">
                  <c:v>1.0386018962229127E-2</c:v>
                </c:pt>
                <c:pt idx="19">
                  <c:v>4.7227833866658742E-3</c:v>
                </c:pt>
                <c:pt idx="20">
                  <c:v>4.3302071094983852E-3</c:v>
                </c:pt>
                <c:pt idx="21">
                  <c:v>4.6657828673184465E-3</c:v>
                </c:pt>
              </c:numCache>
            </c:numRef>
          </c:val>
          <c:smooth val="1"/>
          <c:extLst>
            <c:ext xmlns:c16="http://schemas.microsoft.com/office/drawing/2014/chart" uri="{C3380CC4-5D6E-409C-BE32-E72D297353CC}">
              <c16:uniqueId val="{00000000-3D43-4D51-B5CB-99B9AF1F7B6F}"/>
            </c:ext>
          </c:extLst>
        </c:ser>
        <c:ser>
          <c:idx val="1"/>
          <c:order val="1"/>
          <c:tx>
            <c:strRef>
              <c:f>Sheet1!$C$1</c:f>
              <c:strCache>
                <c:ptCount val="1"/>
                <c:pt idx="0">
                  <c:v>科创50</c:v>
                </c:pt>
              </c:strCache>
            </c:strRef>
          </c:tx>
          <c:spPr>
            <a:ln w="28575" cap="rnd">
              <a:solidFill>
                <a:schemeClr val="bg1">
                  <a:lumMod val="75000"/>
                </a:schemeClr>
              </a:solidFill>
              <a:round/>
            </a:ln>
            <a:effectLst/>
          </c:spPr>
          <c:marker>
            <c:symbol val="none"/>
          </c:marker>
          <c:cat>
            <c:numRef>
              <c:f>Sheet1!$A$2:$A$23</c:f>
              <c:numCache>
                <c:formatCode>yyyy/mm/dd</c:formatCode>
                <c:ptCount val="22"/>
                <c:pt idx="0">
                  <c:v>44501</c:v>
                </c:pt>
                <c:pt idx="1">
                  <c:v>44502</c:v>
                </c:pt>
                <c:pt idx="2">
                  <c:v>44503</c:v>
                </c:pt>
                <c:pt idx="3">
                  <c:v>44504</c:v>
                </c:pt>
                <c:pt idx="4">
                  <c:v>44505</c:v>
                </c:pt>
                <c:pt idx="5">
                  <c:v>44508</c:v>
                </c:pt>
                <c:pt idx="6">
                  <c:v>44509</c:v>
                </c:pt>
                <c:pt idx="7">
                  <c:v>44510</c:v>
                </c:pt>
                <c:pt idx="8">
                  <c:v>44511</c:v>
                </c:pt>
                <c:pt idx="9">
                  <c:v>44512</c:v>
                </c:pt>
                <c:pt idx="10">
                  <c:v>44515</c:v>
                </c:pt>
                <c:pt idx="11">
                  <c:v>44516</c:v>
                </c:pt>
                <c:pt idx="12">
                  <c:v>44517</c:v>
                </c:pt>
                <c:pt idx="13">
                  <c:v>44518</c:v>
                </c:pt>
                <c:pt idx="14">
                  <c:v>44519</c:v>
                </c:pt>
                <c:pt idx="15">
                  <c:v>44522</c:v>
                </c:pt>
                <c:pt idx="16">
                  <c:v>44523</c:v>
                </c:pt>
                <c:pt idx="17">
                  <c:v>44524</c:v>
                </c:pt>
                <c:pt idx="18">
                  <c:v>44525</c:v>
                </c:pt>
                <c:pt idx="19">
                  <c:v>44526</c:v>
                </c:pt>
                <c:pt idx="20">
                  <c:v>44529</c:v>
                </c:pt>
                <c:pt idx="21">
                  <c:v>44530</c:v>
                </c:pt>
              </c:numCache>
            </c:numRef>
          </c:cat>
          <c:val>
            <c:numRef>
              <c:f>Sheet1!$C$2:$C$23</c:f>
              <c:numCache>
                <c:formatCode>0.00%</c:formatCode>
                <c:ptCount val="22"/>
                <c:pt idx="0">
                  <c:v>5.7388823568507163E-3</c:v>
                </c:pt>
                <c:pt idx="1">
                  <c:v>6.7650282711184673E-3</c:v>
                </c:pt>
                <c:pt idx="2">
                  <c:v>2.4025293884408772E-3</c:v>
                </c:pt>
                <c:pt idx="3">
                  <c:v>1.0418958609798912E-2</c:v>
                </c:pt>
                <c:pt idx="4">
                  <c:v>3.8891410026331563E-4</c:v>
                </c:pt>
                <c:pt idx="5">
                  <c:v>3.2945966294684048E-3</c:v>
                </c:pt>
                <c:pt idx="6">
                  <c:v>1.7414183919268522E-2</c:v>
                </c:pt>
                <c:pt idx="7">
                  <c:v>1.7373430305447135E-2</c:v>
                </c:pt>
                <c:pt idx="8">
                  <c:v>2.9332789569825213E-2</c:v>
                </c:pt>
                <c:pt idx="9">
                  <c:v>3.1486643128410652E-2</c:v>
                </c:pt>
                <c:pt idx="10">
                  <c:v>2.6073861305353274E-2</c:v>
                </c:pt>
                <c:pt idx="11">
                  <c:v>1.796288942978741E-2</c:v>
                </c:pt>
                <c:pt idx="12">
                  <c:v>2.8622860184593035E-2</c:v>
                </c:pt>
                <c:pt idx="13">
                  <c:v>1.9893493402641571E-2</c:v>
                </c:pt>
                <c:pt idx="14">
                  <c:v>3.4800792897726529E-2</c:v>
                </c:pt>
                <c:pt idx="15">
                  <c:v>6.0014674165904447E-2</c:v>
                </c:pt>
                <c:pt idx="16">
                  <c:v>5.7339833284056452E-2</c:v>
                </c:pt>
                <c:pt idx="17">
                  <c:v>5.4454778243042234E-2</c:v>
                </c:pt>
                <c:pt idx="18">
                  <c:v>5.1480480666313611E-2</c:v>
                </c:pt>
                <c:pt idx="19">
                  <c:v>4.5650135453839003E-2</c:v>
                </c:pt>
                <c:pt idx="20">
                  <c:v>5.3741697436003211E-2</c:v>
                </c:pt>
                <c:pt idx="21">
                  <c:v>5.6953139503702621E-2</c:v>
                </c:pt>
              </c:numCache>
            </c:numRef>
          </c:val>
          <c:smooth val="1"/>
          <c:extLst>
            <c:ext xmlns:c16="http://schemas.microsoft.com/office/drawing/2014/chart" uri="{C3380CC4-5D6E-409C-BE32-E72D297353CC}">
              <c16:uniqueId val="{00000001-3D43-4D51-B5CB-99B9AF1F7B6F}"/>
            </c:ext>
          </c:extLst>
        </c:ser>
        <c:ser>
          <c:idx val="2"/>
          <c:order val="2"/>
          <c:tx>
            <c:strRef>
              <c:f>Sheet1!$D$1</c:f>
              <c:strCache>
                <c:ptCount val="1"/>
                <c:pt idx="0">
                  <c:v>深证成指</c:v>
                </c:pt>
              </c:strCache>
            </c:strRef>
          </c:tx>
          <c:spPr>
            <a:ln w="28575" cap="rnd">
              <a:solidFill>
                <a:schemeClr val="accent3">
                  <a:lumMod val="75000"/>
                </a:schemeClr>
              </a:solidFill>
              <a:round/>
            </a:ln>
            <a:effectLst/>
          </c:spPr>
          <c:marker>
            <c:symbol val="none"/>
          </c:marker>
          <c:cat>
            <c:numRef>
              <c:f>Sheet1!$A$2:$A$23</c:f>
              <c:numCache>
                <c:formatCode>yyyy/mm/dd</c:formatCode>
                <c:ptCount val="22"/>
                <c:pt idx="0">
                  <c:v>44501</c:v>
                </c:pt>
                <c:pt idx="1">
                  <c:v>44502</c:v>
                </c:pt>
                <c:pt idx="2">
                  <c:v>44503</c:v>
                </c:pt>
                <c:pt idx="3">
                  <c:v>44504</c:v>
                </c:pt>
                <c:pt idx="4">
                  <c:v>44505</c:v>
                </c:pt>
                <c:pt idx="5">
                  <c:v>44508</c:v>
                </c:pt>
                <c:pt idx="6">
                  <c:v>44509</c:v>
                </c:pt>
                <c:pt idx="7">
                  <c:v>44510</c:v>
                </c:pt>
                <c:pt idx="8">
                  <c:v>44511</c:v>
                </c:pt>
                <c:pt idx="9">
                  <c:v>44512</c:v>
                </c:pt>
                <c:pt idx="10">
                  <c:v>44515</c:v>
                </c:pt>
                <c:pt idx="11">
                  <c:v>44516</c:v>
                </c:pt>
                <c:pt idx="12">
                  <c:v>44517</c:v>
                </c:pt>
                <c:pt idx="13">
                  <c:v>44518</c:v>
                </c:pt>
                <c:pt idx="14">
                  <c:v>44519</c:v>
                </c:pt>
                <c:pt idx="15">
                  <c:v>44522</c:v>
                </c:pt>
                <c:pt idx="16">
                  <c:v>44523</c:v>
                </c:pt>
                <c:pt idx="17">
                  <c:v>44524</c:v>
                </c:pt>
                <c:pt idx="18">
                  <c:v>44525</c:v>
                </c:pt>
                <c:pt idx="19">
                  <c:v>44526</c:v>
                </c:pt>
                <c:pt idx="20">
                  <c:v>44529</c:v>
                </c:pt>
                <c:pt idx="21">
                  <c:v>44530</c:v>
                </c:pt>
              </c:numCache>
            </c:numRef>
          </c:cat>
          <c:val>
            <c:numRef>
              <c:f>Sheet1!$D$2:$D$23</c:f>
              <c:numCache>
                <c:formatCode>0.00%</c:formatCode>
                <c:ptCount val="22"/>
                <c:pt idx="0">
                  <c:v>1.7399027996076732E-3</c:v>
                </c:pt>
                <c:pt idx="1">
                  <c:v>-5.1286721228460674E-3</c:v>
                </c:pt>
                <c:pt idx="2">
                  <c:v>-5.7850245741203343E-3</c:v>
                </c:pt>
                <c:pt idx="3">
                  <c:v>7.1890840613029194E-3</c:v>
                </c:pt>
                <c:pt idx="4">
                  <c:v>7.7778028426611634E-4</c:v>
                </c:pt>
                <c:pt idx="5">
                  <c:v>3.9774189070636012E-3</c:v>
                </c:pt>
                <c:pt idx="6">
                  <c:v>8.3418111845634524E-3</c:v>
                </c:pt>
                <c:pt idx="7">
                  <c:v>4.4631371587851021E-3</c:v>
                </c:pt>
                <c:pt idx="8">
                  <c:v>1.7186058745108257E-2</c:v>
                </c:pt>
                <c:pt idx="9">
                  <c:v>1.7575225677378237E-2</c:v>
                </c:pt>
                <c:pt idx="10">
                  <c:v>1.2802132003707278E-2</c:v>
                </c:pt>
                <c:pt idx="11">
                  <c:v>1.1250847842787515E-2</c:v>
                </c:pt>
                <c:pt idx="12">
                  <c:v>1.797763009793818E-2</c:v>
                </c:pt>
                <c:pt idx="13">
                  <c:v>8.8423792271217216E-3</c:v>
                </c:pt>
                <c:pt idx="14">
                  <c:v>2.083570969198667E-2</c:v>
                </c:pt>
                <c:pt idx="15">
                  <c:v>3.5240511945501263E-2</c:v>
                </c:pt>
                <c:pt idx="16">
                  <c:v>3.1398457254814716E-2</c:v>
                </c:pt>
                <c:pt idx="17">
                  <c:v>3.018487090023636E-2</c:v>
                </c:pt>
                <c:pt idx="18">
                  <c:v>2.6057680850177567E-2</c:v>
                </c:pt>
                <c:pt idx="19">
                  <c:v>2.2543809304881757E-2</c:v>
                </c:pt>
                <c:pt idx="20">
                  <c:v>2.4829161667721644E-2</c:v>
                </c:pt>
                <c:pt idx="21">
                  <c:v>2.3828336971509101E-2</c:v>
                </c:pt>
              </c:numCache>
            </c:numRef>
          </c:val>
          <c:smooth val="1"/>
          <c:extLst>
            <c:ext xmlns:c16="http://schemas.microsoft.com/office/drawing/2014/chart" uri="{C3380CC4-5D6E-409C-BE32-E72D297353CC}">
              <c16:uniqueId val="{00000002-3D43-4D51-B5CB-99B9AF1F7B6F}"/>
            </c:ext>
          </c:extLst>
        </c:ser>
        <c:ser>
          <c:idx val="3"/>
          <c:order val="3"/>
          <c:tx>
            <c:strRef>
              <c:f>Sheet1!$E$1</c:f>
              <c:strCache>
                <c:ptCount val="1"/>
                <c:pt idx="0">
                  <c:v>创业板指</c:v>
                </c:pt>
              </c:strCache>
            </c:strRef>
          </c:tx>
          <c:spPr>
            <a:ln w="28575" cap="rnd">
              <a:solidFill>
                <a:srgbClr val="FF9933"/>
              </a:solidFill>
              <a:round/>
            </a:ln>
            <a:effectLst/>
          </c:spPr>
          <c:marker>
            <c:symbol val="none"/>
          </c:marker>
          <c:cat>
            <c:numRef>
              <c:f>Sheet1!$A$2:$A$23</c:f>
              <c:numCache>
                <c:formatCode>yyyy/mm/dd</c:formatCode>
                <c:ptCount val="22"/>
                <c:pt idx="0">
                  <c:v>44501</c:v>
                </c:pt>
                <c:pt idx="1">
                  <c:v>44502</c:v>
                </c:pt>
                <c:pt idx="2">
                  <c:v>44503</c:v>
                </c:pt>
                <c:pt idx="3">
                  <c:v>44504</c:v>
                </c:pt>
                <c:pt idx="4">
                  <c:v>44505</c:v>
                </c:pt>
                <c:pt idx="5">
                  <c:v>44508</c:v>
                </c:pt>
                <c:pt idx="6">
                  <c:v>44509</c:v>
                </c:pt>
                <c:pt idx="7">
                  <c:v>44510</c:v>
                </c:pt>
                <c:pt idx="8">
                  <c:v>44511</c:v>
                </c:pt>
                <c:pt idx="9">
                  <c:v>44512</c:v>
                </c:pt>
                <c:pt idx="10">
                  <c:v>44515</c:v>
                </c:pt>
                <c:pt idx="11">
                  <c:v>44516</c:v>
                </c:pt>
                <c:pt idx="12">
                  <c:v>44517</c:v>
                </c:pt>
                <c:pt idx="13">
                  <c:v>44518</c:v>
                </c:pt>
                <c:pt idx="14">
                  <c:v>44519</c:v>
                </c:pt>
                <c:pt idx="15">
                  <c:v>44522</c:v>
                </c:pt>
                <c:pt idx="16">
                  <c:v>44523</c:v>
                </c:pt>
                <c:pt idx="17">
                  <c:v>44524</c:v>
                </c:pt>
                <c:pt idx="18">
                  <c:v>44525</c:v>
                </c:pt>
                <c:pt idx="19">
                  <c:v>44526</c:v>
                </c:pt>
                <c:pt idx="20">
                  <c:v>44529</c:v>
                </c:pt>
                <c:pt idx="21">
                  <c:v>44530</c:v>
                </c:pt>
              </c:numCache>
            </c:numRef>
          </c:cat>
          <c:val>
            <c:numRef>
              <c:f>Sheet1!$E$2:$E$23</c:f>
              <c:numCache>
                <c:formatCode>0.00%</c:formatCode>
                <c:ptCount val="22"/>
                <c:pt idx="0">
                  <c:v>-5.5959637862931233E-3</c:v>
                </c:pt>
                <c:pt idx="1">
                  <c:v>-3.3032248822247867E-3</c:v>
                </c:pt>
                <c:pt idx="2">
                  <c:v>-7.0372597678370896E-3</c:v>
                </c:pt>
                <c:pt idx="3">
                  <c:v>3.4570749388553867E-3</c:v>
                </c:pt>
                <c:pt idx="4">
                  <c:v>6.2357770770882226E-4</c:v>
                </c:pt>
                <c:pt idx="5">
                  <c:v>8.8421253691430834E-3</c:v>
                </c:pt>
                <c:pt idx="6">
                  <c:v>1.7691144892133526E-2</c:v>
                </c:pt>
                <c:pt idx="7">
                  <c:v>1.462324643018631E-2</c:v>
                </c:pt>
                <c:pt idx="8">
                  <c:v>2.4644600400218986E-2</c:v>
                </c:pt>
                <c:pt idx="9">
                  <c:v>2.3719560147015484E-2</c:v>
                </c:pt>
                <c:pt idx="10">
                  <c:v>1.5283234820550495E-2</c:v>
                </c:pt>
                <c:pt idx="11">
                  <c:v>1.2848106271441617E-2</c:v>
                </c:pt>
                <c:pt idx="12">
                  <c:v>2.1089515066412101E-2</c:v>
                </c:pt>
                <c:pt idx="13">
                  <c:v>9.9207470755806604E-3</c:v>
                </c:pt>
                <c:pt idx="14">
                  <c:v>2.0382431547170565E-2</c:v>
                </c:pt>
                <c:pt idx="15">
                  <c:v>4.6277917965538151E-2</c:v>
                </c:pt>
                <c:pt idx="16">
                  <c:v>4.2410745329658495E-2</c:v>
                </c:pt>
                <c:pt idx="17">
                  <c:v>3.8200596001092491E-2</c:v>
                </c:pt>
                <c:pt idx="18">
                  <c:v>3.6943741018574006E-2</c:v>
                </c:pt>
                <c:pt idx="19">
                  <c:v>3.5276728649387579E-2</c:v>
                </c:pt>
                <c:pt idx="20">
                  <c:v>4.5586114995083138E-2</c:v>
                </c:pt>
                <c:pt idx="21">
                  <c:v>4.325338402973733E-2</c:v>
                </c:pt>
              </c:numCache>
            </c:numRef>
          </c:val>
          <c:smooth val="1"/>
          <c:extLst>
            <c:ext xmlns:c16="http://schemas.microsoft.com/office/drawing/2014/chart" uri="{C3380CC4-5D6E-409C-BE32-E72D297353CC}">
              <c16:uniqueId val="{00000003-3D43-4D51-B5CB-99B9AF1F7B6F}"/>
            </c:ext>
          </c:extLst>
        </c:ser>
        <c:dLbls>
          <c:showLegendKey val="0"/>
          <c:showVal val="0"/>
          <c:showCatName val="0"/>
          <c:showSerName val="0"/>
          <c:showPercent val="0"/>
          <c:showBubbleSize val="0"/>
        </c:dLbls>
        <c:smooth val="0"/>
        <c:axId val="415540008"/>
        <c:axId val="415538832"/>
      </c:lineChart>
      <c:dateAx>
        <c:axId val="415540008"/>
        <c:scaling>
          <c:orientation val="minMax"/>
        </c:scaling>
        <c:delete val="0"/>
        <c:axPos val="b"/>
        <c:numFmt formatCode="yyyy/mm/dd"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15538832"/>
        <c:crosses val="autoZero"/>
        <c:auto val="1"/>
        <c:lblOffset val="100"/>
        <c:baseTimeUnit val="days"/>
        <c:majorUnit val="2"/>
        <c:majorTimeUnit val="days"/>
      </c:dateAx>
      <c:valAx>
        <c:axId val="41553883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155400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a:noFill/>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月沪深市值变动</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lineChart>
        <c:grouping val="standard"/>
        <c:varyColors val="0"/>
        <c:ser>
          <c:idx val="0"/>
          <c:order val="0"/>
          <c:tx>
            <c:strRef>
              <c:f>Sheet1!$B$1</c:f>
              <c:strCache>
                <c:ptCount val="1"/>
                <c:pt idx="0">
                  <c:v>北证A股</c:v>
                </c:pt>
              </c:strCache>
            </c:strRef>
          </c:tx>
          <c:spPr>
            <a:ln w="28575" cap="rnd">
              <a:solidFill>
                <a:schemeClr val="bg1">
                  <a:lumMod val="65000"/>
                </a:schemeClr>
              </a:solidFill>
              <a:round/>
            </a:ln>
            <a:effectLst/>
          </c:spPr>
          <c:marker>
            <c:symbol val="none"/>
          </c:marker>
          <c:cat>
            <c:numRef>
              <c:f>Sheet1!$A$2:$A$31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Sheet1!$B$2:$B$31</c:f>
              <c:numCache>
                <c:formatCode>0.00%</c:formatCode>
                <c:ptCount val="30"/>
                <c:pt idx="0">
                  <c:v>5.191983695850122E-2</c:v>
                </c:pt>
                <c:pt idx="1">
                  <c:v>3.078668340912305E-2</c:v>
                </c:pt>
                <c:pt idx="2">
                  <c:v>5.0127970605695626E-2</c:v>
                </c:pt>
                <c:pt idx="3">
                  <c:v>8.5726990153057736E-2</c:v>
                </c:pt>
                <c:pt idx="4">
                  <c:v>9.2410001838747036E-2</c:v>
                </c:pt>
                <c:pt idx="5">
                  <c:v>9.2410001838747036E-2</c:v>
                </c:pt>
                <c:pt idx="6">
                  <c:v>9.2410001838747036E-2</c:v>
                </c:pt>
                <c:pt idx="7">
                  <c:v>0.14677137474311253</c:v>
                </c:pt>
                <c:pt idx="8">
                  <c:v>0.15242951059332177</c:v>
                </c:pt>
                <c:pt idx="9">
                  <c:v>0.1566118778120118</c:v>
                </c:pt>
                <c:pt idx="10">
                  <c:v>0.17051827054049862</c:v>
                </c:pt>
                <c:pt idx="11">
                  <c:v>0.21606580267557352</c:v>
                </c:pt>
                <c:pt idx="12">
                  <c:v>0.21606580267557352</c:v>
                </c:pt>
                <c:pt idx="13">
                  <c:v>0.21606580267557352</c:v>
                </c:pt>
                <c:pt idx="14">
                  <c:v>0.21291578065247485</c:v>
                </c:pt>
                <c:pt idx="15">
                  <c:v>0.17456620151348345</c:v>
                </c:pt>
                <c:pt idx="16">
                  <c:v>0.1786804215287312</c:v>
                </c:pt>
                <c:pt idx="17">
                  <c:v>0.14556285760436971</c:v>
                </c:pt>
                <c:pt idx="18">
                  <c:v>0.13267769660988527</c:v>
                </c:pt>
                <c:pt idx="19">
                  <c:v>0.13267769660988527</c:v>
                </c:pt>
                <c:pt idx="20">
                  <c:v>0.13267769660988527</c:v>
                </c:pt>
                <c:pt idx="21">
                  <c:v>0.17897372789423049</c:v>
                </c:pt>
                <c:pt idx="22">
                  <c:v>0.21901429737746936</c:v>
                </c:pt>
                <c:pt idx="23">
                  <c:v>0.22689006360812414</c:v>
                </c:pt>
                <c:pt idx="24">
                  <c:v>0.226212079696269</c:v>
                </c:pt>
                <c:pt idx="25">
                  <c:v>0.21480795613980064</c:v>
                </c:pt>
                <c:pt idx="26">
                  <c:v>0.21480795613980064</c:v>
                </c:pt>
                <c:pt idx="27">
                  <c:v>0.21480795613980064</c:v>
                </c:pt>
                <c:pt idx="28">
                  <c:v>0.19019806854486454</c:v>
                </c:pt>
                <c:pt idx="29">
                  <c:v>0.15993412381428529</c:v>
                </c:pt>
              </c:numCache>
            </c:numRef>
          </c:val>
          <c:smooth val="1"/>
          <c:extLst>
            <c:ext xmlns:c16="http://schemas.microsoft.com/office/drawing/2014/chart" uri="{C3380CC4-5D6E-409C-BE32-E72D297353CC}">
              <c16:uniqueId val="{00000000-F1B7-49B6-BCA9-661A58E75695}"/>
            </c:ext>
          </c:extLst>
        </c:ser>
        <c:ser>
          <c:idx val="1"/>
          <c:order val="1"/>
          <c:tx>
            <c:strRef>
              <c:f>Sheet1!$C$1</c:f>
              <c:strCache>
                <c:ptCount val="1"/>
                <c:pt idx="0">
                  <c:v>上证A股</c:v>
                </c:pt>
              </c:strCache>
            </c:strRef>
          </c:tx>
          <c:spPr>
            <a:ln w="28575" cap="rnd">
              <a:solidFill>
                <a:srgbClr val="000066"/>
              </a:solidFill>
              <a:round/>
            </a:ln>
            <a:effectLst/>
          </c:spPr>
          <c:marker>
            <c:symbol val="none"/>
          </c:marker>
          <c:cat>
            <c:numRef>
              <c:f>Sheet1!$A$2:$A$31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Sheet1!$C$2:$C$31</c:f>
              <c:numCache>
                <c:formatCode>0.00%</c:formatCode>
                <c:ptCount val="30"/>
                <c:pt idx="0">
                  <c:v>1.0367678950125025E-3</c:v>
                </c:pt>
                <c:pt idx="1">
                  <c:v>-1.0484143826581693E-2</c:v>
                </c:pt>
                <c:pt idx="2">
                  <c:v>-1.1816747964896068E-2</c:v>
                </c:pt>
                <c:pt idx="3">
                  <c:v>-4.0993970850919936E-3</c:v>
                </c:pt>
                <c:pt idx="4">
                  <c:v>-1.4012277390348826E-2</c:v>
                </c:pt>
                <c:pt idx="5">
                  <c:v>-1.4012277390348826E-2</c:v>
                </c:pt>
                <c:pt idx="6">
                  <c:v>-1.4012277390348826E-2</c:v>
                </c:pt>
                <c:pt idx="7">
                  <c:v>-1.1059449123505538E-2</c:v>
                </c:pt>
                <c:pt idx="8">
                  <c:v>-8.073617891105056E-3</c:v>
                </c:pt>
                <c:pt idx="9">
                  <c:v>-1.1344282133269434E-2</c:v>
                </c:pt>
                <c:pt idx="10">
                  <c:v>4.5132835901284807E-4</c:v>
                </c:pt>
                <c:pt idx="11">
                  <c:v>3.4581894472782704E-3</c:v>
                </c:pt>
                <c:pt idx="12">
                  <c:v>3.4581894472782704E-3</c:v>
                </c:pt>
                <c:pt idx="13">
                  <c:v>3.4581894472782704E-3</c:v>
                </c:pt>
                <c:pt idx="14">
                  <c:v>2.1756589824855066E-3</c:v>
                </c:pt>
                <c:pt idx="15">
                  <c:v>-5.7255206153483673E-4</c:v>
                </c:pt>
                <c:pt idx="16">
                  <c:v>4.9435849924148734E-3</c:v>
                </c:pt>
                <c:pt idx="17">
                  <c:v>7.6252732048098792E-4</c:v>
                </c:pt>
                <c:pt idx="18">
                  <c:v>1.1190487734239474E-2</c:v>
                </c:pt>
                <c:pt idx="19">
                  <c:v>1.1190487734239474E-2</c:v>
                </c:pt>
                <c:pt idx="20">
                  <c:v>1.1190487734239474E-2</c:v>
                </c:pt>
                <c:pt idx="21">
                  <c:v>1.8154565818625512E-2</c:v>
                </c:pt>
                <c:pt idx="22">
                  <c:v>1.9808311081330965E-2</c:v>
                </c:pt>
                <c:pt idx="23">
                  <c:v>2.098208988915351E-2</c:v>
                </c:pt>
                <c:pt idx="24">
                  <c:v>1.8811245898283868E-2</c:v>
                </c:pt>
                <c:pt idx="25">
                  <c:v>1.33026190212433E-2</c:v>
                </c:pt>
                <c:pt idx="26">
                  <c:v>1.33026190212433E-2</c:v>
                </c:pt>
                <c:pt idx="27">
                  <c:v>1.3302642446296753E-2</c:v>
                </c:pt>
                <c:pt idx="28">
                  <c:v>1.3153433082337296E-2</c:v>
                </c:pt>
                <c:pt idx="29">
                  <c:v>1.2897088359364428E-2</c:v>
                </c:pt>
              </c:numCache>
            </c:numRef>
          </c:val>
          <c:smooth val="1"/>
          <c:extLst>
            <c:ext xmlns:c16="http://schemas.microsoft.com/office/drawing/2014/chart" uri="{C3380CC4-5D6E-409C-BE32-E72D297353CC}">
              <c16:uniqueId val="{00000001-F1B7-49B6-BCA9-661A58E75695}"/>
            </c:ext>
          </c:extLst>
        </c:ser>
        <c:ser>
          <c:idx val="2"/>
          <c:order val="2"/>
          <c:tx>
            <c:strRef>
              <c:f>Sheet1!$D$1</c:f>
              <c:strCache>
                <c:ptCount val="1"/>
                <c:pt idx="0">
                  <c:v>深证A股</c:v>
                </c:pt>
              </c:strCache>
            </c:strRef>
          </c:tx>
          <c:spPr>
            <a:ln w="28575" cap="rnd">
              <a:solidFill>
                <a:srgbClr val="C00000"/>
              </a:solidFill>
              <a:round/>
            </a:ln>
            <a:effectLst/>
          </c:spPr>
          <c:marker>
            <c:symbol val="none"/>
          </c:marker>
          <c:cat>
            <c:numRef>
              <c:f>Sheet1!$A$2:$A$31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Sheet1!$D$2:$D$31</c:f>
              <c:numCache>
                <c:formatCode>0.00%</c:formatCode>
                <c:ptCount val="30"/>
                <c:pt idx="0">
                  <c:v>4.7419275191948884E-3</c:v>
                </c:pt>
                <c:pt idx="1">
                  <c:v>-2.2806890261584112E-4</c:v>
                </c:pt>
                <c:pt idx="2">
                  <c:v>8.0192233184428474E-4</c:v>
                </c:pt>
                <c:pt idx="3">
                  <c:v>1.4485598717508097E-2</c:v>
                </c:pt>
                <c:pt idx="4">
                  <c:v>6.8765048728429701E-3</c:v>
                </c:pt>
                <c:pt idx="5">
                  <c:v>6.8765048728429701E-3</c:v>
                </c:pt>
                <c:pt idx="6">
                  <c:v>6.8765048728429701E-3</c:v>
                </c:pt>
                <c:pt idx="7">
                  <c:v>1.1873052464102196E-2</c:v>
                </c:pt>
                <c:pt idx="8">
                  <c:v>1.9712228033910595E-2</c:v>
                </c:pt>
                <c:pt idx="9">
                  <c:v>1.733586080333116E-2</c:v>
                </c:pt>
                <c:pt idx="10">
                  <c:v>2.9119232117289062E-2</c:v>
                </c:pt>
                <c:pt idx="11">
                  <c:v>3.3230667249673385E-2</c:v>
                </c:pt>
                <c:pt idx="12">
                  <c:v>3.3230667249673385E-2</c:v>
                </c:pt>
                <c:pt idx="13">
                  <c:v>3.3230667249673385E-2</c:v>
                </c:pt>
                <c:pt idx="14">
                  <c:v>3.1061495064168998E-2</c:v>
                </c:pt>
                <c:pt idx="15">
                  <c:v>2.6550872250476365E-2</c:v>
                </c:pt>
                <c:pt idx="16">
                  <c:v>3.7951718841636728E-2</c:v>
                </c:pt>
                <c:pt idx="17">
                  <c:v>3.1454255676947263E-2</c:v>
                </c:pt>
                <c:pt idx="18">
                  <c:v>4.4339843194265427E-2</c:v>
                </c:pt>
                <c:pt idx="19">
                  <c:v>4.4339843194265427E-2</c:v>
                </c:pt>
                <c:pt idx="20">
                  <c:v>4.4339843194265427E-2</c:v>
                </c:pt>
                <c:pt idx="21">
                  <c:v>5.9629824444350055E-2</c:v>
                </c:pt>
                <c:pt idx="22">
                  <c:v>5.7649240216368636E-2</c:v>
                </c:pt>
                <c:pt idx="23">
                  <c:v>5.8641681468646789E-2</c:v>
                </c:pt>
                <c:pt idx="24">
                  <c:v>5.5032032378605544E-2</c:v>
                </c:pt>
                <c:pt idx="25">
                  <c:v>5.2933309796014294E-2</c:v>
                </c:pt>
                <c:pt idx="26">
                  <c:v>5.2933309796014294E-2</c:v>
                </c:pt>
                <c:pt idx="27">
                  <c:v>5.2933309796014294E-2</c:v>
                </c:pt>
                <c:pt idx="28">
                  <c:v>5.7056345686445686E-2</c:v>
                </c:pt>
                <c:pt idx="29">
                  <c:v>5.8055985890887118E-2</c:v>
                </c:pt>
              </c:numCache>
            </c:numRef>
          </c:val>
          <c:smooth val="1"/>
          <c:extLst>
            <c:ext xmlns:c16="http://schemas.microsoft.com/office/drawing/2014/chart" uri="{C3380CC4-5D6E-409C-BE32-E72D297353CC}">
              <c16:uniqueId val="{00000002-F1B7-49B6-BCA9-661A58E75695}"/>
            </c:ext>
          </c:extLst>
        </c:ser>
        <c:ser>
          <c:idx val="3"/>
          <c:order val="3"/>
          <c:tx>
            <c:strRef>
              <c:f>Sheet1!$E$1</c:f>
              <c:strCache>
                <c:ptCount val="1"/>
                <c:pt idx="0">
                  <c:v>合计</c:v>
                </c:pt>
              </c:strCache>
            </c:strRef>
          </c:tx>
          <c:spPr>
            <a:ln w="28575" cap="rnd">
              <a:solidFill>
                <a:srgbClr val="FFC000"/>
              </a:solidFill>
              <a:round/>
            </a:ln>
            <a:effectLst/>
          </c:spPr>
          <c:marker>
            <c:symbol val="none"/>
          </c:marker>
          <c:cat>
            <c:numRef>
              <c:f>Sheet1!$A$2:$A$31</c:f>
              <c:numCache>
                <c:formatCode>m/d/yyyy</c:formatCode>
                <c:ptCount val="30"/>
                <c:pt idx="0">
                  <c:v>44501</c:v>
                </c:pt>
                <c:pt idx="1">
                  <c:v>44502</c:v>
                </c:pt>
                <c:pt idx="2">
                  <c:v>44503</c:v>
                </c:pt>
                <c:pt idx="3">
                  <c:v>44504</c:v>
                </c:pt>
                <c:pt idx="4">
                  <c:v>44505</c:v>
                </c:pt>
                <c:pt idx="5">
                  <c:v>44506</c:v>
                </c:pt>
                <c:pt idx="6">
                  <c:v>44507</c:v>
                </c:pt>
                <c:pt idx="7">
                  <c:v>44508</c:v>
                </c:pt>
                <c:pt idx="8">
                  <c:v>44509</c:v>
                </c:pt>
                <c:pt idx="9">
                  <c:v>44510</c:v>
                </c:pt>
                <c:pt idx="10">
                  <c:v>44511</c:v>
                </c:pt>
                <c:pt idx="11">
                  <c:v>44512</c:v>
                </c:pt>
                <c:pt idx="12">
                  <c:v>44513</c:v>
                </c:pt>
                <c:pt idx="13">
                  <c:v>44514</c:v>
                </c:pt>
                <c:pt idx="14">
                  <c:v>44515</c:v>
                </c:pt>
                <c:pt idx="15">
                  <c:v>44516</c:v>
                </c:pt>
                <c:pt idx="16">
                  <c:v>44517</c:v>
                </c:pt>
                <c:pt idx="17">
                  <c:v>44518</c:v>
                </c:pt>
                <c:pt idx="18">
                  <c:v>44519</c:v>
                </c:pt>
                <c:pt idx="19">
                  <c:v>44520</c:v>
                </c:pt>
                <c:pt idx="20">
                  <c:v>44521</c:v>
                </c:pt>
                <c:pt idx="21">
                  <c:v>44522</c:v>
                </c:pt>
                <c:pt idx="22">
                  <c:v>44523</c:v>
                </c:pt>
                <c:pt idx="23">
                  <c:v>44524</c:v>
                </c:pt>
                <c:pt idx="24">
                  <c:v>44525</c:v>
                </c:pt>
                <c:pt idx="25">
                  <c:v>44526</c:v>
                </c:pt>
                <c:pt idx="26">
                  <c:v>44527</c:v>
                </c:pt>
                <c:pt idx="27">
                  <c:v>44528</c:v>
                </c:pt>
                <c:pt idx="28">
                  <c:v>44529</c:v>
                </c:pt>
                <c:pt idx="29">
                  <c:v>44530</c:v>
                </c:pt>
              </c:numCache>
            </c:numRef>
          </c:cat>
          <c:val>
            <c:numRef>
              <c:f>Sheet1!$E$2:$E$31</c:f>
              <c:numCache>
                <c:formatCode>0.00%</c:formatCode>
                <c:ptCount val="30"/>
                <c:pt idx="0">
                  <c:v>2.6840213602286056E-3</c:v>
                </c:pt>
                <c:pt idx="1">
                  <c:v>-6.1834297129854665E-3</c:v>
                </c:pt>
                <c:pt idx="2">
                  <c:v>-6.4962773843153521E-3</c:v>
                </c:pt>
                <c:pt idx="3">
                  <c:v>3.7330251249256818E-3</c:v>
                </c:pt>
                <c:pt idx="4">
                  <c:v>-5.1947495116742015E-3</c:v>
                </c:pt>
                <c:pt idx="5">
                  <c:v>-5.1947495116742015E-3</c:v>
                </c:pt>
                <c:pt idx="6">
                  <c:v>-5.1947495116742015E-3</c:v>
                </c:pt>
                <c:pt idx="7">
                  <c:v>-1.2726108692088234E-3</c:v>
                </c:pt>
                <c:pt idx="8">
                  <c:v>3.704547256545565E-3</c:v>
                </c:pt>
                <c:pt idx="9">
                  <c:v>8.1891562600411305E-4</c:v>
                </c:pt>
                <c:pt idx="10">
                  <c:v>1.2615011455761271E-2</c:v>
                </c:pt>
                <c:pt idx="11">
                  <c:v>1.6184133685296143E-2</c:v>
                </c:pt>
                <c:pt idx="12">
                  <c:v>1.6184133685296143E-2</c:v>
                </c:pt>
                <c:pt idx="13">
                  <c:v>1.6184133685296143E-2</c:v>
                </c:pt>
                <c:pt idx="14">
                  <c:v>1.453422701551399E-2</c:v>
                </c:pt>
                <c:pt idx="15">
                  <c:v>1.0972833219643041E-2</c:v>
                </c:pt>
                <c:pt idx="16">
                  <c:v>1.8891393456126115E-2</c:v>
                </c:pt>
                <c:pt idx="17">
                  <c:v>1.3687976163572424E-2</c:v>
                </c:pt>
                <c:pt idx="18">
                  <c:v>2.5060150742277632E-2</c:v>
                </c:pt>
                <c:pt idx="19">
                  <c:v>2.5060150742277632E-2</c:v>
                </c:pt>
                <c:pt idx="20">
                  <c:v>2.5060150742277632E-2</c:v>
                </c:pt>
                <c:pt idx="21">
                  <c:v>3.5530715094353793E-2</c:v>
                </c:pt>
                <c:pt idx="22">
                  <c:v>3.5798332711566738E-2</c:v>
                </c:pt>
                <c:pt idx="23">
                  <c:v>3.6915398369897323E-2</c:v>
                </c:pt>
                <c:pt idx="24">
                  <c:v>3.4160155581681506E-2</c:v>
                </c:pt>
                <c:pt idx="25">
                  <c:v>3.0030396796744574E-2</c:v>
                </c:pt>
                <c:pt idx="26">
                  <c:v>3.0030396796744574E-2</c:v>
                </c:pt>
                <c:pt idx="27">
                  <c:v>3.0030410583122169E-2</c:v>
                </c:pt>
                <c:pt idx="28">
                  <c:v>3.1564370132137087E-2</c:v>
                </c:pt>
                <c:pt idx="29">
                  <c:v>3.1743516153345253E-2</c:v>
                </c:pt>
              </c:numCache>
            </c:numRef>
          </c:val>
          <c:smooth val="1"/>
          <c:extLst>
            <c:ext xmlns:c16="http://schemas.microsoft.com/office/drawing/2014/chart" uri="{C3380CC4-5D6E-409C-BE32-E72D297353CC}">
              <c16:uniqueId val="{00000003-F1B7-49B6-BCA9-661A58E75695}"/>
            </c:ext>
          </c:extLst>
        </c:ser>
        <c:dLbls>
          <c:showLegendKey val="0"/>
          <c:showVal val="0"/>
          <c:showCatName val="0"/>
          <c:showSerName val="0"/>
          <c:showPercent val="0"/>
          <c:showBubbleSize val="0"/>
        </c:dLbls>
        <c:smooth val="0"/>
        <c:axId val="444001192"/>
        <c:axId val="440886784"/>
      </c:lineChart>
      <c:dateAx>
        <c:axId val="444001192"/>
        <c:scaling>
          <c:orientation val="minMax"/>
        </c:scaling>
        <c:delete val="0"/>
        <c:axPos val="b"/>
        <c:numFmt formatCode="m/d/yyyy"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440886784"/>
        <c:crosses val="autoZero"/>
        <c:auto val="1"/>
        <c:lblOffset val="100"/>
        <c:baseTimeUnit val="days"/>
        <c:majorUnit val="2"/>
        <c:majorTimeUnit val="days"/>
      </c:dateAx>
      <c:valAx>
        <c:axId val="44088678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444001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4447472101301363"/>
          <c:y val="4.218749740480454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8.7498740037021835E-2"/>
          <c:y val="0.12705467968413633"/>
          <c:w val="0.90072755909015667"/>
          <c:h val="0.6438033560652463"/>
        </c:manualLayout>
      </c:layout>
      <c:lineChart>
        <c:grouping val="standard"/>
        <c:varyColors val="0"/>
        <c:ser>
          <c:idx val="0"/>
          <c:order val="0"/>
          <c:tx>
            <c:strRef>
              <c:f>Sheet1!$B$1</c:f>
              <c:strCache>
                <c:ptCount val="1"/>
                <c:pt idx="0">
                  <c:v>11月富时中国A50（CN0Y）股指期货</c:v>
                </c:pt>
              </c:strCache>
            </c:strRef>
          </c:tx>
          <c:spPr>
            <a:ln w="28575" cap="rnd">
              <a:solidFill>
                <a:srgbClr val="000066"/>
              </a:solidFill>
              <a:round/>
            </a:ln>
            <a:effectLst/>
          </c:spPr>
          <c:marker>
            <c:symbol val="none"/>
          </c:marker>
          <c:cat>
            <c:numRef>
              <c:f>Sheet1!$A$2:$A$24</c:f>
              <c:numCache>
                <c:formatCode>yyyy/mm/dd</c:formatCode>
                <c:ptCount val="23"/>
                <c:pt idx="0">
                  <c:v>44498</c:v>
                </c:pt>
                <c:pt idx="1">
                  <c:v>44501</c:v>
                </c:pt>
                <c:pt idx="2">
                  <c:v>44502</c:v>
                </c:pt>
                <c:pt idx="3">
                  <c:v>44503</c:v>
                </c:pt>
                <c:pt idx="4">
                  <c:v>44504</c:v>
                </c:pt>
                <c:pt idx="5">
                  <c:v>44505</c:v>
                </c:pt>
                <c:pt idx="6">
                  <c:v>44508</c:v>
                </c:pt>
                <c:pt idx="7">
                  <c:v>44509</c:v>
                </c:pt>
                <c:pt idx="8">
                  <c:v>44510</c:v>
                </c:pt>
                <c:pt idx="9">
                  <c:v>44511</c:v>
                </c:pt>
                <c:pt idx="10">
                  <c:v>44512</c:v>
                </c:pt>
                <c:pt idx="11">
                  <c:v>44515</c:v>
                </c:pt>
                <c:pt idx="12">
                  <c:v>44516</c:v>
                </c:pt>
                <c:pt idx="13">
                  <c:v>44517</c:v>
                </c:pt>
                <c:pt idx="14">
                  <c:v>44518</c:v>
                </c:pt>
                <c:pt idx="15">
                  <c:v>44519</c:v>
                </c:pt>
                <c:pt idx="16">
                  <c:v>44522</c:v>
                </c:pt>
                <c:pt idx="17">
                  <c:v>44523</c:v>
                </c:pt>
                <c:pt idx="18">
                  <c:v>44524</c:v>
                </c:pt>
                <c:pt idx="19">
                  <c:v>44525</c:v>
                </c:pt>
                <c:pt idx="20">
                  <c:v>44526</c:v>
                </c:pt>
                <c:pt idx="21">
                  <c:v>44529</c:v>
                </c:pt>
                <c:pt idx="22">
                  <c:v>44530</c:v>
                </c:pt>
              </c:numCache>
            </c:numRef>
          </c:cat>
          <c:val>
            <c:numRef>
              <c:f>Sheet1!$B$2:$B$24</c:f>
              <c:numCache>
                <c:formatCode>0.00_);[Red]\(0.00\)</c:formatCode>
                <c:ptCount val="23"/>
                <c:pt idx="0">
                  <c:v>15905</c:v>
                </c:pt>
                <c:pt idx="1">
                  <c:v>15780</c:v>
                </c:pt>
                <c:pt idx="2">
                  <c:v>15542</c:v>
                </c:pt>
                <c:pt idx="3">
                  <c:v>15435</c:v>
                </c:pt>
                <c:pt idx="4">
                  <c:v>15435</c:v>
                </c:pt>
                <c:pt idx="5">
                  <c:v>15561</c:v>
                </c:pt>
                <c:pt idx="6">
                  <c:v>15546</c:v>
                </c:pt>
                <c:pt idx="7">
                  <c:v>15493</c:v>
                </c:pt>
                <c:pt idx="8">
                  <c:v>15420</c:v>
                </c:pt>
                <c:pt idx="9">
                  <c:v>15652</c:v>
                </c:pt>
                <c:pt idx="10">
                  <c:v>15615</c:v>
                </c:pt>
                <c:pt idx="11">
                  <c:v>15573</c:v>
                </c:pt>
                <c:pt idx="12">
                  <c:v>15632</c:v>
                </c:pt>
                <c:pt idx="13">
                  <c:v>15573</c:v>
                </c:pt>
                <c:pt idx="14">
                  <c:v>15420</c:v>
                </c:pt>
                <c:pt idx="15">
                  <c:v>15601</c:v>
                </c:pt>
                <c:pt idx="16">
                  <c:v>15645</c:v>
                </c:pt>
                <c:pt idx="17">
                  <c:v>15617</c:v>
                </c:pt>
                <c:pt idx="18">
                  <c:v>15711</c:v>
                </c:pt>
                <c:pt idx="19">
                  <c:v>15625</c:v>
                </c:pt>
                <c:pt idx="20">
                  <c:v>15406</c:v>
                </c:pt>
                <c:pt idx="21">
                  <c:v>15476</c:v>
                </c:pt>
                <c:pt idx="22">
                  <c:v>15394</c:v>
                </c:pt>
              </c:numCache>
            </c:numRef>
          </c:val>
          <c:smooth val="1"/>
          <c:extLst>
            <c:ext xmlns:c16="http://schemas.microsoft.com/office/drawing/2014/chart" uri="{C3380CC4-5D6E-409C-BE32-E72D297353CC}">
              <c16:uniqueId val="{00000000-FC4E-46D3-AC52-A53295C5F8EF}"/>
            </c:ext>
          </c:extLst>
        </c:ser>
        <c:dLbls>
          <c:showLegendKey val="0"/>
          <c:showVal val="0"/>
          <c:showCatName val="0"/>
          <c:showSerName val="0"/>
          <c:showPercent val="0"/>
          <c:showBubbleSize val="0"/>
        </c:dLbls>
        <c:smooth val="0"/>
        <c:axId val="440884824"/>
        <c:axId val="440881296"/>
      </c:lineChart>
      <c:dateAx>
        <c:axId val="440884824"/>
        <c:scaling>
          <c:orientation val="minMax"/>
        </c:scaling>
        <c:delete val="0"/>
        <c:axPos val="b"/>
        <c:numFmt formatCode="yyyy/mm/dd"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40881296"/>
        <c:crosses val="autoZero"/>
        <c:auto val="1"/>
        <c:lblOffset val="100"/>
        <c:baseTimeUnit val="days"/>
        <c:majorUnit val="2"/>
        <c:majorTimeUnit val="days"/>
      </c:dateAx>
      <c:valAx>
        <c:axId val="440881296"/>
        <c:scaling>
          <c:orientation val="minMax"/>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40884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0" b="1" i="0" u="none" strike="noStrike" kern="1200" baseline="0">
                <a:solidFill>
                  <a:srgbClr val="616161"/>
                </a:solidFill>
                <a:latin typeface="+mn-ea"/>
                <a:ea typeface="+mn-ea"/>
                <a:cs typeface="+mn-cs"/>
              </a:defRPr>
            </a:pPr>
            <a:r>
              <a:rPr lang="en-US" altLang="zh-CN" sz="1860" b="0" dirty="0">
                <a:solidFill>
                  <a:srgbClr val="616161"/>
                </a:solidFill>
                <a:latin typeface="+mn-ea"/>
                <a:ea typeface="+mn-ea"/>
              </a:rPr>
              <a:t>2021</a:t>
            </a:r>
            <a:r>
              <a:rPr lang="zh-CN" altLang="en-US" sz="1860" b="0" dirty="0">
                <a:solidFill>
                  <a:srgbClr val="616161"/>
                </a:solidFill>
                <a:latin typeface="+mn-ea"/>
                <a:ea typeface="+mn-ea"/>
              </a:rPr>
              <a:t>年全市场解禁规模</a:t>
            </a:r>
            <a:endParaRPr lang="en-US" altLang="zh-CN" sz="1860" b="0" dirty="0">
              <a:solidFill>
                <a:srgbClr val="616161"/>
              </a:solidFill>
              <a:latin typeface="+mn-ea"/>
              <a:ea typeface="+mn-ea"/>
            </a:endParaRPr>
          </a:p>
        </c:rich>
      </c:tx>
      <c:overlay val="0"/>
      <c:spPr>
        <a:noFill/>
        <a:ln>
          <a:noFill/>
        </a:ln>
        <a:effectLst/>
      </c:spPr>
      <c:txPr>
        <a:bodyPr rot="0" spcFirstLastPara="1" vertOverflow="ellipsis" vert="horz" wrap="square" anchor="ctr" anchorCtr="1"/>
        <a:lstStyle/>
        <a:p>
          <a:pPr>
            <a:defRPr sz="1860" b="1" i="0" u="none" strike="noStrike" kern="1200" baseline="0">
              <a:solidFill>
                <a:srgbClr val="616161"/>
              </a:solidFill>
              <a:latin typeface="+mn-ea"/>
              <a:ea typeface="+mn-ea"/>
              <a:cs typeface="+mn-cs"/>
            </a:defRPr>
          </a:pPr>
          <a:endParaRPr lang="zh-CN"/>
        </a:p>
      </c:txPr>
    </c:title>
    <c:autoTitleDeleted val="0"/>
    <c:plotArea>
      <c:layout/>
      <c:barChart>
        <c:barDir val="col"/>
        <c:grouping val="clustered"/>
        <c:varyColors val="0"/>
        <c:ser>
          <c:idx val="0"/>
          <c:order val="0"/>
          <c:tx>
            <c:strRef>
              <c:f>股票流通统计!$C$2</c:f>
              <c:strCache>
                <c:ptCount val="1"/>
                <c:pt idx="0">
                  <c:v>市值(亿元)</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solidFill>
                <a:srgbClr val="000E4C"/>
              </a:solidFill>
            </a:ln>
            <a:effectLst>
              <a:outerShdw blurRad="40000" dist="23000" dir="5400000" rotWithShape="0">
                <a:srgbClr val="000000">
                  <a:alpha val="35000"/>
                </a:srgbClr>
              </a:outerShdw>
            </a:effectLst>
          </c:spPr>
          <c:invertIfNegative val="0"/>
          <c:dPt>
            <c:idx val="8"/>
            <c:invertIfNegative val="0"/>
            <c:bubble3D val="0"/>
            <c:spPr>
              <a:solidFill>
                <a:srgbClr val="000E4C"/>
              </a:solidFill>
              <a:ln>
                <a:solidFill>
                  <a:srgbClr val="000E4C"/>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1-7CA4-4B3E-A0C7-BD1662BF217B}"/>
              </c:ext>
            </c:extLst>
          </c:dPt>
          <c:dPt>
            <c:idx val="9"/>
            <c:invertIfNegative val="0"/>
            <c:bubble3D val="0"/>
            <c:spPr>
              <a:solidFill>
                <a:srgbClr val="000066"/>
              </a:solidFill>
              <a:ln>
                <a:solidFill>
                  <a:srgbClr val="000066"/>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3-9171-44B2-8765-D0922368891C}"/>
              </c:ext>
            </c:extLst>
          </c:dPt>
          <c:dPt>
            <c:idx val="10"/>
            <c:invertIfNegative val="0"/>
            <c:bubble3D val="0"/>
            <c:spPr>
              <a:solidFill>
                <a:srgbClr val="FF9933"/>
              </a:solidFill>
              <a:ln>
                <a:solidFill>
                  <a:srgbClr val="FF9933"/>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5-9171-44B2-8765-D0922368891C}"/>
              </c:ext>
            </c:extLst>
          </c:dPt>
          <c:dLbls>
            <c:dLbl>
              <c:idx val="3"/>
              <c:layout>
                <c:manualLayout>
                  <c:x val="-5.6098909902592689E-17"/>
                  <c:y val="-3.48345359542174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171-44B2-8765-D0922368891C}"/>
                </c:ext>
              </c:extLst>
            </c:dLbl>
            <c:dLbl>
              <c:idx val="5"/>
              <c:layout>
                <c:manualLayout>
                  <c:x val="8.8747736230957702E-3"/>
                  <c:y val="1.20074124498903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171-44B2-8765-D0922368891C}"/>
                </c:ext>
              </c:extLst>
            </c:dLbl>
            <c:dLbl>
              <c:idx val="8"/>
              <c:spPr>
                <a:noFill/>
                <a:ln>
                  <a:noFill/>
                </a:ln>
                <a:effectLst/>
              </c:spPr>
              <c:txPr>
                <a:bodyPr rot="0" spcFirstLastPara="1" vertOverflow="ellipsis" vert="horz" wrap="square" anchor="ctr" anchorCtr="0"/>
                <a:lstStyle/>
                <a:p>
                  <a:pPr algn="ctr">
                    <a:defRPr lang="en-US" altLang="zh-CN" sz="1400" b="0" i="0" u="none" strike="noStrike" kern="1200" baseline="0">
                      <a:solidFill>
                        <a:srgbClr val="00135F"/>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extLst>
                <c:ext xmlns:c16="http://schemas.microsoft.com/office/drawing/2014/chart" uri="{C3380CC4-5D6E-409C-BE32-E72D297353CC}">
                  <c16:uniqueId val="{00000001-7CA4-4B3E-A0C7-BD1662BF217B}"/>
                </c:ext>
              </c:extLst>
            </c:dLbl>
            <c:dLbl>
              <c:idx val="9"/>
              <c:spPr>
                <a:noFill/>
                <a:ln>
                  <a:noFill/>
                </a:ln>
                <a:effectLst/>
              </c:spPr>
              <c:txPr>
                <a:bodyPr rot="0" spcFirstLastPara="1" vertOverflow="ellipsis" vert="horz" wrap="square" anchor="ctr" anchorCtr="1"/>
                <a:lstStyle/>
                <a:p>
                  <a:pPr>
                    <a:defRPr sz="1400" b="0" i="0" u="none" strike="noStrike" kern="1200" baseline="0">
                      <a:solidFill>
                        <a:srgbClr val="000066"/>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extLst>
                <c:ext xmlns:c16="http://schemas.microsoft.com/office/drawing/2014/chart" uri="{C3380CC4-5D6E-409C-BE32-E72D297353CC}">
                  <c16:uniqueId val="{00000003-9171-44B2-8765-D0922368891C}"/>
                </c:ext>
              </c:extLst>
            </c:dLbl>
            <c:dLbl>
              <c:idx val="10"/>
              <c:spPr>
                <a:noFill/>
                <a:ln>
                  <a:noFill/>
                </a:ln>
                <a:effectLst/>
              </c:spPr>
              <c:txPr>
                <a:bodyPr rot="0" spcFirstLastPara="1" vertOverflow="ellipsis" vert="horz" wrap="square" anchor="ctr" anchorCtr="1"/>
                <a:lstStyle/>
                <a:p>
                  <a:pPr>
                    <a:defRPr sz="1400" b="0" i="0" u="none" strike="noStrike" kern="1200" baseline="0">
                      <a:solidFill>
                        <a:srgbClr val="FF9933"/>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extLst>
                <c:ext xmlns:c16="http://schemas.microsoft.com/office/drawing/2014/chart" uri="{C3380CC4-5D6E-409C-BE32-E72D297353CC}">
                  <c16:uniqueId val="{00000005-9171-44B2-8765-D0922368891C}"/>
                </c:ext>
              </c:extLst>
            </c:dLbl>
            <c:spPr>
              <a:noFill/>
              <a:ln>
                <a:noFill/>
              </a:ln>
              <a:effectLst/>
            </c:spPr>
            <c:txPr>
              <a:bodyPr rot="0" spcFirstLastPara="1" vertOverflow="ellipsis" vert="horz" wrap="square" anchor="ctr" anchorCtr="1"/>
              <a:lstStyle/>
              <a:p>
                <a:pPr>
                  <a:defRPr sz="1400" b="0" i="0" u="none" strike="noStrike" kern="1200" baseline="0">
                    <a:solidFill>
                      <a:srgbClr val="00135F"/>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股票流通统计!$A$3:$A$14</c:f>
              <c:numCache>
                <c:formatCode>yyyy/mm</c:formatCode>
                <c:ptCount val="12"/>
                <c:pt idx="0">
                  <c:v>44227</c:v>
                </c:pt>
                <c:pt idx="1">
                  <c:v>44255</c:v>
                </c:pt>
                <c:pt idx="2">
                  <c:v>44286</c:v>
                </c:pt>
                <c:pt idx="3">
                  <c:v>44316</c:v>
                </c:pt>
                <c:pt idx="4">
                  <c:v>44347</c:v>
                </c:pt>
                <c:pt idx="5">
                  <c:v>44377</c:v>
                </c:pt>
                <c:pt idx="6">
                  <c:v>44408</c:v>
                </c:pt>
                <c:pt idx="7">
                  <c:v>44439</c:v>
                </c:pt>
                <c:pt idx="8">
                  <c:v>44469</c:v>
                </c:pt>
                <c:pt idx="9">
                  <c:v>44500</c:v>
                </c:pt>
                <c:pt idx="10">
                  <c:v>44530</c:v>
                </c:pt>
                <c:pt idx="11">
                  <c:v>44561</c:v>
                </c:pt>
              </c:numCache>
            </c:numRef>
          </c:cat>
          <c:val>
            <c:numRef>
              <c:f>股票流通统计!$C$3:$C$14</c:f>
              <c:numCache>
                <c:formatCode>#,##0.00</c:formatCode>
                <c:ptCount val="12"/>
                <c:pt idx="0">
                  <c:v>3976.9291071647999</c:v>
                </c:pt>
                <c:pt idx="1">
                  <c:v>4660.7305523427003</c:v>
                </c:pt>
                <c:pt idx="2">
                  <c:v>2193.3460527594002</c:v>
                </c:pt>
                <c:pt idx="3">
                  <c:v>2264.4395405476998</c:v>
                </c:pt>
                <c:pt idx="4">
                  <c:v>4477.7973892796999</c:v>
                </c:pt>
                <c:pt idx="5">
                  <c:v>7802.4817586826002</c:v>
                </c:pt>
                <c:pt idx="6">
                  <c:v>4269.7914659439002</c:v>
                </c:pt>
                <c:pt idx="7">
                  <c:v>5540.7305411630014</c:v>
                </c:pt>
                <c:pt idx="8">
                  <c:v>4028.3531796116999</c:v>
                </c:pt>
                <c:pt idx="9">
                  <c:v>4720.5056458173003</c:v>
                </c:pt>
                <c:pt idx="10">
                  <c:v>3134.5837649802002</c:v>
                </c:pt>
                <c:pt idx="11">
                  <c:v>5522.3651609069002</c:v>
                </c:pt>
              </c:numCache>
            </c:numRef>
          </c:val>
          <c:extLst>
            <c:ext xmlns:c16="http://schemas.microsoft.com/office/drawing/2014/chart" uri="{C3380CC4-5D6E-409C-BE32-E72D297353CC}">
              <c16:uniqueId val="{00000002-7CA4-4B3E-A0C7-BD1662BF217B}"/>
            </c:ext>
          </c:extLst>
        </c:ser>
        <c:dLbls>
          <c:showLegendKey val="0"/>
          <c:showVal val="0"/>
          <c:showCatName val="0"/>
          <c:showSerName val="0"/>
          <c:showPercent val="0"/>
          <c:showBubbleSize val="0"/>
        </c:dLbls>
        <c:gapWidth val="150"/>
        <c:overlap val="-24"/>
        <c:axId val="440757520"/>
        <c:axId val="413995824"/>
      </c:barChart>
      <c:dateAx>
        <c:axId val="440757520"/>
        <c:scaling>
          <c:orientation val="minMax"/>
        </c:scaling>
        <c:delete val="0"/>
        <c:axPos val="b"/>
        <c:numFmt formatCode="yyyy/mm"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413995824"/>
        <c:crosses val="autoZero"/>
        <c:auto val="1"/>
        <c:lblOffset val="100"/>
        <c:baseTimeUnit val="months"/>
      </c:dateAx>
      <c:valAx>
        <c:axId val="413995824"/>
        <c:scaling>
          <c:orientation val="minMax"/>
          <c:max val="8000"/>
        </c:scaling>
        <c:delete val="0"/>
        <c:axPos val="l"/>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44075752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4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616161"/>
                </a:solidFill>
                <a:latin typeface="+mn-lt"/>
                <a:ea typeface="+mn-ea"/>
                <a:cs typeface="+mn-cs"/>
              </a:defRPr>
            </a:pPr>
            <a:r>
              <a:rPr lang="en-US" altLang="zh-CN" dirty="0">
                <a:solidFill>
                  <a:srgbClr val="616161"/>
                </a:solidFill>
              </a:rPr>
              <a:t>2021</a:t>
            </a:r>
            <a:r>
              <a:rPr lang="zh-CN" altLang="en-US" dirty="0">
                <a:solidFill>
                  <a:srgbClr val="616161"/>
                </a:solidFill>
              </a:rPr>
              <a:t>年</a:t>
            </a:r>
            <a:r>
              <a:rPr lang="en-US" altLang="zh-CN" dirty="0">
                <a:solidFill>
                  <a:srgbClr val="616161"/>
                </a:solidFill>
              </a:rPr>
              <a:t>11</a:t>
            </a:r>
            <a:r>
              <a:rPr lang="zh-CN" altLang="en-US" dirty="0">
                <a:solidFill>
                  <a:srgbClr val="616161"/>
                </a:solidFill>
              </a:rPr>
              <a:t>月大宗交易统计及折价率</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616161"/>
              </a:solidFill>
              <a:latin typeface="+mn-lt"/>
              <a:ea typeface="+mn-ea"/>
              <a:cs typeface="+mn-cs"/>
            </a:defRPr>
          </a:pPr>
          <a:endParaRPr lang="zh-CN"/>
        </a:p>
      </c:txPr>
    </c:title>
    <c:autoTitleDeleted val="0"/>
    <c:plotArea>
      <c:layout/>
      <c:barChart>
        <c:barDir val="col"/>
        <c:grouping val="clustered"/>
        <c:varyColors val="0"/>
        <c:ser>
          <c:idx val="0"/>
          <c:order val="0"/>
          <c:tx>
            <c:strRef>
              <c:f>Sheet1!$B$1</c:f>
              <c:strCache>
                <c:ptCount val="1"/>
                <c:pt idx="0">
                  <c:v>累计成交金额(亿元)</c:v>
                </c:pt>
              </c:strCache>
            </c:strRef>
          </c:tx>
          <c:spPr>
            <a:solidFill>
              <a:srgbClr val="000066"/>
            </a:solidFill>
            <a:ln>
              <a:noFill/>
            </a:ln>
            <a:effectLst/>
          </c:spPr>
          <c:invertIfNegative val="0"/>
          <c:cat>
            <c:strRef>
              <c:f>Sheet1!$A$2:$A$23</c:f>
              <c:strCache>
                <c:ptCount val="22"/>
                <c:pt idx="0">
                  <c:v>2021-11-30</c:v>
                </c:pt>
                <c:pt idx="1">
                  <c:v>2021-11-29</c:v>
                </c:pt>
                <c:pt idx="2">
                  <c:v>2021-11-26</c:v>
                </c:pt>
                <c:pt idx="3">
                  <c:v>2021-11-25</c:v>
                </c:pt>
                <c:pt idx="4">
                  <c:v>2021-11-24</c:v>
                </c:pt>
                <c:pt idx="5">
                  <c:v>2021-11-23</c:v>
                </c:pt>
                <c:pt idx="6">
                  <c:v>2021-11-22</c:v>
                </c:pt>
                <c:pt idx="7">
                  <c:v>2021-11-19</c:v>
                </c:pt>
                <c:pt idx="8">
                  <c:v>2021-11-18</c:v>
                </c:pt>
                <c:pt idx="9">
                  <c:v>2021-11-17</c:v>
                </c:pt>
                <c:pt idx="10">
                  <c:v>2021-11-16</c:v>
                </c:pt>
                <c:pt idx="11">
                  <c:v>2021-11-15</c:v>
                </c:pt>
                <c:pt idx="12">
                  <c:v>2021-11-12</c:v>
                </c:pt>
                <c:pt idx="13">
                  <c:v>2021-11-11</c:v>
                </c:pt>
                <c:pt idx="14">
                  <c:v>2021-11-10</c:v>
                </c:pt>
                <c:pt idx="15">
                  <c:v>2021-11-09</c:v>
                </c:pt>
                <c:pt idx="16">
                  <c:v>2021-11-08</c:v>
                </c:pt>
                <c:pt idx="17">
                  <c:v>2021-11-05</c:v>
                </c:pt>
                <c:pt idx="18">
                  <c:v>2021-11-04</c:v>
                </c:pt>
                <c:pt idx="19">
                  <c:v>2021-11-03</c:v>
                </c:pt>
                <c:pt idx="20">
                  <c:v>2021-11-02</c:v>
                </c:pt>
                <c:pt idx="21">
                  <c:v>2021-11-01</c:v>
                </c:pt>
              </c:strCache>
            </c:strRef>
          </c:cat>
          <c:val>
            <c:numRef>
              <c:f>Sheet1!$B$2:$B$23</c:f>
              <c:numCache>
                <c:formatCode>0.00_);[Red]\(0.00\)</c:formatCode>
                <c:ptCount val="22"/>
                <c:pt idx="0">
                  <c:v>28.561608000000003</c:v>
                </c:pt>
                <c:pt idx="1">
                  <c:v>47.027017999999998</c:v>
                </c:pt>
                <c:pt idx="2">
                  <c:v>54.8245</c:v>
                </c:pt>
                <c:pt idx="3">
                  <c:v>28.507166999999999</c:v>
                </c:pt>
                <c:pt idx="4">
                  <c:v>40.698959000000002</c:v>
                </c:pt>
                <c:pt idx="5">
                  <c:v>30.554292999999998</c:v>
                </c:pt>
                <c:pt idx="6">
                  <c:v>68.213222000000002</c:v>
                </c:pt>
                <c:pt idx="7">
                  <c:v>55.380992000000006</c:v>
                </c:pt>
                <c:pt idx="8">
                  <c:v>54.721990000000005</c:v>
                </c:pt>
                <c:pt idx="9">
                  <c:v>40.355665999999999</c:v>
                </c:pt>
                <c:pt idx="10">
                  <c:v>31.232240000000001</c:v>
                </c:pt>
                <c:pt idx="11">
                  <c:v>23.633995000000002</c:v>
                </c:pt>
                <c:pt idx="12">
                  <c:v>38.872838000000002</c:v>
                </c:pt>
                <c:pt idx="13">
                  <c:v>45.763559999999998</c:v>
                </c:pt>
                <c:pt idx="14">
                  <c:v>36.729677000000002</c:v>
                </c:pt>
                <c:pt idx="15">
                  <c:v>57.351589000000004</c:v>
                </c:pt>
                <c:pt idx="16">
                  <c:v>33.791662000000002</c:v>
                </c:pt>
                <c:pt idx="17">
                  <c:v>51.26146</c:v>
                </c:pt>
                <c:pt idx="18">
                  <c:v>58.517867000000003</c:v>
                </c:pt>
                <c:pt idx="19">
                  <c:v>36.663581999999998</c:v>
                </c:pt>
                <c:pt idx="20">
                  <c:v>35.448850999999998</c:v>
                </c:pt>
                <c:pt idx="21">
                  <c:v>26.179320000000001</c:v>
                </c:pt>
              </c:numCache>
            </c:numRef>
          </c:val>
          <c:extLst>
            <c:ext xmlns:c16="http://schemas.microsoft.com/office/drawing/2014/chart" uri="{C3380CC4-5D6E-409C-BE32-E72D297353CC}">
              <c16:uniqueId val="{00000000-A70C-4ED3-A453-B078763C3E93}"/>
            </c:ext>
          </c:extLst>
        </c:ser>
        <c:dLbls>
          <c:showLegendKey val="0"/>
          <c:showVal val="0"/>
          <c:showCatName val="0"/>
          <c:showSerName val="0"/>
          <c:showPercent val="0"/>
          <c:showBubbleSize val="0"/>
        </c:dLbls>
        <c:gapWidth val="219"/>
        <c:axId val="440880904"/>
        <c:axId val="440882472"/>
      </c:barChart>
      <c:lineChart>
        <c:grouping val="standard"/>
        <c:varyColors val="0"/>
        <c:ser>
          <c:idx val="1"/>
          <c:order val="1"/>
          <c:tx>
            <c:strRef>
              <c:f>Sheet1!$C$1</c:f>
              <c:strCache>
                <c:ptCount val="1"/>
                <c:pt idx="0">
                  <c:v>平均溢/折价率（%）</c:v>
                </c:pt>
              </c:strCache>
            </c:strRef>
          </c:tx>
          <c:spPr>
            <a:ln w="28575" cap="rnd">
              <a:solidFill>
                <a:srgbClr val="FF9933"/>
              </a:solidFill>
              <a:round/>
            </a:ln>
            <a:effectLst/>
          </c:spPr>
          <c:marker>
            <c:symbol val="none"/>
          </c:marker>
          <c:cat>
            <c:strRef>
              <c:f>Sheet1!$A$2:$A$23</c:f>
              <c:strCache>
                <c:ptCount val="22"/>
                <c:pt idx="0">
                  <c:v>2021-11-30</c:v>
                </c:pt>
                <c:pt idx="1">
                  <c:v>2021-11-29</c:v>
                </c:pt>
                <c:pt idx="2">
                  <c:v>2021-11-26</c:v>
                </c:pt>
                <c:pt idx="3">
                  <c:v>2021-11-25</c:v>
                </c:pt>
                <c:pt idx="4">
                  <c:v>2021-11-24</c:v>
                </c:pt>
                <c:pt idx="5">
                  <c:v>2021-11-23</c:v>
                </c:pt>
                <c:pt idx="6">
                  <c:v>2021-11-22</c:v>
                </c:pt>
                <c:pt idx="7">
                  <c:v>2021-11-19</c:v>
                </c:pt>
                <c:pt idx="8">
                  <c:v>2021-11-18</c:v>
                </c:pt>
                <c:pt idx="9">
                  <c:v>2021-11-17</c:v>
                </c:pt>
                <c:pt idx="10">
                  <c:v>2021-11-16</c:v>
                </c:pt>
                <c:pt idx="11">
                  <c:v>2021-11-15</c:v>
                </c:pt>
                <c:pt idx="12">
                  <c:v>2021-11-12</c:v>
                </c:pt>
                <c:pt idx="13">
                  <c:v>2021-11-11</c:v>
                </c:pt>
                <c:pt idx="14">
                  <c:v>2021-11-10</c:v>
                </c:pt>
                <c:pt idx="15">
                  <c:v>2021-11-09</c:v>
                </c:pt>
                <c:pt idx="16">
                  <c:v>2021-11-08</c:v>
                </c:pt>
                <c:pt idx="17">
                  <c:v>2021-11-05</c:v>
                </c:pt>
                <c:pt idx="18">
                  <c:v>2021-11-04</c:v>
                </c:pt>
                <c:pt idx="19">
                  <c:v>2021-11-03</c:v>
                </c:pt>
                <c:pt idx="20">
                  <c:v>2021-11-02</c:v>
                </c:pt>
                <c:pt idx="21">
                  <c:v>2021-11-01</c:v>
                </c:pt>
              </c:strCache>
            </c:strRef>
          </c:cat>
          <c:val>
            <c:numRef>
              <c:f>Sheet1!$C$2:$C$23</c:f>
              <c:numCache>
                <c:formatCode>#,##0.00</c:formatCode>
                <c:ptCount val="22"/>
                <c:pt idx="0">
                  <c:v>-6.4703501536913262</c:v>
                </c:pt>
                <c:pt idx="1">
                  <c:v>-8.0294573509663358</c:v>
                </c:pt>
                <c:pt idx="2">
                  <c:v>-4.7717258491934071</c:v>
                </c:pt>
                <c:pt idx="3">
                  <c:v>-7.0272100749581279</c:v>
                </c:pt>
                <c:pt idx="4">
                  <c:v>-4.9965955020376676</c:v>
                </c:pt>
                <c:pt idx="5">
                  <c:v>-5.6163512140313774</c:v>
                </c:pt>
                <c:pt idx="6">
                  <c:v>-6.2258368411388449</c:v>
                </c:pt>
                <c:pt idx="7">
                  <c:v>-6.2148796692014168</c:v>
                </c:pt>
                <c:pt idx="8">
                  <c:v>-4.5150144286662179</c:v>
                </c:pt>
                <c:pt idx="9">
                  <c:v>-5.2618661386675347</c:v>
                </c:pt>
                <c:pt idx="10">
                  <c:v>-3.528549878522671</c:v>
                </c:pt>
                <c:pt idx="11">
                  <c:v>-5.7279282790878971</c:v>
                </c:pt>
                <c:pt idx="12">
                  <c:v>-3.756006677266901</c:v>
                </c:pt>
                <c:pt idx="13">
                  <c:v>-4.0702730582295832</c:v>
                </c:pt>
                <c:pt idx="14">
                  <c:v>-6.4919763251638152</c:v>
                </c:pt>
                <c:pt idx="15">
                  <c:v>-16.140223730540139</c:v>
                </c:pt>
                <c:pt idx="16">
                  <c:v>-14.297210319306229</c:v>
                </c:pt>
                <c:pt idx="17">
                  <c:v>-1.972821611264634</c:v>
                </c:pt>
                <c:pt idx="18">
                  <c:v>-4.2357325840782609</c:v>
                </c:pt>
                <c:pt idx="19">
                  <c:v>-3.1754023121583321</c:v>
                </c:pt>
                <c:pt idx="20">
                  <c:v>-3.564516629476695</c:v>
                </c:pt>
                <c:pt idx="21">
                  <c:v>-5.1729634552472694</c:v>
                </c:pt>
              </c:numCache>
            </c:numRef>
          </c:val>
          <c:smooth val="0"/>
          <c:extLst>
            <c:ext xmlns:c16="http://schemas.microsoft.com/office/drawing/2014/chart" uri="{C3380CC4-5D6E-409C-BE32-E72D297353CC}">
              <c16:uniqueId val="{00000001-A70C-4ED3-A453-B078763C3E93}"/>
            </c:ext>
          </c:extLst>
        </c:ser>
        <c:dLbls>
          <c:showLegendKey val="0"/>
          <c:showVal val="0"/>
          <c:showCatName val="0"/>
          <c:showSerName val="0"/>
          <c:showPercent val="0"/>
          <c:showBubbleSize val="0"/>
        </c:dLbls>
        <c:marker val="1"/>
        <c:smooth val="0"/>
        <c:axId val="440884040"/>
        <c:axId val="440888352"/>
      </c:lineChart>
      <c:catAx>
        <c:axId val="440880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0882472"/>
        <c:crosses val="autoZero"/>
        <c:auto val="1"/>
        <c:lblAlgn val="ctr"/>
        <c:lblOffset val="100"/>
        <c:noMultiLvlLbl val="0"/>
      </c:catAx>
      <c:valAx>
        <c:axId val="440882472"/>
        <c:scaling>
          <c:orientation val="minMax"/>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0880904"/>
        <c:crosses val="autoZero"/>
        <c:crossBetween val="between"/>
      </c:valAx>
      <c:valAx>
        <c:axId val="440888352"/>
        <c:scaling>
          <c:orientation val="minMax"/>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0884040"/>
        <c:crosses val="max"/>
        <c:crossBetween val="between"/>
      </c:valAx>
      <c:catAx>
        <c:axId val="440884040"/>
        <c:scaling>
          <c:orientation val="minMax"/>
        </c:scaling>
        <c:delete val="1"/>
        <c:axPos val="b"/>
        <c:numFmt formatCode="General" sourceLinked="1"/>
        <c:majorTickMark val="out"/>
        <c:minorTickMark val="none"/>
        <c:tickLblPos val="nextTo"/>
        <c:crossAx val="44088835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zh-CN" altLang="en-US" sz="1862" b="0" i="0" u="none" strike="noStrike" kern="1200" spc="0" baseline="0">
                <a:solidFill>
                  <a:srgbClr val="000000">
                    <a:lumMod val="65000"/>
                    <a:lumOff val="35000"/>
                  </a:srgbClr>
                </a:solidFill>
                <a:latin typeface="+mn-lt"/>
                <a:ea typeface="+mn-ea"/>
                <a:cs typeface="+mn-cs"/>
              </a:defRPr>
            </a:pPr>
            <a:r>
              <a:rPr lang="en-US" altLang="zh-CN" sz="1862" b="0" i="0" u="none" strike="noStrike" kern="1200" spc="0" baseline="0" dirty="0">
                <a:solidFill>
                  <a:srgbClr val="000000">
                    <a:lumMod val="65000"/>
                    <a:lumOff val="35000"/>
                  </a:srgbClr>
                </a:solidFill>
                <a:latin typeface="+mn-lt"/>
                <a:ea typeface="+mn-ea"/>
                <a:cs typeface="+mn-cs"/>
              </a:rPr>
              <a:t>2021</a:t>
            </a:r>
            <a:r>
              <a:rPr lang="zh-CN" altLang="en-US" sz="1862" b="0" i="0" u="none" strike="noStrike" kern="1200" spc="0" baseline="0" dirty="0">
                <a:solidFill>
                  <a:srgbClr val="000000">
                    <a:lumMod val="65000"/>
                    <a:lumOff val="35000"/>
                  </a:srgbClr>
                </a:solidFill>
                <a:latin typeface="+mn-lt"/>
                <a:ea typeface="+mn-ea"/>
                <a:cs typeface="+mn-cs"/>
              </a:rPr>
              <a:t>年</a:t>
            </a:r>
            <a:r>
              <a:rPr lang="en-US" altLang="zh-CN" sz="1862" b="0" i="0" u="none" strike="noStrike" kern="1200" spc="0" baseline="0" dirty="0">
                <a:solidFill>
                  <a:srgbClr val="000000">
                    <a:lumMod val="65000"/>
                    <a:lumOff val="35000"/>
                  </a:srgbClr>
                </a:solidFill>
                <a:latin typeface="+mn-lt"/>
                <a:ea typeface="+mn-ea"/>
                <a:cs typeface="+mn-cs"/>
              </a:rPr>
              <a:t>11</a:t>
            </a:r>
            <a:r>
              <a:rPr lang="zh-CN" altLang="en-US" sz="1862" b="0" i="0" u="none" strike="noStrike" kern="1200" spc="0" baseline="0" dirty="0">
                <a:solidFill>
                  <a:srgbClr val="000000">
                    <a:lumMod val="65000"/>
                    <a:lumOff val="35000"/>
                  </a:srgbClr>
                </a:solidFill>
                <a:latin typeface="+mn-lt"/>
                <a:ea typeface="+mn-ea"/>
                <a:cs typeface="+mn-cs"/>
              </a:rPr>
              <a:t>月沪深两市融资融券余额</a:t>
            </a:r>
          </a:p>
        </c:rich>
      </c:tx>
      <c:overlay val="0"/>
      <c:spPr>
        <a:noFill/>
        <a:ln>
          <a:noFill/>
        </a:ln>
        <a:effectLst/>
      </c:spPr>
      <c:txPr>
        <a:bodyPr rot="0" spcFirstLastPara="1" vertOverflow="ellipsis" vert="horz" wrap="square" anchor="ctr" anchorCtr="1"/>
        <a:lstStyle/>
        <a:p>
          <a:pPr algn="ctr" rtl="0">
            <a:defRPr lang="zh-CN" altLang="en-US" sz="1862" b="0" i="0" u="none" strike="noStrike" kern="1200" spc="0" baseline="0">
              <a:solidFill>
                <a:srgbClr val="000000">
                  <a:lumMod val="65000"/>
                  <a:lumOff val="35000"/>
                </a:srgbClr>
              </a:solidFill>
              <a:latin typeface="+mn-lt"/>
              <a:ea typeface="+mn-ea"/>
              <a:cs typeface="+mn-cs"/>
            </a:defRPr>
          </a:pPr>
          <a:endParaRPr lang="zh-CN"/>
        </a:p>
      </c:txPr>
    </c:title>
    <c:autoTitleDeleted val="0"/>
    <c:plotArea>
      <c:layout>
        <c:manualLayout>
          <c:layoutTarget val="inner"/>
          <c:xMode val="edge"/>
          <c:yMode val="edge"/>
          <c:x val="0.1069162155511811"/>
          <c:y val="0.11064843069337901"/>
          <c:w val="0.80211918064344745"/>
          <c:h val="0.64315026459495428"/>
        </c:manualLayout>
      </c:layout>
      <c:barChart>
        <c:barDir val="col"/>
        <c:grouping val="clustered"/>
        <c:varyColors val="0"/>
        <c:ser>
          <c:idx val="0"/>
          <c:order val="0"/>
          <c:tx>
            <c:strRef>
              <c:f>Sheet1!$B$1</c:f>
              <c:strCache>
                <c:ptCount val="1"/>
                <c:pt idx="0">
                  <c:v>沪深两市:融资融券余额</c:v>
                </c:pt>
              </c:strCache>
            </c:strRef>
          </c:tx>
          <c:spPr>
            <a:solidFill>
              <a:srgbClr val="000066"/>
            </a:solidFill>
            <a:ln>
              <a:solidFill>
                <a:schemeClr val="accent1">
                  <a:lumMod val="75000"/>
                </a:schemeClr>
              </a:solidFill>
            </a:ln>
            <a:effectLst/>
          </c:spPr>
          <c:invertIfNegative val="0"/>
          <c:trendline>
            <c:spPr>
              <a:ln w="19050" cap="rnd">
                <a:solidFill>
                  <a:srgbClr val="FF9933"/>
                </a:solidFill>
                <a:prstDash val="sysDot"/>
              </a:ln>
              <a:effectLst/>
            </c:spPr>
            <c:trendlineType val="linear"/>
            <c:dispRSqr val="0"/>
            <c:dispEq val="0"/>
          </c:trendline>
          <c:cat>
            <c:numRef>
              <c:f>Sheet1!$A$2:$A$23</c:f>
              <c:numCache>
                <c:formatCode>m/d/yyyy</c:formatCode>
                <c:ptCount val="22"/>
                <c:pt idx="0">
                  <c:v>44530</c:v>
                </c:pt>
                <c:pt idx="1">
                  <c:v>44529</c:v>
                </c:pt>
                <c:pt idx="2">
                  <c:v>44526</c:v>
                </c:pt>
                <c:pt idx="3">
                  <c:v>44525</c:v>
                </c:pt>
                <c:pt idx="4">
                  <c:v>44524</c:v>
                </c:pt>
                <c:pt idx="5">
                  <c:v>44523</c:v>
                </c:pt>
                <c:pt idx="6">
                  <c:v>44522</c:v>
                </c:pt>
                <c:pt idx="7">
                  <c:v>44519</c:v>
                </c:pt>
                <c:pt idx="8">
                  <c:v>44518</c:v>
                </c:pt>
                <c:pt idx="9">
                  <c:v>44517</c:v>
                </c:pt>
                <c:pt idx="10">
                  <c:v>44516</c:v>
                </c:pt>
                <c:pt idx="11">
                  <c:v>44515</c:v>
                </c:pt>
                <c:pt idx="12">
                  <c:v>44512</c:v>
                </c:pt>
                <c:pt idx="13">
                  <c:v>44511</c:v>
                </c:pt>
                <c:pt idx="14">
                  <c:v>44510</c:v>
                </c:pt>
                <c:pt idx="15">
                  <c:v>44509</c:v>
                </c:pt>
                <c:pt idx="16">
                  <c:v>44508</c:v>
                </c:pt>
                <c:pt idx="17">
                  <c:v>44505</c:v>
                </c:pt>
                <c:pt idx="18">
                  <c:v>44504</c:v>
                </c:pt>
                <c:pt idx="19">
                  <c:v>44503</c:v>
                </c:pt>
                <c:pt idx="20">
                  <c:v>44502</c:v>
                </c:pt>
                <c:pt idx="21">
                  <c:v>44501</c:v>
                </c:pt>
              </c:numCache>
            </c:numRef>
          </c:cat>
          <c:val>
            <c:numRef>
              <c:f>Sheet1!$B$2:$B$23</c:f>
              <c:numCache>
                <c:formatCode>0.00_ </c:formatCode>
                <c:ptCount val="22"/>
                <c:pt idx="0">
                  <c:v>1.8526851969489999</c:v>
                </c:pt>
                <c:pt idx="1">
                  <c:v>1.8511830373540001</c:v>
                </c:pt>
                <c:pt idx="2">
                  <c:v>1.8492882704029998</c:v>
                </c:pt>
                <c:pt idx="3">
                  <c:v>1.8537536008440001</c:v>
                </c:pt>
                <c:pt idx="4">
                  <c:v>1.8521216648500001</c:v>
                </c:pt>
                <c:pt idx="5">
                  <c:v>1.849724235756</c:v>
                </c:pt>
                <c:pt idx="6">
                  <c:v>1.8472210212220002</c:v>
                </c:pt>
                <c:pt idx="7">
                  <c:v>1.8360924377830001</c:v>
                </c:pt>
                <c:pt idx="8">
                  <c:v>1.8372676779680002</c:v>
                </c:pt>
                <c:pt idx="9">
                  <c:v>1.8375683037200001</c:v>
                </c:pt>
                <c:pt idx="10">
                  <c:v>1.8340253004549998</c:v>
                </c:pt>
                <c:pt idx="11">
                  <c:v>1.8388372572150002</c:v>
                </c:pt>
                <c:pt idx="12">
                  <c:v>1.8390442750689999</c:v>
                </c:pt>
                <c:pt idx="13">
                  <c:v>1.8412464919319997</c:v>
                </c:pt>
                <c:pt idx="14">
                  <c:v>1.8386202295229999</c:v>
                </c:pt>
                <c:pt idx="15">
                  <c:v>1.83703039747</c:v>
                </c:pt>
                <c:pt idx="16">
                  <c:v>1.8346672302639999</c:v>
                </c:pt>
                <c:pt idx="17">
                  <c:v>1.8307439942620001</c:v>
                </c:pt>
                <c:pt idx="18">
                  <c:v>1.8429288849600001</c:v>
                </c:pt>
                <c:pt idx="19">
                  <c:v>1.839543520471</c:v>
                </c:pt>
                <c:pt idx="20">
                  <c:v>1.8439731301079998</c:v>
                </c:pt>
                <c:pt idx="21">
                  <c:v>1.8514843100890002</c:v>
                </c:pt>
              </c:numCache>
            </c:numRef>
          </c:val>
          <c:extLst>
            <c:ext xmlns:c16="http://schemas.microsoft.com/office/drawing/2014/chart" uri="{C3380CC4-5D6E-409C-BE32-E72D297353CC}">
              <c16:uniqueId val="{00000001-B91B-48C9-AB93-41CF0EBB07E3}"/>
            </c:ext>
          </c:extLst>
        </c:ser>
        <c:dLbls>
          <c:showLegendKey val="0"/>
          <c:showVal val="0"/>
          <c:showCatName val="0"/>
          <c:showSerName val="0"/>
          <c:showPercent val="0"/>
          <c:showBubbleSize val="0"/>
        </c:dLbls>
        <c:gapWidth val="150"/>
        <c:axId val="440885216"/>
        <c:axId val="440887568"/>
      </c:barChart>
      <c:catAx>
        <c:axId val="440885216"/>
        <c:scaling>
          <c:orientation val="maxMin"/>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ea"/>
                <a:ea typeface="+mn-ea"/>
                <a:cs typeface="+mn-cs"/>
              </a:defRPr>
            </a:pPr>
            <a:endParaRPr lang="zh-CN"/>
          </a:p>
        </c:txPr>
        <c:crossAx val="440887568"/>
        <c:crosses val="autoZero"/>
        <c:auto val="0"/>
        <c:lblAlgn val="ctr"/>
        <c:lblOffset val="100"/>
        <c:tickMarkSkip val="1"/>
        <c:noMultiLvlLbl val="1"/>
      </c:catAx>
      <c:valAx>
        <c:axId val="440887568"/>
        <c:scaling>
          <c:orientation val="minMax"/>
          <c:min val="1.82"/>
        </c:scaling>
        <c:delete val="0"/>
        <c:axPos val="r"/>
        <c:majorGridlines>
          <c:spPr>
            <a:ln w="9525" cap="flat" cmpd="sng" algn="ctr">
              <a:solidFill>
                <a:schemeClr val="tx1">
                  <a:lumMod val="15000"/>
                  <a:lumOff val="85000"/>
                </a:schemeClr>
              </a:solidFill>
              <a:round/>
            </a:ln>
            <a:effectLst/>
          </c:spPr>
        </c:majorGridlines>
        <c:numFmt formatCode="0.00_ " sourceLinked="1"/>
        <c:majorTickMark val="out"/>
        <c:minorTickMark val="none"/>
        <c:tickLblPos val="high"/>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ea"/>
                <a:ea typeface="+mn-ea"/>
                <a:cs typeface="+mn-cs"/>
              </a:defRPr>
            </a:pPr>
            <a:endParaRPr lang="zh-CN"/>
          </a:p>
        </c:txPr>
        <c:crossAx val="440885216"/>
        <c:crosses val="autoZero"/>
        <c:crossBetween val="between"/>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616161"/>
                </a:solidFill>
                <a:latin typeface="+mn-lt"/>
                <a:ea typeface="+mn-ea"/>
                <a:cs typeface="+mn-cs"/>
              </a:defRPr>
            </a:pPr>
            <a:r>
              <a:rPr lang="en-US" altLang="zh-CN" dirty="0">
                <a:solidFill>
                  <a:srgbClr val="616161"/>
                </a:solidFill>
              </a:rPr>
              <a:t>2021</a:t>
            </a:r>
            <a:r>
              <a:rPr lang="zh-CN" altLang="en-US" dirty="0">
                <a:solidFill>
                  <a:srgbClr val="616161"/>
                </a:solidFill>
              </a:rPr>
              <a:t>年</a:t>
            </a:r>
            <a:r>
              <a:rPr lang="en-US" altLang="zh-CN" dirty="0">
                <a:solidFill>
                  <a:srgbClr val="616161"/>
                </a:solidFill>
              </a:rPr>
              <a:t>11</a:t>
            </a:r>
            <a:r>
              <a:rPr lang="zh-CN" altLang="en-US" dirty="0">
                <a:solidFill>
                  <a:srgbClr val="616161"/>
                </a:solidFill>
              </a:rPr>
              <a:t>月商品期货合约成交量与涨跌幅</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616161"/>
              </a:solidFill>
              <a:latin typeface="+mn-lt"/>
              <a:ea typeface="+mn-ea"/>
              <a:cs typeface="+mn-cs"/>
            </a:defRPr>
          </a:pPr>
          <a:endParaRPr lang="zh-CN"/>
        </a:p>
      </c:txPr>
    </c:title>
    <c:autoTitleDeleted val="0"/>
    <c:plotArea>
      <c:layout/>
      <c:barChart>
        <c:barDir val="col"/>
        <c:grouping val="clustered"/>
        <c:varyColors val="0"/>
        <c:ser>
          <c:idx val="0"/>
          <c:order val="0"/>
          <c:tx>
            <c:strRef>
              <c:f>Sheet1!$B$1</c:f>
              <c:strCache>
                <c:ptCount val="1"/>
                <c:pt idx="0">
                  <c:v>月成交量（万元）</c:v>
                </c:pt>
              </c:strCache>
            </c:strRef>
          </c:tx>
          <c:spPr>
            <a:solidFill>
              <a:schemeClr val="accent1"/>
            </a:solidFill>
            <a:ln>
              <a:noFill/>
            </a:ln>
            <a:effectLst/>
          </c:spPr>
          <c:invertIfNegative val="0"/>
          <c:cat>
            <c:strRef>
              <c:f>Sheet1!$A$2:$A$11</c:f>
              <c:strCache>
                <c:ptCount val="10"/>
                <c:pt idx="0">
                  <c:v>甲醇201</c:v>
                </c:pt>
                <c:pt idx="1">
                  <c:v>PTA201</c:v>
                </c:pt>
                <c:pt idx="2">
                  <c:v>螺纹钢2205</c:v>
                </c:pt>
                <c:pt idx="3">
                  <c:v>PVC2201</c:v>
                </c:pt>
                <c:pt idx="4">
                  <c:v>聚丙烯2201</c:v>
                </c:pt>
                <c:pt idx="5">
                  <c:v>棕榈油2201</c:v>
                </c:pt>
                <c:pt idx="6">
                  <c:v>菜粕201</c:v>
                </c:pt>
                <c:pt idx="7">
                  <c:v>豆油2201</c:v>
                </c:pt>
                <c:pt idx="8">
                  <c:v>聚乙烯2201</c:v>
                </c:pt>
                <c:pt idx="9">
                  <c:v>玻璃201</c:v>
                </c:pt>
              </c:strCache>
            </c:strRef>
          </c:cat>
          <c:val>
            <c:numRef>
              <c:f>Sheet1!$B$2:$B$11</c:f>
              <c:numCache>
                <c:formatCode>0.00_ </c:formatCode>
                <c:ptCount val="10"/>
                <c:pt idx="0">
                  <c:v>5064.7775000000001</c:v>
                </c:pt>
                <c:pt idx="1">
                  <c:v>3152.0300999999999</c:v>
                </c:pt>
                <c:pt idx="2">
                  <c:v>2840.6273999999999</c:v>
                </c:pt>
                <c:pt idx="3">
                  <c:v>2309.4369999999999</c:v>
                </c:pt>
                <c:pt idx="4">
                  <c:v>1979.0102999999999</c:v>
                </c:pt>
                <c:pt idx="5">
                  <c:v>1953.8448000000001</c:v>
                </c:pt>
                <c:pt idx="6">
                  <c:v>1858.732</c:v>
                </c:pt>
                <c:pt idx="7">
                  <c:v>1730.9411</c:v>
                </c:pt>
                <c:pt idx="8">
                  <c:v>1303.0550000000001</c:v>
                </c:pt>
                <c:pt idx="9">
                  <c:v>1086.3213000000001</c:v>
                </c:pt>
              </c:numCache>
            </c:numRef>
          </c:val>
          <c:extLst>
            <c:ext xmlns:c16="http://schemas.microsoft.com/office/drawing/2014/chart" uri="{C3380CC4-5D6E-409C-BE32-E72D297353CC}">
              <c16:uniqueId val="{00000000-BA13-46FD-ADDF-FA78D1E267AE}"/>
            </c:ext>
          </c:extLst>
        </c:ser>
        <c:dLbls>
          <c:showLegendKey val="0"/>
          <c:showVal val="0"/>
          <c:showCatName val="0"/>
          <c:showSerName val="0"/>
          <c:showPercent val="0"/>
          <c:showBubbleSize val="0"/>
        </c:dLbls>
        <c:gapWidth val="219"/>
        <c:axId val="440886392"/>
        <c:axId val="440882864"/>
      </c:barChart>
      <c:scatterChart>
        <c:scatterStyle val="lineMarker"/>
        <c:varyColors val="0"/>
        <c:ser>
          <c:idx val="1"/>
          <c:order val="1"/>
          <c:tx>
            <c:strRef>
              <c:f>Sheet1!$C$1</c:f>
              <c:strCache>
                <c:ptCount val="1"/>
                <c:pt idx="0">
                  <c:v>月涨跌幅（%）</c:v>
                </c:pt>
              </c:strCache>
            </c:strRef>
          </c:tx>
          <c:spPr>
            <a:ln w="25400" cap="rnd">
              <a:noFill/>
              <a:round/>
            </a:ln>
            <a:effectLst/>
          </c:spPr>
          <c:marker>
            <c:symbol val="circle"/>
            <c:size val="5"/>
            <c:spPr>
              <a:solidFill>
                <a:srgbClr val="FF9933"/>
              </a:solidFill>
              <a:ln w="22225">
                <a:solidFill>
                  <a:srgbClr val="FF9933"/>
                </a:solidFill>
              </a:ln>
              <a:effectLst/>
            </c:spPr>
          </c:marker>
          <c:xVal>
            <c:strRef>
              <c:f>Sheet1!$A$2:$A$11</c:f>
              <c:strCache>
                <c:ptCount val="10"/>
                <c:pt idx="0">
                  <c:v>甲醇201</c:v>
                </c:pt>
                <c:pt idx="1">
                  <c:v>PTA201</c:v>
                </c:pt>
                <c:pt idx="2">
                  <c:v>螺纹钢2205</c:v>
                </c:pt>
                <c:pt idx="3">
                  <c:v>PVC2201</c:v>
                </c:pt>
                <c:pt idx="4">
                  <c:v>聚丙烯2201</c:v>
                </c:pt>
                <c:pt idx="5">
                  <c:v>棕榈油2201</c:v>
                </c:pt>
                <c:pt idx="6">
                  <c:v>菜粕201</c:v>
                </c:pt>
                <c:pt idx="7">
                  <c:v>豆油2201</c:v>
                </c:pt>
                <c:pt idx="8">
                  <c:v>聚乙烯2201</c:v>
                </c:pt>
                <c:pt idx="9">
                  <c:v>玻璃201</c:v>
                </c:pt>
              </c:strCache>
            </c:strRef>
          </c:xVal>
          <c:yVal>
            <c:numRef>
              <c:f>Sheet1!$C$2:$C$11</c:f>
              <c:numCache>
                <c:formatCode>#,##0.00_ </c:formatCode>
                <c:ptCount val="10"/>
                <c:pt idx="0">
                  <c:v>-6.7256999999999998</c:v>
                </c:pt>
                <c:pt idx="1">
                  <c:v>-14.407400000000001</c:v>
                </c:pt>
                <c:pt idx="2">
                  <c:v>-6.4915000000000003</c:v>
                </c:pt>
                <c:pt idx="3">
                  <c:v>-7.9116999999999997</c:v>
                </c:pt>
                <c:pt idx="4">
                  <c:v>-8.6393000000000004</c:v>
                </c:pt>
                <c:pt idx="5">
                  <c:v>-4.7291999999999996</c:v>
                </c:pt>
                <c:pt idx="6">
                  <c:v>0.86560000000000004</c:v>
                </c:pt>
                <c:pt idx="7">
                  <c:v>-8.2860999999999994</c:v>
                </c:pt>
                <c:pt idx="8">
                  <c:v>-3.9841000000000002</c:v>
                </c:pt>
                <c:pt idx="9">
                  <c:v>-1.6198999999999999</c:v>
                </c:pt>
              </c:numCache>
            </c:numRef>
          </c:yVal>
          <c:smooth val="0"/>
          <c:extLst>
            <c:ext xmlns:c16="http://schemas.microsoft.com/office/drawing/2014/chart" uri="{C3380CC4-5D6E-409C-BE32-E72D297353CC}">
              <c16:uniqueId val="{00000001-BA13-46FD-ADDF-FA78D1E267AE}"/>
            </c:ext>
          </c:extLst>
        </c:ser>
        <c:dLbls>
          <c:showLegendKey val="0"/>
          <c:showVal val="0"/>
          <c:showCatName val="0"/>
          <c:showSerName val="0"/>
          <c:showPercent val="0"/>
          <c:showBubbleSize val="0"/>
        </c:dLbls>
        <c:axId val="440887960"/>
        <c:axId val="440887176"/>
      </c:scatterChart>
      <c:catAx>
        <c:axId val="440886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0882864"/>
        <c:crosses val="autoZero"/>
        <c:auto val="1"/>
        <c:lblAlgn val="ctr"/>
        <c:lblOffset val="100"/>
        <c:noMultiLvlLbl val="0"/>
      </c:catAx>
      <c:valAx>
        <c:axId val="440882864"/>
        <c:scaling>
          <c:orientation val="minMax"/>
        </c:scaling>
        <c:delete val="0"/>
        <c:axPos val="l"/>
        <c:majorGridlines>
          <c:spPr>
            <a:ln w="9525" cap="flat" cmpd="sng" algn="ctr">
              <a:solidFill>
                <a:schemeClr val="tx1">
                  <a:lumMod val="15000"/>
                  <a:lumOff val="85000"/>
                </a:schemeClr>
              </a:solidFill>
              <a:round/>
            </a:ln>
            <a:effectLst/>
          </c:spPr>
        </c:majorGridlines>
        <c:numFmt formatCode="0.00_ "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0886392"/>
        <c:crosses val="autoZero"/>
        <c:crossBetween val="between"/>
      </c:valAx>
      <c:valAx>
        <c:axId val="440887176"/>
        <c:scaling>
          <c:orientation val="minMax"/>
        </c:scaling>
        <c:delete val="0"/>
        <c:axPos val="r"/>
        <c:numFmt formatCode="#,##0.00_ "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40887960"/>
        <c:crosses val="max"/>
        <c:crossBetween val="midCat"/>
        <c:majorUnit val="10"/>
      </c:valAx>
      <c:valAx>
        <c:axId val="440887960"/>
        <c:scaling>
          <c:orientation val="minMax"/>
        </c:scaling>
        <c:delete val="1"/>
        <c:axPos val="t"/>
        <c:majorTickMark val="out"/>
        <c:minorTickMark val="none"/>
        <c:tickLblPos val="nextTo"/>
        <c:crossAx val="440887176"/>
        <c:crosses val="max"/>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w="19050">
      <a:solidFill>
        <a:schemeClr val="bg1"/>
      </a:solid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028AE5DA-A970-417F-BA4F-F1A8FAE2F6C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32D4B031-CD9B-410D-ACE0-55ED055A3F7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3D3952-DD7D-4DA0-A292-9FEF3EA44173}" type="datetimeFigureOut">
              <a:rPr lang="zh-CN" altLang="en-US" smtClean="0"/>
              <a:t>2021/12/10</a:t>
            </a:fld>
            <a:endParaRPr lang="zh-CN" altLang="en-US"/>
          </a:p>
        </p:txBody>
      </p:sp>
      <p:sp>
        <p:nvSpPr>
          <p:cNvPr id="4" name="页脚占位符 3">
            <a:extLst>
              <a:ext uri="{FF2B5EF4-FFF2-40B4-BE49-F238E27FC236}">
                <a16:creationId xmlns:a16="http://schemas.microsoft.com/office/drawing/2014/main" id="{1DFAAF97-B2E3-4E63-A874-B7BC609A608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A770F92F-E40F-41B1-967F-FF85E1744A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DC2526-3963-4051-B7CE-DC59D33C6D5A}" type="slidenum">
              <a:rPr lang="zh-CN" altLang="en-US" smtClean="0"/>
              <a:t>‹#›</a:t>
            </a:fld>
            <a:endParaRPr lang="zh-CN" altLang="en-US"/>
          </a:p>
        </p:txBody>
      </p:sp>
    </p:spTree>
    <p:extLst>
      <p:ext uri="{BB962C8B-B14F-4D97-AF65-F5344CB8AC3E}">
        <p14:creationId xmlns:p14="http://schemas.microsoft.com/office/powerpoint/2010/main" val="2165251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068496-0E47-45CD-BA62-E6988DA66CEA}" type="datetimeFigureOut">
              <a:rPr lang="zh-CN" altLang="en-US" smtClean="0"/>
              <a:t>2021/12/10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A1AEDE-A97D-4FF8-B8CE-E84DB2AF6E51}" type="slidenum">
              <a:rPr lang="zh-CN" altLang="en-US" smtClean="0"/>
              <a:t>‹#›</a:t>
            </a:fld>
            <a:endParaRPr lang="zh-CN" altLang="en-US"/>
          </a:p>
        </p:txBody>
      </p:sp>
    </p:spTree>
    <p:extLst>
      <p:ext uri="{BB962C8B-B14F-4D97-AF65-F5344CB8AC3E}">
        <p14:creationId xmlns:p14="http://schemas.microsoft.com/office/powerpoint/2010/main" val="835632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357406-4E3C-4C33-9D93-C975F75BA8E2}"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altLang="zh-CN" sz="12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77B8B10-1324-4A89-B636-E7B912D32726}" type="slidenum">
              <a:rPr kumimoji="0" lang="zh-CN" altLang="en-US"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2014974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0BF4F9-9AEE-448D-B3EC-3F52BE76B531}" type="slidenum">
              <a:rPr kumimoji="0" lang="zh-CN" altLang="en-US"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1026319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r>
              <a:rPr lang="zh-CN" altLang="en-US" dirty="0">
                <a:latin typeface="Arial" panose="020B0604020202020204" pitchFamily="34" charset="0"/>
              </a:rPr>
              <a:t>出现降温</a:t>
            </a:r>
            <a:endParaRPr lang="en-US" altLang="zh-CN" dirty="0">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7FD96F-1CBF-4627-98CC-F89080831901}"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altLang="zh-CN" sz="12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Tree>
    <p:extLst>
      <p:ext uri="{BB962C8B-B14F-4D97-AF65-F5344CB8AC3E}">
        <p14:creationId xmlns:p14="http://schemas.microsoft.com/office/powerpoint/2010/main" val="2310870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0" marR="0" lvl="0" indent="360000" algn="just" defTabSz="914400" rtl="0" eaLnBrk="1" fontAlgn="auto" latinLnBrk="0" hangingPunct="1">
              <a:lnSpc>
                <a:spcPct val="15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菜粕</a:t>
            </a:r>
            <a:r>
              <a:rPr lang="en-US" altLang="zh-CN" sz="1200" b="0" i="0" kern="1200" dirty="0">
                <a:solidFill>
                  <a:schemeClr val="tx1"/>
                </a:solidFill>
                <a:effectLst/>
                <a:latin typeface="+mn-lt"/>
                <a:ea typeface="+mn-ea"/>
                <a:cs typeface="+mn-cs"/>
              </a:rPr>
              <a:t>201</a:t>
            </a:r>
            <a:r>
              <a:rPr lang="zh-CN" altLang="en-US" sz="1200" b="0" i="0" kern="1200" dirty="0">
                <a:solidFill>
                  <a:schemeClr val="tx1"/>
                </a:solidFill>
                <a:effectLst/>
                <a:latin typeface="+mn-lt"/>
                <a:ea typeface="+mn-ea"/>
                <a:cs typeface="+mn-cs"/>
              </a:rPr>
              <a:t>：加拿大菜籽同比减产</a:t>
            </a:r>
            <a:r>
              <a:rPr lang="en-US" altLang="zh-CN" sz="1200" b="0" i="0" kern="1200" dirty="0">
                <a:solidFill>
                  <a:schemeClr val="tx1"/>
                </a:solidFill>
                <a:effectLst/>
                <a:latin typeface="+mn-lt"/>
                <a:ea typeface="+mn-ea"/>
                <a:cs typeface="+mn-cs"/>
              </a:rPr>
              <a:t>34%</a:t>
            </a:r>
            <a:r>
              <a:rPr lang="zh-CN" altLang="en-US" sz="1200" b="0" i="0" kern="1200" dirty="0">
                <a:solidFill>
                  <a:schemeClr val="tx1"/>
                </a:solidFill>
                <a:effectLst/>
                <a:latin typeface="+mn-lt"/>
                <a:ea typeface="+mn-ea"/>
                <a:cs typeface="+mn-cs"/>
              </a:rPr>
              <a:t>叠加菜籽压榨利润良好导致加拿大菜籽供应商有一定惜售情绪，截至</a:t>
            </a:r>
            <a:r>
              <a:rPr lang="en-US" altLang="zh-CN" sz="1200" b="0" i="0" kern="1200" dirty="0">
                <a:solidFill>
                  <a:schemeClr val="tx1"/>
                </a:solidFill>
                <a:effectLst/>
                <a:latin typeface="+mn-lt"/>
                <a:ea typeface="+mn-ea"/>
                <a:cs typeface="+mn-cs"/>
              </a:rPr>
              <a:t>11</a:t>
            </a:r>
            <a:r>
              <a:rPr lang="zh-CN" altLang="en-US" sz="1200" b="0" i="0" kern="1200" dirty="0">
                <a:solidFill>
                  <a:schemeClr val="tx1"/>
                </a:solidFill>
                <a:effectLst/>
                <a:latin typeface="+mn-lt"/>
                <a:ea typeface="+mn-ea"/>
                <a:cs typeface="+mn-cs"/>
              </a:rPr>
              <a:t>月</a:t>
            </a:r>
            <a:r>
              <a:rPr lang="en-US" altLang="zh-CN" sz="1200" b="0" i="0" kern="1200" dirty="0">
                <a:solidFill>
                  <a:schemeClr val="tx1"/>
                </a:solidFill>
                <a:effectLst/>
                <a:latin typeface="+mn-lt"/>
                <a:ea typeface="+mn-ea"/>
                <a:cs typeface="+mn-cs"/>
              </a:rPr>
              <a:t>7</a:t>
            </a:r>
            <a:r>
              <a:rPr lang="zh-CN" altLang="en-US" sz="1200" b="0" i="0" kern="1200" dirty="0">
                <a:solidFill>
                  <a:schemeClr val="tx1"/>
                </a:solidFill>
                <a:effectLst/>
                <a:latin typeface="+mn-lt"/>
                <a:ea typeface="+mn-ea"/>
                <a:cs typeface="+mn-cs"/>
              </a:rPr>
              <a:t>日加拿大菜籽累计出口量同比近五年均值减少</a:t>
            </a:r>
            <a:r>
              <a:rPr lang="en-US" altLang="zh-CN" sz="1200" b="0" i="0" kern="1200" dirty="0">
                <a:solidFill>
                  <a:schemeClr val="tx1"/>
                </a:solidFill>
                <a:effectLst/>
                <a:latin typeface="+mn-lt"/>
                <a:ea typeface="+mn-ea"/>
                <a:cs typeface="+mn-cs"/>
              </a:rPr>
              <a:t>30%</a:t>
            </a:r>
            <a:r>
              <a:rPr lang="zh-CN" altLang="en-US" sz="1200" b="0" i="0" kern="1200" dirty="0">
                <a:solidFill>
                  <a:schemeClr val="tx1"/>
                </a:solidFill>
                <a:effectLst/>
                <a:latin typeface="+mn-lt"/>
                <a:ea typeface="+mn-ea"/>
                <a:cs typeface="+mn-cs"/>
              </a:rPr>
              <a:t>，国际菜籽供给偏紧和</a:t>
            </a:r>
            <a:r>
              <a:rPr lang="en-US" altLang="zh-CN" sz="1200" b="0" i="0" kern="1200" dirty="0">
                <a:solidFill>
                  <a:schemeClr val="tx1"/>
                </a:solidFill>
                <a:effectLst/>
                <a:latin typeface="+mn-lt"/>
                <a:ea typeface="+mn-ea"/>
                <a:cs typeface="+mn-cs"/>
              </a:rPr>
              <a:t>ICE</a:t>
            </a:r>
            <a:r>
              <a:rPr lang="zh-CN" altLang="en-US" sz="1200" b="0" i="0" kern="1200" dirty="0">
                <a:solidFill>
                  <a:schemeClr val="tx1"/>
                </a:solidFill>
                <a:effectLst/>
                <a:latin typeface="+mn-lt"/>
                <a:ea typeface="+mn-ea"/>
                <a:cs typeface="+mn-cs"/>
              </a:rPr>
              <a:t>菜籽期价持续走强使得国内菜籽到港成本较为坚挺，目前进口菜籽榨利亏损</a:t>
            </a:r>
            <a:r>
              <a:rPr lang="en-US" altLang="zh-CN" sz="1200" b="0" i="0" kern="1200" dirty="0">
                <a:solidFill>
                  <a:schemeClr val="tx1"/>
                </a:solidFill>
                <a:effectLst/>
                <a:latin typeface="+mn-lt"/>
                <a:ea typeface="+mn-ea"/>
                <a:cs typeface="+mn-cs"/>
              </a:rPr>
              <a:t>736</a:t>
            </a:r>
            <a:r>
              <a:rPr lang="zh-CN" altLang="en-US" sz="1200" b="0" i="0" kern="1200" dirty="0">
                <a:solidFill>
                  <a:schemeClr val="tx1"/>
                </a:solidFill>
                <a:effectLst/>
                <a:latin typeface="+mn-lt"/>
                <a:ea typeface="+mn-ea"/>
                <a:cs typeface="+mn-cs"/>
              </a:rPr>
              <a:t>元</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吨，因此成本端</a:t>
            </a:r>
            <a:r>
              <a:rPr lang="en-US" altLang="zh-CN" sz="1200" b="0" i="0" kern="1200" dirty="0">
                <a:solidFill>
                  <a:schemeClr val="tx1"/>
                </a:solidFill>
                <a:effectLst/>
                <a:latin typeface="+mn-lt"/>
                <a:ea typeface="+mn-ea"/>
                <a:cs typeface="+mn-cs"/>
              </a:rPr>
              <a:t>ICE</a:t>
            </a:r>
            <a:r>
              <a:rPr lang="zh-CN" altLang="en-US" sz="1200" b="0" i="0" kern="1200" dirty="0">
                <a:solidFill>
                  <a:schemeClr val="tx1"/>
                </a:solidFill>
                <a:effectLst/>
                <a:latin typeface="+mn-lt"/>
                <a:ea typeface="+mn-ea"/>
                <a:cs typeface="+mn-cs"/>
              </a:rPr>
              <a:t>菜籽的持续上行是支撑目前菜粕期价的主导因素。</a:t>
            </a:r>
            <a:endParaRPr lang="en-US" altLang="zh-CN" sz="1200" b="0" i="0" kern="1200" dirty="0">
              <a:solidFill>
                <a:schemeClr val="tx1"/>
              </a:solidFill>
              <a:effectLst/>
              <a:latin typeface="+mn-lt"/>
              <a:ea typeface="+mn-ea"/>
              <a:cs typeface="+mn-cs"/>
            </a:endParaRPr>
          </a:p>
          <a:p>
            <a:pPr marL="0" marR="0" lvl="0" indent="360000" algn="just" defTabSz="914400" rtl="0" eaLnBrk="1" fontAlgn="auto" latinLnBrk="0" hangingPunct="1">
              <a:lnSpc>
                <a:spcPct val="15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PTA201(</a:t>
            </a:r>
            <a:r>
              <a:rPr kumimoji="0" lang="zh-CN" altLang="en-US"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苯二甲酸</a:t>
            </a:r>
            <a:r>
              <a:rPr kumimoji="0" lang="en-US" altLang="zh-CN"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a:t>
            </a:r>
            <a:r>
              <a:rPr lang="zh-CN" altLang="en-US" sz="1200" b="0" i="0" kern="1200" dirty="0">
                <a:solidFill>
                  <a:schemeClr val="tx1"/>
                </a:solidFill>
                <a:effectLst/>
                <a:latin typeface="+mn-lt"/>
                <a:ea typeface="+mn-ea"/>
                <a:cs typeface="+mn-cs"/>
              </a:rPr>
              <a:t>成本方面，国际原油价格大幅下跌削弱</a:t>
            </a:r>
            <a:r>
              <a:rPr lang="en-US" altLang="zh-CN" sz="1200" b="0" i="0" kern="1200" dirty="0">
                <a:solidFill>
                  <a:schemeClr val="tx1"/>
                </a:solidFill>
                <a:effectLst/>
                <a:latin typeface="+mn-lt"/>
                <a:ea typeface="+mn-ea"/>
                <a:cs typeface="+mn-cs"/>
              </a:rPr>
              <a:t>PTA</a:t>
            </a:r>
            <a:r>
              <a:rPr lang="zh-CN" altLang="en-US" sz="1200" b="0" i="0" kern="1200" dirty="0">
                <a:solidFill>
                  <a:schemeClr val="tx1"/>
                </a:solidFill>
                <a:effectLst/>
                <a:latin typeface="+mn-lt"/>
                <a:ea typeface="+mn-ea"/>
                <a:cs typeface="+mn-cs"/>
              </a:rPr>
              <a:t>成本支撑，</a:t>
            </a:r>
            <a:r>
              <a:rPr lang="en-US" altLang="zh-CN" sz="1200" b="0" i="0" kern="1200" dirty="0">
                <a:solidFill>
                  <a:schemeClr val="tx1"/>
                </a:solidFill>
                <a:effectLst/>
                <a:latin typeface="+mn-lt"/>
                <a:ea typeface="+mn-ea"/>
                <a:cs typeface="+mn-cs"/>
              </a:rPr>
              <a:t>PTA</a:t>
            </a:r>
            <a:r>
              <a:rPr lang="zh-CN" altLang="en-US" sz="1200" b="0" i="0" kern="1200" dirty="0">
                <a:solidFill>
                  <a:schemeClr val="tx1"/>
                </a:solidFill>
                <a:effectLst/>
                <a:latin typeface="+mn-lt"/>
                <a:ea typeface="+mn-ea"/>
                <a:cs typeface="+mn-cs"/>
              </a:rPr>
              <a:t>加工费小幅下降至</a:t>
            </a:r>
            <a:r>
              <a:rPr lang="en-US" altLang="zh-CN" sz="1200" b="0" i="0" kern="1200" dirty="0">
                <a:solidFill>
                  <a:schemeClr val="tx1"/>
                </a:solidFill>
                <a:effectLst/>
                <a:latin typeface="+mn-lt"/>
                <a:ea typeface="+mn-ea"/>
                <a:cs typeface="+mn-cs"/>
              </a:rPr>
              <a:t>507</a:t>
            </a:r>
            <a:r>
              <a:rPr lang="zh-CN" altLang="en-US" sz="1200" b="0" i="0" kern="1200" dirty="0">
                <a:solidFill>
                  <a:schemeClr val="tx1"/>
                </a:solidFill>
                <a:effectLst/>
                <a:latin typeface="+mn-lt"/>
                <a:ea typeface="+mn-ea"/>
                <a:cs typeface="+mn-cs"/>
              </a:rPr>
              <a:t>元</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吨附近。国内</a:t>
            </a:r>
            <a:r>
              <a:rPr lang="en-US" altLang="zh-CN" sz="1200" b="0" i="0" kern="1200" dirty="0">
                <a:solidFill>
                  <a:schemeClr val="tx1"/>
                </a:solidFill>
                <a:effectLst/>
                <a:latin typeface="+mn-lt"/>
                <a:ea typeface="+mn-ea"/>
                <a:cs typeface="+mn-cs"/>
              </a:rPr>
              <a:t>PTA</a:t>
            </a:r>
            <a:r>
              <a:rPr lang="zh-CN" altLang="en-US" sz="1200" b="0" i="0" kern="1200" dirty="0">
                <a:solidFill>
                  <a:schemeClr val="tx1"/>
                </a:solidFill>
                <a:effectLst/>
                <a:latin typeface="+mn-lt"/>
                <a:ea typeface="+mn-ea"/>
                <a:cs typeface="+mn-cs"/>
              </a:rPr>
              <a:t>装置整体开工负荷稳定在</a:t>
            </a:r>
            <a:r>
              <a:rPr lang="en-US" altLang="zh-CN" sz="1200" b="0" i="0" kern="1200" dirty="0">
                <a:solidFill>
                  <a:schemeClr val="tx1"/>
                </a:solidFill>
                <a:effectLst/>
                <a:latin typeface="+mn-lt"/>
                <a:ea typeface="+mn-ea"/>
                <a:cs typeface="+mn-cs"/>
              </a:rPr>
              <a:t>78.16%</a:t>
            </a:r>
            <a:r>
              <a:rPr lang="zh-CN" altLang="en-US" sz="1200" b="0" i="0" kern="1200" dirty="0">
                <a:solidFill>
                  <a:schemeClr val="tx1"/>
                </a:solidFill>
                <a:effectLst/>
                <a:latin typeface="+mn-lt"/>
                <a:ea typeface="+mn-ea"/>
                <a:cs typeface="+mn-cs"/>
              </a:rPr>
              <a:t>，供应压力或有所缓解。</a:t>
            </a:r>
            <a:endParaRPr kumimoji="0" lang="en-US" altLang="zh-CN" sz="1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309446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r>
              <a:rPr lang="zh-CN" altLang="en-US" dirty="0">
                <a:latin typeface="Arial" panose="020B0604020202020204" pitchFamily="34" charset="0"/>
              </a:rPr>
              <a:t>中国石油从第六下降到第八</a:t>
            </a:r>
            <a:endParaRPr lang="en-US" altLang="zh-CN" dirty="0">
              <a:latin typeface="Arial" panose="020B0604020202020204" pitchFamily="34" charset="0"/>
            </a:endParaRPr>
          </a:p>
          <a:p>
            <a:r>
              <a:rPr lang="zh-CN" altLang="en-US" dirty="0">
                <a:latin typeface="Arial" panose="020B0604020202020204" pitchFamily="34" charset="0"/>
              </a:rPr>
              <a:t>海康威视从第四降到第五，东方财富和平安银行对调</a:t>
            </a:r>
            <a:endParaRPr lang="en-US" altLang="zh-CN" dirty="0">
              <a:latin typeface="Arial" panose="020B0604020202020204" pitchFamily="34" charset="0"/>
            </a:endParaRPr>
          </a:p>
          <a:p>
            <a:endParaRPr lang="en-US" altLang="zh-CN" dirty="0">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DE2822E-C16A-46B9-9217-5699FA279432}"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altLang="zh-CN" sz="12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Tree>
    <p:extLst>
      <p:ext uri="{BB962C8B-B14F-4D97-AF65-F5344CB8AC3E}">
        <p14:creationId xmlns:p14="http://schemas.microsoft.com/office/powerpoint/2010/main" val="13737438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pPr algn="l"/>
            <a:r>
              <a:rPr lang="zh-CN" altLang="en-US" b="0" i="0" dirty="0">
                <a:solidFill>
                  <a:srgbClr val="333333"/>
                </a:solidFill>
                <a:effectLst/>
                <a:latin typeface="arial" panose="020B0604020202020204" pitchFamily="34" charset="0"/>
              </a:rPr>
              <a:t>九安医疗：宣称自家</a:t>
            </a:r>
            <a:r>
              <a:rPr lang="zh-CN" altLang="en-US" sz="1200" b="0" i="0" kern="1200" dirty="0">
                <a:solidFill>
                  <a:schemeClr val="tx1"/>
                </a:solidFill>
                <a:effectLst/>
                <a:latin typeface="+mn-lt"/>
                <a:ea typeface="+mn-ea"/>
                <a:cs typeface="+mn-cs"/>
              </a:rPr>
              <a:t>新型冠状病毒抗原家用自测</a:t>
            </a:r>
            <a:r>
              <a:rPr lang="en-US" altLang="zh-CN" sz="1200" b="0" i="0" kern="1200" dirty="0">
                <a:solidFill>
                  <a:schemeClr val="tx1"/>
                </a:solidFill>
                <a:effectLst/>
                <a:latin typeface="+mn-lt"/>
                <a:ea typeface="+mn-ea"/>
                <a:cs typeface="+mn-cs"/>
              </a:rPr>
              <a:t>OTC</a:t>
            </a:r>
            <a:r>
              <a:rPr lang="zh-CN" altLang="en-US" sz="1200" b="0" i="0" kern="1200" dirty="0">
                <a:solidFill>
                  <a:schemeClr val="tx1"/>
                </a:solidFill>
                <a:effectLst/>
                <a:latin typeface="+mn-lt"/>
                <a:ea typeface="+mn-ea"/>
                <a:cs typeface="+mn-cs"/>
              </a:rPr>
              <a:t>试剂盒获得美国食品药品监督管理局（</a:t>
            </a:r>
            <a:r>
              <a:rPr lang="en-US" altLang="zh-CN" sz="1200" b="0" i="0" kern="1200" dirty="0">
                <a:solidFill>
                  <a:schemeClr val="tx1"/>
                </a:solidFill>
                <a:effectLst/>
                <a:latin typeface="+mn-lt"/>
                <a:ea typeface="+mn-ea"/>
                <a:cs typeface="+mn-cs"/>
              </a:rPr>
              <a:t>FDA</a:t>
            </a:r>
            <a:r>
              <a:rPr lang="zh-CN" altLang="en-US" sz="1200" b="0" i="0" kern="1200" dirty="0">
                <a:solidFill>
                  <a:schemeClr val="tx1"/>
                </a:solidFill>
                <a:effectLst/>
                <a:latin typeface="+mn-lt"/>
                <a:ea typeface="+mn-ea"/>
                <a:cs typeface="+mn-cs"/>
              </a:rPr>
              <a:t>）应急使用授权。</a:t>
            </a:r>
            <a:endParaRPr lang="en-US" altLang="zh-CN" sz="1200" b="0" i="0" kern="1200" dirty="0">
              <a:solidFill>
                <a:schemeClr val="tx1"/>
              </a:solidFill>
              <a:effectLst/>
              <a:latin typeface="+mn-lt"/>
              <a:ea typeface="+mn-ea"/>
              <a:cs typeface="+mn-cs"/>
            </a:endParaRPr>
          </a:p>
          <a:p>
            <a:pPr algn="l"/>
            <a:r>
              <a:rPr lang="zh-CN" altLang="en-US" sz="1200" b="0" i="0" kern="1200" dirty="0">
                <a:solidFill>
                  <a:schemeClr val="tx1"/>
                </a:solidFill>
                <a:effectLst/>
                <a:latin typeface="+mn-lt"/>
                <a:ea typeface="+mn-ea"/>
                <a:cs typeface="+mn-cs"/>
              </a:rPr>
              <a:t>宇晶股份：工业母机概念炒作带动其大涨</a:t>
            </a:r>
            <a:endParaRPr lang="en-US" altLang="zh-CN" sz="1200" b="0" i="0" kern="1200" dirty="0">
              <a:solidFill>
                <a:schemeClr val="tx1"/>
              </a:solidFill>
              <a:effectLst/>
              <a:latin typeface="+mn-lt"/>
              <a:ea typeface="+mn-ea"/>
              <a:cs typeface="+mn-cs"/>
            </a:endParaRPr>
          </a:p>
          <a:p>
            <a:pPr algn="l"/>
            <a:r>
              <a:rPr lang="zh-CN" altLang="en-US" sz="1200" b="0" i="0" kern="1200" dirty="0">
                <a:solidFill>
                  <a:schemeClr val="tx1"/>
                </a:solidFill>
                <a:effectLst/>
                <a:latin typeface="+mn-lt"/>
                <a:ea typeface="+mn-ea"/>
                <a:cs typeface="+mn-cs"/>
              </a:rPr>
              <a:t>欣锐科技：站在新能源风口，主打车载电源产品，市场关注其与特斯拉是否有关系</a:t>
            </a:r>
            <a:endParaRPr lang="en-US" altLang="zh-CN" sz="1200" b="0" i="0" kern="1200" dirty="0">
              <a:solidFill>
                <a:schemeClr val="tx1"/>
              </a:solidFill>
              <a:effectLst/>
              <a:latin typeface="+mn-lt"/>
              <a:ea typeface="+mn-ea"/>
              <a:cs typeface="+mn-cs"/>
            </a:endParaRPr>
          </a:p>
          <a:p>
            <a:pPr algn="l"/>
            <a:r>
              <a:rPr lang="zh-CN" altLang="en-US" sz="1200" b="0" i="0" kern="1200" dirty="0">
                <a:solidFill>
                  <a:schemeClr val="tx1"/>
                </a:solidFill>
                <a:effectLst/>
                <a:latin typeface="+mn-lt"/>
                <a:ea typeface="+mn-ea"/>
                <a:cs typeface="+mn-cs"/>
              </a:rPr>
              <a:t>瀚川智能：公告层面公司近期并未披露相关动作，但在互动平台却就公司新能源</a:t>
            </a:r>
            <a:r>
              <a:rPr lang="en-US" altLang="zh-CN" sz="1200" b="0" i="0" kern="1200" dirty="0">
                <a:solidFill>
                  <a:schemeClr val="tx1"/>
                </a:solidFill>
                <a:effectLst/>
                <a:latin typeface="+mn-lt"/>
                <a:ea typeface="+mn-ea"/>
                <a:cs typeface="+mn-cs"/>
              </a:rPr>
              <a:t>BU</a:t>
            </a:r>
            <a:r>
              <a:rPr lang="zh-CN" altLang="en-US" sz="1200" b="0" i="0" kern="1200" dirty="0">
                <a:solidFill>
                  <a:schemeClr val="tx1"/>
                </a:solidFill>
                <a:effectLst/>
                <a:latin typeface="+mn-lt"/>
                <a:ea typeface="+mn-ea"/>
                <a:cs typeface="+mn-cs"/>
              </a:rPr>
              <a:t>在圆柱电池、换电业务做了披露。</a:t>
            </a:r>
            <a:endParaRPr lang="en-US" altLang="zh-CN" sz="1200" b="0" i="0" kern="1200" dirty="0">
              <a:solidFill>
                <a:schemeClr val="tx1"/>
              </a:solidFill>
              <a:effectLst/>
              <a:latin typeface="+mn-lt"/>
              <a:ea typeface="+mn-ea"/>
              <a:cs typeface="+mn-cs"/>
            </a:endParaRPr>
          </a:p>
          <a:p>
            <a:pPr algn="l"/>
            <a:r>
              <a:rPr lang="zh-CN" altLang="en-US" sz="1200" b="0" i="0" kern="1200" dirty="0">
                <a:solidFill>
                  <a:schemeClr val="tx1"/>
                </a:solidFill>
                <a:effectLst/>
                <a:latin typeface="+mn-lt"/>
                <a:ea typeface="+mn-ea"/>
                <a:cs typeface="+mn-cs"/>
              </a:rPr>
              <a:t>合力科技：</a:t>
            </a:r>
            <a:endParaRPr lang="en-US" altLang="zh-CN" sz="1200" b="0" i="0" kern="1200" dirty="0">
              <a:solidFill>
                <a:schemeClr val="tx1"/>
              </a:solidFill>
              <a:effectLst/>
              <a:latin typeface="+mn-lt"/>
              <a:ea typeface="+mn-ea"/>
              <a:cs typeface="+mn-cs"/>
            </a:endParaRPr>
          </a:p>
          <a:p>
            <a:pPr algn="l"/>
            <a:endParaRPr lang="en-US" altLang="zh-CN" sz="1200" b="0" i="0" kern="1200" dirty="0">
              <a:solidFill>
                <a:schemeClr val="tx1"/>
              </a:solidFill>
              <a:effectLst/>
              <a:latin typeface="+mn-lt"/>
              <a:ea typeface="+mn-ea"/>
              <a:cs typeface="+mn-cs"/>
            </a:endParaRPr>
          </a:p>
          <a:p>
            <a:pPr algn="l"/>
            <a:endParaRPr lang="en-US" altLang="zh-CN" sz="1200" b="0" i="0" kern="1200" dirty="0">
              <a:solidFill>
                <a:schemeClr val="tx1"/>
              </a:solidFill>
              <a:effectLst/>
              <a:latin typeface="+mn-lt"/>
              <a:ea typeface="+mn-ea"/>
              <a:cs typeface="+mn-cs"/>
            </a:endParaRPr>
          </a:p>
          <a:p>
            <a:pPr algn="l"/>
            <a:endParaRPr lang="en-US" altLang="zh-CN" b="0" i="0" dirty="0">
              <a:solidFill>
                <a:srgbClr val="333333"/>
              </a:solidFill>
              <a:effectLst/>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24A8D8-6A62-4928-A7F1-BD1541A69352}"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altLang="zh-CN" sz="12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Tree>
    <p:extLst>
      <p:ext uri="{BB962C8B-B14F-4D97-AF65-F5344CB8AC3E}">
        <p14:creationId xmlns:p14="http://schemas.microsoft.com/office/powerpoint/2010/main" val="8405630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r>
              <a:rPr lang="en-US" altLang="zh-CN" sz="1200" b="0" i="0" u="none" kern="1200" dirty="0">
                <a:solidFill>
                  <a:srgbClr val="000000"/>
                </a:solidFill>
                <a:effectLst/>
                <a:latin typeface="+mn-lt"/>
                <a:ea typeface="Microsoft Yahei" panose="020B0503020204020204" pitchFamily="34" charset="-122"/>
                <a:cs typeface="+mn-cs"/>
              </a:rPr>
              <a:t>1.</a:t>
            </a:r>
            <a:r>
              <a:rPr lang="zh-CN" altLang="en-US" sz="1200" b="0" i="0" u="none" kern="1200" dirty="0">
                <a:solidFill>
                  <a:srgbClr val="000000"/>
                </a:solidFill>
                <a:effectLst/>
                <a:latin typeface="+mn-lt"/>
                <a:ea typeface="Microsoft Yahei" panose="020B0503020204020204" pitchFamily="34" charset="-122"/>
                <a:cs typeface="+mn-cs"/>
              </a:rPr>
              <a:t>平煤股份受到煤炭板块整体萎靡的影响</a:t>
            </a:r>
            <a:endParaRPr lang="en-US" altLang="zh-CN" sz="1200" b="0" i="0" u="none" kern="1200" dirty="0">
              <a:solidFill>
                <a:srgbClr val="000000"/>
              </a:solidFill>
              <a:effectLst/>
              <a:latin typeface="+mn-lt"/>
              <a:ea typeface="Microsoft Yahei" panose="020B0503020204020204" pitchFamily="34" charset="-122"/>
              <a:cs typeface="+mn-cs"/>
            </a:endParaRPr>
          </a:p>
          <a:p>
            <a:endParaRPr lang="en-US" altLang="zh-CN" sz="1200" b="0" i="0" u="none" kern="1200" dirty="0">
              <a:solidFill>
                <a:srgbClr val="000000"/>
              </a:solidFill>
              <a:effectLst/>
              <a:latin typeface="+mn-lt"/>
              <a:ea typeface="Microsoft Yahei" panose="020B0503020204020204" pitchFamily="34" charset="-122"/>
              <a:cs typeface="+mn-cs"/>
            </a:endParaRPr>
          </a:p>
          <a:p>
            <a:r>
              <a:rPr lang="en-US" altLang="zh-CN" sz="1200" b="0" i="0" u="none" kern="1200" dirty="0">
                <a:solidFill>
                  <a:srgbClr val="000000"/>
                </a:solidFill>
                <a:effectLst/>
                <a:latin typeface="+mn-lt"/>
                <a:ea typeface="Microsoft Yahei" panose="020B0503020204020204" pitchFamily="34" charset="-122"/>
                <a:cs typeface="+mn-cs"/>
              </a:rPr>
              <a:t>2.</a:t>
            </a:r>
            <a:r>
              <a:rPr lang="zh-CN" altLang="en-US" sz="1200" b="0" i="0" u="none" kern="1200" dirty="0">
                <a:solidFill>
                  <a:srgbClr val="000000"/>
                </a:solidFill>
                <a:effectLst/>
                <a:latin typeface="+mn-lt"/>
                <a:ea typeface="Microsoft Yahei" panose="020B0503020204020204" pitchFamily="34" charset="-122"/>
                <a:cs typeface="+mn-cs"/>
              </a:rPr>
              <a:t>莱美药业因股票质押式回购违约事件影响，市值一路下跌。</a:t>
            </a:r>
            <a:endParaRPr lang="en-US" altLang="zh-CN" sz="1200" b="0" i="0" u="none" kern="1200" dirty="0">
              <a:solidFill>
                <a:srgbClr val="000000"/>
              </a:solidFill>
              <a:effectLst/>
              <a:latin typeface="+mn-lt"/>
              <a:ea typeface="Microsoft Yahei" panose="020B0503020204020204" pitchFamily="34" charset="-122"/>
              <a:cs typeface="+mn-cs"/>
            </a:endParaRPr>
          </a:p>
          <a:p>
            <a:endParaRPr lang="en-US" altLang="zh-CN" sz="1200" b="0" i="0" u="none" kern="1200" dirty="0">
              <a:solidFill>
                <a:srgbClr val="000000"/>
              </a:solidFill>
              <a:effectLst/>
              <a:latin typeface="+mn-lt"/>
              <a:ea typeface="Microsoft Yahei" panose="020B0503020204020204" pitchFamily="34" charset="-122"/>
              <a:cs typeface="+mn-cs"/>
            </a:endParaRPr>
          </a:p>
          <a:p>
            <a:r>
              <a:rPr lang="en-US" altLang="zh-CN" sz="1200" b="0" i="0" u="none" kern="1200" dirty="0">
                <a:solidFill>
                  <a:srgbClr val="000000"/>
                </a:solidFill>
                <a:effectLst/>
                <a:latin typeface="+mn-lt"/>
                <a:ea typeface="Microsoft Yahei" panose="020B0503020204020204" pitchFamily="34" charset="-122"/>
                <a:cs typeface="+mn-cs"/>
              </a:rPr>
              <a:t>3.</a:t>
            </a:r>
            <a:r>
              <a:rPr lang="zh-CN" altLang="en-US" sz="1200" b="0" i="0" u="none" kern="1200" dirty="0">
                <a:solidFill>
                  <a:srgbClr val="000000"/>
                </a:solidFill>
                <a:effectLst/>
                <a:latin typeface="+mn-lt"/>
                <a:ea typeface="Microsoft Yahei" panose="020B0503020204020204" pitchFamily="34" charset="-122"/>
                <a:cs typeface="+mn-cs"/>
              </a:rPr>
              <a:t>上海钢联受到钢铁行业整体萎靡，钢价下跌的影响。</a:t>
            </a:r>
          </a:p>
          <a:p>
            <a:endParaRPr lang="en-US" altLang="zh-CN" sz="1200" b="0" i="0" u="none" kern="1200" dirty="0">
              <a:solidFill>
                <a:srgbClr val="000000"/>
              </a:solidFill>
              <a:effectLst/>
              <a:latin typeface="+mn-lt"/>
              <a:ea typeface="Microsoft Yahei" panose="020B0503020204020204" pitchFamily="34" charset="-122"/>
              <a:cs typeface="+mn-cs"/>
            </a:endParaRPr>
          </a:p>
        </p:txBody>
      </p:sp>
      <p:sp>
        <p:nvSpPr>
          <p:cNvPr id="55300" name="灯片编号占位符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2E9EE6-3BE6-4A8C-80A8-52CBE14B2DCB}"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zh-CN" sz="12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Tree>
    <p:extLst>
      <p:ext uri="{BB962C8B-B14F-4D97-AF65-F5344CB8AC3E}">
        <p14:creationId xmlns:p14="http://schemas.microsoft.com/office/powerpoint/2010/main" val="1433604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altLang="zh-CN" dirty="0"/>
              <a:t>8</a:t>
            </a:r>
            <a:r>
              <a:rPr lang="zh-CN" altLang="en-US" dirty="0"/>
              <a:t>月涨幅居前个股，除恒丰工具外，其余均出现相应回落。</a:t>
            </a:r>
          </a:p>
        </p:txBody>
      </p:sp>
    </p:spTree>
    <p:extLst>
      <p:ext uri="{BB962C8B-B14F-4D97-AF65-F5344CB8AC3E}">
        <p14:creationId xmlns:p14="http://schemas.microsoft.com/office/powerpoint/2010/main" val="21379778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solidFill>
                <a:srgbClr val="000000"/>
              </a:solidFill>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5"/>
          </p:nvPr>
        </p:nvSpPr>
        <p:spPr/>
        <p:txBody>
          <a:bodyPr/>
          <a:lstStyle/>
          <a:p>
            <a:fld id="{F6A1AEDE-A97D-4FF8-B8CE-E84DB2AF6E51}" type="slidenum">
              <a:rPr lang="zh-CN" altLang="en-US" smtClean="0"/>
              <a:t>18</a:t>
            </a:fld>
            <a:endParaRPr lang="zh-CN" altLang="en-US"/>
          </a:p>
        </p:txBody>
      </p:sp>
    </p:spTree>
    <p:extLst>
      <p:ext uri="{BB962C8B-B14F-4D97-AF65-F5344CB8AC3E}">
        <p14:creationId xmlns:p14="http://schemas.microsoft.com/office/powerpoint/2010/main" val="963566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59373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357406-4E3C-4C33-9D93-C975F75BA8E2}"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zh-CN" sz="12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extLst>
      <p:ext uri="{BB962C8B-B14F-4D97-AF65-F5344CB8AC3E}">
        <p14:creationId xmlns:p14="http://schemas.microsoft.com/office/powerpoint/2010/main" val="15390312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4335624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天风证券：</a:t>
            </a:r>
            <a:r>
              <a:rPr lang="en-US" altLang="zh-CN" sz="1200" b="0" i="0" kern="1200" dirty="0">
                <a:solidFill>
                  <a:schemeClr val="tx1"/>
                </a:solidFill>
                <a:effectLst/>
                <a:latin typeface="+mn-lt"/>
                <a:ea typeface="+mn-ea"/>
                <a:cs typeface="+mn-cs"/>
              </a:rPr>
              <a:t>2</a:t>
            </a:r>
            <a:r>
              <a:rPr lang="zh-CN" altLang="en-US" sz="1200" b="0" i="0" kern="1200" dirty="0">
                <a:solidFill>
                  <a:schemeClr val="tx1"/>
                </a:solidFill>
                <a:effectLst/>
                <a:latin typeface="+mn-lt"/>
                <a:ea typeface="+mn-ea"/>
                <a:cs typeface="+mn-cs"/>
              </a:rPr>
              <a:t>月以来，在疫情低基数效应、存量经济向增量经济过渡之下，</a:t>
            </a:r>
            <a:r>
              <a:rPr lang="en-US" altLang="zh-CN" sz="1200" b="0" i="0" kern="1200" dirty="0">
                <a:solidFill>
                  <a:schemeClr val="tx1"/>
                </a:solidFill>
                <a:effectLst/>
                <a:latin typeface="+mn-lt"/>
                <a:ea typeface="+mn-ea"/>
                <a:cs typeface="+mn-cs"/>
              </a:rPr>
              <a:t>A</a:t>
            </a:r>
            <a:r>
              <a:rPr lang="zh-CN" altLang="en-US" sz="1200" b="0" i="0" kern="1200" dirty="0">
                <a:solidFill>
                  <a:schemeClr val="tx1"/>
                </a:solidFill>
                <a:effectLst/>
                <a:latin typeface="+mn-lt"/>
                <a:ea typeface="+mn-ea"/>
                <a:cs typeface="+mn-cs"/>
              </a:rPr>
              <a:t>股经历</a:t>
            </a:r>
            <a:r>
              <a:rPr lang="en-US" altLang="zh-CN" sz="1200" b="0" i="0" kern="1200" dirty="0">
                <a:solidFill>
                  <a:schemeClr val="tx1"/>
                </a:solidFill>
                <a:effectLst/>
                <a:latin typeface="+mn-lt"/>
                <a:ea typeface="+mn-ea"/>
                <a:cs typeface="+mn-cs"/>
              </a:rPr>
              <a:t>2016</a:t>
            </a:r>
            <a:r>
              <a:rPr lang="zh-CN" altLang="en-US" sz="1200" b="0" i="0" kern="1200" dirty="0">
                <a:solidFill>
                  <a:schemeClr val="tx1"/>
                </a:solidFill>
                <a:effectLst/>
                <a:latin typeface="+mn-lt"/>
                <a:ea typeface="+mn-ea"/>
                <a:cs typeface="+mn-cs"/>
              </a:rPr>
              <a:t>年以来最为持续的小盘行情。明年小盘股低基数效应大概率会消失，例外的是“困境反转”和增量经济推动下“硬科技”相关的板块。大盘蓝筹或在地产、地产等传统经济托底式扩张或季度性脉冲下迎来阶段性行情。主要看好两类资产：</a:t>
            </a:r>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基数效应逻辑中“困境反转”的板块；增量逻辑中，计划经济相关；景气度可以延续的板块。</a:t>
            </a:r>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兴业证券：认为“跨年行情即将启动，珍惜岁末年初这段做多窗口”</a:t>
            </a:r>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以券商、保险、地产基建为代表的低估值板块。一方面，稳增长压力下，房地产政策结构性放松的预期已开始升温，跨周期调节下基建也有望发力。另一方面，风险偏好抬升窗口，券商、保险等低估值板块有望迎来修复。</a:t>
            </a:r>
            <a:r>
              <a:rPr lang="en-US" altLang="zh-CN" sz="1200" b="0" i="0" kern="1200" dirty="0">
                <a:solidFill>
                  <a:schemeClr val="tx1"/>
                </a:solidFill>
                <a:effectLst/>
                <a:latin typeface="+mn-lt"/>
                <a:ea typeface="+mn-ea"/>
                <a:cs typeface="+mn-cs"/>
              </a:rPr>
              <a:t>2</a:t>
            </a:r>
            <a:r>
              <a:rPr lang="zh-CN" altLang="en-US" sz="1200" b="0" i="0" kern="1200" dirty="0">
                <a:solidFill>
                  <a:schemeClr val="tx1"/>
                </a:solidFill>
                <a:effectLst/>
                <a:latin typeface="+mn-lt"/>
                <a:ea typeface="+mn-ea"/>
                <a:cs typeface="+mn-cs"/>
              </a:rPr>
              <a:t>）有望受益中美经贸关系缓和的机械设备、电气设备、纺织品、家具等板块。</a:t>
            </a:r>
            <a:r>
              <a:rPr lang="en-US" altLang="zh-CN" sz="1200" b="0" i="0" kern="1200" dirty="0">
                <a:solidFill>
                  <a:schemeClr val="tx1"/>
                </a:solidFill>
                <a:effectLst/>
                <a:latin typeface="+mn-lt"/>
                <a:ea typeface="+mn-ea"/>
                <a:cs typeface="+mn-cs"/>
              </a:rPr>
              <a:t>3</a:t>
            </a:r>
            <a:r>
              <a:rPr lang="zh-CN" altLang="en-US" sz="1200" b="0" i="0" kern="1200" dirty="0">
                <a:solidFill>
                  <a:schemeClr val="tx1"/>
                </a:solidFill>
                <a:effectLst/>
                <a:latin typeface="+mn-lt"/>
                <a:ea typeface="+mn-ea"/>
                <a:cs typeface="+mn-cs"/>
              </a:rPr>
              <a:t>）整段跨年行情中，科技科创仍是主旋律。随着宏观环境逐步进入“宽货币、稳信用”阶段，市场风格将进一步偏向高景气、高增长的科创、科技。</a:t>
            </a:r>
            <a:endParaRPr lang="en-US" altLang="zh-CN" dirty="0">
              <a:ea typeface="宋体" panose="02010600030101010101" pitchFamily="2" charset="-122"/>
            </a:endParaRPr>
          </a:p>
          <a:p>
            <a:endParaRPr lang="en-US" altLang="zh-CN" dirty="0">
              <a:ea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ea typeface="宋体" panose="02010600030101010101" pitchFamily="2" charset="-122"/>
              </a:rPr>
              <a:t>中信证券：政策潜在支持的产业：比如房地产；目前估值不高，中长期前景比较明朗的中下游消费：食品饮料、医药、家电等；高景气制造：新能源汽车、新能源以及科技硬件半导体。特别关注输配电升级、汽车零部件等环节的制造机遇。中国经济更有韧劲的原因：</a:t>
            </a:r>
            <a:r>
              <a:rPr lang="en-US" altLang="zh-CN" dirty="0">
                <a:ea typeface="宋体" panose="02010600030101010101" pitchFamily="2" charset="-122"/>
              </a:rPr>
              <a:t>1.</a:t>
            </a:r>
            <a:r>
              <a:rPr lang="zh-CN" altLang="en-US" dirty="0">
                <a:ea typeface="宋体" panose="02010600030101010101" pitchFamily="2" charset="-122"/>
              </a:rPr>
              <a:t>防疫工作整体效果较好。</a:t>
            </a:r>
            <a:r>
              <a:rPr lang="en-US" altLang="zh-CN" dirty="0">
                <a:ea typeface="宋体" panose="02010600030101010101" pitchFamily="2" charset="-122"/>
              </a:rPr>
              <a:t>2.</a:t>
            </a:r>
            <a:r>
              <a:rPr lang="zh-CN" altLang="en-US" dirty="0">
                <a:ea typeface="宋体" panose="02010600030101010101" pitchFamily="2" charset="-122"/>
              </a:rPr>
              <a:t>有完整的市场体系，受到冲击的伤害更小。</a:t>
            </a:r>
            <a:r>
              <a:rPr lang="en-US" altLang="zh-CN" dirty="0">
                <a:ea typeface="宋体" panose="02010600030101010101" pitchFamily="2" charset="-122"/>
              </a:rPr>
              <a:t>3.</a:t>
            </a:r>
            <a:r>
              <a:rPr lang="zh-CN" altLang="en-US" sz="1200" b="0" i="0" kern="1200" dirty="0">
                <a:solidFill>
                  <a:schemeClr val="tx1"/>
                </a:solidFill>
                <a:effectLst/>
                <a:latin typeface="+mn-lt"/>
                <a:ea typeface="+mn-ea"/>
                <a:cs typeface="+mn-cs"/>
              </a:rPr>
              <a:t>中国股市所处的周期位置相对有利，</a:t>
            </a:r>
            <a:r>
              <a:rPr lang="en-US" altLang="zh-CN" sz="1200" b="0" i="0" kern="1200" dirty="0">
                <a:solidFill>
                  <a:schemeClr val="tx1"/>
                </a:solidFill>
                <a:effectLst/>
                <a:latin typeface="+mn-lt"/>
                <a:ea typeface="+mn-ea"/>
                <a:cs typeface="+mn-cs"/>
              </a:rPr>
              <a:t>2022</a:t>
            </a:r>
            <a:r>
              <a:rPr lang="zh-CN" altLang="en-US" sz="1200" b="0" i="0" kern="1200" dirty="0">
                <a:solidFill>
                  <a:schemeClr val="tx1"/>
                </a:solidFill>
                <a:effectLst/>
                <a:latin typeface="+mn-lt"/>
                <a:ea typeface="+mn-ea"/>
                <a:cs typeface="+mn-cs"/>
              </a:rPr>
              <a:t>年中国经济增长率先回归常态化且政策有望逐步放松，海外则处于增长临近高位而政策面临退出，该特征与</a:t>
            </a:r>
            <a:r>
              <a:rPr lang="en-US" altLang="zh-CN" sz="1200" b="0" i="0" kern="1200" dirty="0">
                <a:solidFill>
                  <a:schemeClr val="tx1"/>
                </a:solidFill>
                <a:effectLst/>
                <a:latin typeface="+mn-lt"/>
                <a:ea typeface="+mn-ea"/>
                <a:cs typeface="+mn-cs"/>
              </a:rPr>
              <a:t>2021</a:t>
            </a:r>
            <a:r>
              <a:rPr lang="zh-CN" altLang="en-US" sz="1200" b="0" i="0" kern="1200" dirty="0">
                <a:solidFill>
                  <a:schemeClr val="tx1"/>
                </a:solidFill>
                <a:effectLst/>
                <a:latin typeface="+mn-lt"/>
                <a:ea typeface="+mn-ea"/>
                <a:cs typeface="+mn-cs"/>
              </a:rPr>
              <a:t>年截然相反。</a:t>
            </a:r>
            <a:endParaRPr lang="en-US" altLang="zh-CN" sz="1200" b="0" i="0" kern="1200" dirty="0">
              <a:solidFill>
                <a:schemeClr val="tx1"/>
              </a:solidFill>
              <a:effectLst/>
              <a:latin typeface="+mn-lt"/>
              <a:ea typeface="+mn-ea"/>
              <a:cs typeface="+mn-cs"/>
            </a:endParaRPr>
          </a:p>
          <a:p>
            <a:endParaRPr lang="zh-CN" altLang="en-US" dirty="0">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marL="0" marR="0" lvl="0" indent="0" algn="r" defTabSz="914400" rtl="0" eaLnBrk="1" fontAlgn="auto" latinLnBrk="0" hangingPunct="1">
              <a:lnSpc>
                <a:spcPct val="100000"/>
              </a:lnSpc>
              <a:spcBef>
                <a:spcPts val="0"/>
              </a:spcBef>
              <a:spcAft>
                <a:spcPts val="0"/>
              </a:spcAft>
              <a:buClrTx/>
              <a:buSzTx/>
              <a:buFontTx/>
              <a:buNone/>
              <a:tabLst/>
              <a:defRPr/>
            </a:pPr>
            <a:fld id="{102CD48E-DF1A-40EA-893E-43C78C7B8506}" type="slidenum">
              <a:rPr kumimoji="0" lang="zh-CN" altLang="en-US" sz="1200" b="0" i="0" u="none" strike="noStrike" kern="1200" cap="none" spc="0" normalizeH="0" baseline="0" noProof="0">
                <a:ln>
                  <a:noFill/>
                </a:ln>
                <a:solidFill>
                  <a:srgbClr val="000000"/>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altLang="zh-CN" sz="1200" b="0" i="0" u="none" strike="noStrike" kern="1200" cap="none" spc="0" normalizeH="0" baseline="0" noProof="0">
              <a:ln>
                <a:noFill/>
              </a:ln>
              <a:solidFill>
                <a:srgbClr val="000000"/>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7152269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8379795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marL="0" marR="0" lvl="0" indent="0" algn="r" defTabSz="915670" rtl="0" eaLnBrk="1" fontAlgn="auto" latinLnBrk="0" hangingPunct="1">
              <a:lnSpc>
                <a:spcPct val="100000"/>
              </a:lnSpc>
              <a:spcBef>
                <a:spcPts val="0"/>
              </a:spcBef>
              <a:spcAft>
                <a:spcPts val="0"/>
              </a:spcAft>
              <a:buClrTx/>
              <a:buSzTx/>
              <a:buFontTx/>
              <a:buNone/>
              <a:tabLst/>
              <a:defRPr/>
            </a:pPr>
            <a:fld id="{54EC2046-CBD9-49BA-BD82-23E1D28F573E}" type="slidenum">
              <a:rPr kumimoji="0" lang="zh-CN" altLang="en-US" sz="1200" b="0" i="0" u="none" strike="noStrike" kern="1200" cap="none" spc="0" normalizeH="0" baseline="0" noProof="0">
                <a:ln>
                  <a:noFill/>
                </a:ln>
                <a:solidFill>
                  <a:srgbClr val="000000"/>
                </a:solidFill>
                <a:effectLst/>
                <a:uLnTx/>
                <a:uFillTx/>
                <a:latin typeface="等线" panose="020F0502020204030204"/>
                <a:ea typeface="等线" panose="02010600030101010101" pitchFamily="2" charset="-122"/>
                <a:cs typeface="+mn-cs"/>
              </a:rPr>
              <a:pPr marL="0" marR="0" lvl="0" indent="0" algn="r" defTabSz="915670" rtl="0" eaLnBrk="1" fontAlgn="auto" latinLnBrk="0" hangingPunct="1">
                <a:lnSpc>
                  <a:spcPct val="100000"/>
                </a:lnSpc>
                <a:spcBef>
                  <a:spcPts val="0"/>
                </a:spcBef>
                <a:spcAft>
                  <a:spcPts val="0"/>
                </a:spcAft>
                <a:buClrTx/>
                <a:buSzTx/>
                <a:buFontTx/>
                <a:buNone/>
                <a:tabLst/>
                <a:defRPr/>
              </a:pPr>
              <a:t>23</a:t>
            </a:fld>
            <a:endParaRPr kumimoji="0" lang="en-US" altLang="zh-CN" sz="1200" b="0" i="0" u="none" strike="noStrike" kern="1200" cap="none" spc="0" normalizeH="0" baseline="0" noProof="0">
              <a:ln>
                <a:noFill/>
              </a:ln>
              <a:solidFill>
                <a:srgbClr val="000000"/>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2689236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marL="0" marR="0" lvl="0" indent="0" algn="r" defTabSz="915670" rtl="0" eaLnBrk="1" fontAlgn="auto" latinLnBrk="0" hangingPunct="1">
              <a:lnSpc>
                <a:spcPct val="100000"/>
              </a:lnSpc>
              <a:spcBef>
                <a:spcPts val="0"/>
              </a:spcBef>
              <a:spcAft>
                <a:spcPts val="0"/>
              </a:spcAft>
              <a:buClrTx/>
              <a:buSzTx/>
              <a:buFontTx/>
              <a:buNone/>
              <a:tabLst/>
              <a:defRPr/>
            </a:pPr>
            <a:fld id="{B66FD792-C4C0-47E5-9BDE-FF08C9B884DB}" type="slidenum">
              <a:rPr kumimoji="0" lang="zh-CN" altLang="en-US" sz="1200" b="0" i="0" u="none" strike="noStrike" kern="1200" cap="none" spc="0" normalizeH="0" baseline="0" noProof="0">
                <a:ln>
                  <a:noFill/>
                </a:ln>
                <a:solidFill>
                  <a:srgbClr val="000000"/>
                </a:solidFill>
                <a:effectLst/>
                <a:uLnTx/>
                <a:uFillTx/>
                <a:latin typeface="等线" panose="020F0502020204030204"/>
                <a:ea typeface="等线" panose="02010600030101010101" pitchFamily="2" charset="-122"/>
                <a:cs typeface="+mn-cs"/>
              </a:rPr>
              <a:pPr marL="0" marR="0" lvl="0" indent="0" algn="r" defTabSz="915670" rtl="0" eaLnBrk="1" fontAlgn="auto" latinLnBrk="0" hangingPunct="1">
                <a:lnSpc>
                  <a:spcPct val="100000"/>
                </a:lnSpc>
                <a:spcBef>
                  <a:spcPts val="0"/>
                </a:spcBef>
                <a:spcAft>
                  <a:spcPts val="0"/>
                </a:spcAft>
                <a:buClrTx/>
                <a:buSzTx/>
                <a:buFontTx/>
                <a:buNone/>
                <a:tabLst/>
                <a:defRPr/>
              </a:pPr>
              <a:t>24</a:t>
            </a:fld>
            <a:endParaRPr kumimoji="0" lang="en-US" altLang="zh-CN" sz="1200" b="0" i="0" u="none" strike="noStrike" kern="1200" cap="none" spc="0" normalizeH="0" baseline="0" noProof="0">
              <a:ln>
                <a:noFill/>
              </a:ln>
              <a:solidFill>
                <a:srgbClr val="000000"/>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245777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5D1252-F4D2-4957-B2AF-B15F6A231658}" type="slidenum">
              <a:rPr kumimoji="0" lang="zh-CN" altLang="en-US" sz="1200" b="0" i="0" u="none" strike="noStrike" kern="1200" cap="none" spc="0" normalizeH="0" baseline="0" noProof="0" smtClean="0">
                <a:ln>
                  <a:noFill/>
                </a:ln>
                <a:solidFill>
                  <a:prstClr val="black"/>
                </a:solidFill>
                <a:effectLst/>
                <a:uLnTx/>
                <a:uFillTx/>
                <a:latin typeface="Arial" panose="020B0604020202020204" pitchFamily="34" charset="0"/>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zh-CN" sz="12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Tree>
    <p:extLst>
      <p:ext uri="{BB962C8B-B14F-4D97-AF65-F5344CB8AC3E}">
        <p14:creationId xmlns:p14="http://schemas.microsoft.com/office/powerpoint/2010/main" val="2397178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1988" name="灯片编号占位符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993E6D2-58B9-44CA-9DA2-F9D516F0FA5C}" type="slidenum">
              <a:rPr kumimoji="0" lang="zh-CN" altLang="en-US"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1250037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DFAB647-5434-4ABC-A07D-364031E59BF1}" type="slidenum">
              <a:rPr kumimoji="0" lang="zh-CN" altLang="en-US"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3962199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本月央行公开市场操作比上月频繁，上月进行了</a:t>
            </a:r>
            <a:r>
              <a:rPr lang="en-US" altLang="zh-CN" dirty="0"/>
              <a:t>17</a:t>
            </a:r>
            <a:r>
              <a:rPr lang="zh-CN" altLang="en-US" dirty="0"/>
              <a:t>次，而这个月进行了</a:t>
            </a:r>
            <a:r>
              <a:rPr lang="en-US" altLang="zh-CN" dirty="0"/>
              <a:t>22</a:t>
            </a:r>
            <a:r>
              <a:rPr lang="zh-CN" altLang="en-US" dirty="0"/>
              <a:t>次，说明央行进行公开市场操作的力度明显加大。</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11</a:t>
            </a:r>
            <a:r>
              <a:rPr lang="zh-CN" altLang="en-US" dirty="0"/>
              <a:t>月以来，公开市场操作放量的主要背景是逆回购等公开市场操作工具到期量较大，以及地方政府专项债发行上量叠加缴税等因素。操作量随之增加也充分表明了央行保持流动性合理充裕的态度。</a:t>
            </a:r>
            <a:endParaRPr lang="en-US" altLang="zh-CN" dirty="0"/>
          </a:p>
        </p:txBody>
      </p:sp>
    </p:spTree>
    <p:extLst>
      <p:ext uri="{BB962C8B-B14F-4D97-AF65-F5344CB8AC3E}">
        <p14:creationId xmlns:p14="http://schemas.microsoft.com/office/powerpoint/2010/main" val="3553803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en-US" altLang="zh-CN" dirty="0">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144F239-2C94-4817-927E-CC75FBAA7CF6}" type="slidenum">
              <a:rPr kumimoji="0" lang="zh-CN" altLang="en-US"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1005884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E52DA10-8DE6-4A6A-9726-E43521613602}" type="slidenum">
              <a:rPr kumimoji="0" lang="zh-CN" altLang="en-US"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3405351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en-US" altLang="zh-CN" dirty="0">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ADFC64E-0477-46FF-A69A-C14BF260A05B}" type="slidenum">
              <a:rPr kumimoji="0" lang="zh-CN" altLang="en-US"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4044914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24C6ED-4744-4F9F-B59A-D11DB5FDB3E4}"/>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2FABD1A-10D4-4423-8F86-0373DD5B35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387063B3-7291-4BBB-8BD8-16CAF57BC8BE}"/>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5" name="页脚占位符 4">
            <a:extLst>
              <a:ext uri="{FF2B5EF4-FFF2-40B4-BE49-F238E27FC236}">
                <a16:creationId xmlns:a16="http://schemas.microsoft.com/office/drawing/2014/main" id="{D9D83008-61D6-4095-8240-F067658B38C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FFD4D82-31DE-428E-A5AB-B3CC27985A26}"/>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207920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8A3A4D-6ABC-43B6-BA40-BED3CFC658A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13F620E-6BCE-405C-B9BE-9B7A6BF15FB3}"/>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E7DE716-881E-4BD9-96BF-7E709EF7D8EA}"/>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5" name="页脚占位符 4">
            <a:extLst>
              <a:ext uri="{FF2B5EF4-FFF2-40B4-BE49-F238E27FC236}">
                <a16:creationId xmlns:a16="http://schemas.microsoft.com/office/drawing/2014/main" id="{4030CE4A-ED05-4544-969C-39C4CF2B052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899702F-61AA-4897-9EEA-D3E2CA898AC1}"/>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3477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12D27E7-6D61-4993-9A4D-45D5EF9E9750}"/>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B99CF94-9D89-4850-81A3-0756C9C158A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854A70C-E1D9-4D2A-AB1E-6B87A2848F6D}"/>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5" name="页脚占位符 4">
            <a:extLst>
              <a:ext uri="{FF2B5EF4-FFF2-40B4-BE49-F238E27FC236}">
                <a16:creationId xmlns:a16="http://schemas.microsoft.com/office/drawing/2014/main" id="{4EFD6C3F-A679-4037-832D-A53F49FE66B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7ADAAC8-EC8E-4F08-9BF7-8D2E1DB8A36F}"/>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2993222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12192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12192000" cy="1333500"/>
          </a:xfrm>
          <a:prstGeom prst="rect">
            <a:avLst/>
          </a:prstGeom>
          <a:noFill/>
          <a:ln w="9525">
            <a:noFill/>
            <a:miter lim="800000"/>
            <a:headEnd/>
            <a:tailEnd/>
          </a:ln>
        </p:spPr>
      </p:pic>
      <p:sp>
        <p:nvSpPr>
          <p:cNvPr id="5" name="Rectangle 41"/>
          <p:cNvSpPr>
            <a:spLocks noChangeArrowheads="1"/>
          </p:cNvSpPr>
          <p:nvPr/>
        </p:nvSpPr>
        <p:spPr bwMode="auto">
          <a:xfrm>
            <a:off x="80434" y="6577014"/>
            <a:ext cx="2944284"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rrowheads="1"/>
          </p:cNvPicPr>
          <p:nvPr/>
        </p:nvPicPr>
        <p:blipFill>
          <a:blip r:embed="rId4"/>
          <a:srcRect/>
          <a:stretch>
            <a:fillRect/>
          </a:stretch>
        </p:blipFill>
        <p:spPr bwMode="auto">
          <a:xfrm>
            <a:off x="3860223" y="4151452"/>
            <a:ext cx="720000" cy="720000"/>
          </a:xfrm>
          <a:prstGeom prst="rect">
            <a:avLst/>
          </a:prstGeom>
          <a:noFill/>
          <a:ln w="9525">
            <a:noFill/>
            <a:miter lim="800000"/>
            <a:headEnd/>
            <a:tailEnd/>
          </a:ln>
        </p:spPr>
      </p:pic>
      <p:sp>
        <p:nvSpPr>
          <p:cNvPr id="7" name="Text Box 3"/>
          <p:cNvSpPr txBox="1">
            <a:spLocks noChangeArrowheads="1"/>
          </p:cNvSpPr>
          <p:nvPr/>
        </p:nvSpPr>
        <p:spPr bwMode="auto">
          <a:xfrm>
            <a:off x="3854452" y="4637088"/>
            <a:ext cx="5759449"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3831167" y="4098925"/>
            <a:ext cx="5761567"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775884" y="1773239"/>
            <a:ext cx="88392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extLst>
      <p:ext uri="{BB962C8B-B14F-4D97-AF65-F5344CB8AC3E}">
        <p14:creationId xmlns:p14="http://schemas.microsoft.com/office/powerpoint/2010/main" val="55853094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12192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12192000" cy="1333500"/>
          </a:xfrm>
          <a:prstGeom prst="rect">
            <a:avLst/>
          </a:prstGeom>
          <a:noFill/>
          <a:ln w="9525">
            <a:noFill/>
            <a:miter lim="800000"/>
            <a:headEnd/>
            <a:tailEnd/>
          </a:ln>
        </p:spPr>
      </p:pic>
      <p:sp>
        <p:nvSpPr>
          <p:cNvPr id="5" name="Rectangle 41"/>
          <p:cNvSpPr>
            <a:spLocks noChangeArrowheads="1"/>
          </p:cNvSpPr>
          <p:nvPr/>
        </p:nvSpPr>
        <p:spPr bwMode="auto">
          <a:xfrm>
            <a:off x="80434" y="6577014"/>
            <a:ext cx="2944284"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sp>
        <p:nvSpPr>
          <p:cNvPr id="7" name="Text Box 3"/>
          <p:cNvSpPr txBox="1">
            <a:spLocks noChangeArrowheads="1"/>
          </p:cNvSpPr>
          <p:nvPr/>
        </p:nvSpPr>
        <p:spPr bwMode="auto">
          <a:xfrm>
            <a:off x="3854452" y="4637088"/>
            <a:ext cx="5759449"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3831167" y="4098925"/>
            <a:ext cx="5761567"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775884" y="1773239"/>
            <a:ext cx="88392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pic>
        <p:nvPicPr>
          <p:cNvPr id="9" name="Picture 2" descr="rkk">
            <a:extLst>
              <a:ext uri="{FF2B5EF4-FFF2-40B4-BE49-F238E27FC236}">
                <a16:creationId xmlns:a16="http://schemas.microsoft.com/office/drawing/2014/main" id="{4AE9832A-4DDC-4FDE-BBAA-B9B91B9A0769}"/>
              </a:ext>
            </a:extLst>
          </p:cNvPr>
          <p:cNvPicPr>
            <a:picLocks noChangeArrowheads="1"/>
          </p:cNvPicPr>
          <p:nvPr userDrawn="1"/>
        </p:nvPicPr>
        <p:blipFill>
          <a:blip r:embed="rId4"/>
          <a:srcRect/>
          <a:stretch>
            <a:fillRect/>
          </a:stretch>
        </p:blipFill>
        <p:spPr bwMode="auto">
          <a:xfrm>
            <a:off x="3860223" y="4151452"/>
            <a:ext cx="720000" cy="720000"/>
          </a:xfrm>
          <a:prstGeom prst="rect">
            <a:avLst/>
          </a:prstGeom>
          <a:noFill/>
          <a:ln w="9525">
            <a:noFill/>
            <a:miter lim="800000"/>
            <a:headEnd/>
            <a:tailEnd/>
          </a:ln>
        </p:spPr>
      </p:pic>
    </p:spTree>
    <p:extLst>
      <p:ext uri="{BB962C8B-B14F-4D97-AF65-F5344CB8AC3E}">
        <p14:creationId xmlns:p14="http://schemas.microsoft.com/office/powerpoint/2010/main" val="87042533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09600" y="1600201"/>
            <a:ext cx="109728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343389896"/>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1626340494"/>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962792186"/>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462616883"/>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12192000" cy="906462"/>
          </a:xfrm>
          <a:prstGeom prst="rect">
            <a:avLst/>
          </a:prstGeom>
          <a:noFill/>
          <a:ln w="9525">
            <a:noFill/>
            <a:miter lim="800000"/>
            <a:headEnd/>
            <a:tailEnd/>
          </a:ln>
        </p:spPr>
      </p:pic>
      <p:sp>
        <p:nvSpPr>
          <p:cNvPr id="2" name="标题 1"/>
          <p:cNvSpPr>
            <a:spLocks noGrp="1"/>
          </p:cNvSpPr>
          <p:nvPr>
            <p:ph type="title"/>
          </p:nvPr>
        </p:nvSpPr>
        <p:spPr>
          <a:xfrm>
            <a:off x="609600" y="274638"/>
            <a:ext cx="10972800" cy="1143000"/>
          </a:xfrm>
          <a:prstGeom prst="rect">
            <a:avLst/>
          </a:prstGeom>
        </p:spPr>
        <p:txBody>
          <a:bodyPr/>
          <a:lstStyle/>
          <a:p>
            <a:r>
              <a:rPr lang="zh-CN" altLang="en-US" dirty="0"/>
              <a:t>单击此处编辑母版标题样式</a:t>
            </a:r>
          </a:p>
        </p:txBody>
      </p:sp>
    </p:spTree>
    <p:extLst>
      <p:ext uri="{BB962C8B-B14F-4D97-AF65-F5344CB8AC3E}">
        <p14:creationId xmlns:p14="http://schemas.microsoft.com/office/powerpoint/2010/main" val="39403545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690132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0794EC-99FB-47CC-B8C1-50C5ED4E5C2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8B6F781-033E-456D-9485-4B5C3B1D26B4}"/>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407EF9D-3AB6-433E-82F1-E42439106463}"/>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5" name="页脚占位符 4">
            <a:extLst>
              <a:ext uri="{FF2B5EF4-FFF2-40B4-BE49-F238E27FC236}">
                <a16:creationId xmlns:a16="http://schemas.microsoft.com/office/drawing/2014/main" id="{AC991CF3-518D-430E-B047-04AC1AF8DF2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3029C04-66FA-462F-84FF-B9C397DE24DC}"/>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222083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4146829984"/>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40381006"/>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1911010876"/>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913465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1273282735"/>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09600" y="1600201"/>
            <a:ext cx="109728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744519729"/>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686482763"/>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4059059168"/>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4106334800"/>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71227336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7BAA25-94E7-4D96-95E0-C504B191781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096998AC-675E-4512-9156-9D80F3B1D3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C458FFB-4239-4388-AD8D-4FBF3D2B068C}"/>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5" name="页脚占位符 4">
            <a:extLst>
              <a:ext uri="{FF2B5EF4-FFF2-40B4-BE49-F238E27FC236}">
                <a16:creationId xmlns:a16="http://schemas.microsoft.com/office/drawing/2014/main" id="{466B5EE3-F70A-4AAE-A302-C65493157FB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687B3D8-66D1-4657-8186-5E4A57FF08BA}"/>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16186912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2136698"/>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3236404903"/>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3625603688"/>
      </p:ext>
    </p:extLst>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830600975"/>
      </p:ext>
    </p:extLst>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1285671464"/>
      </p:ext>
    </p:extLst>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609600" y="1600201"/>
            <a:ext cx="10972800" cy="4525963"/>
          </a:xfrm>
          <a:prstGeom prst="rect">
            <a:avLst/>
          </a:prstGeom>
        </p:spPr>
        <p:txBody>
          <a:bodyPr/>
          <a:lstStyle/>
          <a:p>
            <a:pPr lvl="0"/>
            <a:endParaRPr lang="zh-CN" altLang="en-US" noProof="0"/>
          </a:p>
        </p:txBody>
      </p:sp>
    </p:spTree>
    <p:extLst>
      <p:ext uri="{BB962C8B-B14F-4D97-AF65-F5344CB8AC3E}">
        <p14:creationId xmlns:p14="http://schemas.microsoft.com/office/powerpoint/2010/main" val="632405125"/>
      </p:ext>
    </p:extLst>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9"/>
            <a:ext cx="109728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794537783"/>
      </p:ext>
    </p:extLst>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3289048854"/>
      </p:ext>
    </p:extLst>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09600" y="1600201"/>
            <a:ext cx="109728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88877115"/>
      </p:ext>
    </p:extLst>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5515450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4F1757-4F73-4B37-999A-C3591B05912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EB140B5-AC30-4027-AB6A-2AD1F2ABD021}"/>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BE99D27-8CDB-48C0-B815-4FC9061BE6DB}"/>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FCD9BD5-4C04-49FB-8AC9-B08B8F0523EF}"/>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6" name="页脚占位符 5">
            <a:extLst>
              <a:ext uri="{FF2B5EF4-FFF2-40B4-BE49-F238E27FC236}">
                <a16:creationId xmlns:a16="http://schemas.microsoft.com/office/drawing/2014/main" id="{8D68C260-478F-4D18-A797-8965EB3EF01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61782DC-D41A-4C32-80B3-4178C5BF4D78}"/>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195190880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802734182"/>
      </p:ext>
    </p:extLst>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904240269"/>
      </p:ext>
    </p:extLst>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279022678"/>
      </p:ext>
    </p:extLst>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0508744"/>
      </p:ext>
    </p:extLst>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295416339"/>
      </p:ext>
    </p:extLst>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1263693923"/>
      </p:ext>
    </p:extLst>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01033184"/>
      </p:ext>
    </p:extLst>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842669723"/>
      </p:ext>
    </p:extLst>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609600" y="1600201"/>
            <a:ext cx="10972800" cy="4525963"/>
          </a:xfrm>
          <a:prstGeom prst="rect">
            <a:avLst/>
          </a:prstGeom>
        </p:spPr>
        <p:txBody>
          <a:bodyPr/>
          <a:lstStyle/>
          <a:p>
            <a:pPr lvl="0"/>
            <a:endParaRPr lang="zh-CN" altLang="en-US" noProof="0"/>
          </a:p>
        </p:txBody>
      </p:sp>
    </p:spTree>
    <p:extLst>
      <p:ext uri="{BB962C8B-B14F-4D97-AF65-F5344CB8AC3E}">
        <p14:creationId xmlns:p14="http://schemas.microsoft.com/office/powerpoint/2010/main" val="1075658945"/>
      </p:ext>
    </p:extLst>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9"/>
            <a:ext cx="109728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46856485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338454-5BD5-45C4-8FBE-C297D8A9349F}"/>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D23380C-6E8B-464F-A527-AA065F8498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FE9770D7-C2E7-4294-AA1A-09F352D5D8CD}"/>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45814A7D-5825-4580-9E37-F170AC3231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1BA75D6-2DDB-4F62-A4BD-86A0AB31FFC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DAD12B6F-7B6F-4177-8715-69311746194A}"/>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8" name="页脚占位符 7">
            <a:extLst>
              <a:ext uri="{FF2B5EF4-FFF2-40B4-BE49-F238E27FC236}">
                <a16:creationId xmlns:a16="http://schemas.microsoft.com/office/drawing/2014/main" id="{CD98229E-7C19-4B9D-AF48-07510CC01D7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439D91A-2B78-4C8C-B66E-DD114168A634}"/>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14989086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667764563"/>
      </p:ext>
    </p:extLst>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09600" y="1600201"/>
            <a:ext cx="109728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423750893"/>
      </p:ext>
    </p:extLst>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41792522"/>
      </p:ext>
    </p:extLst>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965098868"/>
      </p:ext>
    </p:extLst>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503537491"/>
      </p:ext>
    </p:extLst>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018112686"/>
      </p:ext>
    </p:extLst>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4920274"/>
      </p:ext>
    </p:extLst>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1544384391"/>
      </p:ext>
    </p:extLst>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1000062437"/>
      </p:ext>
    </p:extLst>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407093032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33D173-9C10-4732-AA87-C282118C8F8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6C8476A9-4384-4B2C-ACD7-F67B3048C374}"/>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4" name="页脚占位符 3">
            <a:extLst>
              <a:ext uri="{FF2B5EF4-FFF2-40B4-BE49-F238E27FC236}">
                <a16:creationId xmlns:a16="http://schemas.microsoft.com/office/drawing/2014/main" id="{41C26750-F474-45FE-9B1B-6752169B1BFB}"/>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249DC484-0C9A-44C5-BE48-007866F882DA}"/>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360040205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1355876481"/>
      </p:ext>
    </p:extLst>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9"/>
            <a:ext cx="109728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852206188"/>
      </p:ext>
    </p:extLst>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609600" y="1600201"/>
            <a:ext cx="10972800" cy="4525963"/>
          </a:xfrm>
          <a:prstGeom prst="rect">
            <a:avLst/>
          </a:prstGeom>
        </p:spPr>
        <p:txBody>
          <a:bodyPr/>
          <a:lstStyle/>
          <a:p>
            <a:pPr lvl="0"/>
            <a:endParaRPr lang="zh-CN" altLang="en-US" noProof="0"/>
          </a:p>
        </p:txBody>
      </p:sp>
    </p:spTree>
    <p:extLst>
      <p:ext uri="{BB962C8B-B14F-4D97-AF65-F5344CB8AC3E}">
        <p14:creationId xmlns:p14="http://schemas.microsoft.com/office/powerpoint/2010/main" val="2507270221"/>
      </p:ext>
    </p:extLst>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1107195812"/>
      </p:ext>
    </p:extLst>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09600" y="1600201"/>
            <a:ext cx="109728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291666171"/>
      </p:ext>
    </p:extLst>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3949627187"/>
      </p:ext>
    </p:extLst>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48328175"/>
      </p:ext>
    </p:extLst>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47557364"/>
      </p:ext>
    </p:extLst>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226656224"/>
      </p:ext>
    </p:extLst>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38059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6DFE9B3D-88C4-48D8-AD2C-55924C97F16C}"/>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3" name="页脚占位符 2">
            <a:extLst>
              <a:ext uri="{FF2B5EF4-FFF2-40B4-BE49-F238E27FC236}">
                <a16:creationId xmlns:a16="http://schemas.microsoft.com/office/drawing/2014/main" id="{28EC8D7A-D9C9-4B7D-B5D7-0E6B058B1C41}"/>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E0A79AE-5C9A-4A3E-9120-7F10DCEDA388}"/>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50901342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1172202834"/>
      </p:ext>
    </p:extLst>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2023724759"/>
      </p:ext>
    </p:extLst>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175054991"/>
      </p:ext>
    </p:extLst>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1872198754"/>
      </p:ext>
    </p:extLst>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9"/>
            <a:ext cx="109728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177163789"/>
      </p:ext>
    </p:extLst>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609600" y="1600201"/>
            <a:ext cx="10972800" cy="4525963"/>
          </a:xfrm>
          <a:prstGeom prst="rect">
            <a:avLst/>
          </a:prstGeom>
        </p:spPr>
        <p:txBody>
          <a:bodyPr/>
          <a:lstStyle/>
          <a:p>
            <a:pPr lvl="0"/>
            <a:endParaRPr lang="zh-CN" altLang="en-US" noProof="0"/>
          </a:p>
        </p:txBody>
      </p:sp>
    </p:spTree>
    <p:extLst>
      <p:ext uri="{BB962C8B-B14F-4D97-AF65-F5344CB8AC3E}">
        <p14:creationId xmlns:p14="http://schemas.microsoft.com/office/powerpoint/2010/main" val="313805465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DD4AB6-A59D-41A8-9C1C-A3BFA81CDB2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12429117-E0B0-4A19-82D6-0D73D6A000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877982B-4C8A-4985-B216-8DBF4EA40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FDF0B37-8404-4AED-8C87-F940980FCDDA}"/>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6" name="页脚占位符 5">
            <a:extLst>
              <a:ext uri="{FF2B5EF4-FFF2-40B4-BE49-F238E27FC236}">
                <a16:creationId xmlns:a16="http://schemas.microsoft.com/office/drawing/2014/main" id="{3949FF39-1BD9-4519-BBF9-EAD547DA1A0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2C2E9CB-2C3E-418E-B925-299DC0453F81}"/>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4060864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64A8D9-DFCD-42CB-B434-4DE51AAA398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B7612B37-B7BD-4B91-AC2C-E50E01C658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067FD454-9618-43EC-B372-7EF56F81A1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32AD677-25B8-42BB-8216-584CB0DE5F50}"/>
              </a:ext>
            </a:extLst>
          </p:cNvPr>
          <p:cNvSpPr>
            <a:spLocks noGrp="1"/>
          </p:cNvSpPr>
          <p:nvPr>
            <p:ph type="dt" sz="half" idx="10"/>
          </p:nvPr>
        </p:nvSpPr>
        <p:spPr/>
        <p:txBody>
          <a:bodyPr/>
          <a:lstStyle/>
          <a:p>
            <a:fld id="{8C2FA68C-DBB8-41FC-A6D2-778105FE653B}" type="datetimeFigureOut">
              <a:rPr lang="zh-CN" altLang="en-US" smtClean="0"/>
              <a:t>2021/12/10</a:t>
            </a:fld>
            <a:endParaRPr lang="zh-CN" altLang="en-US"/>
          </a:p>
        </p:txBody>
      </p:sp>
      <p:sp>
        <p:nvSpPr>
          <p:cNvPr id="6" name="页脚占位符 5">
            <a:extLst>
              <a:ext uri="{FF2B5EF4-FFF2-40B4-BE49-F238E27FC236}">
                <a16:creationId xmlns:a16="http://schemas.microsoft.com/office/drawing/2014/main" id="{4451CC8F-42DD-43DF-8913-3FB2418C7AD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10D2AC1-46DD-49CF-B3D0-44A451497E2D}"/>
              </a:ext>
            </a:extLst>
          </p:cNvPr>
          <p:cNvSpPr>
            <a:spLocks noGrp="1"/>
          </p:cNvSpPr>
          <p:nvPr>
            <p:ph type="sldNum" sz="quarter" idx="12"/>
          </p:nvPr>
        </p:nvSpPr>
        <p:spPr/>
        <p:txBody>
          <a:body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2337658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4.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jpe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6" Type="http://schemas.openxmlformats.org/officeDocument/2006/relationships/image" Target="../media/image4.jpeg"/><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2.jpeg"/><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6" Type="http://schemas.openxmlformats.org/officeDocument/2006/relationships/image" Target="../media/image4.jpeg"/><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image" Target="../media/image2.jpeg"/><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0.xml"/><Relationship Id="rId13" Type="http://schemas.openxmlformats.org/officeDocument/2006/relationships/slideLayout" Target="../slideLayouts/slideLayout75.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slideLayout" Target="../slideLayouts/slideLayout74.xml"/><Relationship Id="rId2" Type="http://schemas.openxmlformats.org/officeDocument/2006/relationships/slideLayout" Target="../slideLayouts/slideLayout64.xml"/><Relationship Id="rId16" Type="http://schemas.openxmlformats.org/officeDocument/2006/relationships/image" Target="../media/image4.jpeg"/><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5" Type="http://schemas.openxmlformats.org/officeDocument/2006/relationships/image" Target="../media/image2.jpeg"/><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38C6986-5C6D-4941-B5DB-5CE200F617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48E1889-1771-47A8-B1AD-2CFB85BFDD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71469A8-D044-49D4-B25B-D290510008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FA68C-DBB8-41FC-A6D2-778105FE653B}" type="datetimeFigureOut">
              <a:rPr lang="zh-CN" altLang="en-US" smtClean="0"/>
              <a:t>2021/12/10</a:t>
            </a:fld>
            <a:endParaRPr lang="zh-CN" altLang="en-US"/>
          </a:p>
        </p:txBody>
      </p:sp>
      <p:sp>
        <p:nvSpPr>
          <p:cNvPr id="5" name="页脚占位符 4">
            <a:extLst>
              <a:ext uri="{FF2B5EF4-FFF2-40B4-BE49-F238E27FC236}">
                <a16:creationId xmlns:a16="http://schemas.microsoft.com/office/drawing/2014/main" id="{8BFA838B-D093-44BC-9E98-AC89084A6C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D1198213-96D3-465D-B232-AC4AF20209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068E3-4930-4454-8987-11282F041B8E}" type="slidenum">
              <a:rPr lang="zh-CN" altLang="en-US" smtClean="0"/>
              <a:t>‹#›</a:t>
            </a:fld>
            <a:endParaRPr lang="zh-CN" altLang="en-US"/>
          </a:p>
        </p:txBody>
      </p:sp>
    </p:spTree>
    <p:extLst>
      <p:ext uri="{BB962C8B-B14F-4D97-AF65-F5344CB8AC3E}">
        <p14:creationId xmlns:p14="http://schemas.microsoft.com/office/powerpoint/2010/main" val="352770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1" y="6477000"/>
            <a:ext cx="11410951"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12192000" cy="906462"/>
          </a:xfrm>
          <a:prstGeom prst="rect">
            <a:avLst/>
          </a:prstGeom>
          <a:noFill/>
          <a:ln w="9525">
            <a:noFill/>
            <a:miter lim="800000"/>
            <a:headEnd/>
            <a:tailEnd/>
          </a:ln>
        </p:spPr>
      </p:pic>
      <p:sp>
        <p:nvSpPr>
          <p:cNvPr id="2052" name="Rectangle 33"/>
          <p:cNvSpPr>
            <a:spLocks noChangeArrowheads="1"/>
          </p:cNvSpPr>
          <p:nvPr/>
        </p:nvSpPr>
        <p:spPr bwMode="auto">
          <a:xfrm>
            <a:off x="-16933" y="6524625"/>
            <a:ext cx="2944284"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10009718" y="6462714"/>
            <a:ext cx="1367367"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sp>
        <p:nvSpPr>
          <p:cNvPr id="2055" name="SBottomSquare"/>
          <p:cNvSpPr>
            <a:spLocks noChangeArrowheads="1"/>
          </p:cNvSpPr>
          <p:nvPr/>
        </p:nvSpPr>
        <p:spPr bwMode="invGray">
          <a:xfrm>
            <a:off x="11472333" y="6477000"/>
            <a:ext cx="719667"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11472333" y="6477000"/>
            <a:ext cx="719667"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t>‹#›</a:t>
            </a:fld>
            <a:endParaRPr lang="en-GB" altLang="zh-CN" sz="1000">
              <a:solidFill>
                <a:srgbClr val="FFFFFF"/>
              </a:solidFill>
            </a:endParaRPr>
          </a:p>
        </p:txBody>
      </p:sp>
      <p:pic>
        <p:nvPicPr>
          <p:cNvPr id="9" name="Picture 35" descr="招牌设计">
            <a:extLst>
              <a:ext uri="{FF2B5EF4-FFF2-40B4-BE49-F238E27FC236}">
                <a16:creationId xmlns:a16="http://schemas.microsoft.com/office/drawing/2014/main" id="{4A296FCF-F4B7-40C2-B47E-E9A3F018203A}"/>
              </a:ext>
            </a:extLst>
          </p:cNvPr>
          <p:cNvPicPr>
            <a:picLocks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592869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1" y="6477000"/>
            <a:ext cx="11410951"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12192000" cy="906462"/>
          </a:xfrm>
          <a:prstGeom prst="rect">
            <a:avLst/>
          </a:prstGeom>
          <a:noFill/>
          <a:ln w="9525">
            <a:noFill/>
            <a:miter lim="800000"/>
            <a:headEnd/>
            <a:tailEnd/>
          </a:ln>
        </p:spPr>
      </p:pic>
      <p:sp>
        <p:nvSpPr>
          <p:cNvPr id="5124" name="SBottomSquare"/>
          <p:cNvSpPr>
            <a:spLocks noChangeArrowheads="1"/>
          </p:cNvSpPr>
          <p:nvPr/>
        </p:nvSpPr>
        <p:spPr bwMode="invGray">
          <a:xfrm>
            <a:off x="11472333" y="6477000"/>
            <a:ext cx="719667"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11472333" y="6477000"/>
            <a:ext cx="719667"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t>‹#›</a:t>
            </a:fld>
            <a:endParaRPr lang="en-GB" altLang="zh-CN" sz="1000">
              <a:solidFill>
                <a:srgbClr val="FFFFFF"/>
              </a:solidFill>
            </a:endParaRPr>
          </a:p>
        </p:txBody>
      </p:sp>
      <p:sp>
        <p:nvSpPr>
          <p:cNvPr id="1031" name="Text Box 36"/>
          <p:cNvSpPr txBox="1">
            <a:spLocks noChangeArrowheads="1"/>
          </p:cNvSpPr>
          <p:nvPr/>
        </p:nvSpPr>
        <p:spPr bwMode="auto">
          <a:xfrm>
            <a:off x="9838267" y="6532564"/>
            <a:ext cx="1826684" cy="33310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6933" y="6524625"/>
            <a:ext cx="2944284"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pic>
        <p:nvPicPr>
          <p:cNvPr id="9" name="Picture 35" descr="招牌设计">
            <a:extLst>
              <a:ext uri="{FF2B5EF4-FFF2-40B4-BE49-F238E27FC236}">
                <a16:creationId xmlns:a16="http://schemas.microsoft.com/office/drawing/2014/main" id="{8CB71311-CE3D-4A7D-A056-C122BAEE3BC6}"/>
              </a:ext>
            </a:extLst>
          </p:cNvPr>
          <p:cNvPicPr>
            <a:picLocks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9593674" y="6524280"/>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880783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1" y="6477000"/>
            <a:ext cx="11410951"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12192000" cy="906462"/>
          </a:xfrm>
          <a:prstGeom prst="rect">
            <a:avLst/>
          </a:prstGeom>
          <a:noFill/>
          <a:ln w="9525">
            <a:noFill/>
            <a:miter lim="800000"/>
            <a:headEnd/>
            <a:tailEnd/>
          </a:ln>
        </p:spPr>
      </p:pic>
      <p:sp>
        <p:nvSpPr>
          <p:cNvPr id="4100" name="SBottomSquare"/>
          <p:cNvSpPr>
            <a:spLocks noChangeArrowheads="1"/>
          </p:cNvSpPr>
          <p:nvPr/>
        </p:nvSpPr>
        <p:spPr bwMode="invGray">
          <a:xfrm>
            <a:off x="11472333" y="6477000"/>
            <a:ext cx="719667"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11472333" y="6477000"/>
            <a:ext cx="719667"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t>‹#›</a:t>
            </a:fld>
            <a:endParaRPr lang="en-GB" altLang="zh-CN" sz="1000">
              <a:solidFill>
                <a:srgbClr val="FFFFFF"/>
              </a:solidFill>
            </a:endParaRPr>
          </a:p>
        </p:txBody>
      </p:sp>
      <p:sp>
        <p:nvSpPr>
          <p:cNvPr id="1031" name="Text Box 36"/>
          <p:cNvSpPr txBox="1">
            <a:spLocks noChangeArrowheads="1"/>
          </p:cNvSpPr>
          <p:nvPr/>
        </p:nvSpPr>
        <p:spPr bwMode="auto">
          <a:xfrm>
            <a:off x="9838267" y="6532564"/>
            <a:ext cx="1826684" cy="33310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6933" y="6524625"/>
            <a:ext cx="2944284"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pic>
        <p:nvPicPr>
          <p:cNvPr id="9" name="Picture 35" descr="招牌设计">
            <a:extLst>
              <a:ext uri="{FF2B5EF4-FFF2-40B4-BE49-F238E27FC236}">
                <a16:creationId xmlns:a16="http://schemas.microsoft.com/office/drawing/2014/main" id="{D668E650-92CA-44CB-AE85-87D20CCC24A4}"/>
              </a:ext>
            </a:extLst>
          </p:cNvPr>
          <p:cNvPicPr>
            <a:picLocks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9593674" y="6524280"/>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637361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1" y="6477000"/>
            <a:ext cx="11410951"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12192000" cy="906462"/>
          </a:xfrm>
          <a:prstGeom prst="rect">
            <a:avLst/>
          </a:prstGeom>
          <a:noFill/>
          <a:ln w="9525">
            <a:noFill/>
            <a:miter lim="800000"/>
            <a:headEnd/>
            <a:tailEnd/>
          </a:ln>
        </p:spPr>
      </p:pic>
      <p:sp>
        <p:nvSpPr>
          <p:cNvPr id="6148" name="SBottomSquare"/>
          <p:cNvSpPr>
            <a:spLocks noChangeArrowheads="1"/>
          </p:cNvSpPr>
          <p:nvPr/>
        </p:nvSpPr>
        <p:spPr bwMode="invGray">
          <a:xfrm>
            <a:off x="11472333" y="6477000"/>
            <a:ext cx="719667"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11472333" y="6477000"/>
            <a:ext cx="719667"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t>‹#›</a:t>
            </a:fld>
            <a:endParaRPr lang="en-GB" altLang="zh-CN" sz="1000">
              <a:solidFill>
                <a:srgbClr val="FFFFFF"/>
              </a:solidFill>
            </a:endParaRPr>
          </a:p>
        </p:txBody>
      </p:sp>
      <p:sp>
        <p:nvSpPr>
          <p:cNvPr id="1031" name="Text Box 36"/>
          <p:cNvSpPr txBox="1">
            <a:spLocks noChangeArrowheads="1"/>
          </p:cNvSpPr>
          <p:nvPr/>
        </p:nvSpPr>
        <p:spPr bwMode="auto">
          <a:xfrm>
            <a:off x="9838267" y="6532564"/>
            <a:ext cx="2336800" cy="33310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6933" y="6524625"/>
            <a:ext cx="2944284"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pic>
        <p:nvPicPr>
          <p:cNvPr id="9" name="Picture 35" descr="招牌设计">
            <a:extLst>
              <a:ext uri="{FF2B5EF4-FFF2-40B4-BE49-F238E27FC236}">
                <a16:creationId xmlns:a16="http://schemas.microsoft.com/office/drawing/2014/main" id="{E7831AA1-C918-472E-AB2B-95A87FDB4839}"/>
              </a:ext>
            </a:extLst>
          </p:cNvPr>
          <p:cNvPicPr>
            <a:picLocks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9593674" y="6524280"/>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8782811"/>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1" y="6477000"/>
            <a:ext cx="11410951"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12192000" cy="906462"/>
          </a:xfrm>
          <a:prstGeom prst="rect">
            <a:avLst/>
          </a:prstGeom>
          <a:noFill/>
          <a:ln w="9525">
            <a:noFill/>
            <a:miter lim="800000"/>
            <a:headEnd/>
            <a:tailEnd/>
          </a:ln>
        </p:spPr>
      </p:pic>
      <p:sp>
        <p:nvSpPr>
          <p:cNvPr id="1028" name="SBottomSquare"/>
          <p:cNvSpPr>
            <a:spLocks noChangeArrowheads="1"/>
          </p:cNvSpPr>
          <p:nvPr/>
        </p:nvSpPr>
        <p:spPr bwMode="invGray">
          <a:xfrm>
            <a:off x="11472333" y="6477000"/>
            <a:ext cx="719667"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11472333" y="6477000"/>
            <a:ext cx="719667"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t>‹#›</a:t>
            </a:fld>
            <a:endParaRPr lang="en-GB" altLang="zh-CN" sz="1000">
              <a:solidFill>
                <a:srgbClr val="FFFFFF"/>
              </a:solidFill>
            </a:endParaRPr>
          </a:p>
        </p:txBody>
      </p:sp>
      <p:sp>
        <p:nvSpPr>
          <p:cNvPr id="1031" name="Text Box 36"/>
          <p:cNvSpPr txBox="1">
            <a:spLocks noChangeArrowheads="1"/>
          </p:cNvSpPr>
          <p:nvPr/>
        </p:nvSpPr>
        <p:spPr bwMode="auto">
          <a:xfrm>
            <a:off x="9838267" y="6532564"/>
            <a:ext cx="2336800" cy="33310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6933" y="6524625"/>
            <a:ext cx="2944284"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pic>
        <p:nvPicPr>
          <p:cNvPr id="9" name="Picture 35" descr="招牌设计">
            <a:extLst>
              <a:ext uri="{FF2B5EF4-FFF2-40B4-BE49-F238E27FC236}">
                <a16:creationId xmlns:a16="http://schemas.microsoft.com/office/drawing/2014/main" id="{EDF4174D-9F9D-4F0E-B634-9D1E80F12A8B}"/>
              </a:ext>
            </a:extLst>
          </p:cNvPr>
          <p:cNvPicPr>
            <a:picLocks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9593674" y="6524280"/>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820565"/>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9.xml"/><Relationship Id="rId1" Type="http://schemas.openxmlformats.org/officeDocument/2006/relationships/themeOverride" Target="../theme/themeOverride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4.xml"/><Relationship Id="rId1" Type="http://schemas.openxmlformats.org/officeDocument/2006/relationships/themeOverride" Target="../theme/themeOverride8.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9.xml"/><Relationship Id="rId1" Type="http://schemas.openxmlformats.org/officeDocument/2006/relationships/themeOverride" Target="../theme/themeOverride9.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9.xml"/><Relationship Id="rId1" Type="http://schemas.openxmlformats.org/officeDocument/2006/relationships/themeOverride" Target="../theme/themeOverride10.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5.xml"/><Relationship Id="rId1" Type="http://schemas.openxmlformats.org/officeDocument/2006/relationships/themeOverride" Target="../theme/themeOverride11.xml"/><Relationship Id="rId5" Type="http://schemas.openxmlformats.org/officeDocument/2006/relationships/chart" Target="../charts/chart11.xml"/><Relationship Id="rId4" Type="http://schemas.openxmlformats.org/officeDocument/2006/relationships/chart" Target="../charts/chart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5.xml"/><Relationship Id="rId1" Type="http://schemas.openxmlformats.org/officeDocument/2006/relationships/themeOverride" Target="../theme/themeOverride12.xml"/><Relationship Id="rId4" Type="http://schemas.openxmlformats.org/officeDocument/2006/relationships/chart" Target="../charts/chart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5.xml"/><Relationship Id="rId1" Type="http://schemas.openxmlformats.org/officeDocument/2006/relationships/themeOverride" Target="../theme/themeOverride13.xml"/><Relationship Id="rId4" Type="http://schemas.openxmlformats.org/officeDocument/2006/relationships/chart" Target="../charts/chart1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5.xml"/><Relationship Id="rId1" Type="http://schemas.openxmlformats.org/officeDocument/2006/relationships/themeOverride" Target="../theme/themeOverride14.xml"/><Relationship Id="rId4" Type="http://schemas.openxmlformats.org/officeDocument/2006/relationships/chart" Target="../charts/chart1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5.xml"/><Relationship Id="rId1" Type="http://schemas.openxmlformats.org/officeDocument/2006/relationships/themeOverride" Target="../theme/themeOverride15.xml"/><Relationship Id="rId5" Type="http://schemas.openxmlformats.org/officeDocument/2006/relationships/image" Target="../media/image8.jp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7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5.xml"/><Relationship Id="rId2" Type="http://schemas.openxmlformats.org/officeDocument/2006/relationships/tags" Target="../tags/tag3.xml"/><Relationship Id="rId1" Type="http://schemas.openxmlformats.org/officeDocument/2006/relationships/themeOverride" Target="../theme/themeOverride1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69.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9.xml"/><Relationship Id="rId1" Type="http://schemas.openxmlformats.org/officeDocument/2006/relationships/themeOverride" Target="../theme/themeOverride1.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2.xml"/><Relationship Id="rId1" Type="http://schemas.openxmlformats.org/officeDocument/2006/relationships/themeOverride" Target="../theme/themeOverride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56.xml"/><Relationship Id="rId2" Type="http://schemas.openxmlformats.org/officeDocument/2006/relationships/tags" Target="../tags/tag1.xml"/><Relationship Id="rId1" Type="http://schemas.openxmlformats.org/officeDocument/2006/relationships/themeOverride" Target="../theme/themeOverride4.xml"/><Relationship Id="rId5" Type="http://schemas.openxmlformats.org/officeDocument/2006/relationships/chart" Target="../charts/chart3.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1.xml"/><Relationship Id="rId2" Type="http://schemas.openxmlformats.org/officeDocument/2006/relationships/tags" Target="../tags/tag2.xml"/><Relationship Id="rId1" Type="http://schemas.openxmlformats.org/officeDocument/2006/relationships/themeOverride" Target="../theme/themeOverride5.xml"/><Relationship Id="rId5" Type="http://schemas.openxmlformats.org/officeDocument/2006/relationships/chart" Target="../charts/chart4.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1.xml"/><Relationship Id="rId1" Type="http://schemas.openxmlformats.org/officeDocument/2006/relationships/themeOverride" Target="../theme/themeOverride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gray">
          <a:xfrm>
            <a:off x="4583906" y="1556792"/>
            <a:ext cx="3024188" cy="622300"/>
          </a:xfrm>
          <a:prstGeom prst="rect">
            <a:avLst/>
          </a:prstGeom>
          <a:noFill/>
          <a:ln w="9525">
            <a:noFill/>
            <a:miter lim="800000"/>
          </a:ln>
        </p:spPr>
        <p:txBody>
          <a:bodyPr anchor="ct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4000" b="1" i="0" u="none" strike="noStrike" kern="1200" cap="none" spc="0" normalizeH="0" baseline="0" noProof="0" dirty="0">
                <a:ln>
                  <a:noFill/>
                </a:ln>
                <a:solidFill>
                  <a:srgbClr val="CC0000"/>
                </a:solidFill>
                <a:effectLst/>
                <a:uLnTx/>
                <a:uFillTx/>
                <a:latin typeface="幼圆" panose="02010509060101010101" pitchFamily="49" charset="-122"/>
                <a:ea typeface="黑体" panose="02010609060101010101" pitchFamily="49" charset="-122"/>
                <a:cs typeface="+mn-cs"/>
              </a:rPr>
              <a:t>『</a:t>
            </a:r>
            <a:r>
              <a:rPr kumimoji="0" lang="zh-CN" altLang="en-US" sz="4000" b="1" i="0" u="none" strike="noStrike" kern="1200" cap="none" spc="0" normalizeH="0" baseline="0" noProof="0" dirty="0">
                <a:ln>
                  <a:noFill/>
                </a:ln>
                <a:solidFill>
                  <a:srgbClr val="CC0000"/>
                </a:solidFill>
                <a:effectLst/>
                <a:uLnTx/>
                <a:uFillTx/>
                <a:latin typeface="幼圆" panose="02010509060101010101" pitchFamily="49" charset="-122"/>
                <a:ea typeface="黑体" panose="02010609060101010101" pitchFamily="49" charset="-122"/>
                <a:cs typeface="+mn-cs"/>
              </a:rPr>
              <a:t>融客月报</a:t>
            </a:r>
            <a:r>
              <a:rPr kumimoji="0" lang="en-US" altLang="zh-CN" sz="4000" b="1" i="0" u="none" strike="noStrike" kern="1200" cap="none" spc="0" normalizeH="0" baseline="0" noProof="0" dirty="0">
                <a:ln>
                  <a:noFill/>
                </a:ln>
                <a:solidFill>
                  <a:srgbClr val="CC0000"/>
                </a:solidFill>
                <a:effectLst/>
                <a:uLnTx/>
                <a:uFillTx/>
                <a:latin typeface="幼圆" panose="02010509060101010101" pitchFamily="49" charset="-122"/>
                <a:ea typeface="黑体" panose="02010609060101010101" pitchFamily="49" charset="-122"/>
                <a:cs typeface="+mn-cs"/>
              </a:rPr>
              <a:t>』</a:t>
            </a:r>
            <a:endParaRPr kumimoji="0" lang="zh-CN" altLang="en-US" sz="4000" b="1" i="0" u="none" strike="noStrike" kern="1200" cap="none" spc="0" normalizeH="0" baseline="0" noProof="0" dirty="0">
              <a:ln>
                <a:noFill/>
              </a:ln>
              <a:solidFill>
                <a:srgbClr val="CC0000"/>
              </a:solidFill>
              <a:effectLst/>
              <a:uLnTx/>
              <a:uFillTx/>
              <a:latin typeface="幼圆" panose="02010509060101010101" pitchFamily="49" charset="-122"/>
              <a:ea typeface="黑体" panose="02010609060101010101" pitchFamily="49" charset="-122"/>
              <a:cs typeface="+mn-cs"/>
            </a:endParaRPr>
          </a:p>
        </p:txBody>
      </p:sp>
      <p:sp>
        <p:nvSpPr>
          <p:cNvPr id="5" name="Text Box 6"/>
          <p:cNvSpPr txBox="1">
            <a:spLocks noChangeArrowheads="1"/>
          </p:cNvSpPr>
          <p:nvPr/>
        </p:nvSpPr>
        <p:spPr bwMode="gray">
          <a:xfrm>
            <a:off x="1786015" y="2179092"/>
            <a:ext cx="8370614" cy="1504707"/>
          </a:xfrm>
          <a:prstGeom prst="rect">
            <a:avLst/>
          </a:prstGeom>
          <a:noFill/>
          <a:ln w="0" algn="ctr">
            <a:noFill/>
            <a:miter lim="800000"/>
          </a:ln>
        </p:spPr>
        <p:txBody>
          <a:bodyPr wrap="square">
            <a:spAutoFit/>
          </a:bodyP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pPr marL="0" marR="0" lvl="0" indent="0" algn="l" defTabSz="914400" rtl="0" eaLnBrk="0" fontAlgn="base" latinLnBrk="0" hangingPunct="0">
              <a:lnSpc>
                <a:spcPct val="150000"/>
              </a:lnSpc>
              <a:spcBef>
                <a:spcPct val="50000"/>
              </a:spcBef>
              <a:spcAft>
                <a:spcPct val="0"/>
              </a:spcAft>
              <a:buClrTx/>
              <a:buSzTx/>
              <a:buFontTx/>
              <a:buNone/>
              <a:tabLst/>
              <a:defRPr/>
            </a:pPr>
            <a:r>
              <a:rPr kumimoji="0" lang="en-US" altLang="zh-CN" sz="1600" b="0" i="0" u="none" strike="noStrike" kern="1200" cap="none" spc="0" normalizeH="0" baseline="0" noProof="0" dirty="0">
                <a:ln>
                  <a:noFill/>
                </a:ln>
                <a:solidFill>
                  <a:srgbClr val="777777"/>
                </a:solidFill>
                <a:effectLst/>
                <a:uLnTx/>
                <a:uFillTx/>
                <a:latin typeface="华文中宋" panose="02010600040101010101" pitchFamily="2" charset="-122"/>
                <a:ea typeface="华文中宋" panose="02010600040101010101" pitchFamily="2" charset="-122"/>
                <a:cs typeface="+mn-cs"/>
              </a:rPr>
              <a:t>                                                           </a:t>
            </a:r>
          </a:p>
          <a:p>
            <a:pPr marL="0" marR="0" lvl="0" indent="0" algn="l" defTabSz="914400" rtl="0" eaLnBrk="0" fontAlgn="base" latinLnBrk="0" hangingPunct="0">
              <a:lnSpc>
                <a:spcPct val="150000"/>
              </a:lnSpc>
              <a:spcBef>
                <a:spcPct val="50000"/>
              </a:spcBef>
              <a:spcAft>
                <a:spcPct val="0"/>
              </a:spcAft>
              <a:buClrTx/>
              <a:buSzTx/>
              <a:buFontTx/>
              <a:buNone/>
              <a:tabLst/>
              <a:defRPr/>
            </a:pPr>
            <a:r>
              <a:rPr kumimoji="0" lang="en-US" altLang="zh-CN" sz="1800" b="0" i="0" u="none" strike="noStrike" kern="1200" cap="none" spc="0" normalizeH="0" baseline="0" noProof="0" dirty="0">
                <a:ln>
                  <a:noFill/>
                </a:ln>
                <a:solidFill>
                  <a:srgbClr val="777777"/>
                </a:solidFill>
                <a:effectLst/>
                <a:uLnTx/>
                <a:uFillTx/>
                <a:latin typeface="黑体" panose="02010609060101010101" pitchFamily="49" charset="-122"/>
                <a:ea typeface="黑体" panose="02010609060101010101" pitchFamily="49" charset="-122"/>
                <a:cs typeface="+mn-cs"/>
              </a:rPr>
              <a:t>                                     </a:t>
            </a:r>
            <a:r>
              <a:rPr kumimoji="0" lang="en-US" altLang="zh-CN" sz="18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a:t>
            </a:r>
            <a:r>
              <a:rPr kumimoji="0" lang="zh-CN" altLang="en-US" sz="1800" b="1"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私募股权投资市场（</a:t>
            </a:r>
            <a:r>
              <a:rPr kumimoji="0" lang="en-US" altLang="zh-CN" sz="1800" b="1"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2021</a:t>
            </a:r>
            <a:r>
              <a:rPr kumimoji="0" lang="zh-CN" altLang="en-US" sz="1800" b="1"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年</a:t>
            </a:r>
            <a:r>
              <a:rPr lang="en-US" altLang="zh-CN" sz="1800" b="1" dirty="0">
                <a:solidFill>
                  <a:srgbClr val="000066"/>
                </a:solidFill>
                <a:latin typeface="黑体" panose="02010609060101010101" pitchFamily="49" charset="-122"/>
                <a:ea typeface="黑体" panose="02010609060101010101" pitchFamily="49" charset="-122"/>
              </a:rPr>
              <a:t>11</a:t>
            </a:r>
            <a:r>
              <a:rPr kumimoji="0" lang="zh-CN" altLang="en-US" sz="1800" b="1"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月）</a:t>
            </a:r>
            <a:endParaRPr kumimoji="0" lang="en-US" altLang="zh-CN" sz="1800" b="0" i="0" u="none" strike="noStrike" kern="1200" cap="none" spc="0" normalizeH="0" baseline="0" noProof="0" dirty="0">
              <a:ln>
                <a:noFill/>
              </a:ln>
              <a:solidFill>
                <a:srgbClr val="777777"/>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0" fontAlgn="base" latinLnBrk="0" hangingPunct="0">
              <a:lnSpc>
                <a:spcPct val="150000"/>
              </a:lnSpc>
              <a:spcBef>
                <a:spcPct val="50000"/>
              </a:spcBef>
              <a:spcAft>
                <a:spcPct val="0"/>
              </a:spcAft>
              <a:buClrTx/>
              <a:buSzTx/>
              <a:buFontTx/>
              <a:buNone/>
              <a:tabLst/>
              <a:defRPr/>
            </a:pPr>
            <a:r>
              <a:rPr kumimoji="0" lang="en-US" altLang="zh-CN" sz="18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                                     ——</a:t>
            </a:r>
            <a:r>
              <a:rPr kumimoji="0" lang="zh-CN" altLang="en-US" sz="1800" b="1"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二级市场（</a:t>
            </a:r>
            <a:r>
              <a:rPr kumimoji="0" lang="en-US" altLang="zh-CN" sz="1800" b="1"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2021</a:t>
            </a:r>
            <a:r>
              <a:rPr kumimoji="0" lang="zh-CN" altLang="en-US" sz="1800" b="1"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年</a:t>
            </a:r>
            <a:r>
              <a:rPr lang="en-US" altLang="zh-CN" sz="1800" b="1" dirty="0">
                <a:solidFill>
                  <a:srgbClr val="000066"/>
                </a:solidFill>
                <a:latin typeface="黑体" panose="02010609060101010101" pitchFamily="49" charset="-122"/>
                <a:ea typeface="黑体" panose="02010609060101010101" pitchFamily="49" charset="-122"/>
              </a:rPr>
              <a:t>11</a:t>
            </a:r>
            <a:r>
              <a:rPr kumimoji="0" lang="zh-CN" altLang="en-US" sz="1800" b="1"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月）</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230400" y="282122"/>
            <a:ext cx="8231187" cy="423805"/>
          </a:xfrm>
          <a:prstGeom prst="rect">
            <a:avLst/>
          </a:prstGeom>
          <a:noFill/>
          <a:ln w="9525" algn="ctr">
            <a:noFill/>
            <a:miter lim="800000"/>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全市场解禁规模</a:t>
            </a:r>
          </a:p>
        </p:txBody>
      </p:sp>
      <p:sp>
        <p:nvSpPr>
          <p:cNvPr id="2" name="文本框 1"/>
          <p:cNvSpPr txBox="1"/>
          <p:nvPr/>
        </p:nvSpPr>
        <p:spPr bwMode="auto">
          <a:xfrm>
            <a:off x="7915200" y="2608200"/>
            <a:ext cx="4276800" cy="1938992"/>
          </a:xfrm>
          <a:prstGeom prst="rect">
            <a:avLst/>
          </a:prstGeom>
          <a:noFill/>
          <a:ln w="9525">
            <a:noFill/>
            <a:miter lim="800000"/>
          </a:ln>
        </p:spPr>
        <p:txBody>
          <a:bodyPr wrap="square" rtlCol="0">
            <a:spAutoFit/>
          </a:bodyPr>
          <a:lstStyle/>
          <a:p>
            <a:pPr marR="0" indent="0" fontAlgn="base">
              <a:lnSpc>
                <a:spcPct val="200000"/>
              </a:lnSpc>
              <a:spcBef>
                <a:spcPct val="0"/>
              </a:spcBef>
              <a:spcAft>
                <a:spcPct val="0"/>
              </a:spcAft>
              <a:buClrTx/>
              <a:buSzTx/>
              <a:buFontTx/>
              <a:buNone/>
              <a:tabLst/>
              <a:defRPr/>
            </a:pPr>
            <a:r>
              <a:rPr lang="en-US" altLang="zh-CN" sz="2000" dirty="0">
                <a:latin typeface="微软雅黑" panose="020B0503020204020204" pitchFamily="34" charset="-122"/>
                <a:ea typeface="微软雅黑" panose="020B0503020204020204" pitchFamily="34" charset="-122"/>
              </a:rPr>
              <a:t>2021</a:t>
            </a:r>
            <a:r>
              <a:rPr lang="zh-CN" altLang="en-US" sz="2000" dirty="0">
                <a:latin typeface="微软雅黑" panose="020B0503020204020204" pitchFamily="34" charset="-122"/>
                <a:ea typeface="微软雅黑" panose="020B0503020204020204" pitchFamily="34" charset="-122"/>
              </a:rPr>
              <a:t>年市场解禁市值</a:t>
            </a:r>
            <a:r>
              <a:rPr lang="en-US" altLang="zh-CN" sz="2000" dirty="0">
                <a:latin typeface="微软雅黑" panose="020B0503020204020204" pitchFamily="34" charset="-122"/>
                <a:ea typeface="微软雅黑" panose="020B0503020204020204" pitchFamily="34" charset="-122"/>
              </a:rPr>
              <a:t>5.26</a:t>
            </a:r>
            <a:r>
              <a:rPr lang="zh-CN" altLang="en-US" sz="2000" dirty="0">
                <a:latin typeface="微软雅黑" panose="020B0503020204020204" pitchFamily="34" charset="-122"/>
                <a:ea typeface="微软雅黑" panose="020B0503020204020204" pitchFamily="34" charset="-122"/>
              </a:rPr>
              <a:t>万亿元</a:t>
            </a:r>
            <a:endParaRPr lang="en-US" altLang="zh-CN" sz="2000" dirty="0">
              <a:latin typeface="微软雅黑" panose="020B0503020204020204" pitchFamily="34" charset="-122"/>
              <a:ea typeface="微软雅黑" panose="020B0503020204020204" pitchFamily="34" charset="-122"/>
            </a:endParaRPr>
          </a:p>
          <a:p>
            <a:pPr marR="0" indent="0" fontAlgn="base">
              <a:lnSpc>
                <a:spcPct val="200000"/>
              </a:lnSpc>
              <a:spcBef>
                <a:spcPct val="0"/>
              </a:spcBef>
              <a:spcAft>
                <a:spcPct val="0"/>
              </a:spcAft>
              <a:buClrTx/>
              <a:buSzTx/>
              <a:buFontTx/>
              <a:buNone/>
              <a:tabLst/>
              <a:defRPr/>
            </a:pPr>
            <a:r>
              <a:rPr lang="en-US" altLang="zh-CN" sz="2000" dirty="0">
                <a:latin typeface="微软雅黑" panose="020B0503020204020204" pitchFamily="34" charset="-122"/>
                <a:ea typeface="微软雅黑" panose="020B0503020204020204" pitchFamily="34" charset="-122"/>
              </a:rPr>
              <a:t>11</a:t>
            </a:r>
            <a:r>
              <a:rPr lang="zh-CN" altLang="en-US" sz="2000" dirty="0">
                <a:latin typeface="微软雅黑" panose="020B0503020204020204" pitchFamily="34" charset="-122"/>
                <a:ea typeface="微软雅黑" panose="020B0503020204020204" pitchFamily="34" charset="-122"/>
              </a:rPr>
              <a:t>月市场解禁市值</a:t>
            </a:r>
            <a:r>
              <a:rPr lang="en-US" altLang="zh-CN" sz="2000" dirty="0">
                <a:latin typeface="微软雅黑" panose="020B0503020204020204" pitchFamily="34" charset="-122"/>
                <a:ea typeface="微软雅黑" panose="020B0503020204020204" pitchFamily="34" charset="-122"/>
              </a:rPr>
              <a:t>3134.58</a:t>
            </a:r>
            <a:r>
              <a:rPr lang="zh-CN" altLang="en-US" sz="2000" dirty="0">
                <a:latin typeface="微软雅黑" panose="020B0503020204020204" pitchFamily="34" charset="-122"/>
                <a:ea typeface="微软雅黑" panose="020B0503020204020204" pitchFamily="34" charset="-122"/>
              </a:rPr>
              <a:t>亿元</a:t>
            </a:r>
            <a:endParaRPr lang="en-US" altLang="zh-CN" sz="2000" dirty="0">
              <a:latin typeface="微软雅黑" panose="020B0503020204020204" pitchFamily="34" charset="-122"/>
              <a:ea typeface="微软雅黑" panose="020B0503020204020204" pitchFamily="34" charset="-122"/>
            </a:endParaRPr>
          </a:p>
          <a:p>
            <a:pPr marR="0" indent="0" fontAlgn="base">
              <a:lnSpc>
                <a:spcPct val="200000"/>
              </a:lnSpc>
              <a:spcBef>
                <a:spcPct val="0"/>
              </a:spcBef>
              <a:spcAft>
                <a:spcPct val="0"/>
              </a:spcAft>
              <a:buClrTx/>
              <a:buSzTx/>
              <a:buFontTx/>
              <a:buNone/>
              <a:tabLst/>
              <a:defRPr/>
            </a:pPr>
            <a:r>
              <a:rPr lang="zh-CN" altLang="en-US" sz="2000" dirty="0">
                <a:latin typeface="微软雅黑" panose="020B0503020204020204" pitchFamily="34" charset="-122"/>
                <a:ea typeface="微软雅黑" panose="020B0503020204020204" pitchFamily="34" charset="-122"/>
              </a:rPr>
              <a:t>较</a:t>
            </a:r>
            <a:r>
              <a:rPr lang="en-US" altLang="zh-CN" sz="2000" dirty="0">
                <a:latin typeface="微软雅黑" panose="020B0503020204020204" pitchFamily="34" charset="-122"/>
                <a:ea typeface="微软雅黑" panose="020B0503020204020204" pitchFamily="34" charset="-122"/>
              </a:rPr>
              <a:t>10</a:t>
            </a:r>
            <a:r>
              <a:rPr lang="zh-CN" altLang="en-US" sz="2000" dirty="0">
                <a:latin typeface="微软雅黑" panose="020B0503020204020204" pitchFamily="34" charset="-122"/>
                <a:ea typeface="微软雅黑" panose="020B0503020204020204" pitchFamily="34" charset="-122"/>
              </a:rPr>
              <a:t>月有所</a:t>
            </a:r>
            <a:r>
              <a:rPr lang="zh-CN" altLang="en-US" sz="2000" b="1" dirty="0">
                <a:solidFill>
                  <a:srgbClr val="636946"/>
                </a:solidFill>
                <a:latin typeface="微软雅黑" panose="020B0503020204020204" pitchFamily="34" charset="-122"/>
                <a:ea typeface="微软雅黑" panose="020B0503020204020204" pitchFamily="34" charset="-122"/>
              </a:rPr>
              <a:t>下降</a:t>
            </a:r>
            <a:r>
              <a:rPr lang="zh-CN" altLang="en-US" sz="2000" dirty="0">
                <a:latin typeface="微软雅黑" panose="020B0503020204020204" pitchFamily="34" charset="-122"/>
                <a:ea typeface="微软雅黑" panose="020B0503020204020204" pitchFamily="34" charset="-122"/>
              </a:rPr>
              <a:t>。</a:t>
            </a:r>
          </a:p>
        </p:txBody>
      </p:sp>
      <p:graphicFrame>
        <p:nvGraphicFramePr>
          <p:cNvPr id="5" name="图表 4">
            <a:extLst>
              <a:ext uri="{FF2B5EF4-FFF2-40B4-BE49-F238E27FC236}">
                <a16:creationId xmlns:a16="http://schemas.microsoft.com/office/drawing/2014/main" id="{713934C1-613E-4323-B518-4DE46D6100DC}"/>
              </a:ext>
            </a:extLst>
          </p:cNvPr>
          <p:cNvGraphicFramePr>
            <a:graphicFrameLocks/>
          </p:cNvGraphicFramePr>
          <p:nvPr>
            <p:extLst>
              <p:ext uri="{D42A27DB-BD31-4B8C-83A1-F6EECF244321}">
                <p14:modId xmlns:p14="http://schemas.microsoft.com/office/powerpoint/2010/main" val="3224413817"/>
              </p:ext>
            </p:extLst>
          </p:nvPr>
        </p:nvGraphicFramePr>
        <p:xfrm>
          <a:off x="230400" y="1015200"/>
          <a:ext cx="7509600" cy="52884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45230275"/>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231491" y="277019"/>
            <a:ext cx="3239803" cy="463262"/>
          </a:xfrm>
          <a:prstGeom prst="rect">
            <a:avLst/>
          </a:prstGeom>
          <a:noFill/>
          <a:ln w="9525" algn="ctr">
            <a:noFill/>
            <a:miter lim="800000"/>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大宗交易统计及折价率</a:t>
            </a:r>
          </a:p>
        </p:txBody>
      </p:sp>
      <p:sp>
        <p:nvSpPr>
          <p:cNvPr id="7" name="文本框 6"/>
          <p:cNvSpPr txBox="1"/>
          <p:nvPr/>
        </p:nvSpPr>
        <p:spPr bwMode="auto">
          <a:xfrm>
            <a:off x="7913915" y="2119813"/>
            <a:ext cx="4278085" cy="2554545"/>
          </a:xfrm>
          <a:prstGeom prst="rect">
            <a:avLst/>
          </a:prstGeom>
          <a:noFill/>
          <a:ln w="9525">
            <a:noFill/>
            <a:miter lim="800000"/>
          </a:ln>
        </p:spPr>
        <p:txBody>
          <a:bodyPr wrap="square" rtlCol="0">
            <a:spAutoFit/>
          </a:bodyPr>
          <a:lstStyle/>
          <a:p>
            <a:pPr marL="0" marR="0" lvl="0" indent="0" algn="l" defTabSz="914400" rtl="0" eaLnBrk="1" fontAlgn="base" latinLnBrk="0" hangingPunct="1">
              <a:lnSpc>
                <a:spcPct val="200000"/>
              </a:lnSpc>
              <a:spcBef>
                <a:spcPct val="0"/>
              </a:spcBef>
              <a:spcAft>
                <a:spcPct val="0"/>
              </a:spcAft>
              <a:buClrTx/>
              <a:buSzTx/>
              <a:buFontTx/>
              <a:buNone/>
              <a:tabLst/>
              <a:defRPr/>
            </a:pPr>
            <a:r>
              <a:rPr lang="en-US" sz="2000" dirty="0">
                <a:latin typeface="微软雅黑" panose="020B0503020204020204" pitchFamily="34" charset="-122"/>
                <a:ea typeface="微软雅黑" panose="020B0503020204020204" pitchFamily="34" charset="-122"/>
              </a:rPr>
              <a:t>11</a:t>
            </a:r>
            <a:r>
              <a:rPr kumimoji="0"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月大宗市场总成交额</a:t>
            </a:r>
            <a:r>
              <a:rPr kumimoji="0" lang="en-US" altLang="zh-CN"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924.29</a:t>
            </a:r>
            <a:r>
              <a:rPr kumimoji="0"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亿元</a:t>
            </a:r>
            <a:endParaRPr kumimoji="0" lang="en-US"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endParaRPr>
          </a:p>
          <a:p>
            <a:pPr lvl="0" fontAlgn="base">
              <a:lnSpc>
                <a:spcPct val="200000"/>
              </a:lnSpc>
              <a:spcBef>
                <a:spcPct val="0"/>
              </a:spcBef>
              <a:spcAft>
                <a:spcPct val="0"/>
              </a:spcAft>
              <a:defRPr/>
            </a:pPr>
            <a:r>
              <a:rPr lang="zh-CN" altLang="en-US" sz="2000" dirty="0">
                <a:latin typeface="微软雅黑" panose="020B0503020204020204" pitchFamily="34" charset="-122"/>
                <a:ea typeface="微软雅黑" panose="020B0503020204020204" pitchFamily="34" charset="-122"/>
                <a:sym typeface="+mn-ea"/>
              </a:rPr>
              <a:t>较上月</a:t>
            </a:r>
            <a:r>
              <a:rPr lang="zh-CN" altLang="en-US" sz="2000" b="1" dirty="0">
                <a:solidFill>
                  <a:srgbClr val="C00000"/>
                </a:solidFill>
                <a:latin typeface="微软雅黑" panose="020B0503020204020204" pitchFamily="34" charset="-122"/>
                <a:ea typeface="微软雅黑" panose="020B0503020204020204" pitchFamily="34" charset="-122"/>
                <a:sym typeface="+mn-ea"/>
              </a:rPr>
              <a:t>增加 </a:t>
            </a:r>
            <a:r>
              <a:rPr lang="en-US" altLang="zh-CN" sz="2000" dirty="0">
                <a:latin typeface="微软雅黑" panose="020B0503020204020204" pitchFamily="34" charset="-122"/>
                <a:ea typeface="微软雅黑" panose="020B0503020204020204" pitchFamily="34" charset="-122"/>
                <a:sym typeface="+mn-ea"/>
              </a:rPr>
              <a:t>528.47</a:t>
            </a:r>
            <a:r>
              <a:rPr lang="zh-CN" altLang="en-US" sz="2000" dirty="0">
                <a:latin typeface="微软雅黑" panose="020B0503020204020204" pitchFamily="34" charset="-122"/>
                <a:ea typeface="微软雅黑" panose="020B0503020204020204" pitchFamily="34" charset="-122"/>
                <a:sym typeface="+mn-ea"/>
              </a:rPr>
              <a:t>亿元</a:t>
            </a:r>
            <a:endParaRPr lang="en-US" altLang="zh-CN" sz="2000" dirty="0">
              <a:latin typeface="微软雅黑" panose="020B0503020204020204" pitchFamily="34" charset="-122"/>
              <a:ea typeface="微软雅黑" panose="020B0503020204020204" pitchFamily="34" charset="-122"/>
              <a:sym typeface="+mn-ea"/>
            </a:endParaRPr>
          </a:p>
          <a:p>
            <a:pPr lvl="0" fontAlgn="base">
              <a:lnSpc>
                <a:spcPct val="200000"/>
              </a:lnSpc>
              <a:spcBef>
                <a:spcPct val="0"/>
              </a:spcBef>
              <a:spcAft>
                <a:spcPct val="0"/>
              </a:spcAft>
              <a:defRPr/>
            </a:pPr>
            <a:r>
              <a:rPr lang="en-US" altLang="zh-CN" sz="2000" dirty="0">
                <a:latin typeface="微软雅黑" panose="020B0503020204020204" pitchFamily="34" charset="-122"/>
                <a:ea typeface="微软雅黑" panose="020B0503020204020204" pitchFamily="34" charset="-122"/>
              </a:rPr>
              <a:t>11</a:t>
            </a:r>
            <a:r>
              <a:rPr lang="zh-CN" altLang="en-US" sz="2000" dirty="0">
                <a:latin typeface="微软雅黑" panose="020B0503020204020204" pitchFamily="34" charset="-122"/>
                <a:ea typeface="微软雅黑" panose="020B0503020204020204" pitchFamily="34" charset="-122"/>
              </a:rPr>
              <a:t>月大宗市场平均折价率 </a:t>
            </a:r>
            <a:r>
              <a:rPr lang="en-US" altLang="zh-CN" sz="2000" dirty="0">
                <a:latin typeface="微软雅黑" panose="020B0503020204020204" pitchFamily="34" charset="-122"/>
                <a:ea typeface="微软雅黑" panose="020B0503020204020204" pitchFamily="34" charset="-122"/>
              </a:rPr>
              <a:t>5.97%</a:t>
            </a:r>
          </a:p>
          <a:p>
            <a:pPr lvl="0" fontAlgn="base">
              <a:lnSpc>
                <a:spcPct val="200000"/>
              </a:lnSpc>
              <a:spcBef>
                <a:spcPct val="0"/>
              </a:spcBef>
              <a:spcAft>
                <a:spcPct val="0"/>
              </a:spcAft>
              <a:defRPr/>
            </a:pPr>
            <a:r>
              <a:rPr lang="zh-CN" altLang="en-US" sz="2000" dirty="0">
                <a:latin typeface="微软雅黑" panose="020B0503020204020204" pitchFamily="34" charset="-122"/>
                <a:ea typeface="微软雅黑" panose="020B0503020204020204" pitchFamily="34" charset="-122"/>
              </a:rPr>
              <a:t>较上月</a:t>
            </a:r>
            <a:r>
              <a:rPr lang="zh-CN" altLang="en-US" sz="2000" b="1" dirty="0">
                <a:solidFill>
                  <a:srgbClr val="C00000"/>
                </a:solidFill>
                <a:latin typeface="微软雅黑" panose="020B0503020204020204" pitchFamily="34" charset="-122"/>
                <a:ea typeface="微软雅黑" panose="020B0503020204020204" pitchFamily="34" charset="-122"/>
              </a:rPr>
              <a:t>上行 </a:t>
            </a:r>
            <a:r>
              <a:rPr lang="en-US" altLang="zh-CN" sz="2000" dirty="0">
                <a:latin typeface="微软雅黑" panose="020B0503020204020204" pitchFamily="34" charset="-122"/>
                <a:ea typeface="微软雅黑" panose="020B0503020204020204" pitchFamily="34" charset="-122"/>
              </a:rPr>
              <a:t>1.36%</a:t>
            </a:r>
          </a:p>
        </p:txBody>
      </p:sp>
      <p:graphicFrame>
        <p:nvGraphicFramePr>
          <p:cNvPr id="4" name="图表 3"/>
          <p:cNvGraphicFramePr/>
          <p:nvPr>
            <p:extLst>
              <p:ext uri="{D42A27DB-BD31-4B8C-83A1-F6EECF244321}">
                <p14:modId xmlns:p14="http://schemas.microsoft.com/office/powerpoint/2010/main" val="3856090271"/>
              </p:ext>
            </p:extLst>
          </p:nvPr>
        </p:nvGraphicFramePr>
        <p:xfrm>
          <a:off x="231491" y="1013776"/>
          <a:ext cx="7508252" cy="52893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86095591"/>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230400" y="296459"/>
            <a:ext cx="8231187" cy="462339"/>
          </a:xfrm>
          <a:prstGeom prst="rect">
            <a:avLst/>
          </a:prstGeom>
          <a:noFill/>
          <a:ln w="9525" algn="ctr">
            <a:noFill/>
            <a:miter lim="800000"/>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融资融券余额（万亿）</a:t>
            </a:r>
          </a:p>
        </p:txBody>
      </p:sp>
      <p:sp>
        <p:nvSpPr>
          <p:cNvPr id="8" name="文本框 7"/>
          <p:cNvSpPr txBox="1"/>
          <p:nvPr/>
        </p:nvSpPr>
        <p:spPr bwMode="auto">
          <a:xfrm>
            <a:off x="7912800" y="2120399"/>
            <a:ext cx="4276800" cy="3077766"/>
          </a:xfrm>
          <a:prstGeom prst="rect">
            <a:avLst/>
          </a:prstGeom>
          <a:noFill/>
          <a:ln w="9525">
            <a:noFill/>
            <a:miter lim="800000"/>
          </a:ln>
        </p:spPr>
        <p:txBody>
          <a:bodyPr wrap="square" lIns="0" tIns="0" rIns="0" bIns="0" rtlCol="0">
            <a:spAutoFit/>
          </a:bodyPr>
          <a:lstStyle/>
          <a:p>
            <a:pPr marL="0" marR="0" lvl="0" defTabSz="914400" rtl="0" eaLnBrk="1" fontAlgn="auto" latinLnBrk="0" hangingPunct="1">
              <a:lnSpc>
                <a:spcPct val="200000"/>
              </a:lnSpc>
              <a:spcBef>
                <a:spcPts val="0"/>
              </a:spcBef>
              <a:spcAft>
                <a:spcPts val="0"/>
              </a:spcAft>
              <a:buClrTx/>
              <a:buSzTx/>
              <a:buFontTx/>
              <a:buNone/>
              <a:tabLst/>
              <a:defRPr/>
            </a:pPr>
            <a:r>
              <a:rPr lang="en-US" altLang="zh-CN" sz="2000" dirty="0">
                <a:solidFill>
                  <a:srgbClr val="000000"/>
                </a:solidFill>
                <a:latin typeface="微软雅黑" panose="020B0503020204020204" pitchFamily="34" charset="-122"/>
                <a:ea typeface="微软雅黑" panose="020B0503020204020204" pitchFamily="34" charset="-122"/>
              </a:rPr>
              <a:t>2021</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年</a:t>
            </a:r>
            <a:r>
              <a:rPr lang="en-US" altLang="zh-CN" sz="2000" noProof="0" dirty="0">
                <a:solidFill>
                  <a:srgbClr val="000000"/>
                </a:solidFill>
                <a:latin typeface="微软雅黑" panose="020B0503020204020204" pitchFamily="34" charset="-122"/>
                <a:ea typeface="微软雅黑" panose="020B0503020204020204" pitchFamily="34" charset="-122"/>
              </a:rPr>
              <a:t>10</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月底两融余额为</a:t>
            </a:r>
            <a:r>
              <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1.85</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万亿</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a:p>
            <a:pPr marL="0" marR="0" lvl="0" defTabSz="914400" rtl="0" eaLnBrk="1" fontAlgn="auto" latinLnBrk="0" hangingPunct="1">
              <a:lnSpc>
                <a:spcPct val="200000"/>
              </a:lnSpc>
              <a:spcBef>
                <a:spcPts val="0"/>
              </a:spcBef>
              <a:spcAft>
                <a:spcPts val="0"/>
              </a:spcAft>
              <a:buClrTx/>
              <a:buSzTx/>
              <a:buFontTx/>
              <a:buNone/>
              <a:tabLst/>
              <a:defRPr/>
            </a:pPr>
            <a:r>
              <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2021</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年</a:t>
            </a:r>
            <a:r>
              <a:rPr lang="en-US" altLang="zh-CN" sz="2000" dirty="0">
                <a:solidFill>
                  <a:srgbClr val="000000"/>
                </a:solidFill>
                <a:latin typeface="微软雅黑" panose="020B0503020204020204" pitchFamily="34" charset="-122"/>
                <a:ea typeface="微软雅黑" panose="020B0503020204020204" pitchFamily="34" charset="-122"/>
              </a:rPr>
              <a:t>11</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月底两融余额为</a:t>
            </a:r>
            <a:r>
              <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1.85</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万亿</a:t>
            </a:r>
            <a:endParaRPr kumimoji="0" lang="en-US" altLang="zh-CN"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a:p>
            <a:pPr marL="0" marR="0" lvl="0" defTabSz="914400" rtl="0" eaLnBrk="1" fontAlgn="auto" latinLnBrk="0" hangingPunct="1">
              <a:lnSpc>
                <a:spcPct val="2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较上月底</a:t>
            </a:r>
            <a:r>
              <a:rPr lang="zh-CN" altLang="en-US" sz="2000" b="1" noProof="0" dirty="0">
                <a:solidFill>
                  <a:srgbClr val="C00000"/>
                </a:solidFill>
                <a:latin typeface="微软雅黑" panose="020B0503020204020204" pitchFamily="34" charset="-122"/>
                <a:ea typeface="微软雅黑" panose="020B0503020204020204" pitchFamily="34" charset="-122"/>
              </a:rPr>
              <a:t>增加</a:t>
            </a:r>
            <a:r>
              <a:rPr lang="en-US" altLang="zh-CN" sz="2000" dirty="0">
                <a:latin typeface="微软雅黑" panose="020B0503020204020204" pitchFamily="34" charset="-122"/>
                <a:ea typeface="微软雅黑" panose="020B0503020204020204" pitchFamily="34" charset="-122"/>
              </a:rPr>
              <a:t>59.84</a:t>
            </a:r>
            <a:r>
              <a:rPr kumimoji="0" lang="zh-CN" altLang="en-US"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亿元</a:t>
            </a:r>
            <a:endParaRPr lang="en-US" altLang="zh-CN" sz="2000" dirty="0">
              <a:latin typeface="微软雅黑" panose="020B0503020204020204" pitchFamily="34" charset="-122"/>
              <a:ea typeface="微软雅黑" panose="020B0503020204020204" pitchFamily="34" charset="-122"/>
            </a:endParaRPr>
          </a:p>
          <a:p>
            <a:pPr marL="0" marR="0" lvl="0" defTabSz="914400" rtl="0" eaLnBrk="1" fontAlgn="auto" latinLnBrk="0" hangingPunct="1">
              <a:lnSpc>
                <a:spcPct val="2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两融余额</a:t>
            </a:r>
            <a:r>
              <a:rPr lang="zh-CN" altLang="en-US" sz="2000" dirty="0">
                <a:solidFill>
                  <a:srgbClr val="000000"/>
                </a:solidFill>
                <a:latin typeface="微软雅黑" panose="020B0503020204020204" pitchFamily="34" charset="-122"/>
                <a:ea typeface="微软雅黑" panose="020B0503020204020204" pitchFamily="34" charset="-122"/>
              </a:rPr>
              <a:t>在</a:t>
            </a:r>
            <a:r>
              <a:rPr lang="en-US" altLang="zh-CN" sz="2000" dirty="0">
                <a:solidFill>
                  <a:srgbClr val="000000"/>
                </a:solidFill>
                <a:latin typeface="微软雅黑" panose="020B0503020204020204" pitchFamily="34" charset="-122"/>
                <a:ea typeface="微软雅黑" panose="020B0503020204020204" pitchFamily="34" charset="-122"/>
              </a:rPr>
              <a:t>11</a:t>
            </a:r>
            <a:r>
              <a:rPr lang="zh-CN" altLang="en-US" sz="2000" dirty="0">
                <a:solidFill>
                  <a:srgbClr val="000000"/>
                </a:solidFill>
                <a:latin typeface="微软雅黑" panose="020B0503020204020204" pitchFamily="34" charset="-122"/>
                <a:ea typeface="微软雅黑" panose="020B0503020204020204" pitchFamily="34" charset="-122"/>
              </a:rPr>
              <a:t>月下旬急速增加，月末保持平稳，总体呈上升趋势</a:t>
            </a:r>
            <a:endPar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p:txBody>
      </p:sp>
      <p:graphicFrame>
        <p:nvGraphicFramePr>
          <p:cNvPr id="6" name="图表 5"/>
          <p:cNvGraphicFramePr/>
          <p:nvPr>
            <p:extLst>
              <p:ext uri="{D42A27DB-BD31-4B8C-83A1-F6EECF244321}">
                <p14:modId xmlns:p14="http://schemas.microsoft.com/office/powerpoint/2010/main" val="3818075346"/>
              </p:ext>
            </p:extLst>
          </p:nvPr>
        </p:nvGraphicFramePr>
        <p:xfrm>
          <a:off x="230400" y="1015200"/>
          <a:ext cx="7509600" cy="52884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91362283"/>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white">
          <a:xfrm>
            <a:off x="230400" y="282122"/>
            <a:ext cx="8231187" cy="521545"/>
          </a:xfrm>
          <a:prstGeom prst="rect">
            <a:avLst/>
          </a:prstGeom>
          <a:noFill/>
          <a:ln w="9525" algn="ctr">
            <a:noFill/>
            <a:miter lim="800000"/>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商品期货合约概览</a:t>
            </a:r>
          </a:p>
        </p:txBody>
      </p:sp>
      <p:graphicFrame>
        <p:nvGraphicFramePr>
          <p:cNvPr id="13" name="图表 12"/>
          <p:cNvGraphicFramePr/>
          <p:nvPr>
            <p:extLst>
              <p:ext uri="{D42A27DB-BD31-4B8C-83A1-F6EECF244321}">
                <p14:modId xmlns:p14="http://schemas.microsoft.com/office/powerpoint/2010/main" val="703343848"/>
              </p:ext>
            </p:extLst>
          </p:nvPr>
        </p:nvGraphicFramePr>
        <p:xfrm>
          <a:off x="230399" y="1015200"/>
          <a:ext cx="11647175" cy="52884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58631447"/>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230400" y="282121"/>
            <a:ext cx="8231187" cy="384686"/>
          </a:xfrm>
          <a:prstGeom prst="rect">
            <a:avLst/>
          </a:prstGeom>
          <a:noFill/>
          <a:ln w="9525" algn="ctr">
            <a:noFill/>
            <a:miter lim="800000"/>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rPr>
              <a:t>沪深两市市值前十（万亿）</a:t>
            </a:r>
          </a:p>
        </p:txBody>
      </p:sp>
      <p:graphicFrame>
        <p:nvGraphicFramePr>
          <p:cNvPr id="4" name="图表 3"/>
          <p:cNvGraphicFramePr/>
          <p:nvPr>
            <p:extLst>
              <p:ext uri="{D42A27DB-BD31-4B8C-83A1-F6EECF244321}">
                <p14:modId xmlns:p14="http://schemas.microsoft.com/office/powerpoint/2010/main" val="2227678431"/>
              </p:ext>
            </p:extLst>
          </p:nvPr>
        </p:nvGraphicFramePr>
        <p:xfrm>
          <a:off x="1199229" y="1101876"/>
          <a:ext cx="9744840" cy="23597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图表 8"/>
          <p:cNvGraphicFramePr/>
          <p:nvPr>
            <p:extLst>
              <p:ext uri="{D42A27DB-BD31-4B8C-83A1-F6EECF244321}">
                <p14:modId xmlns:p14="http://schemas.microsoft.com/office/powerpoint/2010/main" val="4058714692"/>
              </p:ext>
            </p:extLst>
          </p:nvPr>
        </p:nvGraphicFramePr>
        <p:xfrm>
          <a:off x="1199229" y="3744326"/>
          <a:ext cx="9744840" cy="23616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18706117"/>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230400" y="271234"/>
            <a:ext cx="8231187" cy="375655"/>
          </a:xfrm>
          <a:prstGeom prst="rect">
            <a:avLst/>
          </a:prstGeom>
          <a:noFill/>
          <a:ln w="9525" algn="ctr">
            <a:noFill/>
            <a:miter lim="800000"/>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400" noProof="0" dirty="0">
                <a:solidFill>
                  <a:srgbClr val="000066"/>
                </a:solidFill>
                <a:latin typeface="Microsoft YaHei UI" panose="020B0503020204020204" pitchFamily="34" charset="-122"/>
                <a:ea typeface="Microsoft YaHei UI" panose="020B0503020204020204" pitchFamily="34" charset="-122"/>
              </a:rPr>
              <a:t>11</a:t>
            </a:r>
            <a:r>
              <a:rPr kumimoji="0" lang="zh-CN" altLang="en-US" sz="2400" b="0" i="0" u="none" strike="noStrike" kern="1200" cap="none" spc="0" normalizeH="0" baseline="0" noProof="0" dirty="0">
                <a:ln>
                  <a:noFill/>
                </a:ln>
                <a:solidFill>
                  <a:srgbClr val="000066"/>
                </a:solidFill>
                <a:effectLst/>
                <a:uLnTx/>
                <a:uFillTx/>
                <a:latin typeface="Microsoft YaHei UI" panose="020B0503020204020204" pitchFamily="34" charset="-122"/>
                <a:ea typeface="Microsoft YaHei UI" panose="020B0503020204020204" pitchFamily="34" charset="-122"/>
                <a:cs typeface="+mn-cs"/>
              </a:rPr>
              <a:t>月涨幅居前个股</a:t>
            </a:r>
            <a:r>
              <a:rPr kumimoji="0" lang="en-US" altLang="zh-CN" sz="2400" b="0" i="0" u="none" strike="noStrike" kern="1200" cap="none" spc="0" normalizeH="0" baseline="0" noProof="0" dirty="0">
                <a:ln>
                  <a:noFill/>
                </a:ln>
                <a:solidFill>
                  <a:srgbClr val="000066"/>
                </a:solidFill>
                <a:effectLst/>
                <a:uLnTx/>
                <a:uFillTx/>
                <a:latin typeface="Microsoft YaHei UI" panose="020B0503020204020204" pitchFamily="34" charset="-122"/>
                <a:ea typeface="Microsoft YaHei UI" panose="020B0503020204020204" pitchFamily="34" charset="-122"/>
                <a:cs typeface="+mn-cs"/>
              </a:rPr>
              <a:t>(</a:t>
            </a:r>
            <a:r>
              <a:rPr kumimoji="0" lang="zh-CN" altLang="zh-CN" sz="2400" b="0" i="0" u="none" strike="noStrike" kern="1200" cap="none" spc="0" normalizeH="0" baseline="0" noProof="0" dirty="0">
                <a:ln>
                  <a:noFill/>
                </a:ln>
                <a:solidFill>
                  <a:srgbClr val="000066"/>
                </a:solidFill>
                <a:effectLst/>
                <a:uLnTx/>
                <a:uFillTx/>
                <a:latin typeface="Microsoft YaHei UI" panose="020B0503020204020204" pitchFamily="34" charset="-122"/>
                <a:ea typeface="Microsoft YaHei UI" panose="020B0503020204020204" pitchFamily="34" charset="-122"/>
                <a:cs typeface="+mn-cs"/>
              </a:rPr>
              <a:t>去除发行不足一年新股</a:t>
            </a:r>
            <a:r>
              <a:rPr kumimoji="0" lang="en-US" altLang="zh-CN" sz="2400" b="0" i="0" u="none" strike="noStrike" kern="1200" cap="none" spc="0" normalizeH="0" baseline="0" noProof="0" dirty="0">
                <a:ln>
                  <a:noFill/>
                </a:ln>
                <a:solidFill>
                  <a:srgbClr val="000066"/>
                </a:solidFill>
                <a:effectLst/>
                <a:uLnTx/>
                <a:uFillTx/>
                <a:latin typeface="Microsoft YaHei UI" panose="020B0503020204020204" pitchFamily="34" charset="-122"/>
                <a:ea typeface="Microsoft YaHei UI" panose="020B0503020204020204" pitchFamily="34" charset="-122"/>
                <a:cs typeface="+mn-cs"/>
              </a:rPr>
              <a:t>)</a:t>
            </a:r>
          </a:p>
        </p:txBody>
      </p:sp>
      <p:graphicFrame>
        <p:nvGraphicFramePr>
          <p:cNvPr id="8" name="图表 7"/>
          <p:cNvGraphicFramePr/>
          <p:nvPr>
            <p:extLst>
              <p:ext uri="{D42A27DB-BD31-4B8C-83A1-F6EECF244321}">
                <p14:modId xmlns:p14="http://schemas.microsoft.com/office/powerpoint/2010/main" val="2442573567"/>
              </p:ext>
            </p:extLst>
          </p:nvPr>
        </p:nvGraphicFramePr>
        <p:xfrm>
          <a:off x="0" y="939857"/>
          <a:ext cx="12192000" cy="52884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11488302"/>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230400" y="260351"/>
            <a:ext cx="8231187" cy="532130"/>
          </a:xfrm>
          <a:prstGeom prst="rect">
            <a:avLst/>
          </a:prstGeom>
          <a:noFill/>
          <a:ln w="9525" algn="ctr">
            <a:noFill/>
            <a:miter lim="800000"/>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400" noProof="0" dirty="0">
                <a:solidFill>
                  <a:srgbClr val="000066"/>
                </a:solidFill>
                <a:latin typeface="微软雅黑" panose="020B0503020204020204" pitchFamily="34" charset="-122"/>
                <a:ea typeface="微软雅黑" panose="020B0503020204020204" pitchFamily="34" charset="-122"/>
              </a:rPr>
              <a:t>11</a:t>
            </a: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月</a:t>
            </a:r>
            <a:r>
              <a:rPr kumimoji="0" lang="en-US" altLang="zh-CN"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A</a:t>
            </a: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股跌幅居前个股</a:t>
            </a:r>
            <a:r>
              <a:rPr kumimoji="0" lang="en-US" altLang="zh-CN" sz="2400" b="0" i="0" u="none" strike="noStrike" kern="1200" cap="none" spc="0" normalizeH="0" baseline="0" noProof="0" dirty="0">
                <a:ln>
                  <a:noFill/>
                </a:ln>
                <a:solidFill>
                  <a:srgbClr val="000066"/>
                </a:solidFill>
                <a:effectLst/>
                <a:uLnTx/>
                <a:uFillTx/>
                <a:latin typeface="Microsoft YaHei UI" panose="020B0503020204020204" pitchFamily="34" charset="-122"/>
                <a:ea typeface="Microsoft YaHei UI" panose="020B0503020204020204" pitchFamily="34" charset="-122"/>
                <a:cs typeface="+mn-cs"/>
              </a:rPr>
              <a:t>(</a:t>
            </a:r>
            <a:r>
              <a:rPr kumimoji="0" lang="zh-CN" altLang="zh-CN" sz="2400" b="0" i="0" u="none" strike="noStrike" kern="1200" cap="none" spc="0" normalizeH="0" baseline="0" noProof="0" dirty="0">
                <a:ln>
                  <a:noFill/>
                </a:ln>
                <a:solidFill>
                  <a:srgbClr val="000066"/>
                </a:solidFill>
                <a:effectLst/>
                <a:uLnTx/>
                <a:uFillTx/>
                <a:latin typeface="Microsoft YaHei UI" panose="020B0503020204020204" pitchFamily="34" charset="-122"/>
                <a:ea typeface="Microsoft YaHei UI" panose="020B0503020204020204" pitchFamily="34" charset="-122"/>
                <a:cs typeface="+mn-cs"/>
              </a:rPr>
              <a:t>去除发行不足一年新股</a:t>
            </a:r>
            <a:r>
              <a:rPr kumimoji="0" lang="en-US" altLang="zh-CN" sz="2400" b="0" i="0" u="none" strike="noStrike" kern="1200" cap="none" spc="0" normalizeH="0" baseline="0" noProof="0" dirty="0">
                <a:ln>
                  <a:noFill/>
                </a:ln>
                <a:solidFill>
                  <a:srgbClr val="000066"/>
                </a:solidFill>
                <a:effectLst/>
                <a:uLnTx/>
                <a:uFillTx/>
                <a:latin typeface="Microsoft YaHei UI" panose="020B0503020204020204" pitchFamily="34" charset="-122"/>
                <a:ea typeface="Microsoft YaHei UI" panose="020B0503020204020204" pitchFamily="34" charset="-122"/>
                <a:cs typeface="+mn-cs"/>
              </a:rPr>
              <a:t>)</a:t>
            </a:r>
            <a:endPar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endParaRPr>
          </a:p>
        </p:txBody>
      </p:sp>
      <p:graphicFrame>
        <p:nvGraphicFramePr>
          <p:cNvPr id="5" name="图表 4"/>
          <p:cNvGraphicFramePr/>
          <p:nvPr>
            <p:extLst>
              <p:ext uri="{D42A27DB-BD31-4B8C-83A1-F6EECF244321}">
                <p14:modId xmlns:p14="http://schemas.microsoft.com/office/powerpoint/2010/main" val="2031722621"/>
              </p:ext>
            </p:extLst>
          </p:nvPr>
        </p:nvGraphicFramePr>
        <p:xfrm>
          <a:off x="0" y="907200"/>
          <a:ext cx="12192000" cy="5288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white">
          <a:xfrm>
            <a:off x="230400" y="282121"/>
            <a:ext cx="8231187" cy="545580"/>
          </a:xfrm>
          <a:prstGeom prst="rect">
            <a:avLst/>
          </a:prstGeom>
          <a:noFill/>
          <a:ln w="9525" algn="ctr">
            <a:noFill/>
            <a:miter lim="800000"/>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400" noProof="0" dirty="0">
                <a:solidFill>
                  <a:srgbClr val="000066"/>
                </a:solidFill>
                <a:latin typeface="微软雅黑" panose="020B0503020204020204" pitchFamily="34" charset="-122"/>
                <a:ea typeface="微软雅黑" panose="020B0503020204020204" pitchFamily="34" charset="-122"/>
              </a:rPr>
              <a:t>10</a:t>
            </a: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月涨幅居前个股的</a:t>
            </a:r>
            <a:r>
              <a:rPr lang="en-US" altLang="zh-CN" sz="2400" dirty="0">
                <a:solidFill>
                  <a:srgbClr val="000066"/>
                </a:solidFill>
                <a:latin typeface="微软雅黑" panose="020B0503020204020204" pitchFamily="34" charset="-122"/>
                <a:ea typeface="微软雅黑" panose="020B0503020204020204" pitchFamily="34" charset="-122"/>
              </a:rPr>
              <a:t>11</a:t>
            </a: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月表现情况</a:t>
            </a:r>
            <a:endParaRPr kumimoji="0" lang="en-US" altLang="zh-CN"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endParaRPr>
          </a:p>
        </p:txBody>
      </p:sp>
      <p:graphicFrame>
        <p:nvGraphicFramePr>
          <p:cNvPr id="7" name="图表 6"/>
          <p:cNvGraphicFramePr/>
          <p:nvPr>
            <p:extLst>
              <p:ext uri="{D42A27DB-BD31-4B8C-83A1-F6EECF244321}">
                <p14:modId xmlns:p14="http://schemas.microsoft.com/office/powerpoint/2010/main" val="24512667"/>
              </p:ext>
            </p:extLst>
          </p:nvPr>
        </p:nvGraphicFramePr>
        <p:xfrm>
          <a:off x="1219200" y="1056689"/>
          <a:ext cx="9745200" cy="541866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82224004"/>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1D3273-3016-478F-9CB5-FAC26DB5DE16}"/>
              </a:ext>
            </a:extLst>
          </p:cNvPr>
          <p:cNvSpPr>
            <a:spLocks noGrp="1"/>
          </p:cNvSpPr>
          <p:nvPr>
            <p:ph type="title"/>
          </p:nvPr>
        </p:nvSpPr>
        <p:spPr>
          <a:xfrm>
            <a:off x="1055688" y="260350"/>
            <a:ext cx="5040312" cy="530225"/>
          </a:xfrm>
        </p:spPr>
        <p:txBody>
          <a:bodyPr lIns="0" tIns="0" rIns="0" bIns="0"/>
          <a:lstStyle/>
          <a:p>
            <a:r>
              <a:rPr lang="en-US" altLang="zh-CN" sz="2400" b="0" kern="1200" dirty="0">
                <a:solidFill>
                  <a:srgbClr val="000066"/>
                </a:solidFill>
                <a:latin typeface="微软雅黑" panose="020B0503020204020204" pitchFamily="34" charset="-122"/>
                <a:ea typeface="微软雅黑" panose="020B0503020204020204" pitchFamily="34" charset="-122"/>
                <a:cs typeface="+mn-cs"/>
              </a:rPr>
              <a:t>11</a:t>
            </a:r>
            <a:r>
              <a:rPr lang="zh-CN" altLang="en-US" sz="2400" b="0" kern="1200" dirty="0">
                <a:solidFill>
                  <a:srgbClr val="000066"/>
                </a:solidFill>
                <a:latin typeface="微软雅黑" panose="020B0503020204020204" pitchFamily="34" charset="-122"/>
                <a:ea typeface="微软雅黑" panose="020B0503020204020204" pitchFamily="34" charset="-122"/>
                <a:cs typeface="+mn-cs"/>
              </a:rPr>
              <a:t>月热门公司解读</a:t>
            </a:r>
            <a:r>
              <a:rPr lang="en-US" altLang="zh-CN" sz="2400" b="0" kern="1200" dirty="0">
                <a:solidFill>
                  <a:srgbClr val="000066"/>
                </a:solidFill>
                <a:latin typeface="微软雅黑" panose="020B0503020204020204" pitchFamily="34" charset="-122"/>
                <a:ea typeface="微软雅黑" panose="020B0503020204020204" pitchFamily="34" charset="-122"/>
                <a:cs typeface="+mn-cs"/>
              </a:rPr>
              <a:t>——</a:t>
            </a:r>
            <a:r>
              <a:rPr lang="zh-CN" altLang="en-US" sz="2400" b="0" kern="1200" dirty="0">
                <a:solidFill>
                  <a:srgbClr val="000066"/>
                </a:solidFill>
                <a:latin typeface="微软雅黑" panose="020B0503020204020204" pitchFamily="34" charset="-122"/>
                <a:ea typeface="微软雅黑" panose="020B0503020204020204" pitchFamily="34" charset="-122"/>
                <a:cs typeface="+mn-cs"/>
              </a:rPr>
              <a:t>中远海控</a:t>
            </a:r>
          </a:p>
        </p:txBody>
      </p:sp>
      <p:sp>
        <p:nvSpPr>
          <p:cNvPr id="5" name="文本框 4">
            <a:extLst>
              <a:ext uri="{FF2B5EF4-FFF2-40B4-BE49-F238E27FC236}">
                <a16:creationId xmlns:a16="http://schemas.microsoft.com/office/drawing/2014/main" id="{A62B14BC-247A-41C9-AB4B-F78A4CABC30C}"/>
              </a:ext>
            </a:extLst>
          </p:cNvPr>
          <p:cNvSpPr txBox="1"/>
          <p:nvPr/>
        </p:nvSpPr>
        <p:spPr bwMode="auto">
          <a:xfrm>
            <a:off x="1106894" y="4833280"/>
            <a:ext cx="10080625" cy="1569660"/>
          </a:xfrm>
          <a:prstGeom prst="rect">
            <a:avLst/>
          </a:prstGeom>
          <a:noFill/>
          <a:ln w="9525">
            <a:noFill/>
            <a:miter lim="800000"/>
          </a:ln>
        </p:spPr>
        <p:txBody>
          <a:bodyPr wrap="square" rtlCol="0">
            <a:spAutoFit/>
          </a:bodyPr>
          <a:lstStyle/>
          <a:p>
            <a:pPr lvl="0" indent="457200">
              <a:lnSpc>
                <a:spcPct val="150000"/>
              </a:lnSpc>
              <a:defRPr/>
            </a:pPr>
            <a:r>
              <a:rPr lang="zh-CN" altLang="en-US" sz="1600" dirty="0">
                <a:solidFill>
                  <a:srgbClr val="000000"/>
                </a:solidFill>
                <a:latin typeface="微软雅黑" panose="020B0503020204020204" pitchFamily="34" charset="-122"/>
                <a:ea typeface="微软雅黑" panose="020B0503020204020204" pitchFamily="34" charset="-122"/>
              </a:rPr>
              <a:t>受疫情等因素的影响，全球许多位于供应链上游的国家劳动力紧缺导致供给能力下降，美国等需求大国出现物资短缺现象，更加依赖于国外进口物品，带动集装箱需求以及航运需求火爆，部分航线的运输价格上涨，甚至翻番。中远海控作为国内海运巨头，其主营业务主要就是集装箱运输和码头运营两部分。疫情的反复可能让运价上涨的趋势继续维持，中远海控在短期内依旧会保持其强劲的盈利能力。</a:t>
            </a:r>
            <a:endParaRPr lang="en-US" altLang="zh-CN" sz="1600" dirty="0">
              <a:solidFill>
                <a:srgbClr val="000000"/>
              </a:solidFill>
              <a:latin typeface="微软雅黑" panose="020B0503020204020204" pitchFamily="34" charset="-122"/>
              <a:ea typeface="微软雅黑" panose="020B0503020204020204" pitchFamily="34" charset="-122"/>
            </a:endParaRPr>
          </a:p>
        </p:txBody>
      </p:sp>
      <p:pic>
        <p:nvPicPr>
          <p:cNvPr id="8" name="图片 7"/>
          <p:cNvPicPr>
            <a:picLocks noChangeAspect="1"/>
          </p:cNvPicPr>
          <p:nvPr/>
        </p:nvPicPr>
        <p:blipFill>
          <a:blip r:embed="rId4"/>
          <a:stretch>
            <a:fillRect/>
          </a:stretch>
        </p:blipFill>
        <p:spPr>
          <a:xfrm>
            <a:off x="1049228" y="1423455"/>
            <a:ext cx="5046771" cy="2959810"/>
          </a:xfrm>
          <a:prstGeom prst="rect">
            <a:avLst/>
          </a:prstGeom>
        </p:spPr>
      </p:pic>
      <p:pic>
        <p:nvPicPr>
          <p:cNvPr id="9" name="图片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59234" y="1423455"/>
            <a:ext cx="5343761" cy="3409825"/>
          </a:xfrm>
          <a:prstGeom prst="rect">
            <a:avLst/>
          </a:prstGeom>
        </p:spPr>
      </p:pic>
    </p:spTree>
    <p:extLst>
      <p:ext uri="{BB962C8B-B14F-4D97-AF65-F5344CB8AC3E}">
        <p14:creationId xmlns:p14="http://schemas.microsoft.com/office/powerpoint/2010/main" val="71978491"/>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white">
          <a:xfrm>
            <a:off x="230400" y="260350"/>
            <a:ext cx="8231187" cy="383042"/>
          </a:xfrm>
          <a:prstGeom prst="rect">
            <a:avLst/>
          </a:prstGeom>
          <a:noFill/>
          <a:ln w="9525" algn="ctr">
            <a:noFill/>
            <a:miter lim="800000"/>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400" dirty="0">
                <a:solidFill>
                  <a:srgbClr val="000066"/>
                </a:solidFill>
                <a:latin typeface="微软雅黑" panose="020B0503020204020204" pitchFamily="34" charset="-122"/>
                <a:ea typeface="微软雅黑" panose="020B0503020204020204" pitchFamily="34" charset="-122"/>
              </a:rPr>
              <a:t>11</a:t>
            </a: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月股权质押比例前十</a:t>
            </a:r>
          </a:p>
        </p:txBody>
      </p:sp>
      <p:pic>
        <p:nvPicPr>
          <p:cNvPr id="14" name="图片 13"/>
          <p:cNvPicPr>
            <a:picLocks noChangeAspect="1"/>
          </p:cNvPicPr>
          <p:nvPr/>
        </p:nvPicPr>
        <p:blipFill>
          <a:blip r:embed="rId3"/>
          <a:stretch>
            <a:fillRect/>
          </a:stretch>
        </p:blipFill>
        <p:spPr>
          <a:xfrm>
            <a:off x="549569" y="1023280"/>
            <a:ext cx="10731950" cy="5389877"/>
          </a:xfrm>
          <a:prstGeom prst="rect">
            <a:avLst/>
          </a:prstGeom>
        </p:spPr>
      </p:pic>
      <p:sp>
        <p:nvSpPr>
          <p:cNvPr id="2" name="文本框 1">
            <a:extLst>
              <a:ext uri="{FF2B5EF4-FFF2-40B4-BE49-F238E27FC236}">
                <a16:creationId xmlns:a16="http://schemas.microsoft.com/office/drawing/2014/main" id="{409E323D-399A-4056-A55B-5348A02F160D}"/>
              </a:ext>
            </a:extLst>
          </p:cNvPr>
          <p:cNvSpPr txBox="1"/>
          <p:nvPr/>
        </p:nvSpPr>
        <p:spPr bwMode="auto">
          <a:xfrm>
            <a:off x="10395759" y="1023280"/>
            <a:ext cx="740554" cy="215444"/>
          </a:xfrm>
          <a:prstGeom prst="rect">
            <a:avLst/>
          </a:prstGeom>
          <a:noFill/>
          <a:ln w="9525">
            <a:noFill/>
            <a:miter lim="800000"/>
          </a:ln>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srgbClr val="44546A"/>
                </a:solidFill>
                <a:effectLst/>
                <a:uLnTx/>
                <a:uFillTx/>
                <a:latin typeface="微软雅黑" panose="020B0503020204020204" pitchFamily="34" charset="-122"/>
                <a:ea typeface="微软雅黑" panose="020B0503020204020204" pitchFamily="34" charset="-122"/>
              </a:rPr>
              <a:t>单位：</a:t>
            </a:r>
            <a:r>
              <a:rPr kumimoji="0" lang="en-US" altLang="zh-CN" sz="1400" b="0" i="0" u="none" strike="noStrike" kern="1200" cap="none" spc="0" normalizeH="0" baseline="0" noProof="0" dirty="0">
                <a:ln>
                  <a:noFill/>
                </a:ln>
                <a:solidFill>
                  <a:srgbClr val="44546A"/>
                </a:solidFill>
                <a:effectLst/>
                <a:uLnTx/>
                <a:uFillTx/>
                <a:latin typeface="微软雅黑" panose="020B0503020204020204" pitchFamily="34" charset="-122"/>
                <a:ea typeface="微软雅黑" panose="020B0503020204020204" pitchFamily="34" charset="-122"/>
              </a:rPr>
              <a:t>%</a:t>
            </a:r>
            <a:endParaRPr kumimoji="0" lang="zh-CN" altLang="en-US" sz="1400" b="0" i="0" u="none" strike="noStrike" kern="1200" cap="none" spc="0" normalizeH="0" baseline="0" noProof="0" dirty="0">
              <a:ln>
                <a:noFill/>
              </a:ln>
              <a:solidFill>
                <a:srgbClr val="44546A"/>
              </a:solidFill>
              <a:effectLst/>
              <a:uLnTx/>
              <a:uFillTx/>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25839792"/>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2777490" y="1870075"/>
            <a:ext cx="3024188" cy="622300"/>
          </a:xfrm>
          <a:prstGeom prst="rect">
            <a:avLst/>
          </a:prstGeom>
          <a:noFill/>
          <a:ln w="9525">
            <a:noFill/>
            <a:miter lim="800000"/>
          </a:ln>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CC0000"/>
                </a:solidFill>
                <a:effectLst/>
                <a:uLnTx/>
                <a:uFillTx/>
                <a:latin typeface="幼圆" panose="02010509060101010101" pitchFamily="49" charset="-122"/>
                <a:ea typeface="黑体" panose="02010609060101010101" pitchFamily="49" charset="-122"/>
                <a:cs typeface="+mn-cs"/>
              </a:rPr>
              <a:t>『</a:t>
            </a:r>
            <a:r>
              <a:rPr kumimoji="0" lang="zh-CN" altLang="en-US" sz="3600" b="1" i="0" u="none" strike="noStrike" kern="1200" cap="none" spc="0" normalizeH="0" baseline="0" noProof="0" dirty="0">
                <a:ln>
                  <a:noFill/>
                </a:ln>
                <a:solidFill>
                  <a:srgbClr val="CC0000"/>
                </a:solidFill>
                <a:effectLst/>
                <a:uLnTx/>
                <a:uFillTx/>
                <a:latin typeface="幼圆" panose="02010509060101010101" pitchFamily="49" charset="-122"/>
                <a:ea typeface="黑体" panose="02010609060101010101" pitchFamily="49" charset="-122"/>
                <a:cs typeface="+mn-cs"/>
              </a:rPr>
              <a:t>融客月报</a:t>
            </a:r>
            <a:r>
              <a:rPr kumimoji="0" lang="en-US" altLang="zh-CN" sz="3600" b="1" i="0" u="none" strike="noStrike" kern="1200" cap="none" spc="0" normalizeH="0" baseline="0" noProof="0" dirty="0">
                <a:ln>
                  <a:noFill/>
                </a:ln>
                <a:solidFill>
                  <a:srgbClr val="CC0000"/>
                </a:solidFill>
                <a:effectLst/>
                <a:uLnTx/>
                <a:uFillTx/>
                <a:latin typeface="幼圆" panose="02010509060101010101" pitchFamily="49" charset="-122"/>
                <a:ea typeface="黑体" panose="02010609060101010101" pitchFamily="49" charset="-122"/>
                <a:cs typeface="+mn-cs"/>
              </a:rPr>
              <a:t>』</a:t>
            </a:r>
            <a:endParaRPr kumimoji="0" lang="zh-CN" altLang="en-US" sz="3600" b="1" i="0" u="none" strike="noStrike" kern="1200" cap="none" spc="0" normalizeH="0" baseline="0" noProof="0" dirty="0">
              <a:ln>
                <a:noFill/>
              </a:ln>
              <a:solidFill>
                <a:srgbClr val="CC0000"/>
              </a:solidFill>
              <a:effectLst/>
              <a:uLnTx/>
              <a:uFillTx/>
              <a:latin typeface="幼圆" panose="02010509060101010101" pitchFamily="49" charset="-122"/>
              <a:ea typeface="黑体" panose="02010609060101010101" pitchFamily="49" charset="-122"/>
              <a:cs typeface="+mn-cs"/>
            </a:endParaRPr>
          </a:p>
        </p:txBody>
      </p:sp>
      <p:sp>
        <p:nvSpPr>
          <p:cNvPr id="12291" name="Text Box 6"/>
          <p:cNvSpPr txBox="1">
            <a:spLocks noChangeArrowheads="1"/>
          </p:cNvSpPr>
          <p:nvPr/>
        </p:nvSpPr>
        <p:spPr bwMode="gray">
          <a:xfrm>
            <a:off x="1757681" y="2492375"/>
            <a:ext cx="9396413" cy="1630045"/>
          </a:xfrm>
          <a:prstGeom prst="rect">
            <a:avLst/>
          </a:prstGeom>
          <a:noFill/>
          <a:ln w="0" algn="ctr">
            <a:noFill/>
            <a:miter lim="800000"/>
          </a:ln>
        </p:spPr>
        <p:txBody>
          <a:bodyPr>
            <a:spAutoFit/>
          </a:bodyPr>
          <a:lstStyle/>
          <a:p>
            <a:pPr marL="0" marR="0" lvl="0" indent="0" algn="l" defTabSz="914400" rtl="0" eaLnBrk="0" fontAlgn="auto" latinLnBrk="0" hangingPunct="0">
              <a:lnSpc>
                <a:spcPct val="100000"/>
              </a:lnSpc>
              <a:spcBef>
                <a:spcPct val="50000"/>
              </a:spcBef>
              <a:spcAft>
                <a:spcPts val="0"/>
              </a:spcAft>
              <a:buClrTx/>
              <a:buSzTx/>
              <a:buFontTx/>
              <a:buNone/>
              <a:tabLst/>
              <a:defRPr/>
            </a:pPr>
            <a:r>
              <a:rPr kumimoji="0" lang="en-US" altLang="zh-CN" sz="4000" b="0" i="0" u="none" strike="noStrike" kern="1200" cap="none" spc="0" normalizeH="0" baseline="0" noProof="0" dirty="0">
                <a:ln>
                  <a:noFill/>
                </a:ln>
                <a:solidFill>
                  <a:srgbClr val="777777"/>
                </a:solidFill>
                <a:effectLst/>
                <a:uLnTx/>
                <a:uFillTx/>
                <a:latin typeface="等线" panose="020F0502020204030204"/>
                <a:ea typeface="华文中宋" panose="02010600040101010101" pitchFamily="2" charset="-122"/>
                <a:cs typeface="+mn-cs"/>
              </a:rPr>
              <a:t>                      </a:t>
            </a:r>
            <a:r>
              <a:rPr kumimoji="0" lang="en-US" altLang="zh-CN" sz="3600" b="0" i="0" u="none" strike="noStrike" kern="1200" cap="none" spc="0" normalizeH="0" baseline="0" noProof="0" dirty="0">
                <a:ln>
                  <a:noFill/>
                </a:ln>
                <a:solidFill>
                  <a:srgbClr val="000066"/>
                </a:solidFill>
                <a:effectLst/>
                <a:uLnTx/>
                <a:uFillTx/>
                <a:latin typeface="华文中宋" panose="02010600040101010101" pitchFamily="2" charset="-122"/>
                <a:ea typeface="黑体" panose="02010609060101010101" pitchFamily="49" charset="-122"/>
                <a:cs typeface="+mn-cs"/>
              </a:rPr>
              <a:t>—— </a:t>
            </a:r>
            <a:r>
              <a:rPr kumimoji="0" lang="zh-CN" altLang="en-US" sz="3600" b="1" i="0" u="none" strike="noStrike" kern="1200" cap="none" spc="0" normalizeH="0" baseline="0" noProof="0" dirty="0">
                <a:ln>
                  <a:noFill/>
                </a:ln>
                <a:solidFill>
                  <a:srgbClr val="000066"/>
                </a:solidFill>
                <a:effectLst/>
                <a:uLnTx/>
                <a:uFillTx/>
                <a:latin typeface="等线" panose="020F0502020204030204"/>
                <a:ea typeface="黑体" panose="02010609060101010101" pitchFamily="49" charset="-122"/>
                <a:cs typeface="+mn-cs"/>
              </a:rPr>
              <a:t>二级市场</a:t>
            </a:r>
            <a:r>
              <a:rPr kumimoji="0" lang="zh-CN" altLang="en-US" sz="1800" b="1" i="0" u="none" strike="noStrike" kern="1200" cap="none" spc="0" normalizeH="0" baseline="0" noProof="0" dirty="0">
                <a:ln>
                  <a:noFill/>
                </a:ln>
                <a:solidFill>
                  <a:srgbClr val="000066"/>
                </a:solidFill>
                <a:effectLst/>
                <a:uLnTx/>
                <a:uFillTx/>
                <a:latin typeface="等线" panose="020F0502020204030204"/>
                <a:ea typeface="幼圆" panose="02010509060101010101" pitchFamily="49" charset="-122"/>
                <a:cs typeface="+mn-cs"/>
              </a:rPr>
              <a:t>（</a:t>
            </a:r>
            <a:r>
              <a:rPr kumimoji="0" lang="en-US" altLang="zh-CN" sz="1800" b="1" i="0" u="none" strike="noStrike" kern="1200" cap="none" spc="0" normalizeH="0" baseline="0" noProof="0" dirty="0">
                <a:ln>
                  <a:noFill/>
                </a:ln>
                <a:solidFill>
                  <a:srgbClr val="000066"/>
                </a:solidFill>
                <a:effectLst/>
                <a:uLnTx/>
                <a:uFillTx/>
                <a:latin typeface="等线" panose="020F0502020204030204"/>
                <a:ea typeface="幼圆" panose="02010509060101010101" pitchFamily="49" charset="-122"/>
                <a:cs typeface="+mn-cs"/>
              </a:rPr>
              <a:t>2021</a:t>
            </a:r>
            <a:r>
              <a:rPr kumimoji="0" lang="zh-CN" altLang="en-US" sz="1800" b="1" i="0" u="none" strike="noStrike" kern="1200" cap="none" spc="0" normalizeH="0" baseline="0" noProof="0" dirty="0">
                <a:ln>
                  <a:noFill/>
                </a:ln>
                <a:solidFill>
                  <a:srgbClr val="000066"/>
                </a:solidFill>
                <a:effectLst/>
                <a:uLnTx/>
                <a:uFillTx/>
                <a:latin typeface="等线" panose="020F0502020204030204"/>
                <a:ea typeface="幼圆" panose="02010509060101010101" pitchFamily="49" charset="-122"/>
                <a:cs typeface="+mn-cs"/>
              </a:rPr>
              <a:t>年</a:t>
            </a:r>
            <a:r>
              <a:rPr lang="en-US" altLang="zh-CN" b="1" dirty="0">
                <a:solidFill>
                  <a:srgbClr val="000066"/>
                </a:solidFill>
                <a:latin typeface="等线" panose="020F0502020204030204"/>
                <a:ea typeface="幼圆" panose="02010509060101010101" pitchFamily="49" charset="-122"/>
              </a:rPr>
              <a:t>11</a:t>
            </a:r>
            <a:r>
              <a:rPr kumimoji="0" lang="zh-CN" altLang="en-US" sz="1800" b="1" i="0" u="none" strike="noStrike" kern="1200" cap="none" spc="0" normalizeH="0" baseline="0" noProof="0" dirty="0">
                <a:ln>
                  <a:noFill/>
                </a:ln>
                <a:solidFill>
                  <a:srgbClr val="000066"/>
                </a:solidFill>
                <a:effectLst/>
                <a:uLnTx/>
                <a:uFillTx/>
                <a:latin typeface="等线" panose="020F0502020204030204"/>
                <a:ea typeface="幼圆" panose="02010509060101010101" pitchFamily="49" charset="-122"/>
                <a:cs typeface="+mn-cs"/>
              </a:rPr>
              <a:t>月）</a:t>
            </a:r>
            <a:endParaRPr kumimoji="0" lang="zh-CN" altLang="en-US" sz="3600" b="1" i="0" u="none" strike="noStrike" kern="1200" cap="none" spc="0" normalizeH="0" baseline="0" noProof="0" dirty="0">
              <a:ln>
                <a:noFill/>
              </a:ln>
              <a:solidFill>
                <a:srgbClr val="000066"/>
              </a:solidFill>
              <a:effectLst/>
              <a:uLnTx/>
              <a:uFillTx/>
              <a:latin typeface="等线" panose="020F0502020204030204"/>
              <a:ea typeface="黑体" panose="02010609060101010101" pitchFamily="49" charset="-122"/>
              <a:cs typeface="+mn-cs"/>
            </a:endParaRPr>
          </a:p>
          <a:p>
            <a:pPr marL="0" marR="0" lvl="0" indent="0" algn="l" defTabSz="914400" rtl="0" eaLnBrk="0" fontAlgn="auto" latinLnBrk="0" hangingPunct="0">
              <a:lnSpc>
                <a:spcPct val="100000"/>
              </a:lnSpc>
              <a:spcBef>
                <a:spcPct val="50000"/>
              </a:spcBef>
              <a:spcAft>
                <a:spcPts val="0"/>
              </a:spcAft>
              <a:buClrTx/>
              <a:buSzTx/>
              <a:buFontTx/>
              <a:buNone/>
              <a:tabLst/>
              <a:defRPr/>
            </a:pPr>
            <a:endParaRPr kumimoji="0" lang="zh-CN" altLang="en-US" sz="4000" b="1" i="0" u="none" strike="noStrike" kern="1200" cap="none" spc="0" normalizeH="0" baseline="0" noProof="0" dirty="0">
              <a:ln>
                <a:noFill/>
              </a:ln>
              <a:solidFill>
                <a:srgbClr val="000099"/>
              </a:solidFill>
              <a:effectLst/>
              <a:uLnTx/>
              <a:uFillTx/>
              <a:latin typeface="等线" panose="020F0502020204030204"/>
              <a:ea typeface="幼圆" panose="02010509060101010101" pitchFamily="49" charset="-122"/>
              <a:cs typeface="+mn-cs"/>
            </a:endParaRP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white">
          <a:xfrm>
            <a:off x="230400" y="223135"/>
            <a:ext cx="8231187" cy="508385"/>
          </a:xfrm>
          <a:prstGeom prst="rect">
            <a:avLst/>
          </a:prstGeom>
          <a:noFill/>
          <a:ln w="9525" algn="ctr">
            <a:noFill/>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400" noProof="0" dirty="0">
                <a:solidFill>
                  <a:srgbClr val="000066"/>
                </a:solidFill>
                <a:latin typeface="微软雅黑" panose="020B0503020204020204" pitchFamily="34" charset="-122"/>
                <a:ea typeface="微软雅黑" panose="020B0503020204020204" pitchFamily="34" charset="-122"/>
              </a:rPr>
              <a:t>11</a:t>
            </a: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月第一大股东累计质押数占持股比例变化</a:t>
            </a:r>
          </a:p>
        </p:txBody>
      </p:sp>
      <p:sp>
        <p:nvSpPr>
          <p:cNvPr id="12" name="文本框 11"/>
          <p:cNvSpPr txBox="1"/>
          <p:nvPr/>
        </p:nvSpPr>
        <p:spPr bwMode="auto">
          <a:xfrm>
            <a:off x="688658" y="5069740"/>
            <a:ext cx="10771505" cy="1319977"/>
          </a:xfrm>
          <a:prstGeom prst="rect">
            <a:avLst/>
          </a:prstGeom>
          <a:noFill/>
          <a:ln w="9525">
            <a:noFill/>
            <a:miter lim="800000"/>
          </a:ln>
        </p:spPr>
        <p:txBody>
          <a:bodyPr wrap="square" rtlCol="0">
            <a:spAutoFit/>
          </a:bodyPr>
          <a:lstStyle/>
          <a:p>
            <a:pPr indent="457200" algn="just">
              <a:lnSpc>
                <a:spcPct val="200000"/>
              </a:lnSpc>
              <a:defRPr/>
            </a:pP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本月累计质押上升方面，</a:t>
            </a:r>
            <a:r>
              <a:rPr lang="zh-CN" altLang="zh-CN" sz="1400" dirty="0">
                <a:solidFill>
                  <a:srgbClr val="000000"/>
                </a:solidFill>
                <a:latin typeface="微软雅黑" panose="020B0503020204020204" pitchFamily="34" charset="-122"/>
                <a:ea typeface="微软雅黑" panose="020B0503020204020204" pitchFamily="34" charset="-122"/>
              </a:rPr>
              <a:t>未来股份控股股东晶茨投资原来股权冻结，现在解冻之后接触了部分质押，现在质押比例还</a:t>
            </a:r>
            <a:r>
              <a:rPr lang="zh-CN" altLang="en-US" sz="1400" dirty="0">
                <a:solidFill>
                  <a:srgbClr val="000000"/>
                </a:solidFill>
                <a:latin typeface="微软雅黑" panose="020B0503020204020204" pitchFamily="34" charset="-122"/>
                <a:ea typeface="微软雅黑" panose="020B0503020204020204" pitchFamily="34" charset="-122"/>
              </a:rPr>
              <a:t>有</a:t>
            </a:r>
            <a:r>
              <a:rPr lang="en-US" altLang="zh-CN" sz="1400" dirty="0">
                <a:solidFill>
                  <a:srgbClr val="000000"/>
                </a:solidFill>
                <a:latin typeface="微软雅黑" panose="020B0503020204020204" pitchFamily="34" charset="-122"/>
                <a:ea typeface="微软雅黑" panose="020B0503020204020204" pitchFamily="34" charset="-122"/>
              </a:rPr>
              <a:t>96.41%</a:t>
            </a:r>
            <a:r>
              <a:rPr lang="zh-CN" altLang="en-US" sz="1400" dirty="0">
                <a:solidFill>
                  <a:srgbClr val="000000"/>
                </a:solidFill>
                <a:latin typeface="微软雅黑" panose="020B0503020204020204" pitchFamily="34" charset="-122"/>
                <a:ea typeface="微软雅黑" panose="020B0503020204020204" pitchFamily="34" charset="-122"/>
              </a:rPr>
              <a:t>。共达电声股权质押主要是为收购股份申请的并购贷款提供质押担保。累计下降方面，</a:t>
            </a:r>
            <a:r>
              <a:rPr lang="zh-CN" altLang="zh-CN" sz="1400" dirty="0">
                <a:solidFill>
                  <a:srgbClr val="000000"/>
                </a:solidFill>
                <a:latin typeface="微软雅黑" panose="020B0503020204020204" pitchFamily="34" charset="-122"/>
                <a:ea typeface="微软雅黑" panose="020B0503020204020204" pitchFamily="34" charset="-122"/>
              </a:rPr>
              <a:t>东杰智能股权变更完成，累计质押下降。</a:t>
            </a:r>
            <a:r>
              <a:rPr lang="zh-CN" altLang="en-US" sz="1400" dirty="0">
                <a:solidFill>
                  <a:srgbClr val="000000"/>
                </a:solidFill>
                <a:latin typeface="微软雅黑" panose="020B0503020204020204" pitchFamily="34" charset="-122"/>
                <a:ea typeface="微软雅黑" panose="020B0503020204020204" pitchFamily="34" charset="-122"/>
              </a:rPr>
              <a:t>茂硕电源控股股东解除质押，但之后有质押了部分股票，用于保障关于公司业绩承诺补偿等进行担保。</a:t>
            </a:r>
            <a:endParaRPr lang="zh-CN" altLang="zh-CN" sz="1400" dirty="0">
              <a:solidFill>
                <a:srgbClr val="000000"/>
              </a:solidFill>
              <a:latin typeface="微软雅黑" panose="020B0503020204020204" pitchFamily="34" charset="-122"/>
              <a:ea typeface="微软雅黑" panose="020B0503020204020204" pitchFamily="34" charset="-122"/>
            </a:endParaRPr>
          </a:p>
        </p:txBody>
      </p:sp>
      <p:pic>
        <p:nvPicPr>
          <p:cNvPr id="3" name="图片 2"/>
          <p:cNvPicPr>
            <a:picLocks noChangeAspect="1"/>
          </p:cNvPicPr>
          <p:nvPr/>
        </p:nvPicPr>
        <p:blipFill>
          <a:blip r:embed="rId5"/>
          <a:stretch>
            <a:fillRect/>
          </a:stretch>
        </p:blipFill>
        <p:spPr>
          <a:xfrm>
            <a:off x="6095800" y="1235965"/>
            <a:ext cx="5498758" cy="3433000"/>
          </a:xfrm>
          <a:prstGeom prst="rect">
            <a:avLst/>
          </a:prstGeom>
        </p:spPr>
      </p:pic>
      <p:pic>
        <p:nvPicPr>
          <p:cNvPr id="4" name="图片 3"/>
          <p:cNvPicPr>
            <a:picLocks noChangeAspect="1"/>
          </p:cNvPicPr>
          <p:nvPr/>
        </p:nvPicPr>
        <p:blipFill>
          <a:blip r:embed="rId6"/>
          <a:stretch>
            <a:fillRect/>
          </a:stretch>
        </p:blipFill>
        <p:spPr>
          <a:xfrm>
            <a:off x="344869" y="1132296"/>
            <a:ext cx="5750932" cy="3536670"/>
          </a:xfrm>
          <a:prstGeom prst="rect">
            <a:avLst/>
          </a:prstGeom>
        </p:spPr>
      </p:pic>
    </p:spTree>
    <p:custDataLst>
      <p:tags r:id="rId2"/>
    </p:custDataLst>
    <p:extLst>
      <p:ext uri="{BB962C8B-B14F-4D97-AF65-F5344CB8AC3E}">
        <p14:creationId xmlns:p14="http://schemas.microsoft.com/office/powerpoint/2010/main" val="2777150184"/>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id="{21B271B1-757F-4ED5-BEC7-03406A3C9E2B}"/>
              </a:ext>
            </a:extLst>
          </p:cNvPr>
          <p:cNvPicPr>
            <a:picLocks noChangeAspect="1"/>
          </p:cNvPicPr>
          <p:nvPr/>
        </p:nvPicPr>
        <p:blipFill>
          <a:blip r:embed="rId3"/>
          <a:stretch>
            <a:fillRect/>
          </a:stretch>
        </p:blipFill>
        <p:spPr>
          <a:xfrm>
            <a:off x="4311227" y="3035301"/>
            <a:ext cx="1784773" cy="590550"/>
          </a:xfrm>
          <a:prstGeom prst="rect">
            <a:avLst/>
          </a:prstGeom>
        </p:spPr>
      </p:pic>
      <p:pic>
        <p:nvPicPr>
          <p:cNvPr id="5" name="图片 4">
            <a:extLst>
              <a:ext uri="{FF2B5EF4-FFF2-40B4-BE49-F238E27FC236}">
                <a16:creationId xmlns:a16="http://schemas.microsoft.com/office/drawing/2014/main" id="{113548DB-CA08-4AB5-81CC-48C4692AE352}"/>
              </a:ext>
            </a:extLst>
          </p:cNvPr>
          <p:cNvPicPr>
            <a:picLocks noChangeAspect="1"/>
          </p:cNvPicPr>
          <p:nvPr/>
        </p:nvPicPr>
        <p:blipFill>
          <a:blip r:embed="rId4"/>
          <a:stretch>
            <a:fillRect/>
          </a:stretch>
        </p:blipFill>
        <p:spPr>
          <a:xfrm>
            <a:off x="4311227" y="3758104"/>
            <a:ext cx="1784773" cy="525463"/>
          </a:xfrm>
          <a:prstGeom prst="rect">
            <a:avLst/>
          </a:prstGeom>
        </p:spPr>
      </p:pic>
      <p:pic>
        <p:nvPicPr>
          <p:cNvPr id="3" name="图片 2">
            <a:extLst>
              <a:ext uri="{FF2B5EF4-FFF2-40B4-BE49-F238E27FC236}">
                <a16:creationId xmlns:a16="http://schemas.microsoft.com/office/drawing/2014/main" id="{B94A3B73-4523-427D-9874-142A2388F0E1}"/>
              </a:ext>
            </a:extLst>
          </p:cNvPr>
          <p:cNvPicPr>
            <a:picLocks noChangeAspect="1"/>
          </p:cNvPicPr>
          <p:nvPr/>
        </p:nvPicPr>
        <p:blipFill>
          <a:blip r:embed="rId5"/>
          <a:stretch>
            <a:fillRect/>
          </a:stretch>
        </p:blipFill>
        <p:spPr>
          <a:xfrm>
            <a:off x="6211381" y="3720753"/>
            <a:ext cx="1485900" cy="605184"/>
          </a:xfrm>
          <a:prstGeom prst="rect">
            <a:avLst/>
          </a:prstGeom>
        </p:spPr>
      </p:pic>
      <p:pic>
        <p:nvPicPr>
          <p:cNvPr id="11" name="图片 10">
            <a:extLst>
              <a:ext uri="{FF2B5EF4-FFF2-40B4-BE49-F238E27FC236}">
                <a16:creationId xmlns:a16="http://schemas.microsoft.com/office/drawing/2014/main" id="{E5CE90A9-7F2A-4E70-9C4D-F92C44ABF73E}"/>
              </a:ext>
            </a:extLst>
          </p:cNvPr>
          <p:cNvPicPr>
            <a:picLocks noChangeAspect="1"/>
          </p:cNvPicPr>
          <p:nvPr/>
        </p:nvPicPr>
        <p:blipFill>
          <a:blip r:embed="rId6"/>
          <a:stretch>
            <a:fillRect/>
          </a:stretch>
        </p:blipFill>
        <p:spPr>
          <a:xfrm>
            <a:off x="6096000" y="3053218"/>
            <a:ext cx="1601281" cy="671057"/>
          </a:xfrm>
          <a:prstGeom prst="rect">
            <a:avLst/>
          </a:prstGeom>
        </p:spPr>
      </p:pic>
      <p:sp>
        <p:nvSpPr>
          <p:cNvPr id="7" name="对话气泡: 圆角矩形 6"/>
          <p:cNvSpPr/>
          <p:nvPr/>
        </p:nvSpPr>
        <p:spPr bwMode="auto">
          <a:xfrm>
            <a:off x="405765" y="991923"/>
            <a:ext cx="5123815" cy="1941777"/>
          </a:xfrm>
          <a:prstGeom prst="wedgeRoundRectCallout">
            <a:avLst>
              <a:gd name="adj1" fmla="val 42519"/>
              <a:gd name="adj2" fmla="val 60424"/>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000" b="0" i="0" u="none" strike="noStrike" kern="1200" cap="none" spc="0" normalizeH="0" baseline="0" noProof="0">
              <a:ln>
                <a:noFill/>
              </a:ln>
              <a:solidFill>
                <a:srgbClr val="000000"/>
              </a:solidFill>
              <a:effectLst/>
              <a:uLnTx/>
              <a:uFillTx/>
              <a:latin typeface="Arial" panose="020B0604020202020204" pitchFamily="34" charset="0"/>
              <a:ea typeface="幼圆" panose="02010509060101010101" pitchFamily="49" charset="-122"/>
              <a:cs typeface="+mn-cs"/>
            </a:endParaRPr>
          </a:p>
        </p:txBody>
      </p:sp>
      <p:sp>
        <p:nvSpPr>
          <p:cNvPr id="28684" name="Rectangle 2"/>
          <p:cNvSpPr>
            <a:spLocks noChangeArrowheads="1"/>
          </p:cNvSpPr>
          <p:nvPr/>
        </p:nvSpPr>
        <p:spPr bwMode="white">
          <a:xfrm>
            <a:off x="230400" y="292169"/>
            <a:ext cx="8231187" cy="1144588"/>
          </a:xfrm>
          <a:prstGeom prst="rect">
            <a:avLst/>
          </a:prstGeom>
          <a:noFill/>
          <a:ln w="9525">
            <a:noFill/>
            <a:miter lim="800000"/>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主要券商月评</a:t>
            </a:r>
          </a:p>
        </p:txBody>
      </p:sp>
      <p:sp>
        <p:nvSpPr>
          <p:cNvPr id="6" name="文本框 5"/>
          <p:cNvSpPr txBox="1"/>
          <p:nvPr/>
        </p:nvSpPr>
        <p:spPr>
          <a:xfrm>
            <a:off x="405765" y="1009474"/>
            <a:ext cx="5123815" cy="2031325"/>
          </a:xfrm>
          <a:prstGeom prst="rect">
            <a:avLst/>
          </a:prstGeom>
          <a:noFill/>
        </p:spPr>
        <p:txBody>
          <a:bodyPr wrap="square" rtlCol="0">
            <a:spAutoFit/>
          </a:bodyPr>
          <a:lstStyle/>
          <a:p>
            <a:pPr lvl="0" algn="just">
              <a:lnSpc>
                <a:spcPct val="150000"/>
              </a:lnSpc>
              <a:defRPr/>
            </a:pPr>
            <a:r>
              <a:rPr lang="zh-CN" altLang="en-US" sz="1400" dirty="0">
                <a:solidFill>
                  <a:srgbClr val="000000"/>
                </a:solidFill>
                <a:latin typeface="微软雅黑" panose="020B0503020204020204" pitchFamily="34" charset="-122"/>
                <a:ea typeface="微软雅黑" panose="020B0503020204020204" pitchFamily="34" charset="-122"/>
              </a:rPr>
              <a:t>积极布局跨年行情。历史经验显示从“紧信用”向“宽信用”的转换阶段大多对应权益资产的</a:t>
            </a:r>
            <a:r>
              <a:rPr lang="en-US" altLang="zh-CN" sz="1400" dirty="0">
                <a:solidFill>
                  <a:srgbClr val="000000"/>
                </a:solidFill>
                <a:latin typeface="微软雅黑" panose="020B0503020204020204" pitchFamily="34" charset="-122"/>
                <a:ea typeface="微软雅黑" panose="020B0503020204020204" pitchFamily="34" charset="-122"/>
              </a:rPr>
              <a:t>Beta</a:t>
            </a:r>
            <a:r>
              <a:rPr lang="zh-CN" altLang="en-US" sz="1400" dirty="0">
                <a:solidFill>
                  <a:srgbClr val="000000"/>
                </a:solidFill>
                <a:latin typeface="微软雅黑" panose="020B0503020204020204" pitchFamily="34" charset="-122"/>
                <a:ea typeface="微软雅黑" panose="020B0503020204020204" pitchFamily="34" charset="-122"/>
              </a:rPr>
              <a:t>机会，新毒株的外部扰动对国内的直接影响预计相当有限，我国特殊的防疫政策反而使得我国权益资产具备避险特征，因此跨年行情仍然值得期待。</a:t>
            </a:r>
            <a:r>
              <a:rPr kumimoji="0" lang="zh-CN" altLang="en-US" sz="14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配置建议</a:t>
            </a:r>
            <a:r>
              <a:rPr lang="zh-CN" altLang="en-US" sz="1400" b="1" dirty="0">
                <a:solidFill>
                  <a:srgbClr val="000000"/>
                </a:solidFill>
                <a:latin typeface="微软雅黑" panose="020B0503020204020204" pitchFamily="34" charset="-122"/>
                <a:ea typeface="微软雅黑" panose="020B0503020204020204" pitchFamily="34" charset="-122"/>
              </a:rPr>
              <a:t>：成长和消费均衡布局，低位价值</a:t>
            </a:r>
            <a:endParaRPr lang="en-US" altLang="zh-CN" sz="1400" b="1" dirty="0">
              <a:solidFill>
                <a:srgbClr val="000000"/>
              </a:solidFill>
              <a:latin typeface="微软雅黑" panose="020B0503020204020204" pitchFamily="34" charset="-122"/>
              <a:ea typeface="微软雅黑" panose="020B0503020204020204" pitchFamily="34" charset="-122"/>
            </a:endParaRPr>
          </a:p>
          <a:p>
            <a:pPr lvl="0" algn="just">
              <a:lnSpc>
                <a:spcPct val="150000"/>
              </a:lnSpc>
              <a:defRPr/>
            </a:pPr>
            <a:r>
              <a:rPr lang="en-US" altLang="zh-CN" sz="1400" b="1" dirty="0">
                <a:solidFill>
                  <a:srgbClr val="000000"/>
                </a:solidFill>
                <a:latin typeface="微软雅黑" panose="020B0503020204020204" pitchFamily="34" charset="-122"/>
                <a:ea typeface="微软雅黑" panose="020B0503020204020204" pitchFamily="34" charset="-122"/>
              </a:rPr>
              <a:t>10</a:t>
            </a:r>
            <a:r>
              <a:rPr lang="zh-CN" altLang="en-US" sz="1400" b="1" dirty="0">
                <a:solidFill>
                  <a:srgbClr val="000000"/>
                </a:solidFill>
                <a:latin typeface="微软雅黑" panose="020B0503020204020204" pitchFamily="34" charset="-122"/>
                <a:ea typeface="微软雅黑" panose="020B0503020204020204" pitchFamily="34" charset="-122"/>
              </a:rPr>
              <a:t>月：看多，</a:t>
            </a:r>
            <a:r>
              <a:rPr lang="en-US" altLang="zh-CN" sz="1400" b="1" dirty="0">
                <a:solidFill>
                  <a:srgbClr val="000000"/>
                </a:solidFill>
                <a:latin typeface="微软雅黑" panose="020B0503020204020204" pitchFamily="34" charset="-122"/>
                <a:ea typeface="微软雅黑" panose="020B0503020204020204" pitchFamily="34" charset="-122"/>
              </a:rPr>
              <a:t>11</a:t>
            </a:r>
            <a:r>
              <a:rPr lang="zh-CN" altLang="en-US" sz="1400" b="1" dirty="0">
                <a:solidFill>
                  <a:srgbClr val="000000"/>
                </a:solidFill>
                <a:latin typeface="微软雅黑" panose="020B0503020204020204" pitchFamily="34" charset="-122"/>
                <a:ea typeface="微软雅黑" panose="020B0503020204020204" pitchFamily="34" charset="-122"/>
              </a:rPr>
              <a:t>月：看多，</a:t>
            </a:r>
            <a:r>
              <a:rPr lang="en-US" altLang="zh-CN" sz="1400" b="1" dirty="0">
                <a:solidFill>
                  <a:srgbClr val="000000"/>
                </a:solidFill>
                <a:latin typeface="微软雅黑" panose="020B0503020204020204" pitchFamily="34" charset="-122"/>
                <a:ea typeface="微软雅黑" panose="020B0503020204020204" pitchFamily="34" charset="-122"/>
              </a:rPr>
              <a:t>12</a:t>
            </a:r>
            <a:r>
              <a:rPr lang="zh-CN" altLang="en-US" sz="1400" b="1" dirty="0">
                <a:solidFill>
                  <a:srgbClr val="000000"/>
                </a:solidFill>
                <a:latin typeface="微软雅黑" panose="020B0503020204020204" pitchFamily="34" charset="-122"/>
                <a:ea typeface="微软雅黑" panose="020B0503020204020204" pitchFamily="34" charset="-122"/>
              </a:rPr>
              <a:t>月：看多</a:t>
            </a:r>
            <a:endParaRPr lang="en-US" altLang="zh-CN" sz="1400" b="1" dirty="0">
              <a:solidFill>
                <a:srgbClr val="000000"/>
              </a:solidFill>
              <a:latin typeface="微软雅黑" panose="020B0503020204020204" pitchFamily="34" charset="-122"/>
              <a:ea typeface="微软雅黑" panose="020B0503020204020204" pitchFamily="34" charset="-122"/>
            </a:endParaRPr>
          </a:p>
        </p:txBody>
      </p:sp>
      <p:sp>
        <p:nvSpPr>
          <p:cNvPr id="37" name="对话气泡: 圆角矩形 36"/>
          <p:cNvSpPr/>
          <p:nvPr/>
        </p:nvSpPr>
        <p:spPr bwMode="auto">
          <a:xfrm>
            <a:off x="6096000" y="952500"/>
            <a:ext cx="5445211" cy="2044700"/>
          </a:xfrm>
          <a:prstGeom prst="wedgeRoundRectCallout">
            <a:avLst>
              <a:gd name="adj1" fmla="val -34307"/>
              <a:gd name="adj2" fmla="val 55501"/>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000" b="0" i="0" u="none" strike="noStrike" kern="1200" cap="none" spc="0" normalizeH="0" baseline="0" noProof="0">
              <a:ln>
                <a:noFill/>
              </a:ln>
              <a:solidFill>
                <a:srgbClr val="000000"/>
              </a:solidFill>
              <a:effectLst/>
              <a:uLnTx/>
              <a:uFillTx/>
              <a:latin typeface="Arial" panose="020B0604020202020204" pitchFamily="34" charset="0"/>
              <a:ea typeface="幼圆" panose="02010509060101010101" pitchFamily="49" charset="-122"/>
              <a:cs typeface="+mn-cs"/>
            </a:endParaRPr>
          </a:p>
        </p:txBody>
      </p:sp>
      <p:sp>
        <p:nvSpPr>
          <p:cNvPr id="39" name="对话气泡: 圆角矩形 38"/>
          <p:cNvSpPr/>
          <p:nvPr/>
        </p:nvSpPr>
        <p:spPr bwMode="auto">
          <a:xfrm>
            <a:off x="6096000" y="4456449"/>
            <a:ext cx="5445211" cy="2037675"/>
          </a:xfrm>
          <a:prstGeom prst="wedgeRoundRectCallout">
            <a:avLst>
              <a:gd name="adj1" fmla="val -36794"/>
              <a:gd name="adj2" fmla="val -59896"/>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000" b="0" i="0" u="none" strike="noStrike" kern="1200" cap="none" spc="0" normalizeH="0" baseline="0" noProof="0">
              <a:ln>
                <a:noFill/>
              </a:ln>
              <a:solidFill>
                <a:srgbClr val="000000"/>
              </a:solidFill>
              <a:effectLst/>
              <a:uLnTx/>
              <a:uFillTx/>
              <a:latin typeface="Arial" panose="020B0604020202020204" pitchFamily="34" charset="0"/>
              <a:ea typeface="幼圆" panose="02010509060101010101" pitchFamily="49" charset="-122"/>
              <a:cs typeface="+mn-cs"/>
            </a:endParaRPr>
          </a:p>
        </p:txBody>
      </p:sp>
      <p:sp>
        <p:nvSpPr>
          <p:cNvPr id="41" name="对话气泡: 圆角矩形 40"/>
          <p:cNvSpPr/>
          <p:nvPr/>
        </p:nvSpPr>
        <p:spPr bwMode="auto">
          <a:xfrm>
            <a:off x="405765" y="4486275"/>
            <a:ext cx="5290194" cy="1978025"/>
          </a:xfrm>
          <a:prstGeom prst="wedgeRoundRectCallout">
            <a:avLst>
              <a:gd name="adj1" fmla="val 42271"/>
              <a:gd name="adj2" fmla="val -59912"/>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000" b="0" i="0" u="none" strike="noStrike" kern="1200" cap="none" spc="0" normalizeH="0" baseline="0" noProof="0">
              <a:ln>
                <a:noFill/>
              </a:ln>
              <a:solidFill>
                <a:srgbClr val="000000"/>
              </a:solidFill>
              <a:effectLst/>
              <a:uLnTx/>
              <a:uFillTx/>
              <a:latin typeface="Arial" panose="020B0604020202020204" pitchFamily="34" charset="0"/>
              <a:ea typeface="幼圆" panose="02010509060101010101" pitchFamily="49" charset="-122"/>
              <a:cs typeface="+mn-cs"/>
            </a:endParaRPr>
          </a:p>
        </p:txBody>
      </p:sp>
      <p:sp>
        <p:nvSpPr>
          <p:cNvPr id="42" name="文本框 41"/>
          <p:cNvSpPr txBox="1"/>
          <p:nvPr/>
        </p:nvSpPr>
        <p:spPr>
          <a:xfrm>
            <a:off x="6102341" y="4462799"/>
            <a:ext cx="5445211" cy="2031325"/>
          </a:xfrm>
          <a:prstGeom prst="rect">
            <a:avLst/>
          </a:prstGeom>
          <a:noFill/>
        </p:spPr>
        <p:txBody>
          <a:bodyPr wrap="square" rtlCol="0">
            <a:spAutoFit/>
          </a:bodyPr>
          <a:lstStyle>
            <a:defPPr>
              <a:defRPr lang="en-US"/>
            </a:defPPr>
            <a:lvl1pPr>
              <a:defRPr sz="1800" b="1">
                <a:latin typeface="+mn-ea"/>
                <a:ea typeface="+mn-ea"/>
              </a:defRPr>
            </a:lvl1pPr>
          </a:lstStyle>
          <a:p>
            <a:pPr lvl="0" algn="just">
              <a:lnSpc>
                <a:spcPct val="150000"/>
              </a:lnSpc>
              <a:defRPr/>
            </a:pPr>
            <a:r>
              <a:rPr lang="zh-CN" altLang="en-US" sz="1400" b="0" dirty="0">
                <a:solidFill>
                  <a:srgbClr val="000000"/>
                </a:solidFill>
                <a:latin typeface="微软雅黑" panose="020B0503020204020204" pitchFamily="34" charset="-122"/>
                <a:ea typeface="微软雅黑" panose="020B0503020204020204" pitchFamily="34" charset="-122"/>
              </a:rPr>
              <a:t>近期国内增长相对低迷已成共识，叠加南非变种新冠病毒的发酵引发全球新一轮恐慌，市场指数持续窄幅震荡，表现相对犹豫且热点轮动较快，短期内国内市场可能也会受海外情绪影响，但相对更有韧性。</a:t>
            </a:r>
            <a:endParaRPr lang="en-US" altLang="zh-CN" sz="1400" b="0" dirty="0">
              <a:solidFill>
                <a:srgbClr val="000000"/>
              </a:solidFill>
              <a:latin typeface="微软雅黑" panose="020B0503020204020204" pitchFamily="34" charset="-122"/>
              <a:ea typeface="微软雅黑" panose="020B0503020204020204" pitchFamily="34" charset="-122"/>
            </a:endParaRPr>
          </a:p>
          <a:p>
            <a:pPr lvl="0" algn="just">
              <a:lnSpc>
                <a:spcPct val="150000"/>
              </a:lnSpc>
              <a:defRPr/>
            </a:pPr>
            <a:r>
              <a:rPr lang="zh-CN" altLang="en-US" sz="1400" dirty="0">
                <a:solidFill>
                  <a:srgbClr val="000000"/>
                </a:solidFill>
                <a:latin typeface="微软雅黑" panose="020B0503020204020204" pitchFamily="34" charset="-122"/>
                <a:ea typeface="微软雅黑" panose="020B0503020204020204" pitchFamily="34" charset="-122"/>
              </a:rPr>
              <a:t>配置建议：地产相关行业、中下游消费、新能源、半导体等</a:t>
            </a:r>
            <a:endParaRPr lang="en-US" altLang="zh-CN" sz="1400" dirty="0">
              <a:solidFill>
                <a:srgbClr val="000000"/>
              </a:solidFill>
              <a:latin typeface="微软雅黑" panose="020B0503020204020204" pitchFamily="34" charset="-122"/>
              <a:ea typeface="微软雅黑" panose="020B0503020204020204" pitchFamily="34" charset="-122"/>
            </a:endParaRPr>
          </a:p>
          <a:p>
            <a:pPr lvl="0" algn="just">
              <a:lnSpc>
                <a:spcPct val="150000"/>
              </a:lnSpc>
              <a:defRPr/>
            </a:pPr>
            <a:r>
              <a:rPr lang="zh-CN" altLang="en-US" sz="1400" dirty="0">
                <a:solidFill>
                  <a:srgbClr val="000000"/>
                </a:solidFill>
                <a:latin typeface="微软雅黑" panose="020B0503020204020204" pitchFamily="34" charset="-122"/>
                <a:ea typeface="微软雅黑" panose="020B0503020204020204" pitchFamily="34" charset="-122"/>
              </a:rPr>
              <a:t> </a:t>
            </a:r>
            <a:r>
              <a:rPr lang="en-US" altLang="zh-CN" sz="1400" dirty="0">
                <a:solidFill>
                  <a:srgbClr val="000000"/>
                </a:solidFill>
                <a:latin typeface="微软雅黑" panose="020B0503020204020204" pitchFamily="34" charset="-122"/>
                <a:ea typeface="微软雅黑" panose="020B0503020204020204" pitchFamily="34" charset="-122"/>
              </a:rPr>
              <a:t>10</a:t>
            </a:r>
            <a:r>
              <a:rPr lang="zh-CN" altLang="en-US" sz="1400" dirty="0">
                <a:solidFill>
                  <a:srgbClr val="000000"/>
                </a:solidFill>
                <a:latin typeface="微软雅黑" panose="020B0503020204020204" pitchFamily="34" charset="-122"/>
                <a:ea typeface="微软雅黑" panose="020B0503020204020204" pitchFamily="34" charset="-122"/>
              </a:rPr>
              <a:t>月：看多，</a:t>
            </a:r>
            <a:r>
              <a:rPr lang="en-US" altLang="zh-CN" sz="1400" dirty="0">
                <a:solidFill>
                  <a:srgbClr val="000000"/>
                </a:solidFill>
                <a:latin typeface="微软雅黑" panose="020B0503020204020204" pitchFamily="34" charset="-122"/>
                <a:ea typeface="微软雅黑" panose="020B0503020204020204" pitchFamily="34" charset="-122"/>
              </a:rPr>
              <a:t>11</a:t>
            </a:r>
            <a:r>
              <a:rPr lang="zh-CN" altLang="en-US" sz="1400" dirty="0">
                <a:solidFill>
                  <a:srgbClr val="000000"/>
                </a:solidFill>
                <a:latin typeface="微软雅黑" panose="020B0503020204020204" pitchFamily="34" charset="-122"/>
                <a:ea typeface="微软雅黑" panose="020B0503020204020204" pitchFamily="34" charset="-122"/>
              </a:rPr>
              <a:t>月：看多，</a:t>
            </a:r>
            <a:r>
              <a:rPr lang="en-US" altLang="zh-CN" sz="1400" dirty="0">
                <a:solidFill>
                  <a:srgbClr val="000000"/>
                </a:solidFill>
                <a:latin typeface="微软雅黑" panose="020B0503020204020204" pitchFamily="34" charset="-122"/>
                <a:ea typeface="微软雅黑" panose="020B0503020204020204" pitchFamily="34" charset="-122"/>
              </a:rPr>
              <a:t>12</a:t>
            </a:r>
            <a:r>
              <a:rPr lang="zh-CN" altLang="en-US" sz="1400" dirty="0">
                <a:solidFill>
                  <a:srgbClr val="000000"/>
                </a:solidFill>
                <a:latin typeface="微软雅黑" panose="020B0503020204020204" pitchFamily="34" charset="-122"/>
                <a:ea typeface="微软雅黑" panose="020B0503020204020204" pitchFamily="34" charset="-122"/>
              </a:rPr>
              <a:t>月：谨慎看多</a:t>
            </a:r>
            <a:endParaRPr lang="en-US" altLang="zh-CN" sz="1400" dirty="0">
              <a:solidFill>
                <a:srgbClr val="000000"/>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405765" y="4492625"/>
            <a:ext cx="5296535" cy="2031325"/>
          </a:xfrm>
          <a:prstGeom prst="rect">
            <a:avLst/>
          </a:prstGeom>
          <a:noFill/>
        </p:spPr>
        <p:txBody>
          <a:bodyPr wrap="square" rtlCol="0">
            <a:spAutoFit/>
          </a:bodyPr>
          <a:lstStyle/>
          <a:p>
            <a:pPr lvl="0" algn="just">
              <a:lnSpc>
                <a:spcPct val="150000"/>
              </a:lnSpc>
              <a:defRPr/>
            </a:pPr>
            <a:r>
              <a:rPr lang="zh-CN" altLang="en-US" sz="1400" dirty="0">
                <a:solidFill>
                  <a:srgbClr val="000000"/>
                </a:solidFill>
                <a:latin typeface="微软雅黑" panose="020B0503020204020204" pitchFamily="34" charset="-122"/>
                <a:ea typeface="微软雅黑" panose="020B0503020204020204" pitchFamily="34" charset="-122"/>
              </a:rPr>
              <a:t>新冠新变异株对</a:t>
            </a:r>
            <a:r>
              <a:rPr lang="en-US" altLang="zh-CN" sz="1400" dirty="0">
                <a:solidFill>
                  <a:srgbClr val="000000"/>
                </a:solidFill>
                <a:latin typeface="微软雅黑" panose="020B0503020204020204" pitchFamily="34" charset="-122"/>
                <a:ea typeface="微软雅黑" panose="020B0503020204020204" pitchFamily="34" charset="-122"/>
              </a:rPr>
              <a:t>A</a:t>
            </a:r>
            <a:r>
              <a:rPr lang="zh-CN" altLang="en-US" sz="1400" dirty="0">
                <a:solidFill>
                  <a:srgbClr val="000000"/>
                </a:solidFill>
                <a:latin typeface="微软雅黑" panose="020B0503020204020204" pitchFamily="34" charset="-122"/>
                <a:ea typeface="微软雅黑" panose="020B0503020204020204" pitchFamily="34" charset="-122"/>
              </a:rPr>
              <a:t>股影响有限，最多是短期“虚惊一场”，跨年行情已经徐徐展开并将继续，阶段性科创成长类板块“免疫力最强“，要抓住跨年行情三条主线：</a:t>
            </a:r>
            <a:r>
              <a:rPr lang="en-US" altLang="zh-CN" sz="1400" dirty="0">
                <a:solidFill>
                  <a:srgbClr val="000000"/>
                </a:solidFill>
                <a:latin typeface="微软雅黑" panose="020B0503020204020204" pitchFamily="34" charset="-122"/>
                <a:ea typeface="微软雅黑" panose="020B0503020204020204" pitchFamily="34" charset="-122"/>
              </a:rPr>
              <a:t>1.</a:t>
            </a:r>
            <a:r>
              <a:rPr lang="zh-CN" altLang="en-US" sz="1400" dirty="0">
                <a:solidFill>
                  <a:srgbClr val="000000"/>
                </a:solidFill>
                <a:latin typeface="微软雅黑" panose="020B0503020204020204" pitchFamily="34" charset="-122"/>
                <a:ea typeface="微软雅黑" panose="020B0503020204020204" pitchFamily="34" charset="-122"/>
              </a:rPr>
              <a:t>低估值板块 </a:t>
            </a:r>
            <a:r>
              <a:rPr lang="en-US" altLang="zh-CN" sz="1400" dirty="0">
                <a:solidFill>
                  <a:srgbClr val="000000"/>
                </a:solidFill>
                <a:latin typeface="微软雅黑" panose="020B0503020204020204" pitchFamily="34" charset="-122"/>
                <a:ea typeface="微软雅黑" panose="020B0503020204020204" pitchFamily="34" charset="-122"/>
              </a:rPr>
              <a:t>2.</a:t>
            </a:r>
            <a:r>
              <a:rPr lang="zh-CN" altLang="en-US" sz="1400" dirty="0">
                <a:solidFill>
                  <a:srgbClr val="000000"/>
                </a:solidFill>
                <a:latin typeface="微软雅黑" panose="020B0503020204020204" pitchFamily="34" charset="-122"/>
                <a:ea typeface="微软雅黑" panose="020B0503020204020204" pitchFamily="34" charset="-122"/>
              </a:rPr>
              <a:t>中美经贸关系缓和可能受益的版块 </a:t>
            </a:r>
            <a:r>
              <a:rPr lang="en-US" altLang="zh-CN" sz="1400" dirty="0">
                <a:solidFill>
                  <a:srgbClr val="000000"/>
                </a:solidFill>
                <a:latin typeface="微软雅黑" panose="020B0503020204020204" pitchFamily="34" charset="-122"/>
                <a:ea typeface="微软雅黑" panose="020B0503020204020204" pitchFamily="34" charset="-122"/>
              </a:rPr>
              <a:t>3.</a:t>
            </a:r>
            <a:r>
              <a:rPr lang="zh-CN" altLang="en-US" sz="1400" dirty="0">
                <a:solidFill>
                  <a:srgbClr val="000000"/>
                </a:solidFill>
                <a:latin typeface="微软雅黑" panose="020B0503020204020204" pitchFamily="34" charset="-122"/>
                <a:ea typeface="微软雅黑" panose="020B0503020204020204" pitchFamily="34" charset="-122"/>
              </a:rPr>
              <a:t>科技科创。</a:t>
            </a:r>
            <a:endParaRPr lang="en-US" altLang="zh-CN" sz="1400" dirty="0">
              <a:solidFill>
                <a:srgbClr val="000000"/>
              </a:solidFill>
              <a:latin typeface="微软雅黑" panose="020B0503020204020204" pitchFamily="34" charset="-122"/>
              <a:ea typeface="微软雅黑" panose="020B0503020204020204" pitchFamily="34" charset="-122"/>
            </a:endParaRPr>
          </a:p>
          <a:p>
            <a:pPr lvl="0" algn="just">
              <a:lnSpc>
                <a:spcPct val="150000"/>
              </a:lnSpc>
              <a:defRPr/>
            </a:pPr>
            <a:r>
              <a:rPr kumimoji="0" lang="zh-CN" altLang="en-US" sz="14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配置</a:t>
            </a:r>
            <a:r>
              <a:rPr lang="zh-CN" altLang="en-US" sz="1400" b="1" dirty="0">
                <a:solidFill>
                  <a:srgbClr val="000000"/>
                </a:solidFill>
                <a:latin typeface="微软雅黑" panose="020B0503020204020204" pitchFamily="34" charset="-122"/>
                <a:ea typeface="微软雅黑" panose="020B0503020204020204" pitchFamily="34" charset="-122"/>
              </a:rPr>
              <a:t>建议：科创成长、新能源、新一代信息通信技术等</a:t>
            </a:r>
          </a:p>
          <a:p>
            <a:pPr marL="0" marR="0" lvl="0" indent="0" algn="just" defTabSz="914400" rtl="0" eaLnBrk="1" fontAlgn="auto" latinLnBrk="0" hangingPunct="1">
              <a:lnSpc>
                <a:spcPct val="150000"/>
              </a:lnSpc>
              <a:spcBef>
                <a:spcPts val="0"/>
              </a:spcBef>
              <a:spcAft>
                <a:spcPts val="0"/>
              </a:spcAft>
              <a:buClrTx/>
              <a:buSzTx/>
              <a:buFontTx/>
              <a:buNone/>
              <a:tabLst/>
              <a:defRPr/>
            </a:pPr>
            <a:r>
              <a:rPr lang="en-US" altLang="zh-CN" sz="1400" b="1" dirty="0">
                <a:solidFill>
                  <a:srgbClr val="000000"/>
                </a:solidFill>
                <a:latin typeface="微软雅黑" panose="020B0503020204020204" pitchFamily="34" charset="-122"/>
                <a:ea typeface="微软雅黑" panose="020B0503020204020204" pitchFamily="34" charset="-122"/>
              </a:rPr>
              <a:t>10</a:t>
            </a:r>
            <a:r>
              <a:rPr lang="zh-CN" altLang="en-US" sz="1400" b="1" dirty="0">
                <a:solidFill>
                  <a:srgbClr val="000000"/>
                </a:solidFill>
                <a:latin typeface="微软雅黑" panose="020B0503020204020204" pitchFamily="34" charset="-122"/>
                <a:ea typeface="微软雅黑" panose="020B0503020204020204" pitchFamily="34" charset="-122"/>
              </a:rPr>
              <a:t>月：谨慎看多， </a:t>
            </a:r>
            <a:r>
              <a:rPr lang="en-US" altLang="zh-CN" sz="1400" b="1" dirty="0">
                <a:solidFill>
                  <a:srgbClr val="000000"/>
                </a:solidFill>
                <a:latin typeface="微软雅黑" panose="020B0503020204020204" pitchFamily="34" charset="-122"/>
                <a:ea typeface="微软雅黑" panose="020B0503020204020204" pitchFamily="34" charset="-122"/>
              </a:rPr>
              <a:t>11</a:t>
            </a:r>
            <a:r>
              <a:rPr lang="zh-CN" altLang="en-US" sz="1400" b="1" dirty="0">
                <a:solidFill>
                  <a:srgbClr val="000000"/>
                </a:solidFill>
                <a:latin typeface="微软雅黑" panose="020B0503020204020204" pitchFamily="34" charset="-122"/>
                <a:ea typeface="微软雅黑" panose="020B0503020204020204" pitchFamily="34" charset="-122"/>
              </a:rPr>
              <a:t>月：谨慎看多 </a:t>
            </a:r>
            <a:r>
              <a:rPr lang="en-US" altLang="zh-CN" sz="1400" b="1" dirty="0">
                <a:solidFill>
                  <a:srgbClr val="000000"/>
                </a:solidFill>
                <a:latin typeface="微软雅黑" panose="020B0503020204020204" pitchFamily="34" charset="-122"/>
                <a:ea typeface="微软雅黑" panose="020B0503020204020204" pitchFamily="34" charset="-122"/>
              </a:rPr>
              <a:t>12</a:t>
            </a:r>
            <a:r>
              <a:rPr lang="zh-CN" altLang="en-US" sz="1400" b="1" dirty="0">
                <a:solidFill>
                  <a:srgbClr val="000000"/>
                </a:solidFill>
                <a:latin typeface="微软雅黑" panose="020B0503020204020204" pitchFamily="34" charset="-122"/>
                <a:ea typeface="微软雅黑" panose="020B0503020204020204" pitchFamily="34" charset="-122"/>
              </a:rPr>
              <a:t>月：看多</a:t>
            </a:r>
            <a:endParaRPr kumimoji="0" lang="en-US" altLang="zh-CN" sz="14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
        <p:nvSpPr>
          <p:cNvPr id="17" name="文本框 16">
            <a:extLst>
              <a:ext uri="{FF2B5EF4-FFF2-40B4-BE49-F238E27FC236}">
                <a16:creationId xmlns:a16="http://schemas.microsoft.com/office/drawing/2014/main" id="{09326E97-0652-430B-A78F-EB67DFE8AF09}"/>
              </a:ext>
            </a:extLst>
          </p:cNvPr>
          <p:cNvSpPr txBox="1"/>
          <p:nvPr/>
        </p:nvSpPr>
        <p:spPr>
          <a:xfrm>
            <a:off x="6096000" y="1002351"/>
            <a:ext cx="5445211" cy="2031325"/>
          </a:xfrm>
          <a:prstGeom prst="rect">
            <a:avLst/>
          </a:prstGeom>
          <a:noFill/>
        </p:spPr>
        <p:txBody>
          <a:bodyPr wrap="square" rtlCol="0">
            <a:spAutoFit/>
          </a:bodyPr>
          <a:lstStyle/>
          <a:p>
            <a:pPr lvl="0" algn="just">
              <a:lnSpc>
                <a:spcPct val="150000"/>
              </a:lnSpc>
              <a:defRPr/>
            </a:pPr>
            <a:r>
              <a:rPr lang="zh-CN" altLang="en-US" sz="1400" dirty="0">
                <a:solidFill>
                  <a:srgbClr val="000000"/>
                </a:solidFill>
                <a:latin typeface="微软雅黑" panose="020B0503020204020204" pitchFamily="34" charset="-122"/>
                <a:ea typeface="微软雅黑" panose="020B0503020204020204" pitchFamily="34" charset="-122"/>
              </a:rPr>
              <a:t>当前经济仍在衰退象限内，随着能源价格调整，</a:t>
            </a:r>
            <a:r>
              <a:rPr lang="en-US" altLang="zh-CN" sz="1400" dirty="0">
                <a:solidFill>
                  <a:srgbClr val="000000"/>
                </a:solidFill>
                <a:latin typeface="微软雅黑" panose="020B0503020204020204" pitchFamily="34" charset="-122"/>
                <a:ea typeface="微软雅黑" panose="020B0503020204020204" pitchFamily="34" charset="-122"/>
              </a:rPr>
              <a:t>PPI</a:t>
            </a:r>
            <a:r>
              <a:rPr lang="zh-CN" altLang="en-US" sz="1400" dirty="0">
                <a:solidFill>
                  <a:srgbClr val="000000"/>
                </a:solidFill>
                <a:latin typeface="微软雅黑" panose="020B0503020204020204" pitchFamily="34" charset="-122"/>
                <a:ea typeface="微软雅黑" panose="020B0503020204020204" pitchFamily="34" charset="-122"/>
              </a:rPr>
              <a:t>有望筑顶回落。流动性环境仍维持在较宽松区间内，预计后续货币政策将开始由“宽货币”转向“宽信用”，信用环境有所改善，将会带来社融增速四季度回升。年末的小盘风格可能是</a:t>
            </a:r>
            <a:r>
              <a:rPr lang="en-US" altLang="zh-CN" sz="1400" dirty="0">
                <a:solidFill>
                  <a:srgbClr val="000000"/>
                </a:solidFill>
                <a:latin typeface="微软雅黑" panose="020B0503020204020204" pitchFamily="34" charset="-122"/>
                <a:ea typeface="微软雅黑" panose="020B0503020204020204" pitchFamily="34" charset="-122"/>
              </a:rPr>
              <a:t>2022</a:t>
            </a:r>
            <a:r>
              <a:rPr lang="zh-CN" altLang="en-US" sz="1400" dirty="0">
                <a:solidFill>
                  <a:srgbClr val="000000"/>
                </a:solidFill>
                <a:latin typeface="微软雅黑" panose="020B0503020204020204" pitchFamily="34" charset="-122"/>
                <a:ea typeface="微软雅黑" panose="020B0503020204020204" pitchFamily="34" charset="-122"/>
              </a:rPr>
              <a:t>年的预演。</a:t>
            </a:r>
            <a:endParaRPr lang="en-US" altLang="zh-CN" sz="1400" dirty="0">
              <a:solidFill>
                <a:srgbClr val="000000"/>
              </a:solidFill>
              <a:latin typeface="微软雅黑" panose="020B0503020204020204" pitchFamily="34" charset="-122"/>
              <a:ea typeface="微软雅黑" panose="020B0503020204020204" pitchFamily="34" charset="-122"/>
            </a:endParaRPr>
          </a:p>
          <a:p>
            <a:pPr lvl="0" algn="just">
              <a:lnSpc>
                <a:spcPct val="150000"/>
              </a:lnSpc>
              <a:defRPr/>
            </a:pPr>
            <a:r>
              <a:rPr kumimoji="0" lang="zh-CN" altLang="en-US" sz="14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配置建议：</a:t>
            </a:r>
            <a:r>
              <a:rPr lang="zh-CN" altLang="en-US" sz="1400" b="1" dirty="0">
                <a:solidFill>
                  <a:srgbClr val="000000"/>
                </a:solidFill>
                <a:latin typeface="微软雅黑" panose="020B0503020204020204" pitchFamily="34" charset="-122"/>
                <a:ea typeface="微软雅黑" panose="020B0503020204020204" pitchFamily="34" charset="-122"/>
              </a:rPr>
              <a:t>汽车及零部件、猪肉、光伏、风电、军工等</a:t>
            </a:r>
            <a:endParaRPr lang="en-US" altLang="zh-CN" sz="1400" b="1" dirty="0">
              <a:solidFill>
                <a:srgbClr val="000000"/>
              </a:solidFill>
              <a:latin typeface="微软雅黑" panose="020B0503020204020204" pitchFamily="34" charset="-122"/>
              <a:ea typeface="微软雅黑" panose="020B0503020204020204" pitchFamily="34" charset="-122"/>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en-US" altLang="zh-CN" sz="1400" b="1" dirty="0">
                <a:solidFill>
                  <a:srgbClr val="000000"/>
                </a:solidFill>
                <a:latin typeface="微软雅黑" panose="020B0503020204020204" pitchFamily="34" charset="-122"/>
                <a:ea typeface="微软雅黑" panose="020B0503020204020204" pitchFamily="34" charset="-122"/>
              </a:rPr>
              <a:t>10</a:t>
            </a:r>
            <a:r>
              <a:rPr lang="zh-CN" altLang="en-US" sz="1400" b="1" dirty="0">
                <a:solidFill>
                  <a:srgbClr val="000000"/>
                </a:solidFill>
                <a:latin typeface="微软雅黑" panose="020B0503020204020204" pitchFamily="34" charset="-122"/>
                <a:ea typeface="微软雅黑" panose="020B0503020204020204" pitchFamily="34" charset="-122"/>
              </a:rPr>
              <a:t>月：看空，</a:t>
            </a:r>
            <a:r>
              <a:rPr lang="en-US" altLang="zh-CN" sz="1400" b="1" dirty="0">
                <a:solidFill>
                  <a:srgbClr val="000000"/>
                </a:solidFill>
                <a:latin typeface="微软雅黑" panose="020B0503020204020204" pitchFamily="34" charset="-122"/>
                <a:ea typeface="微软雅黑" panose="020B0503020204020204" pitchFamily="34" charset="-122"/>
              </a:rPr>
              <a:t>11</a:t>
            </a:r>
            <a:r>
              <a:rPr lang="zh-CN" altLang="en-US" sz="1400" b="1" dirty="0">
                <a:solidFill>
                  <a:srgbClr val="000000"/>
                </a:solidFill>
                <a:latin typeface="微软雅黑" panose="020B0503020204020204" pitchFamily="34" charset="-122"/>
                <a:ea typeface="微软雅黑" panose="020B0503020204020204" pitchFamily="34" charset="-122"/>
              </a:rPr>
              <a:t>月：看空，</a:t>
            </a:r>
            <a:r>
              <a:rPr lang="en-US" altLang="zh-CN" sz="1400" b="1" dirty="0">
                <a:solidFill>
                  <a:srgbClr val="000000"/>
                </a:solidFill>
                <a:latin typeface="微软雅黑" panose="020B0503020204020204" pitchFamily="34" charset="-122"/>
                <a:ea typeface="微软雅黑" panose="020B0503020204020204" pitchFamily="34" charset="-122"/>
              </a:rPr>
              <a:t>12</a:t>
            </a:r>
            <a:r>
              <a:rPr lang="zh-CN" altLang="en-US" sz="1400" b="1" dirty="0">
                <a:solidFill>
                  <a:srgbClr val="000000"/>
                </a:solidFill>
                <a:latin typeface="微软雅黑" panose="020B0503020204020204" pitchFamily="34" charset="-122"/>
                <a:ea typeface="微软雅黑" panose="020B0503020204020204" pitchFamily="34" charset="-122"/>
              </a:rPr>
              <a:t>月：谨慎看空</a:t>
            </a:r>
            <a:endParaRPr lang="en-US" altLang="zh-CN" sz="1400" b="1"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34665385"/>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1595439" y="1071563"/>
            <a:ext cx="8929687" cy="3071812"/>
          </a:xfrm>
          <a:prstGeom prst="rect">
            <a:avLst/>
          </a:prstGeom>
          <a:noFill/>
          <a:ln w="9525">
            <a:noFill/>
            <a:miter lim="800000"/>
          </a:ln>
        </p:spPr>
        <p:txBody>
          <a:bodyPr/>
          <a:lstStyle/>
          <a:p>
            <a:pPr marL="342900" marR="0" lvl="0" indent="-342900" algn="l" defTabSz="914400" rtl="0" eaLnBrk="1" fontAlgn="auto" latinLnBrk="0" hangingPunct="1">
              <a:lnSpc>
                <a:spcPct val="135000"/>
              </a:lnSpc>
              <a:spcBef>
                <a:spcPct val="20000"/>
              </a:spcBef>
              <a:spcAft>
                <a:spcPts val="0"/>
              </a:spcAft>
              <a:buClr>
                <a:srgbClr val="6699FF"/>
              </a:buClr>
              <a:buSzTx/>
              <a:buFont typeface="Wingdings" panose="05000000000000000000" pitchFamily="2" charset="2"/>
              <a:buChar char="n"/>
              <a:tabLst/>
              <a:defRPr/>
            </a:pPr>
            <a:endParaRPr kumimoji="0" lang="en-US" altLang="zh-CN" sz="1800" b="1" i="0" u="none" strike="noStrike" kern="1200" cap="none" spc="0" normalizeH="0" baseline="0" noProof="0" dirty="0">
              <a:ln>
                <a:noFill/>
              </a:ln>
              <a:solidFill>
                <a:srgbClr val="000066"/>
              </a:solidFill>
              <a:effectLst/>
              <a:uLnTx/>
              <a:uFillTx/>
              <a:latin typeface="幼圆"/>
              <a:ea typeface="幼圆"/>
              <a:cs typeface="+mn-cs"/>
            </a:endParaRPr>
          </a:p>
          <a:p>
            <a:pPr marL="342900" marR="0" lvl="0" indent="-342900" algn="l" defTabSz="914400" rtl="0" eaLnBrk="1" fontAlgn="auto" latinLnBrk="0" hangingPunct="1">
              <a:lnSpc>
                <a:spcPct val="135000"/>
              </a:lnSpc>
              <a:spcBef>
                <a:spcPct val="20000"/>
              </a:spcBef>
              <a:spcAft>
                <a:spcPts val="0"/>
              </a:spcAft>
              <a:buClr>
                <a:srgbClr val="6699FF"/>
              </a:buClr>
              <a:buSzTx/>
              <a:buFont typeface="Wingdings" panose="05000000000000000000" pitchFamily="2" charset="2"/>
              <a:buChar char="n"/>
              <a:tabLst/>
              <a:defRPr/>
            </a:pPr>
            <a:endParaRPr kumimoji="0" lang="en-US" altLang="zh-CN" sz="1800" b="1" i="0" u="none" strike="noStrike" kern="1200" cap="none" spc="0" normalizeH="0" baseline="0" noProof="0" dirty="0">
              <a:ln>
                <a:noFill/>
              </a:ln>
              <a:solidFill>
                <a:srgbClr val="000066"/>
              </a:solidFill>
              <a:effectLst/>
              <a:uLnTx/>
              <a:uFillTx/>
              <a:latin typeface="幼圆"/>
              <a:ea typeface="幼圆"/>
              <a:cs typeface="+mn-cs"/>
            </a:endParaRPr>
          </a:p>
          <a:p>
            <a:pPr marL="342900" marR="0" lvl="0" indent="-342900" algn="l" defTabSz="914400" rtl="0" eaLnBrk="1" fontAlgn="auto" latinLnBrk="0" hangingPunct="1">
              <a:lnSpc>
                <a:spcPct val="135000"/>
              </a:lnSpc>
              <a:spcBef>
                <a:spcPct val="20000"/>
              </a:spcBef>
              <a:spcAft>
                <a:spcPts val="0"/>
              </a:spcAft>
              <a:buClr>
                <a:srgbClr val="6699FF"/>
              </a:buClr>
              <a:buSzTx/>
              <a:buFontTx/>
              <a:buNone/>
              <a:tabLst/>
              <a:defRPr/>
            </a:pPr>
            <a:endParaRPr kumimoji="0" lang="en-US" altLang="zh-CN" sz="1800" b="1" i="0" u="none" strike="noStrike" kern="1200" cap="none" spc="0" normalizeH="0" baseline="0" noProof="0" dirty="0">
              <a:ln>
                <a:noFill/>
              </a:ln>
              <a:solidFill>
                <a:srgbClr val="000066"/>
              </a:solidFill>
              <a:effectLst/>
              <a:uLnTx/>
              <a:uFillTx/>
              <a:latin typeface="幼圆"/>
              <a:ea typeface="幼圆"/>
              <a:cs typeface="+mn-cs"/>
            </a:endParaRPr>
          </a:p>
          <a:p>
            <a:pPr marL="342900" marR="0" lvl="0" indent="-342900" algn="l" defTabSz="914400" rtl="0" eaLnBrk="1" fontAlgn="auto" latinLnBrk="0" hangingPunct="1">
              <a:lnSpc>
                <a:spcPct val="135000"/>
              </a:lnSpc>
              <a:spcBef>
                <a:spcPct val="20000"/>
              </a:spcBef>
              <a:spcAft>
                <a:spcPts val="0"/>
              </a:spcAft>
              <a:buClr>
                <a:srgbClr val="6699FF"/>
              </a:buClr>
              <a:buSzTx/>
              <a:buFontTx/>
              <a:buNone/>
              <a:tabLst/>
              <a:defRPr/>
            </a:pPr>
            <a:endParaRPr kumimoji="0" lang="en-US" altLang="zh-CN" sz="1800" b="1" i="0" u="none" strike="noStrike" kern="1200" cap="none" spc="0" normalizeH="0" baseline="0" noProof="0" dirty="0">
              <a:ln>
                <a:noFill/>
              </a:ln>
              <a:solidFill>
                <a:srgbClr val="000066"/>
              </a:solidFill>
              <a:effectLst/>
              <a:uLnTx/>
              <a:uFillTx/>
              <a:latin typeface="幼圆"/>
              <a:ea typeface="幼圆"/>
              <a:cs typeface="+mn-cs"/>
            </a:endParaRPr>
          </a:p>
          <a:p>
            <a:pPr marL="342900" marR="0" lvl="0" indent="-342900" algn="l" defTabSz="914400" rtl="0" eaLnBrk="1" fontAlgn="auto" latinLnBrk="0" hangingPunct="1">
              <a:lnSpc>
                <a:spcPct val="135000"/>
              </a:lnSpc>
              <a:spcBef>
                <a:spcPct val="20000"/>
              </a:spcBef>
              <a:spcAft>
                <a:spcPts val="0"/>
              </a:spcAft>
              <a:buClr>
                <a:srgbClr val="6699FF"/>
              </a:buClr>
              <a:buSzTx/>
              <a:buFontTx/>
              <a:buNone/>
              <a:tabLst/>
              <a:defRPr/>
            </a:pPr>
            <a:endParaRPr kumimoji="0" lang="en-US" altLang="zh-CN" sz="1800" b="1" i="0" u="none" strike="noStrike" kern="1200" cap="none" spc="0" normalizeH="0" baseline="0" noProof="0" dirty="0">
              <a:ln>
                <a:noFill/>
              </a:ln>
              <a:solidFill>
                <a:srgbClr val="000066"/>
              </a:solidFill>
              <a:effectLst/>
              <a:uLnTx/>
              <a:uFillTx/>
              <a:latin typeface="幼圆"/>
              <a:ea typeface="幼圆"/>
              <a:cs typeface="+mn-cs"/>
            </a:endParaRPr>
          </a:p>
          <a:p>
            <a:pPr marL="342900" marR="0" lvl="0" indent="-342900" algn="l" defTabSz="914400" rtl="0" eaLnBrk="1" fontAlgn="auto" latinLnBrk="0" hangingPunct="1">
              <a:lnSpc>
                <a:spcPct val="135000"/>
              </a:lnSpc>
              <a:spcBef>
                <a:spcPct val="20000"/>
              </a:spcBef>
              <a:spcAft>
                <a:spcPts val="0"/>
              </a:spcAft>
              <a:buClr>
                <a:srgbClr val="6699FF"/>
              </a:buClr>
              <a:buSzTx/>
              <a:buFontTx/>
              <a:buNone/>
              <a:tabLst/>
              <a:defRPr/>
            </a:pPr>
            <a:endParaRPr kumimoji="0" lang="en-US" altLang="zh-CN" sz="1800" b="1" i="0" u="none" strike="noStrike" kern="1200" cap="none" spc="0" normalizeH="0" baseline="0" noProof="0" dirty="0">
              <a:ln>
                <a:noFill/>
              </a:ln>
              <a:solidFill>
                <a:srgbClr val="000066"/>
              </a:solidFill>
              <a:effectLst/>
              <a:uLnTx/>
              <a:uFillTx/>
              <a:latin typeface="幼圆"/>
              <a:ea typeface="幼圆"/>
              <a:cs typeface="+mn-cs"/>
            </a:endParaRPr>
          </a:p>
          <a:p>
            <a:pPr marL="342900" marR="0" lvl="0" indent="-342900" algn="l" defTabSz="914400" rtl="0" eaLnBrk="1" fontAlgn="auto" latinLnBrk="0" hangingPunct="1">
              <a:lnSpc>
                <a:spcPct val="135000"/>
              </a:lnSpc>
              <a:spcBef>
                <a:spcPct val="20000"/>
              </a:spcBef>
              <a:spcAft>
                <a:spcPts val="0"/>
              </a:spcAft>
              <a:buClr>
                <a:srgbClr val="6699FF"/>
              </a:buClr>
              <a:buSzTx/>
              <a:buFontTx/>
              <a:buNone/>
              <a:tabLst/>
              <a:defRPr/>
            </a:pPr>
            <a:endParaRPr kumimoji="0" lang="en-US" altLang="zh-CN" sz="1800" b="1" i="0" u="none" strike="noStrike" kern="1200" cap="none" spc="0" normalizeH="0" baseline="0" noProof="0" dirty="0">
              <a:ln>
                <a:noFill/>
              </a:ln>
              <a:solidFill>
                <a:srgbClr val="000066"/>
              </a:solidFill>
              <a:effectLst/>
              <a:uLnTx/>
              <a:uFillTx/>
              <a:latin typeface="幼圆"/>
              <a:ea typeface="幼圆"/>
              <a:cs typeface="+mn-cs"/>
            </a:endParaRPr>
          </a:p>
          <a:p>
            <a:pPr marL="342900" marR="0" lvl="0" indent="-342900" algn="l" defTabSz="914400" rtl="0" eaLnBrk="1" fontAlgn="auto" latinLnBrk="0" hangingPunct="1">
              <a:lnSpc>
                <a:spcPct val="135000"/>
              </a:lnSpc>
              <a:spcBef>
                <a:spcPct val="20000"/>
              </a:spcBef>
              <a:spcAft>
                <a:spcPts val="0"/>
              </a:spcAft>
              <a:buClr>
                <a:srgbClr val="6699FF"/>
              </a:buClr>
              <a:buSzTx/>
              <a:buFontTx/>
              <a:buNone/>
              <a:tabLst/>
              <a:defRPr/>
            </a:pPr>
            <a:r>
              <a:rPr kumimoji="0" lang="zh-CN" altLang="en-US" sz="1800" b="1" i="0" u="none" strike="noStrike" kern="1200" cap="none" spc="0" normalizeH="0" baseline="0" noProof="0" dirty="0">
                <a:ln>
                  <a:noFill/>
                </a:ln>
                <a:solidFill>
                  <a:srgbClr val="000066"/>
                </a:solidFill>
                <a:effectLst/>
                <a:uLnTx/>
                <a:uFillTx/>
                <a:latin typeface="幼圆"/>
                <a:ea typeface="幼圆"/>
                <a:cs typeface="+mn-cs"/>
              </a:rPr>
              <a:t>    </a:t>
            </a:r>
            <a:endParaRPr kumimoji="0" lang="en-US" altLang="zh-CN" sz="1800" b="1" i="0" u="none" strike="noStrike" kern="1200" cap="none" spc="0" normalizeH="0" baseline="0" noProof="0" dirty="0">
              <a:ln>
                <a:noFill/>
              </a:ln>
              <a:solidFill>
                <a:srgbClr val="000066"/>
              </a:solidFill>
              <a:effectLst/>
              <a:uLnTx/>
              <a:uFillTx/>
              <a:latin typeface="幼圆"/>
              <a:ea typeface="幼圆"/>
              <a:cs typeface="+mn-cs"/>
            </a:endParaRPr>
          </a:p>
          <a:p>
            <a:pPr marL="0" marR="0" lvl="0" indent="0" algn="l" defTabSz="914400" rtl="0" eaLnBrk="1" fontAlgn="auto" latinLnBrk="0" hangingPunct="1">
              <a:lnSpc>
                <a:spcPct val="135000"/>
              </a:lnSpc>
              <a:spcBef>
                <a:spcPct val="20000"/>
              </a:spcBef>
              <a:spcAft>
                <a:spcPts val="0"/>
              </a:spcAft>
              <a:buClr>
                <a:srgbClr val="6699FF"/>
              </a:buClr>
              <a:buSzTx/>
              <a:buFontTx/>
              <a:buNone/>
              <a:tabLst/>
              <a:defRPr/>
            </a:pPr>
            <a:endParaRPr kumimoji="0" lang="en-US" altLang="zh-CN" sz="1800" b="1" i="0" u="none" strike="noStrike" kern="1200" cap="none" spc="0" normalizeH="0" baseline="0" noProof="0" dirty="0">
              <a:ln>
                <a:noFill/>
              </a:ln>
              <a:solidFill>
                <a:srgbClr val="000066"/>
              </a:solidFill>
              <a:effectLst/>
              <a:uLnTx/>
              <a:uFillTx/>
              <a:latin typeface="幼圆"/>
              <a:ea typeface="幼圆" panose="02010509060101010101" pitchFamily="49" charset="-122"/>
              <a:cs typeface="+mn-cs"/>
            </a:endParaRPr>
          </a:p>
          <a:p>
            <a:pPr marL="342900" marR="0" lvl="0" indent="-342900" algn="l" defTabSz="914400" rtl="0" eaLnBrk="1" fontAlgn="auto" latinLnBrk="0" hangingPunct="1">
              <a:lnSpc>
                <a:spcPct val="135000"/>
              </a:lnSpc>
              <a:spcBef>
                <a:spcPct val="20000"/>
              </a:spcBef>
              <a:spcAft>
                <a:spcPts val="0"/>
              </a:spcAft>
              <a:buClr>
                <a:srgbClr val="6699FF"/>
              </a:buClr>
              <a:buSzTx/>
              <a:buFontTx/>
              <a:buNone/>
              <a:tabLst/>
              <a:defRPr/>
            </a:pPr>
            <a:endParaRPr kumimoji="0" lang="en-US" altLang="zh-CN" sz="1600" b="1" i="0" u="none" strike="noStrike" kern="1200" cap="none" spc="0" normalizeH="0" baseline="0" noProof="0" dirty="0">
              <a:ln>
                <a:noFill/>
              </a:ln>
              <a:solidFill>
                <a:srgbClr val="000066"/>
              </a:solidFill>
              <a:effectLst/>
              <a:uLnTx/>
              <a:uFillTx/>
              <a:latin typeface="幼圆"/>
              <a:ea typeface="幼圆" panose="02010509060101010101" pitchFamily="49"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0000"/>
              </a:solidFill>
              <a:effectLst/>
              <a:uLnTx/>
              <a:uFillTx/>
              <a:latin typeface="幼圆"/>
              <a:ea typeface="幼圆"/>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000000"/>
                </a:solidFill>
                <a:effectLst/>
                <a:uLnTx/>
                <a:uFillTx/>
                <a:latin typeface="幼圆"/>
                <a:ea typeface="幼圆"/>
                <a:cs typeface="+mn-cs"/>
              </a:rPr>
              <a:t> </a:t>
            </a:r>
          </a:p>
        </p:txBody>
      </p:sp>
      <p:sp>
        <p:nvSpPr>
          <p:cNvPr id="32771" name="Rectangle 2"/>
          <p:cNvSpPr>
            <a:spLocks noChangeArrowheads="1"/>
          </p:cNvSpPr>
          <p:nvPr/>
        </p:nvSpPr>
        <p:spPr bwMode="white">
          <a:xfrm>
            <a:off x="230400" y="260350"/>
            <a:ext cx="1175678" cy="708025"/>
          </a:xfrm>
          <a:prstGeom prst="rect">
            <a:avLst/>
          </a:prstGeom>
          <a:noFill/>
          <a:ln w="9525">
            <a:noFill/>
            <a:miter lim="800000"/>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展望</a:t>
            </a:r>
          </a:p>
        </p:txBody>
      </p:sp>
      <p:sp>
        <p:nvSpPr>
          <p:cNvPr id="6" name="矩形 5"/>
          <p:cNvSpPr/>
          <p:nvPr/>
        </p:nvSpPr>
        <p:spPr>
          <a:xfrm>
            <a:off x="1738313" y="1285875"/>
            <a:ext cx="8501062" cy="369888"/>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a:ln>
                  <a:noFill/>
                </a:ln>
                <a:solidFill>
                  <a:srgbClr val="000066"/>
                </a:solidFill>
                <a:effectLst/>
                <a:uLnTx/>
                <a:uFillTx/>
                <a:latin typeface="幼圆"/>
                <a:ea typeface="幼圆"/>
                <a:cs typeface="+mn-cs"/>
              </a:rPr>
              <a:t>   </a:t>
            </a:r>
          </a:p>
        </p:txBody>
      </p:sp>
      <p:sp>
        <p:nvSpPr>
          <p:cNvPr id="2" name="文本框 1"/>
          <p:cNvSpPr txBox="1"/>
          <p:nvPr/>
        </p:nvSpPr>
        <p:spPr bwMode="auto">
          <a:xfrm>
            <a:off x="623309" y="730705"/>
            <a:ext cx="10873946" cy="5539465"/>
          </a:xfrm>
          <a:prstGeom prst="rect">
            <a:avLst/>
          </a:prstGeom>
          <a:noFill/>
          <a:ln w="9525">
            <a:noFill/>
            <a:miter lim="800000"/>
          </a:ln>
        </p:spPr>
        <p:txBody>
          <a:bodyPr wrap="square" rtlCol="0">
            <a:spAutoFit/>
          </a:bodyPr>
          <a:lstStyle/>
          <a:p>
            <a:pPr indent="720000" algn="just">
              <a:lnSpc>
                <a:spcPct val="200000"/>
              </a:lnSpc>
              <a:defRPr/>
            </a:pPr>
            <a:r>
              <a:rPr lang="en-US" altLang="zh-CN" sz="2000" dirty="0">
                <a:solidFill>
                  <a:srgbClr val="000000"/>
                </a:solidFill>
                <a:latin typeface="微软雅黑" panose="020B0503020204020204" pitchFamily="34" charset="-122"/>
                <a:ea typeface="微软雅黑" panose="020B0503020204020204" pitchFamily="34" charset="-122"/>
              </a:rPr>
              <a:t>11</a:t>
            </a:r>
            <a:r>
              <a:rPr lang="zh-CN" altLang="en-US" sz="2000" dirty="0">
                <a:solidFill>
                  <a:srgbClr val="000000"/>
                </a:solidFill>
                <a:latin typeface="微软雅黑" panose="020B0503020204020204" pitchFamily="34" charset="-122"/>
                <a:ea typeface="微软雅黑" panose="020B0503020204020204" pitchFamily="34" charset="-122"/>
              </a:rPr>
              <a:t>月，受新冠疫情反复的影响，市场受到了一定的影响，但这种波动大概率是短期震荡。我国市场相比海外市场安全性更高，一是因为我国疫情防控系统较好的发挥了作用，而是因为我国完整的市场体系，外来冲击产生的伤害更小。</a:t>
            </a:r>
            <a:r>
              <a:rPr lang="en-US" altLang="zh-CN" sz="2000" dirty="0">
                <a:solidFill>
                  <a:srgbClr val="000000"/>
                </a:solidFill>
                <a:latin typeface="微软雅黑" panose="020B0503020204020204" pitchFamily="34" charset="-122"/>
                <a:ea typeface="微软雅黑" panose="020B0503020204020204" pitchFamily="34" charset="-122"/>
              </a:rPr>
              <a:t>12</a:t>
            </a:r>
            <a:r>
              <a:rPr lang="zh-CN" altLang="en-US" sz="2000" dirty="0">
                <a:solidFill>
                  <a:srgbClr val="000000"/>
                </a:solidFill>
                <a:latin typeface="微软雅黑" panose="020B0503020204020204" pitchFamily="34" charset="-122"/>
                <a:ea typeface="微软雅黑" panose="020B0503020204020204" pitchFamily="34" charset="-122"/>
              </a:rPr>
              <a:t>月</a:t>
            </a:r>
            <a:r>
              <a:rPr lang="en-US" altLang="zh-CN" sz="2000" dirty="0">
                <a:solidFill>
                  <a:srgbClr val="000000"/>
                </a:solidFill>
                <a:latin typeface="微软雅黑" panose="020B0503020204020204" pitchFamily="34" charset="-122"/>
                <a:ea typeface="微软雅黑" panose="020B0503020204020204" pitchFamily="34" charset="-122"/>
              </a:rPr>
              <a:t>6</a:t>
            </a:r>
            <a:r>
              <a:rPr lang="zh-CN" altLang="en-US" sz="2000" dirty="0">
                <a:solidFill>
                  <a:srgbClr val="000000"/>
                </a:solidFill>
                <a:latin typeface="微软雅黑" panose="020B0503020204020204" pitchFamily="34" charset="-122"/>
                <a:ea typeface="微软雅黑" panose="020B0503020204020204" pitchFamily="34" charset="-122"/>
              </a:rPr>
              <a:t>日央行宣布全面下调存款准备金率</a:t>
            </a:r>
            <a:r>
              <a:rPr lang="en-US" altLang="zh-CN" sz="2000" dirty="0">
                <a:solidFill>
                  <a:srgbClr val="000000"/>
                </a:solidFill>
                <a:latin typeface="微软雅黑" panose="020B0503020204020204" pitchFamily="34" charset="-122"/>
                <a:ea typeface="微软雅黑" panose="020B0503020204020204" pitchFamily="34" charset="-122"/>
              </a:rPr>
              <a:t>0.5</a:t>
            </a:r>
            <a:r>
              <a:rPr lang="zh-CN" altLang="en-US" sz="2000" dirty="0">
                <a:solidFill>
                  <a:srgbClr val="000000"/>
                </a:solidFill>
                <a:latin typeface="微软雅黑" panose="020B0503020204020204" pitchFamily="34" charset="-122"/>
                <a:ea typeface="微软雅黑" panose="020B0503020204020204" pitchFamily="34" charset="-122"/>
              </a:rPr>
              <a:t>个百分点，向市场释放与</a:t>
            </a:r>
            <a:r>
              <a:rPr lang="en-US" altLang="zh-CN" sz="2000" dirty="0">
                <a:solidFill>
                  <a:srgbClr val="000000"/>
                </a:solidFill>
                <a:latin typeface="微软雅黑" panose="020B0503020204020204" pitchFamily="34" charset="-122"/>
                <a:ea typeface="微软雅黑" panose="020B0503020204020204" pitchFamily="34" charset="-122"/>
              </a:rPr>
              <a:t>1.2</a:t>
            </a:r>
            <a:r>
              <a:rPr lang="zh-CN" altLang="en-US" sz="2000" dirty="0">
                <a:solidFill>
                  <a:srgbClr val="000000"/>
                </a:solidFill>
                <a:latin typeface="微软雅黑" panose="020B0503020204020204" pitchFamily="34" charset="-122"/>
                <a:ea typeface="微软雅黑" panose="020B0503020204020204" pitchFamily="34" charset="-122"/>
              </a:rPr>
              <a:t>万亿流动性，向市场释放信号，未来货币政策可能由“宽货币”转为“宽信用”，信用环境有所改善，因此今年的“跨年行情”依旧值得期待。</a:t>
            </a:r>
            <a:endParaRPr lang="en-US" altLang="zh-CN" sz="2000" dirty="0">
              <a:solidFill>
                <a:srgbClr val="000000"/>
              </a:solidFill>
              <a:latin typeface="微软雅黑" panose="020B0503020204020204" pitchFamily="34" charset="-122"/>
              <a:ea typeface="微软雅黑" panose="020B0503020204020204" pitchFamily="34" charset="-122"/>
            </a:endParaRPr>
          </a:p>
          <a:p>
            <a:pPr indent="720000" algn="just">
              <a:lnSpc>
                <a:spcPct val="200000"/>
              </a:lnSpc>
              <a:defRPr/>
            </a:pPr>
            <a:r>
              <a:rPr lang="zh-CN" altLang="en-US" sz="2000" dirty="0">
                <a:solidFill>
                  <a:srgbClr val="000000"/>
                </a:solidFill>
                <a:latin typeface="微软雅黑" panose="020B0503020204020204" pitchFamily="34" charset="-122"/>
                <a:ea typeface="微软雅黑" panose="020B0503020204020204" pitchFamily="34" charset="-122"/>
              </a:rPr>
              <a:t>从权益投资角度来看，科创成长类板块在宽信用的市场大环境下拥有更好的成长条件，新能源、通信技术、半导体等行业未来表现可期。另外有政策潜在支持的行业也存在增长动力，例如房地产相关产业链。此外，随着中美经贸关系一定程度地缓和，机械设备、电气设备、纺织品等行业也会迎来复苏。</a:t>
            </a:r>
          </a:p>
        </p:txBody>
      </p:sp>
    </p:spTree>
    <p:extLst>
      <p:ext uri="{BB962C8B-B14F-4D97-AF65-F5344CB8AC3E}">
        <p14:creationId xmlns:p14="http://schemas.microsoft.com/office/powerpoint/2010/main" val="4123264662"/>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30400" y="260351"/>
            <a:ext cx="5167313" cy="430213"/>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200" b="1" i="0" u="none" strike="noStrike" kern="0" cap="none" spc="0" normalizeH="0" baseline="0" noProof="0" dirty="0">
                <a:ln>
                  <a:noFill/>
                </a:ln>
                <a:solidFill>
                  <a:srgbClr val="000066"/>
                </a:solidFill>
                <a:effectLst/>
                <a:uLnTx/>
                <a:uFillTx/>
                <a:latin typeface="Times New Roman" panose="02020603050405020304"/>
                <a:ea typeface="幼圆" panose="02010509060101010101" pitchFamily="49" charset="-122"/>
                <a:cs typeface="+mn-cs"/>
              </a:rPr>
              <a:t>Pre-IPO</a:t>
            </a:r>
            <a:r>
              <a:rPr kumimoji="0" lang="zh-CN" altLang="en-US" sz="2200" b="1" i="0" u="none" strike="noStrike" kern="0" cap="none" spc="0" normalizeH="0" baseline="0" noProof="0" dirty="0">
                <a:ln>
                  <a:noFill/>
                </a:ln>
                <a:solidFill>
                  <a:srgbClr val="000066"/>
                </a:solidFill>
                <a:effectLst/>
                <a:uLnTx/>
                <a:uFillTx/>
                <a:latin typeface="Times New Roman" panose="02020603050405020304"/>
                <a:ea typeface="幼圆" panose="02010509060101010101" pitchFamily="49" charset="-122"/>
                <a:cs typeface="+mn-cs"/>
              </a:rPr>
              <a:t>财务顾问及财务投资</a:t>
            </a:r>
            <a:endParaRPr kumimoji="0" lang="zh-CN" altLang="en-US" sz="2200" b="0" i="0" u="none" strike="noStrike" kern="0" cap="none" spc="0" normalizeH="0" baseline="0" noProof="0" dirty="0">
              <a:ln>
                <a:noFill/>
              </a:ln>
              <a:solidFill>
                <a:sysClr val="windowText" lastClr="000000"/>
              </a:solidFill>
              <a:effectLst/>
              <a:uLnTx/>
              <a:uFillTx/>
              <a:latin typeface="Arial" panose="020B0604020202020204" pitchFamily="34" charset="0"/>
              <a:ea typeface="宋体" panose="02010600030101010101" pitchFamily="2" charset="-122"/>
              <a:cs typeface="+mn-cs"/>
            </a:endParaRPr>
          </a:p>
        </p:txBody>
      </p:sp>
      <p:sp>
        <p:nvSpPr>
          <p:cNvPr id="34819" name="矩形 3"/>
          <p:cNvSpPr>
            <a:spLocks noChangeArrowheads="1"/>
          </p:cNvSpPr>
          <p:nvPr/>
        </p:nvSpPr>
        <p:spPr bwMode="auto">
          <a:xfrm>
            <a:off x="1745095" y="1340769"/>
            <a:ext cx="8382000" cy="4028539"/>
          </a:xfrm>
          <a:prstGeom prst="rect">
            <a:avLst/>
          </a:prstGeom>
          <a:noFill/>
          <a:ln w="9525">
            <a:noFill/>
            <a:miter lim="800000"/>
          </a:ln>
        </p:spPr>
        <p:txBody>
          <a:bodyPr>
            <a:spAutoFit/>
          </a:bodyPr>
          <a:lstStyle/>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zh-CN" altLang="en-US" sz="2400" b="0" i="0" u="none" strike="noStrike" kern="1200" cap="none" spc="0" normalizeH="0" baseline="0" noProof="0" dirty="0">
                <a:ln>
                  <a:noFill/>
                </a:ln>
                <a:solidFill>
                  <a:srgbClr val="0058B0"/>
                </a:solidFill>
                <a:effectLst/>
                <a:uLnTx/>
                <a:uFillTx/>
                <a:latin typeface="Times New Roman" panose="02020603050405020304" pitchFamily="18" charset="0"/>
                <a:ea typeface="幼圆" panose="02010509060101010101" pitchFamily="49" charset="-122"/>
                <a:cs typeface="+mn-cs"/>
              </a:rPr>
              <a:t>           </a:t>
            </a:r>
            <a:r>
              <a:rPr kumimoji="0" lang="zh-CN" altLang="en-US" sz="1800" b="0" i="0" u="none" strike="noStrike" kern="1200" cap="none" spc="0" normalizeH="0" baseline="0" noProof="0" dirty="0">
                <a:ln>
                  <a:noFill/>
                </a:ln>
                <a:solidFill>
                  <a:srgbClr val="0058B0"/>
                </a:solidFill>
                <a:effectLst/>
                <a:uLnTx/>
                <a:uFillTx/>
                <a:latin typeface="Times New Roman" panose="02020603050405020304" pitchFamily="18" charset="0"/>
                <a:ea typeface="幼圆" panose="02010509060101010101" pitchFamily="49" charset="-122"/>
                <a:cs typeface="+mn-cs"/>
              </a:rPr>
              <a:t>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p>
          <a:p>
            <a:pPr marL="342900" marR="0" lvl="0" indent="-342900" algn="l" defTabSz="914400" rtl="0" eaLnBrk="1" fontAlgn="auto" latinLnBrk="0" hangingPunct="1">
              <a:lnSpc>
                <a:spcPct val="150000"/>
              </a:lnSpc>
              <a:spcBef>
                <a:spcPct val="20000"/>
              </a:spcBef>
              <a:spcAft>
                <a:spcPts val="0"/>
              </a:spcAft>
              <a:buClrTx/>
              <a:buSzTx/>
              <a:buFontTx/>
              <a:buNone/>
              <a:tabLst/>
              <a:defRPr/>
            </a:pPr>
            <a:endParaRPr kumimoji="0" lang="zh-CN" altLang="en-US" sz="1800" b="0" i="0" u="none" strike="noStrike" kern="1200" cap="none" spc="0" normalizeH="0" baseline="0" noProof="0" dirty="0">
              <a:ln>
                <a:noFill/>
              </a:ln>
              <a:solidFill>
                <a:srgbClr val="0058B0"/>
              </a:solidFill>
              <a:effectLst/>
              <a:uLnTx/>
              <a:uFillTx/>
              <a:latin typeface="Times New Roman" panose="02020603050405020304" pitchFamily="18" charset="0"/>
              <a:ea typeface="幼圆" panose="02010509060101010101" pitchFamily="49" charset="-122"/>
              <a:cs typeface="+mn-cs"/>
            </a:endParaRP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zh-CN" altLang="en-US" sz="1800" b="0" i="0" u="none" strike="noStrike" kern="1200" cap="none" spc="0" normalizeH="0" baseline="0" noProof="0" dirty="0">
                <a:ln>
                  <a:noFill/>
                </a:ln>
                <a:solidFill>
                  <a:srgbClr val="0058B0"/>
                </a:solidFill>
                <a:effectLst/>
                <a:uLnTx/>
                <a:uFillTx/>
                <a:latin typeface="Times New Roman" panose="02020603050405020304" pitchFamily="18" charset="0"/>
                <a:ea typeface="幼圆" panose="02010509060101010101" pitchFamily="49" charset="-122"/>
                <a:cs typeface="+mn-cs"/>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30400" y="260351"/>
            <a:ext cx="7850188" cy="430213"/>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200" b="1" i="0" u="none" strike="noStrike" kern="0" cap="none" spc="0" normalizeH="0" baseline="0" noProof="0" dirty="0">
                <a:ln>
                  <a:noFill/>
                </a:ln>
                <a:solidFill>
                  <a:srgbClr val="000066"/>
                </a:solidFill>
                <a:effectLst/>
                <a:uLnTx/>
                <a:uFillTx/>
                <a:latin typeface="Times New Roman" panose="02020603050405020304"/>
                <a:ea typeface="幼圆" panose="02010509060101010101" pitchFamily="49" charset="-122"/>
                <a:cs typeface="+mn-cs"/>
              </a:rPr>
              <a:t>Post-IPO</a:t>
            </a:r>
            <a:r>
              <a:rPr kumimoji="0" lang="zh-CN" altLang="en-US" sz="2200" b="1" i="0" u="none" strike="noStrike" kern="0" cap="none" spc="0" normalizeH="0" baseline="0" noProof="0" dirty="0">
                <a:ln>
                  <a:noFill/>
                </a:ln>
                <a:solidFill>
                  <a:srgbClr val="000066"/>
                </a:solidFill>
                <a:effectLst/>
                <a:uLnTx/>
                <a:uFillTx/>
                <a:latin typeface="Times New Roman" panose="02020603050405020304"/>
                <a:ea typeface="幼圆" panose="02010509060101010101" pitchFamily="49" charset="-122"/>
                <a:cs typeface="+mn-cs"/>
              </a:rPr>
              <a:t>财务顾问及财务投资</a:t>
            </a:r>
            <a:endParaRPr kumimoji="0" lang="zh-CN" altLang="en-US" sz="2200" b="0" i="0" u="none" strike="noStrike" kern="0" cap="none" spc="0" normalizeH="0" baseline="0" noProof="0" dirty="0">
              <a:ln>
                <a:noFill/>
              </a:ln>
              <a:solidFill>
                <a:sysClr val="windowText" lastClr="000000"/>
              </a:solidFill>
              <a:effectLst/>
              <a:uLnTx/>
              <a:uFillTx/>
              <a:latin typeface="Arial" panose="020B0604020202020204" pitchFamily="34" charset="0"/>
              <a:ea typeface="宋体" panose="02010600030101010101" pitchFamily="2" charset="-122"/>
              <a:cs typeface="+mn-cs"/>
            </a:endParaRPr>
          </a:p>
        </p:txBody>
      </p:sp>
      <p:sp>
        <p:nvSpPr>
          <p:cNvPr id="4" name="内容占位符 2"/>
          <p:cNvSpPr txBox="1"/>
          <p:nvPr/>
        </p:nvSpPr>
        <p:spPr>
          <a:xfrm>
            <a:off x="2057400" y="1165861"/>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marR="0" lvl="0" indent="0" algn="l" defTabSz="914400" rtl="0" eaLnBrk="1" fontAlgn="base" latinLnBrk="0" hangingPunct="1">
              <a:lnSpc>
                <a:spcPct val="150000"/>
              </a:lnSpc>
              <a:spcBef>
                <a:spcPct val="20000"/>
              </a:spcBef>
              <a:spcAft>
                <a:spcPct val="0"/>
              </a:spcAft>
              <a:buClrTx/>
              <a:buSzTx/>
              <a:buFontTx/>
              <a:buNone/>
              <a:tabLst/>
              <a:defRPr/>
            </a:pPr>
            <a:r>
              <a:rPr kumimoji="0" lang="zh-CN" altLang="en-US" sz="1800" b="0" i="0" u="none" strike="noStrike" kern="1200" cap="none" spc="0" normalizeH="0" baseline="0" noProof="0">
                <a:ln>
                  <a:noFill/>
                </a:ln>
                <a:solidFill>
                  <a:srgbClr val="0058B0"/>
                </a:solidFill>
                <a:effectLst/>
                <a:uLnTx/>
                <a:uFillTx/>
                <a:latin typeface="幼圆"/>
                <a:ea typeface="幼圆"/>
                <a:cs typeface="+mn-cs"/>
              </a:rPr>
              <a:t>    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marR="0" lvl="0" indent="0" algn="l" defTabSz="914400" rtl="0" eaLnBrk="1" fontAlgn="base" latinLnBrk="0" hangingPunct="1">
              <a:lnSpc>
                <a:spcPct val="150000"/>
              </a:lnSpc>
              <a:spcBef>
                <a:spcPct val="20000"/>
              </a:spcBef>
              <a:spcAft>
                <a:spcPct val="0"/>
              </a:spcAft>
              <a:buClrTx/>
              <a:buSzTx/>
              <a:buFontTx/>
              <a:buNone/>
              <a:tabLst/>
              <a:defRPr/>
            </a:pPr>
            <a:r>
              <a:rPr kumimoji="0" lang="zh-CN" altLang="en-US" sz="1800" b="0" i="0" u="none" strike="noStrike" kern="1200" cap="none" spc="0" normalizeH="0" baseline="0" noProof="0">
                <a:ln>
                  <a:noFill/>
                </a:ln>
                <a:solidFill>
                  <a:srgbClr val="0058B0"/>
                </a:solidFill>
                <a:effectLst/>
                <a:uLnTx/>
                <a:uFillTx/>
                <a:latin typeface="幼圆"/>
                <a:ea typeface="幼圆"/>
                <a:cs typeface="+mn-cs"/>
              </a:rPr>
              <a:t>    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p>
          <a:p>
            <a:pPr marL="0" marR="0" lvl="0" indent="0" algn="l" defTabSz="914400" rtl="0" eaLnBrk="1" fontAlgn="base" latinLnBrk="0" hangingPunct="1">
              <a:lnSpc>
                <a:spcPct val="150000"/>
              </a:lnSpc>
              <a:spcBef>
                <a:spcPct val="20000"/>
              </a:spcBef>
              <a:spcAft>
                <a:spcPct val="0"/>
              </a:spcAft>
              <a:buClrTx/>
              <a:buSzTx/>
              <a:buFontTx/>
              <a:buNone/>
              <a:tabLst/>
              <a:defRPr/>
            </a:pPr>
            <a:r>
              <a:rPr kumimoji="0" lang="zh-CN" altLang="en-US" sz="1800" b="0" i="0" u="none" strike="noStrike" kern="1200" cap="none" spc="0" normalizeH="0" baseline="0" noProof="0">
                <a:ln>
                  <a:noFill/>
                </a:ln>
                <a:solidFill>
                  <a:srgbClr val="0058B0"/>
                </a:solidFill>
                <a:effectLst/>
                <a:uLnTx/>
                <a:uFillTx/>
                <a:latin typeface="幼圆"/>
                <a:ea typeface="幼圆"/>
                <a:cs typeface="+mn-cs"/>
              </a:rPr>
              <a:t>    我们的投资团队依托自身专业背景和独特判断，根据市值管理的各项需求，设计投资结构，进行各种形式的市值管理投资。包括：并购投资、再融资投资、战略投资、固定收益投资等。</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zh-CN" altLang="en-US" sz="3200" b="0" i="0" u="none" strike="noStrike" kern="0" cap="none" spc="0" normalizeH="0" baseline="0" noProof="0">
              <a:ln>
                <a:noFill/>
              </a:ln>
              <a:solidFill>
                <a:srgbClr val="777777"/>
              </a:solidFill>
              <a:effectLst/>
              <a:uLnTx/>
              <a:uFillTx/>
              <a:latin typeface="幼圆"/>
              <a:ea typeface="幼圆"/>
              <a:cs typeface="+mn-cs"/>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bwMode="auto">
          <a:xfrm>
            <a:off x="2160000" y="2064313"/>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000" b="1" i="0" u="none" strike="noStrike" kern="1200" cap="none" spc="0" normalizeH="0" baseline="0" noProof="0">
              <a:ln>
                <a:noFill/>
              </a:ln>
              <a:solidFill>
                <a:srgbClr val="000066"/>
              </a:solidFill>
              <a:effectLst/>
              <a:uLnTx/>
              <a:uFillTx/>
              <a:latin typeface="等线" panose="02010600030101010101" pitchFamily="2" charset="-122"/>
              <a:ea typeface="等线" panose="02010600030101010101" pitchFamily="2" charset="-122"/>
              <a:cs typeface="+mn-cs"/>
            </a:endParaRPr>
          </a:p>
        </p:txBody>
      </p:sp>
      <p:sp>
        <p:nvSpPr>
          <p:cNvPr id="3" name="文本框 2"/>
          <p:cNvSpPr txBox="1"/>
          <p:nvPr/>
        </p:nvSpPr>
        <p:spPr>
          <a:xfrm>
            <a:off x="2322000" y="2188294"/>
            <a:ext cx="73574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prstClr val="white"/>
                </a:solidFill>
                <a:effectLst/>
                <a:uLnTx/>
                <a:uFillTx/>
                <a:latin typeface="等线" panose="02010600030101010101" pitchFamily="2" charset="-122"/>
                <a:ea typeface="等线" panose="02010600030101010101" pitchFamily="2" charset="-122"/>
              </a:rPr>
              <a:t>宏观</a:t>
            </a:r>
          </a:p>
        </p:txBody>
      </p:sp>
      <p:sp>
        <p:nvSpPr>
          <p:cNvPr id="6" name="椭圆 5"/>
          <p:cNvSpPr/>
          <p:nvPr/>
        </p:nvSpPr>
        <p:spPr bwMode="auto">
          <a:xfrm>
            <a:off x="2160000" y="3142800"/>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000" b="1" i="0" u="none" strike="noStrike" kern="1200" cap="none" spc="0" normalizeH="0" baseline="0" noProof="0">
              <a:ln>
                <a:noFill/>
              </a:ln>
              <a:solidFill>
                <a:srgbClr val="000066"/>
              </a:solidFill>
              <a:effectLst/>
              <a:uLnTx/>
              <a:uFillTx/>
              <a:latin typeface="等线" panose="02010600030101010101" pitchFamily="2" charset="-122"/>
              <a:ea typeface="等线" panose="02010600030101010101" pitchFamily="2" charset="-122"/>
              <a:cs typeface="+mn-cs"/>
            </a:endParaRPr>
          </a:p>
        </p:txBody>
      </p:sp>
      <p:sp>
        <p:nvSpPr>
          <p:cNvPr id="7" name="文本框 6"/>
          <p:cNvSpPr txBox="1"/>
          <p:nvPr/>
        </p:nvSpPr>
        <p:spPr>
          <a:xfrm>
            <a:off x="2409944" y="3312947"/>
            <a:ext cx="508223" cy="30777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prstClr val="white"/>
                </a:solidFill>
                <a:effectLst/>
                <a:uLnTx/>
                <a:uFillTx/>
                <a:latin typeface="等线" panose="02010600030101010101" pitchFamily="2" charset="-122"/>
                <a:ea typeface="等线" panose="02010600030101010101" pitchFamily="2" charset="-122"/>
              </a:rPr>
              <a:t>市场</a:t>
            </a:r>
          </a:p>
        </p:txBody>
      </p:sp>
      <p:sp>
        <p:nvSpPr>
          <p:cNvPr id="8" name="椭圆 7"/>
          <p:cNvSpPr/>
          <p:nvPr/>
        </p:nvSpPr>
        <p:spPr bwMode="auto">
          <a:xfrm>
            <a:off x="2160000" y="4222800"/>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2000" b="1" i="0" u="none" strike="noStrike" kern="1200" cap="none" spc="0" normalizeH="0" baseline="0" noProof="0">
              <a:ln>
                <a:noFill/>
              </a:ln>
              <a:solidFill>
                <a:srgbClr val="000066"/>
              </a:solidFill>
              <a:effectLst/>
              <a:uLnTx/>
              <a:uFillTx/>
              <a:latin typeface="等线" panose="02010600030101010101" pitchFamily="2" charset="-122"/>
              <a:ea typeface="等线" panose="02010600030101010101" pitchFamily="2" charset="-122"/>
              <a:cs typeface="+mn-cs"/>
            </a:endParaRPr>
          </a:p>
        </p:txBody>
      </p:sp>
      <p:sp>
        <p:nvSpPr>
          <p:cNvPr id="9" name="文本框 8"/>
          <p:cNvSpPr txBox="1"/>
          <p:nvPr/>
        </p:nvSpPr>
        <p:spPr>
          <a:xfrm>
            <a:off x="2329833" y="4346781"/>
            <a:ext cx="72008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prstClr val="white"/>
                </a:solidFill>
                <a:effectLst/>
                <a:uLnTx/>
                <a:uFillTx/>
                <a:latin typeface="等线" panose="02010600030101010101" pitchFamily="2" charset="-122"/>
                <a:ea typeface="等线" panose="02010600030101010101" pitchFamily="2" charset="-122"/>
              </a:rPr>
              <a:t>展望</a:t>
            </a:r>
          </a:p>
        </p:txBody>
      </p:sp>
      <p:sp>
        <p:nvSpPr>
          <p:cNvPr id="14" name="文本框 13"/>
          <p:cNvSpPr txBox="1"/>
          <p:nvPr/>
        </p:nvSpPr>
        <p:spPr>
          <a:xfrm>
            <a:off x="3679218" y="3230633"/>
            <a:ext cx="48098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dirty="0">
                <a:solidFill>
                  <a:prstClr val="black"/>
                </a:solidFill>
                <a:latin typeface="微软雅黑" panose="020B0503020204020204" pitchFamily="34" charset="-122"/>
                <a:ea typeface="微软雅黑" panose="020B0503020204020204" pitchFamily="34" charset="-122"/>
              </a:rPr>
              <a:t>两市整体上行，科创板领涨</a:t>
            </a:r>
            <a:endPar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15" name="文本框 14"/>
          <p:cNvSpPr txBox="1"/>
          <p:nvPr/>
        </p:nvSpPr>
        <p:spPr>
          <a:xfrm>
            <a:off x="3530937" y="4316003"/>
            <a:ext cx="768899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dirty="0">
                <a:solidFill>
                  <a:prstClr val="black"/>
                </a:solidFill>
                <a:latin typeface="微软雅黑" panose="020B0503020204020204" pitchFamily="34" charset="-122"/>
                <a:ea typeface="微软雅黑" panose="020B0503020204020204" pitchFamily="34" charset="-122"/>
                <a:sym typeface="+mn-ea"/>
              </a:rPr>
              <a:t>“宽货币”转向“宽信用”，“跨年行情”值得期待</a:t>
            </a:r>
            <a:endPar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mn-ea"/>
            </a:endParaRPr>
          </a:p>
        </p:txBody>
      </p:sp>
      <p:sp>
        <p:nvSpPr>
          <p:cNvPr id="4" name="文本框 3">
            <a:extLst>
              <a:ext uri="{FF2B5EF4-FFF2-40B4-BE49-F238E27FC236}">
                <a16:creationId xmlns:a16="http://schemas.microsoft.com/office/drawing/2014/main" id="{233ED68F-1DF9-4183-804C-319A93232479}"/>
              </a:ext>
            </a:extLst>
          </p:cNvPr>
          <p:cNvSpPr txBox="1"/>
          <p:nvPr/>
        </p:nvSpPr>
        <p:spPr>
          <a:xfrm>
            <a:off x="3679218" y="2152372"/>
            <a:ext cx="6749885"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经济缓慢复苏，</a:t>
            </a:r>
            <a:r>
              <a:rPr lang="en-US" altLang="zh-CN" sz="2400" dirty="0">
                <a:latin typeface="微软雅黑" panose="020B0503020204020204" pitchFamily="34" charset="-122"/>
                <a:ea typeface="微软雅黑" panose="020B0503020204020204" pitchFamily="34" charset="-122"/>
              </a:rPr>
              <a:t>CPI</a:t>
            </a:r>
            <a:r>
              <a:rPr lang="zh-CN" altLang="en-US" sz="2400" dirty="0">
                <a:latin typeface="微软雅黑" panose="020B0503020204020204" pitchFamily="34" charset="-122"/>
                <a:ea typeface="微软雅黑" panose="020B0503020204020204" pitchFamily="34" charset="-122"/>
              </a:rPr>
              <a:t>逐步回升，</a:t>
            </a:r>
            <a:r>
              <a:rPr lang="en-US" altLang="zh-CN" sz="2400" dirty="0">
                <a:latin typeface="微软雅黑" panose="020B0503020204020204" pitchFamily="34" charset="-122"/>
                <a:ea typeface="微软雅黑" panose="020B0503020204020204" pitchFamily="34" charset="-122"/>
              </a:rPr>
              <a:t>PPI</a:t>
            </a:r>
            <a:r>
              <a:rPr lang="zh-CN" altLang="en-US" sz="2400" dirty="0">
                <a:latin typeface="微软雅黑" panose="020B0503020204020204" pitchFamily="34" charset="-122"/>
                <a:ea typeface="微软雅黑" panose="020B0503020204020204" pitchFamily="34" charset="-122"/>
              </a:rPr>
              <a:t>涨幅回落</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251461" y="292967"/>
            <a:ext cx="4503303" cy="476433"/>
          </a:xfrm>
          <a:noFill/>
          <a:ln>
            <a:miter lim="800000"/>
          </a:ln>
        </p:spPr>
        <p:txBody>
          <a:bodyPr vert="horz" wrap="square" lIns="0" tIns="0" rIns="0" bIns="0" numCol="1" anchor="t" anchorCtr="0" compatLnSpc="1"/>
          <a:lstStyle/>
          <a:p>
            <a:r>
              <a:rPr kumimoji="1" lang="en-US" altLang="zh-CN" sz="2400" b="0" dirty="0">
                <a:solidFill>
                  <a:schemeClr val="tx2">
                    <a:lumMod val="75000"/>
                  </a:schemeClr>
                </a:solidFill>
                <a:latin typeface="微软雅黑" panose="020B0503020204020204" pitchFamily="34" charset="-122"/>
                <a:ea typeface="微软雅黑" panose="020B0503020204020204" pitchFamily="34" charset="-122"/>
              </a:rPr>
              <a:t>CPI</a:t>
            </a:r>
            <a:r>
              <a:rPr kumimoji="1" lang="zh-CN" altLang="en-US" sz="2400" b="0" dirty="0">
                <a:solidFill>
                  <a:schemeClr val="tx2">
                    <a:lumMod val="75000"/>
                  </a:schemeClr>
                </a:solidFill>
                <a:latin typeface="微软雅黑" panose="020B0503020204020204" pitchFamily="34" charset="-122"/>
                <a:ea typeface="微软雅黑" panose="020B0503020204020204" pitchFamily="34" charset="-122"/>
              </a:rPr>
              <a:t>、</a:t>
            </a:r>
            <a:r>
              <a:rPr kumimoji="1" lang="en-US" altLang="zh-CN" sz="2400" b="0" dirty="0">
                <a:solidFill>
                  <a:schemeClr val="tx2">
                    <a:lumMod val="75000"/>
                  </a:schemeClr>
                </a:solidFill>
                <a:latin typeface="微软雅黑" panose="020B0503020204020204" pitchFamily="34" charset="-122"/>
                <a:ea typeface="微软雅黑" panose="020B0503020204020204" pitchFamily="34" charset="-122"/>
              </a:rPr>
              <a:t>PPI</a:t>
            </a:r>
          </a:p>
        </p:txBody>
      </p:sp>
      <p:sp>
        <p:nvSpPr>
          <p:cNvPr id="6" name="文本框 5"/>
          <p:cNvSpPr txBox="1"/>
          <p:nvPr/>
        </p:nvSpPr>
        <p:spPr>
          <a:xfrm>
            <a:off x="665205" y="3850256"/>
            <a:ext cx="10861589" cy="553998"/>
          </a:xfrm>
          <a:prstGeom prst="rect">
            <a:avLst/>
          </a:prstGeom>
          <a:noFill/>
        </p:spPr>
        <p:txBody>
          <a:bodyPr wrap="square" lIns="0" tIns="0" rIns="0" bIns="0" rtlCol="0">
            <a:sp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lang="en-US" sz="2400" dirty="0">
                <a:solidFill>
                  <a:srgbClr val="000000"/>
                </a:solidFill>
                <a:latin typeface="微软雅黑" panose="020B0503020204020204" pitchFamily="34" charset="-122"/>
                <a:ea typeface="微软雅黑" panose="020B0503020204020204" pitchFamily="34" charset="-122"/>
              </a:rPr>
              <a:t>11</a:t>
            </a:r>
            <a:r>
              <a:rPr kumimoji="0" sz="2400" b="0" i="0" u="none" strike="noStrike" kern="1200" cap="none" spc="0" normalizeH="0" baseline="0" noProof="0" dirty="0" err="1">
                <a:ln>
                  <a:noFill/>
                </a:ln>
                <a:solidFill>
                  <a:srgbClr val="000000"/>
                </a:solidFill>
                <a:effectLst/>
                <a:uLnTx/>
                <a:uFillTx/>
                <a:latin typeface="微软雅黑" panose="020B0503020204020204" pitchFamily="34" charset="-122"/>
                <a:ea typeface="微软雅黑" panose="020B0503020204020204" pitchFamily="34" charset="-122"/>
              </a:rPr>
              <a:t>月CPI同比</a:t>
            </a:r>
            <a:r>
              <a:rPr lang="zh-CN" altLang="en-US" sz="2400" b="1" dirty="0">
                <a:solidFill>
                  <a:srgbClr val="C00000"/>
                </a:solidFill>
                <a:latin typeface="微软雅黑" panose="020B0503020204020204" pitchFamily="34" charset="-122"/>
                <a:ea typeface="微软雅黑" panose="020B0503020204020204" pitchFamily="34" charset="-122"/>
              </a:rPr>
              <a:t>上升</a:t>
            </a:r>
            <a:r>
              <a:rPr lang="en-US" altLang="zh-CN" sz="2400" dirty="0">
                <a:latin typeface="微软雅黑" panose="020B0503020204020204" pitchFamily="34" charset="-122"/>
                <a:ea typeface="微软雅黑" panose="020B0503020204020204" pitchFamily="34" charset="-122"/>
              </a:rPr>
              <a:t>2.3%</a:t>
            </a:r>
            <a:r>
              <a:rPr lang="zh-CN" altLang="en-US" sz="2400" dirty="0">
                <a:solidFill>
                  <a:srgbClr val="000000"/>
                </a:solidFill>
                <a:latin typeface="微软雅黑" panose="020B0503020204020204" pitchFamily="34" charset="-122"/>
                <a:ea typeface="微软雅黑" panose="020B0503020204020204" pitchFamily="34" charset="-122"/>
              </a:rPr>
              <a:t>，环比</a:t>
            </a:r>
            <a:r>
              <a:rPr lang="zh-CN" altLang="en-US" sz="2400" b="1" dirty="0">
                <a:solidFill>
                  <a:srgbClr val="C00000"/>
                </a:solidFill>
                <a:latin typeface="微软雅黑" panose="020B0503020204020204" pitchFamily="34" charset="-122"/>
                <a:ea typeface="微软雅黑" panose="020B0503020204020204" pitchFamily="34" charset="-122"/>
              </a:rPr>
              <a:t>上升</a:t>
            </a:r>
            <a:r>
              <a:rPr lang="en-US" altLang="zh-CN" sz="2400" dirty="0">
                <a:latin typeface="微软雅黑" panose="020B0503020204020204" pitchFamily="34" charset="-122"/>
                <a:ea typeface="微软雅黑" panose="020B0503020204020204" pitchFamily="34" charset="-122"/>
              </a:rPr>
              <a:t>0.4%</a:t>
            </a:r>
            <a:r>
              <a:rPr kumimoji="0" lang="zh-CN" altLang="en-US" sz="2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a:t>
            </a:r>
            <a:r>
              <a:rPr lang="en-US" altLang="zh-CN" sz="2400" noProof="0" dirty="0">
                <a:solidFill>
                  <a:srgbClr val="000000"/>
                </a:solidFill>
                <a:latin typeface="微软雅黑" panose="020B0503020204020204" pitchFamily="34" charset="-122"/>
                <a:ea typeface="微软雅黑" panose="020B0503020204020204" pitchFamily="34" charset="-122"/>
              </a:rPr>
              <a:t>11</a:t>
            </a:r>
            <a:r>
              <a:rPr kumimoji="0" lang="zh-CN" altLang="en-US" sz="2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月</a:t>
            </a:r>
            <a:r>
              <a:rPr kumimoji="0" lang="en-US" altLang="zh-CN" sz="2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PPI</a:t>
            </a:r>
            <a:r>
              <a:rPr kumimoji="0" lang="zh-CN" altLang="en-US" sz="2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同比</a:t>
            </a:r>
            <a:r>
              <a:rPr lang="zh-CN" altLang="en-US" sz="2400" b="1" dirty="0">
                <a:solidFill>
                  <a:srgbClr val="C00000"/>
                </a:solidFill>
                <a:latin typeface="微软雅黑" panose="020B0503020204020204" pitchFamily="34" charset="-122"/>
                <a:ea typeface="微软雅黑" panose="020B0503020204020204" pitchFamily="34" charset="-122"/>
              </a:rPr>
              <a:t>上升</a:t>
            </a:r>
            <a:r>
              <a:rPr lang="en-US" altLang="zh-CN" sz="2400" dirty="0">
                <a:latin typeface="微软雅黑" panose="020B0503020204020204" pitchFamily="34" charset="-122"/>
                <a:ea typeface="微软雅黑" panose="020B0503020204020204" pitchFamily="34" charset="-122"/>
              </a:rPr>
              <a:t>12.9%</a:t>
            </a:r>
            <a:r>
              <a:rPr lang="zh-CN" altLang="en-US" sz="2400" dirty="0">
                <a:solidFill>
                  <a:srgbClr val="000000"/>
                </a:solidFill>
                <a:latin typeface="微软雅黑" panose="020B0503020204020204" pitchFamily="34" charset="-122"/>
                <a:ea typeface="微软雅黑" panose="020B0503020204020204" pitchFamily="34" charset="-122"/>
              </a:rPr>
              <a:t>，环比</a:t>
            </a:r>
            <a:r>
              <a:rPr lang="zh-CN" altLang="en-US" sz="2400" b="1" dirty="0">
                <a:latin typeface="微软雅黑" panose="020B0503020204020204" pitchFamily="34" charset="-122"/>
                <a:ea typeface="微软雅黑" panose="020B0503020204020204" pitchFamily="34" charset="-122"/>
              </a:rPr>
              <a:t>不变</a:t>
            </a:r>
            <a:r>
              <a:rPr kumimoji="0" lang="zh-CN" altLang="en-US" sz="2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a:t>
            </a:r>
          </a:p>
        </p:txBody>
      </p:sp>
      <p:sp>
        <p:nvSpPr>
          <p:cNvPr id="7" name="Rectangle 26">
            <a:extLst>
              <a:ext uri="{FF2B5EF4-FFF2-40B4-BE49-F238E27FC236}">
                <a16:creationId xmlns:a16="http://schemas.microsoft.com/office/drawing/2014/main" id="{54A8634B-1F0E-44D5-B816-5B10AFAB14FF}"/>
              </a:ext>
            </a:extLst>
          </p:cNvPr>
          <p:cNvSpPr>
            <a:spLocks noChangeArrowheads="1"/>
          </p:cNvSpPr>
          <p:nvPr/>
        </p:nvSpPr>
        <p:spPr bwMode="auto">
          <a:xfrm>
            <a:off x="491649" y="4473342"/>
            <a:ext cx="11208702" cy="1895519"/>
          </a:xfrm>
          <a:prstGeom prst="rect">
            <a:avLst/>
          </a:prstGeom>
          <a:noFill/>
          <a:ln w="9525">
            <a:noFill/>
            <a:miter lim="800000"/>
          </a:ln>
          <a:effectLst/>
        </p:spPr>
        <p:txBody>
          <a:bodyPr wrap="square" anchor="ctr">
            <a:spAutoFit/>
          </a:bodyPr>
          <a:lstStyle/>
          <a:p>
            <a:pPr lvl="0" indent="457200" algn="just" fontAlgn="base">
              <a:lnSpc>
                <a:spcPct val="150000"/>
              </a:lnSpc>
              <a:spcBef>
                <a:spcPct val="0"/>
              </a:spcBef>
              <a:spcAft>
                <a:spcPct val="0"/>
              </a:spcAft>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CPI</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环比同比涨幅</a:t>
            </a:r>
            <a:r>
              <a:rPr lang="zh-CN" altLang="en-US" sz="1600" dirty="0">
                <a:solidFill>
                  <a:srgbClr val="000000"/>
                </a:solidFill>
                <a:latin typeface="微软雅黑" panose="020B0503020204020204" pitchFamily="34" charset="-122"/>
                <a:ea typeface="微软雅黑" panose="020B0503020204020204" pitchFamily="34" charset="-122"/>
              </a:rPr>
              <a:t>上升</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。从环比来看，受到季节性因素、成本上涨以及散发疫情等共同影响，鲜菜猪肉等食品纷纷上涨。非食品价格从上月上涨</a:t>
            </a: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0.4%</a:t>
            </a:r>
            <a:r>
              <a:rPr lang="zh-CN" altLang="en-US" sz="1600" dirty="0">
                <a:solidFill>
                  <a:srgbClr val="000000"/>
                </a:solidFill>
                <a:latin typeface="微软雅黑" panose="020B0503020204020204" pitchFamily="34" charset="-122"/>
                <a:ea typeface="微软雅黑" panose="020B0503020204020204" pitchFamily="34" charset="-122"/>
              </a:rPr>
              <a:t>转平。工业消费品价格涨幅有所回落，服务价格受疫情影响下跌。从同比</a:t>
            </a:r>
            <a:r>
              <a:rPr kumimoji="0" lang="zh-CN" altLang="en-US"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来看，</a:t>
            </a:r>
            <a:r>
              <a:rPr lang="en-US" altLang="zh-CN" sz="1600" dirty="0">
                <a:solidFill>
                  <a:srgbClr val="000000"/>
                </a:solidFill>
                <a:latin typeface="微软雅黑" panose="020B0503020204020204" pitchFamily="34" charset="-122"/>
                <a:ea typeface="微软雅黑" panose="020B0503020204020204" pitchFamily="34" charset="-122"/>
              </a:rPr>
              <a:t>CPI</a:t>
            </a:r>
            <a:r>
              <a:rPr lang="zh-CN" altLang="en-US" sz="1600" dirty="0">
                <a:solidFill>
                  <a:srgbClr val="000000"/>
                </a:solidFill>
                <a:latin typeface="微软雅黑" panose="020B0503020204020204" pitchFamily="34" charset="-122"/>
                <a:ea typeface="微软雅黑" panose="020B0503020204020204" pitchFamily="34" charset="-122"/>
              </a:rPr>
              <a:t>上涨</a:t>
            </a:r>
            <a:r>
              <a:rPr lang="en-US" altLang="zh-CN" sz="1600" dirty="0">
                <a:solidFill>
                  <a:srgbClr val="000000"/>
                </a:solidFill>
                <a:latin typeface="微软雅黑" panose="020B0503020204020204" pitchFamily="34" charset="-122"/>
                <a:ea typeface="微软雅黑" panose="020B0503020204020204" pitchFamily="34" charset="-122"/>
              </a:rPr>
              <a:t>2.3%</a:t>
            </a:r>
            <a:r>
              <a:rPr lang="zh-CN" altLang="en-US" sz="1600" dirty="0">
                <a:solidFill>
                  <a:srgbClr val="000000"/>
                </a:solidFill>
                <a:latin typeface="微软雅黑" panose="020B0503020204020204" pitchFamily="34" charset="-122"/>
                <a:ea typeface="微软雅黑" panose="020B0503020204020204" pitchFamily="34" charset="-122"/>
              </a:rPr>
              <a:t>，涨幅比上月扩大</a:t>
            </a:r>
            <a:r>
              <a:rPr lang="en-US" altLang="zh-CN" sz="1600" dirty="0">
                <a:solidFill>
                  <a:srgbClr val="000000"/>
                </a:solidFill>
                <a:latin typeface="微软雅黑" panose="020B0503020204020204" pitchFamily="34" charset="-122"/>
                <a:ea typeface="微软雅黑" panose="020B0503020204020204" pitchFamily="34" charset="-122"/>
              </a:rPr>
              <a:t>0.8</a:t>
            </a:r>
            <a:r>
              <a:rPr lang="zh-CN" altLang="en-US" sz="1600" dirty="0">
                <a:solidFill>
                  <a:srgbClr val="000000"/>
                </a:solidFill>
                <a:latin typeface="微软雅黑" panose="020B0503020204020204" pitchFamily="34" charset="-122"/>
                <a:ea typeface="微软雅黑" panose="020B0503020204020204" pitchFamily="34" charset="-122"/>
              </a:rPr>
              <a:t>个百分点。同比涨幅扩大较多，除了受到本月新涨价影响外，主要是受到去年同期基数较低的影响。</a:t>
            </a:r>
            <a:endPar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a:p>
            <a:pPr lvl="0" indent="457200" algn="just" fontAlgn="base">
              <a:lnSpc>
                <a:spcPct val="150000"/>
              </a:lnSpc>
              <a:spcBef>
                <a:spcPct val="0"/>
              </a:spcBef>
              <a:spcAft>
                <a:spcPct val="0"/>
              </a:spcAft>
              <a:defRPr/>
            </a:pPr>
            <a:r>
              <a:rPr kumimoji="0" lang="en-US" altLang="zh-CN" sz="16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PPI</a:t>
            </a:r>
            <a:r>
              <a:rPr lang="zh-CN" altLang="en-US" sz="1600" dirty="0">
                <a:solidFill>
                  <a:srgbClr val="000000"/>
                </a:solidFill>
                <a:latin typeface="微软雅黑" panose="020B0503020204020204" pitchFamily="34" charset="-122"/>
                <a:ea typeface="微软雅黑" panose="020B0503020204020204" pitchFamily="34" charset="-122"/>
              </a:rPr>
              <a:t>环比持平，同比涨幅回落。主要是</a:t>
            </a:r>
            <a:r>
              <a:rPr lang="en-US" altLang="zh-CN" sz="1600" dirty="0">
                <a:solidFill>
                  <a:srgbClr val="000000"/>
                </a:solidFill>
                <a:latin typeface="微软雅黑" panose="020B0503020204020204" pitchFamily="34" charset="-122"/>
                <a:ea typeface="微软雅黑" panose="020B0503020204020204" pitchFamily="34" charset="-122"/>
              </a:rPr>
              <a:t>11</a:t>
            </a:r>
            <a:r>
              <a:rPr lang="zh-CN" altLang="en-US" sz="1600" dirty="0">
                <a:solidFill>
                  <a:srgbClr val="000000"/>
                </a:solidFill>
                <a:latin typeface="微软雅黑" panose="020B0503020204020204" pitchFamily="34" charset="-122"/>
                <a:ea typeface="微软雅黑" panose="020B0503020204020204" pitchFamily="34" charset="-122"/>
              </a:rPr>
              <a:t>月份随着保供稳价政策落实力度不断加大，煤炭、金属等能源和原材料价格快速上涨势头初步得到遏制，</a:t>
            </a:r>
            <a:r>
              <a:rPr lang="en-US" altLang="zh-CN" sz="1600" dirty="0">
                <a:solidFill>
                  <a:srgbClr val="000000"/>
                </a:solidFill>
                <a:latin typeface="微软雅黑" panose="020B0503020204020204" pitchFamily="34" charset="-122"/>
                <a:ea typeface="微软雅黑" panose="020B0503020204020204" pitchFamily="34" charset="-122"/>
              </a:rPr>
              <a:t>PPI</a:t>
            </a:r>
            <a:r>
              <a:rPr lang="zh-CN" altLang="en-US" sz="1600" dirty="0">
                <a:solidFill>
                  <a:srgbClr val="000000"/>
                </a:solidFill>
                <a:latin typeface="微软雅黑" panose="020B0503020204020204" pitchFamily="34" charset="-122"/>
                <a:ea typeface="微软雅黑" panose="020B0503020204020204" pitchFamily="34" charset="-122"/>
              </a:rPr>
              <a:t>涨幅有所回落。</a:t>
            </a:r>
            <a:r>
              <a:rPr lang="en-US" altLang="zh-CN" sz="1600" dirty="0">
                <a:solidFill>
                  <a:srgbClr val="000000"/>
                </a:solidFill>
                <a:latin typeface="微软雅黑" panose="020B0503020204020204" pitchFamily="34" charset="-122"/>
                <a:ea typeface="微软雅黑" panose="020B0503020204020204" pitchFamily="34" charset="-122"/>
              </a:rPr>
              <a:t>CPI</a:t>
            </a:r>
            <a:r>
              <a:rPr lang="zh-CN" altLang="en-US" sz="1600" dirty="0">
                <a:solidFill>
                  <a:srgbClr val="000000"/>
                </a:solidFill>
                <a:latin typeface="微软雅黑" panose="020B0503020204020204" pitchFamily="34" charset="-122"/>
                <a:ea typeface="微软雅黑" panose="020B0503020204020204" pitchFamily="34" charset="-122"/>
              </a:rPr>
              <a:t>及</a:t>
            </a:r>
            <a:r>
              <a:rPr lang="en-US" altLang="zh-CN" sz="1600" dirty="0">
                <a:solidFill>
                  <a:srgbClr val="000000"/>
                </a:solidFill>
                <a:latin typeface="微软雅黑" panose="020B0503020204020204" pitchFamily="34" charset="-122"/>
                <a:ea typeface="微软雅黑" panose="020B0503020204020204" pitchFamily="34" charset="-122"/>
              </a:rPr>
              <a:t>PPI</a:t>
            </a:r>
            <a:r>
              <a:rPr lang="zh-CN" altLang="en-US" sz="1600" dirty="0">
                <a:solidFill>
                  <a:srgbClr val="000000"/>
                </a:solidFill>
                <a:latin typeface="微软雅黑" panose="020B0503020204020204" pitchFamily="34" charset="-122"/>
                <a:ea typeface="微软雅黑" panose="020B0503020204020204" pitchFamily="34" charset="-122"/>
              </a:rPr>
              <a:t>剪刀差较</a:t>
            </a:r>
            <a:r>
              <a:rPr lang="en-US" altLang="zh-CN" sz="1600" dirty="0">
                <a:solidFill>
                  <a:srgbClr val="000000"/>
                </a:solidFill>
                <a:latin typeface="微软雅黑" panose="020B0503020204020204" pitchFamily="34" charset="-122"/>
                <a:ea typeface="微软雅黑" panose="020B0503020204020204" pitchFamily="34" charset="-122"/>
              </a:rPr>
              <a:t>10</a:t>
            </a:r>
            <a:r>
              <a:rPr lang="zh-CN" altLang="en-US" sz="1600" dirty="0">
                <a:solidFill>
                  <a:srgbClr val="000000"/>
                </a:solidFill>
                <a:latin typeface="微软雅黑" panose="020B0503020204020204" pitchFamily="34" charset="-122"/>
                <a:ea typeface="微软雅黑" panose="020B0503020204020204" pitchFamily="34" charset="-122"/>
              </a:rPr>
              <a:t>月份有所缩小，但制造业依旧面临较大的压力。</a:t>
            </a:r>
            <a:endParaRPr lang="en-US" altLang="zh-CN" sz="1600" dirty="0">
              <a:solidFill>
                <a:srgbClr val="000000"/>
              </a:solidFill>
              <a:latin typeface="微软雅黑" panose="020B0503020204020204" pitchFamily="34" charset="-122"/>
              <a:ea typeface="微软雅黑" panose="020B0503020204020204" pitchFamily="34" charset="-122"/>
            </a:endParaRPr>
          </a:p>
        </p:txBody>
      </p:sp>
      <p:pic>
        <p:nvPicPr>
          <p:cNvPr id="1026" name="Picture 2" descr="http://www.stats.gov.cn/tjsj/zxfb/202112/W0202112093332136871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1" y="917575"/>
            <a:ext cx="5546102" cy="286359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stats.gov.cn/tjsj/zxfb/202112/W020211209333218843915.png"/>
          <p:cNvPicPr>
            <a:picLocks noChangeAspect="1" noChangeArrowheads="1"/>
          </p:cNvPicPr>
          <p:nvPr/>
        </p:nvPicPr>
        <p:blipFill rotWithShape="1">
          <a:blip r:embed="rId4">
            <a:extLst>
              <a:ext uri="{28A0092B-C50C-407E-A947-70E740481C1C}">
                <a14:useLocalDpi xmlns:a14="http://schemas.microsoft.com/office/drawing/2010/main" val="0"/>
              </a:ext>
            </a:extLst>
          </a:blip>
          <a:srcRect t="1" b="6189"/>
          <a:stretch/>
        </p:blipFill>
        <p:spPr bwMode="auto">
          <a:xfrm>
            <a:off x="6209866" y="917574"/>
            <a:ext cx="5702047" cy="2863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910209"/>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xfrm>
            <a:off x="230400" y="318264"/>
            <a:ext cx="5600426" cy="416096"/>
          </a:xfrm>
          <a:noFill/>
          <a:ln>
            <a:miter lim="800000"/>
          </a:ln>
        </p:spPr>
        <p:txBody>
          <a:bodyPr vert="horz" wrap="square" lIns="0" tIns="0" rIns="0" bIns="0" numCol="1" anchor="t" anchorCtr="0" compatLnSpc="1"/>
          <a:lstStyle/>
          <a:p>
            <a:r>
              <a:rPr kumimoji="1" lang="en-US" altLang="zh-CN" sz="2400" b="0" dirty="0">
                <a:solidFill>
                  <a:schemeClr val="accent4">
                    <a:lumMod val="75000"/>
                  </a:schemeClr>
                </a:solidFill>
                <a:latin typeface="微软雅黑" panose="020B0503020204020204" pitchFamily="34" charset="-122"/>
                <a:ea typeface="微软雅黑" panose="020B0503020204020204" pitchFamily="34" charset="-122"/>
              </a:rPr>
              <a:t>PMI</a:t>
            </a:r>
            <a:endParaRPr kumimoji="1" lang="zh-CN" altLang="en-US" sz="2400" b="0" dirty="0">
              <a:solidFill>
                <a:schemeClr val="accent4">
                  <a:lumMod val="75000"/>
                </a:schemeClr>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18DC700E-4C74-4AAB-9296-D9E5B0676DB2}"/>
              </a:ext>
            </a:extLst>
          </p:cNvPr>
          <p:cNvSpPr txBox="1"/>
          <p:nvPr/>
        </p:nvSpPr>
        <p:spPr>
          <a:xfrm>
            <a:off x="7815037" y="1320545"/>
            <a:ext cx="4300763" cy="4401205"/>
          </a:xfrm>
          <a:prstGeom prst="rect">
            <a:avLst/>
          </a:prstGeom>
          <a:noFill/>
        </p:spPr>
        <p:txBody>
          <a:bodyPr wrap="square">
            <a:spAutoFit/>
          </a:bodyPr>
          <a:lstStyle/>
          <a:p>
            <a:pPr>
              <a:lnSpc>
                <a:spcPct val="200000"/>
              </a:lnSpc>
            </a:pPr>
            <a:r>
              <a:rPr lang="en-US" altLang="zh-CN" sz="2000" dirty="0">
                <a:latin typeface="微软雅黑" panose="020B0503020204020204" pitchFamily="34" charset="-122"/>
                <a:ea typeface="微软雅黑" panose="020B0503020204020204" pitchFamily="34" charset="-122"/>
              </a:rPr>
              <a:t>11</a:t>
            </a:r>
            <a:r>
              <a:rPr lang="zh-CN" altLang="en-US" sz="2000" dirty="0">
                <a:latin typeface="微软雅黑" panose="020B0503020204020204" pitchFamily="34" charset="-122"/>
                <a:ea typeface="微软雅黑" panose="020B0503020204020204" pitchFamily="34" charset="-122"/>
              </a:rPr>
              <a:t>月中国官方制造业</a:t>
            </a:r>
            <a:r>
              <a:rPr lang="en-US" altLang="zh-CN" sz="2000" dirty="0">
                <a:latin typeface="微软雅黑" panose="020B0503020204020204" pitchFamily="34" charset="-122"/>
                <a:ea typeface="微软雅黑" panose="020B0503020204020204" pitchFamily="34" charset="-122"/>
              </a:rPr>
              <a:t>PMI</a:t>
            </a:r>
            <a:r>
              <a:rPr lang="zh-CN" altLang="en-US" sz="2000" dirty="0">
                <a:latin typeface="微软雅黑" panose="020B0503020204020204" pitchFamily="34" charset="-122"/>
                <a:ea typeface="微软雅黑" panose="020B0503020204020204" pitchFamily="34" charset="-122"/>
              </a:rPr>
              <a:t>为</a:t>
            </a:r>
            <a:r>
              <a:rPr lang="en-US" altLang="zh-CN" sz="2000" dirty="0">
                <a:latin typeface="微软雅黑" panose="020B0503020204020204" pitchFamily="34" charset="-122"/>
                <a:ea typeface="微软雅黑" panose="020B0503020204020204" pitchFamily="34" charset="-122"/>
              </a:rPr>
              <a:t>50.10%</a:t>
            </a:r>
          </a:p>
          <a:p>
            <a:pPr>
              <a:lnSpc>
                <a:spcPct val="200000"/>
              </a:lnSpc>
            </a:pPr>
            <a:r>
              <a:rPr lang="zh-CN" altLang="en-US" sz="2000" dirty="0">
                <a:solidFill>
                  <a:srgbClr val="000000"/>
                </a:solidFill>
                <a:latin typeface="微软雅黑" panose="020B0503020204020204" pitchFamily="34" charset="-122"/>
                <a:ea typeface="微软雅黑" panose="020B0503020204020204" pitchFamily="34" charset="-122"/>
              </a:rPr>
              <a:t>回升到荣枯线以上</a:t>
            </a:r>
            <a:endParaRPr lang="en-US" altLang="zh-CN" sz="2000" dirty="0">
              <a:latin typeface="微软雅黑" panose="020B0503020204020204" pitchFamily="34" charset="-122"/>
              <a:ea typeface="微软雅黑" panose="020B0503020204020204" pitchFamily="34" charset="-122"/>
            </a:endParaRPr>
          </a:p>
          <a:p>
            <a:pPr>
              <a:lnSpc>
                <a:spcPct val="200000"/>
              </a:lnSpc>
            </a:pPr>
            <a:r>
              <a:rPr lang="zh-CN" altLang="en-US" sz="2000" dirty="0">
                <a:latin typeface="微软雅黑" panose="020B0503020204020204" pitchFamily="34" charset="-122"/>
                <a:ea typeface="微软雅黑" panose="020B0503020204020204" pitchFamily="34" charset="-122"/>
              </a:rPr>
              <a:t>较上月</a:t>
            </a:r>
            <a:r>
              <a:rPr lang="zh-CN" altLang="en-US" sz="2000" b="1" dirty="0">
                <a:solidFill>
                  <a:srgbClr val="C00000"/>
                </a:solidFill>
                <a:latin typeface="微软雅黑" panose="020B0503020204020204" pitchFamily="34" charset="-122"/>
                <a:ea typeface="微软雅黑" panose="020B0503020204020204" pitchFamily="34" charset="-122"/>
              </a:rPr>
              <a:t>上升 </a:t>
            </a:r>
            <a:r>
              <a:rPr lang="en-US" altLang="zh-CN" sz="2000" dirty="0">
                <a:latin typeface="微软雅黑" panose="020B0503020204020204" pitchFamily="34" charset="-122"/>
                <a:ea typeface="微软雅黑" panose="020B0503020204020204" pitchFamily="34" charset="-122"/>
              </a:rPr>
              <a:t>0.9%</a:t>
            </a:r>
          </a:p>
          <a:p>
            <a:pPr>
              <a:lnSpc>
                <a:spcPct val="200000"/>
              </a:lnSpc>
            </a:pPr>
            <a:endParaRPr lang="zh-CN" altLang="en-US" sz="2000" dirty="0">
              <a:latin typeface="微软雅黑" panose="020B0503020204020204" pitchFamily="34" charset="-122"/>
              <a:ea typeface="微软雅黑" panose="020B0503020204020204" pitchFamily="34" charset="-122"/>
            </a:endParaRPr>
          </a:p>
          <a:p>
            <a:pPr>
              <a:lnSpc>
                <a:spcPct val="200000"/>
              </a:lnSpc>
            </a:pPr>
            <a:r>
              <a:rPr lang="en-US" altLang="zh-CN" sz="2000" dirty="0">
                <a:latin typeface="微软雅黑" panose="020B0503020204020204" pitchFamily="34" charset="-122"/>
                <a:ea typeface="微软雅黑" panose="020B0503020204020204" pitchFamily="34" charset="-122"/>
              </a:rPr>
              <a:t>11</a:t>
            </a:r>
            <a:r>
              <a:rPr lang="zh-CN" altLang="en-US" sz="2000" dirty="0">
                <a:latin typeface="微软雅黑" panose="020B0503020204020204" pitchFamily="34" charset="-122"/>
                <a:ea typeface="微软雅黑" panose="020B0503020204020204" pitchFamily="34" charset="-122"/>
              </a:rPr>
              <a:t>月财新中国制造业</a:t>
            </a:r>
            <a:r>
              <a:rPr lang="en-US" altLang="zh-CN" sz="2000" dirty="0">
                <a:latin typeface="微软雅黑" panose="020B0503020204020204" pitchFamily="34" charset="-122"/>
                <a:ea typeface="微软雅黑" panose="020B0503020204020204" pitchFamily="34" charset="-122"/>
              </a:rPr>
              <a:t>PMI</a:t>
            </a:r>
            <a:r>
              <a:rPr lang="zh-CN" altLang="en-US" sz="2000" dirty="0">
                <a:latin typeface="微软雅黑" panose="020B0503020204020204" pitchFamily="34" charset="-122"/>
                <a:ea typeface="微软雅黑" panose="020B0503020204020204" pitchFamily="34" charset="-122"/>
              </a:rPr>
              <a:t>为</a:t>
            </a:r>
            <a:r>
              <a:rPr lang="en-US" altLang="zh-CN" sz="2000" dirty="0">
                <a:latin typeface="微软雅黑" panose="020B0503020204020204" pitchFamily="34" charset="-122"/>
                <a:ea typeface="微软雅黑" panose="020B0503020204020204" pitchFamily="34" charset="-122"/>
              </a:rPr>
              <a:t>49.90%</a:t>
            </a:r>
          </a:p>
          <a:p>
            <a:pPr>
              <a:lnSpc>
                <a:spcPct val="200000"/>
              </a:lnSpc>
            </a:pPr>
            <a:r>
              <a:rPr lang="zh-CN" altLang="en-US" sz="2000" dirty="0">
                <a:solidFill>
                  <a:srgbClr val="000000"/>
                </a:solidFill>
                <a:latin typeface="微软雅黑" panose="020B0503020204020204" pitchFamily="34" charset="-122"/>
                <a:ea typeface="微软雅黑" panose="020B0503020204020204" pitchFamily="34" charset="-122"/>
              </a:rPr>
              <a:t>财新中国</a:t>
            </a:r>
            <a:r>
              <a:rPr lang="en-US" altLang="zh-CN" sz="2000" dirty="0">
                <a:solidFill>
                  <a:srgbClr val="000000"/>
                </a:solidFill>
                <a:latin typeface="微软雅黑" panose="020B0503020204020204" pitchFamily="34" charset="-122"/>
                <a:ea typeface="微软雅黑" panose="020B0503020204020204" pitchFamily="34" charset="-122"/>
              </a:rPr>
              <a:t>PMI</a:t>
            </a:r>
            <a:r>
              <a:rPr lang="zh-CN" altLang="en-US" sz="2000" dirty="0">
                <a:solidFill>
                  <a:srgbClr val="000000"/>
                </a:solidFill>
                <a:latin typeface="微软雅黑" panose="020B0503020204020204" pitchFamily="34" charset="-122"/>
                <a:ea typeface="微软雅黑" panose="020B0503020204020204" pitchFamily="34" charset="-122"/>
              </a:rPr>
              <a:t>下降至荣枯线以下</a:t>
            </a:r>
            <a:endParaRPr lang="zh-CN" altLang="en-US" sz="2000" dirty="0">
              <a:latin typeface="微软雅黑" panose="020B0503020204020204" pitchFamily="34" charset="-122"/>
              <a:ea typeface="微软雅黑" panose="020B0503020204020204" pitchFamily="34" charset="-122"/>
            </a:endParaRPr>
          </a:p>
          <a:p>
            <a:pPr>
              <a:lnSpc>
                <a:spcPct val="200000"/>
              </a:lnSpc>
            </a:pPr>
            <a:r>
              <a:rPr lang="zh-CN" altLang="en-US" sz="2000" dirty="0">
                <a:latin typeface="微软雅黑" panose="020B0503020204020204" pitchFamily="34" charset="-122"/>
                <a:ea typeface="微软雅黑" panose="020B0503020204020204" pitchFamily="34" charset="-122"/>
              </a:rPr>
              <a:t>较上月</a:t>
            </a:r>
            <a:r>
              <a:rPr lang="zh-CN" altLang="en-US" sz="2000" b="1" dirty="0">
                <a:solidFill>
                  <a:schemeClr val="accent3">
                    <a:lumMod val="75000"/>
                  </a:schemeClr>
                </a:solidFill>
                <a:latin typeface="微软雅黑" panose="020B0503020204020204" pitchFamily="34" charset="-122"/>
                <a:ea typeface="微软雅黑" panose="020B0503020204020204" pitchFamily="34" charset="-122"/>
              </a:rPr>
              <a:t>下降 </a:t>
            </a:r>
            <a:r>
              <a:rPr lang="en-US" altLang="zh-CN" sz="2000" dirty="0">
                <a:latin typeface="微软雅黑" panose="020B0503020204020204" pitchFamily="34" charset="-122"/>
                <a:ea typeface="微软雅黑" panose="020B0503020204020204" pitchFamily="34" charset="-122"/>
              </a:rPr>
              <a:t>0.7%</a:t>
            </a:r>
            <a:endParaRPr lang="zh-CN" altLang="en-US" sz="2000" dirty="0">
              <a:solidFill>
                <a:srgbClr val="FF0000"/>
              </a:solidFill>
              <a:latin typeface="微软雅黑" panose="020B0503020204020204" pitchFamily="34" charset="-122"/>
              <a:ea typeface="微软雅黑" panose="020B0503020204020204" pitchFamily="34" charset="-122"/>
            </a:endParaRPr>
          </a:p>
        </p:txBody>
      </p:sp>
      <p:graphicFrame>
        <p:nvGraphicFramePr>
          <p:cNvPr id="5" name="图表 4"/>
          <p:cNvGraphicFramePr/>
          <p:nvPr>
            <p:extLst>
              <p:ext uri="{D42A27DB-BD31-4B8C-83A1-F6EECF244321}">
                <p14:modId xmlns:p14="http://schemas.microsoft.com/office/powerpoint/2010/main" val="940692333"/>
              </p:ext>
            </p:extLst>
          </p:nvPr>
        </p:nvGraphicFramePr>
        <p:xfrm>
          <a:off x="230400" y="1092561"/>
          <a:ext cx="7620346" cy="51570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230400" y="294397"/>
            <a:ext cx="8229600" cy="522469"/>
          </a:xfrm>
          <a:noFill/>
          <a:ln>
            <a:miter lim="800000"/>
          </a:ln>
        </p:spPr>
        <p:txBody>
          <a:bodyPr vert="horz" wrap="square" lIns="0" tIns="0" rIns="0" bIns="0" numCol="1" anchor="t" anchorCtr="0" compatLnSpc="1"/>
          <a:lstStyle/>
          <a:p>
            <a:r>
              <a:rPr kumimoji="1" lang="zh-CN" altLang="en-US" sz="2400" b="0" dirty="0">
                <a:solidFill>
                  <a:srgbClr val="000066"/>
                </a:solidFill>
                <a:latin typeface="微软雅黑" panose="020B0503020204020204" pitchFamily="34" charset="-122"/>
                <a:ea typeface="微软雅黑" panose="020B0503020204020204" pitchFamily="34" charset="-122"/>
              </a:rPr>
              <a:t>央行公开市场操作</a:t>
            </a:r>
          </a:p>
        </p:txBody>
      </p:sp>
      <p:sp>
        <p:nvSpPr>
          <p:cNvPr id="3" name="文本框 2">
            <a:extLst>
              <a:ext uri="{FF2B5EF4-FFF2-40B4-BE49-F238E27FC236}">
                <a16:creationId xmlns:a16="http://schemas.microsoft.com/office/drawing/2014/main" id="{AA95F14B-C2B4-4C3E-BC38-2FF11FB2E2CC}"/>
              </a:ext>
            </a:extLst>
          </p:cNvPr>
          <p:cNvSpPr txBox="1"/>
          <p:nvPr/>
        </p:nvSpPr>
        <p:spPr>
          <a:xfrm>
            <a:off x="8944598" y="2200830"/>
            <a:ext cx="3247402" cy="2369367"/>
          </a:xfrm>
          <a:prstGeom prst="rect">
            <a:avLst/>
          </a:prstGeom>
          <a:noFill/>
        </p:spPr>
        <p:txBody>
          <a:bodyPr wrap="square" lIns="0" tIns="0" rIns="0" bIns="0">
            <a:spAutoFit/>
          </a:bodyPr>
          <a:lstStyle/>
          <a:p>
            <a:pPr>
              <a:lnSpc>
                <a:spcPct val="200000"/>
              </a:lnSpc>
            </a:pPr>
            <a:r>
              <a:rPr lang="en-US" altLang="zh-CN" sz="2000" dirty="0">
                <a:latin typeface="微软雅黑" panose="020B0503020204020204" pitchFamily="34" charset="-122"/>
                <a:ea typeface="微软雅黑" panose="020B0503020204020204" pitchFamily="34" charset="-122"/>
              </a:rPr>
              <a:t>2021</a:t>
            </a:r>
            <a:r>
              <a:rPr lang="zh-CN" altLang="en-US" sz="2000" dirty="0">
                <a:latin typeface="微软雅黑" panose="020B0503020204020204" pitchFamily="34" charset="-122"/>
                <a:ea typeface="微软雅黑" panose="020B0503020204020204" pitchFamily="34" charset="-122"/>
              </a:rPr>
              <a:t>年</a:t>
            </a:r>
            <a:r>
              <a:rPr lang="en-US" altLang="zh-CN" sz="2000" dirty="0">
                <a:latin typeface="微软雅黑" panose="020B0503020204020204" pitchFamily="34" charset="-122"/>
                <a:ea typeface="微软雅黑" panose="020B0503020204020204" pitchFamily="34" charset="-122"/>
              </a:rPr>
              <a:t>11</a:t>
            </a:r>
            <a:r>
              <a:rPr lang="zh-CN" altLang="en-US" sz="2000" dirty="0">
                <a:latin typeface="微软雅黑" panose="020B0503020204020204" pitchFamily="34" charset="-122"/>
                <a:ea typeface="微软雅黑" panose="020B0503020204020204" pitchFamily="34" charset="-122"/>
              </a:rPr>
              <a:t>月央行累计</a:t>
            </a:r>
            <a:r>
              <a:rPr lang="zh-CN" altLang="en-US" sz="2000" b="1" dirty="0">
                <a:solidFill>
                  <a:srgbClr val="00B050"/>
                </a:solidFill>
                <a:latin typeface="微软雅黑" panose="020B0503020204020204" pitchFamily="34" charset="-122"/>
                <a:ea typeface="微软雅黑" panose="020B0503020204020204" pitchFamily="34" charset="-122"/>
              </a:rPr>
              <a:t>净回笼</a:t>
            </a:r>
            <a:r>
              <a:rPr lang="zh-CN" altLang="en-US" sz="2000" dirty="0">
                <a:latin typeface="微软雅黑" panose="020B0503020204020204" pitchFamily="34" charset="-122"/>
                <a:ea typeface="微软雅黑" panose="020B0503020204020204" pitchFamily="34" charset="-122"/>
              </a:rPr>
              <a:t>资金</a:t>
            </a:r>
            <a:r>
              <a:rPr lang="en-US" altLang="zh-CN" sz="2000" b="1" dirty="0">
                <a:solidFill>
                  <a:srgbClr val="0076CB"/>
                </a:solidFill>
                <a:latin typeface="微软雅黑" panose="020B0503020204020204" pitchFamily="34" charset="-122"/>
                <a:ea typeface="微软雅黑" panose="020B0503020204020204" pitchFamily="34" charset="-122"/>
              </a:rPr>
              <a:t>5700</a:t>
            </a:r>
            <a:r>
              <a:rPr lang="zh-CN" altLang="en-US" sz="2000" dirty="0">
                <a:latin typeface="微软雅黑" panose="020B0503020204020204" pitchFamily="34" charset="-122"/>
                <a:ea typeface="微软雅黑" panose="020B0503020204020204" pitchFamily="34" charset="-122"/>
              </a:rPr>
              <a:t>亿元</a:t>
            </a:r>
            <a:endParaRPr lang="en-US" altLang="zh-CN" sz="2000" dirty="0">
              <a:latin typeface="微软雅黑" panose="020B0503020204020204" pitchFamily="34" charset="-122"/>
              <a:ea typeface="微软雅黑" panose="020B0503020204020204" pitchFamily="34" charset="-122"/>
            </a:endParaRPr>
          </a:p>
          <a:p>
            <a:pPr>
              <a:lnSpc>
                <a:spcPct val="200000"/>
              </a:lnSpc>
            </a:pPr>
            <a:r>
              <a:rPr lang="zh-CN" altLang="en-US" sz="2000" dirty="0">
                <a:latin typeface="微软雅黑" panose="020B0503020204020204" pitchFamily="34" charset="-122"/>
                <a:ea typeface="微软雅黑" panose="020B0503020204020204" pitchFamily="34" charset="-122"/>
              </a:rPr>
              <a:t>流动性投放平稳，资金面整体保持偏松</a:t>
            </a:r>
            <a:endParaRPr lang="en-US" altLang="zh-CN" sz="2000" dirty="0">
              <a:latin typeface="微软雅黑" panose="020B0503020204020204" pitchFamily="34" charset="-122"/>
              <a:ea typeface="微软雅黑" panose="020B0503020204020204" pitchFamily="34" charset="-122"/>
            </a:endParaRPr>
          </a:p>
        </p:txBody>
      </p:sp>
      <p:graphicFrame>
        <p:nvGraphicFramePr>
          <p:cNvPr id="6" name="图表 5">
            <a:extLst>
              <a:ext uri="{FF2B5EF4-FFF2-40B4-BE49-F238E27FC236}">
                <a16:creationId xmlns:a16="http://schemas.microsoft.com/office/drawing/2014/main" id="{59521470-E2B1-4DC5-AE2A-DDEB57087441}"/>
              </a:ext>
            </a:extLst>
          </p:cNvPr>
          <p:cNvGraphicFramePr>
            <a:graphicFrameLocks/>
          </p:cNvGraphicFramePr>
          <p:nvPr>
            <p:extLst>
              <p:ext uri="{D42A27DB-BD31-4B8C-83A1-F6EECF244321}">
                <p14:modId xmlns:p14="http://schemas.microsoft.com/office/powerpoint/2010/main" val="2516824516"/>
              </p:ext>
            </p:extLst>
          </p:nvPr>
        </p:nvGraphicFramePr>
        <p:xfrm>
          <a:off x="230400" y="914400"/>
          <a:ext cx="8550899" cy="55244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230400" y="301412"/>
            <a:ext cx="8231188" cy="404369"/>
          </a:xfrm>
          <a:prstGeom prst="rect">
            <a:avLst/>
          </a:prstGeom>
          <a:noFill/>
          <a:ln w="9525" algn="ctr">
            <a:noFill/>
            <a:miter lim="800000"/>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市场概况</a:t>
            </a:r>
          </a:p>
        </p:txBody>
      </p:sp>
      <p:sp>
        <p:nvSpPr>
          <p:cNvPr id="4" name="文本框 3"/>
          <p:cNvSpPr txBox="1"/>
          <p:nvPr/>
        </p:nvSpPr>
        <p:spPr>
          <a:xfrm>
            <a:off x="689078" y="1440000"/>
            <a:ext cx="1415772"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上证指数</a:t>
            </a:r>
          </a:p>
        </p:txBody>
      </p:sp>
      <p:sp>
        <p:nvSpPr>
          <p:cNvPr id="8" name="文本框 7"/>
          <p:cNvSpPr txBox="1"/>
          <p:nvPr/>
        </p:nvSpPr>
        <p:spPr>
          <a:xfrm>
            <a:off x="1131507" y="1980000"/>
            <a:ext cx="973343" cy="400110"/>
          </a:xfrm>
          <a:prstGeom prst="rect">
            <a:avLst/>
          </a:prstGeom>
          <a:noFill/>
        </p:spPr>
        <p:txBody>
          <a:bodyPr wrap="none" rtlCol="0">
            <a:spAutoFit/>
          </a:bodyPr>
          <a:lstStyle/>
          <a:p>
            <a:pPr>
              <a:defRPr/>
            </a:pPr>
            <a:r>
              <a:rPr lang="en-US" altLang="zh-CN" sz="2000" b="1" dirty="0">
                <a:solidFill>
                  <a:srgbClr val="C00000"/>
                </a:solidFill>
                <a:latin typeface="微软雅黑" panose="020B0503020204020204" pitchFamily="34" charset="-122"/>
                <a:ea typeface="微软雅黑" panose="020B0503020204020204" pitchFamily="34" charset="-122"/>
              </a:rPr>
              <a:t>0.47%</a:t>
            </a:r>
          </a:p>
        </p:txBody>
      </p:sp>
      <p:sp>
        <p:nvSpPr>
          <p:cNvPr id="15" name="文本框 14"/>
          <p:cNvSpPr txBox="1"/>
          <p:nvPr/>
        </p:nvSpPr>
        <p:spPr>
          <a:xfrm>
            <a:off x="689078" y="2520000"/>
            <a:ext cx="1415772"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深证成指</a:t>
            </a:r>
          </a:p>
        </p:txBody>
      </p:sp>
      <p:sp>
        <p:nvSpPr>
          <p:cNvPr id="17" name="文本框 16"/>
          <p:cNvSpPr txBox="1"/>
          <p:nvPr/>
        </p:nvSpPr>
        <p:spPr>
          <a:xfrm>
            <a:off x="1131507" y="3060000"/>
            <a:ext cx="973343"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000" b="1" dirty="0">
                <a:solidFill>
                  <a:srgbClr val="C00000"/>
                </a:solidFill>
                <a:latin typeface="微软雅黑" panose="020B0503020204020204" pitchFamily="34" charset="-122"/>
                <a:ea typeface="微软雅黑" panose="020B0503020204020204" pitchFamily="34" charset="-122"/>
              </a:rPr>
              <a:t>2.38%</a:t>
            </a:r>
            <a:endParaRPr kumimoji="0" lang="zh-CN" altLang="en-US" sz="20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endParaRPr>
          </a:p>
        </p:txBody>
      </p:sp>
      <p:sp>
        <p:nvSpPr>
          <p:cNvPr id="18" name="文本框 17"/>
          <p:cNvSpPr txBox="1"/>
          <p:nvPr/>
        </p:nvSpPr>
        <p:spPr>
          <a:xfrm>
            <a:off x="689078" y="3600000"/>
            <a:ext cx="1415772"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创业板指</a:t>
            </a:r>
          </a:p>
        </p:txBody>
      </p:sp>
      <p:sp>
        <p:nvSpPr>
          <p:cNvPr id="20" name="文本框 19"/>
          <p:cNvSpPr txBox="1"/>
          <p:nvPr/>
        </p:nvSpPr>
        <p:spPr>
          <a:xfrm>
            <a:off x="1131507" y="4140000"/>
            <a:ext cx="973343"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000" b="1" dirty="0">
                <a:solidFill>
                  <a:srgbClr val="C00000"/>
                </a:solidFill>
                <a:latin typeface="微软雅黑" panose="020B0503020204020204" pitchFamily="34" charset="-122"/>
                <a:ea typeface="微软雅黑" panose="020B0503020204020204" pitchFamily="34" charset="-122"/>
              </a:rPr>
              <a:t>4.33</a:t>
            </a:r>
            <a:r>
              <a:rPr kumimoji="0" lang="en-US" altLang="zh-CN" sz="20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a:t>
            </a:r>
            <a:endParaRPr kumimoji="0" lang="zh-CN" altLang="en-US" sz="20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9CB0F3E8-9B5C-40F7-9012-B0DB166A9F78}"/>
              </a:ext>
            </a:extLst>
          </p:cNvPr>
          <p:cNvSpPr txBox="1"/>
          <p:nvPr/>
        </p:nvSpPr>
        <p:spPr>
          <a:xfrm>
            <a:off x="807700" y="4680000"/>
            <a:ext cx="1178528"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400" b="1" dirty="0">
                <a:solidFill>
                  <a:srgbClr val="000000"/>
                </a:solidFill>
                <a:latin typeface="微软雅黑" panose="020B0503020204020204" pitchFamily="34" charset="-122"/>
                <a:ea typeface="微软雅黑" panose="020B0503020204020204" pitchFamily="34" charset="-122"/>
              </a:rPr>
              <a:t>科创</a:t>
            </a:r>
            <a:r>
              <a:rPr lang="en-US" altLang="zh-CN" sz="2400" b="1" dirty="0">
                <a:solidFill>
                  <a:srgbClr val="000000"/>
                </a:solidFill>
                <a:latin typeface="微软雅黑" panose="020B0503020204020204" pitchFamily="34" charset="-122"/>
                <a:ea typeface="微软雅黑" panose="020B0503020204020204" pitchFamily="34" charset="-122"/>
              </a:rPr>
              <a:t>50</a:t>
            </a:r>
            <a:endParaRPr kumimoji="0" lang="zh-CN" altLang="en-US" sz="24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1E8FEE72-DCE6-4C18-887D-51F02F830B82}"/>
              </a:ext>
            </a:extLst>
          </p:cNvPr>
          <p:cNvSpPr txBox="1"/>
          <p:nvPr/>
        </p:nvSpPr>
        <p:spPr>
          <a:xfrm>
            <a:off x="1131507" y="5220000"/>
            <a:ext cx="973343"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000" b="1" dirty="0">
                <a:solidFill>
                  <a:srgbClr val="C00000"/>
                </a:solidFill>
                <a:latin typeface="微软雅黑" panose="020B0503020204020204" pitchFamily="34" charset="-122"/>
                <a:ea typeface="微软雅黑" panose="020B0503020204020204" pitchFamily="34" charset="-122"/>
              </a:rPr>
              <a:t>5.70</a:t>
            </a:r>
            <a:r>
              <a:rPr kumimoji="0" lang="en-US" altLang="zh-CN" sz="20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a:t>
            </a:r>
            <a:endParaRPr kumimoji="0" lang="zh-CN" altLang="en-US" sz="20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endParaRPr>
          </a:p>
        </p:txBody>
      </p:sp>
      <p:sp>
        <p:nvSpPr>
          <p:cNvPr id="29" name="箭头: 上 28">
            <a:extLst>
              <a:ext uri="{FF2B5EF4-FFF2-40B4-BE49-F238E27FC236}">
                <a16:creationId xmlns:a16="http://schemas.microsoft.com/office/drawing/2014/main" id="{D3CDDE88-3854-43CF-856F-CFFA8A2DF963}"/>
              </a:ext>
            </a:extLst>
          </p:cNvPr>
          <p:cNvSpPr/>
          <p:nvPr/>
        </p:nvSpPr>
        <p:spPr bwMode="auto">
          <a:xfrm rot="10800000" flipV="1">
            <a:off x="843475" y="3060000"/>
            <a:ext cx="288032" cy="372752"/>
          </a:xfrm>
          <a:prstGeom prst="upArrow">
            <a:avLst/>
          </a:prstGeom>
          <a:solidFill>
            <a:srgbClr val="C00000"/>
          </a:solidFill>
          <a:ln w="9525" cap="flat" cmpd="sng" algn="ctr">
            <a:solidFill>
              <a:srgbClr val="C00000"/>
            </a:solidFill>
            <a:prstDash val="solid"/>
            <a:round/>
            <a:headEnd type="none" w="med" len="med"/>
            <a:tailEnd type="none" w="med" len="med"/>
          </a:ln>
        </p:spPr>
        <p:txBody>
          <a:bodyPr vert="horz" wrap="square" lIns="91440" tIns="45720" rIns="91440" bIns="45720" numCol="1" rtlCol="0" anchor="t" anchorCtr="0" compatLnSpc="1"/>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zh-CN" altLang="en-US" sz="1600" b="0" i="0" u="none" strike="noStrike" kern="1200" cap="none" spc="0" normalizeH="0" baseline="0" noProof="0">
              <a:ln>
                <a:noFill/>
              </a:ln>
              <a:solidFill>
                <a:schemeClr val="accent4">
                  <a:lumMod val="75000"/>
                </a:schemeClr>
              </a:solidFill>
              <a:effectLst/>
              <a:uLnTx/>
              <a:uFillTx/>
              <a:latin typeface="微软雅黑" panose="020B0503020204020204" pitchFamily="34" charset="-122"/>
              <a:ea typeface="微软雅黑" panose="020B0503020204020204" pitchFamily="34" charset="-122"/>
              <a:cs typeface="+mn-cs"/>
            </a:endParaRPr>
          </a:p>
        </p:txBody>
      </p:sp>
      <p:sp>
        <p:nvSpPr>
          <p:cNvPr id="21" name="箭头: 上 23">
            <a:extLst>
              <a:ext uri="{FF2B5EF4-FFF2-40B4-BE49-F238E27FC236}">
                <a16:creationId xmlns:a16="http://schemas.microsoft.com/office/drawing/2014/main" id="{CA7CC63A-A7EF-40F3-B4BB-A5254808834A}"/>
              </a:ext>
            </a:extLst>
          </p:cNvPr>
          <p:cNvSpPr/>
          <p:nvPr/>
        </p:nvSpPr>
        <p:spPr bwMode="auto">
          <a:xfrm>
            <a:off x="843475" y="1980000"/>
            <a:ext cx="288032" cy="372752"/>
          </a:xfrm>
          <a:prstGeom prst="upArrow">
            <a:avLst/>
          </a:prstGeom>
          <a:solidFill>
            <a:srgbClr val="C00000"/>
          </a:solidFill>
          <a:ln w="9525" cap="flat" cmpd="sng" algn="ctr">
            <a:solidFill>
              <a:srgbClr val="C00000"/>
            </a:solidFill>
            <a:prstDash val="solid"/>
            <a:round/>
            <a:headEnd type="none" w="med" len="med"/>
            <a:tailEnd type="none" w="med" len="med"/>
          </a:ln>
        </p:spPr>
        <p:txBody>
          <a:bodyPr vert="horz" wrap="square" lIns="91440" tIns="45720" rIns="91440" bIns="45720" numCol="1" rtlCol="0" anchor="t" anchorCtr="0" compatLnSpc="1"/>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zh-CN" altLang="en-US" sz="1600" b="0" i="0" u="none" strike="noStrike" kern="1200" cap="none" spc="0" normalizeH="0" baseline="0" noProof="0">
              <a:ln>
                <a:noFill/>
              </a:ln>
              <a:solidFill>
                <a:srgbClr val="33CC33"/>
              </a:solidFill>
              <a:effectLst/>
              <a:uLnTx/>
              <a:uFillTx/>
              <a:latin typeface="微软雅黑" panose="020B0503020204020204" pitchFamily="34" charset="-122"/>
              <a:ea typeface="微软雅黑" panose="020B0503020204020204" pitchFamily="34" charset="-122"/>
              <a:cs typeface="+mn-cs"/>
            </a:endParaRPr>
          </a:p>
        </p:txBody>
      </p:sp>
      <p:sp>
        <p:nvSpPr>
          <p:cNvPr id="24" name="箭头: 上 23">
            <a:extLst>
              <a:ext uri="{FF2B5EF4-FFF2-40B4-BE49-F238E27FC236}">
                <a16:creationId xmlns:a16="http://schemas.microsoft.com/office/drawing/2014/main" id="{A2D78669-B0D0-400F-9162-8D8443135830}"/>
              </a:ext>
            </a:extLst>
          </p:cNvPr>
          <p:cNvSpPr/>
          <p:nvPr/>
        </p:nvSpPr>
        <p:spPr bwMode="auto">
          <a:xfrm rot="10800000" flipV="1">
            <a:off x="843475" y="5220000"/>
            <a:ext cx="288032" cy="372752"/>
          </a:xfrm>
          <a:prstGeom prst="upArrow">
            <a:avLst/>
          </a:prstGeom>
          <a:solidFill>
            <a:srgbClr val="C00000"/>
          </a:solidFill>
          <a:ln w="9525" cap="flat" cmpd="sng" algn="ctr">
            <a:solidFill>
              <a:srgbClr val="C00000"/>
            </a:solidFill>
            <a:prstDash val="solid"/>
            <a:round/>
            <a:headEnd type="none" w="med" len="med"/>
            <a:tailEnd type="none" w="med" len="med"/>
          </a:ln>
        </p:spPr>
        <p:txBody>
          <a:bodyPr vert="horz" wrap="square" lIns="91440" tIns="45720" rIns="91440" bIns="45720" numCol="1" rtlCol="0" anchor="t" anchorCtr="0" compatLnSpc="1"/>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zh-CN" altLang="en-US" sz="1600" b="0" i="0" u="none" strike="noStrike" kern="1200" cap="none" spc="0" normalizeH="0" baseline="0" noProof="0">
              <a:ln>
                <a:noFill/>
              </a:ln>
              <a:solidFill>
                <a:schemeClr val="accent4">
                  <a:lumMod val="75000"/>
                </a:schemeClr>
              </a:solidFill>
              <a:effectLst/>
              <a:uLnTx/>
              <a:uFillTx/>
              <a:latin typeface="微软雅黑" panose="020B0503020204020204" pitchFamily="34" charset="-122"/>
              <a:ea typeface="微软雅黑" panose="020B0503020204020204" pitchFamily="34" charset="-122"/>
              <a:cs typeface="+mn-cs"/>
            </a:endParaRPr>
          </a:p>
        </p:txBody>
      </p:sp>
      <p:graphicFrame>
        <p:nvGraphicFramePr>
          <p:cNvPr id="10" name="图表 9"/>
          <p:cNvGraphicFramePr/>
          <p:nvPr>
            <p:extLst>
              <p:ext uri="{D42A27DB-BD31-4B8C-83A1-F6EECF244321}">
                <p14:modId xmlns:p14="http://schemas.microsoft.com/office/powerpoint/2010/main" val="2650090908"/>
              </p:ext>
            </p:extLst>
          </p:nvPr>
        </p:nvGraphicFramePr>
        <p:xfrm>
          <a:off x="2409825" y="1057275"/>
          <a:ext cx="9258499" cy="5136187"/>
        </p:xfrm>
        <a:graphic>
          <a:graphicData uri="http://schemas.openxmlformats.org/drawingml/2006/chart">
            <c:chart xmlns:c="http://schemas.openxmlformats.org/drawingml/2006/chart" xmlns:r="http://schemas.openxmlformats.org/officeDocument/2006/relationships" r:id="rId5"/>
          </a:graphicData>
        </a:graphic>
      </p:graphicFrame>
      <p:sp>
        <p:nvSpPr>
          <p:cNvPr id="16" name="箭头: 上 28">
            <a:extLst>
              <a:ext uri="{FF2B5EF4-FFF2-40B4-BE49-F238E27FC236}">
                <a16:creationId xmlns:a16="http://schemas.microsoft.com/office/drawing/2014/main" id="{D3CDDE88-3854-43CF-856F-CFFA8A2DF963}"/>
              </a:ext>
            </a:extLst>
          </p:cNvPr>
          <p:cNvSpPr/>
          <p:nvPr/>
        </p:nvSpPr>
        <p:spPr bwMode="auto">
          <a:xfrm rot="10800000" flipV="1">
            <a:off x="843475" y="4140000"/>
            <a:ext cx="288032" cy="372752"/>
          </a:xfrm>
          <a:prstGeom prst="upArrow">
            <a:avLst/>
          </a:prstGeom>
          <a:solidFill>
            <a:srgbClr val="C00000"/>
          </a:solidFill>
          <a:ln w="9525" cap="flat" cmpd="sng" algn="ctr">
            <a:solidFill>
              <a:srgbClr val="C00000"/>
            </a:solidFill>
            <a:prstDash val="solid"/>
            <a:round/>
            <a:headEnd type="none" w="med" len="med"/>
            <a:tailEnd type="none" w="med" len="med"/>
          </a:ln>
        </p:spPr>
        <p:txBody>
          <a:bodyPr vert="horz" wrap="square" lIns="91440" tIns="45720" rIns="91440" bIns="45720" numCol="1" rtlCol="0" anchor="t" anchorCtr="0" compatLnSpc="1"/>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zh-CN" altLang="en-US" sz="1600" b="0" i="0" u="none" strike="noStrike" kern="1200" cap="none" spc="0" normalizeH="0" baseline="0" noProof="0">
              <a:ln>
                <a:noFill/>
              </a:ln>
              <a:solidFill>
                <a:schemeClr val="accent4">
                  <a:lumMod val="75000"/>
                </a:schemeClr>
              </a:solidFill>
              <a:effectLst/>
              <a:uLnTx/>
              <a:uFillTx/>
              <a:latin typeface="微软雅黑" panose="020B0503020204020204" pitchFamily="34" charset="-122"/>
              <a:ea typeface="微软雅黑" panose="020B0503020204020204" pitchFamily="34" charset="-122"/>
              <a:cs typeface="+mn-cs"/>
            </a:endParaRPr>
          </a:p>
        </p:txBody>
      </p:sp>
    </p:spTree>
    <p:custDataLst>
      <p:tags r:id="rId2"/>
    </p:custData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550862" y="4384641"/>
            <a:ext cx="2599767" cy="400110"/>
          </a:xfrm>
          <a:prstGeom prst="rect">
            <a:avLst/>
          </a:prstGeom>
          <a:noFill/>
          <a:ln>
            <a:no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000" dirty="0">
                <a:solidFill>
                  <a:srgbClr val="000000"/>
                </a:solidFill>
                <a:latin typeface="微软雅黑" panose="020B0503020204020204" pitchFamily="34" charset="-122"/>
                <a:ea typeface="微软雅黑" panose="020B0503020204020204" pitchFamily="34" charset="-122"/>
              </a:rPr>
              <a:t>较</a:t>
            </a:r>
            <a:r>
              <a:rPr lang="en-US" altLang="zh-CN" sz="2000" dirty="0">
                <a:solidFill>
                  <a:srgbClr val="000000"/>
                </a:solidFill>
                <a:latin typeface="微软雅黑" panose="020B0503020204020204" pitchFamily="34" charset="-122"/>
                <a:ea typeface="微软雅黑" panose="020B0503020204020204" pitchFamily="34" charset="-122"/>
              </a:rPr>
              <a:t>10</a:t>
            </a:r>
            <a:r>
              <a:rPr lang="zh-CN" altLang="en-US" sz="2000" dirty="0">
                <a:solidFill>
                  <a:srgbClr val="000000"/>
                </a:solidFill>
                <a:latin typeface="微软雅黑" panose="020B0503020204020204" pitchFamily="34" charset="-122"/>
                <a:ea typeface="微软雅黑" panose="020B0503020204020204" pitchFamily="34" charset="-122"/>
              </a:rPr>
              <a:t>月底       </a:t>
            </a:r>
            <a:r>
              <a:rPr lang="en-US" altLang="zh-CN" sz="2000" b="1" dirty="0">
                <a:solidFill>
                  <a:srgbClr val="C00000"/>
                </a:solidFill>
                <a:latin typeface="微软雅黑" panose="020B0503020204020204" pitchFamily="34" charset="-122"/>
                <a:ea typeface="微软雅黑" panose="020B0503020204020204" pitchFamily="34" charset="-122"/>
              </a:rPr>
              <a:t>3.17</a:t>
            </a:r>
            <a:r>
              <a:rPr kumimoji="0" lang="en-US" altLang="zh-CN" sz="20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a:t>
            </a:r>
          </a:p>
        </p:txBody>
      </p:sp>
      <p:sp>
        <p:nvSpPr>
          <p:cNvPr id="21506" name="Rectangle 2"/>
          <p:cNvSpPr>
            <a:spLocks noChangeArrowheads="1"/>
          </p:cNvSpPr>
          <p:nvPr/>
        </p:nvSpPr>
        <p:spPr bwMode="white">
          <a:xfrm>
            <a:off x="230400" y="289657"/>
            <a:ext cx="8231187" cy="451303"/>
          </a:xfrm>
          <a:prstGeom prst="rect">
            <a:avLst/>
          </a:prstGeom>
          <a:noFill/>
          <a:ln w="9525" algn="ctr">
            <a:noFill/>
            <a:miter lim="800000"/>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srgbClr val="000066"/>
                </a:solidFill>
                <a:effectLst/>
                <a:uLnTx/>
                <a:uFillTx/>
                <a:latin typeface="微软雅黑" panose="020B0503020204020204" pitchFamily="34" charset="-122"/>
                <a:ea typeface="微软雅黑" panose="020B0503020204020204" pitchFamily="34" charset="-122"/>
                <a:cs typeface="+mn-cs"/>
              </a:rPr>
              <a:t>沪深市值统计</a:t>
            </a:r>
          </a:p>
        </p:txBody>
      </p:sp>
      <p:sp>
        <p:nvSpPr>
          <p:cNvPr id="7" name="文本框 6"/>
          <p:cNvSpPr txBox="1"/>
          <p:nvPr/>
        </p:nvSpPr>
        <p:spPr>
          <a:xfrm>
            <a:off x="550863" y="2465164"/>
            <a:ext cx="259976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深市</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市值</a:t>
            </a:r>
            <a:r>
              <a:rPr kumimoji="0" lang="en-US" altLang="zh-CN" sz="20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39.59</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万亿</a:t>
            </a:r>
          </a:p>
        </p:txBody>
      </p:sp>
      <p:sp>
        <p:nvSpPr>
          <p:cNvPr id="8" name="文本框 7"/>
          <p:cNvSpPr txBox="1"/>
          <p:nvPr/>
        </p:nvSpPr>
        <p:spPr>
          <a:xfrm>
            <a:off x="550863" y="1628369"/>
            <a:ext cx="259976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沪市</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市值</a:t>
            </a:r>
            <a:r>
              <a:rPr lang="en-US" altLang="zh-CN" sz="2000" b="1" dirty="0">
                <a:solidFill>
                  <a:srgbClr val="C00000"/>
                </a:solidFill>
                <a:latin typeface="微软雅黑" panose="020B0503020204020204" pitchFamily="34" charset="-122"/>
                <a:ea typeface="微软雅黑" panose="020B0503020204020204" pitchFamily="34" charset="-122"/>
              </a:rPr>
              <a:t>54.56</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万亿</a:t>
            </a:r>
          </a:p>
        </p:txBody>
      </p:sp>
      <p:sp>
        <p:nvSpPr>
          <p:cNvPr id="9" name="箭头: 上 8">
            <a:extLst>
              <a:ext uri="{FF2B5EF4-FFF2-40B4-BE49-F238E27FC236}">
                <a16:creationId xmlns:a16="http://schemas.microsoft.com/office/drawing/2014/main" id="{692D7619-314D-45B9-8B74-41BB2B839623}"/>
              </a:ext>
            </a:extLst>
          </p:cNvPr>
          <p:cNvSpPr/>
          <p:nvPr/>
        </p:nvSpPr>
        <p:spPr bwMode="auto">
          <a:xfrm rot="10800000" flipV="1">
            <a:off x="1850745" y="4384641"/>
            <a:ext cx="288032" cy="372752"/>
          </a:xfrm>
          <a:prstGeom prst="upArrow">
            <a:avLst/>
          </a:prstGeom>
          <a:solidFill>
            <a:srgbClr val="C00000"/>
          </a:solidFill>
          <a:ln w="9525" cap="flat" cmpd="sng" algn="ctr">
            <a:solidFill>
              <a:srgbClr val="C00000"/>
            </a:solidFill>
            <a:prstDash val="solid"/>
            <a:round/>
            <a:headEnd type="none" w="med" len="med"/>
            <a:tailEnd type="none" w="med" len="med"/>
          </a:ln>
        </p:spPr>
        <p:txBody>
          <a:bodyPr vert="horz" wrap="square" lIns="91440" tIns="45720" rIns="91440" bIns="45720" numCol="1" rtlCol="0" anchor="t" anchorCtr="0" compatLnSpc="1"/>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zh-CN" altLang="en-US" sz="1600" b="0" i="0" u="none" strike="noStrike" kern="1200" cap="none" spc="0" normalizeH="0" baseline="0" noProof="0">
              <a:ln>
                <a:noFill/>
              </a:ln>
              <a:solidFill>
                <a:srgbClr val="33CC33"/>
              </a:solidFill>
              <a:effectLst/>
              <a:uLnTx/>
              <a:uFillTx/>
              <a:latin typeface="微软雅黑" panose="020B0503020204020204" pitchFamily="34" charset="-122"/>
              <a:ea typeface="微软雅黑" panose="020B0503020204020204" pitchFamily="34" charset="-122"/>
              <a:cs typeface="+mn-cs"/>
            </a:endParaRPr>
          </a:p>
        </p:txBody>
      </p:sp>
      <p:graphicFrame>
        <p:nvGraphicFramePr>
          <p:cNvPr id="6" name="图表 5"/>
          <p:cNvGraphicFramePr/>
          <p:nvPr>
            <p:extLst>
              <p:ext uri="{D42A27DB-BD31-4B8C-83A1-F6EECF244321}">
                <p14:modId xmlns:p14="http://schemas.microsoft.com/office/powerpoint/2010/main" val="323704853"/>
              </p:ext>
            </p:extLst>
          </p:nvPr>
        </p:nvGraphicFramePr>
        <p:xfrm>
          <a:off x="3733798" y="923028"/>
          <a:ext cx="8128000" cy="5418667"/>
        </p:xfrm>
        <a:graphic>
          <a:graphicData uri="http://schemas.openxmlformats.org/drawingml/2006/chart">
            <c:chart xmlns:c="http://schemas.openxmlformats.org/drawingml/2006/chart" xmlns:r="http://schemas.openxmlformats.org/officeDocument/2006/relationships" r:id="rId5"/>
          </a:graphicData>
        </a:graphic>
      </p:graphicFrame>
      <p:sp>
        <p:nvSpPr>
          <p:cNvPr id="13" name="文本框 12"/>
          <p:cNvSpPr txBox="1"/>
          <p:nvPr/>
        </p:nvSpPr>
        <p:spPr>
          <a:xfrm>
            <a:off x="550862" y="3297177"/>
            <a:ext cx="259976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000" b="1" dirty="0">
                <a:solidFill>
                  <a:srgbClr val="000000"/>
                </a:solidFill>
                <a:latin typeface="微软雅黑" panose="020B0503020204020204" pitchFamily="34" charset="-122"/>
                <a:ea typeface="微软雅黑" panose="020B0503020204020204" pitchFamily="34" charset="-122"/>
              </a:rPr>
              <a:t>北</a:t>
            </a: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市</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市值</a:t>
            </a:r>
            <a:r>
              <a:rPr lang="en-US" altLang="zh-CN" sz="2000" b="1" dirty="0">
                <a:solidFill>
                  <a:srgbClr val="C00000"/>
                </a:solidFill>
                <a:latin typeface="微软雅黑" panose="020B0503020204020204" pitchFamily="34" charset="-122"/>
                <a:ea typeface="微软雅黑" panose="020B0503020204020204" pitchFamily="34" charset="-122"/>
              </a:rPr>
              <a:t>0.28</a:t>
            </a:r>
            <a:r>
              <a:rPr kumimoji="0" lang="zh-CN" altLang="en-US" sz="20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万亿</a:t>
            </a:r>
          </a:p>
        </p:txBody>
      </p:sp>
    </p:spTree>
    <p:custDataLst>
      <p:tags r:id="rId2"/>
    </p:custDataLst>
    <p:extLst>
      <p:ext uri="{BB962C8B-B14F-4D97-AF65-F5344CB8AC3E}">
        <p14:creationId xmlns:p14="http://schemas.microsoft.com/office/powerpoint/2010/main" val="1693393822"/>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230400" y="282121"/>
            <a:ext cx="8229600" cy="527240"/>
          </a:xfrm>
          <a:noFill/>
          <a:ln>
            <a:miter lim="800000"/>
          </a:ln>
        </p:spPr>
        <p:txBody>
          <a:bodyPr vert="horz" wrap="square" lIns="0" tIns="0" rIns="0" bIns="0" numCol="1" anchor="t" anchorCtr="0" compatLnSpc="1"/>
          <a:lstStyle/>
          <a:p>
            <a:r>
              <a:rPr lang="zh-CN" altLang="en-US" sz="2400" b="0" dirty="0">
                <a:solidFill>
                  <a:srgbClr val="000066"/>
                </a:solidFill>
                <a:latin typeface="微软雅黑" panose="020B0503020204020204" pitchFamily="34" charset="-122"/>
                <a:ea typeface="微软雅黑" panose="020B0503020204020204" pitchFamily="34" charset="-122"/>
              </a:rPr>
              <a:t>富时中国</a:t>
            </a:r>
            <a:r>
              <a:rPr lang="en-US" altLang="zh-CN" sz="2400" b="0" dirty="0">
                <a:solidFill>
                  <a:srgbClr val="000066"/>
                </a:solidFill>
                <a:latin typeface="微软雅黑" panose="020B0503020204020204" pitchFamily="34" charset="-122"/>
                <a:ea typeface="微软雅黑" panose="020B0503020204020204" pitchFamily="34" charset="-122"/>
              </a:rPr>
              <a:t>A50</a:t>
            </a:r>
            <a:r>
              <a:rPr lang="zh-CN" altLang="en-US" sz="2400" b="0" dirty="0">
                <a:solidFill>
                  <a:srgbClr val="000066"/>
                </a:solidFill>
                <a:latin typeface="微软雅黑" panose="020B0503020204020204" pitchFamily="34" charset="-122"/>
                <a:ea typeface="微软雅黑" panose="020B0503020204020204" pitchFamily="34" charset="-122"/>
              </a:rPr>
              <a:t>（</a:t>
            </a:r>
            <a:r>
              <a:rPr lang="en-US" altLang="zh-CN" sz="2400" b="0" dirty="0">
                <a:solidFill>
                  <a:srgbClr val="000066"/>
                </a:solidFill>
                <a:latin typeface="微软雅黑" panose="020B0503020204020204" pitchFamily="34" charset="-122"/>
                <a:ea typeface="微软雅黑" panose="020B0503020204020204" pitchFamily="34" charset="-122"/>
              </a:rPr>
              <a:t>CN0Y</a:t>
            </a:r>
            <a:r>
              <a:rPr lang="zh-CN" altLang="en-US" sz="2400" b="0" dirty="0">
                <a:solidFill>
                  <a:srgbClr val="000066"/>
                </a:solidFill>
                <a:latin typeface="微软雅黑" panose="020B0503020204020204" pitchFamily="34" charset="-122"/>
                <a:ea typeface="微软雅黑" panose="020B0503020204020204" pitchFamily="34" charset="-122"/>
              </a:rPr>
              <a:t>）股指期货</a:t>
            </a:r>
          </a:p>
        </p:txBody>
      </p:sp>
      <p:sp>
        <p:nvSpPr>
          <p:cNvPr id="7" name="文本框 6">
            <a:extLst>
              <a:ext uri="{FF2B5EF4-FFF2-40B4-BE49-F238E27FC236}">
                <a16:creationId xmlns:a16="http://schemas.microsoft.com/office/drawing/2014/main" id="{84D4D121-2F68-42D9-9584-73702942E8D6}"/>
              </a:ext>
            </a:extLst>
          </p:cNvPr>
          <p:cNvSpPr txBox="1"/>
          <p:nvPr/>
        </p:nvSpPr>
        <p:spPr>
          <a:xfrm>
            <a:off x="3147843" y="6063706"/>
            <a:ext cx="6333613" cy="369332"/>
          </a:xfrm>
          <a:prstGeom prst="rect">
            <a:avLst/>
          </a:prstGeom>
          <a:noFill/>
        </p:spPr>
        <p:txBody>
          <a:bodyPr wrap="square" rtlCol="0">
            <a:spAutoFit/>
          </a:bodyPr>
          <a:lstStyle/>
          <a:p>
            <a:r>
              <a:rPr lang="zh-CN" altLang="en-US" dirty="0">
                <a:solidFill>
                  <a:prstClr val="black"/>
                </a:solidFill>
                <a:latin typeface="微软雅黑" panose="020B0503020204020204" pitchFamily="34" charset="-122"/>
                <a:ea typeface="微软雅黑" panose="020B0503020204020204" pitchFamily="34" charset="-122"/>
              </a:rPr>
              <a:t>富时中国</a:t>
            </a:r>
            <a:r>
              <a:rPr lang="en-US" altLang="zh-CN" dirty="0">
                <a:solidFill>
                  <a:prstClr val="black"/>
                </a:solidFill>
                <a:latin typeface="微软雅黑" panose="020B0503020204020204" pitchFamily="34" charset="-122"/>
                <a:ea typeface="微软雅黑" panose="020B0503020204020204" pitchFamily="34" charset="-122"/>
              </a:rPr>
              <a:t>A50</a:t>
            </a:r>
            <a:r>
              <a:rPr lang="zh-CN" altLang="en-US" dirty="0">
                <a:solidFill>
                  <a:prstClr val="black"/>
                </a:solidFill>
                <a:latin typeface="微软雅黑" panose="020B0503020204020204" pitchFamily="34" charset="-122"/>
                <a:ea typeface="微软雅黑" panose="020B0503020204020204" pitchFamily="34" charset="-122"/>
              </a:rPr>
              <a:t>股指期货在</a:t>
            </a:r>
            <a:r>
              <a:rPr lang="en-US" altLang="zh-CN" dirty="0">
                <a:solidFill>
                  <a:prstClr val="black"/>
                </a:solidFill>
                <a:latin typeface="微软雅黑" panose="020B0503020204020204" pitchFamily="34" charset="-122"/>
                <a:ea typeface="微软雅黑" panose="020B0503020204020204" pitchFamily="34" charset="-122"/>
              </a:rPr>
              <a:t>11</a:t>
            </a:r>
            <a:r>
              <a:rPr lang="zh-CN" altLang="en-US" dirty="0">
                <a:solidFill>
                  <a:prstClr val="black"/>
                </a:solidFill>
                <a:latin typeface="微软雅黑" panose="020B0503020204020204" pitchFamily="34" charset="-122"/>
                <a:ea typeface="微软雅黑" panose="020B0503020204020204" pitchFamily="34" charset="-122"/>
              </a:rPr>
              <a:t>月初大幅下跌后持续横盘整理。</a:t>
            </a:r>
            <a:endParaRPr lang="en-US" altLang="zh-CN" dirty="0">
              <a:solidFill>
                <a:prstClr val="black"/>
              </a:solidFill>
              <a:latin typeface="微软雅黑" panose="020B0503020204020204" pitchFamily="34" charset="-122"/>
              <a:ea typeface="微软雅黑" panose="020B0503020204020204" pitchFamily="34" charset="-122"/>
            </a:endParaRPr>
          </a:p>
        </p:txBody>
      </p:sp>
      <p:graphicFrame>
        <p:nvGraphicFramePr>
          <p:cNvPr id="6" name="图表 5"/>
          <p:cNvGraphicFramePr/>
          <p:nvPr>
            <p:extLst>
              <p:ext uri="{D42A27DB-BD31-4B8C-83A1-F6EECF244321}">
                <p14:modId xmlns:p14="http://schemas.microsoft.com/office/powerpoint/2010/main" val="504886164"/>
              </p:ext>
            </p:extLst>
          </p:nvPr>
        </p:nvGraphicFramePr>
        <p:xfrm>
          <a:off x="702128" y="727200"/>
          <a:ext cx="10787743" cy="541866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03655893"/>
      </p:ext>
    </p:extLst>
  </p:cSld>
  <p:clrMapOvr>
    <a:overrideClrMapping bg1="lt1" tx1="dk1" bg2="lt2" tx2="dk2" accent1="accent1" accent2="accent2" accent3="accent3" accent4="accent4" accent5="accent5" accent6="accent6" hlink="hlink" folHlink="folHlink"/>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3.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txDef>
      <a:spPr bwMode="auto">
        <a:noFill/>
        <a:ln w="9525">
          <a:solidFill>
            <a:schemeClr val="accent1"/>
          </a:solidFill>
          <a:miter lim="800000"/>
        </a:ln>
      </a:spPr>
      <a:bodyPr wrap="square" rtlCol="0">
        <a:spAutoFit/>
      </a:bodyPr>
      <a:lstStyle>
        <a:defPPr algn="l">
          <a:defRPr sz="1300" b="1" dirty="0" smtClean="0">
            <a:solidFill>
              <a:srgbClr val="000066"/>
            </a:solidFill>
            <a:latin typeface="幼圆" panose="02010509060101010101" pitchFamily="49" charset="-122"/>
            <a:ea typeface="幼圆" panose="02010509060101010101"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10.xml><?xml version="1.0" encoding="utf-8"?>
<a:themeOverride xmlns:a="http://schemas.openxmlformats.org/drawingml/2006/main">
  <a:clrScheme name="">
    <a:dk1>
      <a:srgbClr val="000000"/>
    </a:dk1>
    <a:lt1>
      <a:srgbClr val="FFFFFF"/>
    </a:lt1>
    <a:dk2>
      <a:srgbClr val="778495"/>
    </a:dk2>
    <a:lt2>
      <a:srgbClr val="F0F0F0"/>
    </a:lt2>
    <a:accent1>
      <a:srgbClr val="0C1B56"/>
    </a:accent1>
    <a:accent2>
      <a:srgbClr val="037FA5"/>
    </a:accent2>
    <a:accent3>
      <a:srgbClr val="F26B2B"/>
    </a:accent3>
    <a:accent4>
      <a:srgbClr val="848C5E"/>
    </a:accent4>
    <a:accent5>
      <a:srgbClr val="EDA59B"/>
    </a:accent5>
    <a:accent6>
      <a:srgbClr val="FFDB93"/>
    </a:accent6>
    <a:hlink>
      <a:srgbClr val="0C1B56"/>
    </a:hlink>
    <a:folHlink>
      <a:srgbClr val="BFBFBF"/>
    </a:folHlink>
  </a:clrScheme>
</a:themeOverride>
</file>

<file path=ppt/theme/themeOverride11.xml><?xml version="1.0" encoding="utf-8"?>
<a:themeOverride xmlns:a="http://schemas.openxmlformats.org/drawingml/2006/main">
  <a:clrScheme name="">
    <a:dk1>
      <a:srgbClr val="000000"/>
    </a:dk1>
    <a:lt1>
      <a:srgbClr val="FFFFFF"/>
    </a:lt1>
    <a:dk2>
      <a:srgbClr val="778495"/>
    </a:dk2>
    <a:lt2>
      <a:srgbClr val="F0F0F0"/>
    </a:lt2>
    <a:accent1>
      <a:srgbClr val="0C1B56"/>
    </a:accent1>
    <a:accent2>
      <a:srgbClr val="037FA5"/>
    </a:accent2>
    <a:accent3>
      <a:srgbClr val="F26B2B"/>
    </a:accent3>
    <a:accent4>
      <a:srgbClr val="848C5E"/>
    </a:accent4>
    <a:accent5>
      <a:srgbClr val="EDA59B"/>
    </a:accent5>
    <a:accent6>
      <a:srgbClr val="FFDB93"/>
    </a:accent6>
    <a:hlink>
      <a:srgbClr val="0C1B56"/>
    </a:hlink>
    <a:folHlink>
      <a:srgbClr val="BFBFBF"/>
    </a:folHlink>
  </a:clrScheme>
</a:themeOverride>
</file>

<file path=ppt/theme/themeOverride12.xml><?xml version="1.0" encoding="utf-8"?>
<a:themeOverride xmlns:a="http://schemas.openxmlformats.org/drawingml/2006/main">
  <a:clrScheme name="">
    <a:dk1>
      <a:srgbClr val="000000"/>
    </a:dk1>
    <a:lt1>
      <a:srgbClr val="FFFFFF"/>
    </a:lt1>
    <a:dk2>
      <a:srgbClr val="778495"/>
    </a:dk2>
    <a:lt2>
      <a:srgbClr val="F0F0F0"/>
    </a:lt2>
    <a:accent1>
      <a:srgbClr val="0C1B56"/>
    </a:accent1>
    <a:accent2>
      <a:srgbClr val="037FA5"/>
    </a:accent2>
    <a:accent3>
      <a:srgbClr val="F26B2B"/>
    </a:accent3>
    <a:accent4>
      <a:srgbClr val="848C5E"/>
    </a:accent4>
    <a:accent5>
      <a:srgbClr val="EDA59B"/>
    </a:accent5>
    <a:accent6>
      <a:srgbClr val="FFDB93"/>
    </a:accent6>
    <a:hlink>
      <a:srgbClr val="0C1B56"/>
    </a:hlink>
    <a:folHlink>
      <a:srgbClr val="BFBFBF"/>
    </a:folHlink>
  </a:clrScheme>
</a:themeOverride>
</file>

<file path=ppt/theme/themeOverride13.xml><?xml version="1.0" encoding="utf-8"?>
<a:themeOverride xmlns:a="http://schemas.openxmlformats.org/drawingml/2006/main">
  <a:clrScheme name="">
    <a:dk1>
      <a:srgbClr val="000000"/>
    </a:dk1>
    <a:lt1>
      <a:srgbClr val="FFFFFF"/>
    </a:lt1>
    <a:dk2>
      <a:srgbClr val="778495"/>
    </a:dk2>
    <a:lt2>
      <a:srgbClr val="F0F0F0"/>
    </a:lt2>
    <a:accent1>
      <a:srgbClr val="0C1B56"/>
    </a:accent1>
    <a:accent2>
      <a:srgbClr val="037FA5"/>
    </a:accent2>
    <a:accent3>
      <a:srgbClr val="F26B2B"/>
    </a:accent3>
    <a:accent4>
      <a:srgbClr val="848C5E"/>
    </a:accent4>
    <a:accent5>
      <a:srgbClr val="EDA59B"/>
    </a:accent5>
    <a:accent6>
      <a:srgbClr val="FFDB93"/>
    </a:accent6>
    <a:hlink>
      <a:srgbClr val="0C1B56"/>
    </a:hlink>
    <a:folHlink>
      <a:srgbClr val="BFBFBF"/>
    </a:folHlink>
  </a:clrScheme>
</a:themeOverride>
</file>

<file path=ppt/theme/themeOverride14.xml><?xml version="1.0" encoding="utf-8"?>
<a:themeOverride xmlns:a="http://schemas.openxmlformats.org/drawingml/2006/main">
  <a:clrScheme name="">
    <a:dk1>
      <a:srgbClr val="000000"/>
    </a:dk1>
    <a:lt1>
      <a:srgbClr val="FFFFFF"/>
    </a:lt1>
    <a:dk2>
      <a:srgbClr val="778495"/>
    </a:dk2>
    <a:lt2>
      <a:srgbClr val="F0F0F0"/>
    </a:lt2>
    <a:accent1>
      <a:srgbClr val="0C1B56"/>
    </a:accent1>
    <a:accent2>
      <a:srgbClr val="037FA5"/>
    </a:accent2>
    <a:accent3>
      <a:srgbClr val="F26B2B"/>
    </a:accent3>
    <a:accent4>
      <a:srgbClr val="848C5E"/>
    </a:accent4>
    <a:accent5>
      <a:srgbClr val="EDA59B"/>
    </a:accent5>
    <a:accent6>
      <a:srgbClr val="FFDB93"/>
    </a:accent6>
    <a:hlink>
      <a:srgbClr val="0C1B56"/>
    </a:hlink>
    <a:folHlink>
      <a:srgbClr val="BFBFBF"/>
    </a:folHlink>
  </a:clrScheme>
</a:themeOverride>
</file>

<file path=ppt/theme/themeOverride15.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16.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2.xml><?xml version="1.0" encoding="utf-8"?>
<a:themeOverride xmlns:a="http://schemas.openxmlformats.org/drawingml/2006/main">
  <a:clrScheme name="">
    <a:dk1>
      <a:srgbClr val="000000"/>
    </a:dk1>
    <a:lt1>
      <a:srgbClr val="FFFFFF"/>
    </a:lt1>
    <a:dk2>
      <a:srgbClr val="778495"/>
    </a:dk2>
    <a:lt2>
      <a:srgbClr val="F0F0F0"/>
    </a:lt2>
    <a:accent1>
      <a:srgbClr val="0C1B56"/>
    </a:accent1>
    <a:accent2>
      <a:srgbClr val="037FA5"/>
    </a:accent2>
    <a:accent3>
      <a:srgbClr val="F26B2B"/>
    </a:accent3>
    <a:accent4>
      <a:srgbClr val="848C5E"/>
    </a:accent4>
    <a:accent5>
      <a:srgbClr val="EDA59B"/>
    </a:accent5>
    <a:accent6>
      <a:srgbClr val="FFDB93"/>
    </a:accent6>
    <a:hlink>
      <a:srgbClr val="0C1B56"/>
    </a:hlink>
    <a:folHlink>
      <a:srgbClr val="BFBFBF"/>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
    <a:dk1>
      <a:srgbClr val="000000"/>
    </a:dk1>
    <a:lt1>
      <a:srgbClr val="FFFFFF"/>
    </a:lt1>
    <a:dk2>
      <a:srgbClr val="778495"/>
    </a:dk2>
    <a:lt2>
      <a:srgbClr val="F0F0F0"/>
    </a:lt2>
    <a:accent1>
      <a:srgbClr val="0C1B56"/>
    </a:accent1>
    <a:accent2>
      <a:srgbClr val="037FA5"/>
    </a:accent2>
    <a:accent3>
      <a:srgbClr val="F26B2B"/>
    </a:accent3>
    <a:accent4>
      <a:srgbClr val="848C5E"/>
    </a:accent4>
    <a:accent5>
      <a:srgbClr val="EDA59B"/>
    </a:accent5>
    <a:accent6>
      <a:srgbClr val="FFDB93"/>
    </a:accent6>
    <a:hlink>
      <a:srgbClr val="0C1B56"/>
    </a:hlink>
    <a:folHlink>
      <a:srgbClr val="BFBFBF"/>
    </a:folHlink>
  </a:clrScheme>
</a:themeOverride>
</file>

<file path=ppt/theme/themeOverride5.xml><?xml version="1.0" encoding="utf-8"?>
<a:themeOverride xmlns:a="http://schemas.openxmlformats.org/drawingml/2006/main">
  <a:clrScheme name="">
    <a:dk1>
      <a:srgbClr val="000000"/>
    </a:dk1>
    <a:lt1>
      <a:srgbClr val="FFFFFF"/>
    </a:lt1>
    <a:dk2>
      <a:srgbClr val="778495"/>
    </a:dk2>
    <a:lt2>
      <a:srgbClr val="F0F0F0"/>
    </a:lt2>
    <a:accent1>
      <a:srgbClr val="0C1B56"/>
    </a:accent1>
    <a:accent2>
      <a:srgbClr val="037FA5"/>
    </a:accent2>
    <a:accent3>
      <a:srgbClr val="F26B2B"/>
    </a:accent3>
    <a:accent4>
      <a:srgbClr val="848C5E"/>
    </a:accent4>
    <a:accent5>
      <a:srgbClr val="EDA59B"/>
    </a:accent5>
    <a:accent6>
      <a:srgbClr val="FFDB93"/>
    </a:accent6>
    <a:hlink>
      <a:srgbClr val="0C1B56"/>
    </a:hlink>
    <a:folHlink>
      <a:srgbClr val="BFBFBF"/>
    </a:folHlink>
  </a:clrScheme>
</a:themeOverride>
</file>

<file path=ppt/theme/themeOverride6.xml><?xml version="1.0" encoding="utf-8"?>
<a:themeOverride xmlns:a="http://schemas.openxmlformats.org/drawingml/2006/main">
  <a:clrScheme name="">
    <a:dk1>
      <a:srgbClr val="000000"/>
    </a:dk1>
    <a:lt1>
      <a:srgbClr val="FFFFFF"/>
    </a:lt1>
    <a:dk2>
      <a:srgbClr val="778495"/>
    </a:dk2>
    <a:lt2>
      <a:srgbClr val="F0F0F0"/>
    </a:lt2>
    <a:accent1>
      <a:srgbClr val="008CD6"/>
    </a:accent1>
    <a:accent2>
      <a:srgbClr val="4BBFFF"/>
    </a:accent2>
    <a:accent3>
      <a:srgbClr val="606060"/>
    </a:accent3>
    <a:accent4>
      <a:srgbClr val="828282"/>
    </a:accent4>
    <a:accent5>
      <a:srgbClr val="A5A5A5"/>
    </a:accent5>
    <a:accent6>
      <a:srgbClr val="C9C9C9"/>
    </a:accent6>
    <a:hlink>
      <a:srgbClr val="4472C4"/>
    </a:hlink>
    <a:folHlink>
      <a:srgbClr val="BFBFBF"/>
    </a:folHlink>
  </a:clrScheme>
</a:themeOverride>
</file>

<file path=ppt/theme/themeOverride7.xml><?xml version="1.0" encoding="utf-8"?>
<a:themeOverride xmlns:a="http://schemas.openxmlformats.org/drawingml/2006/main">
  <a:clrScheme name="">
    <a:dk1>
      <a:srgbClr val="000000"/>
    </a:dk1>
    <a:lt1>
      <a:srgbClr val="FFFFFF"/>
    </a:lt1>
    <a:dk2>
      <a:srgbClr val="778495"/>
    </a:dk2>
    <a:lt2>
      <a:srgbClr val="F0F0F0"/>
    </a:lt2>
    <a:accent1>
      <a:srgbClr val="0C1B56"/>
    </a:accent1>
    <a:accent2>
      <a:srgbClr val="037FA5"/>
    </a:accent2>
    <a:accent3>
      <a:srgbClr val="F26B2B"/>
    </a:accent3>
    <a:accent4>
      <a:srgbClr val="848C5E"/>
    </a:accent4>
    <a:accent5>
      <a:srgbClr val="EDA59B"/>
    </a:accent5>
    <a:accent6>
      <a:srgbClr val="FFDB93"/>
    </a:accent6>
    <a:hlink>
      <a:srgbClr val="0C1B56"/>
    </a:hlink>
    <a:folHlink>
      <a:srgbClr val="BFBFBF"/>
    </a:folHlink>
  </a:clrScheme>
</a:themeOverride>
</file>

<file path=ppt/theme/themeOverride8.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9.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17523</TotalTime>
  <Words>2684</Words>
  <Application>Microsoft Office PowerPoint</Application>
  <PresentationFormat>宽屏</PresentationFormat>
  <Paragraphs>173</Paragraphs>
  <Slides>24</Slides>
  <Notes>24</Notes>
  <HiddenSlides>0</HiddenSlides>
  <MMClips>0</MMClips>
  <ScaleCrop>false</ScaleCrop>
  <HeadingPairs>
    <vt:vector size="6" baseType="variant">
      <vt:variant>
        <vt:lpstr>已用的字体</vt:lpstr>
      </vt:variant>
      <vt:variant>
        <vt:i4>12</vt:i4>
      </vt:variant>
      <vt:variant>
        <vt:lpstr>主题</vt:lpstr>
      </vt:variant>
      <vt:variant>
        <vt:i4>6</vt:i4>
      </vt:variant>
      <vt:variant>
        <vt:lpstr>幻灯片标题</vt:lpstr>
      </vt:variant>
      <vt:variant>
        <vt:i4>24</vt:i4>
      </vt:variant>
    </vt:vector>
  </HeadingPairs>
  <TitlesOfParts>
    <vt:vector size="42" baseType="lpstr">
      <vt:lpstr>Microsoft YaHei UI</vt:lpstr>
      <vt:lpstr>等线</vt:lpstr>
      <vt:lpstr>等线 Light</vt:lpstr>
      <vt:lpstr>黑体</vt:lpstr>
      <vt:lpstr>华文中宋</vt:lpstr>
      <vt:lpstr>微软雅黑</vt:lpstr>
      <vt:lpstr>幼圆</vt:lpstr>
      <vt:lpstr>Arial</vt:lpstr>
      <vt:lpstr>Arial</vt:lpstr>
      <vt:lpstr>Times New Roman</vt:lpstr>
      <vt:lpstr>Verdana</vt:lpstr>
      <vt:lpstr>Wingdings</vt:lpstr>
      <vt:lpstr>Office 主题​​</vt:lpstr>
      <vt:lpstr>融客投资PPT模板</vt:lpstr>
      <vt:lpstr>2_融客PPT模板</vt:lpstr>
      <vt:lpstr>3_融客PPT模板</vt:lpstr>
      <vt:lpstr>5_融客PPT模板</vt:lpstr>
      <vt:lpstr>融客PPT模板</vt:lpstr>
      <vt:lpstr>PowerPoint 演示文稿</vt:lpstr>
      <vt:lpstr>PowerPoint 演示文稿</vt:lpstr>
      <vt:lpstr>PowerPoint 演示文稿</vt:lpstr>
      <vt:lpstr>CPI、PPI</vt:lpstr>
      <vt:lpstr>PMI</vt:lpstr>
      <vt:lpstr>央行公开市场操作</vt:lpstr>
      <vt:lpstr>PowerPoint 演示文稿</vt:lpstr>
      <vt:lpstr>PowerPoint 演示文稿</vt:lpstr>
      <vt:lpstr>富时中国A50（CN0Y）股指期货</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11月热门公司解读——中远海控</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Junlong Wu</dc:creator>
  <cp:lastModifiedBy>Xue Yong</cp:lastModifiedBy>
  <cp:revision>613</cp:revision>
  <dcterms:created xsi:type="dcterms:W3CDTF">2020-09-03T02:02:06Z</dcterms:created>
  <dcterms:modified xsi:type="dcterms:W3CDTF">2021-12-10T03:43:59Z</dcterms:modified>
</cp:coreProperties>
</file>