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6.xml" ContentType="application/vnd.openxmlformats-officedocument.themeOverrid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  <p:sldMasterId id="2147483685" r:id="rId2"/>
  </p:sldMasterIdLst>
  <p:notesMasterIdLst>
    <p:notesMasterId r:id="rId19"/>
  </p:notesMasterIdLst>
  <p:sldIdLst>
    <p:sldId id="304" r:id="rId3"/>
    <p:sldId id="257" r:id="rId4"/>
    <p:sldId id="305" r:id="rId5"/>
    <p:sldId id="306" r:id="rId6"/>
    <p:sldId id="296" r:id="rId7"/>
    <p:sldId id="317" r:id="rId8"/>
    <p:sldId id="309" r:id="rId9"/>
    <p:sldId id="263" r:id="rId10"/>
    <p:sldId id="316" r:id="rId11"/>
    <p:sldId id="265" r:id="rId12"/>
    <p:sldId id="315" r:id="rId13"/>
    <p:sldId id="310" r:id="rId14"/>
    <p:sldId id="311" r:id="rId15"/>
    <p:sldId id="312" r:id="rId16"/>
    <p:sldId id="301" r:id="rId17"/>
    <p:sldId id="31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5201" userDrawn="1">
          <p15:clr>
            <a:srgbClr val="A4A3A4"/>
          </p15:clr>
        </p15:guide>
        <p15:guide id="3" orient="horz" pos="3793" userDrawn="1">
          <p15:clr>
            <a:srgbClr val="A4A3A4"/>
          </p15:clr>
        </p15:guide>
        <p15:guide id="5" pos="1118" userDrawn="1">
          <p15:clr>
            <a:srgbClr val="A4A3A4"/>
          </p15:clr>
        </p15:guide>
        <p15:guide id="7" pos="6562" userDrawn="1">
          <p15:clr>
            <a:srgbClr val="A4A3A4"/>
          </p15:clr>
        </p15:guide>
        <p15:guide id="8" orient="horz" pos="527" userDrawn="1">
          <p15:clr>
            <a:srgbClr val="A4A3A4"/>
          </p15:clr>
        </p15:guide>
        <p15:guide id="9" pos="2479" userDrawn="1">
          <p15:clr>
            <a:srgbClr val="A4A3A4"/>
          </p15:clr>
        </p15:guide>
        <p15:guide id="10" orient="horz" pos="3090" userDrawn="1">
          <p15:clr>
            <a:srgbClr val="A4A3A4"/>
          </p15:clr>
        </p15:guide>
        <p15:guide id="11" orient="horz" pos="482" userDrawn="1">
          <p15:clr>
            <a:srgbClr val="A4A3A4"/>
          </p15:clr>
        </p15:guide>
        <p15:guide id="12" orient="horz" pos="157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  <p:cmAuthor id="2" name="Xue Yong" initials="XY" lastIdx="7" clrIdx="1">
    <p:extLst>
      <p:ext uri="{19B8F6BF-5375-455C-9EA6-DF929625EA0E}">
        <p15:presenceInfo xmlns:p15="http://schemas.microsoft.com/office/powerpoint/2012/main" userId="9af8da658765c6d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E46C0A"/>
    <a:srgbClr val="417EC1"/>
    <a:srgbClr val="00B050"/>
    <a:srgbClr val="FFFFFF"/>
    <a:srgbClr val="00B0F0"/>
    <a:srgbClr val="0070C0"/>
    <a:srgbClr val="FF0000"/>
    <a:srgbClr val="D6DCE4"/>
    <a:srgbClr val="8CDB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9" autoAdjust="0"/>
    <p:restoredTop sz="91150" autoAdjust="0"/>
  </p:normalViewPr>
  <p:slideViewPr>
    <p:cSldViewPr snapToGrid="0">
      <p:cViewPr varScale="1">
        <p:scale>
          <a:sx n="76" d="100"/>
          <a:sy n="76" d="100"/>
        </p:scale>
        <p:origin x="96" y="822"/>
      </p:cViewPr>
      <p:guideLst>
        <p:guide pos="3840"/>
        <p:guide pos="5201"/>
        <p:guide orient="horz" pos="3793"/>
        <p:guide pos="1118"/>
        <p:guide pos="6562"/>
        <p:guide orient="horz" pos="527"/>
        <p:guide pos="2479"/>
        <p:guide orient="horz" pos="3090"/>
        <p:guide orient="horz" pos="482"/>
        <p:guide orient="horz" pos="157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1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&#24180;11&#26376;&#26376;&#25253;\&#31185;&#21019;&#26495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NG%20MEI\Desktop\2021&#24180;11&#26376;&#26376;&#25253;\&#31185;&#21019;&#26495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315815423035063E-2"/>
          <c:y val="6.0712860623683029E-2"/>
          <c:w val="0.85353583858705329"/>
          <c:h val="0.8220665885622429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募集金额（亿元）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40-4D62-918E-50ABA1B07839}"/>
              </c:ext>
            </c:extLst>
          </c:dPt>
          <c:dLbls>
            <c:dLbl>
              <c:idx val="0"/>
              <c:layout>
                <c:manualLayout>
                  <c:x val="0"/>
                  <c:y val="3.11418685121107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26-4BD1-AE1F-243DBDC523E6}"/>
                </c:ext>
              </c:extLst>
            </c:dLbl>
            <c:dLbl>
              <c:idx val="1"/>
              <c:layout>
                <c:manualLayout>
                  <c:x val="0"/>
                  <c:y val="3.11418685121106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26-4BD1-AE1F-243DBDC523E6}"/>
                </c:ext>
              </c:extLst>
            </c:dLbl>
            <c:dLbl>
              <c:idx val="2"/>
              <c:layout>
                <c:manualLayout>
                  <c:x val="0"/>
                  <c:y val="6.9204152249134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26-4BD1-AE1F-243DBDC523E6}"/>
                </c:ext>
              </c:extLst>
            </c:dLbl>
            <c:dLbl>
              <c:idx val="3"/>
              <c:layout>
                <c:manualLayout>
                  <c:x val="-5.3881327105213193E-17"/>
                  <c:y val="2.422145328719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26-4BD1-AE1F-243DBDC523E6}"/>
                </c:ext>
              </c:extLst>
            </c:dLbl>
            <c:dLbl>
              <c:idx val="4"/>
              <c:layout>
                <c:manualLayout>
                  <c:x val="1.4695077149153957E-3"/>
                  <c:y val="2.07612456747404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26-4BD1-AE1F-243DBDC523E6}"/>
                </c:ext>
              </c:extLst>
            </c:dLbl>
            <c:dLbl>
              <c:idx val="5"/>
              <c:layout>
                <c:manualLayout>
                  <c:x val="-2.9390154298311144E-3"/>
                  <c:y val="1.0380622837370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26-4BD1-AE1F-243DBDC523E6}"/>
                </c:ext>
              </c:extLst>
            </c:dLbl>
            <c:dLbl>
              <c:idx val="6"/>
              <c:layout>
                <c:manualLayout>
                  <c:x val="-1.0776265421042639E-16"/>
                  <c:y val="6.92041522491343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26-4BD1-AE1F-243DBDC523E6}"/>
                </c:ext>
              </c:extLst>
            </c:dLbl>
            <c:dLbl>
              <c:idx val="7"/>
              <c:layout>
                <c:manualLayout>
                  <c:x val="0"/>
                  <c:y val="1.03806228373702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40-4D62-918E-50ABA1B078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417EC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m/d/yyyy</c:formatCode>
                <c:ptCount val="8"/>
                <c:pt idx="0">
                  <c:v>44501</c:v>
                </c:pt>
                <c:pt idx="1">
                  <c:v>44470</c:v>
                </c:pt>
                <c:pt idx="2">
                  <c:v>44440</c:v>
                </c:pt>
                <c:pt idx="3">
                  <c:v>44409</c:v>
                </c:pt>
                <c:pt idx="4">
                  <c:v>44378</c:v>
                </c:pt>
                <c:pt idx="5">
                  <c:v>44348</c:v>
                </c:pt>
                <c:pt idx="6">
                  <c:v>44317</c:v>
                </c:pt>
                <c:pt idx="7">
                  <c:v>44287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1112.655</c:v>
                </c:pt>
                <c:pt idx="1">
                  <c:v>493.77</c:v>
                </c:pt>
                <c:pt idx="2">
                  <c:v>882.74</c:v>
                </c:pt>
                <c:pt idx="3">
                  <c:v>1754.38</c:v>
                </c:pt>
                <c:pt idx="4">
                  <c:v>2009.14</c:v>
                </c:pt>
                <c:pt idx="5">
                  <c:v>1577.67</c:v>
                </c:pt>
                <c:pt idx="6">
                  <c:v>1341.34</c:v>
                </c:pt>
                <c:pt idx="7">
                  <c:v>733.64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82-4B8F-AD49-2A5D4CBE26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30187616"/>
        <c:axId val="83019056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募集事件次数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2.7180107262492263E-4"/>
                  <c:y val="-1.39653434324169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26-4BD1-AE1F-243DBDC523E6}"/>
                </c:ext>
              </c:extLst>
            </c:dLbl>
            <c:dLbl>
              <c:idx val="6"/>
              <c:layout>
                <c:manualLayout>
                  <c:x val="-1.4423276076530111E-2"/>
                  <c:y val="-6.5778546712802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626-4BD1-AE1F-243DBDC523E6}"/>
                </c:ext>
              </c:extLst>
            </c:dLbl>
            <c:dLbl>
              <c:idx val="7"/>
              <c:layout>
                <c:manualLayout>
                  <c:x val="-2.1770814651107626E-2"/>
                  <c:y val="-7.61591695501730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40-4D62-918E-50ABA1B078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m/d/yyyy</c:formatCode>
                <c:ptCount val="8"/>
                <c:pt idx="0">
                  <c:v>44501</c:v>
                </c:pt>
                <c:pt idx="1">
                  <c:v>44470</c:v>
                </c:pt>
                <c:pt idx="2">
                  <c:v>44440</c:v>
                </c:pt>
                <c:pt idx="3">
                  <c:v>44409</c:v>
                </c:pt>
                <c:pt idx="4">
                  <c:v>44378</c:v>
                </c:pt>
                <c:pt idx="5">
                  <c:v>44348</c:v>
                </c:pt>
                <c:pt idx="6">
                  <c:v>44317</c:v>
                </c:pt>
                <c:pt idx="7">
                  <c:v>44287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413</c:v>
                </c:pt>
                <c:pt idx="1">
                  <c:v>228</c:v>
                </c:pt>
                <c:pt idx="2">
                  <c:v>241</c:v>
                </c:pt>
                <c:pt idx="3">
                  <c:v>500</c:v>
                </c:pt>
                <c:pt idx="4">
                  <c:v>335</c:v>
                </c:pt>
                <c:pt idx="5">
                  <c:v>202</c:v>
                </c:pt>
                <c:pt idx="6">
                  <c:v>131</c:v>
                </c:pt>
                <c:pt idx="7">
                  <c:v>250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82-4B8F-AD49-2A5D4CBE26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0326736"/>
        <c:axId val="830327720"/>
      </c:lineChart>
      <c:dateAx>
        <c:axId val="830187616"/>
        <c:scaling>
          <c:orientation val="minMax"/>
        </c:scaling>
        <c:delete val="0"/>
        <c:axPos val="b"/>
        <c:numFmt formatCode="yyyy/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30190568"/>
        <c:crosses val="autoZero"/>
        <c:auto val="1"/>
        <c:lblOffset val="100"/>
        <c:baseTimeUnit val="months"/>
      </c:dateAx>
      <c:valAx>
        <c:axId val="830190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30187616"/>
        <c:crosses val="autoZero"/>
        <c:crossBetween val="between"/>
      </c:valAx>
      <c:valAx>
        <c:axId val="830327720"/>
        <c:scaling>
          <c:orientation val="minMax"/>
          <c:max val="50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30326736"/>
        <c:crosses val="max"/>
        <c:crossBetween val="between"/>
      </c:valAx>
      <c:dateAx>
        <c:axId val="83032673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30327720"/>
        <c:crosses val="autoZero"/>
        <c:auto val="1"/>
        <c:lblOffset val="100"/>
        <c:baseTimeUnit val="months"/>
        <c:majorUnit val="1"/>
        <c:minorUnit val="1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8922804561259376E-2"/>
          <c:y val="3.9781489251559813E-3"/>
          <c:w val="0.43027185892725939"/>
          <c:h val="8.40664250878674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dirty="0"/>
              <a:t>2020</a:t>
            </a:r>
            <a:r>
              <a:rPr lang="zh-CN" dirty="0"/>
              <a:t>年</a:t>
            </a:r>
            <a:r>
              <a:rPr lang="en-US" altLang="zh-CN" dirty="0"/>
              <a:t>11</a:t>
            </a:r>
            <a:r>
              <a:rPr lang="zh-CN" dirty="0"/>
              <a:t>月</a:t>
            </a:r>
            <a:r>
              <a:rPr lang="en-US" dirty="0"/>
              <a:t>-2021</a:t>
            </a:r>
            <a:r>
              <a:rPr lang="zh-CN" dirty="0"/>
              <a:t>年</a:t>
            </a:r>
            <a:r>
              <a:rPr lang="en-US" altLang="zh-CN" dirty="0"/>
              <a:t>11</a:t>
            </a:r>
            <a:r>
              <a:rPr lang="zh-CN" dirty="0"/>
              <a:t>月</a:t>
            </a:r>
            <a:r>
              <a:rPr lang="en-US" dirty="0"/>
              <a:t>A</a:t>
            </a:r>
            <a:r>
              <a:rPr lang="zh-CN" dirty="0"/>
              <a:t>股</a:t>
            </a:r>
            <a:r>
              <a:rPr lang="en-US" dirty="0"/>
              <a:t>IPO</a:t>
            </a:r>
            <a:r>
              <a:rPr lang="zh-CN" dirty="0"/>
              <a:t>情况及退出基金数量</a:t>
            </a:r>
          </a:p>
        </c:rich>
      </c:tx>
      <c:layout>
        <c:manualLayout>
          <c:xMode val="edge"/>
          <c:yMode val="edge"/>
          <c:x val="0.2586471272281266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1867387467860847E-2"/>
          <c:y val="0.12063629379066824"/>
          <c:w val="0.83531215468015074"/>
          <c:h val="0.80501056598694398"/>
        </c:manualLayout>
      </c:layout>
      <c:areaChart>
        <c:grouping val="standard"/>
        <c:varyColors val="0"/>
        <c:ser>
          <c:idx val="1"/>
          <c:order val="1"/>
          <c:tx>
            <c:strRef>
              <c:f>数据汇总!$C$1</c:f>
              <c:strCache>
                <c:ptCount val="1"/>
                <c:pt idx="0">
                  <c:v>募集资金（亿元）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cat>
            <c:numRef>
              <c:f>数据汇总!$A$33:$A$45</c:f>
              <c:numCache>
                <c:formatCode>yyyy/mm</c:formatCode>
                <c:ptCount val="13"/>
                <c:pt idx="0">
                  <c:v>44165</c:v>
                </c:pt>
                <c:pt idx="1">
                  <c:v>44196</c:v>
                </c:pt>
                <c:pt idx="2">
                  <c:v>44227</c:v>
                </c:pt>
                <c:pt idx="3">
                  <c:v>44255</c:v>
                </c:pt>
                <c:pt idx="4">
                  <c:v>44256</c:v>
                </c:pt>
                <c:pt idx="5">
                  <c:v>44308</c:v>
                </c:pt>
                <c:pt idx="6">
                  <c:v>44344</c:v>
                </c:pt>
                <c:pt idx="7">
                  <c:v>44348</c:v>
                </c:pt>
                <c:pt idx="8">
                  <c:v>44408</c:v>
                </c:pt>
                <c:pt idx="9">
                  <c:v>44439</c:v>
                </c:pt>
                <c:pt idx="10">
                  <c:v>44440</c:v>
                </c:pt>
                <c:pt idx="11">
                  <c:v>44500</c:v>
                </c:pt>
                <c:pt idx="12">
                  <c:v>44530</c:v>
                </c:pt>
              </c:numCache>
            </c:numRef>
          </c:cat>
          <c:val>
            <c:numRef>
              <c:f>数据汇总!$C$33:$C$45</c:f>
              <c:numCache>
                <c:formatCode>0</c:formatCode>
                <c:ptCount val="13"/>
                <c:pt idx="0">
                  <c:v>286.68</c:v>
                </c:pt>
                <c:pt idx="1">
                  <c:v>460.91844684450018</c:v>
                </c:pt>
                <c:pt idx="2">
                  <c:v>246.38</c:v>
                </c:pt>
                <c:pt idx="3">
                  <c:v>229.23</c:v>
                </c:pt>
                <c:pt idx="4">
                  <c:v>285.68</c:v>
                </c:pt>
                <c:pt idx="5">
                  <c:v>340</c:v>
                </c:pt>
                <c:pt idx="6">
                  <c:v>958</c:v>
                </c:pt>
                <c:pt idx="7">
                  <c:v>561.45000000000005</c:v>
                </c:pt>
                <c:pt idx="8">
                  <c:v>287.82</c:v>
                </c:pt>
                <c:pt idx="9">
                  <c:v>914.95640000000037</c:v>
                </c:pt>
                <c:pt idx="10">
                  <c:v>315.5</c:v>
                </c:pt>
                <c:pt idx="11">
                  <c:v>394.46620000000001</c:v>
                </c:pt>
                <c:pt idx="12">
                  <c:v>381.78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5F-49F6-9FEE-E80053B041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323792"/>
        <c:axId val="751325104"/>
      </c:areaChart>
      <c:lineChart>
        <c:grouping val="standard"/>
        <c:varyColors val="0"/>
        <c:ser>
          <c:idx val="0"/>
          <c:order val="0"/>
          <c:tx>
            <c:strRef>
              <c:f>数据汇总!$B$1</c:f>
              <c:strCache>
                <c:ptCount val="1"/>
                <c:pt idx="0">
                  <c:v>IPO数量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layout>
                <c:manualLayout>
                  <c:x val="-1.842033706110028E-2"/>
                  <c:y val="-5.71195908203782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F0-4AD7-885C-10BE4E866D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数据汇总!$A$33:$A$45</c:f>
              <c:numCache>
                <c:formatCode>yyyy/mm</c:formatCode>
                <c:ptCount val="13"/>
                <c:pt idx="0">
                  <c:v>44165</c:v>
                </c:pt>
                <c:pt idx="1">
                  <c:v>44196</c:v>
                </c:pt>
                <c:pt idx="2">
                  <c:v>44227</c:v>
                </c:pt>
                <c:pt idx="3">
                  <c:v>44255</c:v>
                </c:pt>
                <c:pt idx="4">
                  <c:v>44256</c:v>
                </c:pt>
                <c:pt idx="5">
                  <c:v>44308</c:v>
                </c:pt>
                <c:pt idx="6">
                  <c:v>44344</c:v>
                </c:pt>
                <c:pt idx="7">
                  <c:v>44348</c:v>
                </c:pt>
                <c:pt idx="8">
                  <c:v>44408</c:v>
                </c:pt>
                <c:pt idx="9">
                  <c:v>44439</c:v>
                </c:pt>
                <c:pt idx="10">
                  <c:v>44440</c:v>
                </c:pt>
                <c:pt idx="11">
                  <c:v>44500</c:v>
                </c:pt>
                <c:pt idx="12">
                  <c:v>44530</c:v>
                </c:pt>
              </c:numCache>
            </c:numRef>
          </c:cat>
          <c:val>
            <c:numRef>
              <c:f>数据汇总!$B$33:$B$45</c:f>
              <c:numCache>
                <c:formatCode>General</c:formatCode>
                <c:ptCount val="13"/>
                <c:pt idx="0">
                  <c:v>21</c:v>
                </c:pt>
                <c:pt idx="1">
                  <c:v>54</c:v>
                </c:pt>
                <c:pt idx="2">
                  <c:v>33</c:v>
                </c:pt>
                <c:pt idx="3">
                  <c:v>28</c:v>
                </c:pt>
                <c:pt idx="4">
                  <c:v>39</c:v>
                </c:pt>
                <c:pt idx="5">
                  <c:v>50</c:v>
                </c:pt>
                <c:pt idx="6">
                  <c:v>41</c:v>
                </c:pt>
                <c:pt idx="7">
                  <c:v>49</c:v>
                </c:pt>
                <c:pt idx="8">
                  <c:v>48</c:v>
                </c:pt>
                <c:pt idx="9">
                  <c:v>40</c:v>
                </c:pt>
                <c:pt idx="10">
                  <c:v>40</c:v>
                </c:pt>
                <c:pt idx="11">
                  <c:v>32</c:v>
                </c:pt>
                <c:pt idx="12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5F-49F6-9FEE-E80053B041CB}"/>
            </c:ext>
          </c:extLst>
        </c:ser>
        <c:ser>
          <c:idx val="2"/>
          <c:order val="2"/>
          <c:tx>
            <c:strRef>
              <c:f>数据汇总!$D$1</c:f>
              <c:strCache>
                <c:ptCount val="1"/>
                <c:pt idx="0">
                  <c:v>退出基金数量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layout>
                <c:manualLayout>
                  <c:x val="-3.7252599119454617E-3"/>
                  <c:y val="5.837539538326939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F0-4AD7-885C-10BE4E866D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数据汇总!$A$33:$A$45</c:f>
              <c:numCache>
                <c:formatCode>yyyy/mm</c:formatCode>
                <c:ptCount val="13"/>
                <c:pt idx="0">
                  <c:v>44165</c:v>
                </c:pt>
                <c:pt idx="1">
                  <c:v>44196</c:v>
                </c:pt>
                <c:pt idx="2">
                  <c:v>44227</c:v>
                </c:pt>
                <c:pt idx="3">
                  <c:v>44255</c:v>
                </c:pt>
                <c:pt idx="4">
                  <c:v>44256</c:v>
                </c:pt>
                <c:pt idx="5">
                  <c:v>44308</c:v>
                </c:pt>
                <c:pt idx="6">
                  <c:v>44344</c:v>
                </c:pt>
                <c:pt idx="7">
                  <c:v>44348</c:v>
                </c:pt>
                <c:pt idx="8">
                  <c:v>44408</c:v>
                </c:pt>
                <c:pt idx="9">
                  <c:v>44439</c:v>
                </c:pt>
                <c:pt idx="10">
                  <c:v>44440</c:v>
                </c:pt>
                <c:pt idx="11">
                  <c:v>44500</c:v>
                </c:pt>
                <c:pt idx="12">
                  <c:v>44530</c:v>
                </c:pt>
              </c:numCache>
            </c:numRef>
          </c:cat>
          <c:val>
            <c:numRef>
              <c:f>数据汇总!$D$33:$D$45</c:f>
              <c:numCache>
                <c:formatCode>0</c:formatCode>
                <c:ptCount val="13"/>
                <c:pt idx="0">
                  <c:v>68</c:v>
                </c:pt>
                <c:pt idx="1">
                  <c:v>106</c:v>
                </c:pt>
                <c:pt idx="2">
                  <c:v>81</c:v>
                </c:pt>
                <c:pt idx="3">
                  <c:v>87</c:v>
                </c:pt>
                <c:pt idx="4">
                  <c:v>128</c:v>
                </c:pt>
                <c:pt idx="5">
                  <c:v>160</c:v>
                </c:pt>
                <c:pt idx="6">
                  <c:v>155</c:v>
                </c:pt>
                <c:pt idx="7">
                  <c:v>87</c:v>
                </c:pt>
                <c:pt idx="8">
                  <c:v>236</c:v>
                </c:pt>
                <c:pt idx="9">
                  <c:v>212</c:v>
                </c:pt>
                <c:pt idx="10">
                  <c:v>151</c:v>
                </c:pt>
                <c:pt idx="11">
                  <c:v>125</c:v>
                </c:pt>
                <c:pt idx="12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5F-49F6-9FEE-E80053B041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309336"/>
        <c:axId val="754306056"/>
      </c:lineChart>
      <c:catAx>
        <c:axId val="751323792"/>
        <c:scaling>
          <c:orientation val="minMax"/>
        </c:scaling>
        <c:delete val="0"/>
        <c:axPos val="b"/>
        <c:numFmt formatCode="yyyy/mm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5104"/>
        <c:crosses val="autoZero"/>
        <c:auto val="0"/>
        <c:lblAlgn val="ctr"/>
        <c:lblOffset val="100"/>
        <c:noMultiLvlLbl val="1"/>
      </c:catAx>
      <c:valAx>
        <c:axId val="751325104"/>
        <c:scaling>
          <c:orientation val="minMax"/>
          <c:max val="1100"/>
          <c:min val="0"/>
        </c:scaling>
        <c:delete val="0"/>
        <c:axPos val="l"/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3792"/>
        <c:crosses val="autoZero"/>
        <c:crossBetween val="between"/>
      </c:valAx>
      <c:valAx>
        <c:axId val="754306056"/>
        <c:scaling>
          <c:orientation val="minMax"/>
          <c:max val="28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4309336"/>
        <c:crosses val="max"/>
        <c:crossBetween val="between"/>
      </c:valAx>
      <c:dateAx>
        <c:axId val="754309336"/>
        <c:scaling>
          <c:orientation val="minMax"/>
        </c:scaling>
        <c:delete val="1"/>
        <c:axPos val="b"/>
        <c:numFmt formatCode="yyyy/mm" sourceLinked="1"/>
        <c:majorTickMark val="out"/>
        <c:minorTickMark val="none"/>
        <c:tickLblPos val="nextTo"/>
        <c:crossAx val="754306056"/>
        <c:crosses val="autoZero"/>
        <c:auto val="1"/>
        <c:lblOffset val="100"/>
        <c:baseTimeUnit val="days"/>
        <c:majorUnit val="1"/>
        <c:minorUnit val="1"/>
      </c:date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8236830073359661"/>
          <c:y val="6.3373309870526376E-2"/>
          <c:w val="0.63895377019931487"/>
          <c:h val="0.1268100233532465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sz="1600" dirty="0"/>
              <a:t>2020</a:t>
            </a:r>
            <a:r>
              <a:rPr lang="zh-CN" sz="1600" dirty="0"/>
              <a:t>年</a:t>
            </a:r>
            <a:r>
              <a:rPr lang="en-US" sz="1600" dirty="0"/>
              <a:t>11</a:t>
            </a:r>
            <a:r>
              <a:rPr lang="zh-CN" sz="1600" dirty="0"/>
              <a:t>月</a:t>
            </a:r>
            <a:r>
              <a:rPr lang="en-US" sz="1600" dirty="0"/>
              <a:t>-2021</a:t>
            </a:r>
            <a:r>
              <a:rPr lang="zh-CN" sz="1600" dirty="0"/>
              <a:t>年</a:t>
            </a:r>
            <a:r>
              <a:rPr lang="en-US" altLang="zh-CN" sz="1600" dirty="0"/>
              <a:t>11</a:t>
            </a:r>
            <a:r>
              <a:rPr lang="zh-CN" sz="1600" dirty="0"/>
              <a:t>月其他退出事件统计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2718992842181074E-2"/>
          <c:y val="0.10291017513370621"/>
          <c:w val="0.93099071009952938"/>
          <c:h val="0.69332835632141721"/>
        </c:manualLayout>
      </c:layout>
      <c:lineChart>
        <c:grouping val="standard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M&amp;A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5B-4332-8671-259B88C5789B}"/>
                </c:ext>
              </c:extLst>
            </c:dLbl>
            <c:dLbl>
              <c:idx val="13"/>
              <c:layout>
                <c:manualLayout>
                  <c:x val="-2.9618721924162777E-3"/>
                  <c:y val="-6.6821335941489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D6-4B6F-B1EB-46F951BDE4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Sheet6!$A$7:$A$19</c:f>
              <c:strCache>
                <c:ptCount val="13"/>
                <c:pt idx="0">
                  <c:v>2020/11</c:v>
                </c:pt>
                <c:pt idx="1">
                  <c:v>2020/12</c:v>
                </c:pt>
                <c:pt idx="2">
                  <c:v>2021/01</c:v>
                </c:pt>
                <c:pt idx="3">
                  <c:v>2021/02</c:v>
                </c:pt>
                <c:pt idx="4">
                  <c:v>2021/03</c:v>
                </c:pt>
                <c:pt idx="5">
                  <c:v>2021/04</c:v>
                </c:pt>
                <c:pt idx="6">
                  <c:v>2021/05</c:v>
                </c:pt>
                <c:pt idx="7">
                  <c:v>2021/06</c:v>
                </c:pt>
                <c:pt idx="8">
                  <c:v>2021/07</c:v>
                </c:pt>
                <c:pt idx="9">
                  <c:v>2021/08</c:v>
                </c:pt>
                <c:pt idx="10">
                  <c:v>2021/09</c:v>
                </c:pt>
                <c:pt idx="11">
                  <c:v>2021/10/31</c:v>
                </c:pt>
                <c:pt idx="12">
                  <c:v>202/11/30</c:v>
                </c:pt>
              </c:strCache>
            </c:strRef>
          </c:cat>
          <c:val>
            <c:numRef>
              <c:f>Sheet6!$B$7:$B$19</c:f>
              <c:numCache>
                <c:formatCode>General</c:formatCode>
                <c:ptCount val="13"/>
                <c:pt idx="0">
                  <c:v>13</c:v>
                </c:pt>
                <c:pt idx="1">
                  <c:v>80</c:v>
                </c:pt>
                <c:pt idx="2">
                  <c:v>32</c:v>
                </c:pt>
                <c:pt idx="3">
                  <c:v>24</c:v>
                </c:pt>
                <c:pt idx="4">
                  <c:v>52</c:v>
                </c:pt>
                <c:pt idx="5">
                  <c:v>101</c:v>
                </c:pt>
                <c:pt idx="6">
                  <c:v>65</c:v>
                </c:pt>
                <c:pt idx="7">
                  <c:v>81</c:v>
                </c:pt>
                <c:pt idx="8">
                  <c:v>22</c:v>
                </c:pt>
                <c:pt idx="9">
                  <c:v>9</c:v>
                </c:pt>
                <c:pt idx="10">
                  <c:v>16</c:v>
                </c:pt>
                <c:pt idx="11">
                  <c:v>12</c:v>
                </c:pt>
                <c:pt idx="12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F6-417A-9590-48E4CCA78168}"/>
            </c:ext>
          </c:extLst>
        </c:ser>
        <c:ser>
          <c:idx val="1"/>
          <c:order val="1"/>
          <c:tx>
            <c:strRef>
              <c:f>Sheet6!$C$1</c:f>
              <c:strCache>
                <c:ptCount val="1"/>
                <c:pt idx="0">
                  <c:v>股权转让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5B-4332-8671-259B88C5789B}"/>
                </c:ext>
              </c:extLst>
            </c:dLbl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D6-4B6F-B1EB-46F951BDE4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Sheet6!$A$7:$A$19</c:f>
              <c:strCache>
                <c:ptCount val="13"/>
                <c:pt idx="0">
                  <c:v>2020/11</c:v>
                </c:pt>
                <c:pt idx="1">
                  <c:v>2020/12</c:v>
                </c:pt>
                <c:pt idx="2">
                  <c:v>2021/01</c:v>
                </c:pt>
                <c:pt idx="3">
                  <c:v>2021/02</c:v>
                </c:pt>
                <c:pt idx="4">
                  <c:v>2021/03</c:v>
                </c:pt>
                <c:pt idx="5">
                  <c:v>2021/04</c:v>
                </c:pt>
                <c:pt idx="6">
                  <c:v>2021/05</c:v>
                </c:pt>
                <c:pt idx="7">
                  <c:v>2021/06</c:v>
                </c:pt>
                <c:pt idx="8">
                  <c:v>2021/07</c:v>
                </c:pt>
                <c:pt idx="9">
                  <c:v>2021/08</c:v>
                </c:pt>
                <c:pt idx="10">
                  <c:v>2021/09</c:v>
                </c:pt>
                <c:pt idx="11">
                  <c:v>2021/10/31</c:v>
                </c:pt>
                <c:pt idx="12">
                  <c:v>202/11/30</c:v>
                </c:pt>
              </c:strCache>
            </c:strRef>
          </c:cat>
          <c:val>
            <c:numRef>
              <c:f>Sheet6!$C$7:$C$19</c:f>
              <c:numCache>
                <c:formatCode>General</c:formatCode>
                <c:ptCount val="13"/>
                <c:pt idx="0">
                  <c:v>42</c:v>
                </c:pt>
                <c:pt idx="1">
                  <c:v>120</c:v>
                </c:pt>
                <c:pt idx="2">
                  <c:v>54</c:v>
                </c:pt>
                <c:pt idx="3">
                  <c:v>31</c:v>
                </c:pt>
                <c:pt idx="4">
                  <c:v>29</c:v>
                </c:pt>
                <c:pt idx="5">
                  <c:v>53</c:v>
                </c:pt>
                <c:pt idx="6">
                  <c:v>36</c:v>
                </c:pt>
                <c:pt idx="7">
                  <c:v>55</c:v>
                </c:pt>
                <c:pt idx="8">
                  <c:v>1</c:v>
                </c:pt>
                <c:pt idx="9">
                  <c:v>1</c:v>
                </c:pt>
                <c:pt idx="10">
                  <c:v>3</c:v>
                </c:pt>
                <c:pt idx="11">
                  <c:v>3</c:v>
                </c:pt>
                <c:pt idx="1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F6-417A-9590-48E4CCA781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580304"/>
        <c:axId val="106582384"/>
      </c:lineChart>
      <c:catAx>
        <c:axId val="10658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06582384"/>
        <c:crosses val="autoZero"/>
        <c:auto val="1"/>
        <c:lblAlgn val="ctr"/>
        <c:lblOffset val="100"/>
        <c:noMultiLvlLbl val="1"/>
      </c:catAx>
      <c:valAx>
        <c:axId val="106582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0658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760242859526682"/>
          <c:y val="0.15532535062370229"/>
          <c:w val="0.24683759972539759"/>
          <c:h val="7.08760461546080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dirty="0"/>
              <a:t>2020.11-2021.11</a:t>
            </a:r>
            <a:r>
              <a:rPr lang="zh-CN" dirty="0"/>
              <a:t>新三板新挂牌及摘牌情况</a:t>
            </a:r>
          </a:p>
        </c:rich>
      </c:tx>
      <c:layout>
        <c:manualLayout>
          <c:xMode val="edge"/>
          <c:yMode val="edge"/>
          <c:x val="0.3278234866806896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"/>
          <c:w val="0.99962435781114634"/>
          <c:h val="0.922032143242368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'2017年9月摘牌公司情况一览'!$J$1</c:f>
              <c:strCache>
                <c:ptCount val="1"/>
                <c:pt idx="0">
                  <c:v>挂牌家数</c:v>
                </c:pt>
              </c:strCache>
            </c:strRef>
          </c:tx>
          <c:spPr>
            <a:solidFill>
              <a:srgbClr val="0070C0">
                <a:alpha val="7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44530</c:v>
                </c:pt>
                <c:pt idx="1">
                  <c:v>44500</c:v>
                </c:pt>
                <c:pt idx="2">
                  <c:v>44440</c:v>
                </c:pt>
                <c:pt idx="3">
                  <c:v>44409</c:v>
                </c:pt>
                <c:pt idx="4">
                  <c:v>44378</c:v>
                </c:pt>
                <c:pt idx="5">
                  <c:v>44348</c:v>
                </c:pt>
                <c:pt idx="6">
                  <c:v>44317</c:v>
                </c:pt>
                <c:pt idx="7">
                  <c:v>44287</c:v>
                </c:pt>
                <c:pt idx="8">
                  <c:v>44286</c:v>
                </c:pt>
                <c:pt idx="9">
                  <c:v>44255</c:v>
                </c:pt>
                <c:pt idx="10">
                  <c:v>44227</c:v>
                </c:pt>
                <c:pt idx="11">
                  <c:v>44196</c:v>
                </c:pt>
                <c:pt idx="12">
                  <c:v>44165</c:v>
                </c:pt>
              </c:numCache>
            </c:numRef>
          </c:cat>
          <c:val>
            <c:numRef>
              <c:f>'2017年9月摘牌公司情况一览'!$J$2:$J$14</c:f>
              <c:numCache>
                <c:formatCode>General</c:formatCode>
                <c:ptCount val="13"/>
                <c:pt idx="0">
                  <c:v>8</c:v>
                </c:pt>
                <c:pt idx="1">
                  <c:v>12</c:v>
                </c:pt>
                <c:pt idx="2">
                  <c:v>11</c:v>
                </c:pt>
                <c:pt idx="3">
                  <c:v>8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12</c:v>
                </c:pt>
                <c:pt idx="11">
                  <c:v>19</c:v>
                </c:pt>
                <c:pt idx="1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36-431F-A5C5-D178E0C32775}"/>
            </c:ext>
          </c:extLst>
        </c:ser>
        <c:ser>
          <c:idx val="1"/>
          <c:order val="1"/>
          <c:tx>
            <c:strRef>
              <c:f>'2017年9月摘牌公司情况一览'!$K$1</c:f>
              <c:strCache>
                <c:ptCount val="1"/>
                <c:pt idx="0">
                  <c:v>摘牌家数</c:v>
                </c:pt>
              </c:strCache>
            </c:strRef>
          </c:tx>
          <c:spPr>
            <a:solidFill>
              <a:srgbClr val="FF0000">
                <a:alpha val="70000"/>
              </a:srgbClr>
            </a:solidFill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44530</c:v>
                </c:pt>
                <c:pt idx="1">
                  <c:v>44500</c:v>
                </c:pt>
                <c:pt idx="2">
                  <c:v>44440</c:v>
                </c:pt>
                <c:pt idx="3">
                  <c:v>44409</c:v>
                </c:pt>
                <c:pt idx="4">
                  <c:v>44378</c:v>
                </c:pt>
                <c:pt idx="5">
                  <c:v>44348</c:v>
                </c:pt>
                <c:pt idx="6">
                  <c:v>44317</c:v>
                </c:pt>
                <c:pt idx="7">
                  <c:v>44287</c:v>
                </c:pt>
                <c:pt idx="8">
                  <c:v>44286</c:v>
                </c:pt>
                <c:pt idx="9">
                  <c:v>44255</c:v>
                </c:pt>
                <c:pt idx="10">
                  <c:v>44227</c:v>
                </c:pt>
                <c:pt idx="11">
                  <c:v>44196</c:v>
                </c:pt>
                <c:pt idx="12">
                  <c:v>44165</c:v>
                </c:pt>
              </c:numCache>
            </c:numRef>
          </c:cat>
          <c:val>
            <c:numRef>
              <c:f>'2017年9月摘牌公司情况一览'!$K$2:$K$14</c:f>
              <c:numCache>
                <c:formatCode>General</c:formatCode>
                <c:ptCount val="13"/>
                <c:pt idx="0">
                  <c:v>-205</c:v>
                </c:pt>
                <c:pt idx="1">
                  <c:v>-29</c:v>
                </c:pt>
                <c:pt idx="2">
                  <c:v>-59</c:v>
                </c:pt>
                <c:pt idx="3">
                  <c:v>-124</c:v>
                </c:pt>
                <c:pt idx="4">
                  <c:v>-56</c:v>
                </c:pt>
                <c:pt idx="5">
                  <c:v>-51</c:v>
                </c:pt>
                <c:pt idx="6">
                  <c:v>-65</c:v>
                </c:pt>
                <c:pt idx="7">
                  <c:v>-204</c:v>
                </c:pt>
                <c:pt idx="8">
                  <c:v>-207</c:v>
                </c:pt>
                <c:pt idx="9">
                  <c:v>-72</c:v>
                </c:pt>
                <c:pt idx="10">
                  <c:v>-159</c:v>
                </c:pt>
                <c:pt idx="11">
                  <c:v>-76</c:v>
                </c:pt>
                <c:pt idx="12">
                  <c:v>-47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36-431F-A5C5-D178E0C327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77029968"/>
        <c:axId val="1277032920"/>
      </c:barChart>
      <c:dateAx>
        <c:axId val="1277029968"/>
        <c:scaling>
          <c:orientation val="minMax"/>
        </c:scaling>
        <c:delete val="0"/>
        <c:axPos val="b"/>
        <c:numFmt formatCode="yyyy/m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77032920"/>
        <c:crossesAt val="0"/>
        <c:auto val="1"/>
        <c:lblOffset val="100"/>
        <c:baseTimeUnit val="months"/>
      </c:dateAx>
      <c:valAx>
        <c:axId val="1277032920"/>
        <c:scaling>
          <c:orientation val="minMax"/>
          <c:max val="100"/>
          <c:min val="-250"/>
        </c:scaling>
        <c:delete val="1"/>
        <c:axPos val="l"/>
        <c:numFmt formatCode="General" sourceLinked="1"/>
        <c:majorTickMark val="none"/>
        <c:minorTickMark val="none"/>
        <c:tickLblPos val="nextTo"/>
        <c:crossAx val="127702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377859399661"/>
          <c:y val="9.9518778366861363E-2"/>
          <c:w val="0.26355055555555557"/>
          <c:h val="6.96194444444444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E46C0A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科创板!$N$2:$N$11</c:f>
              <c:strCache>
                <c:ptCount val="10"/>
                <c:pt idx="0">
                  <c:v>豪森股份</c:v>
                </c:pt>
                <c:pt idx="1">
                  <c:v>博力威</c:v>
                </c:pt>
                <c:pt idx="2">
                  <c:v>莱伯泰科</c:v>
                </c:pt>
                <c:pt idx="3">
                  <c:v>华依科技</c:v>
                </c:pt>
                <c:pt idx="4">
                  <c:v>力合微</c:v>
                </c:pt>
                <c:pt idx="5">
                  <c:v>大地熊</c:v>
                </c:pt>
                <c:pt idx="6">
                  <c:v>腾景科技</c:v>
                </c:pt>
                <c:pt idx="7">
                  <c:v>煜邦电力</c:v>
                </c:pt>
                <c:pt idx="8">
                  <c:v>瀚川智能</c:v>
                </c:pt>
                <c:pt idx="9">
                  <c:v>上声电子</c:v>
                </c:pt>
              </c:strCache>
            </c:strRef>
          </c:cat>
          <c:val>
            <c:numRef>
              <c:f>科创板!$R$2:$R$11</c:f>
              <c:numCache>
                <c:formatCode>0.00%</c:formatCode>
                <c:ptCount val="10"/>
                <c:pt idx="0">
                  <c:v>0.62244454110482828</c:v>
                </c:pt>
                <c:pt idx="1">
                  <c:v>0.63023341978510561</c:v>
                </c:pt>
                <c:pt idx="2">
                  <c:v>0.73391959798994977</c:v>
                </c:pt>
                <c:pt idx="3">
                  <c:v>0.76506404661562866</c:v>
                </c:pt>
                <c:pt idx="4">
                  <c:v>0.8755490483162518</c:v>
                </c:pt>
                <c:pt idx="5">
                  <c:v>1.0034445640473626</c:v>
                </c:pt>
                <c:pt idx="6">
                  <c:v>1.0628984468043896</c:v>
                </c:pt>
                <c:pt idx="7">
                  <c:v>1.1192799044679269</c:v>
                </c:pt>
                <c:pt idx="8">
                  <c:v>1.4171331255840913</c:v>
                </c:pt>
                <c:pt idx="9">
                  <c:v>2.0644955300127714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2F-46DB-87CE-844A593149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11875855"/>
        <c:axId val="1611877103"/>
      </c:barChart>
      <c:catAx>
        <c:axId val="16118758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611877103"/>
        <c:crosses val="autoZero"/>
        <c:auto val="1"/>
        <c:lblAlgn val="ctr"/>
        <c:lblOffset val="100"/>
        <c:noMultiLvlLbl val="0"/>
      </c:catAx>
      <c:valAx>
        <c:axId val="1611877103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16118758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科创板!$N$14:$N$23</c:f>
              <c:strCache>
                <c:ptCount val="10"/>
                <c:pt idx="0">
                  <c:v>金迪克</c:v>
                </c:pt>
                <c:pt idx="1">
                  <c:v>金山办公</c:v>
                </c:pt>
                <c:pt idx="2">
                  <c:v>华峰测控</c:v>
                </c:pt>
                <c:pt idx="3">
                  <c:v>石头科技</c:v>
                </c:pt>
                <c:pt idx="4">
                  <c:v>优刻得</c:v>
                </c:pt>
                <c:pt idx="5">
                  <c:v>海优新材</c:v>
                </c:pt>
                <c:pt idx="6">
                  <c:v>阳光诺和</c:v>
                </c:pt>
                <c:pt idx="7">
                  <c:v>昊海生科</c:v>
                </c:pt>
                <c:pt idx="8">
                  <c:v>大全能源</c:v>
                </c:pt>
                <c:pt idx="9">
                  <c:v>美迪西</c:v>
                </c:pt>
              </c:strCache>
            </c:strRef>
          </c:cat>
          <c:val>
            <c:numRef>
              <c:f>科创板!$R$14:$R$23</c:f>
              <c:numCache>
                <c:formatCode>0.00%</c:formatCode>
                <c:ptCount val="10"/>
                <c:pt idx="0">
                  <c:v>-7.0134149211579122E-2</c:v>
                </c:pt>
                <c:pt idx="1">
                  <c:v>-8.2768897317800016E-2</c:v>
                </c:pt>
                <c:pt idx="2">
                  <c:v>-9.5357715896814188E-2</c:v>
                </c:pt>
                <c:pt idx="3">
                  <c:v>-9.7877806165820758E-2</c:v>
                </c:pt>
                <c:pt idx="4">
                  <c:v>-0.10270150615207696</c:v>
                </c:pt>
                <c:pt idx="5">
                  <c:v>-0.1055193455627027</c:v>
                </c:pt>
                <c:pt idx="6">
                  <c:v>-0.13864996903598703</c:v>
                </c:pt>
                <c:pt idx="7">
                  <c:v>-0.1463781939736104</c:v>
                </c:pt>
                <c:pt idx="8">
                  <c:v>-0.16750955963981751</c:v>
                </c:pt>
                <c:pt idx="9">
                  <c:v>-0.19802721088435371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11-491B-A35F-128B6CDD83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43846735"/>
        <c:axId val="1843849647"/>
      </c:barChart>
      <c:catAx>
        <c:axId val="18438467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843849647"/>
        <c:crosses val="autoZero"/>
        <c:auto val="1"/>
        <c:lblAlgn val="ctr"/>
        <c:lblOffset val="100"/>
        <c:noMultiLvlLbl val="0"/>
      </c:catAx>
      <c:valAx>
        <c:axId val="1843849647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18438467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altLang="zh-CN" dirty="0"/>
              <a:t>133</a:t>
            </a:r>
            <a:r>
              <a:rPr lang="zh-CN" altLang="en-US" dirty="0"/>
              <a:t>，涉及金额</a:t>
            </a:r>
            <a:r>
              <a:rPr lang="en-US" altLang="zh-CN" dirty="0"/>
              <a:t>458.55</a:t>
            </a:r>
            <a:r>
              <a:rPr lang="zh-CN" altLang="en-US" dirty="0"/>
              <a:t>亿元</a:t>
            </a:r>
            <a:endParaRPr lang="en-US" altLang="zh-CN" dirty="0"/>
          </a:p>
          <a:p>
            <a:r>
              <a:rPr lang="en-US" altLang="zh-CN" dirty="0"/>
              <a:t>10</a:t>
            </a:r>
            <a:r>
              <a:rPr lang="zh-CN" altLang="en-US" dirty="0"/>
              <a:t>月双双上行，规模扩张明显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1.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中国石化</a:t>
            </a: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70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亿收购加码一体化运营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2.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立昂微最新公告：拟</a:t>
            </a: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6.28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亿元募集资金增资衢州金瑞泓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3.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浙江富豪变卖资产还债，格力电器</a:t>
            </a: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30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亿接手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4.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山东高速拟控股毅康科技 持续加码环保服务产业提升竞争力</a:t>
            </a:r>
            <a:endParaRPr lang="en-US" altLang="zh-CN" sz="1200" b="0" i="0" kern="1200" dirty="0">
              <a:solidFill>
                <a:srgbClr val="40404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5.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布局优质铜资源！云南铜业拟募资</a:t>
            </a:r>
            <a:r>
              <a:rPr lang="en-US" altLang="zh-CN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27</a:t>
            </a:r>
            <a:r>
              <a:rPr lang="zh-CN" altLang="en-US" sz="1200" b="0" i="0" kern="12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亿收购迪庆有色股权 </a:t>
            </a:r>
          </a:p>
        </p:txBody>
      </p:sp>
    </p:spTree>
    <p:extLst>
      <p:ext uri="{BB962C8B-B14F-4D97-AF65-F5344CB8AC3E}">
        <p14:creationId xmlns:p14="http://schemas.microsoft.com/office/powerpoint/2010/main" val="1395363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不含平移到北交所的</a:t>
            </a:r>
            <a:r>
              <a:rPr lang="en-US" altLang="zh-CN" dirty="0"/>
              <a:t>71</a:t>
            </a:r>
            <a:r>
              <a:rPr lang="zh-CN" altLang="en-US" dirty="0"/>
              <a:t>家精选层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218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1.</a:t>
            </a:r>
            <a:r>
              <a:rPr lang="zh-CN" altLang="en-US" dirty="0"/>
              <a:t>上声电子：特斯拉产业链，车载扬声器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2.</a:t>
            </a:r>
            <a:r>
              <a:rPr lang="zh-CN" altLang="en-US" dirty="0"/>
              <a:t>瀚川智能：口罩机生产设备，新能源领域的生产设备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3.</a:t>
            </a:r>
            <a:r>
              <a:rPr lang="zh-CN" altLang="en-US" dirty="0"/>
              <a:t>煜邦电力：特高压板块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4,</a:t>
            </a:r>
            <a:r>
              <a:rPr lang="zh-CN" altLang="en-US" dirty="0"/>
              <a:t>腾景科技：电动车智能化预期，激光雷达，做光学光电子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5.</a:t>
            </a:r>
            <a:r>
              <a:rPr lang="zh-CN" altLang="en-US" dirty="0"/>
              <a:t>大地熊：磁性材料，稀土原材料价格高企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384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美迪西：</a:t>
            </a:r>
            <a:r>
              <a:rPr lang="en-US" altLang="zh-CN" dirty="0"/>
              <a:t>CRO</a:t>
            </a:r>
            <a:r>
              <a:rPr lang="zh-CN" altLang="en-US" dirty="0"/>
              <a:t>市盈率太高，第四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大全能源：硅料价格下跌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郝海生科：业绩增长乏力</a:t>
            </a:r>
            <a:r>
              <a:rPr lang="en-US" altLang="zh-CN" dirty="0"/>
              <a:t>+</a:t>
            </a:r>
            <a:r>
              <a:rPr lang="zh-CN" altLang="en-US" dirty="0"/>
              <a:t>股东抛售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阳光诺和：</a:t>
            </a:r>
            <a:r>
              <a:rPr lang="en-US" altLang="zh-CN" dirty="0"/>
              <a:t>CRO</a:t>
            </a:r>
            <a:r>
              <a:rPr lang="zh-CN" altLang="en-US" dirty="0"/>
              <a:t>板块下挫</a:t>
            </a:r>
            <a:endParaRPr lang="en-US" altLang="zh-CN" dirty="0"/>
          </a:p>
          <a:p>
            <a:r>
              <a:rPr lang="en-US" altLang="zh-CN" dirty="0"/>
              <a:t>5.</a:t>
            </a:r>
            <a:r>
              <a:rPr lang="zh-CN" altLang="en-US" dirty="0"/>
              <a:t>海优新材：暂停光伏备案，海优新材利空影响，毛利滑坡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17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25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或与资金面趋紧有关</a:t>
            </a:r>
          </a:p>
        </p:txBody>
      </p:sp>
    </p:spTree>
    <p:extLst>
      <p:ext uri="{BB962C8B-B14F-4D97-AF65-F5344CB8AC3E}">
        <p14:creationId xmlns:p14="http://schemas.microsoft.com/office/powerpoint/2010/main" val="648198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 </a:t>
            </a:r>
            <a:r>
              <a:rPr lang="en-US" altLang="zh-CN" dirty="0"/>
              <a:t>241</a:t>
            </a:r>
            <a:r>
              <a:rPr lang="zh-CN" altLang="en-US" dirty="0"/>
              <a:t>起</a:t>
            </a:r>
            <a:r>
              <a:rPr lang="en-US" altLang="zh-CN" dirty="0"/>
              <a:t> 882.74</a:t>
            </a:r>
            <a:r>
              <a:rPr lang="zh-CN" altLang="en-US" dirty="0"/>
              <a:t>亿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03703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合计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202 445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38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高端制造：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新能源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新材料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节能环保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化学工程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轻工设备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通信设备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军工制造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石油开采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工业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4.0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航空航天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集成电路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机械装备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智能装备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传感设备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电子元件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光电设备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其他工业</a:t>
            </a:r>
            <a:r>
              <a:rPr lang="zh-CN" altLang="en-US" dirty="0">
                <a:effectLst/>
              </a:rPr>
              <a:t> </a:t>
            </a:r>
            <a:endParaRPr lang="en-US" altLang="zh-CN" dirty="0"/>
          </a:p>
          <a:p>
            <a:r>
              <a:rPr lang="zh-CN" altLang="en-US" dirty="0"/>
              <a:t>智能硬件：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智能家居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消费电子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机器人</a:t>
            </a:r>
            <a:r>
              <a:rPr lang="zh-CN" altLang="en-US" dirty="0">
                <a:effectLst/>
              </a:rPr>
              <a:t> 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3D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打印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无人机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车载智能硬件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综合硬件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可穿戴设备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其他硬件服务</a:t>
            </a:r>
            <a:r>
              <a:rPr lang="zh-CN" altLang="en-US" dirty="0">
                <a:effectLst/>
              </a:rPr>
              <a:t> </a:t>
            </a:r>
            <a:endParaRPr lang="en-US" altLang="zh-CN" dirty="0">
              <a:effectLst/>
            </a:endParaRPr>
          </a:p>
          <a:p>
            <a:r>
              <a:rPr lang="zh-CN" altLang="en-US" dirty="0">
                <a:effectLst/>
              </a:rPr>
              <a:t>工具软件：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搜索引擎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事项及效率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浏览器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系统工具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安全隐私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综合工具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文档处理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图像视频处理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地图定位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无线通讯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优化清理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实用生活服务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应用商店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资讯门户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即时通讯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其他工具</a:t>
            </a:r>
            <a:r>
              <a:rPr lang="zh-CN" altLang="en-US" sz="2800" dirty="0">
                <a:effectLst/>
              </a:rPr>
              <a:t> </a:t>
            </a:r>
            <a:endParaRPr lang="en-US" altLang="zh-CN" sz="2800" dirty="0">
              <a:effectLst/>
            </a:endParaRPr>
          </a:p>
          <a:p>
            <a:r>
              <a:rPr lang="zh-CN" altLang="en-US" sz="2800" dirty="0">
                <a:effectLst/>
              </a:rPr>
              <a:t>汽车服务：汽车电商、二手商、自动</a:t>
            </a:r>
            <a:r>
              <a:rPr lang="en-US" altLang="zh-CN" sz="2800" dirty="0">
                <a:effectLst/>
              </a:rPr>
              <a:t>/</a:t>
            </a:r>
            <a:r>
              <a:rPr lang="zh-CN" altLang="en-US" sz="2800" dirty="0">
                <a:effectLst/>
              </a:rPr>
              <a:t>无人驾驶等</a:t>
            </a:r>
            <a:endParaRPr lang="en-US" altLang="zh-CN" sz="2800" dirty="0">
              <a:effectLst/>
            </a:endParaRPr>
          </a:p>
          <a:p>
            <a:r>
              <a:rPr lang="zh-CN" altLang="en-US" sz="2800" dirty="0">
                <a:effectLst/>
              </a:rPr>
              <a:t>企业服务：办公系统、</a:t>
            </a:r>
            <a:r>
              <a:rPr lang="en-US" altLang="zh-CN" sz="2800" dirty="0">
                <a:effectLst/>
              </a:rPr>
              <a:t>IT</a:t>
            </a:r>
            <a:r>
              <a:rPr lang="zh-CN" altLang="en-US" sz="2800" dirty="0">
                <a:effectLst/>
              </a:rPr>
              <a:t>服务、信息化解决方案、法律服务等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81348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68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Microsoft YaHei tahoma"/>
              </a:rPr>
              <a:t>宁德时代和哪吒汽车合作</a:t>
            </a:r>
            <a:endParaRPr lang="en-US" altLang="zh-CN" b="0" i="0" dirty="0">
              <a:solidFill>
                <a:srgbClr val="333333"/>
              </a:solidFill>
              <a:effectLst/>
              <a:latin typeface="Microsoft YaHei tahoma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港股</a:t>
            </a:r>
            <a:r>
              <a:rPr lang="en-US" altLang="zh-CN" dirty="0"/>
              <a:t>10</a:t>
            </a:r>
            <a:r>
              <a:rPr lang="zh-CN" altLang="en-US" dirty="0"/>
              <a:t>月有</a:t>
            </a:r>
            <a:r>
              <a:rPr lang="en-US" altLang="zh-CN" dirty="0"/>
              <a:t>3</a:t>
            </a:r>
            <a:r>
              <a:rPr lang="zh-CN" altLang="en-US" dirty="0"/>
              <a:t>家</a:t>
            </a:r>
            <a:endParaRPr lang="en-US" altLang="zh-CN" dirty="0"/>
          </a:p>
          <a:p>
            <a:r>
              <a:rPr lang="zh-CN" altLang="en-US" dirty="0"/>
              <a:t>募集最多的为微泰医疗，总额</a:t>
            </a:r>
            <a:r>
              <a:rPr lang="en-US" altLang="zh-CN" dirty="0"/>
              <a:t>19.38</a:t>
            </a:r>
            <a:r>
              <a:rPr lang="zh-CN" altLang="en-US" dirty="0"/>
              <a:t>亿港元</a:t>
            </a:r>
            <a:endParaRPr lang="en-US" altLang="zh-CN" dirty="0"/>
          </a:p>
          <a:p>
            <a:r>
              <a:rPr lang="zh-CN" altLang="en-US" dirty="0"/>
              <a:t>科创板</a:t>
            </a:r>
            <a:r>
              <a:rPr lang="en-US" altLang="zh-CN" dirty="0"/>
              <a:t>10</a:t>
            </a:r>
            <a:r>
              <a:rPr lang="zh-CN" altLang="en-US" dirty="0"/>
              <a:t>家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</a:t>
            </a:r>
            <a:r>
              <a:rPr lang="zh-CN" altLang="en-US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  <a:endParaRPr lang="en-US" altLang="zh-CN" u="sng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1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5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978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741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011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69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155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70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144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60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5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7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891" indent="0">
              <a:buNone/>
              <a:defRPr sz="1500"/>
            </a:lvl2pPr>
            <a:lvl3pPr marL="685783" indent="0">
              <a:buNone/>
              <a:defRPr sz="1351"/>
            </a:lvl3pPr>
            <a:lvl4pPr marL="1028674" indent="0">
              <a:buNone/>
              <a:defRPr sz="1200"/>
            </a:lvl4pPr>
            <a:lvl5pPr marL="1371566" indent="0">
              <a:buNone/>
              <a:defRPr sz="1200"/>
            </a:lvl5pPr>
            <a:lvl6pPr marL="1714457" indent="0">
              <a:buNone/>
              <a:defRPr sz="1200"/>
            </a:lvl6pPr>
            <a:lvl7pPr marL="2057349" indent="0">
              <a:buNone/>
              <a:defRPr sz="1200"/>
            </a:lvl7pPr>
            <a:lvl8pPr marL="2400240" indent="0">
              <a:buNone/>
              <a:defRPr sz="1200"/>
            </a:lvl8pPr>
            <a:lvl9pPr marL="2743131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 userDrawn="1"/>
        </p:nvSpPr>
        <p:spPr bwMode="auto">
          <a:xfrm>
            <a:off x="9" y="6477000"/>
            <a:ext cx="11410951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1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1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sz="75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 userDrawn="1"/>
        </p:nvSpPr>
        <p:spPr bwMode="auto">
          <a:xfrm>
            <a:off x="10689600" y="6601742"/>
            <a:ext cx="698500" cy="1807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BESTCLIENTS</a:t>
            </a:r>
          </a:p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BESTSERVICE</a:t>
            </a:r>
          </a:p>
        </p:txBody>
      </p:sp>
      <p:sp>
        <p:nvSpPr>
          <p:cNvPr id="1032" name="Rectangle 38"/>
          <p:cNvSpPr>
            <a:spLocks noChangeArrowheads="1"/>
          </p:cNvSpPr>
          <p:nvPr userDrawn="1"/>
        </p:nvSpPr>
        <p:spPr bwMode="auto">
          <a:xfrm>
            <a:off x="9" y="6524625"/>
            <a:ext cx="2927351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891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783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674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566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17" indent="-21462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29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21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33" descr="rkk">
            <a:extLst>
              <a:ext uri="{FF2B5EF4-FFF2-40B4-BE49-F238E27FC236}">
                <a16:creationId xmlns:a16="http://schemas.microsoft.com/office/drawing/2014/main" id="{EF005204-CC66-41E3-9766-F6850627E1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485" y="4776058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5" descr="top">
            <a:extLst>
              <a:ext uri="{FF2B5EF4-FFF2-40B4-BE49-F238E27FC236}">
                <a16:creationId xmlns:a16="http://schemas.microsoft.com/office/drawing/2014/main" id="{D69FF8B5-F1F0-4BE1-8DE3-94823D3677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6" descr="bottom">
            <a:extLst>
              <a:ext uri="{FF2B5EF4-FFF2-40B4-BE49-F238E27FC236}">
                <a16:creationId xmlns:a16="http://schemas.microsoft.com/office/drawing/2014/main" id="{1E395321-15A2-4A38-AF45-6FC3390851A1}"/>
              </a:ext>
            </a:extLst>
          </p:cNvPr>
          <p:cNvPicPr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4893"/>
            <a:ext cx="12192000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7">
            <a:extLst>
              <a:ext uri="{FF2B5EF4-FFF2-40B4-BE49-F238E27FC236}">
                <a16:creationId xmlns:a16="http://schemas.microsoft.com/office/drawing/2014/main" id="{C43A4AD6-D025-460F-8F87-BB397616560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48192" y="5269763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>
                <a:solidFill>
                  <a:srgbClr val="777777"/>
                </a:solidFill>
                <a:ea typeface="宋体" panose="02010600030101010101" pitchFamily="2" charset="-122"/>
              </a:rPr>
              <a:t>RONGKEINVESTMENTMANAGEMENTCO.,LTD</a:t>
            </a:r>
            <a:endParaRPr lang="en-US" sz="1050" dirty="0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16" name="Text Box 38">
            <a:extLst>
              <a:ext uri="{FF2B5EF4-FFF2-40B4-BE49-F238E27FC236}">
                <a16:creationId xmlns:a16="http://schemas.microsoft.com/office/drawing/2014/main" id="{83119400-9ABF-4EC8-A65D-6AD4F9BCF1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30729" y="4731608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18" name="Rectangle 41">
            <a:extLst>
              <a:ext uri="{FF2B5EF4-FFF2-40B4-BE49-F238E27FC236}">
                <a16:creationId xmlns:a16="http://schemas.microsoft.com/office/drawing/2014/main" id="{E9BEC332-3AB8-40FC-9E23-BD3EB0B826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326" y="6577021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  <p:extLst>
      <p:ext uri="{BB962C8B-B14F-4D97-AF65-F5344CB8AC3E}">
        <p14:creationId xmlns:p14="http://schemas.microsoft.com/office/powerpoint/2010/main" val="142139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5" Type="http://schemas.openxmlformats.org/officeDocument/2006/relationships/chart" Target="../charts/char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343747" y="2221926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08222" y="2936567"/>
            <a:ext cx="705643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2021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</a:p>
        </p:txBody>
      </p:sp>
    </p:spTree>
    <p:extLst>
      <p:ext uri="{BB962C8B-B14F-4D97-AF65-F5344CB8AC3E}">
        <p14:creationId xmlns:p14="http://schemas.microsoft.com/office/powerpoint/2010/main" val="2039848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954371" y="5373798"/>
            <a:ext cx="7140257" cy="1042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通过其他方式实现退出。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家通过</a:t>
            </a:r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家通过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股权转让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774825" y="945474"/>
            <a:ext cx="2468119" cy="36000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47850" y="124909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其他退出情况</a:t>
            </a:r>
          </a:p>
        </p:txBody>
      </p:sp>
      <p:graphicFrame>
        <p:nvGraphicFramePr>
          <p:cNvPr id="9" name="图表 8">
            <a:extLst>
              <a:ext uri="{FF2B5EF4-FFF2-40B4-BE49-F238E27FC236}">
                <a16:creationId xmlns:a16="http://schemas.microsoft.com/office/drawing/2014/main" id="{B7B5D4C5-8D9A-4D45-8297-6445B5093E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505361"/>
              </p:ext>
            </p:extLst>
          </p:nvPr>
        </p:nvGraphicFramePr>
        <p:xfrm>
          <a:off x="1841518" y="1364343"/>
          <a:ext cx="8575657" cy="4160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5" y="958861"/>
            <a:ext cx="2219602" cy="374543"/>
            <a:chOff x="7155444" y="826031"/>
            <a:chExt cx="3098164" cy="374542"/>
          </a:xfrm>
        </p:grpSpPr>
        <p:sp>
          <p:nvSpPr>
            <p:cNvPr id="5" name="矩形 4"/>
            <p:cNvSpPr/>
            <p:nvPr/>
          </p:nvSpPr>
          <p:spPr>
            <a:xfrm>
              <a:off x="7155444" y="830704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上市公司并购事件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1" y="869442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847850" y="128870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673224" y="5207000"/>
            <a:ext cx="8845551" cy="12491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股上市公司并购事件共计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349.12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亿元人民币，其中，进行中的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家，失败的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家，完成的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月并购市场升温的情况下，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月并购事件持续增加，但规模有所回落。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6F65599-3A9F-4251-B6A1-092A3A5C1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924168"/>
              </p:ext>
            </p:extLst>
          </p:nvPr>
        </p:nvGraphicFramePr>
        <p:xfrm>
          <a:off x="1774825" y="1512521"/>
          <a:ext cx="8642350" cy="3707179"/>
        </p:xfrm>
        <a:graphic>
          <a:graphicData uri="http://schemas.openxmlformats.org/drawingml/2006/table">
            <a:tbl>
              <a:tblPr/>
              <a:tblGrid>
                <a:gridCol w="2898229">
                  <a:extLst>
                    <a:ext uri="{9D8B030D-6E8A-4147-A177-3AD203B41FA5}">
                      <a16:colId xmlns:a16="http://schemas.microsoft.com/office/drawing/2014/main" val="2736749827"/>
                    </a:ext>
                  </a:extLst>
                </a:gridCol>
                <a:gridCol w="2738669">
                  <a:extLst>
                    <a:ext uri="{9D8B030D-6E8A-4147-A177-3AD203B41FA5}">
                      <a16:colId xmlns:a16="http://schemas.microsoft.com/office/drawing/2014/main" val="1477437873"/>
                    </a:ext>
                  </a:extLst>
                </a:gridCol>
                <a:gridCol w="3005452">
                  <a:extLst>
                    <a:ext uri="{9D8B030D-6E8A-4147-A177-3AD203B41FA5}">
                      <a16:colId xmlns:a16="http://schemas.microsoft.com/office/drawing/2014/main" val="799964429"/>
                    </a:ext>
                  </a:extLst>
                </a:gridCol>
              </a:tblGrid>
              <a:tr h="815155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交易状态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金额总计</a:t>
                      </a:r>
                      <a:b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439170"/>
                  </a:ext>
                </a:extLst>
              </a:tr>
              <a:tr h="746916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205.79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76279"/>
                  </a:ext>
                </a:extLst>
              </a:tr>
              <a:tr h="746916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140.70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905485"/>
                  </a:ext>
                </a:extLst>
              </a:tr>
              <a:tr h="746916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失败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260965"/>
                  </a:ext>
                </a:extLst>
              </a:tr>
              <a:tr h="6512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349.12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16101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F61BD725-E56D-47FF-8BD4-0FACD46046D7}"/>
              </a:ext>
            </a:extLst>
          </p:cNvPr>
          <p:cNvGrpSpPr/>
          <p:nvPr/>
        </p:nvGrpSpPr>
        <p:grpSpPr>
          <a:xfrm>
            <a:off x="1062037" y="1071618"/>
            <a:ext cx="2873375" cy="369869"/>
            <a:chOff x="1066511" y="1100283"/>
            <a:chExt cx="4066666" cy="369869"/>
          </a:xfrm>
        </p:grpSpPr>
        <p:sp>
          <p:nvSpPr>
            <p:cNvPr id="5" name="矩形 4"/>
            <p:cNvSpPr/>
            <p:nvPr/>
          </p:nvSpPr>
          <p:spPr>
            <a:xfrm>
              <a:off x="1066511" y="1100283"/>
              <a:ext cx="3617333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上市公司并购规模前五</a:t>
              </a:r>
            </a:p>
          </p:txBody>
        </p:sp>
        <p:sp>
          <p:nvSpPr>
            <p:cNvPr id="4" name="等腰三角形 3">
              <a:extLst>
                <a:ext uri="{FF2B5EF4-FFF2-40B4-BE49-F238E27FC236}">
                  <a16:creationId xmlns:a16="http://schemas.microsoft.com/office/drawing/2014/main" id="{90762674-E569-4558-8C79-F25671ABC618}"/>
                </a:ext>
              </a:extLst>
            </p:cNvPr>
            <p:cNvSpPr/>
            <p:nvPr/>
          </p:nvSpPr>
          <p:spPr>
            <a:xfrm rot="5400000">
              <a:off x="4723576" y="1060551"/>
              <a:ext cx="369868" cy="449334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C7E4764B-1A2C-40E9-B0E5-2BF33F9B7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35" y="16230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89A7A21-F256-49DE-BDA3-74F3505E6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284890"/>
              </p:ext>
            </p:extLst>
          </p:nvPr>
        </p:nvGraphicFramePr>
        <p:xfrm>
          <a:off x="342901" y="1536700"/>
          <a:ext cx="11595100" cy="4851397"/>
        </p:xfrm>
        <a:graphic>
          <a:graphicData uri="http://schemas.openxmlformats.org/drawingml/2006/table">
            <a:tbl>
              <a:tblPr/>
              <a:tblGrid>
                <a:gridCol w="1224503">
                  <a:extLst>
                    <a:ext uri="{9D8B030D-6E8A-4147-A177-3AD203B41FA5}">
                      <a16:colId xmlns:a16="http://schemas.microsoft.com/office/drawing/2014/main" val="4095174403"/>
                    </a:ext>
                  </a:extLst>
                </a:gridCol>
                <a:gridCol w="3783867">
                  <a:extLst>
                    <a:ext uri="{9D8B030D-6E8A-4147-A177-3AD203B41FA5}">
                      <a16:colId xmlns:a16="http://schemas.microsoft.com/office/drawing/2014/main" val="2652439630"/>
                    </a:ext>
                  </a:extLst>
                </a:gridCol>
                <a:gridCol w="2774836">
                  <a:extLst>
                    <a:ext uri="{9D8B030D-6E8A-4147-A177-3AD203B41FA5}">
                      <a16:colId xmlns:a16="http://schemas.microsoft.com/office/drawing/2014/main" val="341419945"/>
                    </a:ext>
                  </a:extLst>
                </a:gridCol>
                <a:gridCol w="1671207">
                  <a:extLst>
                    <a:ext uri="{9D8B030D-6E8A-4147-A177-3AD203B41FA5}">
                      <a16:colId xmlns:a16="http://schemas.microsoft.com/office/drawing/2014/main" val="3689318229"/>
                    </a:ext>
                  </a:extLst>
                </a:gridCol>
                <a:gridCol w="1164259">
                  <a:extLst>
                    <a:ext uri="{9D8B030D-6E8A-4147-A177-3AD203B41FA5}">
                      <a16:colId xmlns:a16="http://schemas.microsoft.com/office/drawing/2014/main" val="2729339554"/>
                    </a:ext>
                  </a:extLst>
                </a:gridCol>
                <a:gridCol w="976428">
                  <a:extLst>
                    <a:ext uri="{9D8B030D-6E8A-4147-A177-3AD203B41FA5}">
                      <a16:colId xmlns:a16="http://schemas.microsoft.com/office/drawing/2014/main" val="2151466741"/>
                    </a:ext>
                  </a:extLst>
                </a:gridCol>
              </a:tblGrid>
              <a:tr h="670927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首次披露日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交易标的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交易买方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标的方所属行业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交易总价值</a:t>
                      </a:r>
                      <a:endParaRPr lang="en-US" altLang="zh-CN" sz="1400" b="1" i="0" u="none" strike="noStrike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最新进度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744573"/>
                  </a:ext>
                </a:extLst>
              </a:tr>
              <a:tr h="83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2021-11-30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齐鲁安诺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山东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安全技术服务有限公司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50%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股权，仪化东丽聚酯薄膜有限公司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50%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中国石油化工股份有限公司 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( 600028.SH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或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0386.HK ) ,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中国石化仪征化纤有限责任公司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石油石化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      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70.49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72340"/>
                  </a:ext>
                </a:extLst>
              </a:tr>
              <a:tr h="83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2021-11-06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金瑞泓微电子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衢州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有限公司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45.4%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杭州立昂微电子股份有限公司 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( 605358.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SH 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      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22.88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1896363"/>
                  </a:ext>
                </a:extLst>
              </a:tr>
              <a:tr h="83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2021-11-17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浙江盾安人工环境股份有限公司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29.48%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珠海格力电器股份有限公司 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( 000651.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SZ 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家用电器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      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21.90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714856"/>
                  </a:ext>
                </a:extLst>
              </a:tr>
              <a:tr h="83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2021-11-06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毅康科技有限公司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51%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山东高速股份有限公司 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( 600350.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SH 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交通运输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      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389126"/>
                  </a:ext>
                </a:extLst>
              </a:tr>
              <a:tr h="836094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2021-11-27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云南迪庆有色金属有限责任公司</a:t>
                      </a: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38.23%</a:t>
                      </a:r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股权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云南铜业股份有限公司 </a:t>
                      </a: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( 000878.SZ 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有色金属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 </a:t>
                      </a: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19.12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722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771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85938" y="981075"/>
            <a:ext cx="2506662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155266" y="1454430"/>
            <a:ext cx="1222942" cy="941083"/>
            <a:chOff x="415341" y="1328632"/>
            <a:chExt cx="1154098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54098" cy="667568"/>
              <a:chOff x="539468" y="1205342"/>
              <a:chExt cx="1154098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973009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3" y="1608747"/>
                <a:ext cx="307393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21733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6973</a:t>
                </a: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872350" y="1893059"/>
              <a:ext cx="557081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-197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4853398" y="1397064"/>
            <a:ext cx="2034242" cy="1003279"/>
            <a:chOff x="1918958" y="1139661"/>
            <a:chExt cx="2034240" cy="1003280"/>
          </a:xfrm>
        </p:grpSpPr>
        <p:sp>
          <p:nvSpPr>
            <p:cNvPr id="12" name="矩形: 对角圆角 11"/>
            <p:cNvSpPr/>
            <p:nvPr/>
          </p:nvSpPr>
          <p:spPr>
            <a:xfrm>
              <a:off x="1918958" y="1419306"/>
              <a:ext cx="975600" cy="705600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5749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矩形: 对角圆角 12"/>
            <p:cNvSpPr/>
            <p:nvPr/>
          </p:nvSpPr>
          <p:spPr>
            <a:xfrm>
              <a:off x="2935197" y="1415404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1224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419671" y="1139661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市场分层分布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460755" y="186284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创新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452878" y="1865942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基础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8031204" y="1412791"/>
            <a:ext cx="2057487" cy="994504"/>
            <a:chOff x="1918958" y="1145335"/>
            <a:chExt cx="2057486" cy="994505"/>
          </a:xfrm>
        </p:grpSpPr>
        <p:sp>
          <p:nvSpPr>
            <p:cNvPr id="30" name="矩形: 对角圆角 29"/>
            <p:cNvSpPr/>
            <p:nvPr/>
          </p:nvSpPr>
          <p:spPr>
            <a:xfrm>
              <a:off x="1918958" y="1419306"/>
              <a:ext cx="975600" cy="705600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6559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矩形: 对角圆角 30"/>
            <p:cNvSpPr/>
            <p:nvPr/>
          </p:nvSpPr>
          <p:spPr>
            <a:xfrm>
              <a:off x="2949851" y="1418000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414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434326" y="1145335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转让方式分布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484001" y="186284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做市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167899" y="1850443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集合竞价</a:t>
              </a:r>
            </a:p>
          </p:txBody>
        </p:sp>
      </p:grpSp>
      <p:graphicFrame>
        <p:nvGraphicFramePr>
          <p:cNvPr id="36" name="图表 35">
            <a:extLst>
              <a:ext uri="{FF2B5EF4-FFF2-40B4-BE49-F238E27FC236}">
                <a16:creationId xmlns:a16="http://schemas.microsoft.com/office/drawing/2014/main" id="{3C484993-8DF3-4859-A5A1-A9B5EEA707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6552174"/>
              </p:ext>
            </p:extLst>
          </p:nvPr>
        </p:nvGraphicFramePr>
        <p:xfrm>
          <a:off x="2100500" y="2568575"/>
          <a:ext cx="8569325" cy="3860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28630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11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月总市值变化情况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F1D80236-BD19-4AC2-A082-B08DD849B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91833"/>
              </p:ext>
            </p:extLst>
          </p:nvPr>
        </p:nvGraphicFramePr>
        <p:xfrm>
          <a:off x="1774826" y="3886200"/>
          <a:ext cx="8642351" cy="2590804"/>
        </p:xfrm>
        <a:graphic>
          <a:graphicData uri="http://schemas.openxmlformats.org/drawingml/2006/table">
            <a:tbl>
              <a:tblPr/>
              <a:tblGrid>
                <a:gridCol w="1597024">
                  <a:extLst>
                    <a:ext uri="{9D8B030D-6E8A-4147-A177-3AD203B41FA5}">
                      <a16:colId xmlns:a16="http://schemas.microsoft.com/office/drawing/2014/main" val="605956437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104270124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709513755"/>
                    </a:ext>
                  </a:extLst>
                </a:gridCol>
                <a:gridCol w="1895475">
                  <a:extLst>
                    <a:ext uri="{9D8B030D-6E8A-4147-A177-3AD203B41FA5}">
                      <a16:colId xmlns:a16="http://schemas.microsoft.com/office/drawing/2014/main" val="651154450"/>
                    </a:ext>
                  </a:extLst>
                </a:gridCol>
                <a:gridCol w="1635127">
                  <a:extLst>
                    <a:ext uri="{9D8B030D-6E8A-4147-A177-3AD203B41FA5}">
                      <a16:colId xmlns:a16="http://schemas.microsoft.com/office/drawing/2014/main" val="943403088"/>
                    </a:ext>
                  </a:extLst>
                </a:gridCol>
              </a:tblGrid>
              <a:tr h="4412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证券名称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2021/10/31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2021/11/30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815684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688533.SH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上声电子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76.78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206.45%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48512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688022.SH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瀚川智能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30.71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74.23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141.71%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998345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688597.SH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煜邦电力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17.75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37.62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111.93%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872437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688195.SH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腾景科技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24.27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106.29%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06902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688077.SH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大地熊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37.16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74.45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100.34%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410561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688589.SH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力合微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34.15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64.05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87.55%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757266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688071.SH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华依科技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42.47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76.51%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16404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688056.SH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莱伯泰科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26.67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46.24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73.39%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859195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688345.SH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博力威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53.98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88.00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63.02%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315272"/>
                  </a:ext>
                </a:extLst>
              </a:tr>
              <a:tr h="214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688529.SH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豪森股份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29.43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47.74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62.24%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538499"/>
                  </a:ext>
                </a:extLst>
              </a:tr>
            </a:tbl>
          </a:graphicData>
        </a:graphic>
      </p:graphicFrame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1547D1E0-ED80-4005-95EE-B64C460F9C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1659791"/>
              </p:ext>
            </p:extLst>
          </p:nvPr>
        </p:nvGraphicFramePr>
        <p:xfrm>
          <a:off x="1774826" y="884564"/>
          <a:ext cx="8643600" cy="307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932111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11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月总市值变化情况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92706BB1-42D6-4727-B58C-67F9C3B39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343225"/>
              </p:ext>
            </p:extLst>
          </p:nvPr>
        </p:nvGraphicFramePr>
        <p:xfrm>
          <a:off x="1774826" y="3911600"/>
          <a:ext cx="8627720" cy="2567739"/>
        </p:xfrm>
        <a:graphic>
          <a:graphicData uri="http://schemas.openxmlformats.org/drawingml/2006/table">
            <a:tbl>
              <a:tblPr/>
              <a:tblGrid>
                <a:gridCol w="1597024">
                  <a:extLst>
                    <a:ext uri="{9D8B030D-6E8A-4147-A177-3AD203B41FA5}">
                      <a16:colId xmlns:a16="http://schemas.microsoft.com/office/drawing/2014/main" val="1671969752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97487982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1140424030"/>
                    </a:ext>
                  </a:extLst>
                </a:gridCol>
                <a:gridCol w="1933575">
                  <a:extLst>
                    <a:ext uri="{9D8B030D-6E8A-4147-A177-3AD203B41FA5}">
                      <a16:colId xmlns:a16="http://schemas.microsoft.com/office/drawing/2014/main" val="4038019537"/>
                    </a:ext>
                  </a:extLst>
                </a:gridCol>
                <a:gridCol w="1515721">
                  <a:extLst>
                    <a:ext uri="{9D8B030D-6E8A-4147-A177-3AD203B41FA5}">
                      <a16:colId xmlns:a16="http://schemas.microsoft.com/office/drawing/2014/main" val="1495095915"/>
                    </a:ext>
                  </a:extLst>
                </a:gridCol>
              </a:tblGrid>
              <a:tr h="43263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证券名称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2021/10/31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2021/11/30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1420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688202.SH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美迪西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455.70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365.46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-19.80%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357776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688303.SH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大全能源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1,560.60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1,299.18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-16.75%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962880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688366.SH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昊海生科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232.74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198.67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-14.64%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628114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688621.SH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阳光诺和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116.26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100.14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-13.86%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83241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688680.SH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海优新材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281.48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251.77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-10.55%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43619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688158.SH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优刻得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134.62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120.80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-10.27%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14671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688169.SH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石头科技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601.11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542.28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-9.79%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327943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688200.SH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华峰测控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368.59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333.44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-9.54%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23216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688111.SH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金山办公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1,361.24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1,248.57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-8.28%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78793"/>
                  </a:ext>
                </a:extLst>
              </a:tr>
              <a:tr h="213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688670.SH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金迪克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74.78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69.54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-7.01%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370131"/>
                  </a:ext>
                </a:extLst>
              </a:tr>
            </a:tbl>
          </a:graphicData>
        </a:graphic>
      </p:graphicFrame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E871E74F-E11D-4F2F-8E05-C63D1F9FAD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1060656"/>
              </p:ext>
            </p:extLst>
          </p:nvPr>
        </p:nvGraphicFramePr>
        <p:xfrm>
          <a:off x="1774825" y="907846"/>
          <a:ext cx="8627719" cy="3029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80411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1774826" y="3588937"/>
            <a:ext cx="4464049" cy="357504"/>
            <a:chOff x="7157508" y="740533"/>
            <a:chExt cx="3098166" cy="369869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7508" y="740533"/>
              <a:ext cx="2846964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整体节奏平稳，并购市场整体持平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41834" y="796560"/>
              <a:ext cx="369868" cy="257813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1774825" y="3933304"/>
            <a:ext cx="8642351" cy="25418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月在北交所上市的影响下，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数量有所上行，新上市企业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47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家。但除北交所以外，沪深两市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节奏基本保持稳定，数量环比几乎持平。但在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数量增加明显的情况下，募资规模却有所收窄，整体募资能力有所下降，同时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退出数量下降明显，或与近期新股上市破发频频有关。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并购市场方面，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月继续延续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月走势，并购数量不断增多，并购规模小幅收窄，整体景气度依旧。与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月相比，并购数量增加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起，并购规模减少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亿左右，整体表现稳定。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进入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月在疫情影响下，货币政策仍较为宽松，市场整体资金充裕，预计一级市场景气度仍将保持稳定。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89B026-2D24-42C6-8E40-EE0AF77DD030}"/>
              </a:ext>
            </a:extLst>
          </p:cNvPr>
          <p:cNvSpPr txBox="1"/>
          <p:nvPr/>
        </p:nvSpPr>
        <p:spPr>
          <a:xfrm>
            <a:off x="1895403" y="136107"/>
            <a:ext cx="1423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798"/>
                </a:solidFill>
              </a:rPr>
              <a:t>11</a:t>
            </a:r>
            <a:r>
              <a:rPr lang="zh-CN" altLang="en-US" sz="2400" b="1" dirty="0">
                <a:solidFill>
                  <a:srgbClr val="000798"/>
                </a:solidFill>
              </a:rPr>
              <a:t>月小结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72ED3C1-5125-46BB-BDF5-4F785C1A6F75}"/>
              </a:ext>
            </a:extLst>
          </p:cNvPr>
          <p:cNvSpPr txBox="1"/>
          <p:nvPr/>
        </p:nvSpPr>
        <p:spPr>
          <a:xfrm>
            <a:off x="1784350" y="1303089"/>
            <a:ext cx="8632825" cy="21725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在募集市场连续降温的情况下，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月市场出现回暖，募集数量及规模双双增加，募集规模环比翻番。从数据统计来看。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413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起基金募集事件，募集数量总体环比增加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81.14%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，募集资金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1112.66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亿元，环比涨超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125.34%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月投融资市场在短暂回调过后，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月重新升温，规模在中广核风电融资的影响下显著扩张。除去中广核风电的融资外，总体行业偏好照旧，医疗健康、企业服务投融资数量居前，但高端制造的投融资规模依旧较大。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ABCC63C5-B544-410D-8202-59C0D4799ACA}"/>
              </a:ext>
            </a:extLst>
          </p:cNvPr>
          <p:cNvGrpSpPr/>
          <p:nvPr/>
        </p:nvGrpSpPr>
        <p:grpSpPr>
          <a:xfrm>
            <a:off x="1774825" y="974467"/>
            <a:ext cx="4435475" cy="357504"/>
            <a:chOff x="7207079" y="740533"/>
            <a:chExt cx="3547064" cy="369869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4E1CF7BD-A761-41E0-8C2A-A1B7752825BC}"/>
                </a:ext>
              </a:extLst>
            </p:cNvPr>
            <p:cNvSpPr/>
            <p:nvPr/>
          </p:nvSpPr>
          <p:spPr>
            <a:xfrm>
              <a:off x="7207079" y="740533"/>
              <a:ext cx="3261967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募集市场逐步回暖，投资市场重新升温</a:t>
              </a:r>
            </a:p>
          </p:txBody>
        </p:sp>
        <p:sp>
          <p:nvSpPr>
            <p:cNvPr id="15" name="等腰三角形 14">
              <a:extLst>
                <a:ext uri="{FF2B5EF4-FFF2-40B4-BE49-F238E27FC236}">
                  <a16:creationId xmlns:a16="http://schemas.microsoft.com/office/drawing/2014/main" id="{47D02F80-287F-4DD2-976B-AF371911A0E5}"/>
                </a:ext>
              </a:extLst>
            </p:cNvPr>
            <p:cNvSpPr/>
            <p:nvPr/>
          </p:nvSpPr>
          <p:spPr>
            <a:xfrm rot="5400000">
              <a:off x="10427686" y="783945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23718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40319" y="4150016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rgbClr val="000798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98365" y="2067264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募集市场升温明显，</a:t>
            </a:r>
            <a:endParaRPr lang="en-US" altLang="zh-CN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规模数量双双上行。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98365" y="3115283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投资市场重新回暖，事件规模环比回升。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352776" y="4200524"/>
            <a:ext cx="201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IPO</a:t>
            </a:r>
            <a:r>
              <a:rPr lang="zh-CN" altLang="en-US" dirty="0"/>
              <a:t>节奏基本稳定，</a:t>
            </a:r>
            <a:endParaRPr lang="en-US" altLang="zh-CN" dirty="0"/>
          </a:p>
          <a:p>
            <a:r>
              <a:rPr lang="zh-CN" altLang="en-US" dirty="0"/>
              <a:t>募资总额几乎持平。</a:t>
            </a:r>
            <a:endParaRPr lang="en-US" altLang="zh-CN" dirty="0"/>
          </a:p>
        </p:txBody>
      </p:sp>
      <p:sp>
        <p:nvSpPr>
          <p:cNvPr id="8" name="矩形 7"/>
          <p:cNvSpPr/>
          <p:nvPr/>
        </p:nvSpPr>
        <p:spPr>
          <a:xfrm>
            <a:off x="6108581" y="3097869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101240" y="3157854"/>
            <a:ext cx="2004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新三板摘牌加速，</a:t>
            </a:r>
            <a:endParaRPr lang="en-US" altLang="zh-CN" dirty="0"/>
          </a:p>
          <a:p>
            <a:r>
              <a:rPr lang="zh-CN" altLang="en-US" dirty="0"/>
              <a:t>北交所有所分流。</a:t>
            </a:r>
            <a:endParaRPr lang="en-US" altLang="zh-CN" dirty="0"/>
          </a:p>
        </p:txBody>
      </p:sp>
      <p:sp>
        <p:nvSpPr>
          <p:cNvPr id="10" name="矩形 9"/>
          <p:cNvSpPr/>
          <p:nvPr/>
        </p:nvSpPr>
        <p:spPr>
          <a:xfrm>
            <a:off x="6108581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01240" y="2048214"/>
            <a:ext cx="2207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并购市场景气依旧，</a:t>
            </a:r>
            <a:endParaRPr lang="en-US" altLang="zh-CN" dirty="0"/>
          </a:p>
          <a:p>
            <a:r>
              <a:rPr lang="zh-CN" altLang="en-US" dirty="0"/>
              <a:t>并购事件小幅增多。</a:t>
            </a:r>
            <a:endParaRPr lang="en-US" altLang="zh-CN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838D878-7E1E-449A-AE2B-A7EB0F36A2FE}"/>
              </a:ext>
            </a:extLst>
          </p:cNvPr>
          <p:cNvSpPr/>
          <p:nvPr/>
        </p:nvSpPr>
        <p:spPr>
          <a:xfrm>
            <a:off x="2430794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2097731-A4B3-4D85-A0E9-1AD314BD4FDD}"/>
              </a:ext>
            </a:extLst>
          </p:cNvPr>
          <p:cNvSpPr/>
          <p:nvPr/>
        </p:nvSpPr>
        <p:spPr>
          <a:xfrm>
            <a:off x="2430794" y="3055298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投资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73EAEE1-2304-4E09-A4DE-B9691FF52C2E}"/>
              </a:ext>
            </a:extLst>
          </p:cNvPr>
          <p:cNvSpPr/>
          <p:nvPr/>
        </p:nvSpPr>
        <p:spPr>
          <a:xfrm>
            <a:off x="6108581" y="4178635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科创板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3638B5A-E0B9-4077-999A-9263794D2CFE}"/>
              </a:ext>
            </a:extLst>
          </p:cNvPr>
          <p:cNvSpPr txBox="1"/>
          <p:nvPr/>
        </p:nvSpPr>
        <p:spPr>
          <a:xfrm>
            <a:off x="7104659" y="4219574"/>
            <a:ext cx="1905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科创板表现强势，</a:t>
            </a:r>
            <a:endParaRPr lang="en-US" altLang="zh-CN" dirty="0"/>
          </a:p>
          <a:p>
            <a:r>
              <a:rPr lang="zh-CN" altLang="en-US" sz="1800" b="0" i="0" u="none" strike="noStrike" dirty="0">
                <a:effectLst/>
                <a:latin typeface="Arial" panose="020B0604020202020204" pitchFamily="34" charset="0"/>
              </a:rPr>
              <a:t>超</a:t>
            </a:r>
            <a:r>
              <a:rPr lang="en-US" altLang="zh-CN" sz="1800" b="0" i="0" u="none" strike="noStrike" dirty="0">
                <a:effectLst/>
                <a:latin typeface="Arial" panose="020B0604020202020204" pitchFamily="34" charset="0"/>
              </a:rPr>
              <a:t>90%</a:t>
            </a:r>
            <a:r>
              <a:rPr lang="zh-CN" altLang="en-US" sz="1800" b="0" i="0" u="none" strike="noStrike" dirty="0">
                <a:effectLst/>
                <a:latin typeface="Arial" panose="020B0604020202020204" pitchFamily="34" charset="0"/>
              </a:rPr>
              <a:t>市值上涨。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882775" y="144543"/>
            <a:ext cx="8426450" cy="51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25476CC-5A92-46F5-92CC-5228B83DE6FF}"/>
              </a:ext>
            </a:extLst>
          </p:cNvPr>
          <p:cNvSpPr txBox="1"/>
          <p:nvPr/>
        </p:nvSpPr>
        <p:spPr>
          <a:xfrm>
            <a:off x="2248078" y="5263552"/>
            <a:ext cx="156390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125.34%</a:t>
            </a:r>
            <a:endParaRPr lang="en-US" altLang="zh-CN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688E052-21B6-4ACD-8879-51AC41D46C47}"/>
              </a:ext>
            </a:extLst>
          </p:cNvPr>
          <p:cNvSpPr txBox="1"/>
          <p:nvPr/>
        </p:nvSpPr>
        <p:spPr>
          <a:xfrm>
            <a:off x="2225256" y="6099209"/>
            <a:ext cx="107240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81.14%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E1A0AD6-A340-4944-8A98-91A057F64CE9}"/>
              </a:ext>
            </a:extLst>
          </p:cNvPr>
          <p:cNvSpPr txBox="1"/>
          <p:nvPr/>
        </p:nvSpPr>
        <p:spPr>
          <a:xfrm>
            <a:off x="2170060" y="5005201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募集金额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环比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F235572-52DE-4EB5-B3DA-28A6101D42E7}"/>
              </a:ext>
            </a:extLst>
          </p:cNvPr>
          <p:cNvSpPr txBox="1"/>
          <p:nvPr/>
        </p:nvSpPr>
        <p:spPr>
          <a:xfrm>
            <a:off x="2176168" y="5815245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募集事件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环比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CAE5DCC3-7341-4F68-B271-ABA770A0316E}"/>
              </a:ext>
            </a:extLst>
          </p:cNvPr>
          <p:cNvGrpSpPr/>
          <p:nvPr/>
        </p:nvGrpSpPr>
        <p:grpSpPr>
          <a:xfrm>
            <a:off x="1774826" y="4621104"/>
            <a:ext cx="2428874" cy="309671"/>
            <a:chOff x="7265361" y="761312"/>
            <a:chExt cx="3114359" cy="369868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F0AC8110-DAD2-43DE-9775-1A41D0401AD4}"/>
                </a:ext>
              </a:extLst>
            </p:cNvPr>
            <p:cNvSpPr/>
            <p:nvPr/>
          </p:nvSpPr>
          <p:spPr>
            <a:xfrm>
              <a:off x="7265361" y="761312"/>
              <a:ext cx="2796288" cy="369868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数量规模双双上行</a:t>
              </a:r>
            </a:p>
          </p:txBody>
        </p:sp>
        <p:sp>
          <p:nvSpPr>
            <p:cNvPr id="21" name="等腰三角形 20">
              <a:extLst>
                <a:ext uri="{FF2B5EF4-FFF2-40B4-BE49-F238E27FC236}">
                  <a16:creationId xmlns:a16="http://schemas.microsoft.com/office/drawing/2014/main" id="{184005D9-30F7-4690-9914-1D662D6037BA}"/>
                </a:ext>
              </a:extLst>
            </p:cNvPr>
            <p:cNvSpPr/>
            <p:nvPr/>
          </p:nvSpPr>
          <p:spPr>
            <a:xfrm rot="5400000">
              <a:off x="10035750" y="787209"/>
              <a:ext cx="369868" cy="318073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3" name="箭头: 下 22">
            <a:extLst>
              <a:ext uri="{FF2B5EF4-FFF2-40B4-BE49-F238E27FC236}">
                <a16:creationId xmlns:a16="http://schemas.microsoft.com/office/drawing/2014/main" id="{998B8B4B-EBFC-42A9-B585-93FA3C08CA73}"/>
              </a:ext>
            </a:extLst>
          </p:cNvPr>
          <p:cNvSpPr/>
          <p:nvPr/>
        </p:nvSpPr>
        <p:spPr>
          <a:xfrm rot="10800000">
            <a:off x="1774825" y="5949950"/>
            <a:ext cx="419576" cy="46166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25" name="箭头: 下 24">
            <a:extLst>
              <a:ext uri="{FF2B5EF4-FFF2-40B4-BE49-F238E27FC236}">
                <a16:creationId xmlns:a16="http://schemas.microsoft.com/office/drawing/2014/main" id="{5349A176-A72F-4695-ABDC-97DCD288EE52}"/>
              </a:ext>
            </a:extLst>
          </p:cNvPr>
          <p:cNvSpPr/>
          <p:nvPr/>
        </p:nvSpPr>
        <p:spPr>
          <a:xfrm rot="10800000">
            <a:off x="1774825" y="5079015"/>
            <a:ext cx="419576" cy="46166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B050"/>
              </a:solidFill>
              <a:highlight>
                <a:srgbClr val="FF0000"/>
              </a:highlight>
            </a:endParaRPr>
          </a:p>
        </p:txBody>
      </p:sp>
      <p:graphicFrame>
        <p:nvGraphicFramePr>
          <p:cNvPr id="26" name="图表 25">
            <a:extLst>
              <a:ext uri="{FF2B5EF4-FFF2-40B4-BE49-F238E27FC236}">
                <a16:creationId xmlns:a16="http://schemas.microsoft.com/office/drawing/2014/main" id="{B82038CC-614B-4CCD-B607-4EE42916A6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417951"/>
              </p:ext>
            </p:extLst>
          </p:nvPr>
        </p:nvGraphicFramePr>
        <p:xfrm>
          <a:off x="1774825" y="920750"/>
          <a:ext cx="8642350" cy="367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29AF8C8A-65BC-40B8-83D4-D3CB9A7CC47B}"/>
              </a:ext>
            </a:extLst>
          </p:cNvPr>
          <p:cNvSpPr txBox="1"/>
          <p:nvPr/>
        </p:nvSpPr>
        <p:spPr>
          <a:xfrm>
            <a:off x="3935413" y="5083175"/>
            <a:ext cx="6481762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在募集市场持续降温两个月后，进入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月，基金募集出现回暖，事件及规模双双上行，市场整体景气度有所回升。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413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起基金募集事件，募资总额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1112.66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7625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74825" y="5268913"/>
            <a:ext cx="9617075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月一级市场共有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413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起基金募集事件，最多的依旧为创业投资基金及股权投资基金。募集数量总体环比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81.14%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月募资总额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1112.66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亿元，环比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扩大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125.34%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774825" y="4905375"/>
            <a:ext cx="2378075" cy="309600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募集市场回升明显</a:t>
              </a:r>
              <a:endPara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0AE3355-7C75-4BCE-8895-4D058D49A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591977"/>
              </p:ext>
            </p:extLst>
          </p:nvPr>
        </p:nvGraphicFramePr>
        <p:xfrm>
          <a:off x="1774825" y="971549"/>
          <a:ext cx="8642350" cy="3819524"/>
        </p:xfrm>
        <a:graphic>
          <a:graphicData uri="http://schemas.openxmlformats.org/drawingml/2006/table">
            <a:tbl>
              <a:tblPr/>
              <a:tblGrid>
                <a:gridCol w="3175667">
                  <a:extLst>
                    <a:ext uri="{9D8B030D-6E8A-4147-A177-3AD203B41FA5}">
                      <a16:colId xmlns:a16="http://schemas.microsoft.com/office/drawing/2014/main" val="122945985"/>
                    </a:ext>
                  </a:extLst>
                </a:gridCol>
                <a:gridCol w="2291016">
                  <a:extLst>
                    <a:ext uri="{9D8B030D-6E8A-4147-A177-3AD203B41FA5}">
                      <a16:colId xmlns:a16="http://schemas.microsoft.com/office/drawing/2014/main" val="2580051158"/>
                    </a:ext>
                  </a:extLst>
                </a:gridCol>
                <a:gridCol w="3175667">
                  <a:extLst>
                    <a:ext uri="{9D8B030D-6E8A-4147-A177-3AD203B41FA5}">
                      <a16:colId xmlns:a16="http://schemas.microsoft.com/office/drawing/2014/main" val="2957968317"/>
                    </a:ext>
                  </a:extLst>
                </a:gridCol>
              </a:tblGrid>
              <a:tr h="53119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月基金募集数量及规模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353337"/>
                  </a:ext>
                </a:extLst>
              </a:tr>
              <a:tr h="64828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募集规模</a:t>
                      </a:r>
                      <a:b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023118"/>
                  </a:ext>
                </a:extLst>
              </a:tr>
              <a:tr h="5280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成长基金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917.53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805561"/>
                  </a:ext>
                </a:extLst>
              </a:tr>
              <a:tr h="5280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创业投资基金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195.13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784669"/>
                  </a:ext>
                </a:extLst>
              </a:tr>
              <a:tr h="5280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202743"/>
                  </a:ext>
                </a:extLst>
              </a:tr>
              <a:tr h="5280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私募股权投资基金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773411"/>
                  </a:ext>
                </a:extLst>
              </a:tr>
              <a:tr h="5280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1112.66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235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6386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5" y="973660"/>
            <a:ext cx="2394603" cy="306000"/>
            <a:chOff x="7228094" y="994595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228094" y="994595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投资市场重新回暖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99801" y="1038008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68C1EDB-6B96-46AE-86EF-61EE9C9A2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238231"/>
              </p:ext>
            </p:extLst>
          </p:nvPr>
        </p:nvGraphicFramePr>
        <p:xfrm>
          <a:off x="1774825" y="1266825"/>
          <a:ext cx="8642348" cy="5238744"/>
        </p:xfrm>
        <a:graphic>
          <a:graphicData uri="http://schemas.openxmlformats.org/drawingml/2006/table">
            <a:tbl>
              <a:tblPr/>
              <a:tblGrid>
                <a:gridCol w="3105994">
                  <a:extLst>
                    <a:ext uri="{9D8B030D-6E8A-4147-A177-3AD203B41FA5}">
                      <a16:colId xmlns:a16="http://schemas.microsoft.com/office/drawing/2014/main" val="374282975"/>
                    </a:ext>
                  </a:extLst>
                </a:gridCol>
                <a:gridCol w="2478540">
                  <a:extLst>
                    <a:ext uri="{9D8B030D-6E8A-4147-A177-3AD203B41FA5}">
                      <a16:colId xmlns:a16="http://schemas.microsoft.com/office/drawing/2014/main" val="3479278550"/>
                    </a:ext>
                  </a:extLst>
                </a:gridCol>
                <a:gridCol w="3057814">
                  <a:extLst>
                    <a:ext uri="{9D8B030D-6E8A-4147-A177-3AD203B41FA5}">
                      <a16:colId xmlns:a16="http://schemas.microsoft.com/office/drawing/2014/main" val="2866193070"/>
                    </a:ext>
                  </a:extLst>
                </a:gridCol>
              </a:tblGrid>
              <a:tr h="30447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月中国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PEVC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案例行业分布及规模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845870"/>
                  </a:ext>
                </a:extLst>
              </a:tr>
              <a:tr h="36752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行业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案例数量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融资金额（人民币 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075326"/>
                  </a:ext>
                </a:extLst>
              </a:tr>
              <a:tr h="29733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医疗健康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65.13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554778"/>
                  </a:ext>
                </a:extLst>
              </a:tr>
              <a:tr h="29733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企业服务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63.66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800084"/>
                  </a:ext>
                </a:extLst>
              </a:tr>
              <a:tr h="29733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高端制造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137.73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995775"/>
                  </a:ext>
                </a:extLst>
              </a:tr>
              <a:tr h="27066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智能硬件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259194"/>
                  </a:ext>
                </a:extLst>
              </a:tr>
              <a:tr h="27066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本地生活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40.445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187161"/>
                  </a:ext>
                </a:extLst>
              </a:tr>
              <a:tr h="27066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传统产业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334.73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31336"/>
                  </a:ext>
                </a:extLst>
              </a:tr>
              <a:tr h="23854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汽车交通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38.35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249849"/>
                  </a:ext>
                </a:extLst>
              </a:tr>
              <a:tr h="27066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互联网及电信服务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27.63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440261"/>
                  </a:ext>
                </a:extLst>
              </a:tr>
              <a:tr h="27066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电子商务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2309"/>
                  </a:ext>
                </a:extLst>
              </a:tr>
              <a:tr h="27066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金融服务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16.92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960466"/>
                  </a:ext>
                </a:extLst>
              </a:tr>
              <a:tr h="25889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教育培训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372293"/>
                  </a:ext>
                </a:extLst>
              </a:tr>
              <a:tr h="25889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文化传媒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45518"/>
                  </a:ext>
                </a:extLst>
              </a:tr>
              <a:tr h="25889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工具软件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928698"/>
                  </a:ext>
                </a:extLst>
              </a:tr>
              <a:tr h="25889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房产服务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13998"/>
                  </a:ext>
                </a:extLst>
              </a:tr>
              <a:tr h="25889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物流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655028"/>
                  </a:ext>
                </a:extLst>
              </a:tr>
              <a:tr h="25889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体育运动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65760"/>
                  </a:ext>
                </a:extLst>
              </a:tr>
              <a:tr h="258891"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合计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fontAlgn="ctr" latinLnBrk="0" hangingPunct="1"/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803.96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319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3582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E34A0716-6D62-4612-846E-39BA488F4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74" y="371591"/>
            <a:ext cx="7718205" cy="6114818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1774825" y="981074"/>
            <a:ext cx="3725355" cy="360000"/>
            <a:chOff x="7155445" y="740531"/>
            <a:chExt cx="3098166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2"/>
              <a:ext cx="369870" cy="283048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49947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936750" y="5703955"/>
            <a:ext cx="9734550" cy="6951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从投资数量来看，医疗健康占据了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月投融资事件第一，企业服务及高端制造紧随其后，趋势依旧。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从投资金额来看，受中广核风电融资影响，传统行业占据第一，高端制造及医疗健康紧随其后。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DFB2BE38-DADE-41D6-BE3D-D8EF1F61562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151" t="22108" r="26048" b="5970"/>
          <a:stretch/>
        </p:blipFill>
        <p:spPr>
          <a:xfrm>
            <a:off x="5981699" y="1341072"/>
            <a:ext cx="5689601" cy="43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9144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187574" y="5552043"/>
            <a:ext cx="7832725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914377"/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按融资轮次来看，</a:t>
            </a:r>
            <a:r>
              <a:rPr lang="en-US" altLang="zh-CN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月融资事件最多的为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轮，共计发生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55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</a:t>
            </a:r>
            <a:r>
              <a:rPr lang="en-US" altLang="zh-CN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 algn="ctr" defTabSz="914377"/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按融资规模来看，融资规模最大的是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轮，涉及金额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355.32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17AB6FA6-E1A6-4866-954A-AF4924AEC7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583" y="909589"/>
            <a:ext cx="10380833" cy="4642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5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110009" y="1004374"/>
            <a:ext cx="2361845" cy="318499"/>
            <a:chOff x="5796284" y="1387012"/>
            <a:chExt cx="2679895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796284" y="1387012"/>
              <a:ext cx="534257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127969" y="4985693"/>
            <a:ext cx="2352342" cy="322888"/>
            <a:chOff x="5600471" y="1351925"/>
            <a:chExt cx="2682950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00471" y="1351925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056510" y="1351925"/>
              <a:ext cx="2226911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2" name="箭头: 五边形 11"/>
          <p:cNvSpPr/>
          <p:nvPr/>
        </p:nvSpPr>
        <p:spPr>
          <a:xfrm>
            <a:off x="1141842" y="1645698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1154371" y="2681606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1154371" y="3983962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1167071" y="5497343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592250" y="3920665"/>
            <a:ext cx="6664338" cy="983026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魔门塔：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魔门塔是一家自动驾驶公司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成立于 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2016 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核心技术是基于深度学习的环境感知、高精度地图、驾驶决策算法。产品包括不同级别的自动驾驶方案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以及衍生出的大数据服务。</a:t>
            </a:r>
            <a:endParaRPr lang="en-US" altLang="zh-CN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上汽恒旭、丰田汽车、博世中国、淡马锡、通用汽车、云峰基金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592250" y="1569224"/>
            <a:ext cx="6664338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中广核风电：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中广核风力发电有限公司专业从事风力发电相关业务，包括风力发电场的投资、建设、运营、维护、风电生产销售，提供风力发电规划、技术咨询及运行维护服务等。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中国南方电网、中国国新、全国社保基金等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872835" y="1277789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768132" y="2917372"/>
            <a:ext cx="113273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亿美元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523381" y="1725332"/>
            <a:ext cx="166071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305.30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841335" y="1330270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1127969" y="189452"/>
            <a:ext cx="3464428" cy="48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投资：重要投资事件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44B59D3-B1AB-4643-8517-83E41EBA39E5}"/>
              </a:ext>
            </a:extLst>
          </p:cNvPr>
          <p:cNvSpPr txBox="1"/>
          <p:nvPr/>
        </p:nvSpPr>
        <p:spPr>
          <a:xfrm>
            <a:off x="11189785" y="1780489"/>
            <a:ext cx="2264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A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74F018D0-1263-4A09-93B6-53F751A01983}"/>
              </a:ext>
            </a:extLst>
          </p:cNvPr>
          <p:cNvSpPr txBox="1"/>
          <p:nvPr/>
        </p:nvSpPr>
        <p:spPr>
          <a:xfrm>
            <a:off x="1592250" y="2619454"/>
            <a:ext cx="6664338" cy="12491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远景科技集团：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远景科技集团是一家全球领先的绿色科技企业。集团旗下拥有智能风电科技企业远景能源、智能电池企业远景</a:t>
            </a:r>
            <a:r>
              <a:rPr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AESC</a:t>
            </a:r>
            <a:r>
              <a:rPr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、开发全球领先智能物联操作系统的远景智能，以及远景维珍电动方程式车队。</a:t>
            </a:r>
            <a:endParaRPr lang="en-US" altLang="zh-CN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红杉资本中国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B924603D-A4C9-4A34-84FC-2A8C0C8DBF35}"/>
              </a:ext>
            </a:extLst>
          </p:cNvPr>
          <p:cNvSpPr txBox="1"/>
          <p:nvPr/>
        </p:nvSpPr>
        <p:spPr>
          <a:xfrm>
            <a:off x="11189785" y="2993204"/>
            <a:ext cx="2264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64D9ACE9-46DE-4973-946B-B1020B800112}"/>
              </a:ext>
            </a:extLst>
          </p:cNvPr>
          <p:cNvSpPr txBox="1"/>
          <p:nvPr/>
        </p:nvSpPr>
        <p:spPr>
          <a:xfrm>
            <a:off x="11185003" y="5687020"/>
            <a:ext cx="2359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E</a:t>
            </a:r>
            <a:endParaRPr lang="zh-CN" altLang="en-US" sz="24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2B40CA6D-2430-4F98-B659-4E2E2EC0BCA8}"/>
              </a:ext>
            </a:extLst>
          </p:cNvPr>
          <p:cNvSpPr txBox="1"/>
          <p:nvPr/>
        </p:nvSpPr>
        <p:spPr>
          <a:xfrm>
            <a:off x="8979435" y="4044366"/>
            <a:ext cx="7101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2C79DACF-8412-40C5-BDCF-EB388C956606}"/>
              </a:ext>
            </a:extLst>
          </p:cNvPr>
          <p:cNvSpPr txBox="1"/>
          <p:nvPr/>
        </p:nvSpPr>
        <p:spPr>
          <a:xfrm>
            <a:off x="1528264" y="5392336"/>
            <a:ext cx="6626723" cy="1075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小红书：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小红书是一个生活方式平台和消费决策入口。小红书通过机器学习对海量信息和人进行精准、高效匹配。小红书旗下设有电商业务。</a:t>
            </a:r>
            <a:endParaRPr lang="en-US" altLang="zh-CN" sz="1200" b="0" i="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R="0" lv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元生资本、天图投资、淡马锡、腾讯投资、阿里巴巴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D5112DBD-3B02-4DCA-B021-DDA61797312E}"/>
              </a:ext>
            </a:extLst>
          </p:cNvPr>
          <p:cNvSpPr txBox="1"/>
          <p:nvPr/>
        </p:nvSpPr>
        <p:spPr>
          <a:xfrm>
            <a:off x="8979435" y="5634538"/>
            <a:ext cx="7101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FE5E6A44-A636-4D31-91E8-DA9BCCA6E135}"/>
              </a:ext>
            </a:extLst>
          </p:cNvPr>
          <p:cNvSpPr txBox="1"/>
          <p:nvPr/>
        </p:nvSpPr>
        <p:spPr>
          <a:xfrm>
            <a:off x="11079706" y="4133119"/>
            <a:ext cx="44658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C+</a:t>
            </a:r>
            <a:endParaRPr lang="zh-CN" altLang="en-US" sz="24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4825" y="942975"/>
            <a:ext cx="2468119" cy="320400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774825" y="4868863"/>
            <a:ext cx="8642350" cy="1617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数量较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月增加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 包括北交所新上市公司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家，科创板上市企业共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总实际募资额为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381.78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亿，其中科创板总募资额为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184.75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亿元，上市退出基金共计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189"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港股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家企业上市交易，募集资金总额为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79.54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亿港元，其中募资规模最大的为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三叶草生物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，首发募资资金总额为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20.07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亿港元。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810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IPO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及退出</a:t>
            </a:r>
          </a:p>
        </p:txBody>
      </p:sp>
      <p:graphicFrame>
        <p:nvGraphicFramePr>
          <p:cNvPr id="11" name="图表 10">
            <a:extLst>
              <a:ext uri="{FF2B5EF4-FFF2-40B4-BE49-F238E27FC236}">
                <a16:creationId xmlns:a16="http://schemas.microsoft.com/office/drawing/2014/main" id="{7CCFD5AA-EE79-4EE3-9927-5309EB9705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5538642"/>
              </p:ext>
            </p:extLst>
          </p:nvPr>
        </p:nvGraphicFramePr>
        <p:xfrm>
          <a:off x="1774825" y="1190625"/>
          <a:ext cx="8642350" cy="37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25799</TotalTime>
  <Words>2219</Words>
  <Application>Microsoft Office PowerPoint</Application>
  <PresentationFormat>宽屏</PresentationFormat>
  <Paragraphs>398</Paragraphs>
  <Slides>16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Microsoft YaHei tahoma</vt:lpstr>
      <vt:lpstr>等线</vt:lpstr>
      <vt:lpstr>黑体</vt:lpstr>
      <vt:lpstr>华文新魏</vt:lpstr>
      <vt:lpstr>Microsoft Yahei</vt:lpstr>
      <vt:lpstr>Microsoft Yahei</vt:lpstr>
      <vt:lpstr>Microsoft Yahei</vt:lpstr>
      <vt:lpstr>幼圆</vt:lpstr>
      <vt:lpstr>Arial</vt:lpstr>
      <vt:lpstr>Calibri</vt:lpstr>
      <vt:lpstr>Calibri Light</vt:lpstr>
      <vt:lpstr>Verdana</vt:lpstr>
      <vt:lpstr>Wingdings</vt:lpstr>
      <vt:lpstr>融客PPT模板</vt:lpstr>
      <vt:lpstr>1_融客投资PPT模板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Yong X.</dc:creator>
  <cp:lastModifiedBy>Xue Yong</cp:lastModifiedBy>
  <cp:revision>1671</cp:revision>
  <dcterms:created xsi:type="dcterms:W3CDTF">2018-03-11T13:30:00Z</dcterms:created>
  <dcterms:modified xsi:type="dcterms:W3CDTF">2021-12-10T02:31:46Z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