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heme/themeOverride4.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theme/themeOverride17.xml" ContentType="application/vnd.openxmlformats-officedocument.themeOverride+xml"/>
  <Override PartName="/ppt/tags/tag3.xml" ContentType="application/vnd.openxmlformats-officedocument.presentationml.tags+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9.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0.xml" ContentType="application/vnd.openxmlformats-officedocument.themeOverrid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1.xml" ContentType="application/vnd.openxmlformats-officedocument.themeOverrid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2.xml" ContentType="application/vnd.openxmlformats-officedocument.themeOverrid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3"/>
  </p:notesMasterIdLst>
  <p:handoutMasterIdLst>
    <p:handoutMasterId r:id="rId34"/>
  </p:handoutMasterIdLst>
  <p:sldIdLst>
    <p:sldId id="484" r:id="rId7"/>
    <p:sldId id="485" r:id="rId8"/>
    <p:sldId id="536" r:id="rId9"/>
    <p:sldId id="487" r:id="rId10"/>
    <p:sldId id="488" r:id="rId11"/>
    <p:sldId id="489" r:id="rId12"/>
    <p:sldId id="537" r:id="rId13"/>
    <p:sldId id="550" r:id="rId14"/>
    <p:sldId id="538" r:id="rId15"/>
    <p:sldId id="539" r:id="rId16"/>
    <p:sldId id="540" r:id="rId17"/>
    <p:sldId id="541" r:id="rId18"/>
    <p:sldId id="542" r:id="rId19"/>
    <p:sldId id="544" r:id="rId20"/>
    <p:sldId id="499" r:id="rId21"/>
    <p:sldId id="545" r:id="rId22"/>
    <p:sldId id="500" r:id="rId23"/>
    <p:sldId id="551" r:id="rId24"/>
    <p:sldId id="546" r:id="rId25"/>
    <p:sldId id="548" r:id="rId26"/>
    <p:sldId id="549" r:id="rId27"/>
    <p:sldId id="552" r:id="rId28"/>
    <p:sldId id="553" r:id="rId29"/>
    <p:sldId id="554" r:id="rId30"/>
    <p:sldId id="555" r:id="rId31"/>
    <p:sldId id="556"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1" userDrawn="1">
          <p15:clr>
            <a:srgbClr val="A4A3A4"/>
          </p15:clr>
        </p15:guide>
        <p15:guide id="2" pos="506" userDrawn="1">
          <p15:clr>
            <a:srgbClr val="A4A3A4"/>
          </p15:clr>
        </p15:guide>
        <p15:guide id="3" pos="665" userDrawn="1">
          <p15:clr>
            <a:srgbClr val="A4A3A4"/>
          </p15:clr>
        </p15:guide>
        <p15:guide id="4" pos="3840" userDrawn="1">
          <p15:clr>
            <a:srgbClr val="A4A3A4"/>
          </p15:clr>
        </p15:guide>
        <p15:guide id="5" pos="7015" userDrawn="1">
          <p15:clr>
            <a:srgbClr val="A4A3A4"/>
          </p15:clr>
        </p15:guide>
        <p15:guide id="6" orient="horz" pos="2205" userDrawn="1">
          <p15:clr>
            <a:srgbClr val="A4A3A4"/>
          </p15:clr>
        </p15:guide>
        <p15:guide id="7" pos="7219" userDrawn="1">
          <p15:clr>
            <a:srgbClr val="A4A3A4"/>
          </p15:clr>
        </p15:guide>
        <p15:guide id="8" orient="horz" pos="5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 id="3" name="Microsoft 帐户" initials="M帐" lastIdx="3" clrIdx="2">
    <p:extLst>
      <p:ext uri="{19B8F6BF-5375-455C-9EA6-DF929625EA0E}">
        <p15:presenceInfo xmlns:p15="http://schemas.microsoft.com/office/powerpoint/2012/main" userId="90adfa9c296c83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66"/>
    <a:srgbClr val="636946"/>
    <a:srgbClr val="616161"/>
    <a:srgbClr val="969696"/>
    <a:srgbClr val="0076CB"/>
    <a:srgbClr val="C6C6C6"/>
    <a:srgbClr val="0075CC"/>
    <a:srgbClr val="4681C5"/>
    <a:srgbClr val="498C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017" autoAdjust="0"/>
  </p:normalViewPr>
  <p:slideViewPr>
    <p:cSldViewPr snapToGrid="0">
      <p:cViewPr varScale="1">
        <p:scale>
          <a:sx n="121" d="100"/>
          <a:sy n="121" d="100"/>
        </p:scale>
        <p:origin x="102" y="528"/>
      </p:cViewPr>
      <p:guideLst>
        <p:guide pos="461"/>
        <p:guide pos="506"/>
        <p:guide pos="665"/>
        <p:guide pos="3840"/>
        <p:guide pos="7015"/>
        <p:guide orient="horz" pos="2205"/>
        <p:guide pos="7219"/>
        <p:guide orient="horz" pos="572"/>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70" d="100"/>
          <a:sy n="70" d="100"/>
        </p:scale>
        <p:origin x="1908"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ING%20MEI\Desktop\202109&#20108;&#32423;&#24066;&#22330;\202109&#20108;&#32423;&#24066;&#22330;\&#32929;&#31080;&#27969;&#36890;&#32479;&#3574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zh-CN"/>
              <a:t>近一年</a:t>
            </a:r>
            <a:r>
              <a:rPr lang="en-US"/>
              <a:t>PMI</a:t>
            </a:r>
            <a:r>
              <a:rPr lang="zh-CN"/>
              <a:t>与财新中国</a:t>
            </a:r>
            <a:r>
              <a:rPr lang="en-US"/>
              <a:t>PMI</a:t>
            </a:r>
            <a:r>
              <a:rPr lang="zh-CN"/>
              <a:t>走势</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7.6965084691594757E-2"/>
          <c:y val="0.10662582255502609"/>
          <c:w val="0.89259387983381289"/>
          <c:h val="0.63674665305196276"/>
        </c:manualLayout>
      </c:layout>
      <c:lineChart>
        <c:grouping val="standard"/>
        <c:varyColors val="0"/>
        <c:ser>
          <c:idx val="0"/>
          <c:order val="0"/>
          <c:tx>
            <c:strRef>
              <c:f>Sheet1!$B$1</c:f>
              <c:strCache>
                <c:ptCount val="1"/>
                <c:pt idx="0">
                  <c:v>制造业PMI</c:v>
                </c:pt>
              </c:strCache>
            </c:strRef>
          </c:tx>
          <c:spPr>
            <a:ln w="28575" cap="rnd">
              <a:solidFill>
                <a:srgbClr val="002060"/>
              </a:solidFill>
              <a:round/>
            </a:ln>
            <a:effectLst/>
          </c:spPr>
          <c:marker>
            <c:symbol val="square"/>
            <c:size val="7"/>
            <c:spPr>
              <a:solidFill>
                <a:schemeClr val="accent1">
                  <a:lumMod val="50000"/>
                </a:schemeClr>
              </a:solidFill>
              <a:ln w="9525">
                <a:solidFill>
                  <a:schemeClr val="accent1">
                    <a:lumMod val="50000"/>
                  </a:schemeClr>
                </a:solidFill>
              </a:ln>
              <a:effectLst/>
            </c:spPr>
          </c:marker>
          <c:dLbls>
            <c:dLbl>
              <c:idx val="12"/>
              <c:layout>
                <c:manualLayout>
                  <c:x val="-3.6665001825376554E-2"/>
                  <c:y val="0.100969555943377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99-4664-9A2C-40957AECD58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2060"/>
                      </a:solidFill>
                      <a:round/>
                      <a:tailEnd type="triangle"/>
                    </a:ln>
                    <a:effectLst/>
                  </c:spPr>
                </c15:leaderLines>
              </c:ext>
            </c:extLst>
          </c:dLbls>
          <c:cat>
            <c:numRef>
              <c:f>Sheet1!$A$2:$A$14</c:f>
              <c:numCache>
                <c:formatCode>yyyy"年"m"月";@</c:formatCode>
                <c:ptCount val="13"/>
                <c:pt idx="0">
                  <c:v>44531</c:v>
                </c:pt>
                <c:pt idx="1">
                  <c:v>44501</c:v>
                </c:pt>
                <c:pt idx="2">
                  <c:v>44470</c:v>
                </c:pt>
                <c:pt idx="3">
                  <c:v>44440</c:v>
                </c:pt>
                <c:pt idx="4">
                  <c:v>44409</c:v>
                </c:pt>
                <c:pt idx="5">
                  <c:v>44378</c:v>
                </c:pt>
                <c:pt idx="6">
                  <c:v>44348</c:v>
                </c:pt>
                <c:pt idx="7">
                  <c:v>44317</c:v>
                </c:pt>
                <c:pt idx="8">
                  <c:v>44287</c:v>
                </c:pt>
                <c:pt idx="9">
                  <c:v>44256</c:v>
                </c:pt>
                <c:pt idx="10">
                  <c:v>44228</c:v>
                </c:pt>
                <c:pt idx="11">
                  <c:v>44197</c:v>
                </c:pt>
                <c:pt idx="12">
                  <c:v>44166</c:v>
                </c:pt>
              </c:numCache>
            </c:numRef>
          </c:cat>
          <c:val>
            <c:numRef>
              <c:f>Sheet1!$B$2:$B$14</c:f>
              <c:numCache>
                <c:formatCode>0.00%</c:formatCode>
                <c:ptCount val="13"/>
                <c:pt idx="0">
                  <c:v>0.503</c:v>
                </c:pt>
                <c:pt idx="1">
                  <c:v>0.501</c:v>
                </c:pt>
                <c:pt idx="2">
                  <c:v>0.49200000000000005</c:v>
                </c:pt>
                <c:pt idx="3">
                  <c:v>0.496</c:v>
                </c:pt>
                <c:pt idx="4">
                  <c:v>0.501</c:v>
                </c:pt>
                <c:pt idx="5">
                  <c:v>0.504</c:v>
                </c:pt>
                <c:pt idx="6">
                  <c:v>0.50900000000000001</c:v>
                </c:pt>
                <c:pt idx="7">
                  <c:v>0.51</c:v>
                </c:pt>
                <c:pt idx="8">
                  <c:v>0.51100000000000001</c:v>
                </c:pt>
                <c:pt idx="9">
                  <c:v>0.51900000000000002</c:v>
                </c:pt>
                <c:pt idx="10">
                  <c:v>0.50600000000000001</c:v>
                </c:pt>
                <c:pt idx="11">
                  <c:v>0.51300000000000001</c:v>
                </c:pt>
                <c:pt idx="12">
                  <c:v>0.51900000000000002</c:v>
                </c:pt>
              </c:numCache>
            </c:numRef>
          </c:val>
          <c:smooth val="1"/>
          <c:extLst>
            <c:ext xmlns:c16="http://schemas.microsoft.com/office/drawing/2014/chart" uri="{C3380CC4-5D6E-409C-BE32-E72D297353CC}">
              <c16:uniqueId val="{00000001-A299-4664-9A2C-40957AECD582}"/>
            </c:ext>
          </c:extLst>
        </c:ser>
        <c:ser>
          <c:idx val="1"/>
          <c:order val="1"/>
          <c:tx>
            <c:strRef>
              <c:f>Sheet1!$C$1</c:f>
              <c:strCache>
                <c:ptCount val="1"/>
                <c:pt idx="0">
                  <c:v>财新中国PMI</c:v>
                </c:pt>
              </c:strCache>
            </c:strRef>
          </c:tx>
          <c:spPr>
            <a:ln w="28575" cap="rnd">
              <a:solidFill>
                <a:srgbClr val="FF9933"/>
              </a:solidFill>
              <a:round/>
            </a:ln>
            <a:effectLst/>
          </c:spPr>
          <c:marker>
            <c:symbol val="triangle"/>
            <c:size val="7"/>
            <c:spPr>
              <a:solidFill>
                <a:srgbClr val="FF9933"/>
              </a:solidFill>
              <a:ln w="9525">
                <a:solidFill>
                  <a:srgbClr val="FF9933"/>
                </a:solidFill>
              </a:ln>
              <a:effectLst/>
            </c:spPr>
          </c:marker>
          <c:dLbls>
            <c:dLbl>
              <c:idx val="12"/>
              <c:layout>
                <c:manualLayout>
                  <c:x val="-3.9998183809501688E-2"/>
                  <c:y val="-6.8954818693038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99-4664-9A2C-40957AECD58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9933"/>
                      </a:solidFill>
                      <a:round/>
                      <a:headEnd type="none"/>
                      <a:tailEnd type="triangle"/>
                    </a:ln>
                    <a:effectLst/>
                  </c:spPr>
                </c15:leaderLines>
              </c:ext>
            </c:extLst>
          </c:dLbls>
          <c:cat>
            <c:numRef>
              <c:f>Sheet1!$A$2:$A$14</c:f>
              <c:numCache>
                <c:formatCode>yyyy"年"m"月";@</c:formatCode>
                <c:ptCount val="13"/>
                <c:pt idx="0">
                  <c:v>44531</c:v>
                </c:pt>
                <c:pt idx="1">
                  <c:v>44501</c:v>
                </c:pt>
                <c:pt idx="2">
                  <c:v>44470</c:v>
                </c:pt>
                <c:pt idx="3">
                  <c:v>44440</c:v>
                </c:pt>
                <c:pt idx="4">
                  <c:v>44409</c:v>
                </c:pt>
                <c:pt idx="5">
                  <c:v>44378</c:v>
                </c:pt>
                <c:pt idx="6">
                  <c:v>44348</c:v>
                </c:pt>
                <c:pt idx="7">
                  <c:v>44317</c:v>
                </c:pt>
                <c:pt idx="8">
                  <c:v>44287</c:v>
                </c:pt>
                <c:pt idx="9">
                  <c:v>44256</c:v>
                </c:pt>
                <c:pt idx="10">
                  <c:v>44228</c:v>
                </c:pt>
                <c:pt idx="11">
                  <c:v>44197</c:v>
                </c:pt>
                <c:pt idx="12">
                  <c:v>44166</c:v>
                </c:pt>
              </c:numCache>
            </c:numRef>
          </c:cat>
          <c:val>
            <c:numRef>
              <c:f>Sheet1!$C$2:$C$14</c:f>
              <c:numCache>
                <c:formatCode>0.00%</c:formatCode>
                <c:ptCount val="13"/>
                <c:pt idx="0">
                  <c:v>0.50900000000000001</c:v>
                </c:pt>
                <c:pt idx="1">
                  <c:v>0.499</c:v>
                </c:pt>
                <c:pt idx="2">
                  <c:v>0.50600000000000001</c:v>
                </c:pt>
                <c:pt idx="3">
                  <c:v>0.5</c:v>
                </c:pt>
                <c:pt idx="4">
                  <c:v>0.49200000000000005</c:v>
                </c:pt>
                <c:pt idx="5">
                  <c:v>0.503</c:v>
                </c:pt>
                <c:pt idx="6">
                  <c:v>0.51300000000000001</c:v>
                </c:pt>
                <c:pt idx="7">
                  <c:v>0.52</c:v>
                </c:pt>
                <c:pt idx="8">
                  <c:v>0.51900000000000002</c:v>
                </c:pt>
                <c:pt idx="9">
                  <c:v>0.50600000000000001</c:v>
                </c:pt>
                <c:pt idx="10">
                  <c:v>0.50900000000000001</c:v>
                </c:pt>
                <c:pt idx="11">
                  <c:v>0.51500000000000001</c:v>
                </c:pt>
                <c:pt idx="12">
                  <c:v>0.53</c:v>
                </c:pt>
              </c:numCache>
            </c:numRef>
          </c:val>
          <c:smooth val="1"/>
          <c:extLst>
            <c:ext xmlns:c16="http://schemas.microsoft.com/office/drawing/2014/chart" uri="{C3380CC4-5D6E-409C-BE32-E72D297353CC}">
              <c16:uniqueId val="{00000003-A299-4664-9A2C-40957AECD582}"/>
            </c:ext>
          </c:extLst>
        </c:ser>
        <c:dLbls>
          <c:showLegendKey val="0"/>
          <c:showVal val="0"/>
          <c:showCatName val="0"/>
          <c:showSerName val="0"/>
          <c:showPercent val="0"/>
          <c:showBubbleSize val="0"/>
        </c:dLbls>
        <c:marker val="1"/>
        <c:smooth val="0"/>
        <c:axId val="444000408"/>
        <c:axId val="444005112"/>
      </c:lineChart>
      <c:dateAx>
        <c:axId val="444000408"/>
        <c:scaling>
          <c:orientation val="minMax"/>
        </c:scaling>
        <c:delete val="0"/>
        <c:axPos val="b"/>
        <c:numFmt formatCode="yyyy&quot;年&quot;m&quot;月&quot;;@" sourceLinked="1"/>
        <c:majorTickMark val="none"/>
        <c:minorTickMark val="none"/>
        <c:tickLblPos val="low"/>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4005112"/>
        <c:crossesAt val="0.5"/>
        <c:auto val="1"/>
        <c:lblOffset val="100"/>
        <c:baseTimeUnit val="months"/>
      </c:dateAx>
      <c:valAx>
        <c:axId val="444005112"/>
        <c:scaling>
          <c:orientation val="minMax"/>
          <c:max val="0.55000000000000004"/>
          <c:min val="0.48000000000000004"/>
        </c:scaling>
        <c:delete val="0"/>
        <c:axPos val="l"/>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4000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2021</a:t>
            </a:r>
            <a:r>
              <a:rPr lang="zh-CN"/>
              <a:t>年</a:t>
            </a:r>
            <a:r>
              <a:rPr lang="en-US"/>
              <a:t>12</a:t>
            </a:r>
            <a:r>
              <a:rPr lang="zh-CN"/>
              <a:t>月</a:t>
            </a:r>
            <a:r>
              <a:rPr lang="en-US"/>
              <a:t>31</a:t>
            </a:r>
            <a:r>
              <a:rPr lang="zh-CN"/>
              <a:t>日沪市市值前十（万亿）</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贵州茅台</c:v>
                </c:pt>
                <c:pt idx="1">
                  <c:v>工商银行</c:v>
                </c:pt>
                <c:pt idx="2">
                  <c:v>招商银行</c:v>
                </c:pt>
                <c:pt idx="3">
                  <c:v>建设银行</c:v>
                </c:pt>
                <c:pt idx="4">
                  <c:v>农业银行</c:v>
                </c:pt>
                <c:pt idx="5">
                  <c:v>中国平安</c:v>
                </c:pt>
                <c:pt idx="6">
                  <c:v>中国石油</c:v>
                </c:pt>
                <c:pt idx="7">
                  <c:v>中国银行</c:v>
                </c:pt>
                <c:pt idx="8">
                  <c:v>中国人寿</c:v>
                </c:pt>
                <c:pt idx="9">
                  <c:v>长江电力</c:v>
                </c:pt>
              </c:strCache>
            </c:strRef>
          </c:cat>
          <c:val>
            <c:numRef>
              <c:f>Sheet1!$B$2:$B$11</c:f>
              <c:numCache>
                <c:formatCode>0.00_ </c:formatCode>
                <c:ptCount val="10"/>
                <c:pt idx="0">
                  <c:v>2.5752054900000001</c:v>
                </c:pt>
                <c:pt idx="1">
                  <c:v>1.5605409116815001</c:v>
                </c:pt>
                <c:pt idx="2">
                  <c:v>1.2321115674691998</c:v>
                </c:pt>
                <c:pt idx="3">
                  <c:v>1.1176709175341999</c:v>
                </c:pt>
                <c:pt idx="4">
                  <c:v>1.00593190521</c:v>
                </c:pt>
                <c:pt idx="5">
                  <c:v>0.88797976563872993</c:v>
                </c:pt>
                <c:pt idx="6">
                  <c:v>0.85489650050718013</c:v>
                </c:pt>
                <c:pt idx="7">
                  <c:v>0.83495332091764995</c:v>
                </c:pt>
                <c:pt idx="8">
                  <c:v>0.70518406616559992</c:v>
                </c:pt>
                <c:pt idx="9">
                  <c:v>0.51624020452100006</c:v>
                </c:pt>
              </c:numCache>
            </c:numRef>
          </c:val>
          <c:extLst>
            <c:ext xmlns:c16="http://schemas.microsoft.com/office/drawing/2014/chart" uri="{C3380CC4-5D6E-409C-BE32-E72D297353CC}">
              <c16:uniqueId val="{00000000-7DB5-4928-8A32-2AB86014CB38}"/>
            </c:ext>
          </c:extLst>
        </c:ser>
        <c:dLbls>
          <c:dLblPos val="outEnd"/>
          <c:showLegendKey val="0"/>
          <c:showVal val="1"/>
          <c:showCatName val="0"/>
          <c:showSerName val="0"/>
          <c:showPercent val="0"/>
          <c:showBubbleSize val="0"/>
        </c:dLbls>
        <c:gapWidth val="80"/>
        <c:overlap val="-27"/>
        <c:axId val="443998448"/>
        <c:axId val="448646264"/>
      </c:barChart>
      <c:catAx>
        <c:axId val="4439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46264"/>
        <c:crosses val="autoZero"/>
        <c:auto val="1"/>
        <c:lblAlgn val="ctr"/>
        <c:lblOffset val="100"/>
        <c:noMultiLvlLbl val="0"/>
      </c:catAx>
      <c:valAx>
        <c:axId val="448646264"/>
        <c:scaling>
          <c:orientation val="minMax"/>
        </c:scaling>
        <c:delete val="1"/>
        <c:axPos val="l"/>
        <c:numFmt formatCode="0.00_ " sourceLinked="1"/>
        <c:majorTickMark val="none"/>
        <c:minorTickMark val="none"/>
        <c:tickLblPos val="nextTo"/>
        <c:crossAx val="44399844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2021</a:t>
            </a:r>
            <a:r>
              <a:rPr lang="zh-CN"/>
              <a:t>年</a:t>
            </a:r>
            <a:r>
              <a:rPr lang="en-US"/>
              <a:t>12</a:t>
            </a:r>
            <a:r>
              <a:rPr lang="zh-CN"/>
              <a:t>月</a:t>
            </a:r>
            <a:r>
              <a:rPr lang="en-US"/>
              <a:t>31</a:t>
            </a:r>
            <a:r>
              <a:rPr lang="zh-CN"/>
              <a:t>日深市市值前十（万亿）</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FF9933"/>
            </a:solidFill>
            <a:ln>
              <a:solidFill>
                <a:srgbClr val="FF9933"/>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宁德时代</c:v>
                </c:pt>
                <c:pt idx="1">
                  <c:v>五粮液</c:v>
                </c:pt>
                <c:pt idx="2">
                  <c:v>比亚迪</c:v>
                </c:pt>
                <c:pt idx="3">
                  <c:v>美的集团</c:v>
                </c:pt>
                <c:pt idx="4">
                  <c:v>海康威视</c:v>
                </c:pt>
                <c:pt idx="5">
                  <c:v>迈瑞医疗</c:v>
                </c:pt>
                <c:pt idx="6">
                  <c:v>东方财富</c:v>
                </c:pt>
                <c:pt idx="7">
                  <c:v>泸州老窖</c:v>
                </c:pt>
                <c:pt idx="8">
                  <c:v>立讯精密</c:v>
                </c:pt>
                <c:pt idx="9">
                  <c:v>金龙鱼</c:v>
                </c:pt>
              </c:strCache>
            </c:strRef>
          </c:cat>
          <c:val>
            <c:numRef>
              <c:f>Sheet1!$B$2:$B$11</c:f>
              <c:numCache>
                <c:formatCode>0.00_ </c:formatCode>
                <c:ptCount val="10"/>
                <c:pt idx="0">
                  <c:v>1.3705405056</c:v>
                </c:pt>
                <c:pt idx="1">
                  <c:v>0.86427883839330011</c:v>
                </c:pt>
                <c:pt idx="2">
                  <c:v>0.72547329396260007</c:v>
                </c:pt>
                <c:pt idx="3">
                  <c:v>0.51558193490408</c:v>
                </c:pt>
                <c:pt idx="4">
                  <c:v>0.48844937588448001</c:v>
                </c:pt>
                <c:pt idx="5">
                  <c:v>0.46293523409279996</c:v>
                </c:pt>
                <c:pt idx="6">
                  <c:v>0.38469442669904996</c:v>
                </c:pt>
                <c:pt idx="7">
                  <c:v>0.37185671108211998</c:v>
                </c:pt>
                <c:pt idx="8">
                  <c:v>0.3479090799888</c:v>
                </c:pt>
                <c:pt idx="9">
                  <c:v>0.34118075536047998</c:v>
                </c:pt>
              </c:numCache>
            </c:numRef>
          </c:val>
          <c:extLst>
            <c:ext xmlns:c16="http://schemas.microsoft.com/office/drawing/2014/chart" uri="{C3380CC4-5D6E-409C-BE32-E72D297353CC}">
              <c16:uniqueId val="{00000000-BD4B-4AEB-BAD1-6CF4C535E092}"/>
            </c:ext>
          </c:extLst>
        </c:ser>
        <c:dLbls>
          <c:dLblPos val="outEnd"/>
          <c:showLegendKey val="0"/>
          <c:showVal val="1"/>
          <c:showCatName val="0"/>
          <c:showSerName val="0"/>
          <c:showPercent val="0"/>
          <c:showBubbleSize val="0"/>
        </c:dLbls>
        <c:gapWidth val="80"/>
        <c:overlap val="-27"/>
        <c:axId val="448646656"/>
        <c:axId val="448647048"/>
      </c:barChart>
      <c:catAx>
        <c:axId val="44864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47048"/>
        <c:crosses val="autoZero"/>
        <c:auto val="1"/>
        <c:lblAlgn val="ctr"/>
        <c:lblOffset val="100"/>
        <c:noMultiLvlLbl val="0"/>
      </c:catAx>
      <c:valAx>
        <c:axId val="448647048"/>
        <c:scaling>
          <c:orientation val="minMax"/>
        </c:scaling>
        <c:delete val="1"/>
        <c:axPos val="l"/>
        <c:numFmt formatCode="0.00_ " sourceLinked="1"/>
        <c:majorTickMark val="none"/>
        <c:minorTickMark val="none"/>
        <c:tickLblPos val="nextTo"/>
        <c:crossAx val="4486466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178065409609"/>
          <c:y val="2.6416307389758718E-2"/>
          <c:w val="0.87567043963254598"/>
          <c:h val="0.9471673852204826"/>
        </c:manualLayout>
      </c:layout>
      <c:barChart>
        <c:barDir val="bar"/>
        <c:grouping val="clustered"/>
        <c:varyColors val="0"/>
        <c:ser>
          <c:idx val="0"/>
          <c:order val="0"/>
          <c:tx>
            <c:strRef>
              <c:f>Sheet1!$B$1</c:f>
              <c:strCache>
                <c:ptCount val="1"/>
                <c:pt idx="0">
                  <c:v>月涨跌幅</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*ST松江</c:v>
                </c:pt>
                <c:pt idx="1">
                  <c:v>西仪股份</c:v>
                </c:pt>
                <c:pt idx="2">
                  <c:v>南风化工</c:v>
                </c:pt>
                <c:pt idx="3">
                  <c:v>中锐股份</c:v>
                </c:pt>
                <c:pt idx="4">
                  <c:v>钱江生化</c:v>
                </c:pt>
                <c:pt idx="5">
                  <c:v>九安医疗</c:v>
                </c:pt>
                <c:pt idx="6">
                  <c:v>雅本化学</c:v>
                </c:pt>
                <c:pt idx="7">
                  <c:v>陇神戎发</c:v>
                </c:pt>
                <c:pt idx="8">
                  <c:v>*ST浪奇</c:v>
                </c:pt>
                <c:pt idx="9">
                  <c:v>国新健康</c:v>
                </c:pt>
              </c:strCache>
            </c:strRef>
          </c:cat>
          <c:val>
            <c:numRef>
              <c:f>Sheet1!$B$2:$B$11</c:f>
              <c:numCache>
                <c:formatCode>0.00%</c:formatCode>
                <c:ptCount val="10"/>
                <c:pt idx="0">
                  <c:v>2.4703567648253064</c:v>
                </c:pt>
                <c:pt idx="1">
                  <c:v>2.0444711538461537</c:v>
                </c:pt>
                <c:pt idx="2">
                  <c:v>2.0129857587464413</c:v>
                </c:pt>
                <c:pt idx="3">
                  <c:v>1.9301075268817205</c:v>
                </c:pt>
                <c:pt idx="4">
                  <c:v>1.7032434161739216</c:v>
                </c:pt>
                <c:pt idx="5">
                  <c:v>1.6133966244725735</c:v>
                </c:pt>
                <c:pt idx="6">
                  <c:v>1.5013054830287209</c:v>
                </c:pt>
                <c:pt idx="7">
                  <c:v>1.4574290484140233</c:v>
                </c:pt>
                <c:pt idx="8">
                  <c:v>1.4311587504388625</c:v>
                </c:pt>
                <c:pt idx="9">
                  <c:v>1.2837837837837838</c:v>
                </c:pt>
              </c:numCache>
            </c:numRef>
          </c:val>
          <c:extLst>
            <c:ext xmlns:c16="http://schemas.microsoft.com/office/drawing/2014/chart" uri="{C3380CC4-5D6E-409C-BE32-E72D297353CC}">
              <c16:uniqueId val="{00000000-2273-422E-A9AD-57EAC060650F}"/>
            </c:ext>
          </c:extLst>
        </c:ser>
        <c:dLbls>
          <c:dLblPos val="outEnd"/>
          <c:showLegendKey val="0"/>
          <c:showVal val="1"/>
          <c:showCatName val="0"/>
          <c:showSerName val="0"/>
          <c:showPercent val="0"/>
          <c:showBubbleSize val="0"/>
        </c:dLbls>
        <c:gapWidth val="70"/>
        <c:axId val="448648616"/>
        <c:axId val="448653320"/>
      </c:barChart>
      <c:catAx>
        <c:axId val="44864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53320"/>
        <c:crosses val="autoZero"/>
        <c:auto val="1"/>
        <c:lblAlgn val="ctr"/>
        <c:lblOffset val="100"/>
        <c:noMultiLvlLbl val="0"/>
      </c:catAx>
      <c:valAx>
        <c:axId val="448653320"/>
        <c:scaling>
          <c:orientation val="minMax"/>
        </c:scaling>
        <c:delete val="1"/>
        <c:axPos val="t"/>
        <c:numFmt formatCode="0.00%" sourceLinked="1"/>
        <c:majorTickMark val="none"/>
        <c:minorTickMark val="none"/>
        <c:tickLblPos val="nextTo"/>
        <c:crossAx val="4486486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41669827892859E-2"/>
          <c:y val="2.6416307389758718E-2"/>
          <c:w val="0.86843978579722669"/>
          <c:h val="0.9471673852204826"/>
        </c:manualLayout>
      </c:layout>
      <c:barChart>
        <c:barDir val="bar"/>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飞马国际</c:v>
                </c:pt>
                <c:pt idx="1">
                  <c:v>恒华科技</c:v>
                </c:pt>
                <c:pt idx="2">
                  <c:v>*ST猛狮</c:v>
                </c:pt>
                <c:pt idx="3">
                  <c:v>*ST腾邦</c:v>
                </c:pt>
                <c:pt idx="4">
                  <c:v>天华超净</c:v>
                </c:pt>
                <c:pt idx="5">
                  <c:v>润都股份</c:v>
                </c:pt>
                <c:pt idx="6">
                  <c:v>清水源</c:v>
                </c:pt>
                <c:pt idx="7">
                  <c:v>华宝股份</c:v>
                </c:pt>
                <c:pt idx="8">
                  <c:v>丰元股份</c:v>
                </c:pt>
                <c:pt idx="9">
                  <c:v>克劳斯</c:v>
                </c:pt>
              </c:strCache>
            </c:strRef>
          </c:cat>
          <c:val>
            <c:numRef>
              <c:f>Sheet1!$B$2:$B$11</c:f>
              <c:numCache>
                <c:formatCode>0.00%</c:formatCode>
                <c:ptCount val="10"/>
                <c:pt idx="0">
                  <c:v>-0.27056277056277056</c:v>
                </c:pt>
                <c:pt idx="1">
                  <c:v>-0.2721733243060257</c:v>
                </c:pt>
                <c:pt idx="2">
                  <c:v>-0.27592954990215257</c:v>
                </c:pt>
                <c:pt idx="3">
                  <c:v>-0.27667984189723316</c:v>
                </c:pt>
                <c:pt idx="4">
                  <c:v>-0.27678571428571419</c:v>
                </c:pt>
                <c:pt idx="5">
                  <c:v>-0.28521434820647429</c:v>
                </c:pt>
                <c:pt idx="6">
                  <c:v>-0.3044502617801047</c:v>
                </c:pt>
                <c:pt idx="7">
                  <c:v>-0.32079488999290273</c:v>
                </c:pt>
                <c:pt idx="8">
                  <c:v>-0.33578947368421053</c:v>
                </c:pt>
                <c:pt idx="9">
                  <c:v>-0.37996777613181154</c:v>
                </c:pt>
              </c:numCache>
            </c:numRef>
          </c:val>
          <c:extLst>
            <c:ext xmlns:c16="http://schemas.microsoft.com/office/drawing/2014/chart" uri="{C3380CC4-5D6E-409C-BE32-E72D297353CC}">
              <c16:uniqueId val="{00000000-FE83-4F85-8744-9BFAB9528B65}"/>
            </c:ext>
          </c:extLst>
        </c:ser>
        <c:dLbls>
          <c:dLblPos val="outEnd"/>
          <c:showLegendKey val="0"/>
          <c:showVal val="1"/>
          <c:showCatName val="0"/>
          <c:showSerName val="0"/>
          <c:showPercent val="0"/>
          <c:showBubbleSize val="0"/>
        </c:dLbls>
        <c:gapWidth val="70"/>
        <c:axId val="448647440"/>
        <c:axId val="448645872"/>
      </c:barChart>
      <c:catAx>
        <c:axId val="4486474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45872"/>
        <c:crosses val="autoZero"/>
        <c:auto val="1"/>
        <c:lblAlgn val="ctr"/>
        <c:lblOffset val="100"/>
        <c:noMultiLvlLbl val="0"/>
      </c:catAx>
      <c:valAx>
        <c:axId val="448645872"/>
        <c:scaling>
          <c:orientation val="minMax"/>
        </c:scaling>
        <c:delete val="1"/>
        <c:axPos val="b"/>
        <c:numFmt formatCode="0.00%" sourceLinked="1"/>
        <c:majorTickMark val="none"/>
        <c:minorTickMark val="none"/>
        <c:tickLblPos val="nextTo"/>
        <c:crossAx val="4486474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08266633829992E-2"/>
          <c:y val="1.4062499134934847E-2"/>
          <c:w val="0.90029173336616997"/>
          <c:h val="0.94843750317190556"/>
        </c:manualLayout>
      </c:layout>
      <c:barChart>
        <c:barDir val="bar"/>
        <c:grouping val="clustered"/>
        <c:varyColors val="0"/>
        <c:ser>
          <c:idx val="0"/>
          <c:order val="0"/>
          <c:tx>
            <c:strRef>
              <c:f>Sheet1!$B$1</c:f>
              <c:strCache>
                <c:ptCount val="1"/>
                <c:pt idx="0">
                  <c:v>11月涨跌幅</c:v>
                </c:pt>
              </c:strCache>
            </c:strRef>
          </c:tx>
          <c:spPr>
            <a:solidFill>
              <a:srgbClr val="000066"/>
            </a:solidFill>
            <a:ln>
              <a:noFill/>
            </a:ln>
            <a:effectLst/>
          </c:spPr>
          <c:invertIfNegative val="0"/>
          <c:cat>
            <c:strRef>
              <c:f>Sheet1!$A$2:$A$11</c:f>
              <c:strCache>
                <c:ptCount val="10"/>
                <c:pt idx="0">
                  <c:v>九安医疗</c:v>
                </c:pt>
                <c:pt idx="1">
                  <c:v>宇晶股份</c:v>
                </c:pt>
                <c:pt idx="2">
                  <c:v>欣锐科技</c:v>
                </c:pt>
                <c:pt idx="3">
                  <c:v>瀚川智能</c:v>
                </c:pt>
                <c:pt idx="4">
                  <c:v>合力科技</c:v>
                </c:pt>
                <c:pt idx="5">
                  <c:v>京泉华</c:v>
                </c:pt>
                <c:pt idx="6">
                  <c:v>佳创视讯</c:v>
                </c:pt>
                <c:pt idx="7">
                  <c:v>东方中科</c:v>
                </c:pt>
                <c:pt idx="8">
                  <c:v>海兰信</c:v>
                </c:pt>
                <c:pt idx="9">
                  <c:v>鹏辉能源</c:v>
                </c:pt>
              </c:strCache>
            </c:strRef>
          </c:cat>
          <c:val>
            <c:numRef>
              <c:f>Sheet1!$B$2:$B$11</c:f>
              <c:numCache>
                <c:formatCode>0.00%</c:formatCode>
                <c:ptCount val="10"/>
                <c:pt idx="0">
                  <c:v>2.1442999999999999</c:v>
                </c:pt>
                <c:pt idx="1">
                  <c:v>1.5204</c:v>
                </c:pt>
                <c:pt idx="2">
                  <c:v>1.4976</c:v>
                </c:pt>
                <c:pt idx="3">
                  <c:v>1.4171</c:v>
                </c:pt>
                <c:pt idx="4">
                  <c:v>1.3633999999999999</c:v>
                </c:pt>
                <c:pt idx="5">
                  <c:v>1.2161</c:v>
                </c:pt>
                <c:pt idx="6">
                  <c:v>1.0827</c:v>
                </c:pt>
                <c:pt idx="7">
                  <c:v>1.0789</c:v>
                </c:pt>
                <c:pt idx="8">
                  <c:v>1.0616000000000001</c:v>
                </c:pt>
                <c:pt idx="9">
                  <c:v>1.0173000000000001</c:v>
                </c:pt>
              </c:numCache>
            </c:numRef>
          </c:val>
          <c:extLst>
            <c:ext xmlns:c16="http://schemas.microsoft.com/office/drawing/2014/chart" uri="{C3380CC4-5D6E-409C-BE32-E72D297353CC}">
              <c16:uniqueId val="{00000000-F9FF-40C0-8E12-9519B9177E3C}"/>
            </c:ext>
          </c:extLst>
        </c:ser>
        <c:ser>
          <c:idx val="1"/>
          <c:order val="1"/>
          <c:tx>
            <c:strRef>
              <c:f>Sheet1!$C$1</c:f>
              <c:strCache>
                <c:ptCount val="1"/>
                <c:pt idx="0">
                  <c:v>12月涨跌幅</c:v>
                </c:pt>
              </c:strCache>
            </c:strRef>
          </c:tx>
          <c:spPr>
            <a:solidFill>
              <a:srgbClr val="FF9933"/>
            </a:solidFill>
            <a:ln>
              <a:noFill/>
            </a:ln>
            <a:effectLst/>
          </c:spPr>
          <c:invertIfNegative val="0"/>
          <c:dLbls>
            <c:dLbl>
              <c:idx val="1"/>
              <c:layout>
                <c:manualLayout>
                  <c:x val="-4.7783656293122691E-17"/>
                  <c:y val="-4.68749971164494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FF-40C0-8E12-9519B9177E3C}"/>
                </c:ext>
              </c:extLst>
            </c:dLbl>
            <c:dLbl>
              <c:idx val="3"/>
              <c:layout>
                <c:manualLayout>
                  <c:x val="1.0261462055502511E-7"/>
                  <c:y val="4.68768425887773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F-40C0-8E12-9519B9177E3C}"/>
                </c:ext>
              </c:extLst>
            </c:dLbl>
            <c:dLbl>
              <c:idx val="5"/>
              <c:layout>
                <c:manualLayout>
                  <c:x val="-9.5567312586245382E-17"/>
                  <c:y val="-7.03088047300193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F-40C0-8E12-9519B9177E3C}"/>
                </c:ext>
              </c:extLst>
            </c:dLbl>
            <c:dLbl>
              <c:idx val="6"/>
              <c:layout>
                <c:manualLayout>
                  <c:x val="0"/>
                  <c:y val="-4.68713061717946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F-40C0-8E12-9519B9177E3C}"/>
                </c:ext>
              </c:extLst>
            </c:dLbl>
            <c:dLbl>
              <c:idx val="7"/>
              <c:layout>
                <c:manualLayout>
                  <c:x val="-3.9085908960308545E-3"/>
                  <c:y val="2.3455953281498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F-40C0-8E12-9519B9177E3C}"/>
                </c:ext>
              </c:extLst>
            </c:dLbl>
            <c:dLbl>
              <c:idx val="8"/>
              <c:layout>
                <c:manualLayout>
                  <c:x val="-1.3032056807454405E-3"/>
                  <c:y val="-1.4062499134934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F-40C0-8E12-9519B9177E3C}"/>
                </c:ext>
              </c:extLst>
            </c:dLbl>
            <c:dLbl>
              <c:idx val="9"/>
              <c:layout>
                <c:manualLayout>
                  <c:x val="0"/>
                  <c:y val="-7.03124956746742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F-40C0-8E12-9519B9177E3C}"/>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九安医疗</c:v>
                </c:pt>
                <c:pt idx="1">
                  <c:v>宇晶股份</c:v>
                </c:pt>
                <c:pt idx="2">
                  <c:v>欣锐科技</c:v>
                </c:pt>
                <c:pt idx="3">
                  <c:v>瀚川智能</c:v>
                </c:pt>
                <c:pt idx="4">
                  <c:v>合力科技</c:v>
                </c:pt>
                <c:pt idx="5">
                  <c:v>京泉华</c:v>
                </c:pt>
                <c:pt idx="6">
                  <c:v>佳创视讯</c:v>
                </c:pt>
                <c:pt idx="7">
                  <c:v>东方中科</c:v>
                </c:pt>
                <c:pt idx="8">
                  <c:v>海兰信</c:v>
                </c:pt>
                <c:pt idx="9">
                  <c:v>鹏辉能源</c:v>
                </c:pt>
              </c:strCache>
            </c:strRef>
          </c:cat>
          <c:val>
            <c:numRef>
              <c:f>Sheet1!$C$2:$C$11</c:f>
              <c:numCache>
                <c:formatCode>0.00%</c:formatCode>
                <c:ptCount val="10"/>
                <c:pt idx="0">
                  <c:v>1.6133999999999999</c:v>
                </c:pt>
                <c:pt idx="1">
                  <c:v>0.23810000000000001</c:v>
                </c:pt>
                <c:pt idx="2">
                  <c:v>-0.2601</c:v>
                </c:pt>
                <c:pt idx="3">
                  <c:v>-5.0599999999999999E-2</c:v>
                </c:pt>
                <c:pt idx="4">
                  <c:v>-7.3599999999999999E-2</c:v>
                </c:pt>
                <c:pt idx="5">
                  <c:v>-0.24079999999999999</c:v>
                </c:pt>
                <c:pt idx="6">
                  <c:v>-8.0299999999999996E-2</c:v>
                </c:pt>
                <c:pt idx="7">
                  <c:v>-0.13719999999999999</c:v>
                </c:pt>
                <c:pt idx="8">
                  <c:v>-0.16450000000000001</c:v>
                </c:pt>
                <c:pt idx="9">
                  <c:v>0.20660000000000001</c:v>
                </c:pt>
              </c:numCache>
            </c:numRef>
          </c:val>
          <c:extLst>
            <c:ext xmlns:c16="http://schemas.microsoft.com/office/drawing/2014/chart" uri="{C3380CC4-5D6E-409C-BE32-E72D297353CC}">
              <c16:uniqueId val="{00000008-F9FF-40C0-8E12-9519B9177E3C}"/>
            </c:ext>
          </c:extLst>
        </c:ser>
        <c:dLbls>
          <c:showLegendKey val="0"/>
          <c:showVal val="0"/>
          <c:showCatName val="0"/>
          <c:showSerName val="0"/>
          <c:showPercent val="0"/>
          <c:showBubbleSize val="0"/>
        </c:dLbls>
        <c:gapWidth val="70"/>
        <c:axId val="448650184"/>
        <c:axId val="448650576"/>
      </c:barChart>
      <c:catAx>
        <c:axId val="44865018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8650576"/>
        <c:crosses val="autoZero"/>
        <c:auto val="1"/>
        <c:lblAlgn val="ctr"/>
        <c:lblOffset val="100"/>
        <c:noMultiLvlLbl val="0"/>
      </c:catAx>
      <c:valAx>
        <c:axId val="448650576"/>
        <c:scaling>
          <c:orientation val="minMax"/>
        </c:scaling>
        <c:delete val="1"/>
        <c:axPos val="t"/>
        <c:numFmt formatCode="0.00%" sourceLinked="1"/>
        <c:majorTickMark val="none"/>
        <c:minorTickMark val="none"/>
        <c:tickLblPos val="nextTo"/>
        <c:crossAx val="448650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0066"/>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Sheet1!$B$2:$B$11</c:f>
              <c:strCache>
                <c:ptCount val="10"/>
                <c:pt idx="0">
                  <c:v>海德股份</c:v>
                </c:pt>
                <c:pt idx="1">
                  <c:v>*ST银亿</c:v>
                </c:pt>
                <c:pt idx="2">
                  <c:v>国城矿业</c:v>
                </c:pt>
                <c:pt idx="3">
                  <c:v>雪松发展</c:v>
                </c:pt>
                <c:pt idx="4">
                  <c:v>*ST新光</c:v>
                </c:pt>
                <c:pt idx="5">
                  <c:v>深华发A</c:v>
                </c:pt>
                <c:pt idx="6">
                  <c:v>ST粤泰</c:v>
                </c:pt>
                <c:pt idx="7">
                  <c:v>泛海控股</c:v>
                </c:pt>
                <c:pt idx="8">
                  <c:v>泰禾集团</c:v>
                </c:pt>
                <c:pt idx="9">
                  <c:v>协鑫能科</c:v>
                </c:pt>
              </c:strCache>
            </c:strRef>
          </c:cat>
          <c:val>
            <c:numRef>
              <c:f>Sheet1!$E$2:$E$11</c:f>
              <c:numCache>
                <c:formatCode>0.00%</c:formatCode>
                <c:ptCount val="10"/>
                <c:pt idx="0">
                  <c:v>0.75090000000000001</c:v>
                </c:pt>
                <c:pt idx="1">
                  <c:v>0.72329999999999994</c:v>
                </c:pt>
                <c:pt idx="2">
                  <c:v>0.7087</c:v>
                </c:pt>
                <c:pt idx="3">
                  <c:v>0.68500000000000005</c:v>
                </c:pt>
                <c:pt idx="4">
                  <c:v>0.6613</c:v>
                </c:pt>
                <c:pt idx="5">
                  <c:v>0.64090000000000003</c:v>
                </c:pt>
                <c:pt idx="6">
                  <c:v>0.63450000000000006</c:v>
                </c:pt>
                <c:pt idx="7">
                  <c:v>0.6331</c:v>
                </c:pt>
                <c:pt idx="8">
                  <c:v>0.62840000000000007</c:v>
                </c:pt>
                <c:pt idx="9">
                  <c:v>0.62819999999999998</c:v>
                </c:pt>
              </c:numCache>
            </c:numRef>
          </c:val>
          <c:extLst>
            <c:ext xmlns:c16="http://schemas.microsoft.com/office/drawing/2014/chart" uri="{C3380CC4-5D6E-409C-BE32-E72D297353CC}">
              <c16:uniqueId val="{00000000-1548-400F-9D7F-6C915DFFAFF8}"/>
            </c:ext>
          </c:extLst>
        </c:ser>
        <c:dLbls>
          <c:showLegendKey val="0"/>
          <c:showVal val="0"/>
          <c:showCatName val="0"/>
          <c:showSerName val="0"/>
          <c:showPercent val="0"/>
          <c:showBubbleSize val="0"/>
        </c:dLbls>
        <c:gapWidth val="100"/>
        <c:overlap val="-24"/>
        <c:axId val="545824320"/>
        <c:axId val="545823072"/>
      </c:barChart>
      <c:catAx>
        <c:axId val="5458243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545823072"/>
        <c:crosses val="autoZero"/>
        <c:auto val="1"/>
        <c:lblAlgn val="ctr"/>
        <c:lblOffset val="100"/>
        <c:noMultiLvlLbl val="0"/>
      </c:catAx>
      <c:valAx>
        <c:axId val="545823072"/>
        <c:scaling>
          <c:orientation val="minMax"/>
        </c:scaling>
        <c:delete val="1"/>
        <c:axPos val="l"/>
        <c:numFmt formatCode="0.00%" sourceLinked="1"/>
        <c:majorTickMark val="none"/>
        <c:minorTickMark val="none"/>
        <c:tickLblPos val="nextTo"/>
        <c:crossAx val="545824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0066"/>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全部A股!$J$8:$J$12</c:f>
              <c:strCache>
                <c:ptCount val="5"/>
                <c:pt idx="0">
                  <c:v>ST榕泰</c:v>
                </c:pt>
                <c:pt idx="1">
                  <c:v>京威股份</c:v>
                </c:pt>
                <c:pt idx="2">
                  <c:v>深天地A</c:v>
                </c:pt>
                <c:pt idx="3">
                  <c:v>*ST当代</c:v>
                </c:pt>
                <c:pt idx="4">
                  <c:v>杭州高新</c:v>
                </c:pt>
              </c:strCache>
            </c:strRef>
          </c:cat>
          <c:val>
            <c:numRef>
              <c:f>全部A股!$O$8:$O$12</c:f>
              <c:numCache>
                <c:formatCode>#,##0_ </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045E-45B5-93C7-B3251DA43994}"/>
            </c:ext>
          </c:extLst>
        </c:ser>
        <c:dLbls>
          <c:showLegendKey val="0"/>
          <c:showVal val="0"/>
          <c:showCatName val="0"/>
          <c:showSerName val="0"/>
          <c:showPercent val="0"/>
          <c:showBubbleSize val="0"/>
        </c:dLbls>
        <c:gapWidth val="100"/>
        <c:overlap val="-24"/>
        <c:axId val="604848016"/>
        <c:axId val="604867984"/>
      </c:barChart>
      <c:catAx>
        <c:axId val="604848016"/>
        <c:scaling>
          <c:orientation val="minMax"/>
        </c:scaling>
        <c:delete val="0"/>
        <c:axPos val="b"/>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604867984"/>
        <c:crosses val="autoZero"/>
        <c:auto val="1"/>
        <c:lblAlgn val="ctr"/>
        <c:lblOffset val="100"/>
        <c:noMultiLvlLbl val="0"/>
      </c:catAx>
      <c:valAx>
        <c:axId val="604867984"/>
        <c:scaling>
          <c:orientation val="minMax"/>
        </c:scaling>
        <c:delete val="1"/>
        <c:axPos val="l"/>
        <c:numFmt formatCode="#,##0_ " sourceLinked="1"/>
        <c:majorTickMark val="none"/>
        <c:minorTickMark val="none"/>
        <c:tickLblPos val="nextTo"/>
        <c:crossAx val="6048480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2021</a:t>
            </a:r>
            <a:r>
              <a:rPr lang="zh-CN"/>
              <a:t>年公开市场操作</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barChart>
        <c:barDir val="col"/>
        <c:grouping val="clustered"/>
        <c:varyColors val="0"/>
        <c:ser>
          <c:idx val="0"/>
          <c:order val="0"/>
          <c:tx>
            <c:strRef>
              <c:f>Sheet1!$C$5</c:f>
              <c:strCache>
                <c:ptCount val="1"/>
                <c:pt idx="0">
                  <c:v>净投放量</c:v>
                </c:pt>
              </c:strCache>
            </c:strRef>
          </c:tx>
          <c:spPr>
            <a:solidFill>
              <a:srgbClr val="000066"/>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Sheet1!$B$6:$B$17</c:f>
              <c:numCache>
                <c:formatCode>yyyy"年"m"月"</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Sheet1!$C$6:$C$17</c:f>
              <c:numCache>
                <c:formatCode>#,##0.00</c:formatCode>
                <c:ptCount val="12"/>
                <c:pt idx="0">
                  <c:v>-2165</c:v>
                </c:pt>
                <c:pt idx="1">
                  <c:v>-3040</c:v>
                </c:pt>
                <c:pt idx="2">
                  <c:v>-300</c:v>
                </c:pt>
                <c:pt idx="3">
                  <c:v>739</c:v>
                </c:pt>
                <c:pt idx="4">
                  <c:v>-100</c:v>
                </c:pt>
                <c:pt idx="5">
                  <c:v>1000</c:v>
                </c:pt>
                <c:pt idx="6">
                  <c:v>-3600</c:v>
                </c:pt>
                <c:pt idx="7">
                  <c:v>1300</c:v>
                </c:pt>
                <c:pt idx="8">
                  <c:v>5900</c:v>
                </c:pt>
                <c:pt idx="9">
                  <c:v>1600</c:v>
                </c:pt>
                <c:pt idx="10">
                  <c:v>-5700</c:v>
                </c:pt>
                <c:pt idx="11">
                  <c:v>-3200</c:v>
                </c:pt>
              </c:numCache>
            </c:numRef>
          </c:val>
          <c:extLst>
            <c:ext xmlns:c16="http://schemas.microsoft.com/office/drawing/2014/chart" uri="{C3380CC4-5D6E-409C-BE32-E72D297353CC}">
              <c16:uniqueId val="{00000000-3C19-4374-AC17-A8758CC0265E}"/>
            </c:ext>
          </c:extLst>
        </c:ser>
        <c:dLbls>
          <c:showLegendKey val="0"/>
          <c:showVal val="0"/>
          <c:showCatName val="0"/>
          <c:showSerName val="0"/>
          <c:showPercent val="0"/>
          <c:showBubbleSize val="0"/>
        </c:dLbls>
        <c:gapWidth val="100"/>
        <c:overlap val="-24"/>
        <c:axId val="736281984"/>
        <c:axId val="736288640"/>
      </c:barChart>
      <c:dateAx>
        <c:axId val="736281984"/>
        <c:scaling>
          <c:orientation val="minMax"/>
        </c:scaling>
        <c:delete val="0"/>
        <c:axPos val="b"/>
        <c:numFmt formatCode="yyyy&quot;年&quot;m&quot;月&quot;"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736288640"/>
        <c:crosses val="autoZero"/>
        <c:auto val="1"/>
        <c:lblOffset val="100"/>
        <c:baseTimeUnit val="months"/>
      </c:dateAx>
      <c:valAx>
        <c:axId val="736288640"/>
        <c:scaling>
          <c:orientation val="minMax"/>
        </c:scaling>
        <c:delete val="1"/>
        <c:axPos val="l"/>
        <c:numFmt formatCode="#,##0.00" sourceLinked="1"/>
        <c:majorTickMark val="none"/>
        <c:minorTickMark val="none"/>
        <c:tickLblPos val="nextTo"/>
        <c:crossAx val="7362819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2021</a:t>
            </a:r>
            <a:r>
              <a:rPr lang="zh-CN"/>
              <a:t>年四大股指月涨跌情况</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lineChart>
        <c:grouping val="standard"/>
        <c:varyColors val="0"/>
        <c:ser>
          <c:idx val="0"/>
          <c:order val="0"/>
          <c:tx>
            <c:strRef>
              <c:f>Sheet2!$O$6</c:f>
              <c:strCache>
                <c:ptCount val="1"/>
                <c:pt idx="0">
                  <c:v>上证指数</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numRef>
              <c:f>Sheet2!$N$7:$N$18</c:f>
              <c:numCache>
                <c:formatCode>yyyy"年"m"月"</c:formatCode>
                <c:ptCount val="12"/>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numCache>
            </c:numRef>
          </c:cat>
          <c:val>
            <c:numRef>
              <c:f>Sheet2!$O$7:$O$18</c:f>
              <c:numCache>
                <c:formatCode>0.00%</c:formatCode>
                <c:ptCount val="12"/>
                <c:pt idx="0">
                  <c:v>2.8792687781955539E-3</c:v>
                </c:pt>
                <c:pt idx="1">
                  <c:v>1.0368667276521082E-2</c:v>
                </c:pt>
                <c:pt idx="2">
                  <c:v>-8.9712577863044762E-3</c:v>
                </c:pt>
                <c:pt idx="3">
                  <c:v>-7.5474739303359462E-3</c:v>
                </c:pt>
                <c:pt idx="4">
                  <c:v>4.1003500851537922E-2</c:v>
                </c:pt>
                <c:pt idx="5">
                  <c:v>3.4012479969806497E-2</c:v>
                </c:pt>
                <c:pt idx="6">
                  <c:v>-2.1799708977877308E-2</c:v>
                </c:pt>
                <c:pt idx="7">
                  <c:v>2.0405841023673155E-2</c:v>
                </c:pt>
                <c:pt idx="8">
                  <c:v>2.7381400077447271E-2</c:v>
                </c:pt>
                <c:pt idx="9">
                  <c:v>2.1383621685867382E-2</c:v>
                </c:pt>
                <c:pt idx="10">
                  <c:v>2.6149175888888765E-2</c:v>
                </c:pt>
                <c:pt idx="11">
                  <c:v>4.7999646882945779E-2</c:v>
                </c:pt>
              </c:numCache>
            </c:numRef>
          </c:val>
          <c:smooth val="1"/>
          <c:extLst>
            <c:ext xmlns:c16="http://schemas.microsoft.com/office/drawing/2014/chart" uri="{C3380CC4-5D6E-409C-BE32-E72D297353CC}">
              <c16:uniqueId val="{00000000-5546-4F2E-9507-02CB1785986E}"/>
            </c:ext>
          </c:extLst>
        </c:ser>
        <c:ser>
          <c:idx val="1"/>
          <c:order val="1"/>
          <c:tx>
            <c:strRef>
              <c:f>Sheet2!$P$6</c:f>
              <c:strCache>
                <c:ptCount val="1"/>
                <c:pt idx="0">
                  <c:v>深证成指</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cat>
            <c:numRef>
              <c:f>Sheet2!$N$7:$N$18</c:f>
              <c:numCache>
                <c:formatCode>yyyy"年"m"月"</c:formatCode>
                <c:ptCount val="12"/>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numCache>
            </c:numRef>
          </c:cat>
          <c:val>
            <c:numRef>
              <c:f>Sheet2!$P$7:$P$18</c:f>
              <c:numCache>
                <c:formatCode>0.00%</c:formatCode>
                <c:ptCount val="12"/>
                <c:pt idx="0">
                  <c:v>2.4277457749886988E-2</c:v>
                </c:pt>
                <c:pt idx="1">
                  <c:v>2.5404536532178668E-3</c:v>
                </c:pt>
                <c:pt idx="2">
                  <c:v>-4.7821750392545326E-2</c:v>
                </c:pt>
                <c:pt idx="3">
                  <c:v>-2.2193630774807183E-3</c:v>
                </c:pt>
                <c:pt idx="4">
                  <c:v>3.6328222567957313E-2</c:v>
                </c:pt>
                <c:pt idx="5">
                  <c:v>4.7752997591710145E-2</c:v>
                </c:pt>
                <c:pt idx="6">
                  <c:v>1.7460129318580542E-4</c:v>
                </c:pt>
                <c:pt idx="7">
                  <c:v>-9.8337720502373882E-3</c:v>
                </c:pt>
                <c:pt idx="8">
                  <c:v>-1.1172278306804451E-2</c:v>
                </c:pt>
                <c:pt idx="9">
                  <c:v>-1.3338140109376839E-3</c:v>
                </c:pt>
                <c:pt idx="10">
                  <c:v>2.2462740390861491E-2</c:v>
                </c:pt>
                <c:pt idx="11">
                  <c:v>2.6720376270831681E-2</c:v>
                </c:pt>
              </c:numCache>
            </c:numRef>
          </c:val>
          <c:smooth val="1"/>
          <c:extLst>
            <c:ext xmlns:c16="http://schemas.microsoft.com/office/drawing/2014/chart" uri="{C3380CC4-5D6E-409C-BE32-E72D297353CC}">
              <c16:uniqueId val="{00000001-5546-4F2E-9507-02CB1785986E}"/>
            </c:ext>
          </c:extLst>
        </c:ser>
        <c:ser>
          <c:idx val="2"/>
          <c:order val="2"/>
          <c:tx>
            <c:strRef>
              <c:f>Sheet2!$Q$6</c:f>
              <c:strCache>
                <c:ptCount val="1"/>
                <c:pt idx="0">
                  <c:v>创业板指</c:v>
                </c:pt>
              </c:strCache>
            </c:strRef>
          </c:tx>
          <c:spPr>
            <a:ln w="31750" cap="rnd">
              <a:solidFill>
                <a:schemeClr val="accent5"/>
              </a:solidFill>
              <a:round/>
            </a:ln>
            <a:effectLst>
              <a:outerShdw blurRad="40000" dist="23000" dir="5400000" rotWithShape="0">
                <a:srgbClr val="000000">
                  <a:alpha val="35000"/>
                </a:srgbClr>
              </a:outerShdw>
            </a:effectLst>
          </c:spPr>
          <c:marker>
            <c:symbol val="none"/>
          </c:marker>
          <c:cat>
            <c:numRef>
              <c:f>Sheet2!$N$7:$N$18</c:f>
              <c:numCache>
                <c:formatCode>yyyy"年"m"月"</c:formatCode>
                <c:ptCount val="12"/>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numCache>
            </c:numRef>
          </c:cat>
          <c:val>
            <c:numRef>
              <c:f>Sheet2!$Q$7:$Q$18</c:f>
              <c:numCache>
                <c:formatCode>0.00%</c:formatCode>
                <c:ptCount val="12"/>
                <c:pt idx="0">
                  <c:v>5.4819470589914987E-2</c:v>
                </c:pt>
                <c:pt idx="1">
                  <c:v>-1.7578926001775352E-2</c:v>
                </c:pt>
                <c:pt idx="2">
                  <c:v>-7.0039396123659392E-2</c:v>
                </c:pt>
                <c:pt idx="3">
                  <c:v>4.2187487305126004E-2</c:v>
                </c:pt>
                <c:pt idx="4">
                  <c:v>0.11557082912895966</c:v>
                </c:pt>
                <c:pt idx="5">
                  <c:v>0.17224458992299496</c:v>
                </c:pt>
                <c:pt idx="6">
                  <c:v>0.1597722354605704</c:v>
                </c:pt>
                <c:pt idx="7">
                  <c:v>8.3560075371774234E-2</c:v>
                </c:pt>
                <c:pt idx="8">
                  <c:v>9.385203834206779E-2</c:v>
                </c:pt>
                <c:pt idx="9">
                  <c:v>0.12959389247651987</c:v>
                </c:pt>
                <c:pt idx="10">
                  <c:v>0.1784526509054527</c:v>
                </c:pt>
                <c:pt idx="11">
                  <c:v>0.12015691294107</c:v>
                </c:pt>
              </c:numCache>
            </c:numRef>
          </c:val>
          <c:smooth val="1"/>
          <c:extLst>
            <c:ext xmlns:c16="http://schemas.microsoft.com/office/drawing/2014/chart" uri="{C3380CC4-5D6E-409C-BE32-E72D297353CC}">
              <c16:uniqueId val="{00000002-5546-4F2E-9507-02CB1785986E}"/>
            </c:ext>
          </c:extLst>
        </c:ser>
        <c:ser>
          <c:idx val="3"/>
          <c:order val="3"/>
          <c:tx>
            <c:strRef>
              <c:f>Sheet2!$R$6</c:f>
              <c:strCache>
                <c:ptCount val="1"/>
                <c:pt idx="0">
                  <c:v>科创50</c:v>
                </c:pt>
              </c:strCache>
            </c:strRef>
          </c:tx>
          <c:spPr>
            <a:ln w="31750" cap="rnd">
              <a:solidFill>
                <a:schemeClr val="accent1">
                  <a:lumMod val="60000"/>
                </a:schemeClr>
              </a:solidFill>
              <a:round/>
            </a:ln>
            <a:effectLst>
              <a:outerShdw blurRad="40000" dist="23000" dir="5400000" rotWithShape="0">
                <a:srgbClr val="000000">
                  <a:alpha val="35000"/>
                </a:srgbClr>
              </a:outerShdw>
            </a:effectLst>
          </c:spPr>
          <c:marker>
            <c:symbol val="none"/>
          </c:marker>
          <c:cat>
            <c:numRef>
              <c:f>Sheet2!$N$7:$N$18</c:f>
              <c:numCache>
                <c:formatCode>yyyy"年"m"月"</c:formatCode>
                <c:ptCount val="12"/>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numCache>
            </c:numRef>
          </c:cat>
          <c:val>
            <c:numRef>
              <c:f>Sheet2!$R$7:$R$18</c:f>
              <c:numCache>
                <c:formatCode>0.00%</c:formatCode>
                <c:ptCount val="12"/>
                <c:pt idx="0">
                  <c:v>2.077102299222866E-2</c:v>
                </c:pt>
                <c:pt idx="1">
                  <c:v>-4.8413053241171511E-2</c:v>
                </c:pt>
                <c:pt idx="2">
                  <c:v>-0.10387126683527792</c:v>
                </c:pt>
                <c:pt idx="3">
                  <c:v>-5.0815662465169331E-2</c:v>
                </c:pt>
                <c:pt idx="4">
                  <c:v>3.5635341506612406E-2</c:v>
                </c:pt>
                <c:pt idx="5">
                  <c:v>0.14011894383684687</c:v>
                </c:pt>
                <c:pt idx="6">
                  <c:v>0.14227410634910798</c:v>
                </c:pt>
                <c:pt idx="7">
                  <c:v>3.4562282775239428E-2</c:v>
                </c:pt>
                <c:pt idx="8">
                  <c:v>-1.7452207681228349E-2</c:v>
                </c:pt>
                <c:pt idx="9">
                  <c:v>2.2741838781037416E-3</c:v>
                </c:pt>
                <c:pt idx="10">
                  <c:v>5.9356845293473182E-2</c:v>
                </c:pt>
                <c:pt idx="11">
                  <c:v>3.7091163761913126E-3</c:v>
                </c:pt>
              </c:numCache>
            </c:numRef>
          </c:val>
          <c:smooth val="1"/>
          <c:extLst>
            <c:ext xmlns:c16="http://schemas.microsoft.com/office/drawing/2014/chart" uri="{C3380CC4-5D6E-409C-BE32-E72D297353CC}">
              <c16:uniqueId val="{00000003-5546-4F2E-9507-02CB1785986E}"/>
            </c:ext>
          </c:extLst>
        </c:ser>
        <c:dLbls>
          <c:showLegendKey val="0"/>
          <c:showVal val="0"/>
          <c:showCatName val="0"/>
          <c:showSerName val="0"/>
          <c:showPercent val="0"/>
          <c:showBubbleSize val="0"/>
        </c:dLbls>
        <c:smooth val="0"/>
        <c:axId val="603259984"/>
        <c:axId val="603253744"/>
      </c:lineChart>
      <c:dateAx>
        <c:axId val="603259984"/>
        <c:scaling>
          <c:orientation val="minMax"/>
        </c:scaling>
        <c:delete val="0"/>
        <c:axPos val="b"/>
        <c:numFmt formatCode="yyyy&quot;年&quot;m&quot;月&quot;"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603253744"/>
        <c:crosses val="autoZero"/>
        <c:auto val="1"/>
        <c:lblOffset val="100"/>
        <c:baseTimeUnit val="months"/>
      </c:dateAx>
      <c:valAx>
        <c:axId val="60325374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60325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sz="1400"/>
              <a:t>2021</a:t>
            </a:r>
            <a:r>
              <a:rPr lang="zh-CN" sz="1400"/>
              <a:t>年两大市场总市值走势</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lineChart>
        <c:grouping val="standard"/>
        <c:varyColors val="0"/>
        <c:ser>
          <c:idx val="0"/>
          <c:order val="0"/>
          <c:tx>
            <c:strRef>
              <c:f>sheet1!$B$26</c:f>
              <c:strCache>
                <c:ptCount val="1"/>
                <c:pt idx="0">
                  <c:v>上证A股</c:v>
                </c:pt>
              </c:strCache>
            </c:strRef>
          </c:tx>
          <c:spPr>
            <a:ln w="31750" cap="rnd">
              <a:solidFill>
                <a:srgbClr val="000066"/>
              </a:solidFill>
              <a:round/>
            </a:ln>
            <a:effectLst>
              <a:outerShdw blurRad="40000" dist="23000" dir="5400000" rotWithShape="0">
                <a:srgbClr val="000000">
                  <a:alpha val="35000"/>
                </a:srgbClr>
              </a:outerShdw>
            </a:effectLst>
          </c:spPr>
          <c:marker>
            <c:symbol val="none"/>
          </c:marker>
          <c:cat>
            <c:numRef>
              <c:f>sheet1!$A$27:$A$38</c:f>
              <c:numCache>
                <c:formatCode>yyyy"年"m"月"</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sheet1!$B$27:$B$38</c:f>
              <c:numCache>
                <c:formatCode>0.00%</c:formatCode>
                <c:ptCount val="12"/>
                <c:pt idx="0">
                  <c:v>3.0744088552980831E-3</c:v>
                </c:pt>
                <c:pt idx="1">
                  <c:v>1.6461061489918993E-2</c:v>
                </c:pt>
                <c:pt idx="2">
                  <c:v>4.5477791715886617E-4</c:v>
                </c:pt>
                <c:pt idx="3">
                  <c:v>4.601826318787916E-3</c:v>
                </c:pt>
                <c:pt idx="4">
                  <c:v>6.5015878966346641E-2</c:v>
                </c:pt>
                <c:pt idx="5">
                  <c:v>7.2648063094523874E-2</c:v>
                </c:pt>
                <c:pt idx="6">
                  <c:v>1.8156865291235613E-2</c:v>
                </c:pt>
                <c:pt idx="7">
                  <c:v>7.4567778565180154E-2</c:v>
                </c:pt>
                <c:pt idx="8">
                  <c:v>8.3331478378610546E-2</c:v>
                </c:pt>
                <c:pt idx="9">
                  <c:v>7.9099605456133038E-2</c:v>
                </c:pt>
                <c:pt idx="10">
                  <c:v>9.2586931092560221E-2</c:v>
                </c:pt>
                <c:pt idx="11">
                  <c:v>0.12287763322074285</c:v>
                </c:pt>
              </c:numCache>
            </c:numRef>
          </c:val>
          <c:smooth val="1"/>
          <c:extLst>
            <c:ext xmlns:c16="http://schemas.microsoft.com/office/drawing/2014/chart" uri="{C3380CC4-5D6E-409C-BE32-E72D297353CC}">
              <c16:uniqueId val="{00000000-541C-42B3-936F-91CF16180CDF}"/>
            </c:ext>
          </c:extLst>
        </c:ser>
        <c:ser>
          <c:idx val="1"/>
          <c:order val="1"/>
          <c:tx>
            <c:strRef>
              <c:f>sheet1!$C$26</c:f>
              <c:strCache>
                <c:ptCount val="1"/>
                <c:pt idx="0">
                  <c:v>深证A股</c:v>
                </c:pt>
              </c:strCache>
            </c:strRef>
          </c:tx>
          <c:spPr>
            <a:ln w="31750" cap="rnd">
              <a:solidFill>
                <a:srgbClr val="FF9933"/>
              </a:solidFill>
              <a:round/>
            </a:ln>
            <a:effectLst>
              <a:outerShdw blurRad="40000" dist="23000" dir="5400000" rotWithShape="0">
                <a:srgbClr val="000000">
                  <a:alpha val="35000"/>
                </a:srgbClr>
              </a:outerShdw>
            </a:effectLst>
          </c:spPr>
          <c:marker>
            <c:symbol val="none"/>
          </c:marker>
          <c:cat>
            <c:numRef>
              <c:f>sheet1!$A$27:$A$38</c:f>
              <c:numCache>
                <c:formatCode>yyyy"年"m"月"</c:formatCode>
                <c:ptCount val="1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numCache>
            </c:numRef>
          </c:cat>
          <c:val>
            <c:numRef>
              <c:f>sheet1!$C$27:$C$38</c:f>
              <c:numCache>
                <c:formatCode>0.00%</c:formatCode>
                <c:ptCount val="12"/>
                <c:pt idx="0">
                  <c:v>1.0541730242284997E-2</c:v>
                </c:pt>
                <c:pt idx="1">
                  <c:v>-4.999572667475638E-3</c:v>
                </c:pt>
                <c:pt idx="2">
                  <c:v>-3.342656937491717E-2</c:v>
                </c:pt>
                <c:pt idx="3">
                  <c:v>1.1141165502416062E-2</c:v>
                </c:pt>
                <c:pt idx="4">
                  <c:v>6.5840701906688004E-2</c:v>
                </c:pt>
                <c:pt idx="5">
                  <c:v>8.9555653346159447E-2</c:v>
                </c:pt>
                <c:pt idx="6">
                  <c:v>5.8614490900677385E-2</c:v>
                </c:pt>
                <c:pt idx="7">
                  <c:v>8.8103657508728395E-2</c:v>
                </c:pt>
                <c:pt idx="8">
                  <c:v>7.6524520065921919E-2</c:v>
                </c:pt>
                <c:pt idx="9">
                  <c:v>8.4265712515983582E-2</c:v>
                </c:pt>
                <c:pt idx="10">
                  <c:v>0.14672206916306263</c:v>
                </c:pt>
                <c:pt idx="11">
                  <c:v>0.16167646844103634</c:v>
                </c:pt>
              </c:numCache>
            </c:numRef>
          </c:val>
          <c:smooth val="1"/>
          <c:extLst>
            <c:ext xmlns:c16="http://schemas.microsoft.com/office/drawing/2014/chart" uri="{C3380CC4-5D6E-409C-BE32-E72D297353CC}">
              <c16:uniqueId val="{00000001-541C-42B3-936F-91CF16180CDF}"/>
            </c:ext>
          </c:extLst>
        </c:ser>
        <c:dLbls>
          <c:showLegendKey val="0"/>
          <c:showVal val="0"/>
          <c:showCatName val="0"/>
          <c:showSerName val="0"/>
          <c:showPercent val="0"/>
          <c:showBubbleSize val="0"/>
        </c:dLbls>
        <c:smooth val="0"/>
        <c:axId val="503306016"/>
        <c:axId val="503307264"/>
      </c:lineChart>
      <c:dateAx>
        <c:axId val="503306016"/>
        <c:scaling>
          <c:orientation val="minMax"/>
        </c:scaling>
        <c:delete val="0"/>
        <c:axPos val="b"/>
        <c:numFmt formatCode="yyyy&quot;年&quot;m&quot;月&quot;"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503307264"/>
        <c:crosses val="autoZero"/>
        <c:auto val="1"/>
        <c:lblOffset val="100"/>
        <c:baseTimeUnit val="months"/>
      </c:dateAx>
      <c:valAx>
        <c:axId val="5033072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50330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2021</a:t>
            </a:r>
            <a:r>
              <a:rPr lang="zh-CN"/>
              <a:t>年</a:t>
            </a:r>
            <a:r>
              <a:rPr lang="en-US"/>
              <a:t>12</a:t>
            </a:r>
            <a:r>
              <a:rPr lang="zh-CN"/>
              <a:t>月央行公开市场操作</a:t>
            </a:r>
          </a:p>
        </c:rich>
      </c:tx>
      <c:layout>
        <c:manualLayout>
          <c:xMode val="edge"/>
          <c:yMode val="edge"/>
          <c:x val="0.31598069395978129"/>
          <c:y val="2.401482489978065E-3"/>
        </c:manualLayout>
      </c:layout>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manualLayout>
          <c:layoutTarget val="inner"/>
          <c:xMode val="edge"/>
          <c:yMode val="edge"/>
          <c:x val="9.243920887841775E-2"/>
          <c:y val="0.10121649568511035"/>
          <c:w val="0.89242717339030098"/>
          <c:h val="0.58465051139612612"/>
        </c:manualLayout>
      </c:layout>
      <c:barChart>
        <c:barDir val="col"/>
        <c:grouping val="clustered"/>
        <c:varyColors val="0"/>
        <c:ser>
          <c:idx val="0"/>
          <c:order val="0"/>
          <c:tx>
            <c:strRef>
              <c:f>Sheet1!$B$2</c:f>
              <c:strCache>
                <c:ptCount val="1"/>
                <c:pt idx="0">
                  <c:v>全部投放量的总和</c:v>
                </c:pt>
              </c:strCache>
            </c:strRef>
          </c:tx>
          <c:spPr>
            <a:solidFill>
              <a:srgbClr val="FF9933"/>
            </a:solidFill>
            <a:ln>
              <a:solidFill>
                <a:srgbClr val="FF9933"/>
              </a:solidFill>
            </a:ln>
            <a:effectLst/>
          </c:spPr>
          <c:invertIfNegative val="0"/>
          <c:cat>
            <c:numRef>
              <c:f>Sheet1!$A$3:$A$24</c:f>
              <c:numCache>
                <c:formatCode>[$-F800]dddd\,\ mmmm\ dd\,\ yyyy</c:formatCode>
                <c:ptCount val="22"/>
                <c:pt idx="0">
                  <c:v>44560</c:v>
                </c:pt>
                <c:pt idx="1">
                  <c:v>44559</c:v>
                </c:pt>
                <c:pt idx="2">
                  <c:v>44558</c:v>
                </c:pt>
                <c:pt idx="3">
                  <c:v>44557</c:v>
                </c:pt>
                <c:pt idx="4">
                  <c:v>44554</c:v>
                </c:pt>
                <c:pt idx="5">
                  <c:v>44553</c:v>
                </c:pt>
                <c:pt idx="6">
                  <c:v>44552</c:v>
                </c:pt>
                <c:pt idx="7">
                  <c:v>44551</c:v>
                </c:pt>
                <c:pt idx="8">
                  <c:v>44550</c:v>
                </c:pt>
                <c:pt idx="9">
                  <c:v>44547</c:v>
                </c:pt>
                <c:pt idx="10">
                  <c:v>44546</c:v>
                </c:pt>
                <c:pt idx="11">
                  <c:v>44545</c:v>
                </c:pt>
                <c:pt idx="12">
                  <c:v>44544</c:v>
                </c:pt>
                <c:pt idx="13">
                  <c:v>44543</c:v>
                </c:pt>
                <c:pt idx="14">
                  <c:v>44540</c:v>
                </c:pt>
                <c:pt idx="15">
                  <c:v>44539</c:v>
                </c:pt>
                <c:pt idx="16">
                  <c:v>44538</c:v>
                </c:pt>
                <c:pt idx="17">
                  <c:v>44537</c:v>
                </c:pt>
                <c:pt idx="18">
                  <c:v>44536</c:v>
                </c:pt>
                <c:pt idx="19">
                  <c:v>44533</c:v>
                </c:pt>
                <c:pt idx="20">
                  <c:v>44532</c:v>
                </c:pt>
                <c:pt idx="21">
                  <c:v>44531</c:v>
                </c:pt>
              </c:numCache>
            </c:numRef>
          </c:cat>
          <c:val>
            <c:numRef>
              <c:f>Sheet1!$B$3:$B$24</c:f>
              <c:numCache>
                <c:formatCode>#,##0.00</c:formatCode>
                <c:ptCount val="22"/>
                <c:pt idx="0">
                  <c:v>1000</c:v>
                </c:pt>
                <c:pt idx="1">
                  <c:v>2000</c:v>
                </c:pt>
                <c:pt idx="2">
                  <c:v>2000</c:v>
                </c:pt>
                <c:pt idx="3">
                  <c:v>500</c:v>
                </c:pt>
                <c:pt idx="4">
                  <c:v>200</c:v>
                </c:pt>
                <c:pt idx="5">
                  <c:v>200</c:v>
                </c:pt>
                <c:pt idx="6">
                  <c:v>200</c:v>
                </c:pt>
                <c:pt idx="7">
                  <c:v>200</c:v>
                </c:pt>
                <c:pt idx="8">
                  <c:v>200</c:v>
                </c:pt>
                <c:pt idx="9">
                  <c:v>100</c:v>
                </c:pt>
                <c:pt idx="10">
                  <c:v>100</c:v>
                </c:pt>
                <c:pt idx="11">
                  <c:v>5100</c:v>
                </c:pt>
                <c:pt idx="12">
                  <c:v>100</c:v>
                </c:pt>
                <c:pt idx="13">
                  <c:v>100</c:v>
                </c:pt>
                <c:pt idx="14">
                  <c:v>100</c:v>
                </c:pt>
                <c:pt idx="15">
                  <c:v>100</c:v>
                </c:pt>
                <c:pt idx="16">
                  <c:v>100</c:v>
                </c:pt>
                <c:pt idx="17">
                  <c:v>100</c:v>
                </c:pt>
                <c:pt idx="18">
                  <c:v>100</c:v>
                </c:pt>
                <c:pt idx="19">
                  <c:v>100</c:v>
                </c:pt>
                <c:pt idx="20">
                  <c:v>100</c:v>
                </c:pt>
                <c:pt idx="21">
                  <c:v>100</c:v>
                </c:pt>
              </c:numCache>
            </c:numRef>
          </c:val>
          <c:extLst>
            <c:ext xmlns:c16="http://schemas.microsoft.com/office/drawing/2014/chart" uri="{C3380CC4-5D6E-409C-BE32-E72D297353CC}">
              <c16:uniqueId val="{00000000-E230-4EAB-8773-51DA13B75BB9}"/>
            </c:ext>
          </c:extLst>
        </c:ser>
        <c:ser>
          <c:idx val="1"/>
          <c:order val="1"/>
          <c:tx>
            <c:strRef>
              <c:f>Sheet1!$C$2</c:f>
              <c:strCache>
                <c:ptCount val="1"/>
                <c:pt idx="0">
                  <c:v>全部回笼量的总和</c:v>
                </c:pt>
              </c:strCache>
            </c:strRef>
          </c:tx>
          <c:spPr>
            <a:solidFill>
              <a:srgbClr val="002060"/>
            </a:solidFill>
            <a:ln>
              <a:noFill/>
            </a:ln>
            <a:effectLst/>
          </c:spPr>
          <c:invertIfNegative val="0"/>
          <c:cat>
            <c:numRef>
              <c:f>Sheet1!$A$3:$A$24</c:f>
              <c:numCache>
                <c:formatCode>[$-F800]dddd\,\ mmmm\ dd\,\ yyyy</c:formatCode>
                <c:ptCount val="22"/>
                <c:pt idx="0">
                  <c:v>44560</c:v>
                </c:pt>
                <c:pt idx="1">
                  <c:v>44559</c:v>
                </c:pt>
                <c:pt idx="2">
                  <c:v>44558</c:v>
                </c:pt>
                <c:pt idx="3">
                  <c:v>44557</c:v>
                </c:pt>
                <c:pt idx="4">
                  <c:v>44554</c:v>
                </c:pt>
                <c:pt idx="5">
                  <c:v>44553</c:v>
                </c:pt>
                <c:pt idx="6">
                  <c:v>44552</c:v>
                </c:pt>
                <c:pt idx="7">
                  <c:v>44551</c:v>
                </c:pt>
                <c:pt idx="8">
                  <c:v>44550</c:v>
                </c:pt>
                <c:pt idx="9">
                  <c:v>44547</c:v>
                </c:pt>
                <c:pt idx="10">
                  <c:v>44546</c:v>
                </c:pt>
                <c:pt idx="11">
                  <c:v>44545</c:v>
                </c:pt>
                <c:pt idx="12">
                  <c:v>44544</c:v>
                </c:pt>
                <c:pt idx="13">
                  <c:v>44543</c:v>
                </c:pt>
                <c:pt idx="14">
                  <c:v>44540</c:v>
                </c:pt>
                <c:pt idx="15">
                  <c:v>44539</c:v>
                </c:pt>
                <c:pt idx="16">
                  <c:v>44538</c:v>
                </c:pt>
                <c:pt idx="17">
                  <c:v>44537</c:v>
                </c:pt>
                <c:pt idx="18">
                  <c:v>44536</c:v>
                </c:pt>
                <c:pt idx="19">
                  <c:v>44533</c:v>
                </c:pt>
                <c:pt idx="20">
                  <c:v>44532</c:v>
                </c:pt>
                <c:pt idx="21">
                  <c:v>44531</c:v>
                </c:pt>
              </c:numCache>
            </c:numRef>
          </c:cat>
          <c:val>
            <c:numRef>
              <c:f>Sheet1!$C$3:$C$24</c:f>
              <c:numCache>
                <c:formatCode>#,##0.00</c:formatCode>
                <c:ptCount val="22"/>
                <c:pt idx="0">
                  <c:v>-100</c:v>
                </c:pt>
                <c:pt idx="1">
                  <c:v>-800</c:v>
                </c:pt>
                <c:pt idx="2">
                  <c:v>-100</c:v>
                </c:pt>
                <c:pt idx="3">
                  <c:v>-100</c:v>
                </c:pt>
                <c:pt idx="4">
                  <c:v>-100</c:v>
                </c:pt>
                <c:pt idx="5">
                  <c:v>-100</c:v>
                </c:pt>
                <c:pt idx="6">
                  <c:v>-100</c:v>
                </c:pt>
                <c:pt idx="7">
                  <c:v>-100</c:v>
                </c:pt>
                <c:pt idx="8">
                  <c:v>-100</c:v>
                </c:pt>
                <c:pt idx="9">
                  <c:v>-100</c:v>
                </c:pt>
                <c:pt idx="10">
                  <c:v>-100</c:v>
                </c:pt>
                <c:pt idx="11">
                  <c:v>-9600</c:v>
                </c:pt>
                <c:pt idx="12">
                  <c:v>-100</c:v>
                </c:pt>
                <c:pt idx="13">
                  <c:v>-100</c:v>
                </c:pt>
                <c:pt idx="14">
                  <c:v>-100</c:v>
                </c:pt>
                <c:pt idx="15">
                  <c:v>-100</c:v>
                </c:pt>
                <c:pt idx="16">
                  <c:v>-100</c:v>
                </c:pt>
                <c:pt idx="17">
                  <c:v>-1000</c:v>
                </c:pt>
                <c:pt idx="18">
                  <c:v>-1000</c:v>
                </c:pt>
                <c:pt idx="19">
                  <c:v>-1000</c:v>
                </c:pt>
                <c:pt idx="20">
                  <c:v>-1000</c:v>
                </c:pt>
                <c:pt idx="21">
                  <c:v>-1000</c:v>
                </c:pt>
              </c:numCache>
            </c:numRef>
          </c:val>
          <c:extLst>
            <c:ext xmlns:c16="http://schemas.microsoft.com/office/drawing/2014/chart" uri="{C3380CC4-5D6E-409C-BE32-E72D297353CC}">
              <c16:uniqueId val="{00000001-E230-4EAB-8773-51DA13B75BB9}"/>
            </c:ext>
          </c:extLst>
        </c:ser>
        <c:dLbls>
          <c:showLegendKey val="0"/>
          <c:showVal val="0"/>
          <c:showCatName val="0"/>
          <c:showSerName val="0"/>
          <c:showPercent val="0"/>
          <c:showBubbleSize val="0"/>
        </c:dLbls>
        <c:gapWidth val="50"/>
        <c:axId val="444000800"/>
        <c:axId val="444001976"/>
      </c:barChart>
      <c:lineChart>
        <c:grouping val="standard"/>
        <c:varyColors val="0"/>
        <c:ser>
          <c:idx val="2"/>
          <c:order val="2"/>
          <c:tx>
            <c:strRef>
              <c:f>Sheet1!$D$2</c:f>
              <c:strCache>
                <c:ptCount val="1"/>
                <c:pt idx="0">
                  <c:v>净投放量</c:v>
                </c:pt>
              </c:strCache>
            </c:strRef>
          </c:tx>
          <c:spPr>
            <a:ln w="31750" cap="rnd">
              <a:solidFill>
                <a:srgbClr val="000000">
                  <a:lumMod val="50000"/>
                  <a:lumOff val="50000"/>
                </a:srgbClr>
              </a:solidFill>
              <a:round/>
            </a:ln>
            <a:effectLst/>
          </c:spPr>
          <c:marker>
            <c:symbol val="none"/>
          </c:marker>
          <c:cat>
            <c:numRef>
              <c:f>Sheet1!$A$3:$A$24</c:f>
              <c:numCache>
                <c:formatCode>[$-F800]dddd\,\ mmmm\ dd\,\ yyyy</c:formatCode>
                <c:ptCount val="22"/>
                <c:pt idx="0">
                  <c:v>44560</c:v>
                </c:pt>
                <c:pt idx="1">
                  <c:v>44559</c:v>
                </c:pt>
                <c:pt idx="2">
                  <c:v>44558</c:v>
                </c:pt>
                <c:pt idx="3">
                  <c:v>44557</c:v>
                </c:pt>
                <c:pt idx="4">
                  <c:v>44554</c:v>
                </c:pt>
                <c:pt idx="5">
                  <c:v>44553</c:v>
                </c:pt>
                <c:pt idx="6">
                  <c:v>44552</c:v>
                </c:pt>
                <c:pt idx="7">
                  <c:v>44551</c:v>
                </c:pt>
                <c:pt idx="8">
                  <c:v>44550</c:v>
                </c:pt>
                <c:pt idx="9">
                  <c:v>44547</c:v>
                </c:pt>
                <c:pt idx="10">
                  <c:v>44546</c:v>
                </c:pt>
                <c:pt idx="11">
                  <c:v>44545</c:v>
                </c:pt>
                <c:pt idx="12">
                  <c:v>44544</c:v>
                </c:pt>
                <c:pt idx="13">
                  <c:v>44543</c:v>
                </c:pt>
                <c:pt idx="14">
                  <c:v>44540</c:v>
                </c:pt>
                <c:pt idx="15">
                  <c:v>44539</c:v>
                </c:pt>
                <c:pt idx="16">
                  <c:v>44538</c:v>
                </c:pt>
                <c:pt idx="17">
                  <c:v>44537</c:v>
                </c:pt>
                <c:pt idx="18">
                  <c:v>44536</c:v>
                </c:pt>
                <c:pt idx="19">
                  <c:v>44533</c:v>
                </c:pt>
                <c:pt idx="20">
                  <c:v>44532</c:v>
                </c:pt>
                <c:pt idx="21">
                  <c:v>44531</c:v>
                </c:pt>
              </c:numCache>
            </c:numRef>
          </c:cat>
          <c:val>
            <c:numRef>
              <c:f>Sheet1!$D$3:$D$24</c:f>
              <c:numCache>
                <c:formatCode>#,##0.00</c:formatCode>
                <c:ptCount val="22"/>
                <c:pt idx="0">
                  <c:v>900</c:v>
                </c:pt>
                <c:pt idx="1">
                  <c:v>1200</c:v>
                </c:pt>
                <c:pt idx="2">
                  <c:v>1900</c:v>
                </c:pt>
                <c:pt idx="3">
                  <c:v>400</c:v>
                </c:pt>
                <c:pt idx="4">
                  <c:v>100</c:v>
                </c:pt>
                <c:pt idx="5">
                  <c:v>100</c:v>
                </c:pt>
                <c:pt idx="6">
                  <c:v>100</c:v>
                </c:pt>
                <c:pt idx="7">
                  <c:v>100</c:v>
                </c:pt>
                <c:pt idx="8">
                  <c:v>100</c:v>
                </c:pt>
                <c:pt idx="9">
                  <c:v>0</c:v>
                </c:pt>
                <c:pt idx="10">
                  <c:v>0</c:v>
                </c:pt>
                <c:pt idx="11">
                  <c:v>-4500</c:v>
                </c:pt>
                <c:pt idx="12">
                  <c:v>0</c:v>
                </c:pt>
                <c:pt idx="13">
                  <c:v>0</c:v>
                </c:pt>
                <c:pt idx="14">
                  <c:v>0</c:v>
                </c:pt>
                <c:pt idx="15">
                  <c:v>0</c:v>
                </c:pt>
                <c:pt idx="16">
                  <c:v>0</c:v>
                </c:pt>
                <c:pt idx="17">
                  <c:v>-900</c:v>
                </c:pt>
                <c:pt idx="18">
                  <c:v>-900</c:v>
                </c:pt>
                <c:pt idx="19">
                  <c:v>-900</c:v>
                </c:pt>
                <c:pt idx="20">
                  <c:v>-900</c:v>
                </c:pt>
                <c:pt idx="21">
                  <c:v>-900</c:v>
                </c:pt>
              </c:numCache>
            </c:numRef>
          </c:val>
          <c:smooth val="0"/>
          <c:extLst>
            <c:ext xmlns:c16="http://schemas.microsoft.com/office/drawing/2014/chart" uri="{C3380CC4-5D6E-409C-BE32-E72D297353CC}">
              <c16:uniqueId val="{00000002-E230-4EAB-8773-51DA13B75BB9}"/>
            </c:ext>
          </c:extLst>
        </c:ser>
        <c:dLbls>
          <c:showLegendKey val="0"/>
          <c:showVal val="0"/>
          <c:showCatName val="0"/>
          <c:showSerName val="0"/>
          <c:showPercent val="0"/>
          <c:showBubbleSize val="0"/>
        </c:dLbls>
        <c:marker val="1"/>
        <c:smooth val="0"/>
        <c:axId val="444000800"/>
        <c:axId val="444001976"/>
      </c:lineChart>
      <c:dateAx>
        <c:axId val="444000800"/>
        <c:scaling>
          <c:orientation val="maxMin"/>
        </c:scaling>
        <c:delete val="0"/>
        <c:axPos val="b"/>
        <c:numFmt formatCode="m/d;@" sourceLinked="0"/>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4001976"/>
        <c:crosses val="autoZero"/>
        <c:auto val="0"/>
        <c:lblOffset val="100"/>
        <c:baseTimeUnit val="days"/>
        <c:majorUnit val="5"/>
        <c:majorTimeUnit val="days"/>
      </c:dateAx>
      <c:valAx>
        <c:axId val="444001976"/>
        <c:scaling>
          <c:orientation val="minMax"/>
          <c:max val="5000"/>
          <c:min val="-9000"/>
        </c:scaling>
        <c:delete val="0"/>
        <c:axPos val="r"/>
        <c:numFmt formatCode="#,##0.00" sourceLinked="1"/>
        <c:majorTickMark val="in"/>
        <c:minorTickMark val="none"/>
        <c:tickLblPos val="high"/>
        <c:spPr>
          <a:noFill/>
          <a:ln>
            <a:solidFill>
              <a:srgbClr val="F0F0F0">
                <a:lumMod val="90000"/>
              </a:srgbClr>
            </a:solid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400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2021</a:t>
            </a:r>
            <a:r>
              <a:rPr lang="zh-CN"/>
              <a:t>年大宗交易汇总统计</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autoTitleDeleted val="0"/>
    <c:plotArea>
      <c:layout/>
      <c:barChart>
        <c:barDir val="col"/>
        <c:grouping val="clustered"/>
        <c:varyColors val="0"/>
        <c:ser>
          <c:idx val="0"/>
          <c:order val="0"/>
          <c:tx>
            <c:strRef>
              <c:f>Sheet1!$B$1</c:f>
              <c:strCache>
                <c:ptCount val="1"/>
                <c:pt idx="0">
                  <c:v>累计成交金额(亿元)</c:v>
                </c:pt>
              </c:strCache>
            </c:strRef>
          </c:tx>
          <c:spPr>
            <a:solidFill>
              <a:srgbClr val="000066"/>
            </a:solidFill>
            <a:ln>
              <a:noFill/>
            </a:ln>
            <a:effectLst>
              <a:outerShdw blurRad="40000" dist="23000" dir="5400000" rotWithShape="0">
                <a:srgbClr val="000000">
                  <a:alpha val="35000"/>
                </a:srgbClr>
              </a:outerShdw>
            </a:effectLst>
          </c:spPr>
          <c:invertIfNegative val="0"/>
          <c:cat>
            <c:numRef>
              <c:f>Sheet1!$A$2:$A$13</c:f>
              <c:numCache>
                <c:formatCode>yyyy"年"m"月"</c:formatCode>
                <c:ptCount val="12"/>
                <c:pt idx="0">
                  <c:v>44225</c:v>
                </c:pt>
                <c:pt idx="1">
                  <c:v>44253</c:v>
                </c:pt>
                <c:pt idx="2">
                  <c:v>44286</c:v>
                </c:pt>
                <c:pt idx="3">
                  <c:v>44316</c:v>
                </c:pt>
                <c:pt idx="4">
                  <c:v>44347</c:v>
                </c:pt>
                <c:pt idx="5">
                  <c:v>44377</c:v>
                </c:pt>
                <c:pt idx="6">
                  <c:v>44407</c:v>
                </c:pt>
                <c:pt idx="7">
                  <c:v>44439</c:v>
                </c:pt>
                <c:pt idx="8">
                  <c:v>44469</c:v>
                </c:pt>
                <c:pt idx="9">
                  <c:v>44498</c:v>
                </c:pt>
                <c:pt idx="10">
                  <c:v>44530</c:v>
                </c:pt>
                <c:pt idx="11">
                  <c:v>44561</c:v>
                </c:pt>
              </c:numCache>
            </c:numRef>
          </c:cat>
          <c:val>
            <c:numRef>
              <c:f>Sheet1!$B$2:$B$13</c:f>
              <c:numCache>
                <c:formatCode>#,##0.00</c:formatCode>
                <c:ptCount val="12"/>
                <c:pt idx="0">
                  <c:v>620.76399900000001</c:v>
                </c:pt>
                <c:pt idx="1">
                  <c:v>600.3798230000001</c:v>
                </c:pt>
                <c:pt idx="2">
                  <c:v>648.55337499999996</c:v>
                </c:pt>
                <c:pt idx="3">
                  <c:v>496.603026</c:v>
                </c:pt>
                <c:pt idx="4">
                  <c:v>515.88710800000001</c:v>
                </c:pt>
                <c:pt idx="5">
                  <c:v>594.58467400000006</c:v>
                </c:pt>
                <c:pt idx="6">
                  <c:v>671.50480300000004</c:v>
                </c:pt>
                <c:pt idx="7">
                  <c:v>685.11130700000001</c:v>
                </c:pt>
                <c:pt idx="8">
                  <c:v>773.08464700000002</c:v>
                </c:pt>
                <c:pt idx="9">
                  <c:v>395.818085</c:v>
                </c:pt>
                <c:pt idx="10">
                  <c:v>924.292056</c:v>
                </c:pt>
                <c:pt idx="11">
                  <c:v>1102.2162470000001</c:v>
                </c:pt>
              </c:numCache>
            </c:numRef>
          </c:val>
          <c:extLst>
            <c:ext xmlns:c16="http://schemas.microsoft.com/office/drawing/2014/chart" uri="{C3380CC4-5D6E-409C-BE32-E72D297353CC}">
              <c16:uniqueId val="{00000000-1471-48A1-B908-78C9A4D0D9A4}"/>
            </c:ext>
          </c:extLst>
        </c:ser>
        <c:dLbls>
          <c:showLegendKey val="0"/>
          <c:showVal val="0"/>
          <c:showCatName val="0"/>
          <c:showSerName val="0"/>
          <c:showPercent val="0"/>
          <c:showBubbleSize val="0"/>
        </c:dLbls>
        <c:gapWidth val="219"/>
        <c:overlap val="-27"/>
        <c:axId val="1539817792"/>
        <c:axId val="1539822368"/>
      </c:barChart>
      <c:lineChart>
        <c:grouping val="standard"/>
        <c:varyColors val="0"/>
        <c:ser>
          <c:idx val="1"/>
          <c:order val="1"/>
          <c:tx>
            <c:strRef>
              <c:f>Sheet1!$C$1</c:f>
              <c:strCache>
                <c:ptCount val="1"/>
                <c:pt idx="0">
                  <c:v>平均折价率（%）</c:v>
                </c:pt>
              </c:strCache>
            </c:strRef>
          </c:tx>
          <c:spPr>
            <a:ln w="31750" cap="rnd">
              <a:solidFill>
                <a:srgbClr val="FF9933"/>
              </a:solidFill>
              <a:round/>
            </a:ln>
            <a:effectLst>
              <a:outerShdw blurRad="40000" dist="23000" dir="5400000" rotWithShape="0">
                <a:srgbClr val="000000">
                  <a:alpha val="35000"/>
                </a:srgbClr>
              </a:outerShdw>
            </a:effectLst>
          </c:spPr>
          <c:marker>
            <c:symbol val="none"/>
          </c:marker>
          <c:cat>
            <c:numRef>
              <c:f>Sheet1!$A$2:$A$13</c:f>
              <c:numCache>
                <c:formatCode>yyyy"年"m"月"</c:formatCode>
                <c:ptCount val="12"/>
                <c:pt idx="0">
                  <c:v>44225</c:v>
                </c:pt>
                <c:pt idx="1">
                  <c:v>44253</c:v>
                </c:pt>
                <c:pt idx="2">
                  <c:v>44286</c:v>
                </c:pt>
                <c:pt idx="3">
                  <c:v>44316</c:v>
                </c:pt>
                <c:pt idx="4">
                  <c:v>44347</c:v>
                </c:pt>
                <c:pt idx="5">
                  <c:v>44377</c:v>
                </c:pt>
                <c:pt idx="6">
                  <c:v>44407</c:v>
                </c:pt>
                <c:pt idx="7">
                  <c:v>44439</c:v>
                </c:pt>
                <c:pt idx="8">
                  <c:v>44469</c:v>
                </c:pt>
                <c:pt idx="9">
                  <c:v>44498</c:v>
                </c:pt>
                <c:pt idx="10">
                  <c:v>44530</c:v>
                </c:pt>
                <c:pt idx="11">
                  <c:v>44561</c:v>
                </c:pt>
              </c:numCache>
            </c:numRef>
          </c:cat>
          <c:val>
            <c:numRef>
              <c:f>Sheet1!$C$2:$C$13</c:f>
              <c:numCache>
                <c:formatCode>#,##0.00</c:formatCode>
                <c:ptCount val="12"/>
                <c:pt idx="0">
                  <c:v>-2.6287810937465079</c:v>
                </c:pt>
                <c:pt idx="1">
                  <c:v>-4.4236993976339241</c:v>
                </c:pt>
                <c:pt idx="2">
                  <c:v>-3.2858029473380901</c:v>
                </c:pt>
                <c:pt idx="3">
                  <c:v>-2.6898586733364982</c:v>
                </c:pt>
                <c:pt idx="4">
                  <c:v>-4.0770047626129804</c:v>
                </c:pt>
                <c:pt idx="5">
                  <c:v>-4.6817544172986514</c:v>
                </c:pt>
                <c:pt idx="6">
                  <c:v>-3.5611107065459531</c:v>
                </c:pt>
                <c:pt idx="7">
                  <c:v>-3.9287135853005841</c:v>
                </c:pt>
                <c:pt idx="8">
                  <c:v>-6.168895672226645</c:v>
                </c:pt>
                <c:pt idx="9">
                  <c:v>-5.0579283322822244</c:v>
                </c:pt>
                <c:pt idx="10">
                  <c:v>-6.7290622729813769</c:v>
                </c:pt>
                <c:pt idx="11">
                  <c:v>-5.7481758870810262</c:v>
                </c:pt>
              </c:numCache>
            </c:numRef>
          </c:val>
          <c:smooth val="1"/>
          <c:extLst>
            <c:ext xmlns:c16="http://schemas.microsoft.com/office/drawing/2014/chart" uri="{C3380CC4-5D6E-409C-BE32-E72D297353CC}">
              <c16:uniqueId val="{00000001-1471-48A1-B908-78C9A4D0D9A4}"/>
            </c:ext>
          </c:extLst>
        </c:ser>
        <c:dLbls>
          <c:showLegendKey val="0"/>
          <c:showVal val="0"/>
          <c:showCatName val="0"/>
          <c:showSerName val="0"/>
          <c:showPercent val="0"/>
          <c:showBubbleSize val="0"/>
        </c:dLbls>
        <c:marker val="1"/>
        <c:smooth val="0"/>
        <c:axId val="1539829440"/>
        <c:axId val="1539836512"/>
      </c:lineChart>
      <c:dateAx>
        <c:axId val="1539817792"/>
        <c:scaling>
          <c:orientation val="minMax"/>
        </c:scaling>
        <c:delete val="0"/>
        <c:axPos val="b"/>
        <c:numFmt formatCode="yyyy&quot;年&quot;m&quot;月&quot;"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539822368"/>
        <c:crosses val="autoZero"/>
        <c:auto val="1"/>
        <c:lblOffset val="100"/>
        <c:baseTimeUnit val="months"/>
      </c:dateAx>
      <c:valAx>
        <c:axId val="153982236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539817792"/>
        <c:crosses val="autoZero"/>
        <c:crossBetween val="between"/>
      </c:valAx>
      <c:valAx>
        <c:axId val="153983651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539829440"/>
        <c:crosses val="max"/>
        <c:crossBetween val="between"/>
      </c:valAx>
      <c:dateAx>
        <c:axId val="1539829440"/>
        <c:scaling>
          <c:orientation val="minMax"/>
        </c:scaling>
        <c:delete val="1"/>
        <c:axPos val="b"/>
        <c:numFmt formatCode="yyyy&quot;年&quot;m&quot;月&quot;" sourceLinked="1"/>
        <c:majorTickMark val="none"/>
        <c:minorTickMark val="none"/>
        <c:tickLblPos val="nextTo"/>
        <c:crossAx val="1539836512"/>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Sheet1!$B$2</c:f>
              <c:strCache>
                <c:ptCount val="1"/>
                <c:pt idx="0">
                  <c:v>沪深两市两融余额(万亿元)</c:v>
                </c:pt>
              </c:strCache>
            </c:strRef>
          </c:tx>
          <c:spPr>
            <a:solidFill>
              <a:srgbClr val="000066"/>
            </a:solidFill>
            <a:ln>
              <a:noFill/>
            </a:ln>
            <a:effectLst>
              <a:outerShdw blurRad="40000" dist="23000" dir="5400000" rotWithShape="0">
                <a:srgbClr val="000000">
                  <a:alpha val="35000"/>
                </a:srgbClr>
              </a:outerShdw>
            </a:effectLst>
          </c:spPr>
          <c:invertIfNegative val="0"/>
          <c:dPt>
            <c:idx val="7"/>
            <c:invertIfNegative val="0"/>
            <c:bubble3D val="0"/>
            <c:spPr>
              <a:solidFill>
                <a:srgbClr val="FF993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16BE-4BF9-B980-4BDBCCA6FFE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Sheet1!$A$3:$A$14</c:f>
              <c:numCache>
                <c:formatCode>yyyy"年"m"月"</c:formatCode>
                <c:ptCount val="12"/>
                <c:pt idx="0">
                  <c:v>44225</c:v>
                </c:pt>
                <c:pt idx="1">
                  <c:v>44253</c:v>
                </c:pt>
                <c:pt idx="2">
                  <c:v>44286</c:v>
                </c:pt>
                <c:pt idx="3">
                  <c:v>44316</c:v>
                </c:pt>
                <c:pt idx="4">
                  <c:v>44347</c:v>
                </c:pt>
                <c:pt idx="5">
                  <c:v>44377</c:v>
                </c:pt>
                <c:pt idx="6">
                  <c:v>44407</c:v>
                </c:pt>
                <c:pt idx="7">
                  <c:v>44439</c:v>
                </c:pt>
                <c:pt idx="8">
                  <c:v>44469</c:v>
                </c:pt>
                <c:pt idx="9">
                  <c:v>44498</c:v>
                </c:pt>
                <c:pt idx="10">
                  <c:v>44530</c:v>
                </c:pt>
                <c:pt idx="11">
                  <c:v>44561</c:v>
                </c:pt>
              </c:numCache>
            </c:numRef>
          </c:cat>
          <c:val>
            <c:numRef>
              <c:f>Sheet1!$B$3:$B$14</c:f>
              <c:numCache>
                <c:formatCode>0.00</c:formatCode>
                <c:ptCount val="12"/>
                <c:pt idx="0">
                  <c:v>1.682493500836</c:v>
                </c:pt>
                <c:pt idx="1">
                  <c:v>1.670059962876</c:v>
                </c:pt>
                <c:pt idx="2">
                  <c:v>1.6547788499769998</c:v>
                </c:pt>
                <c:pt idx="3">
                  <c:v>1.65425355857</c:v>
                </c:pt>
                <c:pt idx="4">
                  <c:v>1.7265687640060001</c:v>
                </c:pt>
                <c:pt idx="5">
                  <c:v>1.784202844383</c:v>
                </c:pt>
                <c:pt idx="6">
                  <c:v>1.8031604587590002</c:v>
                </c:pt>
                <c:pt idx="7">
                  <c:v>1.8715702274880002</c:v>
                </c:pt>
                <c:pt idx="8">
                  <c:v>1.8415246040940001</c:v>
                </c:pt>
                <c:pt idx="9">
                  <c:v>1.846701337317</c:v>
                </c:pt>
                <c:pt idx="10">
                  <c:v>1.8526851969489999</c:v>
                </c:pt>
                <c:pt idx="11">
                  <c:v>1.8321911669010003</c:v>
                </c:pt>
              </c:numCache>
            </c:numRef>
          </c:val>
          <c:extLst>
            <c:ext xmlns:c16="http://schemas.microsoft.com/office/drawing/2014/chart" uri="{C3380CC4-5D6E-409C-BE32-E72D297353CC}">
              <c16:uniqueId val="{00000000-16BE-4BF9-B980-4BDBCCA6FFEC}"/>
            </c:ext>
          </c:extLst>
        </c:ser>
        <c:dLbls>
          <c:showLegendKey val="0"/>
          <c:showVal val="0"/>
          <c:showCatName val="0"/>
          <c:showSerName val="0"/>
          <c:showPercent val="0"/>
          <c:showBubbleSize val="0"/>
        </c:dLbls>
        <c:gapWidth val="100"/>
        <c:overlap val="-24"/>
        <c:axId val="1786796672"/>
        <c:axId val="1786795840"/>
      </c:barChart>
      <c:dateAx>
        <c:axId val="1786796672"/>
        <c:scaling>
          <c:orientation val="minMax"/>
        </c:scaling>
        <c:delete val="0"/>
        <c:axPos val="b"/>
        <c:numFmt formatCode="yyyy&quot;年&quot;m&quot;月&quot;"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786795840"/>
        <c:crosses val="autoZero"/>
        <c:auto val="1"/>
        <c:lblOffset val="100"/>
        <c:baseTimeUnit val="months"/>
      </c:dateAx>
      <c:valAx>
        <c:axId val="1786795840"/>
        <c:scaling>
          <c:orientation val="minMax"/>
        </c:scaling>
        <c:delete val="1"/>
        <c:axPos val="l"/>
        <c:numFmt formatCode="0.00" sourceLinked="1"/>
        <c:majorTickMark val="none"/>
        <c:minorTickMark val="none"/>
        <c:tickLblPos val="nextTo"/>
        <c:crossAx val="17867966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上证指数</c:v>
                </c:pt>
              </c:strCache>
            </c:strRef>
          </c:tx>
          <c:spPr>
            <a:ln w="28575" cap="rnd">
              <a:solidFill>
                <a:srgbClr val="000066"/>
              </a:solidFill>
              <a:round/>
            </a:ln>
            <a:effectLst/>
          </c:spPr>
          <c:marker>
            <c:symbol val="none"/>
          </c:marker>
          <c:cat>
            <c:numRef>
              <c:f>Sheet1!$A$2:$A$25</c:f>
              <c:numCache>
                <c:formatCode>yyyy/mm/dd</c:formatCode>
                <c:ptCount val="24"/>
                <c:pt idx="0" formatCode="m/d/yyyy">
                  <c:v>44530</c:v>
                </c:pt>
                <c:pt idx="1">
                  <c:v>44531</c:v>
                </c:pt>
                <c:pt idx="2">
                  <c:v>44532</c:v>
                </c:pt>
                <c:pt idx="3">
                  <c:v>44533</c:v>
                </c:pt>
                <c:pt idx="4">
                  <c:v>44536</c:v>
                </c:pt>
                <c:pt idx="5">
                  <c:v>44537</c:v>
                </c:pt>
                <c:pt idx="6">
                  <c:v>44538</c:v>
                </c:pt>
                <c:pt idx="7">
                  <c:v>44539</c:v>
                </c:pt>
                <c:pt idx="8">
                  <c:v>44540</c:v>
                </c:pt>
                <c:pt idx="9">
                  <c:v>44543</c:v>
                </c:pt>
                <c:pt idx="10">
                  <c:v>44544</c:v>
                </c:pt>
                <c:pt idx="11">
                  <c:v>44545</c:v>
                </c:pt>
                <c:pt idx="12">
                  <c:v>44546</c:v>
                </c:pt>
                <c:pt idx="13">
                  <c:v>44547</c:v>
                </c:pt>
                <c:pt idx="14">
                  <c:v>44550</c:v>
                </c:pt>
                <c:pt idx="15">
                  <c:v>44551</c:v>
                </c:pt>
                <c:pt idx="16">
                  <c:v>44552</c:v>
                </c:pt>
                <c:pt idx="17">
                  <c:v>44553</c:v>
                </c:pt>
                <c:pt idx="18">
                  <c:v>44554</c:v>
                </c:pt>
                <c:pt idx="19">
                  <c:v>44557</c:v>
                </c:pt>
                <c:pt idx="20">
                  <c:v>44558</c:v>
                </c:pt>
                <c:pt idx="21">
                  <c:v>44559</c:v>
                </c:pt>
                <c:pt idx="22">
                  <c:v>44560</c:v>
                </c:pt>
                <c:pt idx="23">
                  <c:v>44561</c:v>
                </c:pt>
              </c:numCache>
            </c:numRef>
          </c:cat>
          <c:val>
            <c:numRef>
              <c:f>Sheet1!$B$2:$B$25</c:f>
              <c:numCache>
                <c:formatCode>0.00%</c:formatCode>
                <c:ptCount val="24"/>
                <c:pt idx="0" formatCode="General">
                  <c:v>0</c:v>
                </c:pt>
                <c:pt idx="1">
                  <c:v>3.6471693043482745E-3</c:v>
                </c:pt>
                <c:pt idx="2">
                  <c:v>2.7915024919979992E-3</c:v>
                </c:pt>
                <c:pt idx="3">
                  <c:v>1.2218400178322097E-2</c:v>
                </c:pt>
                <c:pt idx="4">
                  <c:v>7.1323525615512029E-3</c:v>
                </c:pt>
                <c:pt idx="5">
                  <c:v>8.754766424706073E-3</c:v>
                </c:pt>
                <c:pt idx="6">
                  <c:v>2.067413918150951E-2</c:v>
                </c:pt>
                <c:pt idx="7">
                  <c:v>3.0627793157987693E-2</c:v>
                </c:pt>
                <c:pt idx="8">
                  <c:v>2.8749703413733174E-2</c:v>
                </c:pt>
                <c:pt idx="9">
                  <c:v>3.288398128874559E-2</c:v>
                </c:pt>
                <c:pt idx="10">
                  <c:v>2.7396518049168206E-2</c:v>
                </c:pt>
                <c:pt idx="11">
                  <c:v>2.3497685336393292E-2</c:v>
                </c:pt>
                <c:pt idx="12">
                  <c:v>3.1181907216367488E-2</c:v>
                </c:pt>
                <c:pt idx="13">
                  <c:v>1.9214020017244149E-2</c:v>
                </c:pt>
                <c:pt idx="14">
                  <c:v>8.3377217999491826E-3</c:v>
                </c:pt>
                <c:pt idx="15">
                  <c:v>1.718289512642257E-2</c:v>
                </c:pt>
                <c:pt idx="16">
                  <c:v>1.6479365564656456E-2</c:v>
                </c:pt>
                <c:pt idx="17">
                  <c:v>2.2293606823470702E-2</c:v>
                </c:pt>
                <c:pt idx="18">
                  <c:v>1.5198657241452418E-2</c:v>
                </c:pt>
                <c:pt idx="19">
                  <c:v>1.4615193208135091E-2</c:v>
                </c:pt>
                <c:pt idx="20">
                  <c:v>1.8582041541606475E-2</c:v>
                </c:pt>
                <c:pt idx="21">
                  <c:v>9.2912592744236466E-3</c:v>
                </c:pt>
                <c:pt idx="22">
                  <c:v>1.5517157782098057E-2</c:v>
                </c:pt>
                <c:pt idx="23">
                  <c:v>2.129365935038563E-2</c:v>
                </c:pt>
              </c:numCache>
            </c:numRef>
          </c:val>
          <c:smooth val="1"/>
          <c:extLst>
            <c:ext xmlns:c16="http://schemas.microsoft.com/office/drawing/2014/chart" uri="{C3380CC4-5D6E-409C-BE32-E72D297353CC}">
              <c16:uniqueId val="{00000000-F6B2-4C07-A90B-348D689033A4}"/>
            </c:ext>
          </c:extLst>
        </c:ser>
        <c:ser>
          <c:idx val="1"/>
          <c:order val="1"/>
          <c:tx>
            <c:strRef>
              <c:f>Sheet1!$C$1</c:f>
              <c:strCache>
                <c:ptCount val="1"/>
                <c:pt idx="0">
                  <c:v>科创50</c:v>
                </c:pt>
              </c:strCache>
            </c:strRef>
          </c:tx>
          <c:spPr>
            <a:ln w="28575" cap="rnd">
              <a:solidFill>
                <a:schemeClr val="bg1">
                  <a:lumMod val="75000"/>
                </a:schemeClr>
              </a:solidFill>
              <a:round/>
            </a:ln>
            <a:effectLst/>
          </c:spPr>
          <c:marker>
            <c:symbol val="none"/>
          </c:marker>
          <c:cat>
            <c:numRef>
              <c:f>Sheet1!$A$2:$A$25</c:f>
              <c:numCache>
                <c:formatCode>yyyy/mm/dd</c:formatCode>
                <c:ptCount val="24"/>
                <c:pt idx="0" formatCode="m/d/yyyy">
                  <c:v>44530</c:v>
                </c:pt>
                <c:pt idx="1">
                  <c:v>44531</c:v>
                </c:pt>
                <c:pt idx="2">
                  <c:v>44532</c:v>
                </c:pt>
                <c:pt idx="3">
                  <c:v>44533</c:v>
                </c:pt>
                <c:pt idx="4">
                  <c:v>44536</c:v>
                </c:pt>
                <c:pt idx="5">
                  <c:v>44537</c:v>
                </c:pt>
                <c:pt idx="6">
                  <c:v>44538</c:v>
                </c:pt>
                <c:pt idx="7">
                  <c:v>44539</c:v>
                </c:pt>
                <c:pt idx="8">
                  <c:v>44540</c:v>
                </c:pt>
                <c:pt idx="9">
                  <c:v>44543</c:v>
                </c:pt>
                <c:pt idx="10">
                  <c:v>44544</c:v>
                </c:pt>
                <c:pt idx="11">
                  <c:v>44545</c:v>
                </c:pt>
                <c:pt idx="12">
                  <c:v>44546</c:v>
                </c:pt>
                <c:pt idx="13">
                  <c:v>44547</c:v>
                </c:pt>
                <c:pt idx="14">
                  <c:v>44550</c:v>
                </c:pt>
                <c:pt idx="15">
                  <c:v>44551</c:v>
                </c:pt>
                <c:pt idx="16">
                  <c:v>44552</c:v>
                </c:pt>
                <c:pt idx="17">
                  <c:v>44553</c:v>
                </c:pt>
                <c:pt idx="18">
                  <c:v>44554</c:v>
                </c:pt>
                <c:pt idx="19">
                  <c:v>44557</c:v>
                </c:pt>
                <c:pt idx="20">
                  <c:v>44558</c:v>
                </c:pt>
                <c:pt idx="21">
                  <c:v>44559</c:v>
                </c:pt>
                <c:pt idx="22">
                  <c:v>44560</c:v>
                </c:pt>
                <c:pt idx="23">
                  <c:v>44561</c:v>
                </c:pt>
              </c:numCache>
            </c:numRef>
          </c:cat>
          <c:val>
            <c:numRef>
              <c:f>Sheet1!$C$2:$C$25</c:f>
              <c:numCache>
                <c:formatCode>0.00%</c:formatCode>
                <c:ptCount val="24"/>
                <c:pt idx="0" formatCode="General">
                  <c:v>0</c:v>
                </c:pt>
                <c:pt idx="1">
                  <c:v>-1.3030989971016704E-2</c:v>
                </c:pt>
                <c:pt idx="2">
                  <c:v>-3.1315576356349517E-2</c:v>
                </c:pt>
                <c:pt idx="3">
                  <c:v>-2.0924801836454732E-2</c:v>
                </c:pt>
                <c:pt idx="4">
                  <c:v>-4.7395397844662068E-2</c:v>
                </c:pt>
                <c:pt idx="5">
                  <c:v>-5.8463878712451511E-2</c:v>
                </c:pt>
                <c:pt idx="6">
                  <c:v>-4.0888102286020467E-2</c:v>
                </c:pt>
                <c:pt idx="7">
                  <c:v>-2.7912339859602731E-2</c:v>
                </c:pt>
                <c:pt idx="8">
                  <c:v>-2.7112387511147973E-2</c:v>
                </c:pt>
                <c:pt idx="9">
                  <c:v>-2.0333291116449548E-2</c:v>
                </c:pt>
                <c:pt idx="10">
                  <c:v>-2.4559994020517117E-2</c:v>
                </c:pt>
                <c:pt idx="11">
                  <c:v>-3.443312042606661E-2</c:v>
                </c:pt>
                <c:pt idx="12">
                  <c:v>-3.3735559267659587E-2</c:v>
                </c:pt>
                <c:pt idx="13">
                  <c:v>-5.1943369201421175E-2</c:v>
                </c:pt>
                <c:pt idx="14">
                  <c:v>-7.5730651944561744E-2</c:v>
                </c:pt>
                <c:pt idx="15">
                  <c:v>-6.8484459273887244E-2</c:v>
                </c:pt>
                <c:pt idx="16">
                  <c:v>-6.8226685556519784E-2</c:v>
                </c:pt>
                <c:pt idx="17">
                  <c:v>-6.7590857273118643E-2</c:v>
                </c:pt>
                <c:pt idx="18">
                  <c:v>-7.9271991184735158E-2</c:v>
                </c:pt>
                <c:pt idx="19">
                  <c:v>-8.1368876019176861E-2</c:v>
                </c:pt>
                <c:pt idx="20">
                  <c:v>-7.1893116879306218E-2</c:v>
                </c:pt>
                <c:pt idx="21">
                  <c:v>-8.0976997626028835E-2</c:v>
                </c:pt>
                <c:pt idx="22">
                  <c:v>-6.786733381540544E-2</c:v>
                </c:pt>
                <c:pt idx="23">
                  <c:v>-5.2529729868187824E-2</c:v>
                </c:pt>
              </c:numCache>
            </c:numRef>
          </c:val>
          <c:smooth val="1"/>
          <c:extLst>
            <c:ext xmlns:c16="http://schemas.microsoft.com/office/drawing/2014/chart" uri="{C3380CC4-5D6E-409C-BE32-E72D297353CC}">
              <c16:uniqueId val="{00000001-F6B2-4C07-A90B-348D689033A4}"/>
            </c:ext>
          </c:extLst>
        </c:ser>
        <c:ser>
          <c:idx val="2"/>
          <c:order val="2"/>
          <c:tx>
            <c:strRef>
              <c:f>Sheet1!$D$1</c:f>
              <c:strCache>
                <c:ptCount val="1"/>
                <c:pt idx="0">
                  <c:v>深证成指</c:v>
                </c:pt>
              </c:strCache>
            </c:strRef>
          </c:tx>
          <c:spPr>
            <a:ln w="28575" cap="rnd">
              <a:solidFill>
                <a:schemeClr val="accent3">
                  <a:lumMod val="75000"/>
                </a:schemeClr>
              </a:solidFill>
              <a:round/>
            </a:ln>
            <a:effectLst/>
          </c:spPr>
          <c:marker>
            <c:symbol val="none"/>
          </c:marker>
          <c:cat>
            <c:numRef>
              <c:f>Sheet1!$A$2:$A$25</c:f>
              <c:numCache>
                <c:formatCode>yyyy/mm/dd</c:formatCode>
                <c:ptCount val="24"/>
                <c:pt idx="0" formatCode="m/d/yyyy">
                  <c:v>44530</c:v>
                </c:pt>
                <c:pt idx="1">
                  <c:v>44531</c:v>
                </c:pt>
                <c:pt idx="2">
                  <c:v>44532</c:v>
                </c:pt>
                <c:pt idx="3">
                  <c:v>44533</c:v>
                </c:pt>
                <c:pt idx="4">
                  <c:v>44536</c:v>
                </c:pt>
                <c:pt idx="5">
                  <c:v>44537</c:v>
                </c:pt>
                <c:pt idx="6">
                  <c:v>44538</c:v>
                </c:pt>
                <c:pt idx="7">
                  <c:v>44539</c:v>
                </c:pt>
                <c:pt idx="8">
                  <c:v>44540</c:v>
                </c:pt>
                <c:pt idx="9">
                  <c:v>44543</c:v>
                </c:pt>
                <c:pt idx="10">
                  <c:v>44544</c:v>
                </c:pt>
                <c:pt idx="11">
                  <c:v>44545</c:v>
                </c:pt>
                <c:pt idx="12">
                  <c:v>44546</c:v>
                </c:pt>
                <c:pt idx="13">
                  <c:v>44547</c:v>
                </c:pt>
                <c:pt idx="14">
                  <c:v>44550</c:v>
                </c:pt>
                <c:pt idx="15">
                  <c:v>44551</c:v>
                </c:pt>
                <c:pt idx="16">
                  <c:v>44552</c:v>
                </c:pt>
                <c:pt idx="17">
                  <c:v>44553</c:v>
                </c:pt>
                <c:pt idx="18">
                  <c:v>44554</c:v>
                </c:pt>
                <c:pt idx="19">
                  <c:v>44557</c:v>
                </c:pt>
                <c:pt idx="20">
                  <c:v>44558</c:v>
                </c:pt>
                <c:pt idx="21">
                  <c:v>44559</c:v>
                </c:pt>
                <c:pt idx="22">
                  <c:v>44560</c:v>
                </c:pt>
                <c:pt idx="23">
                  <c:v>44561</c:v>
                </c:pt>
              </c:numCache>
            </c:numRef>
          </c:cat>
          <c:val>
            <c:numRef>
              <c:f>Sheet1!$D$2:$D$25</c:f>
              <c:numCache>
                <c:formatCode>0.00%</c:formatCode>
                <c:ptCount val="24"/>
                <c:pt idx="0" formatCode="General">
                  <c:v>0</c:v>
                </c:pt>
                <c:pt idx="1">
                  <c:v>-1.0053573278523409E-4</c:v>
                </c:pt>
                <c:pt idx="2">
                  <c:v>-2.039351287625113E-3</c:v>
                </c:pt>
                <c:pt idx="3">
                  <c:v>6.5099032867204087E-3</c:v>
                </c:pt>
                <c:pt idx="4">
                  <c:v>-2.8912184311715716E-3</c:v>
                </c:pt>
                <c:pt idx="5">
                  <c:v>-6.6618930385773378E-3</c:v>
                </c:pt>
                <c:pt idx="6">
                  <c:v>1.1403955723887638E-2</c:v>
                </c:pt>
                <c:pt idx="7">
                  <c:v>2.3800136612347034E-2</c:v>
                </c:pt>
                <c:pt idx="8">
                  <c:v>2.1345814372012661E-2</c:v>
                </c:pt>
                <c:pt idx="9">
                  <c:v>2.8166996563550262E-2</c:v>
                </c:pt>
                <c:pt idx="10">
                  <c:v>2.3049947422684181E-2</c:v>
                </c:pt>
                <c:pt idx="11">
                  <c:v>1.5576989540985631E-2</c:v>
                </c:pt>
                <c:pt idx="12">
                  <c:v>2.1429946728430238E-2</c:v>
                </c:pt>
                <c:pt idx="13">
                  <c:v>4.8540273877855089E-3</c:v>
                </c:pt>
                <c:pt idx="14">
                  <c:v>-1.531190638296398E-2</c:v>
                </c:pt>
                <c:pt idx="15">
                  <c:v>-7.2149646049336491E-3</c:v>
                </c:pt>
                <c:pt idx="16">
                  <c:v>-2.9754521681590873E-4</c:v>
                </c:pt>
                <c:pt idx="17">
                  <c:v>4.6089837892737684E-3</c:v>
                </c:pt>
                <c:pt idx="18">
                  <c:v>-5.7723528748934161E-3</c:v>
                </c:pt>
                <c:pt idx="19">
                  <c:v>-5.4129519924336345E-3</c:v>
                </c:pt>
                <c:pt idx="20">
                  <c:v>2.8477329249707584E-3</c:v>
                </c:pt>
                <c:pt idx="21">
                  <c:v>-9.5913319449691947E-3</c:v>
                </c:pt>
                <c:pt idx="22">
                  <c:v>3.358400377884152E-5</c:v>
                </c:pt>
                <c:pt idx="23">
                  <c:v>4.1640988094515663E-3</c:v>
                </c:pt>
              </c:numCache>
            </c:numRef>
          </c:val>
          <c:smooth val="1"/>
          <c:extLst>
            <c:ext xmlns:c16="http://schemas.microsoft.com/office/drawing/2014/chart" uri="{C3380CC4-5D6E-409C-BE32-E72D297353CC}">
              <c16:uniqueId val="{00000002-F6B2-4C07-A90B-348D689033A4}"/>
            </c:ext>
          </c:extLst>
        </c:ser>
        <c:ser>
          <c:idx val="3"/>
          <c:order val="3"/>
          <c:tx>
            <c:strRef>
              <c:f>Sheet1!$E$1</c:f>
              <c:strCache>
                <c:ptCount val="1"/>
                <c:pt idx="0">
                  <c:v>创业板指</c:v>
                </c:pt>
              </c:strCache>
            </c:strRef>
          </c:tx>
          <c:spPr>
            <a:ln w="28575" cap="rnd">
              <a:solidFill>
                <a:srgbClr val="FF9933"/>
              </a:solidFill>
              <a:round/>
            </a:ln>
            <a:effectLst/>
          </c:spPr>
          <c:marker>
            <c:symbol val="none"/>
          </c:marker>
          <c:cat>
            <c:numRef>
              <c:f>Sheet1!$A$2:$A$25</c:f>
              <c:numCache>
                <c:formatCode>yyyy/mm/dd</c:formatCode>
                <c:ptCount val="24"/>
                <c:pt idx="0" formatCode="m/d/yyyy">
                  <c:v>44530</c:v>
                </c:pt>
                <c:pt idx="1">
                  <c:v>44531</c:v>
                </c:pt>
                <c:pt idx="2">
                  <c:v>44532</c:v>
                </c:pt>
                <c:pt idx="3">
                  <c:v>44533</c:v>
                </c:pt>
                <c:pt idx="4">
                  <c:v>44536</c:v>
                </c:pt>
                <c:pt idx="5">
                  <c:v>44537</c:v>
                </c:pt>
                <c:pt idx="6">
                  <c:v>44538</c:v>
                </c:pt>
                <c:pt idx="7">
                  <c:v>44539</c:v>
                </c:pt>
                <c:pt idx="8">
                  <c:v>44540</c:v>
                </c:pt>
                <c:pt idx="9">
                  <c:v>44543</c:v>
                </c:pt>
                <c:pt idx="10">
                  <c:v>44544</c:v>
                </c:pt>
                <c:pt idx="11">
                  <c:v>44545</c:v>
                </c:pt>
                <c:pt idx="12">
                  <c:v>44546</c:v>
                </c:pt>
                <c:pt idx="13">
                  <c:v>44547</c:v>
                </c:pt>
                <c:pt idx="14">
                  <c:v>44550</c:v>
                </c:pt>
                <c:pt idx="15">
                  <c:v>44551</c:v>
                </c:pt>
                <c:pt idx="16">
                  <c:v>44552</c:v>
                </c:pt>
                <c:pt idx="17">
                  <c:v>44553</c:v>
                </c:pt>
                <c:pt idx="18">
                  <c:v>44554</c:v>
                </c:pt>
                <c:pt idx="19">
                  <c:v>44557</c:v>
                </c:pt>
                <c:pt idx="20">
                  <c:v>44558</c:v>
                </c:pt>
                <c:pt idx="21">
                  <c:v>44559</c:v>
                </c:pt>
                <c:pt idx="22">
                  <c:v>44560</c:v>
                </c:pt>
                <c:pt idx="23">
                  <c:v>44561</c:v>
                </c:pt>
              </c:numCache>
            </c:numRef>
          </c:cat>
          <c:val>
            <c:numRef>
              <c:f>Sheet1!$E$2:$E$25</c:f>
              <c:numCache>
                <c:formatCode>0.00%</c:formatCode>
                <c:ptCount val="24"/>
                <c:pt idx="0">
                  <c:v>0</c:v>
                </c:pt>
                <c:pt idx="1">
                  <c:v>-6.3583496543618834E-3</c:v>
                </c:pt>
                <c:pt idx="2">
                  <c:v>-8.2042169330601711E-3</c:v>
                </c:pt>
                <c:pt idx="3">
                  <c:v>-4.8423835203221799E-3</c:v>
                </c:pt>
                <c:pt idx="4">
                  <c:v>-2.5648869951263698E-2</c:v>
                </c:pt>
                <c:pt idx="5">
                  <c:v>-3.6276595848154569E-2</c:v>
                </c:pt>
                <c:pt idx="6">
                  <c:v>-2.0279479937107103E-2</c:v>
                </c:pt>
                <c:pt idx="7">
                  <c:v>-1.0377038788787929E-2</c:v>
                </c:pt>
                <c:pt idx="8">
                  <c:v>-8.2376876527315845E-3</c:v>
                </c:pt>
                <c:pt idx="9">
                  <c:v>3.9163602760816651E-4</c:v>
                </c:pt>
                <c:pt idx="10">
                  <c:v>-1.5250633040020389E-4</c:v>
                </c:pt>
                <c:pt idx="11">
                  <c:v>-8.8210794358587474E-3</c:v>
                </c:pt>
                <c:pt idx="12">
                  <c:v>-1.4714243301694463E-3</c:v>
                </c:pt>
                <c:pt idx="13">
                  <c:v>-1.7522980223725226E-2</c:v>
                </c:pt>
                <c:pt idx="14">
                  <c:v>-4.6626285912151233E-2</c:v>
                </c:pt>
                <c:pt idx="15">
                  <c:v>-4.1527665437900207E-2</c:v>
                </c:pt>
                <c:pt idx="16">
                  <c:v>-3.63010552202222E-2</c:v>
                </c:pt>
                <c:pt idx="17">
                  <c:v>-3.4869423856773163E-2</c:v>
                </c:pt>
                <c:pt idx="18">
                  <c:v>-5.6781960231864437E-2</c:v>
                </c:pt>
                <c:pt idx="19">
                  <c:v>-5.7724489976320514E-2</c:v>
                </c:pt>
                <c:pt idx="20">
                  <c:v>-4.7784000915896185E-2</c:v>
                </c:pt>
                <c:pt idx="21">
                  <c:v>-6.1132839107165937E-2</c:v>
                </c:pt>
                <c:pt idx="22">
                  <c:v>-4.9433077527398339E-2</c:v>
                </c:pt>
                <c:pt idx="23">
                  <c:v>-4.946803583461068E-2</c:v>
                </c:pt>
              </c:numCache>
            </c:numRef>
          </c:val>
          <c:smooth val="1"/>
          <c:extLst>
            <c:ext xmlns:c16="http://schemas.microsoft.com/office/drawing/2014/chart" uri="{C3380CC4-5D6E-409C-BE32-E72D297353CC}">
              <c16:uniqueId val="{00000003-F6B2-4C07-A90B-348D689033A4}"/>
            </c:ext>
          </c:extLst>
        </c:ser>
        <c:dLbls>
          <c:showLegendKey val="0"/>
          <c:showVal val="0"/>
          <c:showCatName val="0"/>
          <c:showSerName val="0"/>
          <c:showPercent val="0"/>
          <c:showBubbleSize val="0"/>
        </c:dLbls>
        <c:smooth val="0"/>
        <c:axId val="415540008"/>
        <c:axId val="415538832"/>
      </c:lineChart>
      <c:dateAx>
        <c:axId val="415540008"/>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15538832"/>
        <c:crosses val="autoZero"/>
        <c:auto val="0"/>
        <c:lblOffset val="100"/>
        <c:baseTimeUnit val="days"/>
        <c:majorUnit val="5"/>
        <c:majorTimeUnit val="days"/>
      </c:dateAx>
      <c:valAx>
        <c:axId val="415538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15540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74409448818896E-2"/>
          <c:y val="9.4242181702621705E-2"/>
          <c:w val="0.90183809055118114"/>
          <c:h val="0.64796471161634406"/>
        </c:manualLayout>
      </c:layout>
      <c:lineChart>
        <c:grouping val="standard"/>
        <c:varyColors val="0"/>
        <c:ser>
          <c:idx val="0"/>
          <c:order val="0"/>
          <c:tx>
            <c:strRef>
              <c:f>Sheet1!$B$1</c:f>
              <c:strCache>
                <c:ptCount val="1"/>
                <c:pt idx="0">
                  <c:v>北证A股</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strRef>
              <c:f>Sheet1!$A$2:$A$33</c:f>
              <c:strCache>
                <c:ptCount val="32"/>
                <c:pt idx="0">
                  <c:v>2021/11/31</c:v>
                </c:pt>
                <c:pt idx="1">
                  <c:v>2021/12/1</c:v>
                </c:pt>
                <c:pt idx="2">
                  <c:v>2021/12/2</c:v>
                </c:pt>
                <c:pt idx="3">
                  <c:v>2021/12/3</c:v>
                </c:pt>
                <c:pt idx="4">
                  <c:v>2021/12/4</c:v>
                </c:pt>
                <c:pt idx="5">
                  <c:v>2021/12/5</c:v>
                </c:pt>
                <c:pt idx="6">
                  <c:v>2021/12/6</c:v>
                </c:pt>
                <c:pt idx="7">
                  <c:v>2021/12/7</c:v>
                </c:pt>
                <c:pt idx="8">
                  <c:v>2021/12/8</c:v>
                </c:pt>
                <c:pt idx="9">
                  <c:v>2021/12/9</c:v>
                </c:pt>
                <c:pt idx="10">
                  <c:v>2021/12/10</c:v>
                </c:pt>
                <c:pt idx="11">
                  <c:v>2021/12/11</c:v>
                </c:pt>
                <c:pt idx="12">
                  <c:v>2021/12/12</c:v>
                </c:pt>
                <c:pt idx="13">
                  <c:v>2021/12/13</c:v>
                </c:pt>
                <c:pt idx="14">
                  <c:v>2021/12/14</c:v>
                </c:pt>
                <c:pt idx="15">
                  <c:v>2021/12/15</c:v>
                </c:pt>
                <c:pt idx="16">
                  <c:v>2021/12/16</c:v>
                </c:pt>
                <c:pt idx="17">
                  <c:v>2021/12/17</c:v>
                </c:pt>
                <c:pt idx="18">
                  <c:v>2021/12/18</c:v>
                </c:pt>
                <c:pt idx="19">
                  <c:v>2021/12/19</c:v>
                </c:pt>
                <c:pt idx="20">
                  <c:v>2021/12/20</c:v>
                </c:pt>
                <c:pt idx="21">
                  <c:v>2021/12/21</c:v>
                </c:pt>
                <c:pt idx="22">
                  <c:v>2021/12/22</c:v>
                </c:pt>
                <c:pt idx="23">
                  <c:v>2021/12/23</c:v>
                </c:pt>
                <c:pt idx="24">
                  <c:v>2021/12/24</c:v>
                </c:pt>
                <c:pt idx="25">
                  <c:v>2021/12/25</c:v>
                </c:pt>
                <c:pt idx="26">
                  <c:v>2021/12/26</c:v>
                </c:pt>
                <c:pt idx="27">
                  <c:v>2021/12/27</c:v>
                </c:pt>
                <c:pt idx="28">
                  <c:v>2021/12/28</c:v>
                </c:pt>
                <c:pt idx="29">
                  <c:v>2021/12/29</c:v>
                </c:pt>
                <c:pt idx="30">
                  <c:v>2021/12/30</c:v>
                </c:pt>
                <c:pt idx="31">
                  <c:v>2021/12/31</c:v>
                </c:pt>
              </c:strCache>
            </c:strRef>
          </c:cat>
          <c:val>
            <c:numRef>
              <c:f>Sheet1!$B$2:$B$33</c:f>
              <c:numCache>
                <c:formatCode>0.00%</c:formatCode>
                <c:ptCount val="32"/>
                <c:pt idx="0">
                  <c:v>0</c:v>
                </c:pt>
                <c:pt idx="1">
                  <c:v>-8.2774163138057411E-3</c:v>
                </c:pt>
                <c:pt idx="2">
                  <c:v>-2.2384694398324356E-2</c:v>
                </c:pt>
                <c:pt idx="3">
                  <c:v>-4.6706995298972931E-2</c:v>
                </c:pt>
                <c:pt idx="4">
                  <c:v>-4.6706995298972931E-2</c:v>
                </c:pt>
                <c:pt idx="5">
                  <c:v>-4.6706995298972931E-2</c:v>
                </c:pt>
                <c:pt idx="6">
                  <c:v>-9.120566287508447E-2</c:v>
                </c:pt>
                <c:pt idx="7">
                  <c:v>-9.57840234473194E-2</c:v>
                </c:pt>
                <c:pt idx="8">
                  <c:v>-6.2209014056722522E-2</c:v>
                </c:pt>
                <c:pt idx="9">
                  <c:v>-5.3566177165627837E-2</c:v>
                </c:pt>
                <c:pt idx="10">
                  <c:v>-5.3782746810416837E-2</c:v>
                </c:pt>
                <c:pt idx="11">
                  <c:v>-5.3782746810416837E-2</c:v>
                </c:pt>
                <c:pt idx="12">
                  <c:v>-5.3782746810416837E-2</c:v>
                </c:pt>
                <c:pt idx="13">
                  <c:v>-3.8269516731982534E-2</c:v>
                </c:pt>
                <c:pt idx="14">
                  <c:v>-2.2821083435695E-2</c:v>
                </c:pt>
                <c:pt idx="15">
                  <c:v>-4.3805819786312372E-2</c:v>
                </c:pt>
                <c:pt idx="16">
                  <c:v>-5.7702547417727179E-2</c:v>
                </c:pt>
                <c:pt idx="17">
                  <c:v>-5.9370325411054248E-2</c:v>
                </c:pt>
                <c:pt idx="18">
                  <c:v>-5.9370325411054248E-2</c:v>
                </c:pt>
                <c:pt idx="19">
                  <c:v>-5.9370325411054248E-2</c:v>
                </c:pt>
                <c:pt idx="20">
                  <c:v>-7.6145133275724586E-2</c:v>
                </c:pt>
                <c:pt idx="21">
                  <c:v>-9.1321316126491525E-2</c:v>
                </c:pt>
                <c:pt idx="22">
                  <c:v>-0.10239240380894166</c:v>
                </c:pt>
                <c:pt idx="23">
                  <c:v>-0.11808569275022385</c:v>
                </c:pt>
                <c:pt idx="24">
                  <c:v>-0.1409649381421153</c:v>
                </c:pt>
                <c:pt idx="25">
                  <c:v>-0.1409649381421153</c:v>
                </c:pt>
                <c:pt idx="26">
                  <c:v>-0.1409649381421153</c:v>
                </c:pt>
                <c:pt idx="27">
                  <c:v>-0.11058825783543125</c:v>
                </c:pt>
                <c:pt idx="28">
                  <c:v>-7.9124226378560092E-2</c:v>
                </c:pt>
                <c:pt idx="29">
                  <c:v>-4.8595299142695669E-2</c:v>
                </c:pt>
                <c:pt idx="30">
                  <c:v>-2.0729912971965692E-2</c:v>
                </c:pt>
                <c:pt idx="31">
                  <c:v>-1.3793686554483653E-2</c:v>
                </c:pt>
              </c:numCache>
            </c:numRef>
          </c:val>
          <c:smooth val="1"/>
          <c:extLst>
            <c:ext xmlns:c16="http://schemas.microsoft.com/office/drawing/2014/chart" uri="{C3380CC4-5D6E-409C-BE32-E72D297353CC}">
              <c16:uniqueId val="{00000000-63FB-4D24-9E71-480283014494}"/>
            </c:ext>
          </c:extLst>
        </c:ser>
        <c:ser>
          <c:idx val="1"/>
          <c:order val="1"/>
          <c:tx>
            <c:strRef>
              <c:f>Sheet1!$C$1</c:f>
              <c:strCache>
                <c:ptCount val="1"/>
                <c:pt idx="0">
                  <c:v>上证A股</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cat>
            <c:strRef>
              <c:f>Sheet1!$A$2:$A$33</c:f>
              <c:strCache>
                <c:ptCount val="32"/>
                <c:pt idx="0">
                  <c:v>2021/11/31</c:v>
                </c:pt>
                <c:pt idx="1">
                  <c:v>2021/12/1</c:v>
                </c:pt>
                <c:pt idx="2">
                  <c:v>2021/12/2</c:v>
                </c:pt>
                <c:pt idx="3">
                  <c:v>2021/12/3</c:v>
                </c:pt>
                <c:pt idx="4">
                  <c:v>2021/12/4</c:v>
                </c:pt>
                <c:pt idx="5">
                  <c:v>2021/12/5</c:v>
                </c:pt>
                <c:pt idx="6">
                  <c:v>2021/12/6</c:v>
                </c:pt>
                <c:pt idx="7">
                  <c:v>2021/12/7</c:v>
                </c:pt>
                <c:pt idx="8">
                  <c:v>2021/12/8</c:v>
                </c:pt>
                <c:pt idx="9">
                  <c:v>2021/12/9</c:v>
                </c:pt>
                <c:pt idx="10">
                  <c:v>2021/12/10</c:v>
                </c:pt>
                <c:pt idx="11">
                  <c:v>2021/12/11</c:v>
                </c:pt>
                <c:pt idx="12">
                  <c:v>2021/12/12</c:v>
                </c:pt>
                <c:pt idx="13">
                  <c:v>2021/12/13</c:v>
                </c:pt>
                <c:pt idx="14">
                  <c:v>2021/12/14</c:v>
                </c:pt>
                <c:pt idx="15">
                  <c:v>2021/12/15</c:v>
                </c:pt>
                <c:pt idx="16">
                  <c:v>2021/12/16</c:v>
                </c:pt>
                <c:pt idx="17">
                  <c:v>2021/12/17</c:v>
                </c:pt>
                <c:pt idx="18">
                  <c:v>2021/12/18</c:v>
                </c:pt>
                <c:pt idx="19">
                  <c:v>2021/12/19</c:v>
                </c:pt>
                <c:pt idx="20">
                  <c:v>2021/12/20</c:v>
                </c:pt>
                <c:pt idx="21">
                  <c:v>2021/12/21</c:v>
                </c:pt>
                <c:pt idx="22">
                  <c:v>2021/12/22</c:v>
                </c:pt>
                <c:pt idx="23">
                  <c:v>2021/12/23</c:v>
                </c:pt>
                <c:pt idx="24">
                  <c:v>2021/12/24</c:v>
                </c:pt>
                <c:pt idx="25">
                  <c:v>2021/12/25</c:v>
                </c:pt>
                <c:pt idx="26">
                  <c:v>2021/12/26</c:v>
                </c:pt>
                <c:pt idx="27">
                  <c:v>2021/12/27</c:v>
                </c:pt>
                <c:pt idx="28">
                  <c:v>2021/12/28</c:v>
                </c:pt>
                <c:pt idx="29">
                  <c:v>2021/12/29</c:v>
                </c:pt>
                <c:pt idx="30">
                  <c:v>2021/12/30</c:v>
                </c:pt>
                <c:pt idx="31">
                  <c:v>2021/12/31</c:v>
                </c:pt>
              </c:strCache>
            </c:strRef>
          </c:cat>
          <c:val>
            <c:numRef>
              <c:f>Sheet1!$C$2:$C$33</c:f>
              <c:numCache>
                <c:formatCode>0.00%</c:formatCode>
                <c:ptCount val="32"/>
                <c:pt idx="0">
                  <c:v>0</c:v>
                </c:pt>
                <c:pt idx="1">
                  <c:v>4.1921566017792955E-3</c:v>
                </c:pt>
                <c:pt idx="2">
                  <c:v>3.9122639106021762E-3</c:v>
                </c:pt>
                <c:pt idx="3">
                  <c:v>1.2794778156929532E-2</c:v>
                </c:pt>
                <c:pt idx="4">
                  <c:v>1.2794778156929532E-2</c:v>
                </c:pt>
                <c:pt idx="5">
                  <c:v>1.2794778533155915E-2</c:v>
                </c:pt>
                <c:pt idx="6">
                  <c:v>7.1425788842354176E-3</c:v>
                </c:pt>
                <c:pt idx="7">
                  <c:v>8.3246168944761667E-3</c:v>
                </c:pt>
                <c:pt idx="8">
                  <c:v>1.917390838286015E-2</c:v>
                </c:pt>
                <c:pt idx="9">
                  <c:v>2.9031199261492446E-2</c:v>
                </c:pt>
                <c:pt idx="10">
                  <c:v>2.765811929264661E-2</c:v>
                </c:pt>
                <c:pt idx="11">
                  <c:v>2.765811929264661E-2</c:v>
                </c:pt>
                <c:pt idx="12">
                  <c:v>2.7658159267084592E-2</c:v>
                </c:pt>
                <c:pt idx="13">
                  <c:v>3.1298219037117381E-2</c:v>
                </c:pt>
                <c:pt idx="14">
                  <c:v>2.5927603619858797E-2</c:v>
                </c:pt>
                <c:pt idx="15">
                  <c:v>2.2775756342601872E-2</c:v>
                </c:pt>
                <c:pt idx="16">
                  <c:v>2.9867939895573237E-2</c:v>
                </c:pt>
                <c:pt idx="17">
                  <c:v>1.8928770118795901E-2</c:v>
                </c:pt>
                <c:pt idx="18">
                  <c:v>1.8928770118795901E-2</c:v>
                </c:pt>
                <c:pt idx="19">
                  <c:v>1.8928770118795901E-2</c:v>
                </c:pt>
                <c:pt idx="20">
                  <c:v>8.8410108490335482E-3</c:v>
                </c:pt>
                <c:pt idx="21">
                  <c:v>1.7098859809091538E-2</c:v>
                </c:pt>
                <c:pt idx="22">
                  <c:v>1.7838991941668159E-2</c:v>
                </c:pt>
                <c:pt idx="23">
                  <c:v>2.4150083291263558E-2</c:v>
                </c:pt>
                <c:pt idx="24">
                  <c:v>1.7443073837964507E-2</c:v>
                </c:pt>
                <c:pt idx="25">
                  <c:v>1.7443073837964507E-2</c:v>
                </c:pt>
                <c:pt idx="26">
                  <c:v>1.7443073837964507E-2</c:v>
                </c:pt>
                <c:pt idx="27">
                  <c:v>1.6891063246146532E-2</c:v>
                </c:pt>
                <c:pt idx="28">
                  <c:v>2.1400792597353613E-2</c:v>
                </c:pt>
                <c:pt idx="29">
                  <c:v>1.3006403874541661E-2</c:v>
                </c:pt>
                <c:pt idx="30">
                  <c:v>1.8922924492203341E-2</c:v>
                </c:pt>
                <c:pt idx="31">
                  <c:v>2.510912925784603E-2</c:v>
                </c:pt>
              </c:numCache>
            </c:numRef>
          </c:val>
          <c:smooth val="1"/>
          <c:extLst>
            <c:ext xmlns:c16="http://schemas.microsoft.com/office/drawing/2014/chart" uri="{C3380CC4-5D6E-409C-BE32-E72D297353CC}">
              <c16:uniqueId val="{00000001-63FB-4D24-9E71-480283014494}"/>
            </c:ext>
          </c:extLst>
        </c:ser>
        <c:ser>
          <c:idx val="2"/>
          <c:order val="2"/>
          <c:tx>
            <c:strRef>
              <c:f>Sheet1!$D$1</c:f>
              <c:strCache>
                <c:ptCount val="1"/>
                <c:pt idx="0">
                  <c:v>深证A股</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cat>
            <c:strRef>
              <c:f>Sheet1!$A$2:$A$33</c:f>
              <c:strCache>
                <c:ptCount val="32"/>
                <c:pt idx="0">
                  <c:v>2021/11/31</c:v>
                </c:pt>
                <c:pt idx="1">
                  <c:v>2021/12/1</c:v>
                </c:pt>
                <c:pt idx="2">
                  <c:v>2021/12/2</c:v>
                </c:pt>
                <c:pt idx="3">
                  <c:v>2021/12/3</c:v>
                </c:pt>
                <c:pt idx="4">
                  <c:v>2021/12/4</c:v>
                </c:pt>
                <c:pt idx="5">
                  <c:v>2021/12/5</c:v>
                </c:pt>
                <c:pt idx="6">
                  <c:v>2021/12/6</c:v>
                </c:pt>
                <c:pt idx="7">
                  <c:v>2021/12/7</c:v>
                </c:pt>
                <c:pt idx="8">
                  <c:v>2021/12/8</c:v>
                </c:pt>
                <c:pt idx="9">
                  <c:v>2021/12/9</c:v>
                </c:pt>
                <c:pt idx="10">
                  <c:v>2021/12/10</c:v>
                </c:pt>
                <c:pt idx="11">
                  <c:v>2021/12/11</c:v>
                </c:pt>
                <c:pt idx="12">
                  <c:v>2021/12/12</c:v>
                </c:pt>
                <c:pt idx="13">
                  <c:v>2021/12/13</c:v>
                </c:pt>
                <c:pt idx="14">
                  <c:v>2021/12/14</c:v>
                </c:pt>
                <c:pt idx="15">
                  <c:v>2021/12/15</c:v>
                </c:pt>
                <c:pt idx="16">
                  <c:v>2021/12/16</c:v>
                </c:pt>
                <c:pt idx="17">
                  <c:v>2021/12/17</c:v>
                </c:pt>
                <c:pt idx="18">
                  <c:v>2021/12/18</c:v>
                </c:pt>
                <c:pt idx="19">
                  <c:v>2021/12/19</c:v>
                </c:pt>
                <c:pt idx="20">
                  <c:v>2021/12/20</c:v>
                </c:pt>
                <c:pt idx="21">
                  <c:v>2021/12/21</c:v>
                </c:pt>
                <c:pt idx="22">
                  <c:v>2021/12/22</c:v>
                </c:pt>
                <c:pt idx="23">
                  <c:v>2021/12/23</c:v>
                </c:pt>
                <c:pt idx="24">
                  <c:v>2021/12/24</c:v>
                </c:pt>
                <c:pt idx="25">
                  <c:v>2021/12/25</c:v>
                </c:pt>
                <c:pt idx="26">
                  <c:v>2021/12/26</c:v>
                </c:pt>
                <c:pt idx="27">
                  <c:v>2021/12/27</c:v>
                </c:pt>
                <c:pt idx="28">
                  <c:v>2021/12/28</c:v>
                </c:pt>
                <c:pt idx="29">
                  <c:v>2021/12/29</c:v>
                </c:pt>
                <c:pt idx="30">
                  <c:v>2021/12/30</c:v>
                </c:pt>
                <c:pt idx="31">
                  <c:v>2021/12/31</c:v>
                </c:pt>
              </c:strCache>
            </c:strRef>
          </c:cat>
          <c:val>
            <c:numRef>
              <c:f>Sheet1!$D$2:$D$33</c:f>
              <c:numCache>
                <c:formatCode>0.00%</c:formatCode>
                <c:ptCount val="32"/>
                <c:pt idx="0">
                  <c:v>0</c:v>
                </c:pt>
                <c:pt idx="1">
                  <c:v>1.9220937996249354E-3</c:v>
                </c:pt>
                <c:pt idx="2">
                  <c:v>-3.5355470202272921E-3</c:v>
                </c:pt>
                <c:pt idx="3">
                  <c:v>3.8120382737107938E-3</c:v>
                </c:pt>
                <c:pt idx="4">
                  <c:v>3.8120382737107938E-3</c:v>
                </c:pt>
                <c:pt idx="5">
                  <c:v>3.8120382737107938E-3</c:v>
                </c:pt>
                <c:pt idx="6">
                  <c:v>-8.611194396028532E-3</c:v>
                </c:pt>
                <c:pt idx="7">
                  <c:v>-1.4924988996563249E-2</c:v>
                </c:pt>
                <c:pt idx="8">
                  <c:v>2.4467664330831695E-3</c:v>
                </c:pt>
                <c:pt idx="9">
                  <c:v>1.1301239954218723E-2</c:v>
                </c:pt>
                <c:pt idx="10">
                  <c:v>1.3044552166289858E-2</c:v>
                </c:pt>
                <c:pt idx="11">
                  <c:v>1.3044552166289858E-2</c:v>
                </c:pt>
                <c:pt idx="12">
                  <c:v>1.3044552166289858E-2</c:v>
                </c:pt>
                <c:pt idx="13">
                  <c:v>1.9036805508891419E-2</c:v>
                </c:pt>
                <c:pt idx="14">
                  <c:v>1.7920961890736331E-2</c:v>
                </c:pt>
                <c:pt idx="15">
                  <c:v>1.4718414603463348E-2</c:v>
                </c:pt>
                <c:pt idx="16">
                  <c:v>2.1725829091463256E-2</c:v>
                </c:pt>
                <c:pt idx="17">
                  <c:v>7.5122482341032359E-3</c:v>
                </c:pt>
                <c:pt idx="18">
                  <c:v>7.5122482341032359E-3</c:v>
                </c:pt>
                <c:pt idx="19">
                  <c:v>7.5122482341032359E-3</c:v>
                </c:pt>
                <c:pt idx="20">
                  <c:v>-1.0611470836240144E-2</c:v>
                </c:pt>
                <c:pt idx="21">
                  <c:v>-7.9152357641776305E-5</c:v>
                </c:pt>
                <c:pt idx="22">
                  <c:v>6.8738235470726661E-3</c:v>
                </c:pt>
                <c:pt idx="23">
                  <c:v>8.9867454105290179E-3</c:v>
                </c:pt>
                <c:pt idx="24">
                  <c:v>-3.8668196140547728E-3</c:v>
                </c:pt>
                <c:pt idx="25">
                  <c:v>-3.8668196140547728E-3</c:v>
                </c:pt>
                <c:pt idx="26">
                  <c:v>-3.8668074336439817E-3</c:v>
                </c:pt>
                <c:pt idx="27">
                  <c:v>-2.8930044590340653E-3</c:v>
                </c:pt>
                <c:pt idx="28">
                  <c:v>5.8114700793860941E-3</c:v>
                </c:pt>
                <c:pt idx="29">
                  <c:v>-2.058273649922282E-3</c:v>
                </c:pt>
                <c:pt idx="30">
                  <c:v>7.1648217985114115E-3</c:v>
                </c:pt>
                <c:pt idx="31">
                  <c:v>1.2949147789631743E-2</c:v>
                </c:pt>
              </c:numCache>
            </c:numRef>
          </c:val>
          <c:smooth val="1"/>
          <c:extLst>
            <c:ext xmlns:c16="http://schemas.microsoft.com/office/drawing/2014/chart" uri="{C3380CC4-5D6E-409C-BE32-E72D297353CC}">
              <c16:uniqueId val="{00000002-63FB-4D24-9E71-480283014494}"/>
            </c:ext>
          </c:extLst>
        </c:ser>
        <c:dLbls>
          <c:showLegendKey val="0"/>
          <c:showVal val="0"/>
          <c:showCatName val="0"/>
          <c:showSerName val="0"/>
          <c:showPercent val="0"/>
          <c:showBubbleSize val="0"/>
        </c:dLbls>
        <c:smooth val="0"/>
        <c:axId val="444001192"/>
        <c:axId val="440886784"/>
      </c:lineChart>
      <c:catAx>
        <c:axId val="444001192"/>
        <c:scaling>
          <c:orientation val="minMax"/>
        </c:scaling>
        <c:delete val="0"/>
        <c:axPos val="b"/>
        <c:numFmt formatCode="General"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440886784"/>
        <c:crosses val="autoZero"/>
        <c:auto val="1"/>
        <c:lblAlgn val="ctr"/>
        <c:lblOffset val="100"/>
        <c:tickLblSkip val="2"/>
        <c:noMultiLvlLbl val="1"/>
      </c:catAx>
      <c:valAx>
        <c:axId val="44088678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444001192"/>
        <c:crosses val="autoZero"/>
        <c:crossBetween val="between"/>
        <c:majorUnit val="4.000000000000000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3767224525093"/>
          <c:y val="9.8912966403929617E-2"/>
          <c:w val="0.90072755909015667"/>
          <c:h val="0.61310330545881753"/>
        </c:manualLayout>
      </c:layout>
      <c:lineChart>
        <c:grouping val="standard"/>
        <c:varyColors val="0"/>
        <c:ser>
          <c:idx val="0"/>
          <c:order val="0"/>
          <c:tx>
            <c:strRef>
              <c:f>Sheet1!$B$1</c:f>
              <c:strCache>
                <c:ptCount val="1"/>
                <c:pt idx="0">
                  <c:v>12月富时中国A50（CN0Y）股指期货</c:v>
                </c:pt>
              </c:strCache>
            </c:strRef>
          </c:tx>
          <c:spPr>
            <a:ln w="31750" cap="rnd">
              <a:solidFill>
                <a:srgbClr val="000066"/>
              </a:solidFill>
              <a:round/>
            </a:ln>
            <a:effectLst>
              <a:outerShdw blurRad="40000" dist="23000" dir="5400000" rotWithShape="0">
                <a:srgbClr val="000000">
                  <a:alpha val="35000"/>
                </a:srgbClr>
              </a:outerShdw>
            </a:effectLst>
          </c:spPr>
          <c:marker>
            <c:symbol val="none"/>
          </c:marker>
          <c:cat>
            <c:numRef>
              <c:f>Sheet1!$A$2:$A$24</c:f>
              <c:numCache>
                <c:formatCode>yyyy/mm/dd</c:formatCode>
                <c:ptCount val="23"/>
                <c:pt idx="0">
                  <c:v>44531</c:v>
                </c:pt>
                <c:pt idx="1">
                  <c:v>44532</c:v>
                </c:pt>
                <c:pt idx="2">
                  <c:v>44533</c:v>
                </c:pt>
                <c:pt idx="3">
                  <c:v>44536</c:v>
                </c:pt>
                <c:pt idx="4">
                  <c:v>44537</c:v>
                </c:pt>
                <c:pt idx="5">
                  <c:v>44538</c:v>
                </c:pt>
                <c:pt idx="6">
                  <c:v>44539</c:v>
                </c:pt>
                <c:pt idx="7">
                  <c:v>44540</c:v>
                </c:pt>
                <c:pt idx="8">
                  <c:v>44543</c:v>
                </c:pt>
                <c:pt idx="9">
                  <c:v>44544</c:v>
                </c:pt>
                <c:pt idx="10">
                  <c:v>44545</c:v>
                </c:pt>
                <c:pt idx="11">
                  <c:v>44546</c:v>
                </c:pt>
                <c:pt idx="12">
                  <c:v>44547</c:v>
                </c:pt>
                <c:pt idx="13">
                  <c:v>44550</c:v>
                </c:pt>
                <c:pt idx="14">
                  <c:v>44551</c:v>
                </c:pt>
                <c:pt idx="15">
                  <c:v>44552</c:v>
                </c:pt>
                <c:pt idx="16">
                  <c:v>44553</c:v>
                </c:pt>
                <c:pt idx="17">
                  <c:v>44554</c:v>
                </c:pt>
                <c:pt idx="18">
                  <c:v>44557</c:v>
                </c:pt>
                <c:pt idx="19">
                  <c:v>44558</c:v>
                </c:pt>
                <c:pt idx="20">
                  <c:v>44559</c:v>
                </c:pt>
                <c:pt idx="21">
                  <c:v>44560</c:v>
                </c:pt>
                <c:pt idx="22">
                  <c:v>44561</c:v>
                </c:pt>
              </c:numCache>
            </c:numRef>
          </c:cat>
          <c:val>
            <c:numRef>
              <c:f>Sheet1!$B$2:$B$24</c:f>
              <c:numCache>
                <c:formatCode>#,##0.0000</c:formatCode>
                <c:ptCount val="23"/>
                <c:pt idx="0">
                  <c:v>15336</c:v>
                </c:pt>
                <c:pt idx="1">
                  <c:v>15417</c:v>
                </c:pt>
                <c:pt idx="2">
                  <c:v>15560</c:v>
                </c:pt>
                <c:pt idx="3">
                  <c:v>15687</c:v>
                </c:pt>
                <c:pt idx="4">
                  <c:v>15852</c:v>
                </c:pt>
                <c:pt idx="5">
                  <c:v>16100</c:v>
                </c:pt>
                <c:pt idx="6">
                  <c:v>16100</c:v>
                </c:pt>
                <c:pt idx="7">
                  <c:v>16290</c:v>
                </c:pt>
                <c:pt idx="8">
                  <c:v>16386</c:v>
                </c:pt>
                <c:pt idx="9">
                  <c:v>16269</c:v>
                </c:pt>
                <c:pt idx="10">
                  <c:v>16269</c:v>
                </c:pt>
                <c:pt idx="11">
                  <c:v>16170</c:v>
                </c:pt>
                <c:pt idx="12">
                  <c:v>15855</c:v>
                </c:pt>
                <c:pt idx="13">
                  <c:v>15752</c:v>
                </c:pt>
                <c:pt idx="14">
                  <c:v>15713</c:v>
                </c:pt>
                <c:pt idx="15">
                  <c:v>15761</c:v>
                </c:pt>
                <c:pt idx="16">
                  <c:v>15916</c:v>
                </c:pt>
                <c:pt idx="17">
                  <c:v>15891</c:v>
                </c:pt>
                <c:pt idx="18">
                  <c:v>15857</c:v>
                </c:pt>
                <c:pt idx="19">
                  <c:v>15977</c:v>
                </c:pt>
                <c:pt idx="20">
                  <c:v>15588</c:v>
                </c:pt>
                <c:pt idx="21">
                  <c:v>15715</c:v>
                </c:pt>
                <c:pt idx="22">
                  <c:v>15699</c:v>
                </c:pt>
              </c:numCache>
            </c:numRef>
          </c:val>
          <c:smooth val="1"/>
          <c:extLst>
            <c:ext xmlns:c16="http://schemas.microsoft.com/office/drawing/2014/chart" uri="{C3380CC4-5D6E-409C-BE32-E72D297353CC}">
              <c16:uniqueId val="{00000000-D561-4FE3-B323-E638A060AF5B}"/>
            </c:ext>
          </c:extLst>
        </c:ser>
        <c:dLbls>
          <c:showLegendKey val="0"/>
          <c:showVal val="0"/>
          <c:showCatName val="0"/>
          <c:showSerName val="0"/>
          <c:showPercent val="0"/>
          <c:showBubbleSize val="0"/>
        </c:dLbls>
        <c:smooth val="0"/>
        <c:axId val="440884824"/>
        <c:axId val="440881296"/>
      </c:lineChart>
      <c:dateAx>
        <c:axId val="440884824"/>
        <c:scaling>
          <c:orientation val="minMax"/>
        </c:scaling>
        <c:delete val="0"/>
        <c:axPos val="b"/>
        <c:numFmt formatCode="yyyy/mm/dd"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440881296"/>
        <c:crosses val="autoZero"/>
        <c:auto val="1"/>
        <c:lblOffset val="100"/>
        <c:baseTimeUnit val="days"/>
        <c:majorUnit val="2"/>
        <c:majorTimeUnit val="days"/>
      </c:dateAx>
      <c:valAx>
        <c:axId val="440881296"/>
        <c:scaling>
          <c:orientation val="minMax"/>
        </c:scaling>
        <c:delete val="0"/>
        <c:axPos val="l"/>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440884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股票流通统计!$C$2</c:f>
              <c:strCache>
                <c:ptCount val="1"/>
                <c:pt idx="0">
                  <c:v>市值(亿元)</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rgbClr val="000E4C"/>
              </a:solidFill>
            </a:ln>
            <a:effectLst>
              <a:outerShdw blurRad="40000" dist="23000" dir="5400000" rotWithShape="0">
                <a:srgbClr val="000000">
                  <a:alpha val="35000"/>
                </a:srgbClr>
              </a:outerShdw>
            </a:effectLst>
          </c:spPr>
          <c:invertIfNegative val="0"/>
          <c:dPt>
            <c:idx val="8"/>
            <c:invertIfNegative val="0"/>
            <c:bubble3D val="0"/>
            <c:spPr>
              <a:solidFill>
                <a:srgbClr val="000E4C"/>
              </a:solidFill>
              <a:ln>
                <a:solidFill>
                  <a:srgbClr val="000E4C"/>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1-7CA4-4B3E-A0C7-BD1662BF217B}"/>
              </c:ext>
            </c:extLst>
          </c:dPt>
          <c:dPt>
            <c:idx val="9"/>
            <c:invertIfNegative val="0"/>
            <c:bubble3D val="0"/>
            <c:spPr>
              <a:solidFill>
                <a:srgbClr val="000066"/>
              </a:solidFill>
              <a:ln>
                <a:solidFill>
                  <a:srgbClr val="000066"/>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3-B4FE-429B-9E3E-82436592AEF3}"/>
              </c:ext>
            </c:extLst>
          </c:dPt>
          <c:dPt>
            <c:idx val="10"/>
            <c:invertIfNegative val="0"/>
            <c:bubble3D val="0"/>
            <c:spPr>
              <a:solidFill>
                <a:srgbClr val="000066"/>
              </a:solidFill>
              <a:ln>
                <a:solidFill>
                  <a:srgbClr val="000066"/>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5-B4FE-429B-9E3E-82436592AEF3}"/>
              </c:ext>
            </c:extLst>
          </c:dPt>
          <c:dPt>
            <c:idx val="11"/>
            <c:invertIfNegative val="0"/>
            <c:bubble3D val="0"/>
            <c:spPr>
              <a:solidFill>
                <a:srgbClr val="FF9933"/>
              </a:solidFill>
              <a:ln>
                <a:solidFill>
                  <a:srgbClr val="FF9933"/>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6-8932-46FB-AED0-33D1E5577B42}"/>
              </c:ext>
            </c:extLst>
          </c:dPt>
          <c:dLbls>
            <c:dLbl>
              <c:idx val="3"/>
              <c:layout>
                <c:manualLayout>
                  <c:x val="-5.6098909902592689E-17"/>
                  <c:y val="-3.4834535954217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FE-429B-9E3E-82436592AEF3}"/>
                </c:ext>
              </c:extLst>
            </c:dLbl>
            <c:dLbl>
              <c:idx val="5"/>
              <c:layout>
                <c:manualLayout>
                  <c:x val="7.65215191221901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FE-429B-9E3E-82436592AEF3}"/>
                </c:ext>
              </c:extLst>
            </c:dLbl>
            <c:dLbl>
              <c:idx val="8"/>
              <c:spPr>
                <a:noFill/>
                <a:ln>
                  <a:noFill/>
                </a:ln>
                <a:effectLst/>
              </c:spPr>
              <c:txPr>
                <a:bodyPr rot="0" spcFirstLastPara="1" vertOverflow="ellipsis" vert="horz" wrap="square" anchor="ctr" anchorCtr="1"/>
                <a:lstStyle/>
                <a:p>
                  <a:pPr algn="ctr">
                    <a:defRPr sz="12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extLst>
                <c:ext xmlns:c16="http://schemas.microsoft.com/office/drawing/2014/chart" uri="{C3380CC4-5D6E-409C-BE32-E72D297353CC}">
                  <c16:uniqueId val="{00000001-7CA4-4B3E-A0C7-BD1662BF217B}"/>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股票流通统计!$A$3:$A$14</c:f>
              <c:numCache>
                <c:formatCode>yyyy/mm</c:formatCode>
                <c:ptCount val="12"/>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numCache>
            </c:numRef>
          </c:cat>
          <c:val>
            <c:numRef>
              <c:f>股票流通统计!$C$3:$C$14</c:f>
              <c:numCache>
                <c:formatCode>#,##0.00</c:formatCode>
                <c:ptCount val="12"/>
                <c:pt idx="0">
                  <c:v>3976.9291071647999</c:v>
                </c:pt>
                <c:pt idx="1">
                  <c:v>4660.7305523427003</c:v>
                </c:pt>
                <c:pt idx="2">
                  <c:v>2193.3460527594002</c:v>
                </c:pt>
                <c:pt idx="3">
                  <c:v>2264.4395405476998</c:v>
                </c:pt>
                <c:pt idx="4">
                  <c:v>4477.7973892796999</c:v>
                </c:pt>
                <c:pt idx="5">
                  <c:v>7802.4817586826002</c:v>
                </c:pt>
                <c:pt idx="6">
                  <c:v>4269.7914659439002</c:v>
                </c:pt>
                <c:pt idx="7">
                  <c:v>5540.7305411630014</c:v>
                </c:pt>
                <c:pt idx="8">
                  <c:v>4028.3531796116999</c:v>
                </c:pt>
                <c:pt idx="9">
                  <c:v>4720.5056458173003</c:v>
                </c:pt>
                <c:pt idx="10">
                  <c:v>3134.5837649802002</c:v>
                </c:pt>
                <c:pt idx="11">
                  <c:v>5522.3651609069002</c:v>
                </c:pt>
              </c:numCache>
            </c:numRef>
          </c:val>
          <c:extLst>
            <c:ext xmlns:c16="http://schemas.microsoft.com/office/drawing/2014/chart" uri="{C3380CC4-5D6E-409C-BE32-E72D297353CC}">
              <c16:uniqueId val="{00000002-7CA4-4B3E-A0C7-BD1662BF217B}"/>
            </c:ext>
          </c:extLst>
        </c:ser>
        <c:dLbls>
          <c:showLegendKey val="0"/>
          <c:showVal val="0"/>
          <c:showCatName val="0"/>
          <c:showSerName val="0"/>
          <c:showPercent val="0"/>
          <c:showBubbleSize val="0"/>
        </c:dLbls>
        <c:gapWidth val="150"/>
        <c:overlap val="-24"/>
        <c:axId val="440757520"/>
        <c:axId val="413995824"/>
      </c:barChart>
      <c:dateAx>
        <c:axId val="440757520"/>
        <c:scaling>
          <c:orientation val="minMax"/>
        </c:scaling>
        <c:delete val="0"/>
        <c:axPos val="b"/>
        <c:numFmt formatCode="yyyy/mm"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13995824"/>
        <c:crosses val="autoZero"/>
        <c:auto val="1"/>
        <c:lblOffset val="100"/>
        <c:baseTimeUnit val="months"/>
      </c:dateAx>
      <c:valAx>
        <c:axId val="413995824"/>
        <c:scaling>
          <c:orientation val="minMax"/>
          <c:max val="8000"/>
        </c:scaling>
        <c:delete val="1"/>
        <c:axPos val="l"/>
        <c:numFmt formatCode="#,##0.00" sourceLinked="1"/>
        <c:majorTickMark val="out"/>
        <c:minorTickMark val="none"/>
        <c:tickLblPos val="nextTo"/>
        <c:crossAx val="4407575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累计成交金额(亿元)</c:v>
                </c:pt>
              </c:strCache>
            </c:strRef>
          </c:tx>
          <c:spPr>
            <a:solidFill>
              <a:srgbClr val="000066"/>
            </a:solidFill>
            <a:ln>
              <a:noFill/>
            </a:ln>
            <a:effectLst/>
          </c:spPr>
          <c:invertIfNegative val="0"/>
          <c:cat>
            <c:numRef>
              <c:f>Sheet1!$A$2:$A$25</c:f>
              <c:numCache>
                <c:formatCode>m/d/yyyy</c:formatCode>
                <c:ptCount val="24"/>
                <c:pt idx="0">
                  <c:v>44561</c:v>
                </c:pt>
                <c:pt idx="1">
                  <c:v>44560</c:v>
                </c:pt>
                <c:pt idx="2">
                  <c:v>44559</c:v>
                </c:pt>
                <c:pt idx="3">
                  <c:v>44558</c:v>
                </c:pt>
                <c:pt idx="4">
                  <c:v>44557</c:v>
                </c:pt>
                <c:pt idx="5">
                  <c:v>44554</c:v>
                </c:pt>
                <c:pt idx="6">
                  <c:v>44553</c:v>
                </c:pt>
                <c:pt idx="7">
                  <c:v>44552</c:v>
                </c:pt>
                <c:pt idx="8">
                  <c:v>44551</c:v>
                </c:pt>
                <c:pt idx="9">
                  <c:v>44550</c:v>
                </c:pt>
                <c:pt idx="10">
                  <c:v>44547</c:v>
                </c:pt>
                <c:pt idx="11">
                  <c:v>44546</c:v>
                </c:pt>
                <c:pt idx="12">
                  <c:v>44545</c:v>
                </c:pt>
                <c:pt idx="13">
                  <c:v>44544</c:v>
                </c:pt>
                <c:pt idx="14">
                  <c:v>44543</c:v>
                </c:pt>
                <c:pt idx="15">
                  <c:v>44540</c:v>
                </c:pt>
                <c:pt idx="16">
                  <c:v>44539</c:v>
                </c:pt>
                <c:pt idx="17">
                  <c:v>44538</c:v>
                </c:pt>
                <c:pt idx="18">
                  <c:v>44537</c:v>
                </c:pt>
                <c:pt idx="19">
                  <c:v>44536</c:v>
                </c:pt>
                <c:pt idx="20">
                  <c:v>44533</c:v>
                </c:pt>
                <c:pt idx="21">
                  <c:v>44532</c:v>
                </c:pt>
                <c:pt idx="22">
                  <c:v>44531</c:v>
                </c:pt>
                <c:pt idx="23">
                  <c:v>44530</c:v>
                </c:pt>
              </c:numCache>
            </c:numRef>
          </c:cat>
          <c:val>
            <c:numRef>
              <c:f>Sheet1!$B$2:$B$25</c:f>
              <c:numCache>
                <c:formatCode>0.00_ </c:formatCode>
                <c:ptCount val="24"/>
                <c:pt idx="0">
                  <c:v>33.232296999999996</c:v>
                </c:pt>
                <c:pt idx="1">
                  <c:v>58.412459999999996</c:v>
                </c:pt>
                <c:pt idx="2">
                  <c:v>55.080516000000003</c:v>
                </c:pt>
                <c:pt idx="3">
                  <c:v>60.203288999999998</c:v>
                </c:pt>
                <c:pt idx="4">
                  <c:v>44.259768000000001</c:v>
                </c:pt>
                <c:pt idx="5">
                  <c:v>77.877274999999997</c:v>
                </c:pt>
                <c:pt idx="6">
                  <c:v>57.241486000000002</c:v>
                </c:pt>
                <c:pt idx="7">
                  <c:v>68.334191000000004</c:v>
                </c:pt>
                <c:pt idx="8">
                  <c:v>51.233480999999998</c:v>
                </c:pt>
                <c:pt idx="9">
                  <c:v>37.979434000000005</c:v>
                </c:pt>
                <c:pt idx="10">
                  <c:v>60.745720999999996</c:v>
                </c:pt>
                <c:pt idx="11">
                  <c:v>38.562207999999998</c:v>
                </c:pt>
                <c:pt idx="12">
                  <c:v>31.386966999999999</c:v>
                </c:pt>
                <c:pt idx="13">
                  <c:v>76.240500999999995</c:v>
                </c:pt>
                <c:pt idx="14">
                  <c:v>50.246735000000001</c:v>
                </c:pt>
                <c:pt idx="15">
                  <c:v>34.013016999999998</c:v>
                </c:pt>
                <c:pt idx="16">
                  <c:v>54.201756000000003</c:v>
                </c:pt>
                <c:pt idx="17">
                  <c:v>40.001975999999999</c:v>
                </c:pt>
                <c:pt idx="18">
                  <c:v>38.113098999999998</c:v>
                </c:pt>
                <c:pt idx="19">
                  <c:v>26.590105999999999</c:v>
                </c:pt>
                <c:pt idx="20">
                  <c:v>36.715897999999996</c:v>
                </c:pt>
                <c:pt idx="21">
                  <c:v>29.949421000000001</c:v>
                </c:pt>
                <c:pt idx="22">
                  <c:v>41.594645</c:v>
                </c:pt>
                <c:pt idx="23">
                  <c:v>28.561608000000003</c:v>
                </c:pt>
              </c:numCache>
            </c:numRef>
          </c:val>
          <c:extLst>
            <c:ext xmlns:c16="http://schemas.microsoft.com/office/drawing/2014/chart" uri="{C3380CC4-5D6E-409C-BE32-E72D297353CC}">
              <c16:uniqueId val="{00000000-4907-401B-A464-9E0128D91B5C}"/>
            </c:ext>
          </c:extLst>
        </c:ser>
        <c:dLbls>
          <c:showLegendKey val="0"/>
          <c:showVal val="0"/>
          <c:showCatName val="0"/>
          <c:showSerName val="0"/>
          <c:showPercent val="0"/>
          <c:showBubbleSize val="0"/>
        </c:dLbls>
        <c:gapWidth val="219"/>
        <c:axId val="440880904"/>
        <c:axId val="440882472"/>
      </c:barChart>
      <c:lineChart>
        <c:grouping val="standard"/>
        <c:varyColors val="0"/>
        <c:ser>
          <c:idx val="1"/>
          <c:order val="1"/>
          <c:tx>
            <c:strRef>
              <c:f>Sheet1!$C$1</c:f>
              <c:strCache>
                <c:ptCount val="1"/>
                <c:pt idx="0">
                  <c:v>平均溢/折价率（%）</c:v>
                </c:pt>
              </c:strCache>
            </c:strRef>
          </c:tx>
          <c:spPr>
            <a:ln w="28575" cap="rnd">
              <a:solidFill>
                <a:srgbClr val="FF9933"/>
              </a:solidFill>
              <a:round/>
            </a:ln>
            <a:effectLst/>
          </c:spPr>
          <c:marker>
            <c:symbol val="none"/>
          </c:marker>
          <c:cat>
            <c:numRef>
              <c:f>Sheet1!$A$2:$A$25</c:f>
              <c:numCache>
                <c:formatCode>m/d/yyyy</c:formatCode>
                <c:ptCount val="24"/>
                <c:pt idx="0">
                  <c:v>44561</c:v>
                </c:pt>
                <c:pt idx="1">
                  <c:v>44560</c:v>
                </c:pt>
                <c:pt idx="2">
                  <c:v>44559</c:v>
                </c:pt>
                <c:pt idx="3">
                  <c:v>44558</c:v>
                </c:pt>
                <c:pt idx="4">
                  <c:v>44557</c:v>
                </c:pt>
                <c:pt idx="5">
                  <c:v>44554</c:v>
                </c:pt>
                <c:pt idx="6">
                  <c:v>44553</c:v>
                </c:pt>
                <c:pt idx="7">
                  <c:v>44552</c:v>
                </c:pt>
                <c:pt idx="8">
                  <c:v>44551</c:v>
                </c:pt>
                <c:pt idx="9">
                  <c:v>44550</c:v>
                </c:pt>
                <c:pt idx="10">
                  <c:v>44547</c:v>
                </c:pt>
                <c:pt idx="11">
                  <c:v>44546</c:v>
                </c:pt>
                <c:pt idx="12">
                  <c:v>44545</c:v>
                </c:pt>
                <c:pt idx="13">
                  <c:v>44544</c:v>
                </c:pt>
                <c:pt idx="14">
                  <c:v>44543</c:v>
                </c:pt>
                <c:pt idx="15">
                  <c:v>44540</c:v>
                </c:pt>
                <c:pt idx="16">
                  <c:v>44539</c:v>
                </c:pt>
                <c:pt idx="17">
                  <c:v>44538</c:v>
                </c:pt>
                <c:pt idx="18">
                  <c:v>44537</c:v>
                </c:pt>
                <c:pt idx="19">
                  <c:v>44536</c:v>
                </c:pt>
                <c:pt idx="20">
                  <c:v>44533</c:v>
                </c:pt>
                <c:pt idx="21">
                  <c:v>44532</c:v>
                </c:pt>
                <c:pt idx="22">
                  <c:v>44531</c:v>
                </c:pt>
                <c:pt idx="23">
                  <c:v>44530</c:v>
                </c:pt>
              </c:numCache>
            </c:numRef>
          </c:cat>
          <c:val>
            <c:numRef>
              <c:f>Sheet1!$C$2:$C$25</c:f>
              <c:numCache>
                <c:formatCode>#,##0.00</c:formatCode>
                <c:ptCount val="24"/>
                <c:pt idx="0">
                  <c:v>-5.9973421882501547</c:v>
                </c:pt>
                <c:pt idx="1">
                  <c:v>-6.7235316329212882</c:v>
                </c:pt>
                <c:pt idx="2">
                  <c:v>-5.9715229351820307</c:v>
                </c:pt>
                <c:pt idx="3">
                  <c:v>-7.2748387985373872</c:v>
                </c:pt>
                <c:pt idx="4">
                  <c:v>-4.8742471886365983</c:v>
                </c:pt>
                <c:pt idx="5">
                  <c:v>-2.611442787129314</c:v>
                </c:pt>
                <c:pt idx="6">
                  <c:v>-8.2413589992955725</c:v>
                </c:pt>
                <c:pt idx="7">
                  <c:v>-9.5090795620869031</c:v>
                </c:pt>
                <c:pt idx="8">
                  <c:v>-6.5649363602025268</c:v>
                </c:pt>
                <c:pt idx="9">
                  <c:v>-4.9704648656969139</c:v>
                </c:pt>
                <c:pt idx="10">
                  <c:v>-3.0451629657100119</c:v>
                </c:pt>
                <c:pt idx="11">
                  <c:v>-5.4744624681645853</c:v>
                </c:pt>
                <c:pt idx="12">
                  <c:v>-5.9930852474789029</c:v>
                </c:pt>
                <c:pt idx="13">
                  <c:v>-3.6960175244886102</c:v>
                </c:pt>
                <c:pt idx="14">
                  <c:v>-4.3009834785711236</c:v>
                </c:pt>
                <c:pt idx="15">
                  <c:v>-7.6705777571251552</c:v>
                </c:pt>
                <c:pt idx="16">
                  <c:v>-6.6120636368192596</c:v>
                </c:pt>
                <c:pt idx="17">
                  <c:v>-6.8504625846971532</c:v>
                </c:pt>
                <c:pt idx="18">
                  <c:v>-3.585054650936002</c:v>
                </c:pt>
                <c:pt idx="19">
                  <c:v>-6.6140737190742476</c:v>
                </c:pt>
                <c:pt idx="20">
                  <c:v>-6.2492524226004464</c:v>
                </c:pt>
                <c:pt idx="21">
                  <c:v>-6.2476549470045137</c:v>
                </c:pt>
                <c:pt idx="22">
                  <c:v>-4.5050815982480454</c:v>
                </c:pt>
                <c:pt idx="23">
                  <c:v>-6.4703501536913262</c:v>
                </c:pt>
              </c:numCache>
            </c:numRef>
          </c:val>
          <c:smooth val="0"/>
          <c:extLst>
            <c:ext xmlns:c16="http://schemas.microsoft.com/office/drawing/2014/chart" uri="{C3380CC4-5D6E-409C-BE32-E72D297353CC}">
              <c16:uniqueId val="{00000001-4907-401B-A464-9E0128D91B5C}"/>
            </c:ext>
          </c:extLst>
        </c:ser>
        <c:dLbls>
          <c:showLegendKey val="0"/>
          <c:showVal val="0"/>
          <c:showCatName val="0"/>
          <c:showSerName val="0"/>
          <c:showPercent val="0"/>
          <c:showBubbleSize val="0"/>
        </c:dLbls>
        <c:marker val="1"/>
        <c:smooth val="0"/>
        <c:axId val="440884040"/>
        <c:axId val="440888352"/>
      </c:lineChart>
      <c:catAx>
        <c:axId val="440880904"/>
        <c:scaling>
          <c:orientation val="maxMin"/>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2472"/>
        <c:crosses val="autoZero"/>
        <c:auto val="0"/>
        <c:lblAlgn val="ctr"/>
        <c:lblOffset val="100"/>
        <c:noMultiLvlLbl val="1"/>
      </c:catAx>
      <c:valAx>
        <c:axId val="440882472"/>
        <c:scaling>
          <c:orientation val="minMax"/>
        </c:scaling>
        <c:delete val="0"/>
        <c:axPos val="r"/>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0904"/>
        <c:crosses val="autoZero"/>
        <c:crossBetween val="between"/>
      </c:valAx>
      <c:valAx>
        <c:axId val="440888352"/>
        <c:scaling>
          <c:orientation val="minMax"/>
        </c:scaling>
        <c:delete val="0"/>
        <c:axPos val="r"/>
        <c:numFmt formatCode="#,##0.00" sourceLinked="1"/>
        <c:majorTickMark val="out"/>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4040"/>
        <c:crosses val="max"/>
        <c:crossBetween val="between"/>
      </c:valAx>
      <c:dateAx>
        <c:axId val="440884040"/>
        <c:scaling>
          <c:orientation val="minMax"/>
        </c:scaling>
        <c:delete val="1"/>
        <c:axPos val="b"/>
        <c:numFmt formatCode="m/d/yyyy" sourceLinked="1"/>
        <c:majorTickMark val="out"/>
        <c:minorTickMark val="none"/>
        <c:tickLblPos val="nextTo"/>
        <c:crossAx val="440888352"/>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162155511811"/>
          <c:y val="0.11064843069337901"/>
          <c:w val="0.80211918064344745"/>
          <c:h val="0.62389054831807678"/>
        </c:manualLayout>
      </c:layout>
      <c:barChart>
        <c:barDir val="col"/>
        <c:grouping val="clustered"/>
        <c:varyColors val="0"/>
        <c:ser>
          <c:idx val="0"/>
          <c:order val="0"/>
          <c:tx>
            <c:strRef>
              <c:f>Sheet1!$B$1</c:f>
              <c:strCache>
                <c:ptCount val="1"/>
                <c:pt idx="0">
                  <c:v>沪深两市:融资融券余额</c:v>
                </c:pt>
              </c:strCache>
            </c:strRef>
          </c:tx>
          <c:spPr>
            <a:solidFill>
              <a:srgbClr val="000066"/>
            </a:solidFill>
            <a:ln>
              <a:noFill/>
            </a:ln>
            <a:effectLst>
              <a:outerShdw blurRad="40000" dist="23000" dir="5400000" rotWithShape="0">
                <a:srgbClr val="000000">
                  <a:alpha val="35000"/>
                </a:srgbClr>
              </a:outerShdw>
            </a:effectLst>
          </c:spPr>
          <c:invertIfNegative val="0"/>
          <c:trendline>
            <c:spPr>
              <a:ln w="19050" cap="rnd">
                <a:solidFill>
                  <a:srgbClr val="FF9933"/>
                </a:solidFill>
                <a:prstDash val="sysDash"/>
              </a:ln>
              <a:effectLst/>
            </c:spPr>
            <c:trendlineType val="linear"/>
            <c:dispRSqr val="0"/>
            <c:dispEq val="0"/>
          </c:trendline>
          <c:cat>
            <c:numRef>
              <c:f>Sheet1!$A$2:$A$24</c:f>
              <c:numCache>
                <c:formatCode>m/d/yyyy</c:formatCode>
                <c:ptCount val="23"/>
                <c:pt idx="0">
                  <c:v>44561</c:v>
                </c:pt>
                <c:pt idx="1">
                  <c:v>44560</c:v>
                </c:pt>
                <c:pt idx="2">
                  <c:v>44559</c:v>
                </c:pt>
                <c:pt idx="3">
                  <c:v>44558</c:v>
                </c:pt>
                <c:pt idx="4">
                  <c:v>44557</c:v>
                </c:pt>
                <c:pt idx="5">
                  <c:v>44554</c:v>
                </c:pt>
                <c:pt idx="6">
                  <c:v>44553</c:v>
                </c:pt>
                <c:pt idx="7">
                  <c:v>44552</c:v>
                </c:pt>
                <c:pt idx="8">
                  <c:v>44551</c:v>
                </c:pt>
                <c:pt idx="9">
                  <c:v>44550</c:v>
                </c:pt>
                <c:pt idx="10">
                  <c:v>44547</c:v>
                </c:pt>
                <c:pt idx="11">
                  <c:v>44546</c:v>
                </c:pt>
                <c:pt idx="12">
                  <c:v>44545</c:v>
                </c:pt>
                <c:pt idx="13">
                  <c:v>44544</c:v>
                </c:pt>
                <c:pt idx="14">
                  <c:v>44543</c:v>
                </c:pt>
                <c:pt idx="15">
                  <c:v>44540</c:v>
                </c:pt>
                <c:pt idx="16">
                  <c:v>44539</c:v>
                </c:pt>
                <c:pt idx="17">
                  <c:v>44538</c:v>
                </c:pt>
                <c:pt idx="18">
                  <c:v>44537</c:v>
                </c:pt>
                <c:pt idx="19">
                  <c:v>44536</c:v>
                </c:pt>
                <c:pt idx="20">
                  <c:v>44533</c:v>
                </c:pt>
                <c:pt idx="21">
                  <c:v>44532</c:v>
                </c:pt>
                <c:pt idx="22">
                  <c:v>44531</c:v>
                </c:pt>
              </c:numCache>
            </c:numRef>
          </c:cat>
          <c:val>
            <c:numRef>
              <c:f>Sheet1!$B$2:$B$24</c:f>
              <c:numCache>
                <c:formatCode>0.00_ </c:formatCode>
                <c:ptCount val="23"/>
                <c:pt idx="0">
                  <c:v>1.8321909999999999</c:v>
                </c:pt>
                <c:pt idx="1">
                  <c:v>1.8407610000000001</c:v>
                </c:pt>
                <c:pt idx="2">
                  <c:v>1.8374790000000001</c:v>
                </c:pt>
                <c:pt idx="3">
                  <c:v>1.838373</c:v>
                </c:pt>
                <c:pt idx="4">
                  <c:v>1.8349139999999999</c:v>
                </c:pt>
                <c:pt idx="5">
                  <c:v>1.8319970000000001</c:v>
                </c:pt>
                <c:pt idx="6">
                  <c:v>1.84158</c:v>
                </c:pt>
                <c:pt idx="7">
                  <c:v>1.839621</c:v>
                </c:pt>
                <c:pt idx="8">
                  <c:v>1.8372169999999999</c:v>
                </c:pt>
                <c:pt idx="9">
                  <c:v>1.837936</c:v>
                </c:pt>
                <c:pt idx="10">
                  <c:v>1.8419590000000001</c:v>
                </c:pt>
                <c:pt idx="11">
                  <c:v>1.8499779999999999</c:v>
                </c:pt>
                <c:pt idx="12">
                  <c:v>1.8494220000000001</c:v>
                </c:pt>
                <c:pt idx="13">
                  <c:v>1.848395</c:v>
                </c:pt>
                <c:pt idx="14">
                  <c:v>1.847464</c:v>
                </c:pt>
                <c:pt idx="15">
                  <c:v>1.8423450000000001</c:v>
                </c:pt>
                <c:pt idx="16">
                  <c:v>1.8423290000000001</c:v>
                </c:pt>
                <c:pt idx="17">
                  <c:v>1.841596</c:v>
                </c:pt>
                <c:pt idx="18">
                  <c:v>1.8373560000000002</c:v>
                </c:pt>
                <c:pt idx="19">
                  <c:v>1.8416999999999999</c:v>
                </c:pt>
                <c:pt idx="20">
                  <c:v>1.8441720000000001</c:v>
                </c:pt>
                <c:pt idx="21">
                  <c:v>1.845977</c:v>
                </c:pt>
                <c:pt idx="22">
                  <c:v>1.8532220000000001</c:v>
                </c:pt>
              </c:numCache>
            </c:numRef>
          </c:val>
          <c:extLst>
            <c:ext xmlns:c16="http://schemas.microsoft.com/office/drawing/2014/chart" uri="{C3380CC4-5D6E-409C-BE32-E72D297353CC}">
              <c16:uniqueId val="{00000001-55D0-45F3-BF92-96AEB5D1E494}"/>
            </c:ext>
          </c:extLst>
        </c:ser>
        <c:dLbls>
          <c:showLegendKey val="0"/>
          <c:showVal val="0"/>
          <c:showCatName val="0"/>
          <c:showSerName val="0"/>
          <c:showPercent val="0"/>
          <c:showBubbleSize val="0"/>
        </c:dLbls>
        <c:gapWidth val="100"/>
        <c:overlap val="-24"/>
        <c:axId val="440885216"/>
        <c:axId val="440887568"/>
      </c:barChart>
      <c:catAx>
        <c:axId val="440885216"/>
        <c:scaling>
          <c:orientation val="maxMin"/>
        </c:scaling>
        <c:delete val="0"/>
        <c:axPos val="b"/>
        <c:numFmt formatCode="m/d/yyyy"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440887568"/>
        <c:crosses val="autoZero"/>
        <c:auto val="0"/>
        <c:lblAlgn val="ctr"/>
        <c:lblOffset val="100"/>
        <c:tickMarkSkip val="1"/>
        <c:noMultiLvlLbl val="1"/>
      </c:catAx>
      <c:valAx>
        <c:axId val="440887568"/>
        <c:scaling>
          <c:orientation val="minMax"/>
          <c:min val="1.82"/>
        </c:scaling>
        <c:delete val="0"/>
        <c:axPos val="r"/>
        <c:majorGridlines>
          <c:spPr>
            <a:ln w="9525" cap="flat" cmpd="sng" algn="ctr">
              <a:solidFill>
                <a:schemeClr val="tx2">
                  <a:lumMod val="15000"/>
                  <a:lumOff val="85000"/>
                </a:schemeClr>
              </a:solidFill>
              <a:round/>
            </a:ln>
            <a:effectLst/>
          </c:spPr>
        </c:majorGridlines>
        <c:numFmt formatCode="0.00_ "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440885216"/>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月成交量</c:v>
                </c:pt>
              </c:strCache>
            </c:strRef>
          </c:tx>
          <c:spPr>
            <a:solidFill>
              <a:schemeClr val="accent1"/>
            </a:solidFill>
            <a:ln>
              <a:noFill/>
            </a:ln>
            <a:effectLst/>
          </c:spPr>
          <c:invertIfNegative val="0"/>
          <c:cat>
            <c:strRef>
              <c:f>Sheet1!$A$2:$A$11</c:f>
              <c:strCache>
                <c:ptCount val="10"/>
                <c:pt idx="0">
                  <c:v>螺纹钢2205</c:v>
                </c:pt>
                <c:pt idx="1">
                  <c:v>PTA205</c:v>
                </c:pt>
                <c:pt idx="2">
                  <c:v>铁矿石2205</c:v>
                </c:pt>
                <c:pt idx="3">
                  <c:v>甲醇205</c:v>
                </c:pt>
                <c:pt idx="4">
                  <c:v>PVC2205</c:v>
                </c:pt>
                <c:pt idx="5">
                  <c:v>豆粕2205</c:v>
                </c:pt>
                <c:pt idx="6">
                  <c:v>纯碱205</c:v>
                </c:pt>
                <c:pt idx="7">
                  <c:v>沪银2206</c:v>
                </c:pt>
                <c:pt idx="8">
                  <c:v>棕榈油2205</c:v>
                </c:pt>
                <c:pt idx="9">
                  <c:v>豆油2205</c:v>
                </c:pt>
              </c:strCache>
            </c:strRef>
          </c:cat>
          <c:val>
            <c:numRef>
              <c:f>Sheet1!$B$2:$B$11</c:f>
              <c:numCache>
                <c:formatCode>0.00_ </c:formatCode>
                <c:ptCount val="10"/>
                <c:pt idx="0">
                  <c:v>4545.9087</c:v>
                </c:pt>
                <c:pt idx="1">
                  <c:v>2324.7354</c:v>
                </c:pt>
                <c:pt idx="2">
                  <c:v>2235.1788000000001</c:v>
                </c:pt>
                <c:pt idx="3">
                  <c:v>2186.2044000000001</c:v>
                </c:pt>
                <c:pt idx="4">
                  <c:v>1892.0745999999999</c:v>
                </c:pt>
                <c:pt idx="5">
                  <c:v>1758.0071</c:v>
                </c:pt>
                <c:pt idx="6">
                  <c:v>1687.8236999999999</c:v>
                </c:pt>
                <c:pt idx="7">
                  <c:v>1315.4257</c:v>
                </c:pt>
                <c:pt idx="8">
                  <c:v>1280.4911</c:v>
                </c:pt>
                <c:pt idx="9">
                  <c:v>1254.5252</c:v>
                </c:pt>
              </c:numCache>
            </c:numRef>
          </c:val>
          <c:extLst>
            <c:ext xmlns:c16="http://schemas.microsoft.com/office/drawing/2014/chart" uri="{C3380CC4-5D6E-409C-BE32-E72D297353CC}">
              <c16:uniqueId val="{00000000-536D-48F2-B2C1-018C55DDCD54}"/>
            </c:ext>
          </c:extLst>
        </c:ser>
        <c:dLbls>
          <c:showLegendKey val="0"/>
          <c:showVal val="0"/>
          <c:showCatName val="0"/>
          <c:showSerName val="0"/>
          <c:showPercent val="0"/>
          <c:showBubbleSize val="0"/>
        </c:dLbls>
        <c:gapWidth val="219"/>
        <c:axId val="440886392"/>
        <c:axId val="440882864"/>
      </c:barChart>
      <c:scatterChart>
        <c:scatterStyle val="lineMarker"/>
        <c:varyColors val="0"/>
        <c:ser>
          <c:idx val="1"/>
          <c:order val="1"/>
          <c:tx>
            <c:strRef>
              <c:f>Sheet1!$C$1</c:f>
              <c:strCache>
                <c:ptCount val="1"/>
                <c:pt idx="0">
                  <c:v>月涨跌幅（%）</c:v>
                </c:pt>
              </c:strCache>
            </c:strRef>
          </c:tx>
          <c:spPr>
            <a:ln w="25400" cap="rnd">
              <a:noFill/>
              <a:round/>
            </a:ln>
            <a:effectLst/>
          </c:spPr>
          <c:marker>
            <c:symbol val="circle"/>
            <c:size val="5"/>
            <c:spPr>
              <a:solidFill>
                <a:srgbClr val="FF9933"/>
              </a:solidFill>
              <a:ln w="22225">
                <a:solidFill>
                  <a:srgbClr val="FF9933"/>
                </a:solidFill>
              </a:ln>
              <a:effectLst/>
            </c:spPr>
          </c:marker>
          <c:xVal>
            <c:strRef>
              <c:f>Sheet1!$A$2:$A$11</c:f>
              <c:strCache>
                <c:ptCount val="10"/>
                <c:pt idx="0">
                  <c:v>螺纹钢2205</c:v>
                </c:pt>
                <c:pt idx="1">
                  <c:v>PTA205</c:v>
                </c:pt>
                <c:pt idx="2">
                  <c:v>铁矿石2205</c:v>
                </c:pt>
                <c:pt idx="3">
                  <c:v>甲醇205</c:v>
                </c:pt>
                <c:pt idx="4">
                  <c:v>PVC2205</c:v>
                </c:pt>
                <c:pt idx="5">
                  <c:v>豆粕2205</c:v>
                </c:pt>
                <c:pt idx="6">
                  <c:v>纯碱205</c:v>
                </c:pt>
                <c:pt idx="7">
                  <c:v>沪银2206</c:v>
                </c:pt>
                <c:pt idx="8">
                  <c:v>棕榈油2205</c:v>
                </c:pt>
                <c:pt idx="9">
                  <c:v>豆油2205</c:v>
                </c:pt>
              </c:strCache>
            </c:strRef>
          </c:xVal>
          <c:yVal>
            <c:numRef>
              <c:f>Sheet1!$C$2:$C$11</c:f>
              <c:numCache>
                <c:formatCode>#,##0.0000</c:formatCode>
                <c:ptCount val="10"/>
                <c:pt idx="0">
                  <c:v>3.8637999999999999</c:v>
                </c:pt>
                <c:pt idx="1">
                  <c:v>7.8947000000000003</c:v>
                </c:pt>
                <c:pt idx="2">
                  <c:v>9.2382000000000009</c:v>
                </c:pt>
                <c:pt idx="3">
                  <c:v>0.19989999999999999</c:v>
                </c:pt>
                <c:pt idx="4">
                  <c:v>-0.51029999999999998</c:v>
                </c:pt>
                <c:pt idx="5">
                  <c:v>4.2796000000000003</c:v>
                </c:pt>
                <c:pt idx="6">
                  <c:v>-9.0685000000000002</c:v>
                </c:pt>
                <c:pt idx="7">
                  <c:v>0.68579999999999997</c:v>
                </c:pt>
                <c:pt idx="8">
                  <c:v>3.3936000000000002</c:v>
                </c:pt>
                <c:pt idx="9">
                  <c:v>3.1505000000000001</c:v>
                </c:pt>
              </c:numCache>
            </c:numRef>
          </c:yVal>
          <c:smooth val="0"/>
          <c:extLst>
            <c:ext xmlns:c16="http://schemas.microsoft.com/office/drawing/2014/chart" uri="{C3380CC4-5D6E-409C-BE32-E72D297353CC}">
              <c16:uniqueId val="{00000001-536D-48F2-B2C1-018C55DDCD54}"/>
            </c:ext>
          </c:extLst>
        </c:ser>
        <c:dLbls>
          <c:showLegendKey val="0"/>
          <c:showVal val="0"/>
          <c:showCatName val="0"/>
          <c:showSerName val="0"/>
          <c:showPercent val="0"/>
          <c:showBubbleSize val="0"/>
        </c:dLbls>
        <c:axId val="440887960"/>
        <c:axId val="440887176"/>
      </c:scatterChart>
      <c:catAx>
        <c:axId val="44088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2864"/>
        <c:crosses val="autoZero"/>
        <c:auto val="1"/>
        <c:lblAlgn val="ctr"/>
        <c:lblOffset val="100"/>
        <c:noMultiLvlLbl val="0"/>
      </c:catAx>
      <c:valAx>
        <c:axId val="440882864"/>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6392"/>
        <c:crosses val="autoZero"/>
        <c:crossBetween val="between"/>
      </c:valAx>
      <c:valAx>
        <c:axId val="440887176"/>
        <c:scaling>
          <c:orientation val="minMax"/>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440887960"/>
        <c:crosses val="max"/>
        <c:crossBetween val="midCat"/>
        <c:majorUnit val="10"/>
      </c:valAx>
      <c:valAx>
        <c:axId val="440887960"/>
        <c:scaling>
          <c:orientation val="minMax"/>
        </c:scaling>
        <c:delete val="1"/>
        <c:axPos val="t"/>
        <c:majorTickMark val="out"/>
        <c:minorTickMark val="none"/>
        <c:tickLblPos val="nextTo"/>
        <c:crossAx val="440887176"/>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w="19050">
      <a:solidFill>
        <a:schemeClr val="bg1"/>
      </a:solid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2022/1/13</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2022/1/13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5390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31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r>
              <a:rPr lang="zh-CN" altLang="en-US" dirty="0">
                <a:latin typeface="Arial" panose="020B0604020202020204" pitchFamily="34" charset="0"/>
              </a:rPr>
              <a:t>出现降温</a:t>
            </a:r>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10870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lang="zh-CN" altLang="en-US" sz="1200" b="0" i="0" kern="1200" dirty="0">
                <a:solidFill>
                  <a:schemeClr val="tx1"/>
                </a:solidFill>
                <a:effectLst/>
                <a:latin typeface="+mn-lt"/>
                <a:ea typeface="+mn-ea"/>
                <a:cs typeface="+mn-cs"/>
              </a:rPr>
              <a:t>铁矿石</a:t>
            </a:r>
            <a:r>
              <a:rPr lang="en-US" altLang="zh-CN" sz="1200" b="0" i="0" kern="1200" dirty="0">
                <a:solidFill>
                  <a:schemeClr val="tx1"/>
                </a:solidFill>
                <a:effectLst/>
                <a:latin typeface="+mn-lt"/>
                <a:ea typeface="+mn-ea"/>
                <a:cs typeface="+mn-cs"/>
              </a:rPr>
              <a:t>2205</a:t>
            </a:r>
            <a:r>
              <a:rPr lang="zh-CN" altLang="en-US" sz="1200" b="0" i="0" kern="1200" dirty="0">
                <a:solidFill>
                  <a:schemeClr val="tx1"/>
                </a:solidFill>
                <a:effectLst/>
                <a:latin typeface="+mn-lt"/>
                <a:ea typeface="+mn-ea"/>
                <a:cs typeface="+mn-cs"/>
              </a:rPr>
              <a:t>随着全国粗钢压产基本在</a:t>
            </a:r>
            <a:r>
              <a:rPr lang="en-US" altLang="zh-CN" sz="1200" b="0" i="0" kern="1200" dirty="0">
                <a:solidFill>
                  <a:schemeClr val="tx1"/>
                </a:solidFill>
                <a:effectLst/>
                <a:latin typeface="+mn-lt"/>
                <a:ea typeface="+mn-ea"/>
                <a:cs typeface="+mn-cs"/>
              </a:rPr>
              <a:t>12</a:t>
            </a:r>
            <a:r>
              <a:rPr lang="zh-CN" altLang="en-US" sz="1200" b="0" i="0" kern="1200" dirty="0">
                <a:solidFill>
                  <a:schemeClr val="tx1"/>
                </a:solidFill>
                <a:effectLst/>
                <a:latin typeface="+mn-lt"/>
                <a:ea typeface="+mn-ea"/>
                <a:cs typeface="+mn-cs"/>
              </a:rPr>
              <a:t>月完成任务，作为房地产和钢铁下游产业上涨</a:t>
            </a:r>
            <a:endParaRPr lang="en-US" altLang="zh-CN" sz="1200" b="0" i="0" kern="1200" dirty="0">
              <a:solidFill>
                <a:schemeClr val="tx1"/>
              </a:solidFill>
              <a:effectLst/>
              <a:latin typeface="+mn-lt"/>
              <a:ea typeface="+mn-ea"/>
              <a:cs typeface="+mn-cs"/>
            </a:endParaRPr>
          </a:p>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纯碱</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205</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zh-CN" altLang="en-US" b="0" i="0" dirty="0">
                <a:solidFill>
                  <a:srgbClr val="333333"/>
                </a:solidFill>
                <a:effectLst/>
                <a:latin typeface="arial" panose="020B0604020202020204" pitchFamily="34" charset="0"/>
              </a:rPr>
              <a:t>工业纯碱产品成本下滑，供货量提高导致库存量增加。</a:t>
            </a:r>
            <a:endParaRPr kumimoji="0" lang="en-US" altLang="zh-CN"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0944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中国石油从第六下降到第八</a:t>
            </a:r>
            <a:endParaRPr lang="en-US" altLang="zh-CN" dirty="0">
              <a:latin typeface="Arial" panose="020B0604020202020204" pitchFamily="34" charset="0"/>
            </a:endParaRPr>
          </a:p>
          <a:p>
            <a:r>
              <a:rPr lang="zh-CN" altLang="en-US" dirty="0">
                <a:latin typeface="Arial" panose="020B0604020202020204" pitchFamily="34" charset="0"/>
              </a:rPr>
              <a:t>海康威视从第四降到第五，东方财富和平安银行对调</a:t>
            </a:r>
            <a:endParaRPr lang="en-US" altLang="zh-CN" dirty="0">
              <a:latin typeface="Arial" panose="020B0604020202020204" pitchFamily="34" charset="0"/>
            </a:endParaRPr>
          </a:p>
          <a:p>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7374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l"/>
            <a:r>
              <a:rPr lang="en-US" altLang="zh-CN" sz="1200" b="0" i="0" kern="1200" dirty="0">
                <a:solidFill>
                  <a:schemeClr val="tx1"/>
                </a:solidFill>
                <a:effectLst/>
                <a:latin typeface="+mn-lt"/>
                <a:ea typeface="+mn-ea"/>
                <a:cs typeface="+mn-cs"/>
              </a:rPr>
              <a:t>ST</a:t>
            </a:r>
            <a:r>
              <a:rPr lang="zh-CN" altLang="en-US" sz="1200" b="0" i="0" kern="1200" dirty="0">
                <a:solidFill>
                  <a:schemeClr val="tx1"/>
                </a:solidFill>
                <a:effectLst/>
                <a:latin typeface="+mn-lt"/>
                <a:ea typeface="+mn-ea"/>
                <a:cs typeface="+mn-cs"/>
              </a:rPr>
              <a:t>松江资金合作</a:t>
            </a:r>
            <a:endParaRPr lang="en-US" altLang="zh-CN" sz="1200" b="0" i="0" kern="1200" dirty="0">
              <a:solidFill>
                <a:schemeClr val="tx1"/>
              </a:solidFill>
              <a:effectLst/>
              <a:latin typeface="+mn-lt"/>
              <a:ea typeface="+mn-ea"/>
              <a:cs typeface="+mn-cs"/>
            </a:endParaRPr>
          </a:p>
          <a:p>
            <a:pPr algn="l"/>
            <a:r>
              <a:rPr lang="zh-CN" altLang="en-US" sz="1200" b="0" i="0" kern="1200" dirty="0">
                <a:solidFill>
                  <a:schemeClr val="tx1"/>
                </a:solidFill>
                <a:effectLst/>
                <a:latin typeface="+mn-lt"/>
                <a:ea typeface="+mn-ea"/>
                <a:cs typeface="+mn-cs"/>
              </a:rPr>
              <a:t>西仪股份，重组概念</a:t>
            </a:r>
            <a:endParaRPr lang="en-US" altLang="zh-CN" sz="1200" b="0" i="0" kern="1200" dirty="0">
              <a:solidFill>
                <a:schemeClr val="tx1"/>
              </a:solidFill>
              <a:effectLst/>
              <a:latin typeface="+mn-lt"/>
              <a:ea typeface="+mn-ea"/>
              <a:cs typeface="+mn-cs"/>
            </a:endParaRPr>
          </a:p>
          <a:p>
            <a:pPr algn="l"/>
            <a:r>
              <a:rPr lang="zh-CN" altLang="en-US" sz="1200" b="0" i="0" kern="1200" dirty="0">
                <a:solidFill>
                  <a:schemeClr val="tx1"/>
                </a:solidFill>
                <a:effectLst/>
                <a:latin typeface="+mn-lt"/>
                <a:ea typeface="+mn-ea"/>
                <a:cs typeface="+mn-cs"/>
              </a:rPr>
              <a:t>王者榜中排名第三的西仪股份</a:t>
            </a:r>
            <a:r>
              <a:rPr lang="en-US" altLang="zh-CN" sz="1200" b="0" i="0" kern="1200" dirty="0">
                <a:solidFill>
                  <a:schemeClr val="tx1"/>
                </a:solidFill>
                <a:effectLst/>
                <a:latin typeface="+mn-lt"/>
                <a:ea typeface="+mn-ea"/>
                <a:cs typeface="+mn-cs"/>
              </a:rPr>
              <a:t>12</a:t>
            </a:r>
            <a:r>
              <a:rPr lang="zh-CN" altLang="en-US" sz="1200" b="0" i="0" kern="1200" dirty="0">
                <a:solidFill>
                  <a:schemeClr val="tx1"/>
                </a:solidFill>
                <a:effectLst/>
                <a:latin typeface="+mn-lt"/>
                <a:ea typeface="+mn-ea"/>
                <a:cs typeface="+mn-cs"/>
              </a:rPr>
              <a:t>月</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日晚间披露重大资产重组预案，拟通过向实控人兵器装备集团发行股份及支付现金的方式，购买建设工业</a:t>
            </a:r>
            <a:r>
              <a:rPr lang="en-US" altLang="zh-CN" sz="1200" b="0" i="0" kern="1200" dirty="0">
                <a:solidFill>
                  <a:schemeClr val="tx1"/>
                </a:solidFill>
                <a:effectLst/>
                <a:latin typeface="+mn-lt"/>
                <a:ea typeface="+mn-ea"/>
                <a:cs typeface="+mn-cs"/>
              </a:rPr>
              <a:t>100%</a:t>
            </a:r>
            <a:r>
              <a:rPr lang="zh-CN" altLang="en-US" sz="1200" b="0" i="0" kern="1200" dirty="0">
                <a:solidFill>
                  <a:schemeClr val="tx1"/>
                </a:solidFill>
                <a:effectLst/>
                <a:latin typeface="+mn-lt"/>
                <a:ea typeface="+mn-ea"/>
                <a:cs typeface="+mn-cs"/>
              </a:rPr>
              <a:t>股权，同时配套募资。此次交易的预估值及拟定价尚未确定。</a:t>
            </a:r>
            <a:endParaRPr lang="en-US" altLang="zh-CN" sz="1200" b="0" i="0" kern="1200" dirty="0">
              <a:solidFill>
                <a:schemeClr val="tx1"/>
              </a:solidFill>
              <a:effectLst/>
              <a:latin typeface="+mn-lt"/>
              <a:ea typeface="+mn-ea"/>
              <a:cs typeface="+mn-cs"/>
            </a:endParaRPr>
          </a:p>
          <a:p>
            <a:pPr algn="l"/>
            <a:r>
              <a:rPr lang="zh-CN" altLang="en-US" b="0" i="0" dirty="0">
                <a:solidFill>
                  <a:srgbClr val="222222"/>
                </a:solidFill>
                <a:effectLst/>
                <a:latin typeface="Arial" panose="020B0604020202020204" pitchFamily="34" charset="0"/>
              </a:rPr>
              <a:t>王者榜中排名第四的南风化工在</a:t>
            </a:r>
            <a:r>
              <a:rPr lang="en-US" altLang="zh-CN" b="0" i="0" dirty="0">
                <a:solidFill>
                  <a:srgbClr val="222222"/>
                </a:solidFill>
                <a:effectLst/>
                <a:latin typeface="Arial" panose="020B0604020202020204" pitchFamily="34" charset="0"/>
              </a:rPr>
              <a:t>12</a:t>
            </a:r>
            <a:r>
              <a:rPr lang="zh-CN" altLang="en-US" b="0" i="0" dirty="0">
                <a:solidFill>
                  <a:srgbClr val="222222"/>
                </a:solidFill>
                <a:effectLst/>
                <a:latin typeface="Arial" panose="020B0604020202020204" pitchFamily="34" charset="0"/>
              </a:rPr>
              <a:t>月</a:t>
            </a:r>
            <a:r>
              <a:rPr lang="en-US" altLang="zh-CN" b="0" i="0" dirty="0">
                <a:solidFill>
                  <a:srgbClr val="222222"/>
                </a:solidFill>
                <a:effectLst/>
                <a:latin typeface="Arial" panose="020B0604020202020204" pitchFamily="34" charset="0"/>
              </a:rPr>
              <a:t>17</a:t>
            </a:r>
            <a:r>
              <a:rPr lang="zh-CN" altLang="en-US" b="0" i="0" dirty="0">
                <a:solidFill>
                  <a:srgbClr val="222222"/>
                </a:solidFill>
                <a:effectLst/>
                <a:latin typeface="Arial" panose="020B0604020202020204" pitchFamily="34" charset="0"/>
              </a:rPr>
              <a:t>日发布公告称，证监会核准南风化工集团股份有限公司重大资产重组及向中条山有色金属集团有限公司等发行股份购买资产并募集配套资金的申请，重组完成后公司的主营业务将变更为铜金属的开采、选矿、冶炼及销售等。</a:t>
            </a:r>
            <a:endParaRPr lang="en-US" altLang="zh-CN" sz="1200" b="0" i="0" kern="1200" dirty="0">
              <a:solidFill>
                <a:schemeClr val="tx1"/>
              </a:solidFill>
              <a:effectLst/>
              <a:latin typeface="+mn-lt"/>
              <a:ea typeface="+mn-ea"/>
              <a:cs typeface="+mn-cs"/>
            </a:endParaRPr>
          </a:p>
          <a:p>
            <a:pPr algn="l"/>
            <a:endParaRPr lang="en-US" altLang="zh-CN" sz="1200" b="0" i="0" kern="1200" dirty="0">
              <a:solidFill>
                <a:schemeClr val="tx1"/>
              </a:solidFill>
              <a:effectLst/>
              <a:latin typeface="+mn-lt"/>
              <a:ea typeface="+mn-ea"/>
              <a:cs typeface="+mn-cs"/>
            </a:endParaRPr>
          </a:p>
          <a:p>
            <a:pPr algn="l"/>
            <a:endParaRPr lang="en-US" altLang="zh-CN" b="0" i="0" dirty="0">
              <a:solidFill>
                <a:srgbClr val="333333"/>
              </a:solidFill>
              <a:effectLst/>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84056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zh-CN" altLang="en-US" sz="1200" b="0" i="0" u="none" kern="1200" dirty="0">
                <a:solidFill>
                  <a:srgbClr val="000000"/>
                </a:solidFill>
                <a:effectLst/>
                <a:latin typeface="+mn-lt"/>
                <a:ea typeface="Microsoft Yahei" panose="020B0503020204020204" pitchFamily="34" charset="-122"/>
                <a:cs typeface="+mn-cs"/>
              </a:rPr>
              <a:t>克劳斯：业绩持续下跌</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sz="1200" b="0" i="0" u="none" kern="1200" dirty="0">
                <a:solidFill>
                  <a:srgbClr val="000000"/>
                </a:solidFill>
                <a:effectLst/>
                <a:latin typeface="+mn-lt"/>
                <a:ea typeface="Microsoft Yahei" panose="020B0503020204020204" pitchFamily="34" charset="-122"/>
                <a:cs typeface="+mn-cs"/>
              </a:rPr>
              <a:t>丰元股份：资金炒作，获利了结</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sz="1200" b="0" i="0" u="none" kern="1200" dirty="0">
                <a:solidFill>
                  <a:srgbClr val="000000"/>
                </a:solidFill>
                <a:effectLst/>
                <a:latin typeface="+mn-lt"/>
                <a:ea typeface="Microsoft Yahei" panose="020B0503020204020204" pitchFamily="34" charset="-122"/>
                <a:cs typeface="+mn-cs"/>
              </a:rPr>
              <a:t>清水源，股权激励和员工持股最多的公司</a:t>
            </a:r>
            <a:endParaRPr lang="en-US" altLang="zh-CN" sz="1200" b="0" i="0" u="none" kern="1200" dirty="0">
              <a:solidFill>
                <a:srgbClr val="000000"/>
              </a:solidFill>
              <a:effectLst/>
              <a:latin typeface="+mn-lt"/>
              <a:ea typeface="Microsoft Yahei" panose="020B0503020204020204" pitchFamily="34" charset="-122"/>
              <a:cs typeface="+mn-cs"/>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433604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dirty="0"/>
              <a:t>8</a:t>
            </a:r>
            <a:r>
              <a:rPr lang="zh-CN" altLang="en-US" dirty="0"/>
              <a:t>月涨幅居前个股，除恒丰工具外，其余均出现相应回落。</a:t>
            </a:r>
          </a:p>
        </p:txBody>
      </p:sp>
    </p:spTree>
    <p:extLst>
      <p:ext uri="{BB962C8B-B14F-4D97-AF65-F5344CB8AC3E}">
        <p14:creationId xmlns:p14="http://schemas.microsoft.com/office/powerpoint/2010/main" val="213797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17</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593736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356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971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天风证券：</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月以来，在疫情低基数效应、存量经济向增量经济过渡之下，</a:t>
            </a:r>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股经历</a:t>
            </a:r>
            <a:r>
              <a:rPr lang="en-US" altLang="zh-CN" sz="1200" b="0" i="0" kern="1200" dirty="0">
                <a:solidFill>
                  <a:schemeClr val="tx1"/>
                </a:solidFill>
                <a:effectLst/>
                <a:latin typeface="+mn-lt"/>
                <a:ea typeface="+mn-ea"/>
                <a:cs typeface="+mn-cs"/>
              </a:rPr>
              <a:t>2016</a:t>
            </a:r>
            <a:r>
              <a:rPr lang="zh-CN" altLang="en-US" sz="1200" b="0" i="0" kern="1200" dirty="0">
                <a:solidFill>
                  <a:schemeClr val="tx1"/>
                </a:solidFill>
                <a:effectLst/>
                <a:latin typeface="+mn-lt"/>
                <a:ea typeface="+mn-ea"/>
                <a:cs typeface="+mn-cs"/>
              </a:rPr>
              <a:t>年以来最为持续的小盘行情。明年小盘股低基数效应大概率会消失，例外的是“困境反转”和增量经济推动下“硬科技”相关的板块。大盘蓝筹或在地产、地产等传统经济托底式扩张或季度性脉冲下迎来阶段性行情。主要看好两类资产：</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基数效应逻辑中“困境反转”的板块；增量逻辑中，计划经济相关；景气度可以延续的板块。</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兴业证券：认为“跨年行情即将启动，珍惜岁末年初这段做多窗口”</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以券商、保险、地产基建为代表的低估值板块。一方面，稳增长压力下，房地产政策结构性放松的预期已开始升温，跨周期调节下基建也有望发力。另一方面，风险偏好抬升窗口，券商、保险等低估值板块有望迎来修复。</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）有望受益中美经贸关系缓和的机械设备、电气设备、纺织品、家具等板块。</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）整段跨年行情中，科技科创仍是主旋律。随着宏观环境逐步进入“宽货币、稳信用”阶段，市场风格将进一步偏向高景气、高增长的科创、科技。</a:t>
            </a:r>
            <a:endParaRPr lang="en-US" altLang="zh-CN" dirty="0">
              <a:ea typeface="宋体" panose="02010600030101010101" pitchFamily="2" charset="-122"/>
            </a:endParaRPr>
          </a:p>
          <a:p>
            <a:endParaRPr lang="en-US" altLang="zh-CN" dirty="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a typeface="宋体" panose="02010600030101010101" pitchFamily="2" charset="-122"/>
              </a:rPr>
              <a:t>中信证券：政策潜在支持的产业：比如房地产；目前估值不高，中长期前景比较明朗的中下游消费：食品饮料、医药、家电等；高景气制造：新能源汽车、新能源以及科技硬件半导体。特别关注输配电升级、汽车零部件等环节的制造机遇。中国经济更有韧劲的原因：</a:t>
            </a:r>
            <a:r>
              <a:rPr lang="en-US" altLang="zh-CN" dirty="0">
                <a:ea typeface="宋体" panose="02010600030101010101" pitchFamily="2" charset="-122"/>
              </a:rPr>
              <a:t>1.</a:t>
            </a:r>
            <a:r>
              <a:rPr lang="zh-CN" altLang="en-US" dirty="0">
                <a:ea typeface="宋体" panose="02010600030101010101" pitchFamily="2" charset="-122"/>
              </a:rPr>
              <a:t>防疫工作整体效果较好。</a:t>
            </a:r>
            <a:r>
              <a:rPr lang="en-US" altLang="zh-CN" dirty="0">
                <a:ea typeface="宋体" panose="02010600030101010101" pitchFamily="2" charset="-122"/>
              </a:rPr>
              <a:t>2.</a:t>
            </a:r>
            <a:r>
              <a:rPr lang="zh-CN" altLang="en-US" dirty="0">
                <a:ea typeface="宋体" panose="02010600030101010101" pitchFamily="2" charset="-122"/>
              </a:rPr>
              <a:t>有完整的市场体系，受到冲击的伤害更小。</a:t>
            </a:r>
            <a:r>
              <a:rPr lang="en-US" altLang="zh-CN" dirty="0">
                <a:ea typeface="宋体" panose="02010600030101010101" pitchFamily="2" charset="-122"/>
              </a:rPr>
              <a:t>3.</a:t>
            </a:r>
            <a:r>
              <a:rPr lang="zh-CN" altLang="en-US" sz="1200" b="0" i="0" kern="1200" dirty="0">
                <a:solidFill>
                  <a:schemeClr val="tx1"/>
                </a:solidFill>
                <a:effectLst/>
                <a:latin typeface="+mn-lt"/>
                <a:ea typeface="+mn-ea"/>
                <a:cs typeface="+mn-cs"/>
              </a:rPr>
              <a:t>中国股市所处的周期位置相对有利，</a:t>
            </a:r>
            <a:r>
              <a:rPr lang="en-US" altLang="zh-CN" sz="1200" b="0" i="0" kern="1200" dirty="0">
                <a:solidFill>
                  <a:schemeClr val="tx1"/>
                </a:solidFill>
                <a:effectLst/>
                <a:latin typeface="+mn-lt"/>
                <a:ea typeface="+mn-ea"/>
                <a:cs typeface="+mn-cs"/>
              </a:rPr>
              <a:t>2022</a:t>
            </a:r>
            <a:r>
              <a:rPr lang="zh-CN" altLang="en-US" sz="1200" b="0" i="0" kern="1200" dirty="0">
                <a:solidFill>
                  <a:schemeClr val="tx1"/>
                </a:solidFill>
                <a:effectLst/>
                <a:latin typeface="+mn-lt"/>
                <a:ea typeface="+mn-ea"/>
                <a:cs typeface="+mn-cs"/>
              </a:rPr>
              <a:t>年中国经济增长率先回归常态化且政策有望逐步放松，海外则处于增长临近高位而政策面临退出，该特征与</a:t>
            </a:r>
            <a:r>
              <a:rPr lang="en-US" altLang="zh-CN" sz="1200" b="0" i="0" kern="1200" dirty="0">
                <a:solidFill>
                  <a:schemeClr val="tx1"/>
                </a:solidFill>
                <a:effectLst/>
                <a:latin typeface="+mn-lt"/>
                <a:ea typeface="+mn-ea"/>
                <a:cs typeface="+mn-cs"/>
              </a:rPr>
              <a:t>2021</a:t>
            </a:r>
            <a:r>
              <a:rPr lang="zh-CN" altLang="en-US" sz="1200" b="0" i="0" kern="1200" dirty="0">
                <a:solidFill>
                  <a:schemeClr val="tx1"/>
                </a:solidFill>
                <a:effectLst/>
                <a:latin typeface="+mn-lt"/>
                <a:ea typeface="+mn-ea"/>
                <a:cs typeface="+mn-cs"/>
              </a:rPr>
              <a:t>年截然相反。</a:t>
            </a:r>
            <a:endParaRPr lang="en-US" altLang="zh-CN" sz="1200" b="0" i="0" kern="1200" dirty="0">
              <a:solidFill>
                <a:schemeClr val="tx1"/>
              </a:solidFill>
              <a:effectLst/>
              <a:latin typeface="+mn-lt"/>
              <a:ea typeface="+mn-ea"/>
              <a:cs typeface="+mn-cs"/>
            </a:endParaRPr>
          </a:p>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5226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37979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29047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76385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06949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47934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30897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r>
              <a:rPr lang="zh-CN" altLang="en-US" dirty="0">
                <a:latin typeface="Arial" panose="020B0604020202020204" pitchFamily="34" charset="0"/>
              </a:rPr>
              <a:t>制造业景气度双双回升</a:t>
            </a: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219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受监管考核、假期等因素影响，年底资金需求集中增加，资金价格容易出现较大波动，而人民银行一般会适时出手，满足金融机构流动性需求。</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2021</a:t>
            </a:r>
            <a:r>
              <a:rPr lang="zh-CN" altLang="en-US" dirty="0"/>
              <a:t>年末，中国人民银行连续“加码”公开市场操作。</a:t>
            </a:r>
            <a:r>
              <a:rPr lang="en-US" altLang="zh-CN" dirty="0"/>
              <a:t>2021</a:t>
            </a:r>
            <a:r>
              <a:rPr lang="zh-CN" altLang="en-US" dirty="0"/>
              <a:t>年</a:t>
            </a:r>
            <a:r>
              <a:rPr lang="en-US" altLang="zh-CN" dirty="0"/>
              <a:t>12</a:t>
            </a:r>
            <a:r>
              <a:rPr lang="zh-CN" altLang="en-US" dirty="0"/>
              <a:t>月</a:t>
            </a:r>
            <a:r>
              <a:rPr lang="en-US" altLang="zh-CN" dirty="0"/>
              <a:t>31</a:t>
            </a:r>
            <a:r>
              <a:rPr lang="zh-CN" altLang="en-US" dirty="0"/>
              <a:t>日，人民银行发布公告称，为维护年末流动性平稳，当日以利率招标方式开展了</a:t>
            </a:r>
            <a:r>
              <a:rPr lang="en-US" altLang="zh-CN" dirty="0"/>
              <a:t>1000</a:t>
            </a:r>
            <a:r>
              <a:rPr lang="zh-CN" altLang="en-US" dirty="0"/>
              <a:t>亿元逆回购操作，期限为</a:t>
            </a:r>
            <a:r>
              <a:rPr lang="en-US" altLang="zh-CN" dirty="0"/>
              <a:t>7</a:t>
            </a:r>
            <a:r>
              <a:rPr lang="zh-CN" altLang="en-US" dirty="0"/>
              <a:t>天，利率维持在</a:t>
            </a:r>
            <a:r>
              <a:rPr lang="en-US" altLang="zh-CN" dirty="0"/>
              <a:t>2.20%</a:t>
            </a:r>
            <a:r>
              <a:rPr lang="zh-CN" altLang="en-US" dirty="0"/>
              <a:t>。这已是央行连续</a:t>
            </a:r>
            <a:r>
              <a:rPr lang="en-US" altLang="zh-CN" dirty="0"/>
              <a:t>4</a:t>
            </a:r>
            <a:r>
              <a:rPr lang="zh-CN" altLang="en-US" dirty="0"/>
              <a:t>个工作日开展千亿级逆回购。</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从</a:t>
            </a:r>
            <a:r>
              <a:rPr lang="en-US" altLang="zh-CN" dirty="0"/>
              <a:t>2021</a:t>
            </a:r>
            <a:r>
              <a:rPr lang="zh-CN" altLang="en-US" dirty="0"/>
              <a:t>年</a:t>
            </a:r>
            <a:r>
              <a:rPr lang="en-US" altLang="zh-CN" dirty="0"/>
              <a:t>12</a:t>
            </a:r>
            <a:r>
              <a:rPr lang="zh-CN" altLang="en-US" dirty="0"/>
              <a:t>月全月来看，</a:t>
            </a:r>
            <a:r>
              <a:rPr lang="en-US" altLang="zh-CN" dirty="0"/>
              <a:t>12</a:t>
            </a:r>
            <a:r>
              <a:rPr lang="zh-CN" altLang="en-US" dirty="0"/>
              <a:t>月</a:t>
            </a:r>
            <a:r>
              <a:rPr lang="en-US" altLang="zh-CN" dirty="0"/>
              <a:t>15</a:t>
            </a:r>
            <a:r>
              <a:rPr lang="zh-CN" altLang="en-US" dirty="0"/>
              <a:t>日年内第二次全面降准落地，当日人民银行又超预期开展</a:t>
            </a:r>
            <a:r>
              <a:rPr lang="en-US" altLang="zh-CN" dirty="0"/>
              <a:t>5000</a:t>
            </a:r>
            <a:r>
              <a:rPr lang="zh-CN" altLang="en-US" dirty="0"/>
              <a:t>亿元中期借贷便利（</a:t>
            </a:r>
            <a:r>
              <a:rPr lang="en-US" altLang="zh-CN" dirty="0"/>
              <a:t>MLF</a:t>
            </a:r>
            <a:r>
              <a:rPr lang="zh-CN" altLang="en-US" dirty="0"/>
              <a:t>）操作，下半月重启</a:t>
            </a:r>
            <a:r>
              <a:rPr lang="en-US" altLang="zh-CN" dirty="0"/>
              <a:t>14</a:t>
            </a:r>
            <a:r>
              <a:rPr lang="zh-CN" altLang="en-US" dirty="0"/>
              <a:t>天期逆回购，降准后资金利率虽有下行但仍维持在年度波动区间内。</a:t>
            </a:r>
            <a:endParaRPr lang="en-US" altLang="zh-CN" dirty="0"/>
          </a:p>
        </p:txBody>
      </p:sp>
    </p:spTree>
    <p:extLst>
      <p:ext uri="{BB962C8B-B14F-4D97-AF65-F5344CB8AC3E}">
        <p14:creationId xmlns:p14="http://schemas.microsoft.com/office/powerpoint/2010/main" val="355380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0588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53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491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497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2022/1/13</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2022/1/13</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4.xml"/><Relationship Id="rId1" Type="http://schemas.openxmlformats.org/officeDocument/2006/relationships/themeOverride" Target="../theme/themeOverride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9.xml"/><Relationship Id="rId1" Type="http://schemas.openxmlformats.org/officeDocument/2006/relationships/themeOverride" Target="../theme/themeOverride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9.xml"/><Relationship Id="rId1" Type="http://schemas.openxmlformats.org/officeDocument/2006/relationships/themeOverride" Target="../theme/themeOverride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5.xml"/><Relationship Id="rId1" Type="http://schemas.openxmlformats.org/officeDocument/2006/relationships/themeOverride" Target="../theme/themeOverride11.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5.xml"/><Relationship Id="rId1" Type="http://schemas.openxmlformats.org/officeDocument/2006/relationships/themeOverride" Target="../theme/themeOverride12.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5.xml"/><Relationship Id="rId1" Type="http://schemas.openxmlformats.org/officeDocument/2006/relationships/themeOverride" Target="../theme/themeOverride13.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5.xml"/><Relationship Id="rId1" Type="http://schemas.openxmlformats.org/officeDocument/2006/relationships/themeOverride" Target="../theme/themeOverride14.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5.xml"/><Relationship Id="rId1" Type="http://schemas.openxmlformats.org/officeDocument/2006/relationships/themeOverride" Target="../theme/themeOverride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chart" Target="../charts/chart16.xml"/><Relationship Id="rId2" Type="http://schemas.openxmlformats.org/officeDocument/2006/relationships/tags" Target="../tags/tag3.xml"/><Relationship Id="rId1" Type="http://schemas.openxmlformats.org/officeDocument/2006/relationships/themeOverride" Target="../theme/themeOverride1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themeOverride" Target="../theme/themeOverride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1.xml"/><Relationship Id="rId1" Type="http://schemas.openxmlformats.org/officeDocument/2006/relationships/themeOverride" Target="../theme/themeOverride4.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2.xml"/><Relationship Id="rId1" Type="http://schemas.openxmlformats.org/officeDocument/2006/relationships/themeOverride" Target="../theme/themeOverride5.xml"/><Relationship Id="rId5" Type="http://schemas.openxmlformats.org/officeDocument/2006/relationships/chart" Target="../charts/chart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1.xml"/><Relationship Id="rId1" Type="http://schemas.openxmlformats.org/officeDocument/2006/relationships/themeOverride" Target="../theme/themeOverride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9.xml"/><Relationship Id="rId1" Type="http://schemas.openxmlformats.org/officeDocument/2006/relationships/themeOverride" Target="../theme/themeOverride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77749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en-US" sz="3600" b="1"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融客月报</a:t>
            </a:r>
            <a:r>
              <a:rPr kumimoji="0" lang="en-US" altLang="zh-CN" sz="3600" b="1"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altLang="en-US" sz="3600" b="1" i="0" u="none" strike="noStrike" kern="120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1" name="Text Box 6"/>
          <p:cNvSpPr txBox="1">
            <a:spLocks noChangeArrowheads="1"/>
          </p:cNvSpPr>
          <p:nvPr/>
        </p:nvSpPr>
        <p:spPr bwMode="gray">
          <a:xfrm>
            <a:off x="1757681" y="2492375"/>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36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zh-CN" altLang="en-US" sz="36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二级市场</a:t>
            </a:r>
            <a:r>
              <a:rPr kumimoji="0" lang="zh-CN" altLang="en-US"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2021</a:t>
            </a:r>
            <a:r>
              <a:rPr kumimoji="0" lang="zh-CN" altLang="en-US"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a:t>
            </a:r>
            <a:endParaRPr kumimoji="0" lang="zh-CN" altLang="en-US" sz="36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731838" y="277200"/>
            <a:ext cx="3239803" cy="360000"/>
          </a:xfrm>
          <a:prstGeom prst="rect">
            <a:avLst/>
          </a:prstGeom>
          <a:noFill/>
          <a:ln w="9525" algn="ctr">
            <a:noFill/>
            <a:miter lim="800000"/>
          </a:ln>
        </p:spPr>
        <p:txBody>
          <a:bodyPr lIns="0" tIns="0" rIns="0" bIns="0"/>
          <a:lstStyle/>
          <a:p>
            <a:pPr>
              <a:defRPr/>
            </a:pP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大宗交易统计及折价率</a:t>
            </a:r>
          </a:p>
        </p:txBody>
      </p:sp>
      <p:sp>
        <p:nvSpPr>
          <p:cNvPr id="7" name="文本框 6"/>
          <p:cNvSpPr txBox="1"/>
          <p:nvPr/>
        </p:nvSpPr>
        <p:spPr bwMode="auto">
          <a:xfrm>
            <a:off x="7739743" y="2119813"/>
            <a:ext cx="4452257" cy="2461700"/>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lang="en-US" sz="2000" dirty="0">
                <a:latin typeface="微软雅黑" panose="020B0503020204020204" pitchFamily="34" charset="-122"/>
                <a:ea typeface="微软雅黑" panose="020B0503020204020204" pitchFamily="34" charset="-122"/>
                <a:sym typeface="微软雅黑" panose="020B0503020204020204" pitchFamily="34" charset="-122"/>
              </a:rPr>
              <a:t>12</a:t>
            </a:r>
            <a:r>
              <a:rPr kumimoji="0" sz="2000" b="0"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月大宗市场总成交额</a:t>
            </a:r>
            <a:r>
              <a:rPr kumimoji="0" 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lang="en-US" sz="2000" dirty="0">
                <a:latin typeface="微软雅黑" panose="020B0503020204020204" pitchFamily="34" charset="-122"/>
                <a:ea typeface="微软雅黑" panose="020B0503020204020204" pitchFamily="34" charset="-122"/>
                <a:sym typeface="微软雅黑" panose="020B0503020204020204" pitchFamily="34" charset="-122"/>
              </a:rPr>
              <a:t>1130.78 </a:t>
            </a:r>
            <a:r>
              <a:rPr kumimoji="0" sz="2000" b="0"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亿元</a:t>
            </a:r>
            <a:endParaRPr kumimoji="0" 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lvl="0" fontAlgn="base">
              <a:lnSpc>
                <a:spcPct val="200000"/>
              </a:lnSpc>
              <a:spcBef>
                <a:spcPct val="0"/>
              </a:spcBef>
              <a:spcAft>
                <a:spcPct val="0"/>
              </a:spcAft>
              <a:defRPr/>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较上月</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增加 </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206.49</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亿元</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lvl="0" fontAlgn="base">
              <a:lnSpc>
                <a:spcPct val="200000"/>
              </a:lnSpc>
              <a:spcBef>
                <a:spcPct val="0"/>
              </a:spcBef>
              <a:spcAft>
                <a:spcPct val="0"/>
              </a:spcAft>
              <a:defRPr/>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月大宗市场平均折价率 </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5.84%</a:t>
            </a:r>
          </a:p>
          <a:p>
            <a:pPr lvl="0" fontAlgn="base">
              <a:lnSpc>
                <a:spcPct val="200000"/>
              </a:lnSpc>
              <a:spcBef>
                <a:spcPct val="0"/>
              </a:spcBef>
              <a:spcAft>
                <a:spcPct val="0"/>
              </a:spcAft>
              <a:defRPr/>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较上月</a:t>
            </a:r>
            <a:r>
              <a:rPr lang="zh-CN" altLang="en-US"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下行 </a:t>
            </a:r>
            <a:r>
              <a:rPr lang="en-US" altLang="zh-CN"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0.13</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a:t>
            </a:r>
          </a:p>
        </p:txBody>
      </p:sp>
      <p:graphicFrame>
        <p:nvGraphicFramePr>
          <p:cNvPr id="4" name="图表 3"/>
          <p:cNvGraphicFramePr/>
          <p:nvPr>
            <p:extLst>
              <p:ext uri="{D42A27DB-BD31-4B8C-83A1-F6EECF244321}">
                <p14:modId xmlns:p14="http://schemas.microsoft.com/office/powerpoint/2010/main" val="2480166803"/>
              </p:ext>
            </p:extLst>
          </p:nvPr>
        </p:nvGraphicFramePr>
        <p:xfrm>
          <a:off x="231491" y="1013776"/>
          <a:ext cx="7508252" cy="5289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609559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融资融券余额（万亿）</a:t>
            </a:r>
          </a:p>
        </p:txBody>
      </p:sp>
      <p:sp>
        <p:nvSpPr>
          <p:cNvPr id="8" name="文本框 7"/>
          <p:cNvSpPr txBox="1"/>
          <p:nvPr/>
        </p:nvSpPr>
        <p:spPr bwMode="auto">
          <a:xfrm>
            <a:off x="7480300" y="1752099"/>
            <a:ext cx="4711700" cy="3600473"/>
          </a:xfrm>
          <a:prstGeom prst="rect">
            <a:avLst/>
          </a:prstGeom>
          <a:noFill/>
          <a:ln w="9525">
            <a:noFill/>
            <a:miter lim="800000"/>
          </a:ln>
        </p:spPr>
        <p:txBody>
          <a:bodyPr wrap="square" lIns="0" tIns="0" rIns="0" bIns="0" rtlCol="0">
            <a:spAutoFit/>
          </a:bodyPr>
          <a:lstStyle/>
          <a:p>
            <a:pPr marL="0" marR="0" lvl="0" defTabSz="914400" rtl="0" eaLnBrk="1" fontAlgn="auto" latinLnBrk="0" hangingPunct="1">
              <a:lnSpc>
                <a:spcPct val="200000"/>
              </a:lnSpc>
              <a:spcBef>
                <a:spcPts val="0"/>
              </a:spcBef>
              <a:spcAft>
                <a:spcPts val="0"/>
              </a:spcAft>
              <a:buClrTx/>
              <a:buSzTx/>
              <a:buFontTx/>
              <a:buNone/>
              <a:tabLst/>
              <a:defRPr/>
            </a:pP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000" noProof="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月底两融余额为</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1.85</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defTabSz="914400" rtl="0" eaLnBrk="1" fontAlgn="auto" latinLnBrk="0" hangingPunct="1">
              <a:lnSpc>
                <a:spcPct val="2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2021</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月底两融余额为</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1.84</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defTabSz="914400" rtl="0" eaLnBrk="1" fontAlgn="auto" latinLnBrk="0" hangingPunct="1">
              <a:lnSpc>
                <a:spcPct val="2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较上月底</a:t>
            </a:r>
            <a:r>
              <a:rPr lang="zh-CN" altLang="en-US" sz="2000" b="1" noProof="0"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减少</a:t>
            </a:r>
            <a:r>
              <a:rPr lang="en-US" altLang="zh-CN" sz="2000" b="1" noProof="0"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209.94</a:t>
            </a:r>
            <a:r>
              <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亿元</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marL="0" marR="0" lvl="0" defTabSz="914400" rtl="0" eaLnBrk="1" fontAlgn="auto" latinLnBrk="0" hangingPunct="1">
              <a:lnSpc>
                <a:spcPct val="2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两融余额</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月月初呈现递减趋势，月中稳步上涨，下旬突降然后回升，整体呈下降趋势，与大盘走势相近。</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6" name="图表 5"/>
          <p:cNvGraphicFramePr/>
          <p:nvPr>
            <p:extLst>
              <p:ext uri="{D42A27DB-BD31-4B8C-83A1-F6EECF244321}">
                <p14:modId xmlns:p14="http://schemas.microsoft.com/office/powerpoint/2010/main" val="3641171121"/>
              </p:ext>
            </p:extLst>
          </p:nvPr>
        </p:nvGraphicFramePr>
        <p:xfrm>
          <a:off x="230399" y="1015200"/>
          <a:ext cx="7746953" cy="5275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136228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商品期货合约概览</a:t>
            </a:r>
          </a:p>
        </p:txBody>
      </p:sp>
      <p:graphicFrame>
        <p:nvGraphicFramePr>
          <p:cNvPr id="13" name="图表 12"/>
          <p:cNvGraphicFramePr/>
          <p:nvPr>
            <p:extLst>
              <p:ext uri="{D42A27DB-BD31-4B8C-83A1-F6EECF244321}">
                <p14:modId xmlns:p14="http://schemas.microsoft.com/office/powerpoint/2010/main" val="577044837"/>
              </p:ext>
            </p:extLst>
          </p:nvPr>
        </p:nvGraphicFramePr>
        <p:xfrm>
          <a:off x="230399" y="1015200"/>
          <a:ext cx="11647175" cy="528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63144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沪深两市市值前十（万亿）</a:t>
            </a:r>
          </a:p>
        </p:txBody>
      </p:sp>
      <p:graphicFrame>
        <p:nvGraphicFramePr>
          <p:cNvPr id="4" name="图表 3"/>
          <p:cNvGraphicFramePr/>
          <p:nvPr>
            <p:extLst>
              <p:ext uri="{D42A27DB-BD31-4B8C-83A1-F6EECF244321}">
                <p14:modId xmlns:p14="http://schemas.microsoft.com/office/powerpoint/2010/main" val="2673362024"/>
              </p:ext>
            </p:extLst>
          </p:nvPr>
        </p:nvGraphicFramePr>
        <p:xfrm>
          <a:off x="1199229" y="908050"/>
          <a:ext cx="9744840" cy="2592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3163362197"/>
              </p:ext>
            </p:extLst>
          </p:nvPr>
        </p:nvGraphicFramePr>
        <p:xfrm>
          <a:off x="1223580" y="3500438"/>
          <a:ext cx="9744840" cy="29870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87061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月涨幅居前个股</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去除发行不足一年新股</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p>
        </p:txBody>
      </p:sp>
      <p:graphicFrame>
        <p:nvGraphicFramePr>
          <p:cNvPr id="8" name="图表 7"/>
          <p:cNvGraphicFramePr/>
          <p:nvPr>
            <p:extLst>
              <p:ext uri="{D42A27DB-BD31-4B8C-83A1-F6EECF244321}">
                <p14:modId xmlns:p14="http://schemas.microsoft.com/office/powerpoint/2010/main" val="788037677"/>
              </p:ext>
            </p:extLst>
          </p:nvPr>
        </p:nvGraphicFramePr>
        <p:xfrm>
          <a:off x="0" y="939857"/>
          <a:ext cx="12192000" cy="528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48830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股跌幅居前个股</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去除发行不足一年新股</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 name="图表 4"/>
          <p:cNvGraphicFramePr/>
          <p:nvPr>
            <p:extLst>
              <p:ext uri="{D42A27DB-BD31-4B8C-83A1-F6EECF244321}">
                <p14:modId xmlns:p14="http://schemas.microsoft.com/office/powerpoint/2010/main" val="2147197816"/>
              </p:ext>
            </p:extLst>
          </p:nvPr>
        </p:nvGraphicFramePr>
        <p:xfrm>
          <a:off x="0" y="907200"/>
          <a:ext cx="12191999" cy="5288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月涨幅居前个股的</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月表现情况</a:t>
            </a:r>
            <a:endPar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7" name="图表 6"/>
          <p:cNvGraphicFramePr/>
          <p:nvPr>
            <p:extLst>
              <p:ext uri="{D42A27DB-BD31-4B8C-83A1-F6EECF244321}">
                <p14:modId xmlns:p14="http://schemas.microsoft.com/office/powerpoint/2010/main" val="3817509033"/>
              </p:ext>
            </p:extLst>
          </p:nvPr>
        </p:nvGraphicFramePr>
        <p:xfrm>
          <a:off x="0" y="925285"/>
          <a:ext cx="12192000" cy="5550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222400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731838" y="277200"/>
            <a:ext cx="5040312" cy="360000"/>
          </a:xfrm>
        </p:spPr>
        <p:txBody>
          <a:bodyPr lIns="0" tIns="0" rIns="0" bIns="0"/>
          <a:lstStyle/>
          <a:p>
            <a:pPr eaLnBrk="1" fontAlgn="auto" hangingPunct="1">
              <a:spcBef>
                <a:spcPts val="0"/>
              </a:spcBef>
              <a:spcAft>
                <a:spcPts val="0"/>
              </a:spcAft>
              <a:defRPr/>
            </a:pPr>
            <a:r>
              <a:rPr lang="en-US" altLang="zh-CN"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12</a:t>
            </a:r>
            <a:r>
              <a:rPr lang="zh-CN" altLang="en-US"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月热门公司解读</a:t>
            </a:r>
            <a:r>
              <a:rPr lang="en-US" altLang="zh-CN"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九安医疗</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0" y="4833280"/>
            <a:ext cx="12192000" cy="1526187"/>
          </a:xfrm>
          <a:prstGeom prst="rect">
            <a:avLst/>
          </a:prstGeom>
          <a:noFill/>
          <a:ln w="9525">
            <a:noFill/>
            <a:miter lim="800000"/>
          </a:ln>
        </p:spPr>
        <p:txBody>
          <a:bodyPr wrap="square" rtlCol="0">
            <a:spAutoFit/>
          </a:bodyPr>
          <a:lstStyle/>
          <a:p>
            <a:pPr lvl="0" indent="457200">
              <a:lnSpc>
                <a:spcPct val="150000"/>
              </a:lnSpc>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奥密克戎毒株肆虐全球，其以高度突变与高传染性引起了人们新一轮的恐慌情绪。九安医疗回复深交所问询函中，公司表示从理论上可推公司试剂盒产品对检测</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Omicron</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病毒的有效性。从亚马逊搜索新冠检测试剂盒的结果来看，公司</a:t>
            </a:r>
            <a:r>
              <a:rPr lang="en-US" altLang="zh-CN" sz="1600" dirty="0" err="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iHealth</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的试剂盒的确拥有较多的用户评价，且排名靠前，但究竟销量如何并未显示。事实上家用</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OTC</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新冠抗原试剂盒在美国的准入门槛并不高，除九安医疗外，美国也批准了其他几家抗原检测产品。在激烈的竞争下，九安医疗能否真正抢占美国市场，未来销量究竟能维持多久还有待观察。</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rcRect/>
          <a:stretch/>
        </p:blipFill>
        <p:spPr>
          <a:xfrm>
            <a:off x="6111982" y="1344106"/>
            <a:ext cx="5881667" cy="3489174"/>
          </a:xfrm>
          <a:prstGeom prst="rect">
            <a:avLst/>
          </a:prstGeom>
        </p:spPr>
      </p:pic>
      <p:pic>
        <p:nvPicPr>
          <p:cNvPr id="3" name="图片 2">
            <a:extLst>
              <a:ext uri="{FF2B5EF4-FFF2-40B4-BE49-F238E27FC236}">
                <a16:creationId xmlns:a16="http://schemas.microsoft.com/office/drawing/2014/main" id="{ECA1CE57-EDF0-4A1B-ADD9-ED43646AA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6566" y="1183394"/>
            <a:ext cx="5842668" cy="3489174"/>
          </a:xfrm>
          <a:prstGeom prst="rect">
            <a:avLst/>
          </a:prstGeom>
        </p:spPr>
      </p:pic>
    </p:spTree>
    <p:extLst>
      <p:ext uri="{BB962C8B-B14F-4D97-AF65-F5344CB8AC3E}">
        <p14:creationId xmlns:p14="http://schemas.microsoft.com/office/powerpoint/2010/main" val="7197849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月股权质押比例前十</a:t>
            </a:r>
          </a:p>
        </p:txBody>
      </p:sp>
      <p:graphicFrame>
        <p:nvGraphicFramePr>
          <p:cNvPr id="5" name="图表 4">
            <a:extLst>
              <a:ext uri="{FF2B5EF4-FFF2-40B4-BE49-F238E27FC236}">
                <a16:creationId xmlns:a16="http://schemas.microsoft.com/office/drawing/2014/main" id="{E2172331-C648-4C7E-8D81-197C38BC65EB}"/>
              </a:ext>
            </a:extLst>
          </p:cNvPr>
          <p:cNvGraphicFramePr>
            <a:graphicFrameLocks/>
          </p:cNvGraphicFramePr>
          <p:nvPr>
            <p:extLst>
              <p:ext uri="{D42A27DB-BD31-4B8C-83A1-F6EECF244321}">
                <p14:modId xmlns:p14="http://schemas.microsoft.com/office/powerpoint/2010/main" val="3556117594"/>
              </p:ext>
            </p:extLst>
          </p:nvPr>
        </p:nvGraphicFramePr>
        <p:xfrm>
          <a:off x="482600" y="1066800"/>
          <a:ext cx="11239500" cy="514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583979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月第一大股东累计质押数占持股比例变化</a:t>
            </a:r>
          </a:p>
        </p:txBody>
      </p:sp>
      <p:pic>
        <p:nvPicPr>
          <p:cNvPr id="4" name="图片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7869" y="961051"/>
            <a:ext cx="5750932" cy="3447359"/>
          </a:xfrm>
          <a:prstGeom prst="rect">
            <a:avLst/>
          </a:prstGeom>
        </p:spPr>
      </p:pic>
      <p:graphicFrame>
        <p:nvGraphicFramePr>
          <p:cNvPr id="6" name="图表 5">
            <a:extLst>
              <a:ext uri="{FF2B5EF4-FFF2-40B4-BE49-F238E27FC236}">
                <a16:creationId xmlns:a16="http://schemas.microsoft.com/office/drawing/2014/main" id="{6CD58EFE-F395-4F24-AF7C-97D01F840023}"/>
              </a:ext>
            </a:extLst>
          </p:cNvPr>
          <p:cNvGraphicFramePr>
            <a:graphicFrameLocks/>
          </p:cNvGraphicFramePr>
          <p:nvPr>
            <p:extLst>
              <p:ext uri="{D42A27DB-BD31-4B8C-83A1-F6EECF244321}">
                <p14:modId xmlns:p14="http://schemas.microsoft.com/office/powerpoint/2010/main" val="1993891912"/>
              </p:ext>
            </p:extLst>
          </p:nvPr>
        </p:nvGraphicFramePr>
        <p:xfrm>
          <a:off x="6223000" y="1092200"/>
          <a:ext cx="5626100" cy="3505200"/>
        </p:xfrm>
        <a:graphic>
          <a:graphicData uri="http://schemas.openxmlformats.org/drawingml/2006/chart">
            <c:chart xmlns:c="http://schemas.openxmlformats.org/drawingml/2006/chart" xmlns:r="http://schemas.openxmlformats.org/officeDocument/2006/relationships" r:id="rId7"/>
          </a:graphicData>
        </a:graphic>
      </p:graphicFrame>
      <p:sp>
        <p:nvSpPr>
          <p:cNvPr id="7" name="文本框 6">
            <a:extLst>
              <a:ext uri="{FF2B5EF4-FFF2-40B4-BE49-F238E27FC236}">
                <a16:creationId xmlns:a16="http://schemas.microsoft.com/office/drawing/2014/main" id="{245122A7-0757-4190-B9A1-325C34ACF3A8}"/>
              </a:ext>
            </a:extLst>
          </p:cNvPr>
          <p:cNvSpPr txBox="1"/>
          <p:nvPr/>
        </p:nvSpPr>
        <p:spPr bwMode="auto">
          <a:xfrm>
            <a:off x="1130300" y="4503080"/>
            <a:ext cx="10329863" cy="1895519"/>
          </a:xfrm>
          <a:prstGeom prst="rect">
            <a:avLst/>
          </a:prstGeom>
          <a:noFill/>
          <a:ln w="9525">
            <a:noFill/>
            <a:miter lim="800000"/>
          </a:ln>
        </p:spPr>
        <p:txBody>
          <a:bodyPr wrap="square" rtlCol="0">
            <a:spAutoFit/>
          </a:bodyPr>
          <a:lstStyle/>
          <a:p>
            <a:pPr lvl="0" indent="457200" algn="just">
              <a:lnSpc>
                <a:spcPct val="150000"/>
              </a:lnSpc>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第一大股东股权质押比例变化来看，据公告披露，因个人融资需求，华瑞股份第一大股东股权质押比例为</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。美锦能源第一大股东美锦集团累计质押数占其所持比例达</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99.97%</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，未说明具体用途，只说质押非用于满足上市公司生产经营相关需求。</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indent="457200" algn="just">
              <a:lnSpc>
                <a:spcPct val="150000"/>
              </a:lnSpc>
              <a:defRPr/>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在累计质押下降方面，</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榕泰等</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家公司第一大股东均悉数解除股份质押，其中</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榕泰第一大股东质押的股份因质押式回购交易违约被强制平仓。京威股份为正常解除股权质押。</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2"/>
    </p:custDataLst>
    <p:extLst>
      <p:ext uri="{BB962C8B-B14F-4D97-AF65-F5344CB8AC3E}">
        <p14:creationId xmlns:p14="http://schemas.microsoft.com/office/powerpoint/2010/main" val="277715018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60000" y="2064313"/>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2322000" y="2188294"/>
            <a:ext cx="7357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宏观</a:t>
            </a:r>
          </a:p>
        </p:txBody>
      </p:sp>
      <p:sp>
        <p:nvSpPr>
          <p:cNvPr id="6" name="椭圆 5"/>
          <p:cNvSpPr/>
          <p:nvPr/>
        </p:nvSpPr>
        <p:spPr bwMode="auto">
          <a:xfrm>
            <a:off x="2160000" y="314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2409944" y="3312947"/>
            <a:ext cx="508223"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8" name="椭圆 7"/>
          <p:cNvSpPr/>
          <p:nvPr/>
        </p:nvSpPr>
        <p:spPr bwMode="auto">
          <a:xfrm>
            <a:off x="2160000" y="422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2329833" y="4346781"/>
            <a:ext cx="7200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展望</a:t>
            </a:r>
          </a:p>
        </p:txBody>
      </p:sp>
      <p:sp>
        <p:nvSpPr>
          <p:cNvPr id="14" name="文本框 13"/>
          <p:cNvSpPr txBox="1"/>
          <p:nvPr/>
        </p:nvSpPr>
        <p:spPr>
          <a:xfrm>
            <a:off x="3679218" y="3230633"/>
            <a:ext cx="48098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两市整体下行，主板行情更为稳固</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3530937" y="4316003"/>
            <a:ext cx="73148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年稳字当头，流动性充裕或为资本市场提供动力</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233ED68F-1DF9-4183-804C-319A93232479}"/>
              </a:ext>
            </a:extLst>
          </p:cNvPr>
          <p:cNvSpPr txBox="1"/>
          <p:nvPr/>
        </p:nvSpPr>
        <p:spPr>
          <a:xfrm>
            <a:off x="3679218" y="2152372"/>
            <a:ext cx="6749885"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经济缓慢复苏，剪刀差进一步收窄，</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PMI</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复苏</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1B271B1-757F-4ED5-BEC7-03406A3C9E2B}"/>
              </a:ext>
            </a:extLst>
          </p:cNvPr>
          <p:cNvPicPr>
            <a:picLocks noChangeAspect="1"/>
          </p:cNvPicPr>
          <p:nvPr/>
        </p:nvPicPr>
        <p:blipFill>
          <a:blip r:embed="rId3"/>
          <a:stretch>
            <a:fillRect/>
          </a:stretch>
        </p:blipFill>
        <p:spPr>
          <a:xfrm>
            <a:off x="4311227" y="3035301"/>
            <a:ext cx="1784773" cy="590550"/>
          </a:xfrm>
          <a:prstGeom prst="rect">
            <a:avLst/>
          </a:prstGeom>
        </p:spPr>
      </p:pic>
      <p:pic>
        <p:nvPicPr>
          <p:cNvPr id="5" name="图片 4">
            <a:extLst>
              <a:ext uri="{FF2B5EF4-FFF2-40B4-BE49-F238E27FC236}">
                <a16:creationId xmlns:a16="http://schemas.microsoft.com/office/drawing/2014/main" id="{113548DB-CA08-4AB5-81CC-48C4692AE352}"/>
              </a:ext>
            </a:extLst>
          </p:cNvPr>
          <p:cNvPicPr>
            <a:picLocks noChangeAspect="1"/>
          </p:cNvPicPr>
          <p:nvPr/>
        </p:nvPicPr>
        <p:blipFill>
          <a:blip r:embed="rId4"/>
          <a:stretch>
            <a:fillRect/>
          </a:stretch>
        </p:blipFill>
        <p:spPr>
          <a:xfrm>
            <a:off x="4311227" y="3758104"/>
            <a:ext cx="1784773" cy="525463"/>
          </a:xfrm>
          <a:prstGeom prst="rect">
            <a:avLst/>
          </a:prstGeom>
        </p:spPr>
      </p:pic>
      <p:pic>
        <p:nvPicPr>
          <p:cNvPr id="3" name="图片 2">
            <a:extLst>
              <a:ext uri="{FF2B5EF4-FFF2-40B4-BE49-F238E27FC236}">
                <a16:creationId xmlns:a16="http://schemas.microsoft.com/office/drawing/2014/main" id="{B94A3B73-4523-427D-9874-142A2388F0E1}"/>
              </a:ext>
            </a:extLst>
          </p:cNvPr>
          <p:cNvPicPr>
            <a:picLocks noChangeAspect="1"/>
          </p:cNvPicPr>
          <p:nvPr/>
        </p:nvPicPr>
        <p:blipFill>
          <a:blip r:embed="rId5"/>
          <a:stretch>
            <a:fillRect/>
          </a:stretch>
        </p:blipFill>
        <p:spPr>
          <a:xfrm>
            <a:off x="6211381" y="3720753"/>
            <a:ext cx="1485900" cy="605184"/>
          </a:xfrm>
          <a:prstGeom prst="rect">
            <a:avLst/>
          </a:prstGeom>
        </p:spPr>
      </p:pic>
      <p:pic>
        <p:nvPicPr>
          <p:cNvPr id="11" name="图片 10">
            <a:extLst>
              <a:ext uri="{FF2B5EF4-FFF2-40B4-BE49-F238E27FC236}">
                <a16:creationId xmlns:a16="http://schemas.microsoft.com/office/drawing/2014/main" id="{E5CE90A9-7F2A-4E70-9C4D-F92C44ABF73E}"/>
              </a:ext>
            </a:extLst>
          </p:cNvPr>
          <p:cNvPicPr>
            <a:picLocks noChangeAspect="1"/>
          </p:cNvPicPr>
          <p:nvPr/>
        </p:nvPicPr>
        <p:blipFill>
          <a:blip r:embed="rId6"/>
          <a:stretch>
            <a:fillRect/>
          </a:stretch>
        </p:blipFill>
        <p:spPr>
          <a:xfrm>
            <a:off x="6096000" y="3053218"/>
            <a:ext cx="1601281" cy="671057"/>
          </a:xfrm>
          <a:prstGeom prst="rect">
            <a:avLst/>
          </a:prstGeom>
        </p:spPr>
      </p:pic>
      <p:sp>
        <p:nvSpPr>
          <p:cNvPr id="7" name="对话气泡: 圆角矩形 6"/>
          <p:cNvSpPr/>
          <p:nvPr/>
        </p:nvSpPr>
        <p:spPr bwMode="auto">
          <a:xfrm>
            <a:off x="405765" y="991923"/>
            <a:ext cx="5445211" cy="1941777"/>
          </a:xfrm>
          <a:prstGeom prst="wedgeRoundRectCallout">
            <a:avLst>
              <a:gd name="adj1" fmla="val 42519"/>
              <a:gd name="adj2" fmla="val 60424"/>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4" name="Rectangle 2"/>
          <p:cNvSpPr>
            <a:spLocks noChangeArrowheads="1"/>
          </p:cNvSpPr>
          <p:nvPr/>
        </p:nvSpPr>
        <p:spPr bwMode="white">
          <a:xfrm>
            <a:off x="731838" y="277200"/>
            <a:ext cx="8231187" cy="360000"/>
          </a:xfrm>
          <a:prstGeom prst="rect">
            <a:avLst/>
          </a:prstGeom>
          <a:noFill/>
          <a:ln w="9525">
            <a:noFill/>
            <a:miter lim="800000"/>
          </a:ln>
        </p:spPr>
        <p:txBody>
          <a:bodyPr lIns="0" tIns="0" rIns="0" bIns="0"/>
          <a:lstStyle/>
          <a:p>
            <a:pPr>
              <a:defRPr/>
            </a:pP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主要券商月评</a:t>
            </a:r>
          </a:p>
        </p:txBody>
      </p:sp>
      <p:sp>
        <p:nvSpPr>
          <p:cNvPr id="6" name="文本框 5"/>
          <p:cNvSpPr txBox="1"/>
          <p:nvPr/>
        </p:nvSpPr>
        <p:spPr>
          <a:xfrm>
            <a:off x="405765" y="1009474"/>
            <a:ext cx="5445210" cy="1993238"/>
          </a:xfrm>
          <a:prstGeom prst="rect">
            <a:avLst/>
          </a:prstGeom>
          <a:noFill/>
        </p:spPr>
        <p:txBody>
          <a:bodyPr wrap="square" rtlCol="0">
            <a:spAutoFit/>
          </a:bodyPr>
          <a:lstStyle/>
          <a:p>
            <a:pPr lvl="0" algn="just">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年四季度经济平稳收官，</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2022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年一季度稳增长政策有望密集落地，经济逐季改善确定性强，市场预期最悲观阶段已过，年末岁初有望看到经济和市场共振修复。股票方面，增量资金的多元化有望推动春季躁动行情结构扩散</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债券方面，宽货币预期后警惕宽信用。</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配置建议</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：蓝筹行情</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对话气泡: 圆角矩形 36"/>
          <p:cNvSpPr/>
          <p:nvPr/>
        </p:nvSpPr>
        <p:spPr bwMode="auto">
          <a:xfrm>
            <a:off x="6096000" y="952500"/>
            <a:ext cx="5932516" cy="2044700"/>
          </a:xfrm>
          <a:prstGeom prst="wedgeRoundRectCallout">
            <a:avLst>
              <a:gd name="adj1" fmla="val -34307"/>
              <a:gd name="adj2" fmla="val 55501"/>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对话气泡: 圆角矩形 38"/>
          <p:cNvSpPr/>
          <p:nvPr/>
        </p:nvSpPr>
        <p:spPr bwMode="auto">
          <a:xfrm>
            <a:off x="6096000" y="4456449"/>
            <a:ext cx="5445211" cy="2037675"/>
          </a:xfrm>
          <a:prstGeom prst="wedgeRoundRectCallout">
            <a:avLst>
              <a:gd name="adj1" fmla="val -36794"/>
              <a:gd name="adj2" fmla="val -59896"/>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对话气泡: 圆角矩形 40"/>
          <p:cNvSpPr/>
          <p:nvPr/>
        </p:nvSpPr>
        <p:spPr bwMode="auto">
          <a:xfrm>
            <a:off x="405765" y="4486275"/>
            <a:ext cx="5290194" cy="1978025"/>
          </a:xfrm>
          <a:prstGeom prst="wedgeRoundRectCallout">
            <a:avLst>
              <a:gd name="adj1" fmla="val 42271"/>
              <a:gd name="adj2" fmla="val -59912"/>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文本框 41"/>
          <p:cNvSpPr txBox="1"/>
          <p:nvPr/>
        </p:nvSpPr>
        <p:spPr>
          <a:xfrm>
            <a:off x="6102341" y="4462799"/>
            <a:ext cx="5445211" cy="1993238"/>
          </a:xfrm>
          <a:prstGeom prst="rect">
            <a:avLst/>
          </a:prstGeom>
          <a:noFill/>
        </p:spPr>
        <p:txBody>
          <a:bodyPr wrap="square" rtlCol="0">
            <a:spAutoFit/>
          </a:bodyPr>
          <a:lstStyle>
            <a:defPPr>
              <a:defRPr lang="en-US"/>
            </a:defPPr>
            <a:lvl1pPr>
              <a:defRPr sz="1800" b="1">
                <a:latin typeface="+mn-ea"/>
                <a:ea typeface="+mn-ea"/>
              </a:defRPr>
            </a:lvl1pPr>
          </a:lstStyle>
          <a:p>
            <a:pPr lvl="0" algn="just">
              <a:lnSpc>
                <a:spcPct val="150000"/>
              </a:lnSpc>
              <a:defRPr/>
            </a:pPr>
            <a:r>
              <a:rPr lang="zh-CN" altLang="en-US" sz="14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展望</a:t>
            </a:r>
            <a:r>
              <a:rPr lang="en-US" altLang="zh-CN" sz="14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14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中外周期再度“反向”，政策“内松外紧”，这一环境对中国相对有利；同时中国市场估值不高，流动性有支持。另外，中国市场的一些结构性趋势，包括产业、消费升级趋势以及居民资产配置加配金融资产的趋势仍在持续，带来结构性的投资机遇。</a:t>
            </a:r>
            <a:endParaRPr lang="en-US" altLang="zh-CN" sz="14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配置建议：地产稳需求相关产业链、食品饮料、医药、家电等</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 ，</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01</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39"/>
          <p:cNvSpPr txBox="1"/>
          <p:nvPr/>
        </p:nvSpPr>
        <p:spPr>
          <a:xfrm>
            <a:off x="405765" y="4492625"/>
            <a:ext cx="5296535" cy="2031325"/>
          </a:xfrm>
          <a:prstGeom prst="rect">
            <a:avLst/>
          </a:prstGeom>
          <a:noFill/>
        </p:spPr>
        <p:txBody>
          <a:bodyPr wrap="square" rtlCol="0">
            <a:spAutoFit/>
          </a:bodyPr>
          <a:lstStyle/>
          <a:p>
            <a:pPr lvl="0" algn="just">
              <a:lnSpc>
                <a:spcPct val="150000"/>
              </a:lnSpc>
              <a:defRP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年有望出现一波类似“</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mini</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版</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的指数行情</a:t>
            </a:r>
          </a:p>
          <a:p>
            <a:pPr lvl="0" algn="just">
              <a:lnSpc>
                <a:spcPct val="150000"/>
              </a:lnSpc>
              <a:defRP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二、海外波动加剧，但没有系统性风险</a:t>
            </a:r>
          </a:p>
          <a:p>
            <a:pPr lvl="0" algn="just">
              <a:lnSpc>
                <a:spcPct val="150000"/>
              </a:lnSpc>
              <a:defRP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三、国内货币环境维持宽松，信用也将边际放松</a:t>
            </a:r>
          </a:p>
          <a:p>
            <a:pPr lvl="0" algn="just">
              <a:lnSpc>
                <a:spcPct val="150000"/>
              </a:lnSpc>
              <a:defRP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四、以金融地产为代表的低估值板块将迎来修复</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配置</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建议：金融、地产基建等低估值行业</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月：谨慎看多，</a:t>
            </a: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6121400" y="964251"/>
            <a:ext cx="5865600" cy="1993238"/>
          </a:xfrm>
          <a:prstGeom prst="rect">
            <a:avLst/>
          </a:prstGeom>
          <a:noFill/>
        </p:spPr>
        <p:txBody>
          <a:bodyPr wrap="square" rtlCol="0">
            <a:spAutoFit/>
          </a:bodyPr>
          <a:lstStyle/>
          <a:p>
            <a:pPr lvl="0" algn="just">
              <a:lnSpc>
                <a:spcPct val="150000"/>
              </a:lnSpc>
              <a:defRP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年底前经济工作会议提到明年财政政策将前置，市场对经济增速企稳预期增强；政策方面，货币政策进一步宽松对于经济提振作用有限，政策对于“宽信用”支持力度和节奏才是下一步经济走向的路标。展望</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年，由于信用扩张，剩余流动性更加充裕，</a:t>
            </a: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股的估值整体将得到支撑。</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配置建议：</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军工、新能源车</a:t>
            </a:r>
            <a:r>
              <a:rPr lang="zh-CN" altLang="en-US" sz="1400" b="1" i="0"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新能源大基地、半导体等</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月：看空，</a:t>
            </a: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月：看空，</a:t>
            </a:r>
            <a:r>
              <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01</a:t>
            </a: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13466538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32771" name="Rectangle 2"/>
          <p:cNvSpPr>
            <a:spLocks noChangeArrowheads="1"/>
          </p:cNvSpPr>
          <p:nvPr/>
        </p:nvSpPr>
        <p:spPr bwMode="white">
          <a:xfrm>
            <a:off x="731838" y="277200"/>
            <a:ext cx="1175678" cy="360000"/>
          </a:xfrm>
          <a:prstGeom prst="rect">
            <a:avLst/>
          </a:prstGeom>
          <a:noFill/>
          <a:ln w="9525">
            <a:noFill/>
            <a:miter lim="800000"/>
          </a:ln>
        </p:spPr>
        <p:txBody>
          <a:bodyPr lIns="0" tIns="0" rIns="0" bIns="0"/>
          <a:lstStyle/>
          <a:p>
            <a:pPr>
              <a:defRPr/>
            </a:pP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展望</a:t>
            </a:r>
          </a:p>
        </p:txBody>
      </p:sp>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 name="文本框 1"/>
          <p:cNvSpPr txBox="1"/>
          <p:nvPr/>
        </p:nvSpPr>
        <p:spPr bwMode="auto">
          <a:xfrm>
            <a:off x="813809" y="1020763"/>
            <a:ext cx="10590791" cy="5338962"/>
          </a:xfrm>
          <a:prstGeom prst="rect">
            <a:avLst/>
          </a:prstGeom>
          <a:noFill/>
          <a:ln w="9525">
            <a:noFill/>
            <a:miter lim="800000"/>
          </a:ln>
        </p:spPr>
        <p:txBody>
          <a:bodyPr wrap="square" rtlCol="0">
            <a:spAutoFit/>
          </a:bodyPr>
          <a:lstStyle/>
          <a:p>
            <a:pPr indent="720000" algn="just">
              <a:lnSpc>
                <a:spcPct val="150000"/>
              </a:lnSpc>
              <a:defRPr/>
            </a:pP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经济平稳收官。受国内外新冠疫情反复，奥密克戎毒株席卷全球的影响，未来很长一段时间全球经济依旧会面临系统性风险。但随着我国定调“稳字当头”的经济政策，我国经济已经有了复苏的势头，机构也预测市场预测最悲观的阶段已经过去。央行也释放出信号，未来货币政策的方向依旧会保持“宽信用”。那么展望</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年，在国内货币环境宽松的环境下，</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股市场将有充足的流动性支持。</a:t>
            </a:r>
            <a:endPar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indent="720000" algn="just">
              <a:lnSpc>
                <a:spcPct val="150000"/>
              </a:lnSpc>
              <a:defRPr/>
            </a:pP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从权益投资角度来看，金融、地产相关产业链或将迎来修复，科创相关行业也将保持增长动力，新能源、通信技术、半导体等行业依旧被看好。另外，在“稳增长”的大环境下，蓝筹行情也会成为不错的投资选择。而目前估值较低的某些行业也有希望在</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年得到复苏，如食品饮料、医药、白色家电等。</a:t>
            </a:r>
          </a:p>
        </p:txBody>
      </p:sp>
    </p:spTree>
    <p:extLst>
      <p:ext uri="{BB962C8B-B14F-4D97-AF65-F5344CB8AC3E}">
        <p14:creationId xmlns:p14="http://schemas.microsoft.com/office/powerpoint/2010/main" val="412326466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 name="文本框 1"/>
          <p:cNvSpPr txBox="1"/>
          <p:nvPr/>
        </p:nvSpPr>
        <p:spPr bwMode="auto">
          <a:xfrm>
            <a:off x="731837" y="4856789"/>
            <a:ext cx="10728325" cy="1530227"/>
          </a:xfrm>
          <a:prstGeom prst="rect">
            <a:avLst/>
          </a:prstGeom>
          <a:noFill/>
          <a:ln w="9525">
            <a:noFill/>
            <a:miter lim="800000"/>
          </a:ln>
        </p:spPr>
        <p:txBody>
          <a:bodyPr wrap="square" lIns="0" tIns="0" rIns="0" bIns="0" rtlCol="0">
            <a:spAutoFit/>
          </a:bodyPr>
          <a:lstStyle/>
          <a:p>
            <a:pPr indent="720000" algn="just">
              <a:lnSpc>
                <a:spcPct val="150000"/>
              </a:lnSpc>
              <a:defRPr/>
            </a:pP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年全年央行累计净回笼资金</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7566</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亿元，在</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年量化宽松（全年净投放</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8940</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亿元）的情况下，</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年资金面小幅收紧，但整体仍保持宽松。</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月释放流动性最多，央行累计净投放</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5900</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亿元；</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月回笼最多，净回笼</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5700</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亿元。</a:t>
            </a:r>
          </a:p>
        </p:txBody>
      </p:sp>
      <p:graphicFrame>
        <p:nvGraphicFramePr>
          <p:cNvPr id="7" name="图表 6">
            <a:extLst>
              <a:ext uri="{FF2B5EF4-FFF2-40B4-BE49-F238E27FC236}">
                <a16:creationId xmlns:a16="http://schemas.microsoft.com/office/drawing/2014/main" id="{96C6C369-2E56-49BE-8E6C-6845CC94D97C}"/>
              </a:ext>
            </a:extLst>
          </p:cNvPr>
          <p:cNvGraphicFramePr>
            <a:graphicFrameLocks/>
          </p:cNvGraphicFramePr>
          <p:nvPr>
            <p:extLst>
              <p:ext uri="{D42A27DB-BD31-4B8C-83A1-F6EECF244321}">
                <p14:modId xmlns:p14="http://schemas.microsoft.com/office/powerpoint/2010/main" val="1216818041"/>
              </p:ext>
            </p:extLst>
          </p:nvPr>
        </p:nvGraphicFramePr>
        <p:xfrm>
          <a:off x="1055687" y="908049"/>
          <a:ext cx="10080625" cy="392408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a:extLst>
              <a:ext uri="{FF2B5EF4-FFF2-40B4-BE49-F238E27FC236}">
                <a16:creationId xmlns:a16="http://schemas.microsoft.com/office/drawing/2014/main" id="{07E20353-9987-486A-851C-9AC2C3A6D168}"/>
              </a:ext>
            </a:extLst>
          </p:cNvPr>
          <p:cNvSpPr>
            <a:spLocks noChangeArrowheads="1"/>
          </p:cNvSpPr>
          <p:nvPr/>
        </p:nvSpPr>
        <p:spPr bwMode="white">
          <a:xfrm>
            <a:off x="731838" y="277200"/>
            <a:ext cx="8231187" cy="360000"/>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全年</a:t>
            </a:r>
            <a:r>
              <a:rPr kumimoji="0" lang="zh-CN" altLang="en-US" sz="24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小结</a:t>
            </a:r>
            <a:r>
              <a:rPr kumimoji="0" lang="en-US" altLang="zh-CN" sz="24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en-US" sz="24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公开市场操作</a:t>
            </a:r>
          </a:p>
        </p:txBody>
      </p:sp>
    </p:spTree>
    <p:extLst>
      <p:ext uri="{BB962C8B-B14F-4D97-AF65-F5344CB8AC3E}">
        <p14:creationId xmlns:p14="http://schemas.microsoft.com/office/powerpoint/2010/main" val="330530050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 name="文本框 1"/>
          <p:cNvSpPr txBox="1"/>
          <p:nvPr/>
        </p:nvSpPr>
        <p:spPr bwMode="auto">
          <a:xfrm>
            <a:off x="731838" y="4818126"/>
            <a:ext cx="10728325" cy="1622560"/>
          </a:xfrm>
          <a:prstGeom prst="rect">
            <a:avLst/>
          </a:prstGeom>
          <a:noFill/>
          <a:ln w="9525">
            <a:noFill/>
            <a:miter lim="800000"/>
          </a:ln>
        </p:spPr>
        <p:txBody>
          <a:bodyPr wrap="square" rtlCol="0">
            <a:spAutoFit/>
          </a:bodyPr>
          <a:lstStyle/>
          <a:p>
            <a:pPr indent="720000" algn="just">
              <a:lnSpc>
                <a:spcPct val="150000"/>
              </a:lnSpc>
              <a:defRPr/>
            </a:pP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年四大股指悉数收涨，其中创业板指涨幅最高达</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12.02%</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，科创</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表现较弱仅涨</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0.37%</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。整体来看，四大股指在上半年走出</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V</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字行情后便处于横盘震荡格局。同时，创业板指及科创</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波动较大，相比而言沪深主板更为稳定。</a:t>
            </a:r>
          </a:p>
        </p:txBody>
      </p:sp>
      <p:graphicFrame>
        <p:nvGraphicFramePr>
          <p:cNvPr id="8" name="图表 7">
            <a:extLst>
              <a:ext uri="{FF2B5EF4-FFF2-40B4-BE49-F238E27FC236}">
                <a16:creationId xmlns:a16="http://schemas.microsoft.com/office/drawing/2014/main" id="{A36AF115-C63A-4FF2-9C55-8A6C041BAD52}"/>
              </a:ext>
            </a:extLst>
          </p:cNvPr>
          <p:cNvGraphicFramePr>
            <a:graphicFrameLocks/>
          </p:cNvGraphicFramePr>
          <p:nvPr>
            <p:extLst>
              <p:ext uri="{D42A27DB-BD31-4B8C-83A1-F6EECF244321}">
                <p14:modId xmlns:p14="http://schemas.microsoft.com/office/powerpoint/2010/main" val="2034926874"/>
              </p:ext>
            </p:extLst>
          </p:nvPr>
        </p:nvGraphicFramePr>
        <p:xfrm>
          <a:off x="1055688" y="908050"/>
          <a:ext cx="10080625" cy="390831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a:extLst>
              <a:ext uri="{FF2B5EF4-FFF2-40B4-BE49-F238E27FC236}">
                <a16:creationId xmlns:a16="http://schemas.microsoft.com/office/drawing/2014/main" id="{53EB821B-9507-436F-8AD2-531C221CF21B}"/>
              </a:ext>
            </a:extLst>
          </p:cNvPr>
          <p:cNvSpPr>
            <a:spLocks noChangeArrowheads="1"/>
          </p:cNvSpPr>
          <p:nvPr/>
        </p:nvSpPr>
        <p:spPr bwMode="white">
          <a:xfrm>
            <a:off x="731838" y="277200"/>
            <a:ext cx="8231187" cy="360000"/>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全年小结</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四大股指表现</a:t>
            </a:r>
          </a:p>
        </p:txBody>
      </p:sp>
    </p:spTree>
    <p:extLst>
      <p:ext uri="{BB962C8B-B14F-4D97-AF65-F5344CB8AC3E}">
        <p14:creationId xmlns:p14="http://schemas.microsoft.com/office/powerpoint/2010/main" val="120757718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 name="文本框 1"/>
          <p:cNvSpPr txBox="1"/>
          <p:nvPr/>
        </p:nvSpPr>
        <p:spPr bwMode="auto">
          <a:xfrm>
            <a:off x="731838" y="4810243"/>
            <a:ext cx="10728325" cy="1622560"/>
          </a:xfrm>
          <a:prstGeom prst="rect">
            <a:avLst/>
          </a:prstGeom>
          <a:noFill/>
          <a:ln w="9525">
            <a:noFill/>
            <a:miter lim="800000"/>
          </a:ln>
        </p:spPr>
        <p:txBody>
          <a:bodyPr wrap="square" rtlCol="0">
            <a:spAutoFit/>
          </a:bodyPr>
          <a:lstStyle/>
          <a:p>
            <a:pPr indent="720000" algn="just">
              <a:lnSpc>
                <a:spcPct val="150000"/>
              </a:lnSpc>
              <a:defRPr/>
            </a:pP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年沪深两市市值均逐步上行，全年</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IPO</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节奏稳定的情况下，沪市市值全年涨幅为</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12.29%</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，深市市值为</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16.167%</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。两市总市值由</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年底的</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86.79</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万亿增长至</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98.81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万亿。叠加北交所，沪深京</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年末总市值达到了</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99</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万亿。</a:t>
            </a:r>
          </a:p>
        </p:txBody>
      </p:sp>
      <p:graphicFrame>
        <p:nvGraphicFramePr>
          <p:cNvPr id="9" name="图表 8">
            <a:extLst>
              <a:ext uri="{FF2B5EF4-FFF2-40B4-BE49-F238E27FC236}">
                <a16:creationId xmlns:a16="http://schemas.microsoft.com/office/drawing/2014/main" id="{D219AE98-DB2D-4B78-B537-B76EB3D2735B}"/>
              </a:ext>
            </a:extLst>
          </p:cNvPr>
          <p:cNvGraphicFramePr>
            <a:graphicFrameLocks/>
          </p:cNvGraphicFramePr>
          <p:nvPr>
            <p:extLst>
              <p:ext uri="{D42A27DB-BD31-4B8C-83A1-F6EECF244321}">
                <p14:modId xmlns:p14="http://schemas.microsoft.com/office/powerpoint/2010/main" val="3719799755"/>
              </p:ext>
            </p:extLst>
          </p:nvPr>
        </p:nvGraphicFramePr>
        <p:xfrm>
          <a:off x="1055688" y="882869"/>
          <a:ext cx="10080625" cy="404385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a:extLst>
              <a:ext uri="{FF2B5EF4-FFF2-40B4-BE49-F238E27FC236}">
                <a16:creationId xmlns:a16="http://schemas.microsoft.com/office/drawing/2014/main" id="{A4650493-9B58-488C-84A6-8DD4C6BC1A82}"/>
              </a:ext>
            </a:extLst>
          </p:cNvPr>
          <p:cNvSpPr>
            <a:spLocks noChangeArrowheads="1"/>
          </p:cNvSpPr>
          <p:nvPr/>
        </p:nvSpPr>
        <p:spPr bwMode="white">
          <a:xfrm>
            <a:off x="731838" y="277200"/>
            <a:ext cx="8231187" cy="360000"/>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全年小结</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沪深市值表现</a:t>
            </a:r>
          </a:p>
        </p:txBody>
      </p:sp>
    </p:spTree>
    <p:extLst>
      <p:ext uri="{BB962C8B-B14F-4D97-AF65-F5344CB8AC3E}">
        <p14:creationId xmlns:p14="http://schemas.microsoft.com/office/powerpoint/2010/main" val="1744168820"/>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 name="文本框 1"/>
          <p:cNvSpPr txBox="1"/>
          <p:nvPr/>
        </p:nvSpPr>
        <p:spPr bwMode="auto">
          <a:xfrm>
            <a:off x="791708" y="5133913"/>
            <a:ext cx="10536362" cy="1091646"/>
          </a:xfrm>
          <a:prstGeom prst="rect">
            <a:avLst/>
          </a:prstGeom>
          <a:noFill/>
          <a:ln w="9525">
            <a:noFill/>
            <a:miter lim="800000"/>
          </a:ln>
        </p:spPr>
        <p:txBody>
          <a:bodyPr wrap="square" rtlCol="0">
            <a:spAutoFit/>
          </a:bodyPr>
          <a:lstStyle/>
          <a:p>
            <a:pPr indent="720000" algn="just">
              <a:lnSpc>
                <a:spcPct val="150000"/>
              </a:lnSpc>
              <a:defRPr/>
            </a:pP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年大宗交易持续保持活跃，除</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月有所减少外，其余时间成交额基本保持上涨趋势。从折价率来看，全年折价率呈下降趋势。</a:t>
            </a:r>
          </a:p>
        </p:txBody>
      </p:sp>
      <p:graphicFrame>
        <p:nvGraphicFramePr>
          <p:cNvPr id="8" name="图表 7">
            <a:extLst>
              <a:ext uri="{FF2B5EF4-FFF2-40B4-BE49-F238E27FC236}">
                <a16:creationId xmlns:a16="http://schemas.microsoft.com/office/drawing/2014/main" id="{862B5B08-C1BC-4627-A875-794E1704221B}"/>
              </a:ext>
            </a:extLst>
          </p:cNvPr>
          <p:cNvGraphicFramePr>
            <a:graphicFrameLocks/>
          </p:cNvGraphicFramePr>
          <p:nvPr>
            <p:extLst>
              <p:ext uri="{D42A27DB-BD31-4B8C-83A1-F6EECF244321}">
                <p14:modId xmlns:p14="http://schemas.microsoft.com/office/powerpoint/2010/main" val="1798265043"/>
              </p:ext>
            </p:extLst>
          </p:nvPr>
        </p:nvGraphicFramePr>
        <p:xfrm>
          <a:off x="1090448" y="890752"/>
          <a:ext cx="10252841" cy="420151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a:extLst>
              <a:ext uri="{FF2B5EF4-FFF2-40B4-BE49-F238E27FC236}">
                <a16:creationId xmlns:a16="http://schemas.microsoft.com/office/drawing/2014/main" id="{03E0B744-9AF2-42BA-8B1E-57DFD789D245}"/>
              </a:ext>
            </a:extLst>
          </p:cNvPr>
          <p:cNvSpPr>
            <a:spLocks noChangeArrowheads="1"/>
          </p:cNvSpPr>
          <p:nvPr/>
        </p:nvSpPr>
        <p:spPr bwMode="white">
          <a:xfrm>
            <a:off x="731838" y="277200"/>
            <a:ext cx="8231187" cy="360000"/>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全年小结</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大宗交易</a:t>
            </a:r>
          </a:p>
        </p:txBody>
      </p:sp>
    </p:spTree>
    <p:extLst>
      <p:ext uri="{BB962C8B-B14F-4D97-AF65-F5344CB8AC3E}">
        <p14:creationId xmlns:p14="http://schemas.microsoft.com/office/powerpoint/2010/main" val="1178883570"/>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 name="文本框 1"/>
          <p:cNvSpPr txBox="1"/>
          <p:nvPr/>
        </p:nvSpPr>
        <p:spPr bwMode="auto">
          <a:xfrm>
            <a:off x="827819" y="5236388"/>
            <a:ext cx="10536362" cy="1091646"/>
          </a:xfrm>
          <a:prstGeom prst="rect">
            <a:avLst/>
          </a:prstGeom>
          <a:noFill/>
          <a:ln w="9525">
            <a:noFill/>
            <a:miter lim="800000"/>
          </a:ln>
        </p:spPr>
        <p:txBody>
          <a:bodyPr wrap="square" rtlCol="0">
            <a:spAutoFit/>
          </a:bodyPr>
          <a:lstStyle/>
          <a:p>
            <a:pPr indent="720000" algn="just">
              <a:lnSpc>
                <a:spcPct val="150000"/>
              </a:lnSpc>
              <a:defRPr/>
            </a:pP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年全年沪深两融余额呈上涨趋势，</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月末达到峰值</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1.87</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万亿，随后保持在</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1.85</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万亿左右。</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年市场活跃度较</a:t>
            </a:r>
            <a:r>
              <a:rPr lang="en-US" altLang="zh-CN"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3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年有所提升。</a:t>
            </a:r>
          </a:p>
        </p:txBody>
      </p:sp>
      <p:sp>
        <p:nvSpPr>
          <p:cNvPr id="10" name="Rectangle 2">
            <a:extLst>
              <a:ext uri="{FF2B5EF4-FFF2-40B4-BE49-F238E27FC236}">
                <a16:creationId xmlns:a16="http://schemas.microsoft.com/office/drawing/2014/main" id="{03E0B744-9AF2-42BA-8B1E-57DFD789D245}"/>
              </a:ext>
            </a:extLst>
          </p:cNvPr>
          <p:cNvSpPr>
            <a:spLocks noChangeArrowheads="1"/>
          </p:cNvSpPr>
          <p:nvPr/>
        </p:nvSpPr>
        <p:spPr bwMode="white">
          <a:xfrm>
            <a:off x="731838" y="277200"/>
            <a:ext cx="8231187" cy="360000"/>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全年小结</a:t>
            </a:r>
            <a:r>
              <a:rPr lang="en-US" altLang="zh-CN"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融资融券余额</a:t>
            </a:r>
          </a:p>
        </p:txBody>
      </p:sp>
      <p:graphicFrame>
        <p:nvGraphicFramePr>
          <p:cNvPr id="9" name="图表 8">
            <a:extLst>
              <a:ext uri="{FF2B5EF4-FFF2-40B4-BE49-F238E27FC236}">
                <a16:creationId xmlns:a16="http://schemas.microsoft.com/office/drawing/2014/main" id="{F0B10484-F9E9-41D5-9A73-491FE592E1EC}"/>
              </a:ext>
            </a:extLst>
          </p:cNvPr>
          <p:cNvGraphicFramePr>
            <a:graphicFrameLocks/>
          </p:cNvGraphicFramePr>
          <p:nvPr>
            <p:extLst>
              <p:ext uri="{D42A27DB-BD31-4B8C-83A1-F6EECF244321}">
                <p14:modId xmlns:p14="http://schemas.microsoft.com/office/powerpoint/2010/main" val="2858963489"/>
              </p:ext>
            </p:extLst>
          </p:nvPr>
        </p:nvGraphicFramePr>
        <p:xfrm>
          <a:off x="1055687" y="908049"/>
          <a:ext cx="10080625" cy="4239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665144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736600" y="277200"/>
            <a:ext cx="4503303" cy="360000"/>
          </a:xfrm>
          <a:noFill/>
          <a:ln>
            <a:miter lim="800000"/>
          </a:ln>
        </p:spPr>
        <p:txBody>
          <a:bodyPr vert="horz" wrap="square" lIns="0" tIns="0" rIns="0" bIns="0" numCol="1" anchor="t" anchorCtr="0" compatLnSpc="1"/>
          <a:lstStyle/>
          <a:p>
            <a:r>
              <a:rPr lang="en-US" altLang="zh-CN"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CPI</a:t>
            </a:r>
            <a:r>
              <a:rPr lang="zh-CN" altLang="en-US"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PPI</a:t>
            </a:r>
          </a:p>
        </p:txBody>
      </p:sp>
      <p:sp>
        <p:nvSpPr>
          <p:cNvPr id="6" name="文本框 5"/>
          <p:cNvSpPr txBox="1"/>
          <p:nvPr/>
        </p:nvSpPr>
        <p:spPr>
          <a:xfrm>
            <a:off x="573553" y="3793700"/>
            <a:ext cx="11366987" cy="407291"/>
          </a:xfrm>
          <a:prstGeom prst="rect">
            <a:avLst/>
          </a:prstGeom>
          <a:noFill/>
        </p:spPr>
        <p:txBody>
          <a:bodyPr wrap="square" lIns="0" tIns="0" rIns="0" bIns="0" rtlCol="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kumimoji="0" sz="20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月CPI同比</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上升</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，环比</a:t>
            </a:r>
            <a:r>
              <a:rPr lang="zh-CN" altLang="en-US"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下滑</a:t>
            </a:r>
            <a:r>
              <a:rPr lang="en-US" altLang="zh-CN"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0.3%</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noProof="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PPI</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同比</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上升</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10.3%</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，环比</a:t>
            </a:r>
            <a:r>
              <a:rPr lang="zh-CN" altLang="en-US"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下滑</a:t>
            </a:r>
            <a:r>
              <a:rPr lang="en-US" altLang="zh-CN"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1.2%</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 </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731838" y="4244226"/>
            <a:ext cx="10728326" cy="2264851"/>
          </a:xfrm>
          <a:prstGeom prst="rect">
            <a:avLst/>
          </a:prstGeom>
          <a:noFill/>
          <a:ln w="9525">
            <a:noFill/>
            <a:miter lim="800000"/>
          </a:ln>
          <a:effectLst/>
        </p:spPr>
        <p:txBody>
          <a:bodyPr wrap="square" anchor="ctr">
            <a:spAutoFit/>
          </a:bodyPr>
          <a:lstStyle/>
          <a:p>
            <a:pPr lvl="0" algn="just" fontAlgn="base">
              <a:lnSpc>
                <a:spcPct val="150000"/>
              </a:lnSpc>
              <a:spcBef>
                <a:spcPct val="0"/>
              </a:spcBef>
              <a:spcAft>
                <a:spcPct val="0"/>
              </a:spcAft>
              <a:defRPr/>
            </a:pPr>
            <a:r>
              <a:rPr kumimoji="0" lang="en-US" altLang="zh-CN" sz="16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CPI</a:t>
            </a:r>
            <a:r>
              <a:rPr kumimoji="0" lang="zh-CN" altLang="en-US" sz="1600" b="1"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环比由涨转降，同比涨幅回落： </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份，国内疫情多点散发，各地区各部门统筹推进疫情防控和保供稳价，消费市场总体平稳。食品中，鲜菜价格高位回落；鲜果价格上涨；猪肉价格涨幅比上月大幅回落。非食品中，工业消费品价格由升转降，其中受国际原油价格下行影响，汽油和柴油价格分别下降。</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fontAlgn="base">
              <a:lnSpc>
                <a:spcPct val="150000"/>
              </a:lnSpc>
              <a:spcBef>
                <a:spcPct val="0"/>
              </a:spcBef>
              <a:spcAft>
                <a:spcPct val="0"/>
              </a:spcAft>
              <a:defRPr/>
            </a:pPr>
            <a:r>
              <a:rPr lang="en-US" altLang="zh-CN" sz="16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PPI</a:t>
            </a:r>
            <a:r>
              <a:rPr lang="zh-CN" altLang="en-US" sz="16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环比由平转降，同比涨幅回落 ：</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12</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月份，保供稳价政策效果持续显现，叠加原油等部分国际大宗商品价格走低影响，工业品价格有所回落</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fontAlgn="base">
              <a:lnSpc>
                <a:spcPct val="150000"/>
              </a:lnSpc>
              <a:spcBef>
                <a:spcPct val="0"/>
              </a:spcBef>
              <a:spcAft>
                <a:spcPct val="0"/>
              </a:spcAft>
              <a:defRPr/>
            </a:pPr>
            <a:r>
              <a:rPr lang="en-US" altLang="zh-CN" sz="16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6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6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CPI</a:t>
            </a:r>
            <a:r>
              <a:rPr lang="zh-CN" altLang="en-US" sz="16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6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PPI</a:t>
            </a:r>
            <a:r>
              <a:rPr lang="zh-CN" altLang="en-US" sz="16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剪刀差连续两个月收窄，工业产业面临的原材料成本压力有所缓解。</a:t>
            </a:r>
            <a:endParaRPr lang="en-US" altLang="zh-CN" sz="16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919" b="7967"/>
          <a:stretch/>
        </p:blipFill>
        <p:spPr bwMode="auto">
          <a:xfrm>
            <a:off x="536991" y="917575"/>
            <a:ext cx="5445144" cy="2939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t="4660" b="4660"/>
          <a:stretch/>
        </p:blipFill>
        <p:spPr bwMode="auto">
          <a:xfrm>
            <a:off x="6209866" y="917574"/>
            <a:ext cx="5702047" cy="286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02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731838" y="277200"/>
            <a:ext cx="5600426" cy="360000"/>
          </a:xfrm>
          <a:noFill/>
          <a:ln>
            <a:miter lim="800000"/>
          </a:ln>
        </p:spPr>
        <p:txBody>
          <a:bodyPr vert="horz" wrap="square" lIns="0" tIns="0" rIns="0" bIns="0" numCol="1" anchor="t" anchorCtr="0" compatLnSpc="1"/>
          <a:lstStyle/>
          <a:p>
            <a:r>
              <a:rPr lang="en-US" altLang="zh-CN"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PMI</a:t>
            </a:r>
            <a:endParaRPr lang="zh-CN" altLang="en-US"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 name="文本框 8">
            <a:extLst>
              <a:ext uri="{FF2B5EF4-FFF2-40B4-BE49-F238E27FC236}">
                <a16:creationId xmlns:a16="http://schemas.microsoft.com/office/drawing/2014/main" id="{18DC700E-4C74-4AAB-9296-D9E5B0676DB2}"/>
              </a:ext>
            </a:extLst>
          </p:cNvPr>
          <p:cNvSpPr txBox="1"/>
          <p:nvPr/>
        </p:nvSpPr>
        <p:spPr>
          <a:xfrm>
            <a:off x="7748362" y="1364234"/>
            <a:ext cx="4443638" cy="4308359"/>
          </a:xfrm>
          <a:prstGeom prst="rect">
            <a:avLst/>
          </a:prstGeom>
          <a:noFill/>
        </p:spPr>
        <p:txBody>
          <a:bodyPr wrap="square">
            <a:spAutoFit/>
          </a:bodyPr>
          <a:lstStyle/>
          <a:p>
            <a:pPr>
              <a:lnSpc>
                <a:spcPct val="200000"/>
              </a:lnSpc>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月中国官方制造业</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50.30%</a:t>
            </a:r>
          </a:p>
          <a:p>
            <a:pPr>
              <a:lnSpc>
                <a:spcPct val="200000"/>
              </a:lnSpc>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继续高于荣枯线</a:t>
            </a:r>
            <a:endPar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较上月</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上升 </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0.2%</a:t>
            </a:r>
          </a:p>
          <a:p>
            <a:pPr>
              <a:lnSpc>
                <a:spcPct val="200000"/>
              </a:lnSpc>
            </a:pP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200000"/>
              </a:lnSpc>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月财新中国制造业</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50.90%</a:t>
            </a:r>
          </a:p>
          <a:p>
            <a:pPr>
              <a:lnSpc>
                <a:spcPct val="200000"/>
              </a:lnSpc>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财新中国</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PMI</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回升到荣枯线以上</a:t>
            </a:r>
          </a:p>
          <a:p>
            <a:pPr>
              <a:lnSpc>
                <a:spcPct val="20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较上月</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上升 </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 name="图表 4"/>
          <p:cNvGraphicFramePr/>
          <p:nvPr>
            <p:extLst>
              <p:ext uri="{D42A27DB-BD31-4B8C-83A1-F6EECF244321}">
                <p14:modId xmlns:p14="http://schemas.microsoft.com/office/powerpoint/2010/main" val="1899341414"/>
              </p:ext>
            </p:extLst>
          </p:nvPr>
        </p:nvGraphicFramePr>
        <p:xfrm>
          <a:off x="244366" y="1015200"/>
          <a:ext cx="7503996" cy="5157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731838" y="277200"/>
            <a:ext cx="8229600" cy="360000"/>
          </a:xfrm>
          <a:noFill/>
          <a:ln>
            <a:miter lim="800000"/>
          </a:ln>
        </p:spPr>
        <p:txBody>
          <a:bodyPr vert="horz" wrap="square" lIns="0" tIns="0" rIns="0" bIns="0" numCol="1" anchor="t" anchorCtr="0" compatLnSpc="1"/>
          <a:lstStyle/>
          <a:p>
            <a:r>
              <a:rPr lang="zh-CN" altLang="en-US"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3721100" y="5299630"/>
            <a:ext cx="5473700" cy="1138260"/>
          </a:xfrm>
          <a:prstGeom prst="rect">
            <a:avLst/>
          </a:prstGeom>
          <a:noFill/>
        </p:spPr>
        <p:txBody>
          <a:bodyPr wrap="square" lIns="0" tIns="0" rIns="0" bIns="0">
            <a:spAutoFit/>
          </a:bodyPr>
          <a:lstStyle/>
          <a:p>
            <a:pPr>
              <a:lnSpc>
                <a:spcPct val="200000"/>
              </a:lnSpc>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月央行累计</a:t>
            </a:r>
            <a:r>
              <a:rPr lang="zh-CN" altLang="en-US"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净回笼资金</a:t>
            </a:r>
            <a:r>
              <a:rPr lang="en-US" altLang="zh-CN"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4100</a:t>
            </a:r>
            <a:r>
              <a:rPr lang="zh-CN" altLang="en-US"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亿元；</a:t>
            </a:r>
            <a:endParaRPr lang="en-US" altLang="zh-CN"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整体小幅回笼，资金面仍保持宽松。</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6" name="图表 5">
            <a:extLst>
              <a:ext uri="{FF2B5EF4-FFF2-40B4-BE49-F238E27FC236}">
                <a16:creationId xmlns:a16="http://schemas.microsoft.com/office/drawing/2014/main" id="{59521470-E2B1-4DC5-AE2A-DDEB57087441}"/>
              </a:ext>
            </a:extLst>
          </p:cNvPr>
          <p:cNvGraphicFramePr>
            <a:graphicFrameLocks/>
          </p:cNvGraphicFramePr>
          <p:nvPr>
            <p:extLst>
              <p:ext uri="{D42A27DB-BD31-4B8C-83A1-F6EECF244321}">
                <p14:modId xmlns:p14="http://schemas.microsoft.com/office/powerpoint/2010/main" val="2301462856"/>
              </p:ext>
            </p:extLst>
          </p:nvPr>
        </p:nvGraphicFramePr>
        <p:xfrm>
          <a:off x="230400" y="914401"/>
          <a:ext cx="11694900" cy="44576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731838" y="277200"/>
            <a:ext cx="8231188" cy="360000"/>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市场概况</a:t>
            </a:r>
          </a:p>
        </p:txBody>
      </p:sp>
      <p:sp>
        <p:nvSpPr>
          <p:cNvPr id="4" name="文本框 3"/>
          <p:cNvSpPr txBox="1"/>
          <p:nvPr/>
        </p:nvSpPr>
        <p:spPr>
          <a:xfrm>
            <a:off x="1174854" y="1309371"/>
            <a:ext cx="1415772" cy="461665"/>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上证指数</a:t>
            </a:r>
          </a:p>
        </p:txBody>
      </p:sp>
      <p:sp>
        <p:nvSpPr>
          <p:cNvPr id="8" name="文本框 7"/>
          <p:cNvSpPr txBox="1"/>
          <p:nvPr/>
        </p:nvSpPr>
        <p:spPr>
          <a:xfrm>
            <a:off x="1023128" y="1892151"/>
            <a:ext cx="1850701" cy="400110"/>
          </a:xfrm>
          <a:prstGeom prst="rect">
            <a:avLst/>
          </a:prstGeom>
          <a:noFill/>
        </p:spPr>
        <p:txBody>
          <a:bodyPr wrap="square" rtlCol="0">
            <a:spAutoFit/>
          </a:bodyPr>
          <a:lstStyle/>
          <a:p>
            <a:pPr>
              <a:defRPr/>
            </a:pP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2.13%</a:t>
            </a:r>
          </a:p>
        </p:txBody>
      </p:sp>
      <p:sp>
        <p:nvSpPr>
          <p:cNvPr id="15" name="文本框 14"/>
          <p:cNvSpPr txBox="1"/>
          <p:nvPr/>
        </p:nvSpPr>
        <p:spPr>
          <a:xfrm>
            <a:off x="1174854" y="2500717"/>
            <a:ext cx="1415772" cy="461665"/>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深证成指</a:t>
            </a:r>
          </a:p>
        </p:txBody>
      </p:sp>
      <p:sp>
        <p:nvSpPr>
          <p:cNvPr id="18" name="文本框 17"/>
          <p:cNvSpPr txBox="1"/>
          <p:nvPr/>
        </p:nvSpPr>
        <p:spPr>
          <a:xfrm>
            <a:off x="1174854" y="3609071"/>
            <a:ext cx="1415772" cy="461665"/>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创业板指</a:t>
            </a:r>
          </a:p>
        </p:txBody>
      </p:sp>
      <p:sp>
        <p:nvSpPr>
          <p:cNvPr id="2" name="文本框 1">
            <a:extLst>
              <a:ext uri="{FF2B5EF4-FFF2-40B4-BE49-F238E27FC236}">
                <a16:creationId xmlns:a16="http://schemas.microsoft.com/office/drawing/2014/main" id="{9CB0F3E8-9B5C-40F7-9012-B0DB166A9F78}"/>
              </a:ext>
            </a:extLst>
          </p:cNvPr>
          <p:cNvSpPr txBox="1"/>
          <p:nvPr/>
        </p:nvSpPr>
        <p:spPr>
          <a:xfrm>
            <a:off x="1293476" y="4803371"/>
            <a:ext cx="1178528" cy="461665"/>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科创</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50</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1172756" y="5343371"/>
            <a:ext cx="163073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000" b="1" dirty="0">
                <a:solidFill>
                  <a:schemeClr val="accent4">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月     </a:t>
            </a:r>
            <a:r>
              <a:rPr lang="en-US" altLang="zh-CN" sz="2000" b="1" dirty="0">
                <a:solidFill>
                  <a:schemeClr val="accent4">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5.25</a:t>
            </a:r>
            <a:r>
              <a:rPr kumimoji="0" lang="en-US" altLang="zh-CN" sz="2000" b="1" i="0" u="none" strike="noStrike" kern="1200" cap="none" spc="0" normalizeH="0" baseline="0" noProof="0" dirty="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flipV="1">
            <a:off x="1577356" y="3004473"/>
            <a:ext cx="288032" cy="372752"/>
          </a:xfrm>
          <a:prstGeom prst="upArrow">
            <a:avLst/>
          </a:prstGeom>
          <a:solidFill>
            <a:srgbClr val="C00000"/>
          </a:solidFill>
          <a:ln w="9525" cap="flat" cmpd="sng" algn="ctr">
            <a:solidFill>
              <a:srgbClr val="C00000"/>
            </a:solidFill>
            <a:prstDash val="solid"/>
            <a:round/>
            <a:headEnd type="none" w="med" len="med"/>
            <a:tailEnd type="none" w="med" len="med"/>
          </a:ln>
        </p:spPr>
        <p:txBody>
          <a:bodyPr vert="horz" wrap="square" lIns="91440" tIns="45720" rIns="91440" bIns="45720" numCol="1" rtlCol="0" anchor="t" anchorCtr="0" compatLnSpc="1"/>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箭头: 上 23">
            <a:extLst>
              <a:ext uri="{FF2B5EF4-FFF2-40B4-BE49-F238E27FC236}">
                <a16:creationId xmlns:a16="http://schemas.microsoft.com/office/drawing/2014/main" id="{CA7CC63A-A7EF-40F3-B4BB-A5254808834A}"/>
              </a:ext>
            </a:extLst>
          </p:cNvPr>
          <p:cNvSpPr/>
          <p:nvPr/>
        </p:nvSpPr>
        <p:spPr bwMode="auto">
          <a:xfrm>
            <a:off x="1577356" y="1849371"/>
            <a:ext cx="288032" cy="372752"/>
          </a:xfrm>
          <a:prstGeom prst="upArrow">
            <a:avLst/>
          </a:prstGeom>
          <a:solidFill>
            <a:srgbClr val="C00000"/>
          </a:solidFill>
          <a:ln w="9525" cap="flat" cmpd="sng" algn="ctr">
            <a:solidFill>
              <a:srgbClr val="C00000"/>
            </a:solidFill>
            <a:prstDash val="solid"/>
            <a:round/>
            <a:headEnd type="none" w="med" len="med"/>
            <a:tailEnd type="none" w="med" len="med"/>
          </a:ln>
        </p:spPr>
        <p:txBody>
          <a:bodyPr vert="horz" wrap="square" lIns="91440" tIns="45720" rIns="91440" bIns="45720" numCol="1" rtlCol="0" anchor="t" anchorCtr="0" compatLnSpc="1"/>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rot="10800000">
            <a:off x="1576498" y="5357050"/>
            <a:ext cx="288032" cy="372752"/>
          </a:xfrm>
          <a:prstGeom prst="upArrow">
            <a:avLst/>
          </a:prstGeom>
          <a:solidFill>
            <a:schemeClr val="accent4">
              <a:lumMod val="75000"/>
            </a:schemeClr>
          </a:solidFill>
          <a:ln w="9525" cap="flat" cmpd="sng" algn="ctr">
            <a:solidFill>
              <a:srgbClr val="616161"/>
            </a:solidFill>
            <a:prstDash val="solid"/>
            <a:round/>
            <a:headEnd type="none" w="med" len="med"/>
            <a:tailEnd type="none" w="med" len="med"/>
          </a:ln>
        </p:spPr>
        <p:txBody>
          <a:bodyPr vert="horz" wrap="square" lIns="91440" tIns="45720" rIns="91440" bIns="45720" numCol="1" rtlCol="0" anchor="t" anchorCtr="0" compatLnSpc="1"/>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0" name="图表 9"/>
          <p:cNvGraphicFramePr/>
          <p:nvPr>
            <p:extLst>
              <p:ext uri="{D42A27DB-BD31-4B8C-83A1-F6EECF244321}">
                <p14:modId xmlns:p14="http://schemas.microsoft.com/office/powerpoint/2010/main" val="3060254188"/>
              </p:ext>
            </p:extLst>
          </p:nvPr>
        </p:nvGraphicFramePr>
        <p:xfrm>
          <a:off x="2964580" y="1182414"/>
          <a:ext cx="8495583" cy="5061786"/>
        </p:xfrm>
        <a:graphic>
          <a:graphicData uri="http://schemas.openxmlformats.org/drawingml/2006/chart">
            <c:chart xmlns:c="http://schemas.openxmlformats.org/drawingml/2006/chart" xmlns:r="http://schemas.openxmlformats.org/officeDocument/2006/relationships" r:id="rId5"/>
          </a:graphicData>
        </a:graphic>
      </p:graphicFrame>
      <p:sp>
        <p:nvSpPr>
          <p:cNvPr id="16" name="箭头: 上 28">
            <a:extLst>
              <a:ext uri="{FF2B5EF4-FFF2-40B4-BE49-F238E27FC236}">
                <a16:creationId xmlns:a16="http://schemas.microsoft.com/office/drawing/2014/main" id="{D3CDDE88-3854-43CF-856F-CFFA8A2DF963}"/>
              </a:ext>
            </a:extLst>
          </p:cNvPr>
          <p:cNvSpPr/>
          <p:nvPr/>
        </p:nvSpPr>
        <p:spPr bwMode="auto">
          <a:xfrm rot="10800000">
            <a:off x="1577356" y="4180993"/>
            <a:ext cx="288032" cy="372752"/>
          </a:xfrm>
          <a:prstGeom prst="upArrow">
            <a:avLst/>
          </a:prstGeom>
          <a:solidFill>
            <a:schemeClr val="accent4">
              <a:lumMod val="75000"/>
            </a:schemeClr>
          </a:solidFill>
          <a:ln w="9525" cap="flat" cmpd="sng" algn="ctr">
            <a:solidFill>
              <a:srgbClr val="616161"/>
            </a:solidFill>
            <a:prstDash val="solid"/>
            <a:round/>
            <a:headEnd type="none" w="med" len="med"/>
            <a:tailEnd type="none" w="med" len="med"/>
          </a:ln>
        </p:spPr>
        <p:txBody>
          <a:bodyPr vert="horz" wrap="square" lIns="91440" tIns="45720" rIns="91440" bIns="45720" numCol="1" rtlCol="0" anchor="t" anchorCtr="0" compatLnSpc="1"/>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a:extLst>
              <a:ext uri="{FF2B5EF4-FFF2-40B4-BE49-F238E27FC236}">
                <a16:creationId xmlns:a16="http://schemas.microsoft.com/office/drawing/2014/main" id="{4CC6E429-E2D7-40DA-9A1E-77F2870728D4}"/>
              </a:ext>
            </a:extLst>
          </p:cNvPr>
          <p:cNvSpPr txBox="1"/>
          <p:nvPr/>
        </p:nvSpPr>
        <p:spPr>
          <a:xfrm>
            <a:off x="1024970" y="3036572"/>
            <a:ext cx="1761152" cy="400110"/>
          </a:xfrm>
          <a:prstGeom prst="rect">
            <a:avLst/>
          </a:prstGeom>
          <a:noFill/>
        </p:spPr>
        <p:txBody>
          <a:bodyPr wrap="square" rtlCol="0">
            <a:spAutoFit/>
          </a:bodyPr>
          <a:lstStyle/>
          <a:p>
            <a:pPr>
              <a:defRPr/>
            </a:pP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0.42%</a:t>
            </a:r>
          </a:p>
        </p:txBody>
      </p:sp>
      <p:sp>
        <p:nvSpPr>
          <p:cNvPr id="25" name="文本框 24">
            <a:extLst>
              <a:ext uri="{FF2B5EF4-FFF2-40B4-BE49-F238E27FC236}">
                <a16:creationId xmlns:a16="http://schemas.microsoft.com/office/drawing/2014/main" id="{633E83D6-4039-48F7-9316-C9A51D4C6EB9}"/>
              </a:ext>
            </a:extLst>
          </p:cNvPr>
          <p:cNvSpPr txBox="1"/>
          <p:nvPr/>
        </p:nvSpPr>
        <p:spPr>
          <a:xfrm>
            <a:off x="1023128" y="4167314"/>
            <a:ext cx="1792644" cy="400110"/>
          </a:xfrm>
          <a:prstGeom prst="rect">
            <a:avLst/>
          </a:prstGeom>
          <a:noFill/>
        </p:spPr>
        <p:txBody>
          <a:bodyPr wrap="square" rtlCol="0">
            <a:spAutoFit/>
          </a:bodyPr>
          <a:lstStyle/>
          <a:p>
            <a:pPr>
              <a:defRPr/>
            </a:pP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000" b="1" dirty="0">
                <a:solidFill>
                  <a:srgbClr val="636946"/>
                </a:solidFill>
                <a:latin typeface="微软雅黑" panose="020B0503020204020204" pitchFamily="34" charset="-122"/>
                <a:ea typeface="微软雅黑" panose="020B0503020204020204" pitchFamily="34" charset="-122"/>
                <a:sym typeface="微软雅黑" panose="020B0503020204020204" pitchFamily="34" charset="-122"/>
              </a:rPr>
              <a:t>     4.95%</a:t>
            </a:r>
            <a:endPar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2"/>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731837" y="4384641"/>
            <a:ext cx="2599767" cy="40011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月底       </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2.17</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21506"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沪深市值统计</a:t>
            </a:r>
          </a:p>
        </p:txBody>
      </p:sp>
      <p:sp>
        <p:nvSpPr>
          <p:cNvPr id="7" name="文本框 6"/>
          <p:cNvSpPr txBox="1"/>
          <p:nvPr/>
        </p:nvSpPr>
        <p:spPr>
          <a:xfrm>
            <a:off x="731838" y="2465164"/>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深市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市值</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40.39</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p>
        </p:txBody>
      </p:sp>
      <p:sp>
        <p:nvSpPr>
          <p:cNvPr id="8" name="文本框 7"/>
          <p:cNvSpPr txBox="1"/>
          <p:nvPr/>
        </p:nvSpPr>
        <p:spPr>
          <a:xfrm>
            <a:off x="731838" y="1628369"/>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沪市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市值</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58.42</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p>
        </p:txBody>
      </p:sp>
      <p:sp>
        <p:nvSpPr>
          <p:cNvPr id="9" name="箭头: 上 8">
            <a:extLst>
              <a:ext uri="{FF2B5EF4-FFF2-40B4-BE49-F238E27FC236}">
                <a16:creationId xmlns:a16="http://schemas.microsoft.com/office/drawing/2014/main" id="{692D7619-314D-45B9-8B74-41BB2B839623}"/>
              </a:ext>
            </a:extLst>
          </p:cNvPr>
          <p:cNvSpPr/>
          <p:nvPr/>
        </p:nvSpPr>
        <p:spPr bwMode="auto">
          <a:xfrm>
            <a:off x="2031720" y="4384641"/>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6" name="图表 5"/>
          <p:cNvGraphicFramePr/>
          <p:nvPr>
            <p:extLst>
              <p:ext uri="{D42A27DB-BD31-4B8C-83A1-F6EECF244321}">
                <p14:modId xmlns:p14="http://schemas.microsoft.com/office/powerpoint/2010/main" val="1687089308"/>
              </p:ext>
            </p:extLst>
          </p:nvPr>
        </p:nvGraphicFramePr>
        <p:xfrm>
          <a:off x="3733798" y="923028"/>
          <a:ext cx="81280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13" name="文本框 12"/>
          <p:cNvSpPr txBox="1"/>
          <p:nvPr/>
        </p:nvSpPr>
        <p:spPr>
          <a:xfrm>
            <a:off x="731837" y="3297177"/>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北</a:t>
            </a: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市值</a:t>
            </a:r>
            <a:r>
              <a:rPr lang="en-US" altLang="zh-CN" sz="2000" b="1" dirty="0">
                <a:solidFill>
                  <a:schemeClr val="accent4">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0.27</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万亿</a:t>
            </a:r>
          </a:p>
        </p:txBody>
      </p:sp>
    </p:spTree>
    <p:custDataLst>
      <p:tags r:id="rId2"/>
    </p:custDataLst>
    <p:extLst>
      <p:ext uri="{BB962C8B-B14F-4D97-AF65-F5344CB8AC3E}">
        <p14:creationId xmlns:p14="http://schemas.microsoft.com/office/powerpoint/2010/main" val="16933938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731838" y="277200"/>
            <a:ext cx="8229600" cy="360000"/>
          </a:xfrm>
          <a:noFill/>
          <a:ln>
            <a:miter lim="800000"/>
          </a:ln>
        </p:spPr>
        <p:txBody>
          <a:bodyPr vert="horz" wrap="square" lIns="0" tIns="0" rIns="0" bIns="0" numCol="1" anchor="t" anchorCtr="0" compatLnSpc="1"/>
          <a:lstStyle/>
          <a:p>
            <a:pPr eaLnBrk="1" fontAlgn="auto" hangingPunct="1">
              <a:spcBef>
                <a:spcPts val="0"/>
              </a:spcBef>
              <a:spcAft>
                <a:spcPts val="0"/>
              </a:spcAft>
              <a:defRPr/>
            </a:pPr>
            <a:r>
              <a:rPr lang="zh-CN" altLang="en-US"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富时中国</a:t>
            </a:r>
            <a:r>
              <a:rPr lang="en-US" altLang="zh-CN"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A50</a:t>
            </a:r>
            <a:r>
              <a:rPr lang="zh-CN" altLang="en-US"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CN0Y</a:t>
            </a:r>
            <a:r>
              <a:rPr lang="zh-CN" altLang="en-US" sz="2400" kern="1200" dirty="0">
                <a:solidFill>
                  <a:srgbClr val="000066"/>
                </a:solidFill>
                <a:latin typeface="微软雅黑" panose="020B0503020204020204" pitchFamily="34" charset="-122"/>
                <a:ea typeface="微软雅黑" panose="020B0503020204020204" pitchFamily="34" charset="-122"/>
                <a:cs typeface="+mn-cs"/>
                <a:sym typeface="微软雅黑" panose="020B0503020204020204" pitchFamily="34" charset="-122"/>
              </a:rPr>
              <a:t>）股指期货</a:t>
            </a:r>
          </a:p>
        </p:txBody>
      </p:sp>
      <p:sp>
        <p:nvSpPr>
          <p:cNvPr id="7" name="文本框 6">
            <a:extLst>
              <a:ext uri="{FF2B5EF4-FFF2-40B4-BE49-F238E27FC236}">
                <a16:creationId xmlns:a16="http://schemas.microsoft.com/office/drawing/2014/main" id="{84D4D121-2F68-42D9-9584-73702942E8D6}"/>
              </a:ext>
            </a:extLst>
          </p:cNvPr>
          <p:cNvSpPr txBox="1"/>
          <p:nvPr/>
        </p:nvSpPr>
        <p:spPr>
          <a:xfrm>
            <a:off x="2092987" y="6075620"/>
            <a:ext cx="8229600" cy="369332"/>
          </a:xfrm>
          <a:prstGeom prst="rect">
            <a:avLst/>
          </a:prstGeom>
          <a:noFill/>
        </p:spPr>
        <p:txBody>
          <a:bodyPr wrap="square" rtlCol="0">
            <a:spAutoFit/>
          </a:bodyPr>
          <a:lstStyle/>
          <a:p>
            <a:r>
              <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富时中国</a:t>
            </a:r>
            <a:r>
              <a:rPr lang="en-US" altLang="zh-CN"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A50</a:t>
            </a:r>
            <a:r>
              <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股指期货在</a:t>
            </a:r>
            <a:r>
              <a:rPr lang="en-US" altLang="zh-CN"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月初大幅上涨随后回落，后续一直横盘整理。</a:t>
            </a:r>
            <a:endParaRPr lang="en-US" altLang="zh-CN"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6" name="图表 5"/>
          <p:cNvGraphicFramePr/>
          <p:nvPr>
            <p:extLst>
              <p:ext uri="{D42A27DB-BD31-4B8C-83A1-F6EECF244321}">
                <p14:modId xmlns:p14="http://schemas.microsoft.com/office/powerpoint/2010/main" val="2268352768"/>
              </p:ext>
            </p:extLst>
          </p:nvPr>
        </p:nvGraphicFramePr>
        <p:xfrm>
          <a:off x="731838" y="1018362"/>
          <a:ext cx="10787743" cy="49641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655893"/>
      </p:ext>
    </p:extLst>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731838" y="277200"/>
            <a:ext cx="8231187" cy="360000"/>
          </a:xfrm>
          <a:prstGeom prst="rect">
            <a:avLst/>
          </a:prstGeom>
          <a:noFill/>
          <a:ln w="9525" algn="ctr">
            <a:noFill/>
            <a:miter lim="800000"/>
          </a:ln>
        </p:spPr>
        <p:txBody>
          <a:bodyPr lIns="0" tIns="0" rIns="0" bIns="0"/>
          <a:lstStyle/>
          <a:p>
            <a:pPr>
              <a:defRPr/>
            </a:pPr>
            <a:r>
              <a:rPr lang="zh-CN" altLang="en-US" sz="2400" b="1" dirty="0">
                <a:solidFill>
                  <a:srgbClr val="000066"/>
                </a:solidFill>
                <a:latin typeface="微软雅黑" panose="020B0503020204020204" pitchFamily="34" charset="-122"/>
                <a:ea typeface="微软雅黑" panose="020B0503020204020204" pitchFamily="34" charset="-122"/>
                <a:sym typeface="微软雅黑" panose="020B0503020204020204" pitchFamily="34" charset="-122"/>
              </a:rPr>
              <a:t>全市场解禁规模</a:t>
            </a:r>
          </a:p>
        </p:txBody>
      </p:sp>
      <p:sp>
        <p:nvSpPr>
          <p:cNvPr id="2" name="文本框 1"/>
          <p:cNvSpPr txBox="1"/>
          <p:nvPr/>
        </p:nvSpPr>
        <p:spPr bwMode="auto">
          <a:xfrm>
            <a:off x="7915200" y="2608200"/>
            <a:ext cx="4276800" cy="1846146"/>
          </a:xfrm>
          <a:prstGeom prst="rect">
            <a:avLst/>
          </a:prstGeom>
          <a:noFill/>
          <a:ln w="9525">
            <a:noFill/>
            <a:miter lim="800000"/>
          </a:ln>
        </p:spPr>
        <p:txBody>
          <a:bodyPr wrap="square" rtlCol="0">
            <a:spAutoFit/>
          </a:bodyPr>
          <a:lstStyle/>
          <a:p>
            <a:pPr marR="0" indent="0" fontAlgn="base">
              <a:lnSpc>
                <a:spcPct val="200000"/>
              </a:lnSpc>
              <a:spcBef>
                <a:spcPct val="0"/>
              </a:spcBef>
              <a:spcAft>
                <a:spcPct val="0"/>
              </a:spcAft>
              <a:buClrTx/>
              <a:buSzTx/>
              <a:buFontTx/>
              <a:buNone/>
              <a:tabLst/>
              <a:defRPr/>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年市场解禁市值</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5.26</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万亿元</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marR="0" indent="0" fontAlgn="base">
              <a:lnSpc>
                <a:spcPct val="200000"/>
              </a:lnSpc>
              <a:spcBef>
                <a:spcPct val="0"/>
              </a:spcBef>
              <a:spcAft>
                <a:spcPct val="0"/>
              </a:spcAft>
              <a:buClrTx/>
              <a:buSzTx/>
              <a:buFontTx/>
              <a:buNone/>
              <a:tabLst/>
              <a:defRPr/>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月市场解禁市值</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5522.37</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亿元</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pPr marR="0" indent="0" fontAlgn="base">
              <a:lnSpc>
                <a:spcPct val="200000"/>
              </a:lnSpc>
              <a:spcBef>
                <a:spcPct val="0"/>
              </a:spcBef>
              <a:spcAft>
                <a:spcPct val="0"/>
              </a:spcAft>
              <a:buClrTx/>
              <a:buSzTx/>
              <a:buFontTx/>
              <a:buNone/>
              <a:tabLst/>
              <a:defRPr/>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较</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月有所</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上升</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p>
        </p:txBody>
      </p:sp>
      <p:graphicFrame>
        <p:nvGraphicFramePr>
          <p:cNvPr id="5" name="图表 4">
            <a:extLst>
              <a:ext uri="{FF2B5EF4-FFF2-40B4-BE49-F238E27FC236}">
                <a16:creationId xmlns:a16="http://schemas.microsoft.com/office/drawing/2014/main" id="{713934C1-613E-4323-B518-4DE46D6100DC}"/>
              </a:ext>
            </a:extLst>
          </p:cNvPr>
          <p:cNvGraphicFramePr>
            <a:graphicFrameLocks/>
          </p:cNvGraphicFramePr>
          <p:nvPr>
            <p:extLst>
              <p:ext uri="{D42A27DB-BD31-4B8C-83A1-F6EECF244321}">
                <p14:modId xmlns:p14="http://schemas.microsoft.com/office/powerpoint/2010/main" val="208245901"/>
              </p:ext>
            </p:extLst>
          </p:nvPr>
        </p:nvGraphicFramePr>
        <p:xfrm>
          <a:off x="230400" y="1015200"/>
          <a:ext cx="7509600" cy="528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5230275"/>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0.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1.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5.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5.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6.xml><?xml version="1.0" encoding="utf-8"?>
<a:themeOverride xmlns:a="http://schemas.openxmlformats.org/drawingml/2006/main">
  <a:clrScheme name="">
    <a:dk1>
      <a:srgbClr val="000000"/>
    </a:dk1>
    <a:lt1>
      <a:srgbClr val="FFFFFF"/>
    </a:lt1>
    <a:dk2>
      <a:srgbClr val="778495"/>
    </a:dk2>
    <a:lt2>
      <a:srgbClr val="F0F0F0"/>
    </a:lt2>
    <a:accent1>
      <a:srgbClr val="008CD6"/>
    </a:accent1>
    <a:accent2>
      <a:srgbClr val="4BBFFF"/>
    </a:accent2>
    <a:accent3>
      <a:srgbClr val="606060"/>
    </a:accent3>
    <a:accent4>
      <a:srgbClr val="828282"/>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8.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18470</TotalTime>
  <Words>2697</Words>
  <Application>Microsoft Office PowerPoint</Application>
  <PresentationFormat>宽屏</PresentationFormat>
  <Paragraphs>187</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6</vt:i4>
      </vt:variant>
      <vt:variant>
        <vt:lpstr>幻灯片标题</vt:lpstr>
      </vt:variant>
      <vt:variant>
        <vt:i4>26</vt:i4>
      </vt:variant>
    </vt:vector>
  </HeadingPairs>
  <TitlesOfParts>
    <vt:vector size="41" baseType="lpstr">
      <vt:lpstr>等线</vt:lpstr>
      <vt:lpstr>等线 Light</vt:lpstr>
      <vt:lpstr>黑体</vt:lpstr>
      <vt:lpstr>微软雅黑</vt:lpstr>
      <vt:lpstr>幼圆</vt:lpstr>
      <vt:lpstr>Arial</vt:lpstr>
      <vt:lpstr>Arial</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PMI</vt:lpstr>
      <vt:lpstr>央行公开市场操作</vt:lpstr>
      <vt:lpstr>PowerPoint 演示文稿</vt:lpstr>
      <vt:lpstr>PowerPoint 演示文稿</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12月热门公司解读——九安医疗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628</cp:revision>
  <dcterms:created xsi:type="dcterms:W3CDTF">2020-09-03T02:02:06Z</dcterms:created>
  <dcterms:modified xsi:type="dcterms:W3CDTF">2022-01-13T02:20:21Z</dcterms:modified>
</cp:coreProperties>
</file>