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9.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notesSlides/notesSlide13.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theme/themeOverride6.xml" ContentType="application/vnd.openxmlformats-officedocument.themeOverride+xml"/>
  <Override PartName="/ppt/notesSlides/notesSlide14.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7.xml" ContentType="application/vnd.openxmlformats-officedocument.themeOverride+xml"/>
  <Override PartName="/ppt/theme/themeOverride8.xml" ContentType="application/vnd.openxmlformats-officedocument.themeOverride+xml"/>
  <Override PartName="/ppt/notesSlides/notesSlide15.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ags/tag1.xml" ContentType="application/vnd.openxmlformats-officedocument.presentationml.tags+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72" r:id="rId1"/>
    <p:sldMasterId id="2147483685" r:id="rId2"/>
  </p:sldMasterIdLst>
  <p:notesMasterIdLst>
    <p:notesMasterId r:id="rId20"/>
  </p:notesMasterIdLst>
  <p:sldIdLst>
    <p:sldId id="304" r:id="rId3"/>
    <p:sldId id="257" r:id="rId4"/>
    <p:sldId id="305" r:id="rId5"/>
    <p:sldId id="306" r:id="rId6"/>
    <p:sldId id="296" r:id="rId7"/>
    <p:sldId id="317" r:id="rId8"/>
    <p:sldId id="309" r:id="rId9"/>
    <p:sldId id="263" r:id="rId10"/>
    <p:sldId id="316" r:id="rId11"/>
    <p:sldId id="265" r:id="rId12"/>
    <p:sldId id="315" r:id="rId13"/>
    <p:sldId id="310" r:id="rId14"/>
    <p:sldId id="311" r:id="rId15"/>
    <p:sldId id="322" r:id="rId16"/>
    <p:sldId id="312" r:id="rId17"/>
    <p:sldId id="301" r:id="rId18"/>
    <p:sldId id="31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pos="5201" userDrawn="1">
          <p15:clr>
            <a:srgbClr val="A4A3A4"/>
          </p15:clr>
        </p15:guide>
        <p15:guide id="3" orient="horz" pos="3793" userDrawn="1">
          <p15:clr>
            <a:srgbClr val="A4A3A4"/>
          </p15:clr>
        </p15:guide>
        <p15:guide id="5" pos="1118" userDrawn="1">
          <p15:clr>
            <a:srgbClr val="A4A3A4"/>
          </p15:clr>
        </p15:guide>
        <p15:guide id="7" pos="6562" userDrawn="1">
          <p15:clr>
            <a:srgbClr val="A4A3A4"/>
          </p15:clr>
        </p15:guide>
        <p15:guide id="8" orient="horz" pos="572" userDrawn="1">
          <p15:clr>
            <a:srgbClr val="A4A3A4"/>
          </p15:clr>
        </p15:guide>
        <p15:guide id="9" pos="2479" userDrawn="1">
          <p15:clr>
            <a:srgbClr val="A4A3A4"/>
          </p15:clr>
        </p15:guide>
        <p15:guide id="10" orient="horz" pos="3090" userDrawn="1">
          <p15:clr>
            <a:srgbClr val="A4A3A4"/>
          </p15:clr>
        </p15:guide>
        <p15:guide id="11" orient="horz" pos="157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2" clrIdx="0">
    <p:extLst>
      <p:ext uri="{19B8F6BF-5375-455C-9EA6-DF929625EA0E}">
        <p15:presenceInfo xmlns:p15="http://schemas.microsoft.com/office/powerpoint/2012/main" userId="Administrator" providerId="None"/>
      </p:ext>
    </p:extLst>
  </p:cmAuthor>
  <p:cmAuthor id="2" name="Xue Yong" initials="XY" lastIdx="7" clrIdx="1">
    <p:extLst>
      <p:ext uri="{19B8F6BF-5375-455C-9EA6-DF929625EA0E}">
        <p15:presenceInfo xmlns:p15="http://schemas.microsoft.com/office/powerpoint/2012/main" userId="9af8da658765c6d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417EC1"/>
    <a:srgbClr val="00B0F0"/>
    <a:srgbClr val="0B88A1"/>
    <a:srgbClr val="E46C0A"/>
    <a:srgbClr val="EA3737"/>
    <a:srgbClr val="C00000"/>
    <a:srgbClr val="00B050"/>
    <a:srgbClr val="FFFFFF"/>
    <a:srgbClr val="0070C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中度样式 3 - 强调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08FB837D-C827-4EFA-A057-4D05807E0F7C}" styleName="主题样式 1 - 强调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2833802-FEF1-4C79-8D5D-14CF1EAF98D9}" styleName="浅色样式 2 - 强调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289" autoAdjust="0"/>
    <p:restoredTop sz="91150" autoAdjust="0"/>
  </p:normalViewPr>
  <p:slideViewPr>
    <p:cSldViewPr snapToGrid="0">
      <p:cViewPr>
        <p:scale>
          <a:sx n="66" d="100"/>
          <a:sy n="66" d="100"/>
        </p:scale>
        <p:origin x="3570" y="1806"/>
      </p:cViewPr>
      <p:guideLst>
        <p:guide pos="3840"/>
        <p:guide pos="5201"/>
        <p:guide orient="horz" pos="3793"/>
        <p:guide pos="1118"/>
        <p:guide pos="6562"/>
        <p:guide orient="horz" pos="572"/>
        <p:guide pos="2479"/>
        <p:guide orient="horz" pos="3090"/>
        <p:guide orient="horz" pos="1570"/>
      </p:guideLst>
    </p:cSldViewPr>
  </p:slideViewPr>
  <p:notesTextViewPr>
    <p:cViewPr>
      <p:scale>
        <a:sx n="1" d="1"/>
        <a:sy n="1" d="1"/>
      </p:scale>
      <p:origin x="0" y="0"/>
    </p:cViewPr>
  </p:notesTextViewPr>
  <p:notesViewPr>
    <p:cSldViewPr snapToGrid="0">
      <p:cViewPr varScale="1">
        <p:scale>
          <a:sx n="123" d="100"/>
          <a:sy n="123" d="100"/>
        </p:scale>
        <p:origin x="418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9315815423035063E-2"/>
          <c:y val="3.1972318339100345E-2"/>
          <c:w val="0.85353583858705329"/>
          <c:h val="0.75745061711576711"/>
        </c:manualLayout>
      </c:layout>
      <c:barChart>
        <c:barDir val="col"/>
        <c:grouping val="clustered"/>
        <c:varyColors val="0"/>
        <c:ser>
          <c:idx val="1"/>
          <c:order val="1"/>
          <c:tx>
            <c:strRef>
              <c:f>Sheet1!$C$1</c:f>
              <c:strCache>
                <c:ptCount val="1"/>
                <c:pt idx="0">
                  <c:v>募集金额（亿元）</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invertIfNegative val="0"/>
          <c:dPt>
            <c:idx val="7"/>
            <c:invertIfNegative val="0"/>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extLst>
              <c:ext xmlns:c16="http://schemas.microsoft.com/office/drawing/2014/chart" uri="{C3380CC4-5D6E-409C-BE32-E72D297353CC}">
                <c16:uniqueId val="{00000001-8E40-4D62-918E-50ABA1B07839}"/>
              </c:ext>
            </c:extLst>
          </c:dPt>
          <c:dLbls>
            <c:spPr>
              <a:noFill/>
              <a:ln>
                <a:noFill/>
              </a:ln>
              <a:effectLst/>
            </c:spPr>
            <c:txPr>
              <a:bodyPr rot="0" spcFirstLastPara="1" vertOverflow="ellipsis" vert="horz" wrap="square" anchor="ctr" anchorCtr="1"/>
              <a:lstStyle/>
              <a:p>
                <a:pPr>
                  <a:defRPr sz="1400" b="0" i="0" u="none" strike="noStrike" kern="1200" baseline="0">
                    <a:solidFill>
                      <a:srgbClr val="C00000"/>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numRef>
              <c:f>Sheet1!$A$2:$A$13</c:f>
              <c:numCache>
                <c:formatCode>yyyy"年"m"月"</c:formatCode>
                <c:ptCount val="12"/>
                <c:pt idx="0">
                  <c:v>44562</c:v>
                </c:pt>
                <c:pt idx="1">
                  <c:v>44531</c:v>
                </c:pt>
                <c:pt idx="2">
                  <c:v>44501</c:v>
                </c:pt>
                <c:pt idx="3">
                  <c:v>44470</c:v>
                </c:pt>
                <c:pt idx="4">
                  <c:v>44440</c:v>
                </c:pt>
                <c:pt idx="5">
                  <c:v>44409</c:v>
                </c:pt>
                <c:pt idx="6">
                  <c:v>44378</c:v>
                </c:pt>
                <c:pt idx="7">
                  <c:v>44348</c:v>
                </c:pt>
                <c:pt idx="8">
                  <c:v>44317</c:v>
                </c:pt>
                <c:pt idx="9">
                  <c:v>44287</c:v>
                </c:pt>
                <c:pt idx="10">
                  <c:v>44256</c:v>
                </c:pt>
                <c:pt idx="11">
                  <c:v>44228</c:v>
                </c:pt>
              </c:numCache>
            </c:numRef>
          </c:cat>
          <c:val>
            <c:numRef>
              <c:f>Sheet1!$C$2:$C$13</c:f>
              <c:numCache>
                <c:formatCode>0</c:formatCode>
                <c:ptCount val="12"/>
                <c:pt idx="0">
                  <c:v>272.56</c:v>
                </c:pt>
                <c:pt idx="1">
                  <c:v>1053.56</c:v>
                </c:pt>
                <c:pt idx="2">
                  <c:v>1112.655</c:v>
                </c:pt>
                <c:pt idx="3">
                  <c:v>493.77</c:v>
                </c:pt>
                <c:pt idx="4">
                  <c:v>882.74</c:v>
                </c:pt>
                <c:pt idx="5">
                  <c:v>1754.38</c:v>
                </c:pt>
                <c:pt idx="6">
                  <c:v>2009.14</c:v>
                </c:pt>
                <c:pt idx="7">
                  <c:v>1577.67</c:v>
                </c:pt>
                <c:pt idx="8">
                  <c:v>1341.34</c:v>
                </c:pt>
                <c:pt idx="9">
                  <c:v>733.64</c:v>
                </c:pt>
                <c:pt idx="10">
                  <c:v>280.39999999999998</c:v>
                </c:pt>
                <c:pt idx="11">
                  <c:v>552.65</c:v>
                </c:pt>
              </c:numCache>
            </c:numRef>
          </c:val>
          <c:extLst>
            <c:ext xmlns:c16="http://schemas.microsoft.com/office/drawing/2014/chart" uri="{C3380CC4-5D6E-409C-BE32-E72D297353CC}">
              <c16:uniqueId val="{00000000-7E82-4B8F-AD49-2A5D4CBE2633}"/>
            </c:ext>
          </c:extLst>
        </c:ser>
        <c:dLbls>
          <c:showLegendKey val="0"/>
          <c:showVal val="0"/>
          <c:showCatName val="0"/>
          <c:showSerName val="0"/>
          <c:showPercent val="0"/>
          <c:showBubbleSize val="0"/>
        </c:dLbls>
        <c:gapWidth val="219"/>
        <c:axId val="830187616"/>
        <c:axId val="830190568"/>
      </c:barChart>
      <c:lineChart>
        <c:grouping val="standard"/>
        <c:varyColors val="0"/>
        <c:ser>
          <c:idx val="0"/>
          <c:order val="0"/>
          <c:tx>
            <c:strRef>
              <c:f>Sheet1!$B$1</c:f>
              <c:strCache>
                <c:ptCount val="1"/>
                <c:pt idx="0">
                  <c:v>募集事件次数</c:v>
                </c:pt>
              </c:strCache>
            </c:strRef>
          </c:tx>
          <c:spPr>
            <a:ln w="31750" cap="rnd">
              <a:solidFill>
                <a:schemeClr val="accent1"/>
              </a:solidFill>
              <a:round/>
            </a:ln>
            <a:effectLst/>
          </c:spPr>
          <c:marker>
            <c:symbol val="none"/>
          </c:marker>
          <c:dLbls>
            <c:spPr>
              <a:noFill/>
              <a:ln>
                <a:noFill/>
              </a:ln>
              <a:effectLst/>
            </c:spPr>
            <c:txPr>
              <a:bodyPr rot="0" spcFirstLastPara="1" vertOverflow="ellipsis" vert="horz" wrap="square" anchor="ctr" anchorCtr="1"/>
              <a:lstStyle/>
              <a:p>
                <a:pPr>
                  <a:defRPr sz="1400" b="0" i="0" u="none" strike="noStrike" kern="1200" baseline="0">
                    <a:solidFill>
                      <a:srgbClr val="E46C0A"/>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numRef>
              <c:f>Sheet1!$A$2:$A$13</c:f>
              <c:numCache>
                <c:formatCode>yyyy"年"m"月"</c:formatCode>
                <c:ptCount val="12"/>
                <c:pt idx="0">
                  <c:v>44562</c:v>
                </c:pt>
                <c:pt idx="1">
                  <c:v>44531</c:v>
                </c:pt>
                <c:pt idx="2">
                  <c:v>44501</c:v>
                </c:pt>
                <c:pt idx="3">
                  <c:v>44470</c:v>
                </c:pt>
                <c:pt idx="4">
                  <c:v>44440</c:v>
                </c:pt>
                <c:pt idx="5">
                  <c:v>44409</c:v>
                </c:pt>
                <c:pt idx="6">
                  <c:v>44378</c:v>
                </c:pt>
                <c:pt idx="7">
                  <c:v>44348</c:v>
                </c:pt>
                <c:pt idx="8">
                  <c:v>44317</c:v>
                </c:pt>
                <c:pt idx="9">
                  <c:v>44287</c:v>
                </c:pt>
                <c:pt idx="10">
                  <c:v>44256</c:v>
                </c:pt>
                <c:pt idx="11">
                  <c:v>44228</c:v>
                </c:pt>
              </c:numCache>
            </c:numRef>
          </c:cat>
          <c:val>
            <c:numRef>
              <c:f>Sheet1!$B$2:$B$13</c:f>
              <c:numCache>
                <c:formatCode>General</c:formatCode>
                <c:ptCount val="12"/>
                <c:pt idx="0">
                  <c:v>163</c:v>
                </c:pt>
                <c:pt idx="1">
                  <c:v>521</c:v>
                </c:pt>
                <c:pt idx="2">
                  <c:v>413</c:v>
                </c:pt>
                <c:pt idx="3">
                  <c:v>228</c:v>
                </c:pt>
                <c:pt idx="4">
                  <c:v>241</c:v>
                </c:pt>
                <c:pt idx="5">
                  <c:v>500</c:v>
                </c:pt>
                <c:pt idx="6">
                  <c:v>335</c:v>
                </c:pt>
                <c:pt idx="7">
                  <c:v>202</c:v>
                </c:pt>
                <c:pt idx="8">
                  <c:v>131</c:v>
                </c:pt>
                <c:pt idx="9">
                  <c:v>250</c:v>
                </c:pt>
                <c:pt idx="10">
                  <c:v>644</c:v>
                </c:pt>
                <c:pt idx="11">
                  <c:v>291</c:v>
                </c:pt>
              </c:numCache>
            </c:numRef>
          </c:val>
          <c:smooth val="0"/>
          <c:extLst>
            <c:ext xmlns:c16="http://schemas.microsoft.com/office/drawing/2014/chart" uri="{C3380CC4-5D6E-409C-BE32-E72D297353CC}">
              <c16:uniqueId val="{00000001-7E82-4B8F-AD49-2A5D4CBE2633}"/>
            </c:ext>
          </c:extLst>
        </c:ser>
        <c:dLbls>
          <c:showLegendKey val="0"/>
          <c:showVal val="0"/>
          <c:showCatName val="0"/>
          <c:showSerName val="0"/>
          <c:showPercent val="0"/>
          <c:showBubbleSize val="0"/>
        </c:dLbls>
        <c:marker val="1"/>
        <c:smooth val="0"/>
        <c:axId val="830326736"/>
        <c:axId val="830327720"/>
      </c:lineChart>
      <c:dateAx>
        <c:axId val="830187616"/>
        <c:scaling>
          <c:orientation val="minMax"/>
        </c:scaling>
        <c:delete val="0"/>
        <c:axPos val="b"/>
        <c:numFmt formatCode="yyyy/mm" sourceLinked="0"/>
        <c:majorTickMark val="out"/>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2"/>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crossAx val="830190568"/>
        <c:crosses val="autoZero"/>
        <c:auto val="0"/>
        <c:lblOffset val="100"/>
        <c:baseTimeUnit val="months"/>
        <c:majorUnit val="2"/>
        <c:majorTimeUnit val="months"/>
      </c:dateAx>
      <c:valAx>
        <c:axId val="830190568"/>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2"/>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crossAx val="830187616"/>
        <c:crosses val="autoZero"/>
        <c:crossBetween val="between"/>
      </c:valAx>
      <c:valAx>
        <c:axId val="830327720"/>
        <c:scaling>
          <c:orientation val="minMax"/>
          <c:max val="700"/>
        </c:scaling>
        <c:delete val="0"/>
        <c:axPos val="r"/>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2"/>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crossAx val="830326736"/>
        <c:crosses val="max"/>
        <c:crossBetween val="between"/>
      </c:valAx>
      <c:dateAx>
        <c:axId val="830326736"/>
        <c:scaling>
          <c:orientation val="minMax"/>
        </c:scaling>
        <c:delete val="1"/>
        <c:axPos val="b"/>
        <c:numFmt formatCode="yyyy&quot;年&quot;m&quot;月&quot;" sourceLinked="1"/>
        <c:majorTickMark val="out"/>
        <c:minorTickMark val="none"/>
        <c:tickLblPos val="nextTo"/>
        <c:crossAx val="830327720"/>
        <c:crosses val="autoZero"/>
        <c:auto val="1"/>
        <c:lblOffset val="100"/>
        <c:baseTimeUnit val="months"/>
        <c:majorUnit val="1"/>
        <c:minorUnit val="1"/>
      </c:dateAx>
      <c:spPr>
        <a:noFill/>
        <a:ln>
          <a:noFill/>
        </a:ln>
        <a:effectLst/>
      </c:spPr>
    </c:plotArea>
    <c:legend>
      <c:legendPos val="b"/>
      <c:layout>
        <c:manualLayout>
          <c:xMode val="edge"/>
          <c:yMode val="edge"/>
          <c:x val="0.28486407053637031"/>
          <c:y val="0.90089248038391001"/>
          <c:w val="0.43027185892725939"/>
          <c:h val="8.5097011735179334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2"/>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latin typeface="微软雅黑" panose="020B0503020204020204" pitchFamily="34" charset="-122"/>
          <a:ea typeface="微软雅黑" panose="020B0503020204020204" pitchFamily="34" charset="-122"/>
          <a:sym typeface="微软雅黑" panose="020B0503020204020204" pitchFamily="34" charset="-122"/>
        </a:defRPr>
      </a:pPr>
      <a:endParaRPr lang="zh-CN"/>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r>
              <a:rPr lang="en-US" dirty="0"/>
              <a:t>2021</a:t>
            </a:r>
            <a:r>
              <a:rPr lang="zh-CN" dirty="0"/>
              <a:t>年</a:t>
            </a:r>
            <a:r>
              <a:rPr lang="en-US" dirty="0"/>
              <a:t>1</a:t>
            </a:r>
            <a:r>
              <a:rPr lang="zh-CN" dirty="0"/>
              <a:t>月</a:t>
            </a:r>
            <a:r>
              <a:rPr lang="en-US" dirty="0"/>
              <a:t>-2022</a:t>
            </a:r>
            <a:r>
              <a:rPr lang="zh-CN" dirty="0"/>
              <a:t>年</a:t>
            </a:r>
            <a:r>
              <a:rPr lang="en-US" dirty="0"/>
              <a:t>1</a:t>
            </a:r>
            <a:r>
              <a:rPr lang="zh-CN" dirty="0"/>
              <a:t>月</a:t>
            </a:r>
            <a:r>
              <a:rPr lang="en-US" dirty="0"/>
              <a:t>A</a:t>
            </a:r>
            <a:r>
              <a:rPr lang="zh-CN" dirty="0"/>
              <a:t>股</a:t>
            </a:r>
            <a:r>
              <a:rPr lang="en-US" dirty="0"/>
              <a:t>IPO</a:t>
            </a:r>
            <a:r>
              <a:rPr lang="zh-CN" dirty="0"/>
              <a:t>情况及退出基金数量</a:t>
            </a:r>
          </a:p>
        </c:rich>
      </c:tx>
      <c:layout>
        <c:manualLayout>
          <c:xMode val="edge"/>
          <c:yMode val="edge"/>
          <c:x val="0.25864712722812661"/>
          <c:y val="0"/>
        </c:manualLayout>
      </c:layout>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title>
    <c:autoTitleDeleted val="0"/>
    <c:plotArea>
      <c:layout>
        <c:manualLayout>
          <c:layoutTarget val="inner"/>
          <c:xMode val="edge"/>
          <c:yMode val="edge"/>
          <c:x val="8.1867387467860847E-2"/>
          <c:y val="0.12063629379066824"/>
          <c:w val="0.83531215468015074"/>
          <c:h val="0.72286524559381926"/>
        </c:manualLayout>
      </c:layout>
      <c:areaChart>
        <c:grouping val="standard"/>
        <c:varyColors val="0"/>
        <c:ser>
          <c:idx val="1"/>
          <c:order val="1"/>
          <c:tx>
            <c:strRef>
              <c:f>数据汇总!$C$1</c:f>
              <c:strCache>
                <c:ptCount val="1"/>
                <c:pt idx="0">
                  <c:v>募集资金（亿元）</c:v>
                </c:pt>
              </c:strCache>
            </c:strRef>
          </c:tx>
          <c:spPr>
            <a:solidFill>
              <a:schemeClr val="bg1">
                <a:lumMod val="75000"/>
              </a:schemeClr>
            </a:solidFill>
            <a:ln>
              <a:noFill/>
            </a:ln>
            <a:effectLst/>
          </c:spPr>
          <c:dLbls>
            <c:dLbl>
              <c:idx val="0"/>
              <c:layout>
                <c:manualLayout>
                  <c:x val="-1.4695077149155169E-3"/>
                  <c:y val="-5.808985906576869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CE11-4088-876A-73870CDF7D84}"/>
                </c:ext>
              </c:extLst>
            </c:dLbl>
            <c:dLbl>
              <c:idx val="1"/>
              <c:layout>
                <c:manualLayout>
                  <c:x val="-2.6940663552606597E-17"/>
                  <c:y val="-6.97078308789224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CE11-4088-876A-73870CDF7D84}"/>
                </c:ext>
              </c:extLst>
            </c:dLbl>
            <c:dLbl>
              <c:idx val="2"/>
              <c:layout>
                <c:manualLayout>
                  <c:x val="0"/>
                  <c:y val="-9.681643177628115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CE11-4088-876A-73870CDF7D84}"/>
                </c:ext>
              </c:extLst>
            </c:dLbl>
            <c:dLbl>
              <c:idx val="3"/>
              <c:layout>
                <c:manualLayout>
                  <c:x val="2.9390154298310064E-3"/>
                  <c:y val="-0.1006890890473323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CE11-4088-876A-73870CDF7D84}"/>
                </c:ext>
              </c:extLst>
            </c:dLbl>
            <c:dLbl>
              <c:idx val="4"/>
              <c:layout>
                <c:manualLayout>
                  <c:x val="2.9390154298310066E-2"/>
                  <c:y val="-0.3136852389551510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CE11-4088-876A-73870CDF7D84}"/>
                </c:ext>
              </c:extLst>
            </c:dLbl>
            <c:dLbl>
              <c:idx val="5"/>
              <c:layout>
                <c:manualLayout>
                  <c:x val="1.6164584864070537E-2"/>
                  <c:y val="-0.2401047508051773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E11-4088-876A-73870CDF7D84}"/>
                </c:ext>
              </c:extLst>
            </c:dLbl>
            <c:dLbl>
              <c:idx val="6"/>
              <c:layout>
                <c:manualLayout>
                  <c:x val="0"/>
                  <c:y val="-0.1549062908420499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CE11-4088-876A-73870CDF7D84}"/>
                </c:ext>
              </c:extLst>
            </c:dLbl>
            <c:dLbl>
              <c:idx val="7"/>
              <c:layout>
                <c:manualLayout>
                  <c:x val="4.1146216017633984E-2"/>
                  <c:y val="-0.2943219525998947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CE11-4088-876A-73870CDF7D84}"/>
                </c:ext>
              </c:extLst>
            </c:dLbl>
            <c:dLbl>
              <c:idx val="8"/>
              <c:layout>
                <c:manualLayout>
                  <c:x val="2.9390154298310064E-3"/>
                  <c:y val="-0.1200523754025887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CE11-4088-876A-73870CDF7D84}"/>
                </c:ext>
              </c:extLst>
            </c:dLbl>
            <c:dLbl>
              <c:idx val="9"/>
              <c:layout>
                <c:manualLayout>
                  <c:x val="4.40852314474651E-3"/>
                  <c:y val="-0.1549062908420499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CE11-4088-876A-73870CDF7D84}"/>
                </c:ext>
              </c:extLst>
            </c:dLbl>
            <c:dLbl>
              <c:idx val="10"/>
              <c:layout>
                <c:manualLayout>
                  <c:x val="1.4695077149155032E-3"/>
                  <c:y val="-0.1394156617578449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CE11-4088-876A-73870CDF7D84}"/>
                </c:ext>
              </c:extLst>
            </c:dLbl>
            <c:dLbl>
              <c:idx val="11"/>
              <c:layout>
                <c:manualLayout>
                  <c:x val="-4.40852314474651E-3"/>
                  <c:y val="-0.2981946098709459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CE11-4088-876A-73870CDF7D84}"/>
                </c:ext>
              </c:extLst>
            </c:dLbl>
            <c:dLbl>
              <c:idx val="12"/>
              <c:layout>
                <c:manualLayout>
                  <c:x val="5.8780308596619053E-3"/>
                  <c:y val="-0.3330485253104071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CE11-4088-876A-73870CDF7D84}"/>
                </c:ext>
              </c:extLst>
            </c:dLbl>
            <c:spPr>
              <a:noFill/>
              <a:ln>
                <a:noFill/>
              </a:ln>
              <a:effectLst/>
            </c:spPr>
            <c:txPr>
              <a:bodyPr rot="0" spcFirstLastPara="1" vertOverflow="overflow" horzOverflow="overflow" vert="horz" wrap="square" lIns="38100" tIns="19050" rIns="38100" bIns="19050" anchor="t" anchorCtr="0">
                <a:spAutoFit/>
              </a:bodyPr>
              <a:lstStyle/>
              <a:p>
                <a:pPr>
                  <a:defRPr sz="12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a:noFill/>
                  <a:ln>
                    <a:noFill/>
                  </a:ln>
                </c15:spPr>
                <c15:showLeaderLines val="0"/>
              </c:ext>
            </c:extLst>
          </c:dLbls>
          <c:cat>
            <c:numRef>
              <c:f>数据汇总!$A$35:$A$47</c:f>
              <c:numCache>
                <c:formatCode>yyyy/mm</c:formatCode>
                <c:ptCount val="13"/>
                <c:pt idx="0">
                  <c:v>44227</c:v>
                </c:pt>
                <c:pt idx="1">
                  <c:v>44255</c:v>
                </c:pt>
                <c:pt idx="2">
                  <c:v>44256</c:v>
                </c:pt>
                <c:pt idx="3">
                  <c:v>44308</c:v>
                </c:pt>
                <c:pt idx="4">
                  <c:v>44344</c:v>
                </c:pt>
                <c:pt idx="5">
                  <c:v>44348</c:v>
                </c:pt>
                <c:pt idx="6">
                  <c:v>44408</c:v>
                </c:pt>
                <c:pt idx="7">
                  <c:v>44439</c:v>
                </c:pt>
                <c:pt idx="8">
                  <c:v>44440</c:v>
                </c:pt>
                <c:pt idx="9">
                  <c:v>44500</c:v>
                </c:pt>
                <c:pt idx="10">
                  <c:v>44530</c:v>
                </c:pt>
                <c:pt idx="11">
                  <c:v>44561</c:v>
                </c:pt>
                <c:pt idx="12">
                  <c:v>44592</c:v>
                </c:pt>
              </c:numCache>
            </c:numRef>
          </c:cat>
          <c:val>
            <c:numRef>
              <c:f>数据汇总!$C$35:$C$47</c:f>
              <c:numCache>
                <c:formatCode>0</c:formatCode>
                <c:ptCount val="13"/>
                <c:pt idx="0">
                  <c:v>246.38</c:v>
                </c:pt>
                <c:pt idx="1">
                  <c:v>229.23</c:v>
                </c:pt>
                <c:pt idx="2">
                  <c:v>285.68</c:v>
                </c:pt>
                <c:pt idx="3">
                  <c:v>340</c:v>
                </c:pt>
                <c:pt idx="4">
                  <c:v>958</c:v>
                </c:pt>
                <c:pt idx="5">
                  <c:v>561.45000000000005</c:v>
                </c:pt>
                <c:pt idx="6">
                  <c:v>287.82</c:v>
                </c:pt>
                <c:pt idx="7">
                  <c:v>914.95640000000037</c:v>
                </c:pt>
                <c:pt idx="8">
                  <c:v>315.5</c:v>
                </c:pt>
                <c:pt idx="9">
                  <c:v>394.46620000000001</c:v>
                </c:pt>
                <c:pt idx="10">
                  <c:v>381.78</c:v>
                </c:pt>
                <c:pt idx="11">
                  <c:v>861.7</c:v>
                </c:pt>
                <c:pt idx="12">
                  <c:v>1092.1475</c:v>
                </c:pt>
              </c:numCache>
            </c:numRef>
          </c:val>
          <c:extLst>
            <c:ext xmlns:c16="http://schemas.microsoft.com/office/drawing/2014/chart" uri="{C3380CC4-5D6E-409C-BE32-E72D297353CC}">
              <c16:uniqueId val="{00000000-715F-49F6-9FEE-E80053B041CB}"/>
            </c:ext>
          </c:extLst>
        </c:ser>
        <c:dLbls>
          <c:showLegendKey val="0"/>
          <c:showVal val="0"/>
          <c:showCatName val="0"/>
          <c:showSerName val="0"/>
          <c:showPercent val="0"/>
          <c:showBubbleSize val="0"/>
        </c:dLbls>
        <c:axId val="751323792"/>
        <c:axId val="751325104"/>
      </c:areaChart>
      <c:lineChart>
        <c:grouping val="standard"/>
        <c:varyColors val="0"/>
        <c:ser>
          <c:idx val="0"/>
          <c:order val="0"/>
          <c:tx>
            <c:strRef>
              <c:f>数据汇总!$B$1</c:f>
              <c:strCache>
                <c:ptCount val="1"/>
                <c:pt idx="0">
                  <c:v>IPO数量</c:v>
                </c:pt>
              </c:strCache>
            </c:strRef>
          </c:tx>
          <c:spPr>
            <a:ln w="19050" cap="rnd">
              <a:solidFill>
                <a:srgbClr val="0070C0"/>
              </a:solidFill>
              <a:round/>
            </a:ln>
            <a:effectLst/>
          </c:spPr>
          <c:marker>
            <c:symbol val="none"/>
          </c:marker>
          <c:dLbls>
            <c:spPr>
              <a:noFill/>
              <a:ln>
                <a:noFill/>
              </a:ln>
              <a:effectLst/>
            </c:spPr>
            <c:txPr>
              <a:bodyPr rot="0" spcFirstLastPara="1" vertOverflow="ellipsis" vert="horz" wrap="square" anchor="ctr" anchorCtr="1"/>
              <a:lstStyle/>
              <a:p>
                <a:pPr>
                  <a:defRPr sz="1200" b="0" i="0" u="none" strike="noStrike" kern="1200" baseline="0">
                    <a:solidFill>
                      <a:srgbClr val="417EC1"/>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数据汇总!$A$35:$A$47</c:f>
              <c:numCache>
                <c:formatCode>yyyy/mm</c:formatCode>
                <c:ptCount val="13"/>
                <c:pt idx="0">
                  <c:v>44227</c:v>
                </c:pt>
                <c:pt idx="1">
                  <c:v>44255</c:v>
                </c:pt>
                <c:pt idx="2">
                  <c:v>44256</c:v>
                </c:pt>
                <c:pt idx="3">
                  <c:v>44308</c:v>
                </c:pt>
                <c:pt idx="4">
                  <c:v>44344</c:v>
                </c:pt>
                <c:pt idx="5">
                  <c:v>44348</c:v>
                </c:pt>
                <c:pt idx="6">
                  <c:v>44408</c:v>
                </c:pt>
                <c:pt idx="7">
                  <c:v>44439</c:v>
                </c:pt>
                <c:pt idx="8">
                  <c:v>44440</c:v>
                </c:pt>
                <c:pt idx="9">
                  <c:v>44500</c:v>
                </c:pt>
                <c:pt idx="10">
                  <c:v>44530</c:v>
                </c:pt>
                <c:pt idx="11">
                  <c:v>44561</c:v>
                </c:pt>
                <c:pt idx="12">
                  <c:v>44592</c:v>
                </c:pt>
              </c:numCache>
            </c:numRef>
          </c:cat>
          <c:val>
            <c:numRef>
              <c:f>数据汇总!$B$35:$B$47</c:f>
              <c:numCache>
                <c:formatCode>General</c:formatCode>
                <c:ptCount val="13"/>
                <c:pt idx="0">
                  <c:v>33</c:v>
                </c:pt>
                <c:pt idx="1">
                  <c:v>28</c:v>
                </c:pt>
                <c:pt idx="2">
                  <c:v>39</c:v>
                </c:pt>
                <c:pt idx="3">
                  <c:v>50</c:v>
                </c:pt>
                <c:pt idx="4">
                  <c:v>41</c:v>
                </c:pt>
                <c:pt idx="5">
                  <c:v>49</c:v>
                </c:pt>
                <c:pt idx="6">
                  <c:v>48</c:v>
                </c:pt>
                <c:pt idx="7">
                  <c:v>40</c:v>
                </c:pt>
                <c:pt idx="8">
                  <c:v>40</c:v>
                </c:pt>
                <c:pt idx="9">
                  <c:v>32</c:v>
                </c:pt>
                <c:pt idx="10">
                  <c:v>47</c:v>
                </c:pt>
                <c:pt idx="11">
                  <c:v>45</c:v>
                </c:pt>
                <c:pt idx="12">
                  <c:v>32</c:v>
                </c:pt>
              </c:numCache>
            </c:numRef>
          </c:val>
          <c:smooth val="0"/>
          <c:extLst>
            <c:ext xmlns:c16="http://schemas.microsoft.com/office/drawing/2014/chart" uri="{C3380CC4-5D6E-409C-BE32-E72D297353CC}">
              <c16:uniqueId val="{00000001-715F-49F6-9FEE-E80053B041CB}"/>
            </c:ext>
          </c:extLst>
        </c:ser>
        <c:ser>
          <c:idx val="2"/>
          <c:order val="2"/>
          <c:tx>
            <c:strRef>
              <c:f>数据汇总!$D$1</c:f>
              <c:strCache>
                <c:ptCount val="1"/>
                <c:pt idx="0">
                  <c:v>退出基金数量</c:v>
                </c:pt>
              </c:strCache>
            </c:strRef>
          </c:tx>
          <c:spPr>
            <a:ln w="19050" cap="rnd">
              <a:solidFill>
                <a:srgbClr val="00B0F0"/>
              </a:solidFill>
              <a:round/>
            </a:ln>
            <a:effectLst/>
          </c:spPr>
          <c:marker>
            <c:symbol val="none"/>
          </c:marker>
          <c:dLbls>
            <c:spPr>
              <a:noFill/>
              <a:ln>
                <a:noFill/>
              </a:ln>
              <a:effectLst/>
            </c:spPr>
            <c:txPr>
              <a:bodyPr rot="0" spcFirstLastPara="1" vertOverflow="ellipsis" vert="horz" wrap="square" anchor="ctr" anchorCtr="1"/>
              <a:lstStyle/>
              <a:p>
                <a:pPr>
                  <a:defRPr sz="1200" b="0" i="0" u="none" strike="noStrike" kern="1200" baseline="0">
                    <a:solidFill>
                      <a:srgbClr val="00B0F0"/>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数据汇总!$A$35:$A$47</c:f>
              <c:numCache>
                <c:formatCode>yyyy/mm</c:formatCode>
                <c:ptCount val="13"/>
                <c:pt idx="0">
                  <c:v>44227</c:v>
                </c:pt>
                <c:pt idx="1">
                  <c:v>44255</c:v>
                </c:pt>
                <c:pt idx="2">
                  <c:v>44256</c:v>
                </c:pt>
                <c:pt idx="3">
                  <c:v>44308</c:v>
                </c:pt>
                <c:pt idx="4">
                  <c:v>44344</c:v>
                </c:pt>
                <c:pt idx="5">
                  <c:v>44348</c:v>
                </c:pt>
                <c:pt idx="6">
                  <c:v>44408</c:v>
                </c:pt>
                <c:pt idx="7">
                  <c:v>44439</c:v>
                </c:pt>
                <c:pt idx="8">
                  <c:v>44440</c:v>
                </c:pt>
                <c:pt idx="9">
                  <c:v>44500</c:v>
                </c:pt>
                <c:pt idx="10">
                  <c:v>44530</c:v>
                </c:pt>
                <c:pt idx="11">
                  <c:v>44561</c:v>
                </c:pt>
                <c:pt idx="12">
                  <c:v>44592</c:v>
                </c:pt>
              </c:numCache>
            </c:numRef>
          </c:cat>
          <c:val>
            <c:numRef>
              <c:f>数据汇总!$D$35:$D$47</c:f>
              <c:numCache>
                <c:formatCode>0</c:formatCode>
                <c:ptCount val="13"/>
                <c:pt idx="0">
                  <c:v>81</c:v>
                </c:pt>
                <c:pt idx="1">
                  <c:v>87</c:v>
                </c:pt>
                <c:pt idx="2">
                  <c:v>128</c:v>
                </c:pt>
                <c:pt idx="3">
                  <c:v>160</c:v>
                </c:pt>
                <c:pt idx="4">
                  <c:v>155</c:v>
                </c:pt>
                <c:pt idx="5">
                  <c:v>87</c:v>
                </c:pt>
                <c:pt idx="6">
                  <c:v>236</c:v>
                </c:pt>
                <c:pt idx="7">
                  <c:v>212</c:v>
                </c:pt>
                <c:pt idx="8">
                  <c:v>151</c:v>
                </c:pt>
                <c:pt idx="9">
                  <c:v>125</c:v>
                </c:pt>
                <c:pt idx="10">
                  <c:v>16</c:v>
                </c:pt>
                <c:pt idx="11">
                  <c:v>52</c:v>
                </c:pt>
                <c:pt idx="12">
                  <c:v>141</c:v>
                </c:pt>
              </c:numCache>
            </c:numRef>
          </c:val>
          <c:smooth val="0"/>
          <c:extLst>
            <c:ext xmlns:c16="http://schemas.microsoft.com/office/drawing/2014/chart" uri="{C3380CC4-5D6E-409C-BE32-E72D297353CC}">
              <c16:uniqueId val="{00000002-715F-49F6-9FEE-E80053B041CB}"/>
            </c:ext>
          </c:extLst>
        </c:ser>
        <c:dLbls>
          <c:showLegendKey val="0"/>
          <c:showVal val="0"/>
          <c:showCatName val="0"/>
          <c:showSerName val="0"/>
          <c:showPercent val="0"/>
          <c:showBubbleSize val="0"/>
        </c:dLbls>
        <c:marker val="1"/>
        <c:smooth val="0"/>
        <c:axId val="754309336"/>
        <c:axId val="754306056"/>
      </c:lineChart>
      <c:catAx>
        <c:axId val="751323792"/>
        <c:scaling>
          <c:orientation val="minMax"/>
        </c:scaling>
        <c:delete val="0"/>
        <c:axPos val="b"/>
        <c:numFmt formatCode="yyyy/mm" sourceLinked="1"/>
        <c:majorTickMark val="cross"/>
        <c:minorTickMark val="none"/>
        <c:tickLblPos val="nextTo"/>
        <c:spPr>
          <a:noFill/>
          <a:ln w="6350"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crossAx val="751325104"/>
        <c:crosses val="autoZero"/>
        <c:auto val="0"/>
        <c:lblAlgn val="ctr"/>
        <c:lblOffset val="100"/>
        <c:noMultiLvlLbl val="1"/>
      </c:catAx>
      <c:valAx>
        <c:axId val="751325104"/>
        <c:scaling>
          <c:orientation val="minMax"/>
          <c:max val="1100"/>
          <c:min val="0"/>
        </c:scaling>
        <c:delete val="0"/>
        <c:axPos val="l"/>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crossAx val="751323792"/>
        <c:crosses val="autoZero"/>
        <c:crossBetween val="between"/>
      </c:valAx>
      <c:valAx>
        <c:axId val="754306056"/>
        <c:scaling>
          <c:orientation val="minMax"/>
          <c:max val="280"/>
          <c:min val="0"/>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crossAx val="754309336"/>
        <c:crosses val="max"/>
        <c:crossBetween val="between"/>
      </c:valAx>
      <c:dateAx>
        <c:axId val="754309336"/>
        <c:scaling>
          <c:orientation val="minMax"/>
        </c:scaling>
        <c:delete val="1"/>
        <c:axPos val="b"/>
        <c:numFmt formatCode="yyyy/mm" sourceLinked="1"/>
        <c:majorTickMark val="out"/>
        <c:minorTickMark val="none"/>
        <c:tickLblPos val="nextTo"/>
        <c:crossAx val="754306056"/>
        <c:crosses val="autoZero"/>
        <c:auto val="1"/>
        <c:lblOffset val="100"/>
        <c:baseTimeUnit val="days"/>
        <c:majorUnit val="1"/>
        <c:minorUnit val="1"/>
      </c:dateAx>
      <c:spPr>
        <a:noFill/>
        <a:ln>
          <a:noFill/>
        </a:ln>
        <a:effectLst/>
      </c:spPr>
    </c:plotArea>
    <c:legend>
      <c:legendPos val="tr"/>
      <c:layout>
        <c:manualLayout>
          <c:xMode val="edge"/>
          <c:yMode val="edge"/>
          <c:x val="0.18236830073359661"/>
          <c:y val="6.3373309870526376E-2"/>
          <c:w val="0.63895377019931487"/>
          <c:h val="0.12681002335324659"/>
        </c:manualLayout>
      </c:layout>
      <c:overlay val="1"/>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1200">
          <a:latin typeface="微软雅黑" panose="020B0503020204020204" pitchFamily="34" charset="-122"/>
          <a:ea typeface="微软雅黑" panose="020B0503020204020204" pitchFamily="34" charset="-122"/>
          <a:sym typeface="微软雅黑" panose="020B0503020204020204" pitchFamily="34" charset="-122"/>
        </a:defRPr>
      </a:pPr>
      <a:endParaRPr lang="zh-CN"/>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r>
              <a:rPr lang="en-US" dirty="0"/>
              <a:t>2021</a:t>
            </a:r>
            <a:r>
              <a:rPr lang="zh-CN" dirty="0"/>
              <a:t>年</a:t>
            </a:r>
            <a:r>
              <a:rPr lang="en-US" dirty="0"/>
              <a:t>1</a:t>
            </a:r>
            <a:r>
              <a:rPr lang="zh-CN" dirty="0"/>
              <a:t>月</a:t>
            </a:r>
            <a:r>
              <a:rPr lang="en-US" dirty="0"/>
              <a:t>-2022</a:t>
            </a:r>
            <a:r>
              <a:rPr lang="zh-CN" dirty="0"/>
              <a:t>年</a:t>
            </a:r>
            <a:r>
              <a:rPr lang="en-US" dirty="0"/>
              <a:t>1</a:t>
            </a:r>
            <a:r>
              <a:rPr lang="zh-CN" dirty="0"/>
              <a:t>月其他退出事件统计</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title>
    <c:autoTitleDeleted val="0"/>
    <c:plotArea>
      <c:layout>
        <c:manualLayout>
          <c:layoutTarget val="inner"/>
          <c:xMode val="edge"/>
          <c:yMode val="edge"/>
          <c:x val="5.2718992842181074E-2"/>
          <c:y val="9.2742242173720554E-2"/>
          <c:w val="0.93099071009952938"/>
          <c:h val="0.7034962759071246"/>
        </c:manualLayout>
      </c:layout>
      <c:lineChart>
        <c:grouping val="standard"/>
        <c:varyColors val="0"/>
        <c:ser>
          <c:idx val="0"/>
          <c:order val="0"/>
          <c:tx>
            <c:strRef>
              <c:f>Sheet6!$B$1</c:f>
              <c:strCache>
                <c:ptCount val="1"/>
                <c:pt idx="0">
                  <c:v>M&amp;A</c:v>
                </c:pt>
              </c:strCache>
            </c:strRef>
          </c:tx>
          <c:spPr>
            <a:ln w="28575" cap="rnd">
              <a:solidFill>
                <a:srgbClr val="0070C0"/>
              </a:solidFill>
              <a:round/>
            </a:ln>
            <a:effectLst/>
          </c:spPr>
          <c:marker>
            <c:symbol val="none"/>
          </c:marker>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9A9-4DE6-9D1A-05F46D1E338A}"/>
                </c:ext>
              </c:extLst>
            </c:dLbl>
            <c:dLbl>
              <c:idx val="12"/>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C5B-4332-8671-259B88C5789B}"/>
                </c:ext>
              </c:extLst>
            </c:dLbl>
            <c:dLbl>
              <c:idx val="13"/>
              <c:layout>
                <c:manualLayout>
                  <c:x val="-2.9618721924162777E-3"/>
                  <c:y val="-6.682133594148953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4D6-4B6F-B1EB-46F951BDE4E8}"/>
                </c:ext>
              </c:extLst>
            </c:dLbl>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Sheet6!$A$9:$A$21</c:f>
              <c:numCache>
                <c:formatCode>yyyy/mm</c:formatCode>
                <c:ptCount val="13"/>
                <c:pt idx="0">
                  <c:v>44197</c:v>
                </c:pt>
                <c:pt idx="1">
                  <c:v>44228</c:v>
                </c:pt>
                <c:pt idx="2">
                  <c:v>44256</c:v>
                </c:pt>
                <c:pt idx="3">
                  <c:v>44287</c:v>
                </c:pt>
                <c:pt idx="4">
                  <c:v>44317</c:v>
                </c:pt>
                <c:pt idx="5">
                  <c:v>44348</c:v>
                </c:pt>
                <c:pt idx="6">
                  <c:v>44378</c:v>
                </c:pt>
                <c:pt idx="7">
                  <c:v>44409</c:v>
                </c:pt>
                <c:pt idx="8">
                  <c:v>44469</c:v>
                </c:pt>
                <c:pt idx="9">
                  <c:v>44500</c:v>
                </c:pt>
                <c:pt idx="10">
                  <c:v>44530</c:v>
                </c:pt>
                <c:pt idx="11">
                  <c:v>44561</c:v>
                </c:pt>
                <c:pt idx="12">
                  <c:v>44592</c:v>
                </c:pt>
              </c:numCache>
            </c:numRef>
          </c:cat>
          <c:val>
            <c:numRef>
              <c:f>Sheet6!$B$9:$B$21</c:f>
              <c:numCache>
                <c:formatCode>General</c:formatCode>
                <c:ptCount val="13"/>
                <c:pt idx="0">
                  <c:v>32</c:v>
                </c:pt>
                <c:pt idx="1">
                  <c:v>24</c:v>
                </c:pt>
                <c:pt idx="2">
                  <c:v>52</c:v>
                </c:pt>
                <c:pt idx="3">
                  <c:v>101</c:v>
                </c:pt>
                <c:pt idx="4">
                  <c:v>65</c:v>
                </c:pt>
                <c:pt idx="5">
                  <c:v>81</c:v>
                </c:pt>
                <c:pt idx="6">
                  <c:v>22</c:v>
                </c:pt>
                <c:pt idx="7">
                  <c:v>9</c:v>
                </c:pt>
                <c:pt idx="8">
                  <c:v>16</c:v>
                </c:pt>
                <c:pt idx="9">
                  <c:v>12</c:v>
                </c:pt>
                <c:pt idx="10">
                  <c:v>20</c:v>
                </c:pt>
                <c:pt idx="11">
                  <c:v>19</c:v>
                </c:pt>
                <c:pt idx="12">
                  <c:v>36</c:v>
                </c:pt>
              </c:numCache>
            </c:numRef>
          </c:val>
          <c:smooth val="0"/>
          <c:extLst>
            <c:ext xmlns:c16="http://schemas.microsoft.com/office/drawing/2014/chart" uri="{C3380CC4-5D6E-409C-BE32-E72D297353CC}">
              <c16:uniqueId val="{00000000-02F6-417A-9590-48E4CCA78168}"/>
            </c:ext>
          </c:extLst>
        </c:ser>
        <c:ser>
          <c:idx val="1"/>
          <c:order val="1"/>
          <c:tx>
            <c:strRef>
              <c:f>Sheet6!$C$1</c:f>
              <c:strCache>
                <c:ptCount val="1"/>
                <c:pt idx="0">
                  <c:v>股权转让</c:v>
                </c:pt>
              </c:strCache>
            </c:strRef>
          </c:tx>
          <c:spPr>
            <a:ln w="28575" cap="rnd">
              <a:solidFill>
                <a:srgbClr val="00B0F0"/>
              </a:solidFill>
              <a:round/>
            </a:ln>
            <a:effectLst/>
          </c:spPr>
          <c:marker>
            <c:symbol val="none"/>
          </c:marker>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9A9-4DE6-9D1A-05F46D1E338A}"/>
                </c:ext>
              </c:extLst>
            </c:dLbl>
            <c:dLbl>
              <c:idx val="12"/>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C5B-4332-8671-259B88C5789B}"/>
                </c:ext>
              </c:extLst>
            </c:dLbl>
            <c:dLbl>
              <c:idx val="13"/>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4D6-4B6F-B1EB-46F951BDE4E8}"/>
                </c:ext>
              </c:extLst>
            </c:dLbl>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Sheet6!$A$9:$A$21</c:f>
              <c:numCache>
                <c:formatCode>yyyy/mm</c:formatCode>
                <c:ptCount val="13"/>
                <c:pt idx="0">
                  <c:v>44197</c:v>
                </c:pt>
                <c:pt idx="1">
                  <c:v>44228</c:v>
                </c:pt>
                <c:pt idx="2">
                  <c:v>44256</c:v>
                </c:pt>
                <c:pt idx="3">
                  <c:v>44287</c:v>
                </c:pt>
                <c:pt idx="4">
                  <c:v>44317</c:v>
                </c:pt>
                <c:pt idx="5">
                  <c:v>44348</c:v>
                </c:pt>
                <c:pt idx="6">
                  <c:v>44378</c:v>
                </c:pt>
                <c:pt idx="7">
                  <c:v>44409</c:v>
                </c:pt>
                <c:pt idx="8">
                  <c:v>44469</c:v>
                </c:pt>
                <c:pt idx="9">
                  <c:v>44500</c:v>
                </c:pt>
                <c:pt idx="10">
                  <c:v>44530</c:v>
                </c:pt>
                <c:pt idx="11">
                  <c:v>44561</c:v>
                </c:pt>
                <c:pt idx="12">
                  <c:v>44592</c:v>
                </c:pt>
              </c:numCache>
            </c:numRef>
          </c:cat>
          <c:val>
            <c:numRef>
              <c:f>Sheet6!$C$9:$C$21</c:f>
              <c:numCache>
                <c:formatCode>General</c:formatCode>
                <c:ptCount val="13"/>
                <c:pt idx="0">
                  <c:v>54</c:v>
                </c:pt>
                <c:pt idx="1">
                  <c:v>31</c:v>
                </c:pt>
                <c:pt idx="2">
                  <c:v>29</c:v>
                </c:pt>
                <c:pt idx="3">
                  <c:v>53</c:v>
                </c:pt>
                <c:pt idx="4">
                  <c:v>36</c:v>
                </c:pt>
                <c:pt idx="5">
                  <c:v>55</c:v>
                </c:pt>
                <c:pt idx="6">
                  <c:v>1</c:v>
                </c:pt>
                <c:pt idx="7">
                  <c:v>1</c:v>
                </c:pt>
                <c:pt idx="8">
                  <c:v>3</c:v>
                </c:pt>
                <c:pt idx="9">
                  <c:v>3</c:v>
                </c:pt>
                <c:pt idx="10">
                  <c:v>1</c:v>
                </c:pt>
                <c:pt idx="11">
                  <c:v>4</c:v>
                </c:pt>
                <c:pt idx="12">
                  <c:v>5</c:v>
                </c:pt>
              </c:numCache>
            </c:numRef>
          </c:val>
          <c:smooth val="0"/>
          <c:extLst>
            <c:ext xmlns:c16="http://schemas.microsoft.com/office/drawing/2014/chart" uri="{C3380CC4-5D6E-409C-BE32-E72D297353CC}">
              <c16:uniqueId val="{00000001-02F6-417A-9590-48E4CCA78168}"/>
            </c:ext>
          </c:extLst>
        </c:ser>
        <c:dLbls>
          <c:showLegendKey val="0"/>
          <c:showVal val="0"/>
          <c:showCatName val="0"/>
          <c:showSerName val="0"/>
          <c:showPercent val="0"/>
          <c:showBubbleSize val="0"/>
        </c:dLbls>
        <c:smooth val="0"/>
        <c:axId val="106580304"/>
        <c:axId val="106582384"/>
      </c:lineChart>
      <c:dateAx>
        <c:axId val="106580304"/>
        <c:scaling>
          <c:orientation val="minMax"/>
        </c:scaling>
        <c:delete val="0"/>
        <c:axPos val="b"/>
        <c:numFmt formatCode="yyyy/mm"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crossAx val="106582384"/>
        <c:crosses val="autoZero"/>
        <c:auto val="1"/>
        <c:lblOffset val="100"/>
        <c:baseTimeUnit val="months"/>
      </c:dateAx>
      <c:valAx>
        <c:axId val="106582384"/>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crossAx val="106580304"/>
        <c:crosses val="autoZero"/>
        <c:crossBetween val="between"/>
      </c:valAx>
      <c:spPr>
        <a:noFill/>
        <a:ln>
          <a:noFill/>
        </a:ln>
        <a:effectLst/>
      </c:spPr>
    </c:plotArea>
    <c:legend>
      <c:legendPos val="b"/>
      <c:layout>
        <c:manualLayout>
          <c:xMode val="edge"/>
          <c:yMode val="edge"/>
          <c:x val="0.74760242859526682"/>
          <c:y val="9.4317866118400775E-2"/>
          <c:w val="0.24683759972539759"/>
          <c:h val="7.0876046154608033E-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1100">
          <a:latin typeface="微软雅黑" panose="020B0503020204020204" pitchFamily="34" charset="-122"/>
          <a:ea typeface="微软雅黑" panose="020B0503020204020204" pitchFamily="34" charset="-122"/>
          <a:sym typeface="微软雅黑" panose="020B0503020204020204" pitchFamily="34" charset="-122"/>
        </a:defRPr>
      </a:pPr>
      <a:endParaRPr lang="zh-CN"/>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26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r>
              <a:rPr lang="en-US" dirty="0"/>
              <a:t>2021.1-2022.1</a:t>
            </a:r>
            <a:r>
              <a:rPr lang="zh-CN" dirty="0"/>
              <a:t>新三板新挂牌及摘牌情况</a:t>
            </a:r>
          </a:p>
        </c:rich>
      </c:tx>
      <c:layout>
        <c:manualLayout>
          <c:xMode val="edge"/>
          <c:yMode val="edge"/>
          <c:x val="0.32782348668068961"/>
          <c:y val="0"/>
        </c:manualLayout>
      </c:layout>
      <c:overlay val="0"/>
      <c:spPr>
        <a:noFill/>
        <a:ln>
          <a:noFill/>
        </a:ln>
        <a:effectLst/>
      </c:spPr>
      <c:txPr>
        <a:bodyPr rot="0" spcFirstLastPara="1" vertOverflow="ellipsis" vert="horz" wrap="square" anchor="ctr" anchorCtr="1"/>
        <a:lstStyle/>
        <a:p>
          <a:pPr>
            <a:defRPr sz="126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title>
    <c:autoTitleDeleted val="0"/>
    <c:plotArea>
      <c:layout>
        <c:manualLayout>
          <c:layoutTarget val="inner"/>
          <c:xMode val="edge"/>
          <c:yMode val="edge"/>
          <c:x val="0"/>
          <c:y val="0"/>
          <c:w val="0.99962435781114634"/>
          <c:h val="0.92203214324236871"/>
        </c:manualLayout>
      </c:layout>
      <c:barChart>
        <c:barDir val="col"/>
        <c:grouping val="clustered"/>
        <c:varyColors val="0"/>
        <c:ser>
          <c:idx val="0"/>
          <c:order val="0"/>
          <c:tx>
            <c:strRef>
              <c:f>'2017年9月摘牌公司情况一览'!$J$1</c:f>
              <c:strCache>
                <c:ptCount val="1"/>
                <c:pt idx="0">
                  <c:v>挂牌家数</c:v>
                </c:pt>
              </c:strCache>
            </c:strRef>
          </c:tx>
          <c:spPr>
            <a:solidFill>
              <a:srgbClr val="0070C0">
                <a:alpha val="70000"/>
              </a:srgbClr>
            </a:solidFill>
            <a:ln>
              <a:no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'2017年9月摘牌公司情况一览'!$I$2:$I$14</c:f>
              <c:numCache>
                <c:formatCode>yyyy/m</c:formatCode>
                <c:ptCount val="13"/>
                <c:pt idx="0">
                  <c:v>44592</c:v>
                </c:pt>
                <c:pt idx="1">
                  <c:v>44561</c:v>
                </c:pt>
                <c:pt idx="2">
                  <c:v>44530</c:v>
                </c:pt>
                <c:pt idx="3">
                  <c:v>44500</c:v>
                </c:pt>
                <c:pt idx="4">
                  <c:v>44440</c:v>
                </c:pt>
                <c:pt idx="5">
                  <c:v>44409</c:v>
                </c:pt>
                <c:pt idx="6">
                  <c:v>44378</c:v>
                </c:pt>
                <c:pt idx="7">
                  <c:v>44348</c:v>
                </c:pt>
                <c:pt idx="8">
                  <c:v>44317</c:v>
                </c:pt>
                <c:pt idx="9">
                  <c:v>44287</c:v>
                </c:pt>
                <c:pt idx="10">
                  <c:v>44286</c:v>
                </c:pt>
                <c:pt idx="11">
                  <c:v>44255</c:v>
                </c:pt>
                <c:pt idx="12">
                  <c:v>44227</c:v>
                </c:pt>
              </c:numCache>
            </c:numRef>
          </c:cat>
          <c:val>
            <c:numRef>
              <c:f>'2017年9月摘牌公司情况一览'!$J$2:$J$14</c:f>
              <c:numCache>
                <c:formatCode>General</c:formatCode>
                <c:ptCount val="13"/>
                <c:pt idx="0">
                  <c:v>14</c:v>
                </c:pt>
                <c:pt idx="1">
                  <c:v>11</c:v>
                </c:pt>
                <c:pt idx="2">
                  <c:v>8</c:v>
                </c:pt>
                <c:pt idx="3">
                  <c:v>12</c:v>
                </c:pt>
                <c:pt idx="4">
                  <c:v>11</c:v>
                </c:pt>
                <c:pt idx="5">
                  <c:v>8</c:v>
                </c:pt>
                <c:pt idx="6">
                  <c:v>3</c:v>
                </c:pt>
                <c:pt idx="7">
                  <c:v>4</c:v>
                </c:pt>
                <c:pt idx="8">
                  <c:v>4</c:v>
                </c:pt>
                <c:pt idx="9">
                  <c:v>7</c:v>
                </c:pt>
                <c:pt idx="10">
                  <c:v>8</c:v>
                </c:pt>
                <c:pt idx="11">
                  <c:v>8</c:v>
                </c:pt>
                <c:pt idx="12">
                  <c:v>12</c:v>
                </c:pt>
              </c:numCache>
            </c:numRef>
          </c:val>
          <c:extLst>
            <c:ext xmlns:c16="http://schemas.microsoft.com/office/drawing/2014/chart" uri="{C3380CC4-5D6E-409C-BE32-E72D297353CC}">
              <c16:uniqueId val="{00000000-8436-431F-A5C5-D178E0C32775}"/>
            </c:ext>
          </c:extLst>
        </c:ser>
        <c:ser>
          <c:idx val="1"/>
          <c:order val="1"/>
          <c:tx>
            <c:strRef>
              <c:f>'2017年9月摘牌公司情况一览'!$K$1</c:f>
              <c:strCache>
                <c:ptCount val="1"/>
                <c:pt idx="0">
                  <c:v>摘牌家数</c:v>
                </c:pt>
              </c:strCache>
            </c:strRef>
          </c:tx>
          <c:spPr>
            <a:solidFill>
              <a:srgbClr val="FF0000">
                <a:alpha val="70000"/>
              </a:srgbClr>
            </a:solidFill>
            <a:ln>
              <a:solidFill>
                <a:srgbClr val="FF0000"/>
              </a:solid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anchor="ctr" anchorCtr="1"/>
              <a:lstStyle/>
              <a:p>
                <a:pPr algn="ctr">
                  <a:defRPr sz="105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'2017年9月摘牌公司情况一览'!$I$2:$I$14</c:f>
              <c:numCache>
                <c:formatCode>yyyy/m</c:formatCode>
                <c:ptCount val="13"/>
                <c:pt idx="0">
                  <c:v>44592</c:v>
                </c:pt>
                <c:pt idx="1">
                  <c:v>44561</c:v>
                </c:pt>
                <c:pt idx="2">
                  <c:v>44530</c:v>
                </c:pt>
                <c:pt idx="3">
                  <c:v>44500</c:v>
                </c:pt>
                <c:pt idx="4">
                  <c:v>44440</c:v>
                </c:pt>
                <c:pt idx="5">
                  <c:v>44409</c:v>
                </c:pt>
                <c:pt idx="6">
                  <c:v>44378</c:v>
                </c:pt>
                <c:pt idx="7">
                  <c:v>44348</c:v>
                </c:pt>
                <c:pt idx="8">
                  <c:v>44317</c:v>
                </c:pt>
                <c:pt idx="9">
                  <c:v>44287</c:v>
                </c:pt>
                <c:pt idx="10">
                  <c:v>44286</c:v>
                </c:pt>
                <c:pt idx="11">
                  <c:v>44255</c:v>
                </c:pt>
                <c:pt idx="12">
                  <c:v>44227</c:v>
                </c:pt>
              </c:numCache>
            </c:numRef>
          </c:cat>
          <c:val>
            <c:numRef>
              <c:f>'2017年9月摘牌公司情况一览'!$K$2:$K$14</c:f>
              <c:numCache>
                <c:formatCode>General</c:formatCode>
                <c:ptCount val="13"/>
                <c:pt idx="0">
                  <c:v>-31</c:v>
                </c:pt>
                <c:pt idx="1">
                  <c:v>-52</c:v>
                </c:pt>
                <c:pt idx="2">
                  <c:v>-205</c:v>
                </c:pt>
                <c:pt idx="3">
                  <c:v>-29</c:v>
                </c:pt>
                <c:pt idx="4">
                  <c:v>-59</c:v>
                </c:pt>
                <c:pt idx="5">
                  <c:v>-124</c:v>
                </c:pt>
                <c:pt idx="6">
                  <c:v>-56</c:v>
                </c:pt>
                <c:pt idx="7">
                  <c:v>-51</c:v>
                </c:pt>
                <c:pt idx="8">
                  <c:v>-65</c:v>
                </c:pt>
                <c:pt idx="9">
                  <c:v>-204</c:v>
                </c:pt>
                <c:pt idx="10">
                  <c:v>-207</c:v>
                </c:pt>
                <c:pt idx="11">
                  <c:v>-72</c:v>
                </c:pt>
                <c:pt idx="12">
                  <c:v>-159</c:v>
                </c:pt>
              </c:numCache>
            </c:numRef>
          </c:val>
          <c:extLst>
            <c:ext xmlns:c16="http://schemas.microsoft.com/office/drawing/2014/chart" uri="{C3380CC4-5D6E-409C-BE32-E72D297353CC}">
              <c16:uniqueId val="{00000001-8436-431F-A5C5-D178E0C32775}"/>
            </c:ext>
          </c:extLst>
        </c:ser>
        <c:dLbls>
          <c:showLegendKey val="0"/>
          <c:showVal val="0"/>
          <c:showCatName val="0"/>
          <c:showSerName val="0"/>
          <c:showPercent val="0"/>
          <c:showBubbleSize val="0"/>
        </c:dLbls>
        <c:gapWidth val="219"/>
        <c:overlap val="100"/>
        <c:axId val="1277029968"/>
        <c:axId val="1277032920"/>
      </c:barChart>
      <c:dateAx>
        <c:axId val="1277029968"/>
        <c:scaling>
          <c:orientation val="minMax"/>
        </c:scaling>
        <c:delete val="0"/>
        <c:axPos val="b"/>
        <c:numFmt formatCode="yyyy/m" sourceLinked="1"/>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crossAx val="1277032920"/>
        <c:crossesAt val="0"/>
        <c:auto val="1"/>
        <c:lblOffset val="100"/>
        <c:baseTimeUnit val="months"/>
      </c:dateAx>
      <c:valAx>
        <c:axId val="1277032920"/>
        <c:scaling>
          <c:orientation val="minMax"/>
          <c:max val="100"/>
          <c:min val="-250"/>
        </c:scaling>
        <c:delete val="1"/>
        <c:axPos val="l"/>
        <c:numFmt formatCode="General" sourceLinked="1"/>
        <c:majorTickMark val="none"/>
        <c:minorTickMark val="none"/>
        <c:tickLblPos val="nextTo"/>
        <c:crossAx val="1277029968"/>
        <c:crosses val="autoZero"/>
        <c:crossBetween val="between"/>
      </c:valAx>
      <c:spPr>
        <a:noFill/>
        <a:ln>
          <a:noFill/>
        </a:ln>
        <a:effectLst/>
      </c:spPr>
    </c:plotArea>
    <c:legend>
      <c:legendPos val="t"/>
      <c:layout>
        <c:manualLayout>
          <c:xMode val="edge"/>
          <c:yMode val="edge"/>
          <c:x val="0.36377859399661"/>
          <c:y val="9.9518778366861363E-2"/>
          <c:w val="0.26355055555555557"/>
          <c:h val="6.9619444444444442E-2"/>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legend>
    <c:plotVisOnly val="1"/>
    <c:dispBlanksAs val="gap"/>
    <c:showDLblsOverMax val="0"/>
  </c:chart>
  <c:spPr>
    <a:noFill/>
    <a:ln w="9525" cap="flat" cmpd="sng" algn="ctr">
      <a:noFill/>
      <a:round/>
    </a:ln>
    <a:effectLst/>
  </c:spPr>
  <c:txPr>
    <a:bodyPr/>
    <a:lstStyle/>
    <a:p>
      <a:pPr>
        <a:defRPr sz="1050">
          <a:latin typeface="微软雅黑" panose="020B0503020204020204" pitchFamily="34" charset="-122"/>
          <a:ea typeface="微软雅黑" panose="020B0503020204020204" pitchFamily="34" charset="-122"/>
          <a:sym typeface="微软雅黑" panose="020B0503020204020204" pitchFamily="34" charset="-122"/>
        </a:defRPr>
      </a:pPr>
      <a:endParaRPr lang="zh-CN"/>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80" b="1" i="0" u="none" strike="noStrike" kern="1200" baseline="0">
                <a:solidFill>
                  <a:schemeClr val="tx2"/>
                </a:solidFill>
                <a:latin typeface="微软雅黑" panose="020B0503020204020204" pitchFamily="34" charset="-122"/>
                <a:ea typeface="微软雅黑" panose="020B0503020204020204" pitchFamily="34" charset="-122"/>
                <a:cs typeface="+mn-cs"/>
              </a:defRPr>
            </a:pPr>
            <a:r>
              <a:rPr lang="en-US" sz="1400" dirty="0"/>
              <a:t>2022/1/31</a:t>
            </a:r>
            <a:r>
              <a:rPr lang="zh-CN" sz="1400" dirty="0"/>
              <a:t>北市市值前十</a:t>
            </a:r>
            <a:r>
              <a:rPr lang="zh-CN" altLang="en-US" sz="1400" dirty="0"/>
              <a:t>（亿元）</a:t>
            </a:r>
            <a:endParaRPr lang="zh-CN" sz="1400" dirty="0"/>
          </a:p>
        </c:rich>
      </c:tx>
      <c:overlay val="0"/>
      <c:spPr>
        <a:noFill/>
        <a:ln>
          <a:noFill/>
        </a:ln>
        <a:effectLst/>
      </c:spPr>
      <c:txPr>
        <a:bodyPr rot="0" spcFirstLastPara="1" vertOverflow="ellipsis" vert="horz" wrap="square" anchor="ctr" anchorCtr="1"/>
        <a:lstStyle/>
        <a:p>
          <a:pPr>
            <a:defRPr sz="1680" b="1" i="0" u="none" strike="noStrike" kern="1200" baseline="0">
              <a:solidFill>
                <a:schemeClr val="tx2"/>
              </a:solidFill>
              <a:latin typeface="微软雅黑" panose="020B0503020204020204" pitchFamily="34" charset="-122"/>
              <a:ea typeface="微软雅黑" panose="020B0503020204020204" pitchFamily="34" charset="-122"/>
              <a:cs typeface="+mn-cs"/>
            </a:defRPr>
          </a:pPr>
          <a:endParaRPr lang="zh-CN"/>
        </a:p>
      </c:txPr>
    </c:title>
    <c:autoTitleDeleted val="0"/>
    <c:plotArea>
      <c:layout/>
      <c:barChart>
        <c:barDir val="col"/>
        <c:grouping val="clustered"/>
        <c:varyColors val="0"/>
        <c:ser>
          <c:idx val="0"/>
          <c:order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c:spPr>
          <c:invertIfNegative val="0"/>
          <c:dPt>
            <c:idx val="0"/>
            <c:invertIfNegative val="0"/>
            <c:bubble3D val="0"/>
            <c:spPr>
              <a:solidFill>
                <a:srgbClr val="E46C0A"/>
              </a:solidFill>
              <a:ln>
                <a:noFill/>
              </a:ln>
              <a:effectLst>
                <a:outerShdw blurRad="40000" dist="23000" dir="5400000" rotWithShape="0">
                  <a:srgbClr val="000000">
                    <a:alpha val="35000"/>
                  </a:srgbClr>
                </a:outerShdw>
              </a:effectLst>
            </c:spPr>
            <c:extLst>
              <c:ext xmlns:c16="http://schemas.microsoft.com/office/drawing/2014/chart" uri="{C3380CC4-5D6E-409C-BE32-E72D297353CC}">
                <c16:uniqueId val="{00000002-8B0C-47BB-B7A7-52EE0098B615}"/>
              </c:ext>
            </c:extLst>
          </c:dPt>
          <c:dLbls>
            <c:spPr>
              <a:noFill/>
              <a:ln>
                <a:noFill/>
              </a:ln>
              <a:effectLst/>
            </c:spPr>
            <c:txPr>
              <a:bodyPr rot="0" spcFirstLastPara="1" vertOverflow="ellipsis" vert="horz" wrap="square" anchor="ctr" anchorCtr="1"/>
              <a:lstStyle/>
              <a:p>
                <a:pPr>
                  <a:defRPr sz="1400" b="0" i="0" u="none" strike="noStrike" kern="1200" baseline="0">
                    <a:solidFill>
                      <a:schemeClr val="tx2"/>
                    </a:solidFill>
                    <a:latin typeface="微软雅黑" panose="020B0503020204020204" pitchFamily="34" charset="-122"/>
                    <a:ea typeface="微软雅黑" panose="020B0503020204020204" pitchFamily="34" charset="-122"/>
                    <a:cs typeface="+mn-cs"/>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北证A股!$H$2:$H$11</c:f>
              <c:strCache>
                <c:ptCount val="10"/>
                <c:pt idx="0">
                  <c:v>贝特瑞</c:v>
                </c:pt>
                <c:pt idx="1">
                  <c:v>连城数控</c:v>
                </c:pt>
                <c:pt idx="2">
                  <c:v>吉林碳谷</c:v>
                </c:pt>
                <c:pt idx="3">
                  <c:v>森萱医药</c:v>
                </c:pt>
                <c:pt idx="4">
                  <c:v>长虹能源</c:v>
                </c:pt>
                <c:pt idx="5">
                  <c:v>颖泰生物</c:v>
                </c:pt>
                <c:pt idx="6">
                  <c:v>观典防务</c:v>
                </c:pt>
                <c:pt idx="7">
                  <c:v>诺思兰德</c:v>
                </c:pt>
                <c:pt idx="8">
                  <c:v>翰博高新</c:v>
                </c:pt>
                <c:pt idx="9">
                  <c:v>同力股份</c:v>
                </c:pt>
              </c:strCache>
            </c:strRef>
          </c:cat>
          <c:val>
            <c:numRef>
              <c:f>北证A股!$I$2:$I$11</c:f>
              <c:numCache>
                <c:formatCode>#,##0.00</c:formatCode>
                <c:ptCount val="10"/>
                <c:pt idx="0">
                  <c:v>626.1481</c:v>
                </c:pt>
                <c:pt idx="1">
                  <c:v>189.09450000000001</c:v>
                </c:pt>
                <c:pt idx="2">
                  <c:v>174.86760000000001</c:v>
                </c:pt>
                <c:pt idx="3">
                  <c:v>101.9481</c:v>
                </c:pt>
                <c:pt idx="4">
                  <c:v>94.0608</c:v>
                </c:pt>
                <c:pt idx="5">
                  <c:v>66.928700000000006</c:v>
                </c:pt>
                <c:pt idx="6">
                  <c:v>51.967199999999998</c:v>
                </c:pt>
                <c:pt idx="7">
                  <c:v>47.5398</c:v>
                </c:pt>
                <c:pt idx="8">
                  <c:v>40.891399999999997</c:v>
                </c:pt>
                <c:pt idx="9">
                  <c:v>39.912700000000001</c:v>
                </c:pt>
              </c:numCache>
            </c:numRef>
          </c:val>
          <c:extLst>
            <c:ext xmlns:c16="http://schemas.microsoft.com/office/drawing/2014/chart" uri="{C3380CC4-5D6E-409C-BE32-E72D297353CC}">
              <c16:uniqueId val="{00000000-8B0C-47BB-B7A7-52EE0098B615}"/>
            </c:ext>
          </c:extLst>
        </c:ser>
        <c:dLbls>
          <c:dLblPos val="inEnd"/>
          <c:showLegendKey val="0"/>
          <c:showVal val="1"/>
          <c:showCatName val="0"/>
          <c:showSerName val="0"/>
          <c:showPercent val="0"/>
          <c:showBubbleSize val="0"/>
        </c:dLbls>
        <c:gapWidth val="100"/>
        <c:overlap val="-24"/>
        <c:axId val="1643190255"/>
        <c:axId val="1643173615"/>
      </c:barChart>
      <c:catAx>
        <c:axId val="1643190255"/>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2"/>
                </a:solidFill>
                <a:latin typeface="微软雅黑" panose="020B0503020204020204" pitchFamily="34" charset="-122"/>
                <a:ea typeface="微软雅黑" panose="020B0503020204020204" pitchFamily="34" charset="-122"/>
                <a:cs typeface="+mn-cs"/>
              </a:defRPr>
            </a:pPr>
            <a:endParaRPr lang="zh-CN"/>
          </a:p>
        </c:txPr>
        <c:crossAx val="1643173615"/>
        <c:crosses val="autoZero"/>
        <c:auto val="1"/>
        <c:lblAlgn val="ctr"/>
        <c:lblOffset val="100"/>
        <c:noMultiLvlLbl val="0"/>
      </c:catAx>
      <c:valAx>
        <c:axId val="1643173615"/>
        <c:scaling>
          <c:orientation val="minMax"/>
        </c:scaling>
        <c:delete val="1"/>
        <c:axPos val="l"/>
        <c:numFmt formatCode="#,##0.00" sourceLinked="1"/>
        <c:majorTickMark val="none"/>
        <c:minorTickMark val="none"/>
        <c:tickLblPos val="nextTo"/>
        <c:crossAx val="1643190255"/>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1400">
          <a:latin typeface="微软雅黑" panose="020B0503020204020204" pitchFamily="34" charset="-122"/>
          <a:ea typeface="微软雅黑" panose="020B0503020204020204" pitchFamily="34" charset="-122"/>
        </a:defRPr>
      </a:pPr>
      <a:endParaRPr lang="zh-CN"/>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spPr>
            <a:solidFill>
              <a:srgbClr val="E46C0A"/>
            </a:solidFill>
            <a:ln>
              <a:noFill/>
            </a:ln>
            <a:effectLst>
              <a:outerShdw blurRad="40000" dist="23000" dir="5400000" rotWithShape="0">
                <a:srgbClr val="000000">
                  <a:alpha val="35000"/>
                </a:srgbClr>
              </a:outerShdw>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2"/>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科创板!$M$14:$M$23</c:f>
              <c:strCache>
                <c:ptCount val="10"/>
                <c:pt idx="0">
                  <c:v>普元信息</c:v>
                </c:pt>
                <c:pt idx="1">
                  <c:v>财富趋势</c:v>
                </c:pt>
                <c:pt idx="2">
                  <c:v>兰剑智能</c:v>
                </c:pt>
                <c:pt idx="3">
                  <c:v>昀冢科技</c:v>
                </c:pt>
                <c:pt idx="4">
                  <c:v>热景生物</c:v>
                </c:pt>
                <c:pt idx="5">
                  <c:v>卓越新能</c:v>
                </c:pt>
                <c:pt idx="6">
                  <c:v>新点软件</c:v>
                </c:pt>
                <c:pt idx="7">
                  <c:v>迪威尔</c:v>
                </c:pt>
                <c:pt idx="8">
                  <c:v>路德环境</c:v>
                </c:pt>
                <c:pt idx="9">
                  <c:v>宝兰德</c:v>
                </c:pt>
              </c:strCache>
            </c:strRef>
          </c:cat>
          <c:val>
            <c:numRef>
              <c:f>科创板!$Q$14:$Q$23</c:f>
              <c:numCache>
                <c:formatCode>0.00%</c:formatCode>
                <c:ptCount val="10"/>
                <c:pt idx="0">
                  <c:v>0.12612515935733382</c:v>
                </c:pt>
                <c:pt idx="1">
                  <c:v>0.13009242971192947</c:v>
                </c:pt>
                <c:pt idx="2">
                  <c:v>0.13272985658670344</c:v>
                </c:pt>
                <c:pt idx="3">
                  <c:v>0.15306122448979576</c:v>
                </c:pt>
                <c:pt idx="4">
                  <c:v>0.19242231915073282</c:v>
                </c:pt>
                <c:pt idx="5">
                  <c:v>0.23515317473900388</c:v>
                </c:pt>
                <c:pt idx="6">
                  <c:v>0.23613348676639823</c:v>
                </c:pt>
                <c:pt idx="7">
                  <c:v>0.24502932854875459</c:v>
                </c:pt>
                <c:pt idx="8">
                  <c:v>0.31867421900672266</c:v>
                </c:pt>
                <c:pt idx="9">
                  <c:v>0.44963629638762148</c:v>
                </c:pt>
              </c:numCache>
            </c:numRef>
          </c:val>
          <c:extLst>
            <c:ext xmlns:c16="http://schemas.microsoft.com/office/drawing/2014/chart" uri="{C3380CC4-5D6E-409C-BE32-E72D297353CC}">
              <c16:uniqueId val="{00000000-BA4B-42AE-83E4-6960D1429E3E}"/>
            </c:ext>
          </c:extLst>
        </c:ser>
        <c:dLbls>
          <c:showLegendKey val="0"/>
          <c:showVal val="0"/>
          <c:showCatName val="0"/>
          <c:showSerName val="0"/>
          <c:showPercent val="0"/>
          <c:showBubbleSize val="0"/>
        </c:dLbls>
        <c:gapWidth val="100"/>
        <c:axId val="1272951231"/>
        <c:axId val="1272940831"/>
      </c:barChart>
      <c:catAx>
        <c:axId val="1272951231"/>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2"/>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crossAx val="1272940831"/>
        <c:crosses val="autoZero"/>
        <c:auto val="1"/>
        <c:lblAlgn val="ctr"/>
        <c:lblOffset val="100"/>
        <c:noMultiLvlLbl val="0"/>
      </c:catAx>
      <c:valAx>
        <c:axId val="1272940831"/>
        <c:scaling>
          <c:orientation val="minMax"/>
        </c:scaling>
        <c:delete val="1"/>
        <c:axPos val="b"/>
        <c:numFmt formatCode="0.00%" sourceLinked="1"/>
        <c:majorTickMark val="none"/>
        <c:minorTickMark val="none"/>
        <c:tickLblPos val="nextTo"/>
        <c:crossAx val="1272951231"/>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1200">
          <a:latin typeface="微软雅黑" panose="020B0503020204020204" pitchFamily="34" charset="-122"/>
          <a:ea typeface="微软雅黑" panose="020B0503020204020204" pitchFamily="34" charset="-122"/>
          <a:sym typeface="微软雅黑" panose="020B0503020204020204" pitchFamily="34" charset="-122"/>
        </a:defRPr>
      </a:pPr>
      <a:endParaRPr lang="zh-CN"/>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2"/>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科创板!$M$3:$M$12</c:f>
              <c:strCache>
                <c:ptCount val="10"/>
                <c:pt idx="0">
                  <c:v>惠泰医疗</c:v>
                </c:pt>
                <c:pt idx="1">
                  <c:v>晶丰明源</c:v>
                </c:pt>
                <c:pt idx="2">
                  <c:v>海优新材</c:v>
                </c:pt>
                <c:pt idx="3">
                  <c:v>容知日新</c:v>
                </c:pt>
                <c:pt idx="4">
                  <c:v>三孚新科</c:v>
                </c:pt>
                <c:pt idx="5">
                  <c:v>明微电子</c:v>
                </c:pt>
                <c:pt idx="6">
                  <c:v>迈得医疗</c:v>
                </c:pt>
                <c:pt idx="7">
                  <c:v>煜邦电力</c:v>
                </c:pt>
                <c:pt idx="8">
                  <c:v>力合微</c:v>
                </c:pt>
                <c:pt idx="9">
                  <c:v>键凯科技</c:v>
                </c:pt>
              </c:strCache>
            </c:strRef>
          </c:cat>
          <c:val>
            <c:numRef>
              <c:f>科创板!$Q$3:$Q$12</c:f>
              <c:numCache>
                <c:formatCode>0.00%</c:formatCode>
                <c:ptCount val="10"/>
                <c:pt idx="0">
                  <c:v>-0.2857142857142857</c:v>
                </c:pt>
                <c:pt idx="1">
                  <c:v>-0.28912868411947512</c:v>
                </c:pt>
                <c:pt idx="2">
                  <c:v>-0.28948580014042169</c:v>
                </c:pt>
                <c:pt idx="3">
                  <c:v>-0.29470862280343268</c:v>
                </c:pt>
                <c:pt idx="4">
                  <c:v>-0.30566014706099931</c:v>
                </c:pt>
                <c:pt idx="5">
                  <c:v>-0.30801289211295479</c:v>
                </c:pt>
                <c:pt idx="6">
                  <c:v>-0.32422013918993631</c:v>
                </c:pt>
                <c:pt idx="7">
                  <c:v>-0.34015137771865112</c:v>
                </c:pt>
                <c:pt idx="8">
                  <c:v>-0.35849316958741539</c:v>
                </c:pt>
                <c:pt idx="9">
                  <c:v>-0.37573043039776943</c:v>
                </c:pt>
              </c:numCache>
            </c:numRef>
          </c:val>
          <c:extLst>
            <c:ext xmlns:c16="http://schemas.microsoft.com/office/drawing/2014/chart" uri="{C3380CC4-5D6E-409C-BE32-E72D297353CC}">
              <c16:uniqueId val="{00000000-E052-408E-9A36-2B483A82A59D}"/>
            </c:ext>
          </c:extLst>
        </c:ser>
        <c:dLbls>
          <c:showLegendKey val="0"/>
          <c:showVal val="0"/>
          <c:showCatName val="0"/>
          <c:showSerName val="0"/>
          <c:showPercent val="0"/>
          <c:showBubbleSize val="0"/>
        </c:dLbls>
        <c:gapWidth val="100"/>
        <c:axId val="2118085391"/>
        <c:axId val="2118086223"/>
      </c:barChart>
      <c:catAx>
        <c:axId val="2118085391"/>
        <c:scaling>
          <c:orientation val="minMax"/>
        </c:scaling>
        <c:delete val="0"/>
        <c:axPos val="l"/>
        <c:numFmt formatCode="General" sourceLinked="1"/>
        <c:majorTickMark val="none"/>
        <c:minorTickMark val="none"/>
        <c:tickLblPos val="high"/>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2"/>
                </a:solidFill>
                <a:latin typeface="微软雅黑" panose="020B0503020204020204" pitchFamily="34" charset="-122"/>
                <a:ea typeface="微软雅黑" panose="020B0503020204020204" pitchFamily="34" charset="-122"/>
                <a:cs typeface="+mn-cs"/>
                <a:sym typeface="微软雅黑" panose="020B0503020204020204" pitchFamily="34" charset="-122"/>
              </a:defRPr>
            </a:pPr>
            <a:endParaRPr lang="zh-CN"/>
          </a:p>
        </c:txPr>
        <c:crossAx val="2118086223"/>
        <c:crosses val="autoZero"/>
        <c:auto val="1"/>
        <c:lblAlgn val="ctr"/>
        <c:lblOffset val="100"/>
        <c:noMultiLvlLbl val="0"/>
      </c:catAx>
      <c:valAx>
        <c:axId val="2118086223"/>
        <c:scaling>
          <c:orientation val="minMax"/>
        </c:scaling>
        <c:delete val="1"/>
        <c:axPos val="b"/>
        <c:numFmt formatCode="0.00%" sourceLinked="1"/>
        <c:majorTickMark val="none"/>
        <c:minorTickMark val="none"/>
        <c:tickLblPos val="nextTo"/>
        <c:crossAx val="2118085391"/>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1200">
          <a:latin typeface="微软雅黑" panose="020B0503020204020204" pitchFamily="34" charset="-122"/>
          <a:ea typeface="微软雅黑" panose="020B0503020204020204" pitchFamily="34" charset="-122"/>
          <a:sym typeface="微软雅黑" panose="020B0503020204020204" pitchFamily="34" charset="-122"/>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26">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dk1">
            <a:lumMod val="75000"/>
            <a:lumOff val="25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dk1">
            <a:lumMod val="75000"/>
            <a:lumOff val="25000"/>
          </a:schemeClr>
        </a:solidFill>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6.xml><?xml version="1.0" encoding="utf-8"?>
<cs:chartStyle xmlns:cs="http://schemas.microsoft.com/office/drawing/2012/chartStyle" xmlns:a="http://schemas.openxmlformats.org/drawingml/2006/main" id="220">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7.xml><?xml version="1.0" encoding="utf-8"?>
<cs:chartStyle xmlns:cs="http://schemas.microsoft.com/office/drawing/2012/chartStyle" xmlns:a="http://schemas.openxmlformats.org/drawingml/2006/main" id="220">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88612E-5B62-40D2-88CB-B8567E1AAD5A}" type="datetimeFigureOut">
              <a:rPr lang="en-US" smtClean="0"/>
              <a:t>2/16/2022</a:t>
            </a:fld>
            <a:endParaRPr 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57167E-6F4E-4B58-ACBF-890421EF14B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2</a:t>
            </a:fld>
            <a:endParaRPr lang="en-US"/>
          </a:p>
        </p:txBody>
      </p:sp>
    </p:spTree>
    <p:extLst>
      <p:ext uri="{BB962C8B-B14F-4D97-AF65-F5344CB8AC3E}">
        <p14:creationId xmlns:p14="http://schemas.microsoft.com/office/powerpoint/2010/main" val="4924282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r>
              <a:rPr lang="en-US" altLang="zh-CN" dirty="0"/>
              <a:t>12</a:t>
            </a:r>
            <a:r>
              <a:rPr lang="zh-CN" altLang="en-US" dirty="0"/>
              <a:t>月</a:t>
            </a:r>
            <a:r>
              <a:rPr lang="en-US" altLang="zh-CN" dirty="0"/>
              <a:t>118</a:t>
            </a:r>
            <a:r>
              <a:rPr lang="zh-CN" altLang="en-US" dirty="0"/>
              <a:t>，涉及金额</a:t>
            </a:r>
            <a:r>
              <a:rPr lang="en-US" altLang="zh-CN" dirty="0"/>
              <a:t>197.66</a:t>
            </a:r>
            <a:r>
              <a:rPr lang="zh-CN" altLang="en-US" dirty="0"/>
              <a:t>亿元</a:t>
            </a:r>
            <a:endParaRPr lang="en-US" altLang="zh-CN"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0" i="0" kern="1200" dirty="0">
                <a:solidFill>
                  <a:srgbClr val="404040"/>
                </a:solidFill>
                <a:effectLst/>
                <a:latin typeface="Arial" panose="020B0604020202020204" pitchFamily="34" charset="0"/>
                <a:ea typeface="+mn-ea"/>
                <a:cs typeface="+mn-cs"/>
              </a:rPr>
              <a:t>1.</a:t>
            </a:r>
            <a:r>
              <a:rPr lang="zh-CN" altLang="en-US" b="0" i="0" dirty="0">
                <a:solidFill>
                  <a:srgbClr val="404040"/>
                </a:solidFill>
                <a:effectLst/>
                <a:latin typeface="Arial" panose="020B0604020202020204" pitchFamily="34" charset="0"/>
              </a:rPr>
              <a:t>中国人寿</a:t>
            </a:r>
            <a:r>
              <a:rPr lang="en-US" altLang="zh-CN" b="0" i="0" dirty="0">
                <a:solidFill>
                  <a:srgbClr val="404040"/>
                </a:solidFill>
                <a:effectLst/>
                <a:latin typeface="Arial" panose="020B0604020202020204" pitchFamily="34" charset="0"/>
              </a:rPr>
              <a:t>(02628.HK)</a:t>
            </a:r>
            <a:r>
              <a:rPr lang="zh-CN" altLang="en-US" b="0" i="0" dirty="0">
                <a:solidFill>
                  <a:srgbClr val="404040"/>
                </a:solidFill>
                <a:effectLst/>
                <a:latin typeface="Arial" panose="020B0604020202020204" pitchFamily="34" charset="0"/>
              </a:rPr>
              <a:t>与集团公司拟向财产险公司增资</a:t>
            </a:r>
            <a:r>
              <a:rPr lang="en-US" altLang="zh-CN" b="0" i="0" dirty="0">
                <a:solidFill>
                  <a:srgbClr val="404040"/>
                </a:solidFill>
                <a:effectLst/>
                <a:latin typeface="Arial" panose="020B0604020202020204" pitchFamily="34" charset="0"/>
              </a:rPr>
              <a:t>90</a:t>
            </a:r>
            <a:r>
              <a:rPr lang="zh-CN" altLang="en-US" b="0" i="0" dirty="0">
                <a:solidFill>
                  <a:srgbClr val="404040"/>
                </a:solidFill>
                <a:effectLst/>
                <a:latin typeface="Arial" panose="020B0604020202020204" pitchFamily="34" charset="0"/>
              </a:rPr>
              <a:t>亿元</a:t>
            </a:r>
            <a:endParaRPr lang="en-US" altLang="zh-CN" sz="1200" b="0" i="0" kern="1200" dirty="0">
              <a:solidFill>
                <a:srgbClr val="404040"/>
              </a:solidFill>
              <a:effectLst/>
              <a:latin typeface="Arial" panose="020B06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0" i="0" kern="1200" dirty="0">
                <a:solidFill>
                  <a:srgbClr val="404040"/>
                </a:solidFill>
                <a:effectLst/>
                <a:latin typeface="Arial" panose="020B0604020202020204" pitchFamily="34" charset="0"/>
                <a:ea typeface="+mn-ea"/>
                <a:cs typeface="+mn-cs"/>
              </a:rPr>
              <a:t>2.</a:t>
            </a:r>
            <a:r>
              <a:rPr lang="zh-CN" altLang="en-US" sz="1800" b="0" i="0" dirty="0">
                <a:solidFill>
                  <a:srgbClr val="000000"/>
                </a:solidFill>
                <a:effectLst/>
                <a:latin typeface="宋体" panose="02010600030101010101" pitchFamily="2" charset="-122"/>
                <a:ea typeface="宋体" panose="02010600030101010101" pitchFamily="2" charset="-122"/>
              </a:rPr>
              <a:t>龙源电力集团股份有限公司换股吸收合并内蒙古平庄能源股份有限公司</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0" i="0" kern="1200" dirty="0">
                <a:solidFill>
                  <a:srgbClr val="404040"/>
                </a:solidFill>
                <a:effectLst/>
                <a:latin typeface="Arial" panose="020B0604020202020204" pitchFamily="34" charset="0"/>
                <a:ea typeface="+mn-ea"/>
                <a:cs typeface="+mn-cs"/>
              </a:rPr>
              <a:t>3.</a:t>
            </a:r>
            <a:r>
              <a:rPr lang="zh-CN" altLang="en-US" b="0" i="0" dirty="0">
                <a:solidFill>
                  <a:srgbClr val="333333"/>
                </a:solidFill>
                <a:effectLst/>
                <a:latin typeface="arial" panose="020B0604020202020204" pitchFamily="34" charset="0"/>
              </a:rPr>
              <a:t>增资总额人民币</a:t>
            </a:r>
            <a:r>
              <a:rPr lang="en-US" altLang="zh-CN" b="0" i="0" dirty="0">
                <a:solidFill>
                  <a:srgbClr val="333333"/>
                </a:solidFill>
                <a:effectLst/>
                <a:latin typeface="arial" panose="020B0604020202020204" pitchFamily="34" charset="0"/>
              </a:rPr>
              <a:t>50</a:t>
            </a:r>
            <a:r>
              <a:rPr lang="zh-CN" altLang="en-US" b="0" i="0" dirty="0">
                <a:solidFill>
                  <a:srgbClr val="333333"/>
                </a:solidFill>
                <a:effectLst/>
                <a:latin typeface="arial" panose="020B0604020202020204" pitchFamily="34" charset="0"/>
              </a:rPr>
              <a:t>亿元。增资完成后，交通银行继续保持对交银投资的全资控股地位。</a:t>
            </a:r>
            <a:endParaRPr lang="en-US" altLang="zh-CN" b="0" i="0" dirty="0">
              <a:solidFill>
                <a:srgbClr val="333333"/>
              </a:solidFill>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0" i="0" kern="1200" dirty="0">
                <a:solidFill>
                  <a:srgbClr val="404040"/>
                </a:solidFill>
                <a:effectLst/>
                <a:latin typeface="Arial" panose="020B0604020202020204" pitchFamily="34" charset="0"/>
                <a:ea typeface="+mn-ea"/>
                <a:cs typeface="+mn-cs"/>
              </a:rPr>
              <a:t>4.</a:t>
            </a:r>
            <a:r>
              <a:rPr lang="zh-CN" altLang="en-US" b="0" i="0" dirty="0">
                <a:solidFill>
                  <a:srgbClr val="000000"/>
                </a:solidFill>
                <a:effectLst/>
                <a:latin typeface="Microsoft Yahei" panose="020B0503020204020204" pitchFamily="34" charset="-122"/>
                <a:ea typeface="Microsoft Yahei" panose="020B0503020204020204" pitchFamily="34" charset="-122"/>
              </a:rPr>
              <a:t>长安汽车联营企业长安新能源增资扩股已确定投资方</a:t>
            </a:r>
            <a:endParaRPr lang="en-US" altLang="zh-CN" b="0" i="0" dirty="0">
              <a:solidFill>
                <a:srgbClr val="000000"/>
              </a:solidFill>
              <a:effectLst/>
              <a:latin typeface="Microsoft Yahei" panose="020B0503020204020204" pitchFamily="34" charset="-122"/>
              <a:ea typeface="Microsoft Yahei" panose="020B0503020204020204" pitchFamily="34"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0" i="0" kern="1200" dirty="0">
                <a:solidFill>
                  <a:srgbClr val="404040"/>
                </a:solidFill>
                <a:effectLst/>
                <a:latin typeface="Arial" panose="020B0604020202020204" pitchFamily="34" charset="0"/>
                <a:ea typeface="+mn-ea"/>
                <a:cs typeface="+mn-cs"/>
              </a:rPr>
              <a:t>5.</a:t>
            </a:r>
            <a:r>
              <a:rPr lang="zh-CN" altLang="en-US" sz="1200" b="0" i="0" kern="1200" dirty="0">
                <a:solidFill>
                  <a:srgbClr val="404040"/>
                </a:solidFill>
                <a:effectLst/>
                <a:latin typeface="Arial" panose="020B0604020202020204" pitchFamily="34" charset="0"/>
                <a:ea typeface="+mn-ea"/>
                <a:cs typeface="+mn-cs"/>
              </a:rPr>
              <a:t>晋能控股电力集团重组挂牌以来其下属晋控电力首次对电力集团旗下电力资产进行收购整合。</a:t>
            </a:r>
          </a:p>
        </p:txBody>
      </p:sp>
    </p:spTree>
    <p:extLst>
      <p:ext uri="{BB962C8B-B14F-4D97-AF65-F5344CB8AC3E}">
        <p14:creationId xmlns:p14="http://schemas.microsoft.com/office/powerpoint/2010/main" val="1395363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摘挂牌正常</a:t>
            </a:r>
            <a:endParaRPr lang="en-US" altLang="zh-CN" dirty="0"/>
          </a:p>
        </p:txBody>
      </p:sp>
      <p:sp>
        <p:nvSpPr>
          <p:cNvPr id="4" name="灯片编号占位符 3"/>
          <p:cNvSpPr>
            <a:spLocks noGrp="1"/>
          </p:cNvSpPr>
          <p:nvPr>
            <p:ph type="sldNum" sz="quarter" idx="5"/>
          </p:nvPr>
        </p:nvSpPr>
        <p:spPr/>
        <p:txBody>
          <a:bodyPr/>
          <a:lstStyle/>
          <a:p>
            <a:fld id="{D657167E-6F4E-4B58-ACBF-890421EF14B4}" type="slidenum">
              <a:rPr lang="en-US" smtClean="0"/>
              <a:t>13</a:t>
            </a:fld>
            <a:endParaRPr lang="en-US" dirty="0"/>
          </a:p>
        </p:txBody>
      </p:sp>
    </p:spTree>
    <p:extLst>
      <p:ext uri="{BB962C8B-B14F-4D97-AF65-F5344CB8AC3E}">
        <p14:creationId xmlns:p14="http://schemas.microsoft.com/office/powerpoint/2010/main" val="28992182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不含平移到北交所的</a:t>
            </a:r>
            <a:r>
              <a:rPr lang="en-US" altLang="zh-CN" dirty="0"/>
              <a:t>71</a:t>
            </a:r>
            <a:r>
              <a:rPr lang="zh-CN" altLang="en-US" dirty="0"/>
              <a:t>家精选层</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p:txBody>
      </p:sp>
      <p:sp>
        <p:nvSpPr>
          <p:cNvPr id="4" name="灯片编号占位符 3"/>
          <p:cNvSpPr>
            <a:spLocks noGrp="1"/>
          </p:cNvSpPr>
          <p:nvPr>
            <p:ph type="sldNum" sz="quarter" idx="5"/>
          </p:nvPr>
        </p:nvSpPr>
        <p:spPr/>
        <p:txBody>
          <a:bodyPr/>
          <a:lstStyle/>
          <a:p>
            <a:fld id="{D657167E-6F4E-4B58-ACBF-890421EF14B4}" type="slidenum">
              <a:rPr lang="en-US" smtClean="0"/>
              <a:t>14</a:t>
            </a:fld>
            <a:endParaRPr lang="en-US" dirty="0"/>
          </a:p>
        </p:txBody>
      </p:sp>
    </p:spTree>
    <p:extLst>
      <p:ext uri="{BB962C8B-B14F-4D97-AF65-F5344CB8AC3E}">
        <p14:creationId xmlns:p14="http://schemas.microsoft.com/office/powerpoint/2010/main" val="34015934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1.</a:t>
            </a:r>
            <a:r>
              <a:rPr lang="zh-CN" altLang="en-US" dirty="0"/>
              <a:t>宝兰德：</a:t>
            </a:r>
            <a:r>
              <a:rPr lang="zh-CN" altLang="en-US" b="0" i="0" dirty="0">
                <a:solidFill>
                  <a:srgbClr val="333333"/>
                </a:solidFill>
                <a:effectLst/>
                <a:latin typeface="Arial" panose="020B0604020202020204" pitchFamily="34" charset="0"/>
              </a:rPr>
              <a:t>华为欧拉概念股持续拉升</a:t>
            </a:r>
            <a:endParaRPr lang="en-US" altLang="zh-CN" b="0" i="0" dirty="0">
              <a:solidFill>
                <a:srgbClr val="333333"/>
              </a:solidFill>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2.</a:t>
            </a:r>
            <a:r>
              <a:rPr lang="zh-CN" altLang="en-US" dirty="0"/>
              <a:t>路德环境：</a:t>
            </a:r>
            <a:r>
              <a:rPr lang="zh-CN" altLang="en-US" b="0" i="0" dirty="0">
                <a:solidFill>
                  <a:srgbClr val="333333"/>
                </a:solidFill>
                <a:effectLst/>
                <a:latin typeface="Arial" panose="020B0604020202020204" pitchFamily="34" charset="0"/>
              </a:rPr>
              <a:t>公司以河湖淤泥处置业务为基石</a:t>
            </a:r>
            <a:r>
              <a:rPr lang="en-US" altLang="zh-CN" b="0" i="0" dirty="0">
                <a:solidFill>
                  <a:srgbClr val="333333"/>
                </a:solidFill>
                <a:effectLst/>
                <a:latin typeface="Arial" panose="020B0604020202020204" pitchFamily="34" charset="0"/>
              </a:rPr>
              <a:t>,</a:t>
            </a:r>
            <a:r>
              <a:rPr lang="zh-CN" altLang="en-US" b="0" i="0" dirty="0">
                <a:solidFill>
                  <a:srgbClr val="333333"/>
                </a:solidFill>
                <a:effectLst/>
                <a:latin typeface="Arial" panose="020B0604020202020204" pitchFamily="34" charset="0"/>
              </a:rPr>
              <a:t>拓展酱酒酒糟资源化为第二成长曲线。</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3.</a:t>
            </a:r>
            <a:r>
              <a:rPr lang="zh-CN" altLang="en-US" dirty="0"/>
              <a:t>迪威尔</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u="none" dirty="0"/>
              <a:t>4</a:t>
            </a:r>
            <a:r>
              <a:rPr lang="en-US" altLang="zh-CN" sz="1200" b="0" i="0" u="none" kern="1200" dirty="0">
                <a:solidFill>
                  <a:srgbClr val="333333"/>
                </a:solidFill>
                <a:effectLst/>
                <a:latin typeface="Arial" panose="020B0604020202020204" pitchFamily="34" charset="0"/>
                <a:ea typeface="+mn-ea"/>
                <a:cs typeface="+mn-cs"/>
              </a:rPr>
              <a:t>,</a:t>
            </a:r>
            <a:r>
              <a:rPr lang="zh-CN" altLang="en-US" sz="1200" b="0" i="0" u="none" kern="1200" dirty="0">
                <a:solidFill>
                  <a:srgbClr val="333333"/>
                </a:solidFill>
                <a:effectLst/>
                <a:latin typeface="Arial" panose="020B0604020202020204" pitchFamily="34" charset="0"/>
                <a:ea typeface="+mn-ea"/>
                <a:cs typeface="+mn-cs"/>
              </a:rPr>
              <a:t>新点软件：智慧政务</a:t>
            </a:r>
            <a:r>
              <a:rPr lang="en-US" altLang="zh-CN" sz="1200" b="0" i="0" u="none" kern="1200" dirty="0">
                <a:solidFill>
                  <a:srgbClr val="333333"/>
                </a:solidFill>
                <a:effectLst/>
                <a:latin typeface="Arial" panose="020B0604020202020204" pitchFamily="34" charset="0"/>
                <a:ea typeface="+mn-ea"/>
                <a:cs typeface="+mn-cs"/>
              </a:rPr>
              <a:t>,</a:t>
            </a:r>
            <a:r>
              <a:rPr lang="zh-CN" altLang="en-US" sz="1200" b="0" i="0" u="none" kern="1200" dirty="0">
                <a:solidFill>
                  <a:srgbClr val="333333"/>
                </a:solidFill>
                <a:effectLst/>
                <a:latin typeface="Arial" panose="020B0604020202020204" pitchFamily="34" charset="0"/>
                <a:ea typeface="+mn-ea"/>
                <a:cs typeface="+mn-cs"/>
              </a:rPr>
              <a:t>国产软件</a:t>
            </a:r>
            <a:r>
              <a:rPr lang="en-US" altLang="zh-CN" sz="1200" b="0" i="0" u="none" kern="1200" dirty="0">
                <a:solidFill>
                  <a:srgbClr val="333333"/>
                </a:solidFill>
                <a:effectLst/>
                <a:latin typeface="Arial" panose="020B0604020202020204" pitchFamily="34" charset="0"/>
                <a:ea typeface="+mn-ea"/>
                <a:cs typeface="+mn-cs"/>
              </a:rPr>
              <a:t>,</a:t>
            </a:r>
            <a:r>
              <a:rPr lang="zh-CN" altLang="en-US" sz="1200" b="0" i="0" u="none" kern="1200" dirty="0">
                <a:solidFill>
                  <a:srgbClr val="333333"/>
                </a:solidFill>
                <a:effectLst/>
                <a:latin typeface="Arial" panose="020B0604020202020204" pitchFamily="34" charset="0"/>
                <a:ea typeface="+mn-ea"/>
                <a:cs typeface="+mn-cs"/>
              </a:rPr>
              <a:t>智慧城市概念热股</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5.</a:t>
            </a:r>
            <a:r>
              <a:rPr lang="zh-CN" altLang="en-US" dirty="0"/>
              <a:t>卓越新能：</a:t>
            </a:r>
            <a:r>
              <a:rPr lang="en-US" altLang="zh-CN" dirty="0"/>
              <a:t>2021</a:t>
            </a:r>
            <a:r>
              <a:rPr lang="zh-CN" altLang="en-US" dirty="0"/>
              <a:t>年净利润同比增长</a:t>
            </a:r>
            <a:r>
              <a:rPr lang="en-US" altLang="zh-CN" dirty="0"/>
              <a:t>44%</a:t>
            </a:r>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15</a:t>
            </a:fld>
            <a:endParaRPr lang="en-US"/>
          </a:p>
        </p:txBody>
      </p:sp>
    </p:spTree>
    <p:extLst>
      <p:ext uri="{BB962C8B-B14F-4D97-AF65-F5344CB8AC3E}">
        <p14:creationId xmlns:p14="http://schemas.microsoft.com/office/powerpoint/2010/main" val="29823384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en-US" altLang="zh-CN" dirty="0"/>
              <a:t>1.</a:t>
            </a:r>
            <a:r>
              <a:rPr lang="zh-CN" altLang="en-US" dirty="0"/>
              <a:t>键凯科技：医药板块，公司研发的聚乙二醇伊利替康不涉及专利侵权问题</a:t>
            </a:r>
            <a:endParaRPr lang="en-US" altLang="zh-CN" dirty="0"/>
          </a:p>
          <a:p>
            <a:r>
              <a:rPr lang="en-US" altLang="zh-CN" dirty="0"/>
              <a:t>2.</a:t>
            </a:r>
            <a:r>
              <a:rPr lang="zh-CN" altLang="en-US" dirty="0"/>
              <a:t>力合微：接受</a:t>
            </a:r>
            <a:r>
              <a:rPr lang="en-US" altLang="zh-CN" dirty="0"/>
              <a:t>3</a:t>
            </a:r>
            <a:r>
              <a:rPr lang="zh-CN" altLang="en-US" dirty="0"/>
              <a:t>家机构调研！短期主力资金净流出 或存在资金分歧</a:t>
            </a:r>
            <a:endParaRPr lang="en-US" altLang="zh-CN" dirty="0"/>
          </a:p>
          <a:p>
            <a:r>
              <a:rPr lang="en-US" altLang="zh-CN" dirty="0"/>
              <a:t>3.</a:t>
            </a:r>
            <a:r>
              <a:rPr lang="zh-CN" altLang="en-US" dirty="0"/>
              <a:t>煜邦电力</a:t>
            </a:r>
            <a:endParaRPr lang="en-US" altLang="zh-CN" dirty="0"/>
          </a:p>
          <a:p>
            <a:r>
              <a:rPr lang="en-US" altLang="zh-CN" dirty="0"/>
              <a:t>4.</a:t>
            </a:r>
            <a:r>
              <a:rPr lang="zh-CN" altLang="en-US" dirty="0"/>
              <a:t>迈得医疗：主力卖出</a:t>
            </a:r>
            <a:endParaRPr lang="en-US" altLang="zh-CN" dirty="0"/>
          </a:p>
          <a:p>
            <a:r>
              <a:rPr lang="en-US" altLang="zh-CN" dirty="0"/>
              <a:t>5.</a:t>
            </a:r>
            <a:r>
              <a:rPr lang="zh-CN" altLang="en-US" dirty="0"/>
              <a:t>明微电子</a:t>
            </a:r>
            <a:endParaRPr lang="en-US" altLang="zh-CN" dirty="0"/>
          </a:p>
        </p:txBody>
      </p:sp>
      <p:sp>
        <p:nvSpPr>
          <p:cNvPr id="4" name="灯片编号占位符 3"/>
          <p:cNvSpPr>
            <a:spLocks noGrp="1"/>
          </p:cNvSpPr>
          <p:nvPr>
            <p:ph type="sldNum" sz="quarter" idx="5"/>
          </p:nvPr>
        </p:nvSpPr>
        <p:spPr/>
        <p:txBody>
          <a:bodyPr/>
          <a:lstStyle/>
          <a:p>
            <a:fld id="{D657167E-6F4E-4B58-ACBF-890421EF14B4}" type="slidenum">
              <a:rPr lang="en-US" smtClean="0"/>
              <a:t>16</a:t>
            </a:fld>
            <a:endParaRPr lang="en-US"/>
          </a:p>
        </p:txBody>
      </p:sp>
    </p:spTree>
    <p:extLst>
      <p:ext uri="{BB962C8B-B14F-4D97-AF65-F5344CB8AC3E}">
        <p14:creationId xmlns:p14="http://schemas.microsoft.com/office/powerpoint/2010/main" val="38966172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en-US" altLang="zh-CN" dirty="0"/>
              <a:t>45</a:t>
            </a:r>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17</a:t>
            </a:fld>
            <a:endParaRPr lang="en-US"/>
          </a:p>
        </p:txBody>
      </p:sp>
    </p:spTree>
    <p:extLst>
      <p:ext uri="{BB962C8B-B14F-4D97-AF65-F5344CB8AC3E}">
        <p14:creationId xmlns:p14="http://schemas.microsoft.com/office/powerpoint/2010/main" val="30985257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r>
              <a:rPr lang="en-US" altLang="zh-CN" dirty="0"/>
              <a:t>12</a:t>
            </a:r>
            <a:r>
              <a:rPr lang="zh-CN" altLang="en-US" dirty="0"/>
              <a:t>月</a:t>
            </a:r>
            <a:r>
              <a:rPr lang="en-US" altLang="zh-CN" dirty="0"/>
              <a:t>521</a:t>
            </a:r>
            <a:r>
              <a:rPr lang="zh-CN" altLang="en-US" dirty="0"/>
              <a:t>起募集，金额</a:t>
            </a:r>
            <a:r>
              <a:rPr lang="en-US" altLang="zh-CN" dirty="0"/>
              <a:t>1053.56</a:t>
            </a:r>
            <a:r>
              <a:rPr lang="zh-CN" altLang="en-US" dirty="0"/>
              <a:t>亿元。</a:t>
            </a:r>
          </a:p>
        </p:txBody>
      </p:sp>
    </p:spTree>
    <p:extLst>
      <p:ext uri="{BB962C8B-B14F-4D97-AF65-F5344CB8AC3E}">
        <p14:creationId xmlns:p14="http://schemas.microsoft.com/office/powerpoint/2010/main" val="6481981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r>
              <a:rPr lang="zh-CN" altLang="en-US" dirty="0"/>
              <a:t>规模正常回落</a:t>
            </a:r>
            <a:endParaRPr lang="en-US" altLang="zh-CN" dirty="0"/>
          </a:p>
        </p:txBody>
      </p:sp>
    </p:spTree>
    <p:extLst>
      <p:ext uri="{BB962C8B-B14F-4D97-AF65-F5344CB8AC3E}">
        <p14:creationId xmlns:p14="http://schemas.microsoft.com/office/powerpoint/2010/main" val="22037036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dirty="0">
                <a:solidFill>
                  <a:prstClr val="black"/>
                </a:solidFill>
                <a:latin typeface="微软雅黑" panose="020B0503020204020204" pitchFamily="34" charset="-122"/>
                <a:ea typeface="微软雅黑" panose="020B0503020204020204" pitchFamily="34" charset="-122"/>
              </a:rPr>
              <a:t>合计</a:t>
            </a:r>
            <a:r>
              <a:rPr lang="en-US" altLang="zh-CN" sz="1200" dirty="0">
                <a:solidFill>
                  <a:prstClr val="black"/>
                </a:solidFill>
                <a:latin typeface="微软雅黑" panose="020B0503020204020204" pitchFamily="34" charset="-122"/>
                <a:ea typeface="微软雅黑" panose="020B0503020204020204" pitchFamily="34" charset="-122"/>
              </a:rPr>
              <a:t>252 803.96</a:t>
            </a:r>
            <a:r>
              <a:rPr lang="zh-CN" altLang="en-US" sz="1200" dirty="0">
                <a:solidFill>
                  <a:prstClr val="black"/>
                </a:solidFill>
                <a:latin typeface="微软雅黑" panose="020B0503020204020204" pitchFamily="34" charset="-122"/>
                <a:ea typeface="微软雅黑" panose="020B0503020204020204" pitchFamily="34" charset="-122"/>
              </a:rPr>
              <a:t>亿元</a:t>
            </a:r>
            <a:endParaRPr lang="en-US" altLang="zh-CN" sz="1200" dirty="0">
              <a:solidFill>
                <a:prstClr val="black"/>
              </a:solidFill>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5"/>
          </p:nvPr>
        </p:nvSpPr>
        <p:spPr/>
        <p:txBody>
          <a:bodyPr/>
          <a:lstStyle/>
          <a:p>
            <a:fld id="{D657167E-6F4E-4B58-ACBF-890421EF14B4}" type="slidenum">
              <a:rPr lang="en-US" smtClean="0"/>
              <a:t>5</a:t>
            </a:fld>
            <a:endParaRPr lang="en-US" dirty="0"/>
          </a:p>
        </p:txBody>
      </p:sp>
    </p:spTree>
    <p:extLst>
      <p:ext uri="{BB962C8B-B14F-4D97-AF65-F5344CB8AC3E}">
        <p14:creationId xmlns:p14="http://schemas.microsoft.com/office/powerpoint/2010/main" val="5958389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r>
              <a:rPr lang="zh-CN" altLang="en-US" dirty="0"/>
              <a:t>高端制造：</a:t>
            </a:r>
            <a:r>
              <a:rPr lang="zh-CN" altLang="en-US" sz="1800" b="0" i="0" u="none" strike="noStrike" dirty="0">
                <a:solidFill>
                  <a:srgbClr val="000000"/>
                </a:solidFill>
                <a:effectLst/>
                <a:latin typeface="等线" panose="02010600030101010101" pitchFamily="2" charset="-122"/>
                <a:ea typeface="等线" panose="02010600030101010101" pitchFamily="2" charset="-122"/>
              </a:rPr>
              <a:t>新能源</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新材料</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节能环保</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化学工程</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轻工设备</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通信设备</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军工制造</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石油开采</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工业</a:t>
            </a:r>
            <a:r>
              <a:rPr lang="en-US" altLang="zh-CN" sz="1800" b="0" i="0" u="none" strike="noStrike" dirty="0">
                <a:solidFill>
                  <a:srgbClr val="000000"/>
                </a:solidFill>
                <a:effectLst/>
                <a:latin typeface="等线" panose="02010600030101010101" pitchFamily="2" charset="-122"/>
                <a:ea typeface="等线" panose="02010600030101010101" pitchFamily="2" charset="-122"/>
              </a:rPr>
              <a:t>4.0</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航空航天</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集成电路</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机械装备</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智能装备</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传感设备</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电子元件</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光电设备</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其他工业</a:t>
            </a:r>
            <a:r>
              <a:rPr lang="zh-CN" altLang="en-US" dirty="0">
                <a:effectLst/>
              </a:rPr>
              <a:t> </a:t>
            </a:r>
            <a:endParaRPr lang="en-US" altLang="zh-CN" dirty="0"/>
          </a:p>
          <a:p>
            <a:r>
              <a:rPr lang="zh-CN" altLang="en-US" dirty="0"/>
              <a:t>智能硬件：</a:t>
            </a:r>
            <a:r>
              <a:rPr lang="zh-CN" altLang="en-US" sz="1800" b="0" i="0" u="none" strike="noStrike" dirty="0">
                <a:solidFill>
                  <a:srgbClr val="000000"/>
                </a:solidFill>
                <a:effectLst/>
                <a:latin typeface="等线" panose="02010600030101010101" pitchFamily="2" charset="-122"/>
                <a:ea typeface="等线" panose="02010600030101010101" pitchFamily="2" charset="-122"/>
              </a:rPr>
              <a:t>智能家居</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消费电子</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机器人</a:t>
            </a:r>
            <a:r>
              <a:rPr lang="zh-CN" altLang="en-US" dirty="0">
                <a:effectLst/>
              </a:rPr>
              <a:t> </a:t>
            </a:r>
            <a:r>
              <a:rPr lang="en-US" altLang="zh-CN" sz="1800" b="0" i="0" u="none" strike="noStrike" dirty="0">
                <a:solidFill>
                  <a:srgbClr val="000000"/>
                </a:solidFill>
                <a:effectLst/>
                <a:latin typeface="等线" panose="02010600030101010101" pitchFamily="2" charset="-122"/>
                <a:ea typeface="等线" panose="02010600030101010101" pitchFamily="2" charset="-122"/>
              </a:rPr>
              <a:t>3D</a:t>
            </a:r>
            <a:r>
              <a:rPr lang="zh-CN" altLang="en-US" sz="1800" b="0" i="0" u="none" strike="noStrike" dirty="0">
                <a:solidFill>
                  <a:srgbClr val="000000"/>
                </a:solidFill>
                <a:effectLst/>
                <a:latin typeface="等线" panose="02010600030101010101" pitchFamily="2" charset="-122"/>
                <a:ea typeface="等线" panose="02010600030101010101" pitchFamily="2" charset="-122"/>
              </a:rPr>
              <a:t>打印</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无人机</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车载智能硬件</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综合硬件</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可穿戴设备</a:t>
            </a:r>
            <a:r>
              <a:rPr lang="zh-CN" altLang="en-US"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其他硬件服务</a:t>
            </a:r>
            <a:r>
              <a:rPr lang="zh-CN" altLang="en-US" dirty="0">
                <a:effectLst/>
              </a:rPr>
              <a:t> </a:t>
            </a:r>
            <a:endParaRPr lang="en-US" altLang="zh-CN" dirty="0">
              <a:effectLst/>
            </a:endParaRPr>
          </a:p>
          <a:p>
            <a:r>
              <a:rPr lang="zh-CN" altLang="en-US" dirty="0">
                <a:effectLst/>
              </a:rPr>
              <a:t>工具软件：</a:t>
            </a:r>
            <a:r>
              <a:rPr lang="zh-CN" altLang="en-US" sz="1800" b="0" i="0" u="none" strike="noStrike" dirty="0">
                <a:solidFill>
                  <a:srgbClr val="000000"/>
                </a:solidFill>
                <a:effectLst/>
                <a:latin typeface="等线" panose="02010600030101010101" pitchFamily="2" charset="-122"/>
                <a:ea typeface="等线" panose="02010600030101010101" pitchFamily="2" charset="-122"/>
              </a:rPr>
              <a:t>搜索引擎</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事项及效率</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浏览器</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系统工具</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安全隐私</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综合工具</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文档处理</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图像视频处理</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地图定位</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无线通讯</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优化清理</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实用生活服务</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应用商店</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资讯门户</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即时通讯</a:t>
            </a:r>
            <a:r>
              <a:rPr lang="zh-CN" altLang="en-US" sz="2800" dirty="0">
                <a:effectLst/>
              </a:rPr>
              <a:t> </a:t>
            </a:r>
            <a:r>
              <a:rPr lang="zh-CN" altLang="en-US" sz="1800" b="0" i="0" u="none" strike="noStrike" dirty="0">
                <a:solidFill>
                  <a:srgbClr val="000000"/>
                </a:solidFill>
                <a:effectLst/>
                <a:latin typeface="等线" panose="02010600030101010101" pitchFamily="2" charset="-122"/>
                <a:ea typeface="等线" panose="02010600030101010101" pitchFamily="2" charset="-122"/>
              </a:rPr>
              <a:t>其他工具</a:t>
            </a:r>
            <a:r>
              <a:rPr lang="zh-CN" altLang="en-US" sz="2800" dirty="0">
                <a:effectLst/>
              </a:rPr>
              <a:t> </a:t>
            </a:r>
            <a:endParaRPr lang="en-US" altLang="zh-CN" sz="2800" dirty="0">
              <a:effectLst/>
            </a:endParaRPr>
          </a:p>
          <a:p>
            <a:r>
              <a:rPr lang="zh-CN" altLang="en-US" sz="2800" dirty="0">
                <a:effectLst/>
              </a:rPr>
              <a:t>汽车服务：汽车电商、二手商、自动</a:t>
            </a:r>
            <a:r>
              <a:rPr lang="en-US" altLang="zh-CN" sz="2800" dirty="0">
                <a:effectLst/>
              </a:rPr>
              <a:t>/</a:t>
            </a:r>
            <a:r>
              <a:rPr lang="zh-CN" altLang="en-US" sz="2800" dirty="0">
                <a:effectLst/>
              </a:rPr>
              <a:t>无人驾驶等</a:t>
            </a:r>
            <a:endParaRPr lang="en-US" altLang="zh-CN" sz="2800" dirty="0">
              <a:effectLst/>
            </a:endParaRPr>
          </a:p>
          <a:p>
            <a:r>
              <a:rPr lang="zh-CN" altLang="en-US" sz="2800" dirty="0">
                <a:effectLst/>
              </a:rPr>
              <a:t>企业服务：办公系统、</a:t>
            </a:r>
            <a:r>
              <a:rPr lang="en-US" altLang="zh-CN" sz="2800" dirty="0">
                <a:effectLst/>
              </a:rPr>
              <a:t>IT</a:t>
            </a:r>
            <a:r>
              <a:rPr lang="zh-CN" altLang="en-US" sz="2800" dirty="0">
                <a:effectLst/>
              </a:rPr>
              <a:t>服务、信息化解决方案、法律服务等</a:t>
            </a:r>
            <a:endParaRPr lang="en-US" altLang="zh-CN" dirty="0"/>
          </a:p>
        </p:txBody>
      </p:sp>
    </p:spTree>
    <p:extLst>
      <p:ext uri="{BB962C8B-B14F-4D97-AF65-F5344CB8AC3E}">
        <p14:creationId xmlns:p14="http://schemas.microsoft.com/office/powerpoint/2010/main" val="30813484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7</a:t>
            </a:fld>
            <a:endParaRPr lang="en-US" dirty="0"/>
          </a:p>
        </p:txBody>
      </p:sp>
    </p:spTree>
    <p:extLst>
      <p:ext uri="{BB962C8B-B14F-4D97-AF65-F5344CB8AC3E}">
        <p14:creationId xmlns:p14="http://schemas.microsoft.com/office/powerpoint/2010/main" val="3818683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b="0" i="0" dirty="0">
                <a:solidFill>
                  <a:srgbClr val="333333"/>
                </a:solidFill>
                <a:effectLst/>
                <a:latin typeface="Microsoft YaHei tahoma"/>
              </a:rPr>
              <a:t>宁德时代和哪吒汽车合作</a:t>
            </a:r>
            <a:endParaRPr lang="en-US" altLang="zh-CN" b="0" i="0" dirty="0">
              <a:solidFill>
                <a:srgbClr val="333333"/>
              </a:solidFill>
              <a:effectLst/>
              <a:latin typeface="Microsoft YaHei tahoma"/>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中国移动</a:t>
            </a:r>
            <a:r>
              <a:rPr lang="en-US" altLang="zh-CN" dirty="0"/>
              <a:t>1</a:t>
            </a:r>
            <a:r>
              <a:rPr lang="zh-CN" altLang="en-US" dirty="0"/>
              <a:t>月募资</a:t>
            </a:r>
            <a:r>
              <a:rPr lang="en-US" altLang="zh-CN" dirty="0"/>
              <a:t>216.30</a:t>
            </a:r>
            <a:r>
              <a:rPr lang="zh-CN" altLang="en-US" dirty="0"/>
              <a:t>亿</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11</a:t>
            </a:r>
            <a:r>
              <a:rPr lang="zh-CN" altLang="en-US" dirty="0"/>
              <a:t>月科创板</a:t>
            </a:r>
            <a:r>
              <a:rPr lang="en-US" altLang="zh-CN" dirty="0"/>
              <a:t>10</a:t>
            </a:r>
            <a:r>
              <a:rPr lang="zh-CN" altLang="en-US" dirty="0"/>
              <a:t>家；</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港股</a:t>
            </a:r>
            <a:r>
              <a:rPr lang="en-US" altLang="zh-CN" dirty="0"/>
              <a:t>12</a:t>
            </a:r>
            <a:r>
              <a:rPr lang="zh-CN" altLang="en-US" dirty="0"/>
              <a:t>月有</a:t>
            </a:r>
            <a:r>
              <a:rPr lang="en-US" altLang="zh-CN" dirty="0"/>
              <a:t>14</a:t>
            </a:r>
            <a:r>
              <a:rPr lang="zh-CN" altLang="en-US" dirty="0"/>
              <a:t>家；</a:t>
            </a:r>
            <a:endParaRPr lang="en-US" altLang="zh-CN"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en-US" altLang="zh-CN" sz="1200" dirty="0">
                <a:solidFill>
                  <a:srgbClr val="FF0000"/>
                </a:solidFill>
                <a:latin typeface="微软雅黑" panose="020B0503020204020204" pitchFamily="34" charset="-122"/>
                <a:ea typeface="微软雅黑" panose="020B0503020204020204" pitchFamily="34" charset="-122"/>
              </a:rPr>
              <a:t>12</a:t>
            </a:r>
            <a:r>
              <a:rPr lang="zh-CN" altLang="en-US" sz="1200" dirty="0">
                <a:solidFill>
                  <a:srgbClr val="FF0000"/>
                </a:solidFill>
                <a:latin typeface="微软雅黑" panose="020B0503020204020204" pitchFamily="34" charset="-122"/>
                <a:ea typeface="微软雅黑" panose="020B0503020204020204" pitchFamily="34" charset="-122"/>
              </a:rPr>
              <a:t>月</a:t>
            </a:r>
            <a:r>
              <a:rPr lang="en-US" altLang="zh-CN" sz="1200" dirty="0">
                <a:solidFill>
                  <a:srgbClr val="FF0000"/>
                </a:solidFill>
                <a:latin typeface="微软雅黑" panose="020B0503020204020204" pitchFamily="34" charset="-122"/>
                <a:ea typeface="微软雅黑" panose="020B0503020204020204" pitchFamily="34" charset="-122"/>
              </a:rPr>
              <a:t>23</a:t>
            </a:r>
            <a:r>
              <a:rPr lang="zh-CN" altLang="en-US" sz="1200" dirty="0">
                <a:solidFill>
                  <a:srgbClr val="FF0000"/>
                </a:solidFill>
                <a:latin typeface="微软雅黑" panose="020B0503020204020204" pitchFamily="34" charset="-122"/>
                <a:ea typeface="微软雅黑" panose="020B0503020204020204" pitchFamily="34" charset="-122"/>
              </a:rPr>
              <a:t>家 </a:t>
            </a:r>
            <a:r>
              <a:rPr lang="en-US" altLang="zh-CN" sz="1200" dirty="0">
                <a:solidFill>
                  <a:srgbClr val="FF0000"/>
                </a:solidFill>
                <a:latin typeface="微软雅黑" panose="020B0503020204020204" pitchFamily="34" charset="-122"/>
                <a:ea typeface="微软雅黑" panose="020B0503020204020204" pitchFamily="34" charset="-122"/>
              </a:rPr>
              <a:t>19MA 4</a:t>
            </a:r>
            <a:r>
              <a:rPr lang="zh-CN" altLang="en-US" sz="1200" dirty="0">
                <a:solidFill>
                  <a:srgbClr val="FF0000"/>
                </a:solidFill>
                <a:latin typeface="微软雅黑" panose="020B0503020204020204" pitchFamily="34" charset="-122"/>
                <a:ea typeface="微软雅黑" panose="020B0503020204020204" pitchFamily="34" charset="-122"/>
              </a:rPr>
              <a:t>股权</a:t>
            </a:r>
            <a:endParaRPr lang="en-US" altLang="zh-CN" u="sng" dirty="0">
              <a:solidFill>
                <a:schemeClr val="tx1"/>
              </a:solidFill>
            </a:endParaRPr>
          </a:p>
        </p:txBody>
      </p:sp>
      <p:sp>
        <p:nvSpPr>
          <p:cNvPr id="4" name="灯片编号占位符 3"/>
          <p:cNvSpPr>
            <a:spLocks noGrp="1"/>
          </p:cNvSpPr>
          <p:nvPr>
            <p:ph type="sldNum" sz="quarter" idx="5"/>
          </p:nvPr>
        </p:nvSpPr>
        <p:spPr/>
        <p:txBody>
          <a:bodyPr/>
          <a:lstStyle/>
          <a:p>
            <a:fld id="{D657167E-6F4E-4B58-ACBF-890421EF14B4}" type="slidenum">
              <a:rPr lang="en-US" smtClean="0"/>
              <a:t>10</a:t>
            </a:fld>
            <a:endParaRPr lang="en-US"/>
          </a:p>
        </p:txBody>
      </p:sp>
    </p:spTree>
    <p:extLst>
      <p:ext uri="{BB962C8B-B14F-4D97-AF65-F5344CB8AC3E}">
        <p14:creationId xmlns:p14="http://schemas.microsoft.com/office/powerpoint/2010/main" val="3445431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a:prstGeom prst="rect">
            <a:avLst/>
          </a:prstGeom>
        </p:spPr>
        <p:txBody>
          <a:bodyPr anchor="b"/>
          <a:lstStyle>
            <a:lvl1pPr algn="ctr">
              <a:defRPr sz="4500"/>
            </a:lvl1pPr>
          </a:lstStyle>
          <a:p>
            <a:r>
              <a:rPr lang="zh-CN" altLang="en-US" noProof="1"/>
              <a:t>单击此处编辑母版标题样式</a:t>
            </a:r>
          </a:p>
        </p:txBody>
      </p:sp>
      <p:sp>
        <p:nvSpPr>
          <p:cNvPr id="3" name="副标题 2"/>
          <p:cNvSpPr>
            <a:spLocks noGrp="1"/>
          </p:cNvSpPr>
          <p:nvPr>
            <p:ph type="subTitle" idx="1"/>
          </p:nvPr>
        </p:nvSpPr>
        <p:spPr>
          <a:xfrm>
            <a:off x="1524000" y="3602038"/>
            <a:ext cx="9144000" cy="1655762"/>
          </a:xfrm>
          <a:prstGeom prst="rect">
            <a:avLst/>
          </a:prstGeom>
        </p:spPr>
        <p:txBody>
          <a:bodyPr/>
          <a:lstStyle>
            <a:lvl1pPr marL="0" indent="0" algn="ctr">
              <a:buNone/>
              <a:defRPr sz="1800"/>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zh-CN" altLang="en-US" noProof="1"/>
              <a:t>单击此处编辑母版副标题样式</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
        <p:nvSpPr>
          <p:cNvPr id="3" name="竖排文字占位符 2"/>
          <p:cNvSpPr>
            <a:spLocks noGrp="1"/>
          </p:cNvSpPr>
          <p:nvPr>
            <p:ph type="body" orient="vert" idx="1"/>
          </p:nvPr>
        </p:nvSpPr>
        <p:spPr>
          <a:xfrm>
            <a:off x="838200" y="1825625"/>
            <a:ext cx="10515600" cy="43513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2" y="365125"/>
            <a:ext cx="2628900" cy="5811838"/>
          </a:xfrm>
          <a:prstGeom prst="rect">
            <a:avLst/>
          </a:prstGeo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838203" y="365125"/>
            <a:ext cx="7683500" cy="58118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
        <p:nvSpPr>
          <p:cNvPr id="3" name="表格占位符 2"/>
          <p:cNvSpPr>
            <a:spLocks noGrp="1"/>
          </p:cNvSpPr>
          <p:nvPr>
            <p:ph type="tbl" idx="1"/>
          </p:nvPr>
        </p:nvSpPr>
        <p:spPr>
          <a:xfrm>
            <a:off x="838200" y="1825625"/>
            <a:ext cx="10515600" cy="4351338"/>
          </a:xfrm>
          <a:prstGeom prst="rect">
            <a:avLst/>
          </a:prstGeom>
        </p:spPr>
        <p:txBody>
          <a:bodyPr/>
          <a:lstStyle/>
          <a:p>
            <a:pPr lvl="0"/>
            <a:endParaRPr lang="zh-CN" altLang="en-US" noProof="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2/16/2022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6271227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2/16/2022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3524526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C764DE79-268F-4C1A-8933-263129D2AF90}" type="datetimeFigureOut">
              <a:rPr lang="en-US" dirty="0"/>
              <a:t>2/16/2022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87139785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2/16/2022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80157419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2/16/2022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4730113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2/16/2022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9358019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2/16/2022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0086939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
        <p:nvSpPr>
          <p:cNvPr id="3" name="内容占位符 2"/>
          <p:cNvSpPr>
            <a:spLocks noGrp="1"/>
          </p:cNvSpPr>
          <p:nvPr>
            <p:ph idx="1"/>
          </p:nvPr>
        </p:nvSpPr>
        <p:spPr>
          <a:xfrm>
            <a:off x="838200" y="1825625"/>
            <a:ext cx="1051560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C764DE79-268F-4C1A-8933-263129D2AF90}" type="datetimeFigureOut">
              <a:rPr lang="en-US" dirty="0"/>
              <a:t>2/16/2022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7171553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C764DE79-268F-4C1A-8933-263129D2AF90}" type="datetimeFigureOut">
              <a:rPr lang="en-US" dirty="0"/>
              <a:t>2/16/2022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27037019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2/16/2022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88651441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2/16/2022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56536014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751"/>
            <a:ext cx="10515600" cy="2852737"/>
          </a:xfrm>
          <a:prstGeom prst="rect">
            <a:avLst/>
          </a:prstGeom>
        </p:spPr>
        <p:txBody>
          <a:bodyPr anchor="b"/>
          <a:lstStyle>
            <a:lvl1pPr>
              <a:defRPr sz="4500"/>
            </a:lvl1pPr>
          </a:lstStyle>
          <a:p>
            <a:r>
              <a:rPr lang="zh-CN" altLang="en-US" noProof="1"/>
              <a:t>单击此处编辑母版标题样式</a:t>
            </a:r>
          </a:p>
        </p:txBody>
      </p:sp>
      <p:sp>
        <p:nvSpPr>
          <p:cNvPr id="3" name="文本占位符 2"/>
          <p:cNvSpPr>
            <a:spLocks noGrp="1"/>
          </p:cNvSpPr>
          <p:nvPr>
            <p:ph type="body" idx="1"/>
          </p:nvPr>
        </p:nvSpPr>
        <p:spPr>
          <a:xfrm>
            <a:off x="831851" y="4589476"/>
            <a:ext cx="10515600" cy="1500187"/>
          </a:xfrm>
          <a:prstGeom prst="rect">
            <a:avLst/>
          </a:prstGeom>
        </p:spPr>
        <p:txBody>
          <a:bodyPr/>
          <a:lstStyle>
            <a:lvl1pPr marL="0" indent="0">
              <a:buNone/>
              <a:defRPr sz="1800"/>
            </a:lvl1pPr>
            <a:lvl2pPr marL="342891" indent="0">
              <a:buNone/>
              <a:defRPr sz="1500"/>
            </a:lvl2pPr>
            <a:lvl3pPr marL="685783" indent="0">
              <a:buNone/>
              <a:defRPr sz="1351"/>
            </a:lvl3pPr>
            <a:lvl4pPr marL="1028674" indent="0">
              <a:buNone/>
              <a:defRPr sz="1200"/>
            </a:lvl4pPr>
            <a:lvl5pPr marL="1371566" indent="0">
              <a:buNone/>
              <a:defRPr sz="1200"/>
            </a:lvl5pPr>
            <a:lvl6pPr marL="1714457" indent="0">
              <a:buNone/>
              <a:defRPr sz="1200"/>
            </a:lvl6pPr>
            <a:lvl7pPr marL="2057349" indent="0">
              <a:buNone/>
              <a:defRPr sz="1200"/>
            </a:lvl7pPr>
            <a:lvl8pPr marL="2400240" indent="0">
              <a:buNone/>
              <a:defRPr sz="1200"/>
            </a:lvl8pPr>
            <a:lvl9pPr marL="2743131" indent="0">
              <a:buNone/>
              <a:defRPr sz="1200"/>
            </a:lvl9pPr>
          </a:lstStyle>
          <a:p>
            <a:pPr lvl="0"/>
            <a:r>
              <a:rPr lang="zh-CN" altLang="en-US" noProof="1"/>
              <a:t>单击此处编辑母版文本样式</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
        <p:nvSpPr>
          <p:cNvPr id="3" name="内容占位符 2"/>
          <p:cNvSpPr>
            <a:spLocks noGrp="1"/>
          </p:cNvSpPr>
          <p:nvPr>
            <p:ph sz="half" idx="1"/>
          </p:nvPr>
        </p:nvSpPr>
        <p:spPr>
          <a:xfrm>
            <a:off x="838200" y="1825625"/>
            <a:ext cx="515620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6197600" y="1825625"/>
            <a:ext cx="515620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40317" y="365129"/>
            <a:ext cx="10515600" cy="1325563"/>
          </a:xfrm>
          <a:prstGeom prst="rect">
            <a:avLst/>
          </a:prstGeom>
        </p:spPr>
        <p:txBody>
          <a:bodyPr/>
          <a:lstStyle/>
          <a:p>
            <a:r>
              <a:rPr lang="zh-CN" altLang="en-US" noProof="1"/>
              <a:t>单击此处编辑母版标题样式</a:t>
            </a:r>
          </a:p>
        </p:txBody>
      </p:sp>
      <p:sp>
        <p:nvSpPr>
          <p:cNvPr id="3" name="文本占位符 2"/>
          <p:cNvSpPr>
            <a:spLocks noGrp="1"/>
          </p:cNvSpPr>
          <p:nvPr>
            <p:ph type="body" idx="1"/>
          </p:nvPr>
        </p:nvSpPr>
        <p:spPr>
          <a:xfrm>
            <a:off x="840319" y="1681163"/>
            <a:ext cx="5158316" cy="823912"/>
          </a:xfrm>
          <a:prstGeom prst="rect">
            <a:avLst/>
          </a:prstGeo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zh-CN" altLang="en-US" noProof="1"/>
              <a:t>单击此处编辑母版文本样式</a:t>
            </a:r>
          </a:p>
        </p:txBody>
      </p:sp>
      <p:sp>
        <p:nvSpPr>
          <p:cNvPr id="4" name="内容占位符 3"/>
          <p:cNvSpPr>
            <a:spLocks noGrp="1"/>
          </p:cNvSpPr>
          <p:nvPr>
            <p:ph sz="half" idx="2"/>
          </p:nvPr>
        </p:nvSpPr>
        <p:spPr>
          <a:xfrm>
            <a:off x="840319" y="2505075"/>
            <a:ext cx="5158316"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6172200" y="1681163"/>
            <a:ext cx="5183717" cy="823912"/>
          </a:xfrm>
          <a:prstGeom prst="rect">
            <a:avLst/>
          </a:prstGeo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zh-CN" altLang="en-US" noProof="1"/>
              <a:t>单击此处编辑母版文本样式</a:t>
            </a:r>
          </a:p>
        </p:txBody>
      </p:sp>
      <p:sp>
        <p:nvSpPr>
          <p:cNvPr id="6" name="内容占位符 5"/>
          <p:cNvSpPr>
            <a:spLocks noGrp="1"/>
          </p:cNvSpPr>
          <p:nvPr>
            <p:ph sz="quarter" idx="4"/>
          </p:nvPr>
        </p:nvSpPr>
        <p:spPr>
          <a:xfrm>
            <a:off x="6172200" y="2505075"/>
            <a:ext cx="5183717"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40326" y="457200"/>
            <a:ext cx="3932767" cy="1600200"/>
          </a:xfrm>
          <a:prstGeom prst="rect">
            <a:avLst/>
          </a:prstGeom>
        </p:spPr>
        <p:txBody>
          <a:bodyPr anchor="b"/>
          <a:lstStyle>
            <a:lvl1pPr>
              <a:defRPr sz="2400"/>
            </a:lvl1pPr>
          </a:lstStyle>
          <a:p>
            <a:r>
              <a:rPr lang="zh-CN" altLang="en-US" noProof="1"/>
              <a:t>单击此处编辑母版标题样式</a:t>
            </a:r>
          </a:p>
        </p:txBody>
      </p:sp>
      <p:sp>
        <p:nvSpPr>
          <p:cNvPr id="3" name="内容占位符 2"/>
          <p:cNvSpPr>
            <a:spLocks noGrp="1"/>
          </p:cNvSpPr>
          <p:nvPr>
            <p:ph idx="1"/>
          </p:nvPr>
        </p:nvSpPr>
        <p:spPr>
          <a:xfrm>
            <a:off x="5183717" y="987438"/>
            <a:ext cx="617220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840326" y="2057400"/>
            <a:ext cx="3932767" cy="3811588"/>
          </a:xfrm>
          <a:prstGeom prst="rect">
            <a:avLst/>
          </a:prstGeo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zh-CN" altLang="en-US" noProof="1"/>
              <a:t>单击此处编辑母版文本样式</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40326" y="457200"/>
            <a:ext cx="3932767" cy="1600200"/>
          </a:xfrm>
          <a:prstGeom prst="rect">
            <a:avLst/>
          </a:prstGeom>
        </p:spPr>
        <p:txBody>
          <a:bodyPr anchor="b"/>
          <a:lstStyle>
            <a:lvl1pPr>
              <a:defRPr sz="2400"/>
            </a:lvl1pPr>
          </a:lstStyle>
          <a:p>
            <a:r>
              <a:rPr lang="zh-CN" altLang="en-US" noProof="1"/>
              <a:t>单击此处编辑母版标题样式</a:t>
            </a:r>
          </a:p>
        </p:txBody>
      </p:sp>
      <p:sp>
        <p:nvSpPr>
          <p:cNvPr id="3" name="图片占位符 2"/>
          <p:cNvSpPr>
            <a:spLocks noGrp="1"/>
          </p:cNvSpPr>
          <p:nvPr>
            <p:ph type="pic" idx="1"/>
          </p:nvPr>
        </p:nvSpPr>
        <p:spPr>
          <a:xfrm>
            <a:off x="5183717" y="987438"/>
            <a:ext cx="6172200" cy="4873625"/>
          </a:xfrm>
          <a:prstGeom prst="rect">
            <a:avLst/>
          </a:prstGeom>
        </p:spPr>
        <p:txBody>
          <a:bodyPr/>
          <a:lstStyle>
            <a:lvl1pPr marL="0" indent="0">
              <a:buNone/>
              <a:defRPr sz="2400"/>
            </a:lvl1pPr>
            <a:lvl2pPr marL="342891" indent="0">
              <a:buNone/>
              <a:defRPr sz="2100"/>
            </a:lvl2pPr>
            <a:lvl3pPr marL="685783" indent="0">
              <a:buNone/>
              <a:defRPr sz="1800"/>
            </a:lvl3pPr>
            <a:lvl4pPr marL="1028674" indent="0">
              <a:buNone/>
              <a:defRPr sz="1500"/>
            </a:lvl4pPr>
            <a:lvl5pPr marL="1371566" indent="0">
              <a:buNone/>
              <a:defRPr sz="1500"/>
            </a:lvl5pPr>
            <a:lvl6pPr marL="1714457" indent="0">
              <a:buNone/>
              <a:defRPr sz="1500"/>
            </a:lvl6pPr>
            <a:lvl7pPr marL="2057349" indent="0">
              <a:buNone/>
              <a:defRPr sz="1500"/>
            </a:lvl7pPr>
            <a:lvl8pPr marL="2400240" indent="0">
              <a:buNone/>
              <a:defRPr sz="1500"/>
            </a:lvl8pPr>
            <a:lvl9pPr marL="2743131" indent="0">
              <a:buNone/>
              <a:defRPr sz="1500"/>
            </a:lvl9pPr>
          </a:lstStyle>
          <a:p>
            <a:pPr lvl="0"/>
            <a:endParaRPr lang="zh-CN" altLang="en-US" noProof="0"/>
          </a:p>
        </p:txBody>
      </p:sp>
      <p:sp>
        <p:nvSpPr>
          <p:cNvPr id="4" name="文本占位符 3"/>
          <p:cNvSpPr>
            <a:spLocks noGrp="1"/>
          </p:cNvSpPr>
          <p:nvPr>
            <p:ph type="body" sz="half" idx="2"/>
          </p:nvPr>
        </p:nvSpPr>
        <p:spPr>
          <a:xfrm>
            <a:off x="840326" y="2057400"/>
            <a:ext cx="3932767" cy="3811588"/>
          </a:xfrm>
          <a:prstGeom prst="rect">
            <a:avLst/>
          </a:prstGeo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zh-CN" altLang="en-US" noProof="1"/>
              <a:t>单击此处编辑母版文本样式</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3.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1.jpe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1026" name="SBottomband"/>
          <p:cNvSpPr>
            <a:spLocks noChangeArrowheads="1"/>
          </p:cNvSpPr>
          <p:nvPr userDrawn="1"/>
        </p:nvSpPr>
        <p:spPr bwMode="auto">
          <a:xfrm>
            <a:off x="9" y="6477000"/>
            <a:ext cx="11410951" cy="381000"/>
          </a:xfrm>
          <a:prstGeom prst="rect">
            <a:avLst/>
          </a:prstGeom>
          <a:solidFill>
            <a:srgbClr val="969696"/>
          </a:solidFill>
          <a:ln>
            <a:noFill/>
          </a:ln>
        </p:spPr>
        <p:txBody>
          <a:bodyPr wrap="none" anchor="ct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ctr" defTabSz="685783" rtl="0" eaLnBrk="0" fontAlgn="auto" latinLnBrk="0" hangingPunct="0">
              <a:lnSpc>
                <a:spcPct val="100000"/>
              </a:lnSpc>
              <a:spcBef>
                <a:spcPct val="50000"/>
              </a:spcBef>
              <a:spcAft>
                <a:spcPts val="0"/>
              </a:spcAft>
              <a:buClrTx/>
              <a:buSzTx/>
              <a:buFont typeface="Arial" panose="020B0604020202020204" pitchFamily="34" charset="0"/>
              <a:buNone/>
              <a:defRPr/>
            </a:pPr>
            <a:endParaRPr kumimoji="0" lang="zh-CN" altLang="en-US" sz="900" b="0" i="0" u="none" strike="noStrike" kern="1200" cap="none" spc="0" normalizeH="0" baseline="-25000" noProof="0">
              <a:ln>
                <a:noFill/>
              </a:ln>
              <a:solidFill>
                <a:srgbClr val="777777"/>
              </a:solidFill>
              <a:effectLst/>
              <a:uLnTx/>
              <a:uFillTx/>
              <a:latin typeface="Arial" panose="020B0604020202020204" pitchFamily="34" charset="0"/>
              <a:ea typeface="宋体" panose="02010600030101010101" pitchFamily="2" charset="-122"/>
              <a:cs typeface="+mn-cs"/>
            </a:endParaRPr>
          </a:p>
        </p:txBody>
      </p:sp>
      <p:pic>
        <p:nvPicPr>
          <p:cNvPr id="1027" name="Picture 7" descr="bottom"/>
          <p:cNvPicPr>
            <a:picLocks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1588"/>
            <a:ext cx="12192000" cy="90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SBottomSquare"/>
          <p:cNvSpPr>
            <a:spLocks noChangeArrowheads="1"/>
          </p:cNvSpPr>
          <p:nvPr userDrawn="1"/>
        </p:nvSpPr>
        <p:spPr bwMode="auto">
          <a:xfrm>
            <a:off x="11472333" y="6477000"/>
            <a:ext cx="719667" cy="381000"/>
          </a:xfrm>
          <a:prstGeom prst="rect">
            <a:avLst/>
          </a:prstGeom>
          <a:solidFill>
            <a:srgbClr val="6598FF"/>
          </a:solidFill>
          <a:ln>
            <a:noFill/>
          </a:ln>
        </p:spPr>
        <p:txBody>
          <a:bodyPr wrap="none" anchor="ct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ctr" defTabSz="685783" rtl="0" eaLnBrk="0" fontAlgn="auto" latinLnBrk="0" hangingPunct="0">
              <a:lnSpc>
                <a:spcPct val="100000"/>
              </a:lnSpc>
              <a:spcBef>
                <a:spcPts val="0"/>
              </a:spcBef>
              <a:spcAft>
                <a:spcPts val="0"/>
              </a:spcAft>
              <a:buClrTx/>
              <a:buSzTx/>
              <a:buFont typeface="Arial" panose="020B0604020202020204" pitchFamily="34" charset="0"/>
              <a:buNone/>
              <a:defRPr/>
            </a:pPr>
            <a:endParaRPr kumimoji="0" lang="en-GB" altLang="en-US" sz="1051"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029" name="SBottomSquare"/>
          <p:cNvSpPr>
            <a:spLocks noChangeArrowheads="1"/>
          </p:cNvSpPr>
          <p:nvPr userDrawn="1"/>
        </p:nvSpPr>
        <p:spPr bwMode="auto">
          <a:xfrm>
            <a:off x="11472333" y="6477000"/>
            <a:ext cx="719667" cy="381000"/>
          </a:xfrm>
          <a:prstGeom prst="rect">
            <a:avLst/>
          </a:prstGeom>
          <a:solidFill>
            <a:srgbClr val="00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幼圆" panose="02010509060101010101" pitchFamily="49" charset="-122"/>
                <a:ea typeface="宋体" panose="02010600030101010101" pitchFamily="2" charset="-122"/>
              </a:defRPr>
            </a:lvl1pPr>
            <a:lvl2pPr>
              <a:defRPr b="1">
                <a:solidFill>
                  <a:schemeClr val="tx1"/>
                </a:solidFill>
                <a:latin typeface="幼圆" panose="02010509060101010101" pitchFamily="49" charset="-122"/>
                <a:ea typeface="宋体" panose="02010600030101010101" pitchFamily="2" charset="-122"/>
              </a:defRPr>
            </a:lvl2pPr>
            <a:lvl3pPr>
              <a:defRPr b="1">
                <a:solidFill>
                  <a:schemeClr val="tx1"/>
                </a:solidFill>
                <a:latin typeface="幼圆" panose="02010509060101010101" pitchFamily="49" charset="-122"/>
                <a:ea typeface="宋体" panose="02010600030101010101" pitchFamily="2" charset="-122"/>
              </a:defRPr>
            </a:lvl3pPr>
            <a:lvl4pPr>
              <a:defRPr b="1">
                <a:solidFill>
                  <a:schemeClr val="tx1"/>
                </a:solidFill>
                <a:latin typeface="幼圆" panose="02010509060101010101" pitchFamily="49" charset="-122"/>
                <a:ea typeface="宋体" panose="02010600030101010101" pitchFamily="2" charset="-122"/>
              </a:defRPr>
            </a:lvl4pPr>
            <a:lvl5pPr>
              <a:defRPr b="1">
                <a:solidFill>
                  <a:schemeClr val="tx1"/>
                </a:solidFill>
                <a:latin typeface="幼圆" panose="02010509060101010101" pitchFamily="49" charset="-122"/>
                <a:ea typeface="宋体" panose="02010600030101010101" pitchFamily="2" charset="-122"/>
              </a:defRPr>
            </a:lvl5pPr>
            <a:lvl6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marL="0" marR="0" lvl="0" indent="0" algn="ctr" defTabSz="685783" rtl="0" eaLnBrk="1" fontAlgn="auto" latinLnBrk="0" hangingPunct="1">
              <a:lnSpc>
                <a:spcPct val="100000"/>
              </a:lnSpc>
              <a:spcBef>
                <a:spcPts val="0"/>
              </a:spcBef>
              <a:spcAft>
                <a:spcPts val="0"/>
              </a:spcAft>
              <a:buClrTx/>
              <a:buSzTx/>
              <a:buFont typeface="Arial" panose="020B0604020202020204" pitchFamily="34" charset="0"/>
              <a:buNone/>
              <a:defRPr/>
            </a:pPr>
            <a:fld id="{A614356D-AF49-4C37-8ADA-81BDD80874FE}" type="slidenum">
              <a:rPr kumimoji="0" lang="zh-CN" altLang="en-US" sz="751" b="0" i="0" u="none" strike="noStrike" kern="1200" cap="none" spc="0" normalizeH="0" baseline="0" noProof="0" smtClean="0">
                <a:ln>
                  <a:noFill/>
                </a:ln>
                <a:solidFill>
                  <a:srgbClr val="FFFFFF"/>
                </a:solidFill>
                <a:effectLst/>
                <a:uLnTx/>
                <a:uFillTx/>
                <a:latin typeface="Arial" panose="020B0604020202020204" pitchFamily="34" charset="0"/>
                <a:ea typeface="宋体" panose="02010600030101010101" pitchFamily="2" charset="-122"/>
                <a:cs typeface="+mn-cs"/>
              </a:rPr>
              <a:pPr marL="0" marR="0" lvl="0" indent="0" algn="ctr" defTabSz="685783" rtl="0" eaLnBrk="1" fontAlgn="auto" latinLnBrk="0" hangingPunct="1">
                <a:lnSpc>
                  <a:spcPct val="100000"/>
                </a:lnSpc>
                <a:spcBef>
                  <a:spcPts val="0"/>
                </a:spcBef>
                <a:spcAft>
                  <a:spcPts val="0"/>
                </a:spcAft>
                <a:buClrTx/>
                <a:buSzTx/>
                <a:buFont typeface="Arial" panose="020B0604020202020204" pitchFamily="34" charset="0"/>
                <a:buNone/>
                <a:defRPr/>
              </a:pPr>
              <a:t>‹#›</a:t>
            </a:fld>
            <a:endParaRPr kumimoji="0" lang="zh-CN" altLang="en-US" sz="751" b="0"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pic>
        <p:nvPicPr>
          <p:cNvPr id="1030" name="Picture 35" descr="招牌设计"/>
          <p:cNvPicPr>
            <a:picLocks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10370914" y="6524625"/>
            <a:ext cx="288000" cy="28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Text Box 36"/>
          <p:cNvSpPr txBox="1">
            <a:spLocks noChangeArrowheads="1"/>
          </p:cNvSpPr>
          <p:nvPr userDrawn="1"/>
        </p:nvSpPr>
        <p:spPr bwMode="auto">
          <a:xfrm>
            <a:off x="10689600" y="6601742"/>
            <a:ext cx="698500" cy="180755"/>
          </a:xfrm>
          <a:prstGeom prst="rect">
            <a:avLst/>
          </a:prstGeom>
          <a:noFill/>
          <a:ln>
            <a:noFill/>
          </a:ln>
        </p:spPr>
        <p:txBody>
          <a:bodyPr wrap="square" lIns="0" tIns="0" rIns="0" bIns="0">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l" defTabSz="685783" rtl="0" eaLnBrk="1" fontAlgn="auto" latinLnBrk="0" hangingPunct="1">
              <a:lnSpc>
                <a:spcPct val="50000"/>
              </a:lnSpc>
              <a:spcBef>
                <a:spcPct val="50000"/>
              </a:spcBef>
              <a:spcAft>
                <a:spcPts val="0"/>
              </a:spcAft>
              <a:buClrTx/>
              <a:buSzTx/>
              <a:buFont typeface="Arial" panose="020B0604020202020204" pitchFamily="34" charset="0"/>
              <a:buNone/>
              <a:defRPr/>
            </a:pPr>
            <a:r>
              <a:rPr kumimoji="0" lang="en-US" sz="751"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rPr>
              <a:t>BESTCLIENTS</a:t>
            </a:r>
          </a:p>
          <a:p>
            <a:pPr marL="0" marR="0" lvl="0" indent="0" algn="l" defTabSz="685783" rtl="0" eaLnBrk="1" fontAlgn="auto" latinLnBrk="0" hangingPunct="1">
              <a:lnSpc>
                <a:spcPct val="50000"/>
              </a:lnSpc>
              <a:spcBef>
                <a:spcPct val="50000"/>
              </a:spcBef>
              <a:spcAft>
                <a:spcPts val="0"/>
              </a:spcAft>
              <a:buClrTx/>
              <a:buSzTx/>
              <a:buFont typeface="Arial" panose="020B0604020202020204" pitchFamily="34" charset="0"/>
              <a:buNone/>
              <a:defRPr/>
            </a:pPr>
            <a:r>
              <a:rPr kumimoji="0" lang="en-US" sz="751"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rPr>
              <a:t>BESTSERVICE</a:t>
            </a:r>
          </a:p>
        </p:txBody>
      </p:sp>
      <p:sp>
        <p:nvSpPr>
          <p:cNvPr id="1032" name="Rectangle 38"/>
          <p:cNvSpPr>
            <a:spLocks noChangeArrowheads="1"/>
          </p:cNvSpPr>
          <p:nvPr userDrawn="1"/>
        </p:nvSpPr>
        <p:spPr bwMode="auto">
          <a:xfrm>
            <a:off x="9" y="6524625"/>
            <a:ext cx="2927351" cy="236538"/>
          </a:xfrm>
          <a:prstGeom prst="rect">
            <a:avLst/>
          </a:prstGeom>
          <a:noFill/>
          <a:ln>
            <a:noFill/>
          </a:ln>
        </p:spPr>
        <p:txBody>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l" defTabSz="685783" rtl="0" eaLnBrk="1" fontAlgn="auto" latinLnBrk="0" hangingPunct="1">
              <a:lnSpc>
                <a:spcPct val="100000"/>
              </a:lnSpc>
              <a:spcBef>
                <a:spcPts val="0"/>
              </a:spcBef>
              <a:spcAft>
                <a:spcPts val="0"/>
              </a:spcAft>
              <a:buClrTx/>
              <a:buSzTx/>
              <a:buFont typeface="Arial" panose="020B0604020202020204" pitchFamily="34" charset="0"/>
              <a:buNone/>
              <a:defRPr/>
            </a:pPr>
            <a:r>
              <a:rPr kumimoji="0" lang="en-US" sz="900" b="0" i="0" u="none" strike="noStrike" kern="1200" cap="none" spc="0" normalizeH="0" baseline="0" noProof="0" dirty="0">
                <a:ln>
                  <a:noFill/>
                </a:ln>
                <a:solidFill>
                  <a:srgbClr val="FFFFFF"/>
                </a:solidFill>
                <a:effectLst/>
                <a:uLnTx/>
                <a:uFillTx/>
                <a:latin typeface="Verdana" panose="020B0604030504040204" pitchFamily="34" charset="0"/>
                <a:ea typeface="宋体" panose="02010600030101010101" pitchFamily="2" charset="-122"/>
                <a:cs typeface="+mn-cs"/>
              </a:rPr>
              <a:t>www.rongke.com</a:t>
            </a: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hf sldNum="0" hdr="0" ftr="0" dt="0"/>
  <p:txStyles>
    <p:titleStyle>
      <a:lvl1pPr algn="l" rtl="0" eaLnBrk="0" fontAlgn="base" hangingPunct="0">
        <a:spcBef>
          <a:spcPct val="0"/>
        </a:spcBef>
        <a:spcAft>
          <a:spcPct val="0"/>
        </a:spcAft>
        <a:defRPr sz="2100" b="1" kern="1200">
          <a:solidFill>
            <a:srgbClr val="777777"/>
          </a:solidFill>
          <a:latin typeface="+mj-lt"/>
          <a:ea typeface="+mj-ea"/>
          <a:cs typeface="+mj-cs"/>
        </a:defRPr>
      </a:lvl1pPr>
      <a:lvl2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5pPr>
      <a:lvl6pPr marL="342891"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6pPr>
      <a:lvl7pPr marL="685783"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7pPr>
      <a:lvl8pPr marL="1028674"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8pPr>
      <a:lvl9pPr marL="1371566"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9pPr>
    </p:titleStyle>
    <p:bodyStyle>
      <a:lvl1pPr marL="257168" indent="-257168" algn="l" rtl="0" eaLnBrk="0" fontAlgn="base" hangingPunct="0">
        <a:spcBef>
          <a:spcPct val="20000"/>
        </a:spcBef>
        <a:spcAft>
          <a:spcPct val="0"/>
        </a:spcAft>
        <a:buChar char="•"/>
        <a:defRPr sz="2400" kern="1200">
          <a:solidFill>
            <a:srgbClr val="777777"/>
          </a:solidFill>
          <a:latin typeface="+mn-lt"/>
          <a:ea typeface="+mn-ea"/>
          <a:cs typeface="+mn-cs"/>
        </a:defRPr>
      </a:lvl1pPr>
      <a:lvl2pPr marL="557517" indent="-214625" algn="l" rtl="0" eaLnBrk="0" fontAlgn="base" hangingPunct="0">
        <a:spcBef>
          <a:spcPct val="20000"/>
        </a:spcBef>
        <a:spcAft>
          <a:spcPct val="0"/>
        </a:spcAft>
        <a:buFont typeface="Wingdings" panose="05000000000000000000" pitchFamily="2" charset="2"/>
        <a:buChar char="n"/>
        <a:defRPr sz="2100" kern="1200">
          <a:solidFill>
            <a:srgbClr val="777777"/>
          </a:solidFill>
          <a:latin typeface="+mn-lt"/>
          <a:ea typeface="+mn-ea"/>
          <a:cs typeface="+mn-cs"/>
        </a:defRPr>
      </a:lvl2pPr>
      <a:lvl3pPr marL="857229" indent="-171446" algn="l" rtl="0" eaLnBrk="0" fontAlgn="base" hangingPunct="0">
        <a:spcBef>
          <a:spcPct val="20000"/>
        </a:spcBef>
        <a:spcAft>
          <a:spcPct val="0"/>
        </a:spcAft>
        <a:buFont typeface="Wingdings" panose="05000000000000000000" pitchFamily="2" charset="2"/>
        <a:buChar char="n"/>
        <a:defRPr sz="1800" kern="1200">
          <a:solidFill>
            <a:srgbClr val="777777"/>
          </a:solidFill>
          <a:latin typeface="+mn-lt"/>
          <a:ea typeface="+mn-ea"/>
          <a:cs typeface="+mn-cs"/>
        </a:defRPr>
      </a:lvl3pPr>
      <a:lvl4pPr marL="1200121" indent="-171446" algn="l" rtl="0" eaLnBrk="0" fontAlgn="base" hangingPunct="0">
        <a:spcBef>
          <a:spcPct val="20000"/>
        </a:spcBef>
        <a:spcAft>
          <a:spcPct val="0"/>
        </a:spcAft>
        <a:buFont typeface="Wingdings" panose="05000000000000000000" pitchFamily="2" charset="2"/>
        <a:buChar char="n"/>
        <a:defRPr sz="1500" kern="1200">
          <a:solidFill>
            <a:srgbClr val="777777"/>
          </a:solidFill>
          <a:latin typeface="+mn-lt"/>
          <a:ea typeface="+mn-ea"/>
          <a:cs typeface="+mn-cs"/>
        </a:defRPr>
      </a:lvl4pPr>
      <a:lvl5pPr marL="1543012" indent="-171446" algn="l" rtl="0" eaLnBrk="0" fontAlgn="base" hangingPunct="0">
        <a:spcBef>
          <a:spcPct val="20000"/>
        </a:spcBef>
        <a:spcAft>
          <a:spcPct val="0"/>
        </a:spcAft>
        <a:buFont typeface="Wingdings" panose="05000000000000000000" pitchFamily="2" charset="2"/>
        <a:buChar char="n"/>
        <a:defRPr sz="1500" kern="1200">
          <a:solidFill>
            <a:srgbClr val="777777"/>
          </a:solidFill>
          <a:latin typeface="+mn-lt"/>
          <a:ea typeface="+mn-ea"/>
          <a:cs typeface="+mn-cs"/>
        </a:defRPr>
      </a:lvl5pPr>
      <a:lvl6pPr marL="1885904"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p:bodyStyle>
    <p:otherStyle>
      <a:defPPr>
        <a:defRPr lang="zh-CN"/>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2/16/2022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pic>
        <p:nvPicPr>
          <p:cNvPr id="8" name="Picture 33" descr="rkk">
            <a:extLst>
              <a:ext uri="{FF2B5EF4-FFF2-40B4-BE49-F238E27FC236}">
                <a16:creationId xmlns:a16="http://schemas.microsoft.com/office/drawing/2014/main" id="{EF005204-CC66-41E3-9766-F6850627E1F6}"/>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261485" y="4776058"/>
            <a:ext cx="7239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5" descr="top">
            <a:extLst>
              <a:ext uri="{FF2B5EF4-FFF2-40B4-BE49-F238E27FC236}">
                <a16:creationId xmlns:a16="http://schemas.microsoft.com/office/drawing/2014/main" id="{D69FF8B5-F1F0-4BE1-8DE3-94823D3677B9}"/>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 y="0"/>
            <a:ext cx="12192001" cy="90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36" descr="bottom">
            <a:extLst>
              <a:ext uri="{FF2B5EF4-FFF2-40B4-BE49-F238E27FC236}">
                <a16:creationId xmlns:a16="http://schemas.microsoft.com/office/drawing/2014/main" id="{1E395321-15A2-4A38-AF45-6FC3390851A1}"/>
              </a:ext>
            </a:extLst>
          </p:cNvPr>
          <p:cNvPicPr>
            <a:picLocks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5944893"/>
            <a:ext cx="12192000" cy="90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Box 37">
            <a:extLst>
              <a:ext uri="{FF2B5EF4-FFF2-40B4-BE49-F238E27FC236}">
                <a16:creationId xmlns:a16="http://schemas.microsoft.com/office/drawing/2014/main" id="{C43A4AD6-D025-460F-8F87-BB3976165608}"/>
              </a:ext>
            </a:extLst>
          </p:cNvPr>
          <p:cNvSpPr txBox="1">
            <a:spLocks noChangeArrowheads="1"/>
          </p:cNvSpPr>
          <p:nvPr userDrawn="1"/>
        </p:nvSpPr>
        <p:spPr bwMode="auto">
          <a:xfrm>
            <a:off x="4548192" y="5269763"/>
            <a:ext cx="4319587" cy="253916"/>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algn="ctr" eaLnBrk="1" hangingPunct="1">
              <a:spcBef>
                <a:spcPct val="20000"/>
              </a:spcBef>
              <a:buClr>
                <a:schemeClr val="hlink"/>
              </a:buClr>
              <a:buFont typeface="Wingdings" panose="05000000000000000000" pitchFamily="2" charset="2"/>
              <a:buNone/>
              <a:defRPr/>
            </a:pPr>
            <a:r>
              <a:rPr lang="en-US" sz="1050">
                <a:solidFill>
                  <a:srgbClr val="777777"/>
                </a:solidFill>
                <a:ea typeface="宋体" panose="02010600030101010101" pitchFamily="2" charset="-122"/>
              </a:rPr>
              <a:t>RONGKEINVESTMENTMANAGEMENTCO.,LTD</a:t>
            </a:r>
            <a:endParaRPr lang="en-US" sz="1050" dirty="0">
              <a:solidFill>
                <a:srgbClr val="777777"/>
              </a:solidFill>
              <a:ea typeface="宋体" panose="02010600030101010101" pitchFamily="2" charset="-122"/>
            </a:endParaRPr>
          </a:p>
        </p:txBody>
      </p:sp>
      <p:sp>
        <p:nvSpPr>
          <p:cNvPr id="16" name="Text Box 38">
            <a:extLst>
              <a:ext uri="{FF2B5EF4-FFF2-40B4-BE49-F238E27FC236}">
                <a16:creationId xmlns:a16="http://schemas.microsoft.com/office/drawing/2014/main" id="{83119400-9ABF-4EC8-A65D-6AD4F9BCF188}"/>
              </a:ext>
            </a:extLst>
          </p:cNvPr>
          <p:cNvSpPr txBox="1">
            <a:spLocks noChangeArrowheads="1"/>
          </p:cNvSpPr>
          <p:nvPr userDrawn="1"/>
        </p:nvSpPr>
        <p:spPr bwMode="auto">
          <a:xfrm>
            <a:off x="4530729" y="4731608"/>
            <a:ext cx="4321175" cy="39241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algn="ctr" eaLnBrk="1" hangingPunct="1">
              <a:spcBef>
                <a:spcPct val="50000"/>
              </a:spcBef>
              <a:buFont typeface="Arial" panose="020B0604020202020204" pitchFamily="34" charset="0"/>
              <a:buNone/>
              <a:defRPr/>
            </a:pPr>
            <a:r>
              <a:rPr lang="zh-CN" altLang="en-US" sz="1950">
                <a:solidFill>
                  <a:srgbClr val="777777"/>
                </a:solidFill>
                <a:ea typeface="黑体" panose="02010609060101010101" pitchFamily="49" charset="-122"/>
              </a:rPr>
              <a:t>上海融客投资管理有限公司</a:t>
            </a:r>
          </a:p>
        </p:txBody>
      </p:sp>
      <p:sp>
        <p:nvSpPr>
          <p:cNvPr id="18" name="Rectangle 41">
            <a:extLst>
              <a:ext uri="{FF2B5EF4-FFF2-40B4-BE49-F238E27FC236}">
                <a16:creationId xmlns:a16="http://schemas.microsoft.com/office/drawing/2014/main" id="{E9BEC332-3AB8-40FC-9E23-BD3EB0B82695}"/>
              </a:ext>
            </a:extLst>
          </p:cNvPr>
          <p:cNvSpPr>
            <a:spLocks noChangeArrowheads="1"/>
          </p:cNvSpPr>
          <p:nvPr userDrawn="1"/>
        </p:nvSpPr>
        <p:spPr bwMode="auto">
          <a:xfrm>
            <a:off x="60326" y="6577021"/>
            <a:ext cx="2208213" cy="236537"/>
          </a:xfrm>
          <a:prstGeom prst="rect">
            <a:avLst/>
          </a:prstGeom>
          <a:noFill/>
          <a:ln>
            <a:noFill/>
          </a:ln>
        </p:spPr>
        <p:txBody>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eaLnBrk="1" hangingPunct="1">
              <a:buFont typeface="Arial" panose="020B0604020202020204" pitchFamily="34" charset="0"/>
              <a:buNone/>
              <a:defRPr/>
            </a:pPr>
            <a:r>
              <a:rPr lang="en-US" sz="900" dirty="0">
                <a:solidFill>
                  <a:schemeClr val="bg1"/>
                </a:solidFill>
                <a:latin typeface="Verdana" panose="020B0604030504040204" pitchFamily="34" charset="0"/>
                <a:ea typeface="宋体" panose="02010600030101010101" pitchFamily="2" charset="-122"/>
              </a:rPr>
              <a:t>www.rongke.com</a:t>
            </a:r>
          </a:p>
        </p:txBody>
      </p:sp>
    </p:spTree>
    <p:extLst>
      <p:ext uri="{BB962C8B-B14F-4D97-AF65-F5344CB8AC3E}">
        <p14:creationId xmlns:p14="http://schemas.microsoft.com/office/powerpoint/2010/main" val="1421398601"/>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themeOverride" Target="../theme/themeOverride6.xml"/><Relationship Id="rId4" Type="http://schemas.openxmlformats.org/officeDocument/2006/relationships/chart" Target="../charts/chart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themeOverride" Target="../theme/themeOverride8.xml"/><Relationship Id="rId4" Type="http://schemas.openxmlformats.org/officeDocument/2006/relationships/chart" Target="../charts/chart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hemeOverride" Target="../theme/themeOverride1.xml"/><Relationship Id="rId5" Type="http://schemas.openxmlformats.org/officeDocument/2006/relationships/chart" Target="../charts/chart1.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5"/>
          <p:cNvSpPr>
            <a:spLocks noChangeArrowheads="1"/>
          </p:cNvSpPr>
          <p:nvPr/>
        </p:nvSpPr>
        <p:spPr bwMode="auto">
          <a:xfrm>
            <a:off x="3343747" y="2221926"/>
            <a:ext cx="3673475"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eaLnBrk="1" hangingPunct="1"/>
            <a:r>
              <a:rPr lang="en-US" altLang="zh-CN" sz="2800" dirty="0">
                <a:solidFill>
                  <a:srgbClr val="CC0000"/>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800" dirty="0">
                <a:solidFill>
                  <a:srgbClr val="CC0000"/>
                </a:solidFill>
                <a:latin typeface="微软雅黑" panose="020B0503020204020204" pitchFamily="34" charset="-122"/>
                <a:ea typeface="微软雅黑" panose="020B0503020204020204" pitchFamily="34" charset="-122"/>
                <a:sym typeface="微软雅黑" panose="020B0503020204020204" pitchFamily="34" charset="-122"/>
              </a:rPr>
              <a:t>融客月报</a:t>
            </a:r>
            <a:r>
              <a:rPr lang="en-US" altLang="zh-CN" sz="2800" dirty="0">
                <a:solidFill>
                  <a:srgbClr val="CC0000"/>
                </a:solidFill>
                <a:latin typeface="微软雅黑" panose="020B0503020204020204" pitchFamily="34" charset="-122"/>
                <a:ea typeface="微软雅黑" panose="020B0503020204020204" pitchFamily="34" charset="-122"/>
                <a:sym typeface="微软雅黑" panose="020B0503020204020204" pitchFamily="34" charset="-122"/>
              </a:rPr>
              <a:t>』</a:t>
            </a:r>
            <a:endParaRPr lang="zh-CN" altLang="en-US" sz="2800" dirty="0">
              <a:solidFill>
                <a:srgbClr val="CC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5" name="Text Box 6"/>
          <p:cNvSpPr txBox="1">
            <a:spLocks noChangeArrowheads="1"/>
          </p:cNvSpPr>
          <p:nvPr/>
        </p:nvSpPr>
        <p:spPr bwMode="auto">
          <a:xfrm>
            <a:off x="2208222" y="2936567"/>
            <a:ext cx="7056437"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algn="r">
              <a:spcBef>
                <a:spcPct val="50000"/>
              </a:spcBef>
            </a:pPr>
            <a:r>
              <a:rPr lang="en-US" altLang="zh-CN" sz="3200" b="0" dirty="0">
                <a:solidFill>
                  <a:srgbClr val="000066"/>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800" dirty="0">
                <a:solidFill>
                  <a:srgbClr val="000066"/>
                </a:solidFill>
                <a:latin typeface="微软雅黑" panose="020B0503020204020204" pitchFamily="34" charset="-122"/>
                <a:ea typeface="微软雅黑" panose="020B0503020204020204" pitchFamily="34" charset="-122"/>
                <a:sym typeface="微软雅黑" panose="020B0503020204020204" pitchFamily="34" charset="-122"/>
              </a:rPr>
              <a:t>私募股权投资市场</a:t>
            </a:r>
            <a:r>
              <a:rPr lang="zh-CN" altLang="en-US" sz="1600" dirty="0">
                <a:solidFill>
                  <a:srgbClr val="000066"/>
                </a:solidFill>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1600" dirty="0">
                <a:solidFill>
                  <a:srgbClr val="000066"/>
                </a:solidFill>
                <a:latin typeface="微软雅黑" panose="020B0503020204020204" pitchFamily="34" charset="-122"/>
                <a:ea typeface="微软雅黑" panose="020B0503020204020204" pitchFamily="34" charset="-122"/>
                <a:sym typeface="微软雅黑" panose="020B0503020204020204" pitchFamily="34" charset="-122"/>
              </a:rPr>
              <a:t>2022</a:t>
            </a:r>
            <a:r>
              <a:rPr lang="zh-CN" altLang="en-US" sz="1600" dirty="0">
                <a:solidFill>
                  <a:srgbClr val="000066"/>
                </a:solidFill>
                <a:latin typeface="微软雅黑" panose="020B0503020204020204" pitchFamily="34" charset="-122"/>
                <a:ea typeface="微软雅黑" panose="020B0503020204020204" pitchFamily="34" charset="-122"/>
                <a:sym typeface="微软雅黑" panose="020B0503020204020204" pitchFamily="34" charset="-122"/>
              </a:rPr>
              <a:t>年</a:t>
            </a:r>
            <a:r>
              <a:rPr lang="en-US" altLang="zh-CN" sz="1600" dirty="0">
                <a:solidFill>
                  <a:srgbClr val="000066"/>
                </a:solidFill>
                <a:latin typeface="微软雅黑" panose="020B0503020204020204" pitchFamily="34" charset="-122"/>
                <a:ea typeface="微软雅黑" panose="020B0503020204020204" pitchFamily="34" charset="-122"/>
                <a:sym typeface="微软雅黑" panose="020B0503020204020204" pitchFamily="34" charset="-122"/>
              </a:rPr>
              <a:t>1</a:t>
            </a:r>
            <a:r>
              <a:rPr lang="zh-CN" altLang="en-US" sz="1600" dirty="0">
                <a:solidFill>
                  <a:srgbClr val="000066"/>
                </a:solidFill>
                <a:latin typeface="微软雅黑" panose="020B0503020204020204" pitchFamily="34" charset="-122"/>
                <a:ea typeface="微软雅黑" panose="020B0503020204020204" pitchFamily="34" charset="-122"/>
                <a:sym typeface="微软雅黑" panose="020B0503020204020204" pitchFamily="34" charset="-122"/>
              </a:rPr>
              <a:t>月）</a:t>
            </a:r>
          </a:p>
        </p:txBody>
      </p:sp>
    </p:spTree>
    <p:extLst>
      <p:ext uri="{BB962C8B-B14F-4D97-AF65-F5344CB8AC3E}">
        <p14:creationId xmlns:p14="http://schemas.microsoft.com/office/powerpoint/2010/main" val="203984893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6359127" y="2425140"/>
            <a:ext cx="5628926" cy="1596719"/>
          </a:xfrm>
          <a:prstGeom prst="rect">
            <a:avLst/>
          </a:prstGeom>
          <a:noFill/>
        </p:spPr>
        <p:txBody>
          <a:bodyPr wrap="square" lIns="0" tIns="0" rIns="0" bIns="0" rtlCol="0">
            <a:spAutoFit/>
          </a:bodyPr>
          <a:lstStyle/>
          <a:p>
            <a:pPr algn="just">
              <a:lnSpc>
                <a:spcPct val="150000"/>
              </a:lnSpc>
            </a:pP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1</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月共有</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41</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家</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PE</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通过其他方式实现退出。</a:t>
            </a:r>
            <a:endParaRPr lang="en-US" altLang="zh-CN" dirty="0">
              <a:latin typeface="微软雅黑" panose="020B0503020204020204" pitchFamily="34" charset="-122"/>
              <a:ea typeface="微软雅黑" panose="020B0503020204020204" pitchFamily="34" charset="-122"/>
              <a:sym typeface="微软雅黑" panose="020B0503020204020204" pitchFamily="34" charset="-122"/>
            </a:endParaRPr>
          </a:p>
          <a:p>
            <a:pPr algn="just">
              <a:lnSpc>
                <a:spcPct val="150000"/>
              </a:lnSpc>
            </a:pPr>
            <a:r>
              <a:rPr lang="en-US" altLang="zh-CN" sz="2400" dirty="0">
                <a:solidFill>
                  <a:srgbClr val="C00000"/>
                </a:solidFill>
                <a:latin typeface="微软雅黑" panose="020B0503020204020204" pitchFamily="34" charset="-122"/>
                <a:ea typeface="微软雅黑" panose="020B0503020204020204" pitchFamily="34" charset="-122"/>
                <a:sym typeface="微软雅黑" panose="020B0503020204020204" pitchFamily="34" charset="-122"/>
              </a:rPr>
              <a:t>36</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家通过</a:t>
            </a:r>
            <a:r>
              <a:rPr lang="en-US" altLang="zh-CN" sz="2400" dirty="0">
                <a:solidFill>
                  <a:srgbClr val="C00000"/>
                </a:solidFill>
                <a:latin typeface="微软雅黑" panose="020B0503020204020204" pitchFamily="34" charset="-122"/>
                <a:ea typeface="微软雅黑" panose="020B0503020204020204" pitchFamily="34" charset="-122"/>
                <a:sym typeface="微软雅黑" panose="020B0503020204020204" pitchFamily="34" charset="-122"/>
              </a:rPr>
              <a:t>M&amp;A</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途径完成退出，数量大幅增多。</a:t>
            </a:r>
            <a:endParaRPr lang="en-US" altLang="zh-CN" dirty="0">
              <a:latin typeface="微软雅黑" panose="020B0503020204020204" pitchFamily="34" charset="-122"/>
              <a:ea typeface="微软雅黑" panose="020B0503020204020204" pitchFamily="34" charset="-122"/>
              <a:sym typeface="微软雅黑" panose="020B0503020204020204" pitchFamily="34" charset="-122"/>
            </a:endParaRPr>
          </a:p>
          <a:p>
            <a:pPr algn="just">
              <a:lnSpc>
                <a:spcPct val="150000"/>
              </a:lnSpc>
            </a:pPr>
            <a:r>
              <a:rPr lang="en-US" altLang="zh-CN" sz="2400" dirty="0">
                <a:solidFill>
                  <a:srgbClr val="C00000"/>
                </a:solidFill>
                <a:latin typeface="微软雅黑" panose="020B0503020204020204" pitchFamily="34" charset="-122"/>
                <a:ea typeface="微软雅黑" panose="020B0503020204020204" pitchFamily="34" charset="-122"/>
                <a:sym typeface="微软雅黑" panose="020B0503020204020204" pitchFamily="34" charset="-122"/>
              </a:rPr>
              <a:t>5</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家通过</a:t>
            </a:r>
            <a:r>
              <a:rPr lang="zh-CN" altLang="en-US" sz="2400" dirty="0">
                <a:solidFill>
                  <a:srgbClr val="C00000"/>
                </a:solidFill>
                <a:latin typeface="微软雅黑" panose="020B0503020204020204" pitchFamily="34" charset="-122"/>
                <a:ea typeface="微软雅黑" panose="020B0503020204020204" pitchFamily="34" charset="-122"/>
                <a:sym typeface="微软雅黑" panose="020B0503020204020204" pitchFamily="34" charset="-122"/>
              </a:rPr>
              <a:t>股权转让</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途径完成退出，数量环比几乎持平。</a:t>
            </a:r>
          </a:p>
        </p:txBody>
      </p:sp>
      <p:grpSp>
        <p:nvGrpSpPr>
          <p:cNvPr id="4" name="组合 3"/>
          <p:cNvGrpSpPr/>
          <p:nvPr/>
        </p:nvGrpSpPr>
        <p:grpSpPr>
          <a:xfrm>
            <a:off x="1774825" y="945474"/>
            <a:ext cx="2378075" cy="360000"/>
            <a:chOff x="7155444" y="740531"/>
            <a:chExt cx="3098165" cy="369870"/>
          </a:xfrm>
        </p:grpSpPr>
        <p:sp>
          <p:nvSpPr>
            <p:cNvPr id="5" name="矩形 4"/>
            <p:cNvSpPr/>
            <p:nvPr/>
          </p:nvSpPr>
          <p:spPr>
            <a:xfrm>
              <a:off x="7155444"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基金退出情况</a:t>
              </a: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7" name="Rectangle 2"/>
          <p:cNvSpPr txBox="1">
            <a:spLocks noChangeArrowheads="1"/>
          </p:cNvSpPr>
          <p:nvPr/>
        </p:nvSpPr>
        <p:spPr bwMode="auto">
          <a:xfrm>
            <a:off x="1778000" y="277200"/>
            <a:ext cx="8229600" cy="360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066"/>
                </a:solidFill>
                <a:latin typeface="微软雅黑" panose="020B0503020204020204" pitchFamily="34" charset="-122"/>
                <a:ea typeface="微软雅黑" panose="020B0503020204020204" pitchFamily="34" charset="-122"/>
                <a:cs typeface="+mn-cs"/>
                <a:sym typeface="微软雅黑" panose="020B0503020204020204" pitchFamily="34" charset="-122"/>
              </a:rPr>
              <a:t>其他退出情况</a:t>
            </a:r>
          </a:p>
        </p:txBody>
      </p:sp>
      <p:graphicFrame>
        <p:nvGraphicFramePr>
          <p:cNvPr id="9" name="图表 8">
            <a:extLst>
              <a:ext uri="{FF2B5EF4-FFF2-40B4-BE49-F238E27FC236}">
                <a16:creationId xmlns:a16="http://schemas.microsoft.com/office/drawing/2014/main" id="{B7B5D4C5-8D9A-4D45-8297-6445B5093EE7}"/>
              </a:ext>
            </a:extLst>
          </p:cNvPr>
          <p:cNvGraphicFramePr>
            <a:graphicFrameLocks/>
          </p:cNvGraphicFramePr>
          <p:nvPr>
            <p:extLst>
              <p:ext uri="{D42A27DB-BD31-4B8C-83A1-F6EECF244321}">
                <p14:modId xmlns:p14="http://schemas.microsoft.com/office/powerpoint/2010/main" val="1853259329"/>
              </p:ext>
            </p:extLst>
          </p:nvPr>
        </p:nvGraphicFramePr>
        <p:xfrm>
          <a:off x="1841518" y="1364343"/>
          <a:ext cx="8575657" cy="499611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774824" y="958861"/>
            <a:ext cx="2378075" cy="374543"/>
            <a:chOff x="7155444" y="826031"/>
            <a:chExt cx="3098164" cy="374542"/>
          </a:xfrm>
        </p:grpSpPr>
        <p:sp>
          <p:nvSpPr>
            <p:cNvPr id="5" name="矩形 4"/>
            <p:cNvSpPr/>
            <p:nvPr/>
          </p:nvSpPr>
          <p:spPr>
            <a:xfrm>
              <a:off x="7155444" y="830704"/>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上市公司并购事件</a:t>
              </a:r>
            </a:p>
          </p:txBody>
        </p:sp>
        <p:sp>
          <p:nvSpPr>
            <p:cNvPr id="6" name="等腰三角形 5"/>
            <p:cNvSpPr/>
            <p:nvPr/>
          </p:nvSpPr>
          <p:spPr>
            <a:xfrm rot="5400000">
              <a:off x="9927151" y="869442"/>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10" name="Rectangle 2"/>
          <p:cNvSpPr txBox="1">
            <a:spLocks noChangeArrowheads="1"/>
          </p:cNvSpPr>
          <p:nvPr/>
        </p:nvSpPr>
        <p:spPr bwMode="auto">
          <a:xfrm>
            <a:off x="1778000" y="277200"/>
            <a:ext cx="8229600" cy="360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066"/>
                </a:solidFill>
                <a:latin typeface="微软雅黑" panose="020B0503020204020204" pitchFamily="34" charset="-122"/>
                <a:ea typeface="微软雅黑" panose="020B0503020204020204" pitchFamily="34" charset="-122"/>
                <a:cs typeface="+mn-cs"/>
                <a:sym typeface="微软雅黑" panose="020B0503020204020204" pitchFamily="34" charset="-122"/>
              </a:rPr>
              <a:t>并购</a:t>
            </a:r>
          </a:p>
        </p:txBody>
      </p:sp>
      <p:sp>
        <p:nvSpPr>
          <p:cNvPr id="11" name="文本框 10"/>
          <p:cNvSpPr txBox="1"/>
          <p:nvPr/>
        </p:nvSpPr>
        <p:spPr>
          <a:xfrm>
            <a:off x="1774825" y="5292725"/>
            <a:ext cx="8642350" cy="868956"/>
          </a:xfrm>
          <a:prstGeom prst="rect">
            <a:avLst/>
          </a:prstGeom>
          <a:noFill/>
        </p:spPr>
        <p:txBody>
          <a:bodyPr wrap="square" lIns="0" tIns="0" rIns="0" bIns="0" rtlCol="0">
            <a:spAutoFit/>
          </a:bodyPr>
          <a:lstStyle/>
          <a:p>
            <a:pPr indent="457189">
              <a:lnSpc>
                <a:spcPct val="150000"/>
              </a:lnSpc>
            </a:pPr>
            <a:r>
              <a:rPr lang="en-US" altLang="zh-CN" sz="1600" dirty="0">
                <a:latin typeface="微软雅黑" panose="020B0503020204020204" pitchFamily="34" charset="-122"/>
                <a:ea typeface="微软雅黑" panose="020B0503020204020204" pitchFamily="34" charset="-122"/>
                <a:sym typeface="微软雅黑" panose="020B0503020204020204" pitchFamily="34" charset="-122"/>
              </a:rPr>
              <a:t>1</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月</a:t>
            </a:r>
            <a:r>
              <a:rPr lang="en-US" altLang="zh-CN" sz="1600" dirty="0">
                <a:latin typeface="微软雅黑" panose="020B0503020204020204" pitchFamily="34" charset="-122"/>
                <a:ea typeface="微软雅黑" panose="020B0503020204020204" pitchFamily="34" charset="-122"/>
                <a:sym typeface="微软雅黑" panose="020B0503020204020204" pitchFamily="34" charset="-122"/>
              </a:rPr>
              <a:t>A</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股上市公司并购事件共计</a:t>
            </a:r>
            <a:r>
              <a:rPr lang="en-US" altLang="zh-CN" sz="2000" dirty="0">
                <a:solidFill>
                  <a:srgbClr val="0070C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171</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起，涉及规模总计</a:t>
            </a:r>
            <a:r>
              <a:rPr lang="en-US" altLang="zh-CN" sz="2000" dirty="0">
                <a:solidFill>
                  <a:srgbClr val="0070C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495.23</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亿元人民币，其中，进行中的</a:t>
            </a:r>
            <a:r>
              <a:rPr lang="en-US" altLang="zh-CN" sz="2000" dirty="0">
                <a:solidFill>
                  <a:srgbClr val="0070C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147</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家，完成的</a:t>
            </a:r>
            <a:r>
              <a:rPr lang="en-US" altLang="zh-CN" sz="2000" dirty="0">
                <a:solidFill>
                  <a:srgbClr val="0070C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24</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家。在并购市场短暂回落后，</a:t>
            </a:r>
            <a:r>
              <a:rPr lang="en-US" altLang="zh-CN" sz="1600" dirty="0">
                <a:latin typeface="微软雅黑" panose="020B0503020204020204" pitchFamily="34" charset="-122"/>
                <a:ea typeface="微软雅黑" panose="020B0503020204020204" pitchFamily="34" charset="-122"/>
                <a:sym typeface="微软雅黑" panose="020B0503020204020204" pitchFamily="34" charset="-122"/>
              </a:rPr>
              <a:t>1</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月并购数量有所增多，规模回升环比翻番。</a:t>
            </a:r>
          </a:p>
        </p:txBody>
      </p:sp>
      <p:graphicFrame>
        <p:nvGraphicFramePr>
          <p:cNvPr id="7" name="表格 6">
            <a:extLst>
              <a:ext uri="{FF2B5EF4-FFF2-40B4-BE49-F238E27FC236}">
                <a16:creationId xmlns:a16="http://schemas.microsoft.com/office/drawing/2014/main" id="{06F65599-3A9F-4251-B6A1-092A3A5C1DD5}"/>
              </a:ext>
            </a:extLst>
          </p:cNvPr>
          <p:cNvGraphicFramePr>
            <a:graphicFrameLocks noGrp="1"/>
          </p:cNvGraphicFramePr>
          <p:nvPr>
            <p:extLst>
              <p:ext uri="{D42A27DB-BD31-4B8C-83A1-F6EECF244321}">
                <p14:modId xmlns:p14="http://schemas.microsoft.com/office/powerpoint/2010/main" val="543358880"/>
              </p:ext>
            </p:extLst>
          </p:nvPr>
        </p:nvGraphicFramePr>
        <p:xfrm>
          <a:off x="1774825" y="1512521"/>
          <a:ext cx="8642350" cy="3716703"/>
        </p:xfrm>
        <a:graphic>
          <a:graphicData uri="http://schemas.openxmlformats.org/drawingml/2006/table">
            <a:tbl>
              <a:tblPr/>
              <a:tblGrid>
                <a:gridCol w="2898229">
                  <a:extLst>
                    <a:ext uri="{9D8B030D-6E8A-4147-A177-3AD203B41FA5}">
                      <a16:colId xmlns:a16="http://schemas.microsoft.com/office/drawing/2014/main" val="2736749827"/>
                    </a:ext>
                  </a:extLst>
                </a:gridCol>
                <a:gridCol w="2738669">
                  <a:extLst>
                    <a:ext uri="{9D8B030D-6E8A-4147-A177-3AD203B41FA5}">
                      <a16:colId xmlns:a16="http://schemas.microsoft.com/office/drawing/2014/main" val="1477437873"/>
                    </a:ext>
                  </a:extLst>
                </a:gridCol>
                <a:gridCol w="3005452">
                  <a:extLst>
                    <a:ext uri="{9D8B030D-6E8A-4147-A177-3AD203B41FA5}">
                      <a16:colId xmlns:a16="http://schemas.microsoft.com/office/drawing/2014/main" val="799964429"/>
                    </a:ext>
                  </a:extLst>
                </a:gridCol>
              </a:tblGrid>
              <a:tr h="991422">
                <a:tc>
                  <a:txBody>
                    <a:bodyPr/>
                    <a:lstStyle/>
                    <a:p>
                      <a:pPr algn="ctr" fontAlgn="b"/>
                      <a:r>
                        <a:rPr lang="zh-CN" altLang="en-US" sz="20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交易状态</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b"/>
                      <a:r>
                        <a:rPr lang="zh-CN" altLang="en-US" sz="20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数量</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b"/>
                      <a:r>
                        <a:rPr lang="zh-CN" altLang="en-US" sz="20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金额总计</a:t>
                      </a:r>
                      <a:br>
                        <a:rPr lang="zh-CN" altLang="en-US" sz="20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br>
                      <a:r>
                        <a:rPr lang="zh-CN" altLang="en-US" sz="20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（人民币 亿元）</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1382439170"/>
                  </a:ext>
                </a:extLst>
              </a:tr>
              <a:tr h="908427">
                <a:tc>
                  <a:txBody>
                    <a:bodyPr/>
                    <a:lstStyle/>
                    <a:p>
                      <a:pPr marL="0" algn="ctr" defTabSz="685783" rtl="0" eaLnBrk="1" fontAlgn="ctr" latinLnBrk="0" hangingPunct="1"/>
                      <a:r>
                        <a:rPr lang="zh-CN" altLang="en-US" sz="1800" b="0" i="0" u="none" strike="noStrike" kern="1200" dirty="0">
                          <a:solidFill>
                            <a:srgbClr val="000000"/>
                          </a:solidFill>
                          <a:effectLst/>
                          <a:latin typeface="微软雅黑" panose="020B0503020204020204" pitchFamily="34" charset="-122"/>
                          <a:ea typeface="微软雅黑" panose="020B0503020204020204" pitchFamily="34" charset="-122"/>
                          <a:cs typeface="+mn-cs"/>
                        </a:rPr>
                        <a:t>进行中</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marL="0" algn="ctr" defTabSz="685783" rtl="0" eaLnBrk="1" fontAlgn="ctr" latinLnBrk="0" hangingPunct="1"/>
                      <a:r>
                        <a:rPr lang="en-US" altLang="zh-CN" sz="1800" b="0" i="0" u="none" strike="noStrike" kern="1200">
                          <a:solidFill>
                            <a:srgbClr val="000000"/>
                          </a:solidFill>
                          <a:effectLst/>
                          <a:latin typeface="微软雅黑" panose="020B0503020204020204" pitchFamily="34" charset="-122"/>
                          <a:ea typeface="微软雅黑" panose="020B0503020204020204" pitchFamily="34" charset="-122"/>
                          <a:cs typeface="+mn-cs"/>
                        </a:rPr>
                        <a:t>147</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marL="0" algn="ctr" defTabSz="685783" rtl="0" eaLnBrk="1" fontAlgn="ctr" latinLnBrk="0" hangingPunct="1"/>
                      <a:r>
                        <a:rPr lang="en-US" altLang="zh-CN" sz="1800" b="0" i="0" u="none" strike="noStrike" kern="1200" dirty="0">
                          <a:solidFill>
                            <a:srgbClr val="000000"/>
                          </a:solidFill>
                          <a:effectLst/>
                          <a:latin typeface="微软雅黑" panose="020B0503020204020204" pitchFamily="34" charset="-122"/>
                          <a:ea typeface="微软雅黑" panose="020B0503020204020204" pitchFamily="34" charset="-122"/>
                          <a:cs typeface="+mn-cs"/>
                        </a:rPr>
                        <a:t>380.94</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extLst>
                  <a:ext uri="{0D108BD9-81ED-4DB2-BD59-A6C34878D82A}">
                    <a16:rowId xmlns:a16="http://schemas.microsoft.com/office/drawing/2014/main" val="887776279"/>
                  </a:ext>
                </a:extLst>
              </a:tr>
              <a:tr h="908427">
                <a:tc>
                  <a:txBody>
                    <a:bodyPr/>
                    <a:lstStyle/>
                    <a:p>
                      <a:pPr marL="0" algn="ctr" defTabSz="685783" rtl="0" eaLnBrk="1" fontAlgn="ctr" latinLnBrk="0" hangingPunct="1"/>
                      <a:r>
                        <a:rPr lang="zh-CN" altLang="en-US" sz="1800" b="0" i="0" u="none" strike="noStrike" kern="1200">
                          <a:solidFill>
                            <a:srgbClr val="000000"/>
                          </a:solidFill>
                          <a:effectLst/>
                          <a:latin typeface="微软雅黑" panose="020B0503020204020204" pitchFamily="34" charset="-122"/>
                          <a:ea typeface="微软雅黑" panose="020B0503020204020204" pitchFamily="34" charset="-122"/>
                          <a:cs typeface="+mn-cs"/>
                        </a:rPr>
                        <a:t>完成</a:t>
                      </a:r>
                    </a:p>
                  </a:txBody>
                  <a:tcPr marL="9525" marR="9525" marT="9525" marB="0" anchor="ctr">
                    <a:lnL>
                      <a:noFill/>
                    </a:lnL>
                    <a:lnR>
                      <a:noFill/>
                    </a:lnR>
                    <a:lnT>
                      <a:noFill/>
                    </a:lnT>
                    <a:lnB>
                      <a:noFill/>
                    </a:lnB>
                    <a:solidFill>
                      <a:srgbClr val="FFFFFF"/>
                    </a:solidFill>
                  </a:tcPr>
                </a:tc>
                <a:tc>
                  <a:txBody>
                    <a:bodyPr/>
                    <a:lstStyle/>
                    <a:p>
                      <a:pPr marL="0" algn="ctr" defTabSz="685783" rtl="0" eaLnBrk="1" fontAlgn="ctr" latinLnBrk="0" hangingPunct="1"/>
                      <a:r>
                        <a:rPr lang="en-US" altLang="zh-CN" sz="1800" b="0" i="0" u="none" strike="noStrike" kern="1200" dirty="0">
                          <a:solidFill>
                            <a:srgbClr val="000000"/>
                          </a:solidFill>
                          <a:effectLst/>
                          <a:latin typeface="微软雅黑" panose="020B0503020204020204" pitchFamily="34" charset="-122"/>
                          <a:ea typeface="微软雅黑" panose="020B0503020204020204" pitchFamily="34" charset="-122"/>
                          <a:cs typeface="+mn-cs"/>
                        </a:rPr>
                        <a:t>24</a:t>
                      </a:r>
                    </a:p>
                  </a:txBody>
                  <a:tcPr marL="9525" marR="9525" marT="9525" marB="0" anchor="ctr">
                    <a:lnL>
                      <a:noFill/>
                    </a:lnL>
                    <a:lnR>
                      <a:noFill/>
                    </a:lnR>
                    <a:lnT>
                      <a:noFill/>
                    </a:lnT>
                    <a:lnB>
                      <a:noFill/>
                    </a:lnB>
                    <a:solidFill>
                      <a:srgbClr val="FFFFFF"/>
                    </a:solidFill>
                  </a:tcPr>
                </a:tc>
                <a:tc>
                  <a:txBody>
                    <a:bodyPr/>
                    <a:lstStyle/>
                    <a:p>
                      <a:pPr marL="0" algn="ctr" defTabSz="685783" rtl="0" eaLnBrk="1" fontAlgn="ctr" latinLnBrk="0" hangingPunct="1"/>
                      <a:r>
                        <a:rPr lang="en-US" altLang="zh-CN" sz="1800" b="0" i="0" u="none" strike="noStrike" kern="1200" dirty="0">
                          <a:solidFill>
                            <a:srgbClr val="000000"/>
                          </a:solidFill>
                          <a:effectLst/>
                          <a:latin typeface="微软雅黑" panose="020B0503020204020204" pitchFamily="34" charset="-122"/>
                          <a:ea typeface="微软雅黑" panose="020B0503020204020204" pitchFamily="34" charset="-122"/>
                          <a:cs typeface="+mn-cs"/>
                        </a:rPr>
                        <a:t>114.28</a:t>
                      </a:r>
                    </a:p>
                  </a:txBody>
                  <a:tcPr marL="9525" marR="9525" marT="9525" marB="0" anchor="ctr">
                    <a:lnL>
                      <a:noFill/>
                    </a:lnL>
                    <a:lnR>
                      <a:noFill/>
                    </a:lnR>
                    <a:lnT>
                      <a:noFill/>
                    </a:lnT>
                    <a:lnB>
                      <a:noFill/>
                    </a:lnB>
                    <a:solidFill>
                      <a:srgbClr val="FFFFFF"/>
                    </a:solidFill>
                  </a:tcPr>
                </a:tc>
                <a:extLst>
                  <a:ext uri="{0D108BD9-81ED-4DB2-BD59-A6C34878D82A}">
                    <a16:rowId xmlns:a16="http://schemas.microsoft.com/office/drawing/2014/main" val="2979905485"/>
                  </a:ext>
                </a:extLst>
              </a:tr>
              <a:tr h="908427">
                <a:tc>
                  <a:txBody>
                    <a:bodyPr/>
                    <a:lstStyle/>
                    <a:p>
                      <a:pPr marL="0" algn="ctr" defTabSz="685783" rtl="0" eaLnBrk="1" fontAlgn="ctr" latinLnBrk="0" hangingPunct="1"/>
                      <a:r>
                        <a:rPr lang="zh-CN" altLang="en-US" sz="1800" b="0" i="0" u="none" strike="noStrike" kern="1200">
                          <a:solidFill>
                            <a:srgbClr val="000000"/>
                          </a:solidFill>
                          <a:effectLst/>
                          <a:latin typeface="微软雅黑" panose="020B0503020204020204" pitchFamily="34" charset="-122"/>
                          <a:ea typeface="微软雅黑" panose="020B0503020204020204" pitchFamily="34" charset="-122"/>
                          <a:cs typeface="+mn-cs"/>
                        </a:rPr>
                        <a:t>合计</a:t>
                      </a:r>
                    </a:p>
                  </a:txBody>
                  <a:tcPr marL="9525" marR="9525" marT="9525" marB="0" anchor="ctr">
                    <a:lnL>
                      <a:noFill/>
                    </a:lnL>
                    <a:lnR>
                      <a:noFill/>
                    </a:lnR>
                    <a:lnT>
                      <a:noFill/>
                    </a:lnT>
                    <a:lnB>
                      <a:noFill/>
                    </a:lnB>
                    <a:solidFill>
                      <a:srgbClr val="D9D9D9"/>
                    </a:solidFill>
                  </a:tcPr>
                </a:tc>
                <a:tc>
                  <a:txBody>
                    <a:bodyPr/>
                    <a:lstStyle/>
                    <a:p>
                      <a:pPr marL="0" algn="ctr" defTabSz="685783" rtl="0" eaLnBrk="1" fontAlgn="ctr" latinLnBrk="0" hangingPunct="1"/>
                      <a:r>
                        <a:rPr lang="en-US" altLang="zh-CN" sz="1800" b="0" i="0" u="none" strike="noStrike" kern="1200" dirty="0">
                          <a:solidFill>
                            <a:srgbClr val="000000"/>
                          </a:solidFill>
                          <a:effectLst/>
                          <a:latin typeface="微软雅黑" panose="020B0503020204020204" pitchFamily="34" charset="-122"/>
                          <a:ea typeface="微软雅黑" panose="020B0503020204020204" pitchFamily="34" charset="-122"/>
                          <a:cs typeface="+mn-cs"/>
                        </a:rPr>
                        <a:t>171</a:t>
                      </a:r>
                    </a:p>
                  </a:txBody>
                  <a:tcPr marL="9525" marR="9525" marT="9525" marB="0" anchor="ctr">
                    <a:lnL>
                      <a:noFill/>
                    </a:lnL>
                    <a:lnR>
                      <a:noFill/>
                    </a:lnR>
                    <a:lnT>
                      <a:noFill/>
                    </a:lnT>
                    <a:lnB>
                      <a:noFill/>
                    </a:lnB>
                    <a:solidFill>
                      <a:srgbClr val="D9D9D9"/>
                    </a:solidFill>
                  </a:tcPr>
                </a:tc>
                <a:tc>
                  <a:txBody>
                    <a:bodyPr/>
                    <a:lstStyle/>
                    <a:p>
                      <a:pPr marL="0" algn="ctr" defTabSz="685783" rtl="0" eaLnBrk="1" fontAlgn="ctr" latinLnBrk="0" hangingPunct="1"/>
                      <a:r>
                        <a:rPr lang="en-US" altLang="zh-CN" sz="1800" b="0" i="0" u="none" strike="noStrike" kern="1200" dirty="0">
                          <a:solidFill>
                            <a:srgbClr val="000000"/>
                          </a:solidFill>
                          <a:effectLst/>
                          <a:latin typeface="微软雅黑" panose="020B0503020204020204" pitchFamily="34" charset="-122"/>
                          <a:ea typeface="微软雅黑" panose="020B0503020204020204" pitchFamily="34" charset="-122"/>
                          <a:cs typeface="+mn-cs"/>
                        </a:rPr>
                        <a:t>495.23</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3260260965"/>
                  </a:ext>
                </a:extLst>
              </a:tr>
            </a:tbl>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a:extLst>
              <a:ext uri="{FF2B5EF4-FFF2-40B4-BE49-F238E27FC236}">
                <a16:creationId xmlns:a16="http://schemas.microsoft.com/office/drawing/2014/main" id="{F61BD725-E56D-47FF-8BD4-0FACD46046D7}"/>
              </a:ext>
            </a:extLst>
          </p:cNvPr>
          <p:cNvGrpSpPr/>
          <p:nvPr/>
        </p:nvGrpSpPr>
        <p:grpSpPr>
          <a:xfrm>
            <a:off x="319087" y="1020818"/>
            <a:ext cx="2911475" cy="369869"/>
            <a:chOff x="1066511" y="1100283"/>
            <a:chExt cx="4066666" cy="369869"/>
          </a:xfrm>
        </p:grpSpPr>
        <p:sp>
          <p:nvSpPr>
            <p:cNvPr id="5" name="矩形 4"/>
            <p:cNvSpPr/>
            <p:nvPr/>
          </p:nvSpPr>
          <p:spPr>
            <a:xfrm>
              <a:off x="1066511" y="1100283"/>
              <a:ext cx="3617333"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上市公司并购规模前五</a:t>
              </a:r>
            </a:p>
          </p:txBody>
        </p:sp>
        <p:sp>
          <p:nvSpPr>
            <p:cNvPr id="4" name="等腰三角形 3">
              <a:extLst>
                <a:ext uri="{FF2B5EF4-FFF2-40B4-BE49-F238E27FC236}">
                  <a16:creationId xmlns:a16="http://schemas.microsoft.com/office/drawing/2014/main" id="{90762674-E569-4558-8C79-F25671ABC618}"/>
                </a:ext>
              </a:extLst>
            </p:cNvPr>
            <p:cNvSpPr/>
            <p:nvPr/>
          </p:nvSpPr>
          <p:spPr>
            <a:xfrm rot="5400000">
              <a:off x="4723576" y="1060551"/>
              <a:ext cx="369868" cy="449334"/>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grpSp>
      <p:graphicFrame>
        <p:nvGraphicFramePr>
          <p:cNvPr id="3" name="表格 2">
            <a:extLst>
              <a:ext uri="{FF2B5EF4-FFF2-40B4-BE49-F238E27FC236}">
                <a16:creationId xmlns:a16="http://schemas.microsoft.com/office/drawing/2014/main" id="{A89A7A21-F256-49DE-BDA3-74F3505E623F}"/>
              </a:ext>
            </a:extLst>
          </p:cNvPr>
          <p:cNvGraphicFramePr>
            <a:graphicFrameLocks noGrp="1"/>
          </p:cNvGraphicFramePr>
          <p:nvPr>
            <p:extLst>
              <p:ext uri="{D42A27DB-BD31-4B8C-83A1-F6EECF244321}">
                <p14:modId xmlns:p14="http://schemas.microsoft.com/office/powerpoint/2010/main" val="591399353"/>
              </p:ext>
            </p:extLst>
          </p:nvPr>
        </p:nvGraphicFramePr>
        <p:xfrm>
          <a:off x="342901" y="1536700"/>
          <a:ext cx="11595100" cy="4878268"/>
        </p:xfrm>
        <a:graphic>
          <a:graphicData uri="http://schemas.openxmlformats.org/drawingml/2006/table">
            <a:tbl>
              <a:tblPr/>
              <a:tblGrid>
                <a:gridCol w="1224503">
                  <a:extLst>
                    <a:ext uri="{9D8B030D-6E8A-4147-A177-3AD203B41FA5}">
                      <a16:colId xmlns:a16="http://schemas.microsoft.com/office/drawing/2014/main" val="4095174403"/>
                    </a:ext>
                  </a:extLst>
                </a:gridCol>
                <a:gridCol w="3720213">
                  <a:extLst>
                    <a:ext uri="{9D8B030D-6E8A-4147-A177-3AD203B41FA5}">
                      <a16:colId xmlns:a16="http://schemas.microsoft.com/office/drawing/2014/main" val="2652439630"/>
                    </a:ext>
                  </a:extLst>
                </a:gridCol>
                <a:gridCol w="3134140">
                  <a:extLst>
                    <a:ext uri="{9D8B030D-6E8A-4147-A177-3AD203B41FA5}">
                      <a16:colId xmlns:a16="http://schemas.microsoft.com/office/drawing/2014/main" val="341419945"/>
                    </a:ext>
                  </a:extLst>
                </a:gridCol>
                <a:gridCol w="1375557">
                  <a:extLst>
                    <a:ext uri="{9D8B030D-6E8A-4147-A177-3AD203B41FA5}">
                      <a16:colId xmlns:a16="http://schemas.microsoft.com/office/drawing/2014/main" val="3689318229"/>
                    </a:ext>
                  </a:extLst>
                </a:gridCol>
                <a:gridCol w="1164259">
                  <a:extLst>
                    <a:ext uri="{9D8B030D-6E8A-4147-A177-3AD203B41FA5}">
                      <a16:colId xmlns:a16="http://schemas.microsoft.com/office/drawing/2014/main" val="2729339554"/>
                    </a:ext>
                  </a:extLst>
                </a:gridCol>
                <a:gridCol w="976428">
                  <a:extLst>
                    <a:ext uri="{9D8B030D-6E8A-4147-A177-3AD203B41FA5}">
                      <a16:colId xmlns:a16="http://schemas.microsoft.com/office/drawing/2014/main" val="2151466741"/>
                    </a:ext>
                  </a:extLst>
                </a:gridCol>
              </a:tblGrid>
              <a:tr h="670927">
                <a:tc>
                  <a:txBody>
                    <a:bodyPr/>
                    <a:lstStyle/>
                    <a:p>
                      <a:pPr algn="ctr" fontAlgn="b"/>
                      <a:r>
                        <a:rPr lang="zh-CN" altLang="en-US" sz="1400" b="1" i="0" u="none" strike="noStrike" dirty="0">
                          <a:solidFill>
                            <a:schemeClr val="bg1"/>
                          </a:solidFill>
                          <a:effectLst/>
                          <a:latin typeface="微软雅黑" panose="020B0503020204020204" pitchFamily="34" charset="-122"/>
                          <a:ea typeface="微软雅黑" panose="020B0503020204020204" pitchFamily="34" charset="-122"/>
                          <a:sym typeface="微软雅黑" panose="020B0503020204020204" pitchFamily="34" charset="-122"/>
                        </a:rPr>
                        <a:t>首次披露日</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b"/>
                      <a:r>
                        <a:rPr lang="zh-CN" altLang="en-US" sz="1400" b="1" i="0" u="none" strike="noStrike" dirty="0">
                          <a:solidFill>
                            <a:schemeClr val="bg1"/>
                          </a:solidFill>
                          <a:effectLst/>
                          <a:latin typeface="微软雅黑" panose="020B0503020204020204" pitchFamily="34" charset="-122"/>
                          <a:ea typeface="微软雅黑" panose="020B0503020204020204" pitchFamily="34" charset="-122"/>
                          <a:sym typeface="微软雅黑" panose="020B0503020204020204" pitchFamily="34" charset="-122"/>
                        </a:rPr>
                        <a:t>交易标的</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b"/>
                      <a:r>
                        <a:rPr lang="zh-CN" altLang="en-US" sz="1400" b="1" i="0" u="none" strike="noStrike" dirty="0">
                          <a:solidFill>
                            <a:schemeClr val="bg1"/>
                          </a:solidFill>
                          <a:effectLst/>
                          <a:latin typeface="微软雅黑" panose="020B0503020204020204" pitchFamily="34" charset="-122"/>
                          <a:ea typeface="微软雅黑" panose="020B0503020204020204" pitchFamily="34" charset="-122"/>
                          <a:sym typeface="微软雅黑" panose="020B0503020204020204" pitchFamily="34" charset="-122"/>
                        </a:rPr>
                        <a:t>交易买方</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b"/>
                      <a:r>
                        <a:rPr lang="zh-CN" altLang="en-US" sz="1400" b="1" i="0" u="none" strike="noStrike" dirty="0">
                          <a:solidFill>
                            <a:schemeClr val="bg1"/>
                          </a:solidFill>
                          <a:effectLst/>
                          <a:latin typeface="微软雅黑" panose="020B0503020204020204" pitchFamily="34" charset="-122"/>
                          <a:ea typeface="微软雅黑" panose="020B0503020204020204" pitchFamily="34" charset="-122"/>
                          <a:sym typeface="微软雅黑" panose="020B0503020204020204" pitchFamily="34" charset="-122"/>
                        </a:rPr>
                        <a:t>标的方所属行业</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b"/>
                      <a:r>
                        <a:rPr lang="zh-CN" altLang="en-US" sz="1400" b="1" i="0" u="none" strike="noStrike" dirty="0">
                          <a:solidFill>
                            <a:schemeClr val="bg1"/>
                          </a:solidFill>
                          <a:effectLst/>
                          <a:latin typeface="微软雅黑" panose="020B0503020204020204" pitchFamily="34" charset="-122"/>
                          <a:ea typeface="微软雅黑" panose="020B0503020204020204" pitchFamily="34" charset="-122"/>
                          <a:sym typeface="微软雅黑" panose="020B0503020204020204" pitchFamily="34" charset="-122"/>
                        </a:rPr>
                        <a:t>交易总价值</a:t>
                      </a:r>
                      <a:endParaRPr lang="en-US" altLang="zh-CN" sz="1400" b="1" i="0" u="none" strike="noStrike" dirty="0">
                        <a:solidFill>
                          <a:schemeClr val="bg1"/>
                        </a:solidFill>
                        <a:effectLst/>
                        <a:latin typeface="微软雅黑" panose="020B0503020204020204" pitchFamily="34" charset="-122"/>
                        <a:ea typeface="微软雅黑" panose="020B0503020204020204" pitchFamily="34" charset="-122"/>
                        <a:sym typeface="微软雅黑" panose="020B0503020204020204" pitchFamily="34" charset="-122"/>
                      </a:endParaRPr>
                    </a:p>
                    <a:p>
                      <a:pPr algn="ctr" fontAlgn="b"/>
                      <a:r>
                        <a:rPr lang="zh-CN" altLang="en-US" sz="1400" b="1" i="0" u="none" strike="noStrike" dirty="0">
                          <a:solidFill>
                            <a:schemeClr val="bg1"/>
                          </a:solidFill>
                          <a:effectLst/>
                          <a:latin typeface="微软雅黑" panose="020B0503020204020204" pitchFamily="34" charset="-122"/>
                          <a:ea typeface="微软雅黑" panose="020B0503020204020204" pitchFamily="34" charset="-122"/>
                          <a:sym typeface="微软雅黑" panose="020B0503020204020204" pitchFamily="34" charset="-122"/>
                        </a:rPr>
                        <a:t>（亿元）</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b"/>
                      <a:r>
                        <a:rPr lang="zh-CN" altLang="en-US" sz="1400" b="1" i="0" u="none" strike="noStrike" dirty="0">
                          <a:solidFill>
                            <a:schemeClr val="bg1"/>
                          </a:solidFill>
                          <a:effectLst/>
                          <a:latin typeface="微软雅黑" panose="020B0503020204020204" pitchFamily="34" charset="-122"/>
                          <a:ea typeface="微软雅黑" panose="020B0503020204020204" pitchFamily="34" charset="-122"/>
                          <a:sym typeface="微软雅黑" panose="020B0503020204020204" pitchFamily="34" charset="-122"/>
                        </a:rPr>
                        <a:t>最新进度</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271744573"/>
                  </a:ext>
                </a:extLst>
              </a:tr>
              <a:tr h="836094">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2022-01-21</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中国人寿财产保险股份有限公司部分股权</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中国人寿保险股份有限公司 </a:t>
                      </a: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( 601628.SH</a:t>
                      </a: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或</a:t>
                      </a: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2628.HK ) </a:t>
                      </a:r>
                    </a:p>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中国人寿保险</a:t>
                      </a: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a:t>
                      </a: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集团</a:t>
                      </a: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a:t>
                      </a: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公司</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非银金融</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90.00</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进行中</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extLst>
                  <a:ext uri="{0D108BD9-81ED-4DB2-BD59-A6C34878D82A}">
                    <a16:rowId xmlns:a16="http://schemas.microsoft.com/office/drawing/2014/main" val="2692872340"/>
                  </a:ext>
                </a:extLst>
              </a:tr>
              <a:tr h="836094">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2022-01-27</a:t>
                      </a:r>
                    </a:p>
                  </a:txBody>
                  <a:tcPr marL="9525" marR="9525" marT="9525" marB="0" anchor="ctr">
                    <a:lnL>
                      <a:noFill/>
                    </a:lnL>
                    <a:lnR>
                      <a:noFill/>
                    </a:lnR>
                    <a:lnT>
                      <a:noFill/>
                    </a:lnT>
                    <a:lnB>
                      <a:noFill/>
                    </a:lnB>
                  </a:tcPr>
                </a:tc>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国能云南新能源有限公司</a:t>
                      </a: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100%</a:t>
                      </a: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股权</a:t>
                      </a: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a:t>
                      </a:r>
                    </a:p>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广西国能能源发展有限公司</a:t>
                      </a: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100%</a:t>
                      </a: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股权</a:t>
                      </a: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a:t>
                      </a:r>
                    </a:p>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国能东北新能源发展有限公司</a:t>
                      </a: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100%</a:t>
                      </a: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股权等</a:t>
                      </a:r>
                    </a:p>
                  </a:txBody>
                  <a:tcPr marL="9525" marR="9525" marT="9525" marB="0" anchor="ctr">
                    <a:lnL>
                      <a:noFill/>
                    </a:lnL>
                    <a:lnR>
                      <a:noFill/>
                    </a:lnR>
                    <a:lnT>
                      <a:noFill/>
                    </a:lnT>
                    <a:lnB>
                      <a:noFill/>
                    </a:lnB>
                  </a:tcPr>
                </a:tc>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龙源电力集团股份有限公司 </a:t>
                      </a: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( 001289.SZ</a:t>
                      </a: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或</a:t>
                      </a: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0916.HK )</a:t>
                      </a:r>
                    </a:p>
                  </a:txBody>
                  <a:tcPr marL="9525" marR="9525" marT="9525" marB="0" anchor="ctr">
                    <a:lnL>
                      <a:noFill/>
                    </a:lnL>
                    <a:lnR>
                      <a:noFill/>
                    </a:lnR>
                    <a:lnT>
                      <a:noFill/>
                    </a:lnT>
                    <a:lnB>
                      <a:noFill/>
                    </a:lnB>
                  </a:tcPr>
                </a:tc>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公用事业</a:t>
                      </a:r>
                    </a:p>
                  </a:txBody>
                  <a:tcPr marL="9525" marR="9525" marT="9525" marB="0" anchor="ctr">
                    <a:lnL>
                      <a:noFill/>
                    </a:lnL>
                    <a:lnR>
                      <a:noFill/>
                    </a:lnR>
                    <a:lnT>
                      <a:noFill/>
                    </a:lnT>
                    <a:lnB>
                      <a:noFill/>
                    </a:lnB>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57.74</a:t>
                      </a:r>
                    </a:p>
                  </a:txBody>
                  <a:tcPr marL="9525" marR="9525" marT="9525" marB="0" anchor="ctr">
                    <a:lnL>
                      <a:noFill/>
                    </a:lnL>
                    <a:lnR>
                      <a:noFill/>
                    </a:lnR>
                    <a:lnT>
                      <a:noFill/>
                    </a:lnT>
                    <a:lnB>
                      <a:noFill/>
                    </a:lnB>
                  </a:tcPr>
                </a:tc>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完成</a:t>
                      </a:r>
                    </a:p>
                  </a:txBody>
                  <a:tcPr marL="9525" marR="9525" marT="9525" marB="0" anchor="ctr">
                    <a:lnL>
                      <a:noFill/>
                    </a:lnL>
                    <a:lnR>
                      <a:noFill/>
                    </a:lnR>
                    <a:lnT>
                      <a:noFill/>
                    </a:lnT>
                    <a:lnB>
                      <a:noFill/>
                    </a:lnB>
                  </a:tcPr>
                </a:tc>
                <a:extLst>
                  <a:ext uri="{0D108BD9-81ED-4DB2-BD59-A6C34878D82A}">
                    <a16:rowId xmlns:a16="http://schemas.microsoft.com/office/drawing/2014/main" val="3891896363"/>
                  </a:ext>
                </a:extLst>
              </a:tr>
              <a:tr h="836094">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2022-01-25</a:t>
                      </a:r>
                    </a:p>
                  </a:txBody>
                  <a:tcPr marL="9525" marR="9525" marT="9525" marB="0" anchor="ctr">
                    <a:lnL>
                      <a:noFill/>
                    </a:lnL>
                    <a:lnR>
                      <a:noFill/>
                    </a:lnR>
                    <a:lnT>
                      <a:noFill/>
                    </a:lnT>
                    <a:lnB>
                      <a:noFill/>
                    </a:lnB>
                    <a:solidFill>
                      <a:srgbClr val="D9D9D9"/>
                    </a:solidFill>
                  </a:tcPr>
                </a:tc>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交银金融资产投资有限公司部分股权</a:t>
                      </a:r>
                    </a:p>
                  </a:txBody>
                  <a:tcPr marL="9525" marR="9525" marT="9525" marB="0" anchor="ctr">
                    <a:lnL>
                      <a:noFill/>
                    </a:lnL>
                    <a:lnR>
                      <a:noFill/>
                    </a:lnR>
                    <a:lnT>
                      <a:noFill/>
                    </a:lnT>
                    <a:lnB>
                      <a:noFill/>
                    </a:lnB>
                    <a:solidFill>
                      <a:srgbClr val="D9D9D9"/>
                    </a:solidFill>
                  </a:tcPr>
                </a:tc>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交通银行股份有限公司</a:t>
                      </a:r>
                      <a:endParaRPr lang="en-US" altLang="zh-CN" sz="1400" b="0" i="0" u="none" strike="noStrike" dirty="0">
                        <a:solidFill>
                          <a:srgbClr val="000000"/>
                        </a:solidFill>
                        <a:effectLst/>
                        <a:latin typeface="微软雅黑" panose="020B0503020204020204" pitchFamily="34" charset="-122"/>
                        <a:ea typeface="微软雅黑" panose="020B0503020204020204" pitchFamily="34" charset="-122"/>
                      </a:endParaRPr>
                    </a:p>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 </a:t>
                      </a: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( 601328.SH</a:t>
                      </a: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或</a:t>
                      </a: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3328.HK )</a:t>
                      </a:r>
                    </a:p>
                  </a:txBody>
                  <a:tcPr marL="9525" marR="9525" marT="9525" marB="0" anchor="ctr">
                    <a:lnL>
                      <a:noFill/>
                    </a:lnL>
                    <a:lnR>
                      <a:noFill/>
                    </a:lnR>
                    <a:lnT>
                      <a:noFill/>
                    </a:lnT>
                    <a:lnB>
                      <a:noFill/>
                    </a:lnB>
                    <a:solidFill>
                      <a:srgbClr val="D9D9D9"/>
                    </a:solidFill>
                  </a:tcPr>
                </a:tc>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银行</a:t>
                      </a:r>
                    </a:p>
                  </a:txBody>
                  <a:tcPr marL="9525" marR="9525" marT="9525" marB="0" anchor="ctr">
                    <a:lnL>
                      <a:noFill/>
                    </a:lnL>
                    <a:lnR>
                      <a:noFill/>
                    </a:lnR>
                    <a:lnT>
                      <a:noFill/>
                    </a:lnT>
                    <a:lnB>
                      <a:noFill/>
                    </a:lnB>
                    <a:solidFill>
                      <a:srgbClr val="D9D9D9"/>
                    </a:solidFill>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50.00</a:t>
                      </a:r>
                    </a:p>
                  </a:txBody>
                  <a:tcPr marL="9525" marR="9525" marT="9525" marB="0" anchor="ctr">
                    <a:lnL>
                      <a:noFill/>
                    </a:lnL>
                    <a:lnR>
                      <a:noFill/>
                    </a:lnR>
                    <a:lnT>
                      <a:noFill/>
                    </a:lnT>
                    <a:lnB>
                      <a:noFill/>
                    </a:lnB>
                    <a:solidFill>
                      <a:srgbClr val="D9D9D9"/>
                    </a:solidFill>
                  </a:tcPr>
                </a:tc>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进行中</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3150714856"/>
                  </a:ext>
                </a:extLst>
              </a:tr>
              <a:tr h="836094">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2022-01-19</a:t>
                      </a:r>
                    </a:p>
                  </a:txBody>
                  <a:tcPr marL="9525" marR="9525" marT="9525" marB="0" anchor="ctr">
                    <a:lnL>
                      <a:noFill/>
                    </a:lnL>
                    <a:lnR>
                      <a:noFill/>
                    </a:lnR>
                    <a:lnT>
                      <a:noFill/>
                    </a:lnT>
                    <a:lnB>
                      <a:noFill/>
                    </a:lnB>
                  </a:tcPr>
                </a:tc>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重庆长安新能源汽车科技有限公司部分股权</a:t>
                      </a:r>
                    </a:p>
                  </a:txBody>
                  <a:tcPr marL="9525" marR="9525" marT="9525" marB="0" anchor="ctr">
                    <a:lnL>
                      <a:noFill/>
                    </a:lnL>
                    <a:lnR>
                      <a:noFill/>
                    </a:lnR>
                    <a:lnT>
                      <a:noFill/>
                    </a:lnT>
                    <a:lnB>
                      <a:noFill/>
                    </a:lnB>
                  </a:tcPr>
                </a:tc>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重庆长安汽车股份有限公司 </a:t>
                      </a: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( 000625.SZ</a:t>
                      </a: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或</a:t>
                      </a: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200625.SZ ) ,</a:t>
                      </a:r>
                    </a:p>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芜湖信石信鸿股权投资合伙企业</a:t>
                      </a: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a:t>
                      </a: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有限合伙</a:t>
                      </a: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a:t>
                      </a: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等</a:t>
                      </a:r>
                    </a:p>
                  </a:txBody>
                  <a:tcPr marL="9525" marR="9525" marT="9525" marB="0" anchor="ctr">
                    <a:lnL>
                      <a:noFill/>
                    </a:lnL>
                    <a:lnR>
                      <a:noFill/>
                    </a:lnR>
                    <a:lnT>
                      <a:noFill/>
                    </a:lnT>
                    <a:lnB>
                      <a:noFill/>
                    </a:lnB>
                  </a:tcPr>
                </a:tc>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汽车</a:t>
                      </a:r>
                    </a:p>
                  </a:txBody>
                  <a:tcPr marL="9525" marR="9525" marT="9525" marB="0" anchor="ctr">
                    <a:lnL>
                      <a:noFill/>
                    </a:lnL>
                    <a:lnR>
                      <a:noFill/>
                    </a:lnR>
                    <a:lnT>
                      <a:noFill/>
                    </a:lnT>
                    <a:lnB>
                      <a:noFill/>
                    </a:lnB>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49.77</a:t>
                      </a:r>
                    </a:p>
                  </a:txBody>
                  <a:tcPr marL="9525" marR="9525" marT="9525" marB="0" anchor="ctr">
                    <a:lnL>
                      <a:noFill/>
                    </a:lnL>
                    <a:lnR>
                      <a:noFill/>
                    </a:lnR>
                    <a:lnT>
                      <a:noFill/>
                    </a:lnT>
                    <a:lnB>
                      <a:noFill/>
                    </a:lnB>
                  </a:tcPr>
                </a:tc>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进行中</a:t>
                      </a:r>
                    </a:p>
                  </a:txBody>
                  <a:tcPr marL="9525" marR="9525" marT="9525" marB="0" anchor="ctr">
                    <a:lnL>
                      <a:noFill/>
                    </a:lnL>
                    <a:lnR>
                      <a:noFill/>
                    </a:lnR>
                    <a:lnT>
                      <a:noFill/>
                    </a:lnT>
                    <a:lnB>
                      <a:noFill/>
                    </a:lnB>
                  </a:tcPr>
                </a:tc>
                <a:extLst>
                  <a:ext uri="{0D108BD9-81ED-4DB2-BD59-A6C34878D82A}">
                    <a16:rowId xmlns:a16="http://schemas.microsoft.com/office/drawing/2014/main" val="2279389126"/>
                  </a:ext>
                </a:extLst>
              </a:tr>
              <a:tr h="836094">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2022-01-20</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美年大健康产业</a:t>
                      </a: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a:t>
                      </a: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集团</a:t>
                      </a: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a:t>
                      </a: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有限公司部分股权</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美年大健康产业控股股份有限公司 </a:t>
                      </a: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( 002044.SZ )</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医药生物</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17.00</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完成</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699722900"/>
                  </a:ext>
                </a:extLst>
              </a:tr>
            </a:tbl>
          </a:graphicData>
        </a:graphic>
      </p:graphicFrame>
      <p:sp>
        <p:nvSpPr>
          <p:cNvPr id="8" name="Rectangle 2">
            <a:extLst>
              <a:ext uri="{FF2B5EF4-FFF2-40B4-BE49-F238E27FC236}">
                <a16:creationId xmlns:a16="http://schemas.microsoft.com/office/drawing/2014/main" id="{053AB7E0-AD25-4095-9771-CA9E2F41AA93}"/>
              </a:ext>
            </a:extLst>
          </p:cNvPr>
          <p:cNvSpPr txBox="1">
            <a:spLocks noChangeArrowheads="1"/>
          </p:cNvSpPr>
          <p:nvPr/>
        </p:nvSpPr>
        <p:spPr bwMode="auto">
          <a:xfrm>
            <a:off x="1778000" y="277200"/>
            <a:ext cx="8229600" cy="360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066"/>
                </a:solidFill>
                <a:latin typeface="微软雅黑" panose="020B0503020204020204" pitchFamily="34" charset="-122"/>
                <a:ea typeface="微软雅黑" panose="020B0503020204020204" pitchFamily="34" charset="-122"/>
                <a:cs typeface="+mn-cs"/>
                <a:sym typeface="微软雅黑" panose="020B0503020204020204" pitchFamily="34" charset="-122"/>
              </a:rPr>
              <a:t>并购</a:t>
            </a:r>
          </a:p>
        </p:txBody>
      </p:sp>
    </p:spTree>
    <p:extLst>
      <p:ext uri="{BB962C8B-B14F-4D97-AF65-F5344CB8AC3E}">
        <p14:creationId xmlns:p14="http://schemas.microsoft.com/office/powerpoint/2010/main" val="266277169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785938" y="981075"/>
            <a:ext cx="2366962" cy="369871"/>
            <a:chOff x="7155445" y="740531"/>
            <a:chExt cx="3098164" cy="369870"/>
          </a:xfrm>
        </p:grpSpPr>
        <p:sp>
          <p:nvSpPr>
            <p:cNvPr id="3" name="矩形 2"/>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新三板市场概况</a:t>
              </a:r>
            </a:p>
          </p:txBody>
        </p:sp>
        <p:sp>
          <p:nvSpPr>
            <p:cNvPr id="4" name="等腰三角形 3"/>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5" name="组合 4"/>
          <p:cNvGrpSpPr/>
          <p:nvPr/>
        </p:nvGrpSpPr>
        <p:grpSpPr>
          <a:xfrm>
            <a:off x="2155266" y="1454430"/>
            <a:ext cx="1222942" cy="941083"/>
            <a:chOff x="415341" y="1328632"/>
            <a:chExt cx="1154098" cy="838730"/>
          </a:xfrm>
        </p:grpSpPr>
        <p:grpSp>
          <p:nvGrpSpPr>
            <p:cNvPr id="6" name="组合 5"/>
            <p:cNvGrpSpPr/>
            <p:nvPr/>
          </p:nvGrpSpPr>
          <p:grpSpPr>
            <a:xfrm>
              <a:off x="415341" y="1328632"/>
              <a:ext cx="1154098" cy="667568"/>
              <a:chOff x="539468" y="1205342"/>
              <a:chExt cx="1154098" cy="667568"/>
            </a:xfrm>
          </p:grpSpPr>
          <p:sp>
            <p:nvSpPr>
              <p:cNvPr id="8" name="文本框 7"/>
              <p:cNvSpPr txBox="1"/>
              <p:nvPr/>
            </p:nvSpPr>
            <p:spPr>
              <a:xfrm>
                <a:off x="539468" y="1205342"/>
                <a:ext cx="973009" cy="233157"/>
              </a:xfrm>
              <a:prstGeom prst="rect">
                <a:avLst/>
              </a:prstGeom>
              <a:noFill/>
            </p:spPr>
            <p:txBody>
              <a:bodyPr wrap="none" rtlCol="0">
                <a:spAutoFit/>
              </a:bodyPr>
              <a:lstStyle/>
              <a:p>
                <a:r>
                  <a:rPr lang="zh-CN" altLang="en-US" sz="1100" dirty="0">
                    <a:latin typeface="微软雅黑" panose="020B0503020204020204" pitchFamily="34" charset="-122"/>
                    <a:ea typeface="微软雅黑" panose="020B0503020204020204" pitchFamily="34" charset="-122"/>
                    <a:sym typeface="微软雅黑" panose="020B0503020204020204" pitchFamily="34" charset="-122"/>
                  </a:rPr>
                  <a:t>挂牌企业总数</a:t>
                </a:r>
              </a:p>
            </p:txBody>
          </p:sp>
          <p:sp>
            <p:nvSpPr>
              <p:cNvPr id="9" name="文本框 8"/>
              <p:cNvSpPr txBox="1"/>
              <p:nvPr/>
            </p:nvSpPr>
            <p:spPr>
              <a:xfrm>
                <a:off x="1386173" y="1608747"/>
                <a:ext cx="307393" cy="233157"/>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dirty="0">
                    <a:sym typeface="微软雅黑" panose="020B0503020204020204" pitchFamily="34" charset="-122"/>
                  </a:rPr>
                  <a:t>家</a:t>
                </a:r>
              </a:p>
            </p:txBody>
          </p:sp>
          <p:sp>
            <p:nvSpPr>
              <p:cNvPr id="10" name="文本框 9"/>
              <p:cNvSpPr txBox="1"/>
              <p:nvPr/>
            </p:nvSpPr>
            <p:spPr>
              <a:xfrm>
                <a:off x="612365" y="1461456"/>
                <a:ext cx="888295" cy="411454"/>
              </a:xfrm>
              <a:prstGeom prst="rect">
                <a:avLst/>
              </a:prstGeom>
              <a:noFill/>
            </p:spPr>
            <p:txBody>
              <a:bodyPr wrap="none" rtlCol="0">
                <a:spAutoFit/>
              </a:bodyPr>
              <a:lstStyle/>
              <a:p>
                <a:r>
                  <a:rPr lang="en-US" sz="2400" b="1" dirty="0">
                    <a:solidFill>
                      <a:srgbClr val="EA3737"/>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6915</a:t>
                </a:r>
              </a:p>
            </p:txBody>
          </p:sp>
        </p:grpSp>
        <p:sp>
          <p:nvSpPr>
            <p:cNvPr id="7" name="文本框 6"/>
            <p:cNvSpPr txBox="1"/>
            <p:nvPr/>
          </p:nvSpPr>
          <p:spPr>
            <a:xfrm>
              <a:off x="872350" y="1893059"/>
              <a:ext cx="557081" cy="274303"/>
            </a:xfrm>
            <a:prstGeom prst="rect">
              <a:avLst/>
            </a:prstGeom>
            <a:noFill/>
          </p:spPr>
          <p:txBody>
            <a:bodyPr wrap="square" rtlCol="0">
              <a:spAutoFit/>
            </a:bodyPr>
            <a:lstStyle/>
            <a:p>
              <a:r>
                <a:rPr lang="en-US" altLang="zh-CN" sz="1400" b="1" dirty="0">
                  <a:solidFill>
                    <a:srgbClr val="00B05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-17</a:t>
              </a:r>
              <a:endParaRPr lang="zh-CN" altLang="en-US" sz="1400" b="1" dirty="0">
                <a:solidFill>
                  <a:srgbClr val="00B05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grpSp>
      <p:sp>
        <p:nvSpPr>
          <p:cNvPr id="24" name="Rectangle 2"/>
          <p:cNvSpPr txBox="1">
            <a:spLocks noChangeArrowheads="1"/>
          </p:cNvSpPr>
          <p:nvPr/>
        </p:nvSpPr>
        <p:spPr bwMode="auto">
          <a:xfrm>
            <a:off x="1778000" y="277200"/>
            <a:ext cx="8229600" cy="360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066"/>
                </a:solidFill>
                <a:latin typeface="微软雅黑" panose="020B0503020204020204" pitchFamily="34" charset="-122"/>
                <a:ea typeface="微软雅黑" panose="020B0503020204020204" pitchFamily="34" charset="-122"/>
                <a:cs typeface="+mn-cs"/>
                <a:sym typeface="微软雅黑" panose="020B0503020204020204" pitchFamily="34" charset="-122"/>
              </a:rPr>
              <a:t>新三板</a:t>
            </a:r>
          </a:p>
        </p:txBody>
      </p:sp>
      <p:grpSp>
        <p:nvGrpSpPr>
          <p:cNvPr id="11" name="组合 10"/>
          <p:cNvGrpSpPr/>
          <p:nvPr/>
        </p:nvGrpSpPr>
        <p:grpSpPr>
          <a:xfrm>
            <a:off x="4853398" y="1397064"/>
            <a:ext cx="2034242" cy="1003279"/>
            <a:chOff x="1918958" y="1139661"/>
            <a:chExt cx="2034240" cy="1003280"/>
          </a:xfrm>
        </p:grpSpPr>
        <p:sp>
          <p:nvSpPr>
            <p:cNvPr id="12" name="矩形: 对角圆角 11"/>
            <p:cNvSpPr/>
            <p:nvPr/>
          </p:nvSpPr>
          <p:spPr>
            <a:xfrm>
              <a:off x="1918958" y="1419306"/>
              <a:ext cx="975600" cy="705600"/>
            </a:xfrm>
            <a:prstGeom prst="round2Diag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5694</a:t>
              </a:r>
              <a:endParaRPr lang="en-US" b="1" dirty="0">
                <a:solidFill>
                  <a:schemeClr val="tx1"/>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13" name="矩形: 对角圆角 12"/>
            <p:cNvSpPr/>
            <p:nvPr/>
          </p:nvSpPr>
          <p:spPr>
            <a:xfrm>
              <a:off x="2935197" y="1415404"/>
              <a:ext cx="976905" cy="706905"/>
            </a:xfrm>
            <a:prstGeom prst="round2DiagRect">
              <a:avLst/>
            </a:prstGeom>
            <a:solidFill>
              <a:srgbClr val="00B0F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1221</a:t>
              </a:r>
              <a:endParaRPr lang="zh-CN" altLang="en-US" b="1" dirty="0">
                <a:solidFill>
                  <a:schemeClr val="tx1"/>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14" name="文本框 13"/>
            <p:cNvSpPr txBox="1"/>
            <p:nvPr/>
          </p:nvSpPr>
          <p:spPr>
            <a:xfrm>
              <a:off x="2419671" y="1139661"/>
              <a:ext cx="1031051" cy="261610"/>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dirty="0">
                  <a:sym typeface="微软雅黑" panose="020B0503020204020204" pitchFamily="34" charset="-122"/>
                </a:rPr>
                <a:t>市场分层分布</a:t>
              </a:r>
            </a:p>
          </p:txBody>
        </p:sp>
        <p:sp>
          <p:nvSpPr>
            <p:cNvPr id="15" name="文本框 14"/>
            <p:cNvSpPr txBox="1"/>
            <p:nvPr/>
          </p:nvSpPr>
          <p:spPr>
            <a:xfrm>
              <a:off x="3460755" y="1862841"/>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sym typeface="微软雅黑" panose="020B0503020204020204" pitchFamily="34" charset="-122"/>
                </a:rPr>
                <a:t>创新</a:t>
              </a:r>
            </a:p>
          </p:txBody>
        </p:sp>
        <p:sp>
          <p:nvSpPr>
            <p:cNvPr id="16" name="文本框 15"/>
            <p:cNvSpPr txBox="1"/>
            <p:nvPr/>
          </p:nvSpPr>
          <p:spPr>
            <a:xfrm>
              <a:off x="2452878" y="1865942"/>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sym typeface="微软雅黑" panose="020B0503020204020204" pitchFamily="34" charset="-122"/>
                </a:rPr>
                <a:t>基础</a:t>
              </a:r>
            </a:p>
          </p:txBody>
        </p:sp>
      </p:grpSp>
      <p:grpSp>
        <p:nvGrpSpPr>
          <p:cNvPr id="29" name="组合 28"/>
          <p:cNvGrpSpPr/>
          <p:nvPr/>
        </p:nvGrpSpPr>
        <p:grpSpPr>
          <a:xfrm>
            <a:off x="8031204" y="1412791"/>
            <a:ext cx="2057487" cy="994504"/>
            <a:chOff x="1918958" y="1145335"/>
            <a:chExt cx="2057486" cy="994505"/>
          </a:xfrm>
        </p:grpSpPr>
        <p:sp>
          <p:nvSpPr>
            <p:cNvPr id="30" name="矩形: 对角圆角 29"/>
            <p:cNvSpPr/>
            <p:nvPr/>
          </p:nvSpPr>
          <p:spPr>
            <a:xfrm>
              <a:off x="1918958" y="1419306"/>
              <a:ext cx="975600" cy="705600"/>
            </a:xfrm>
            <a:prstGeom prst="round2Diag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6505</a:t>
              </a:r>
              <a:endParaRPr lang="en-US" b="1" dirty="0">
                <a:solidFill>
                  <a:schemeClr val="tx1"/>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31" name="矩形: 对角圆角 30"/>
            <p:cNvSpPr/>
            <p:nvPr/>
          </p:nvSpPr>
          <p:spPr>
            <a:xfrm>
              <a:off x="2949851" y="1418000"/>
              <a:ext cx="976905" cy="706905"/>
            </a:xfrm>
            <a:prstGeom prst="round2DiagRect">
              <a:avLst/>
            </a:prstGeom>
            <a:solidFill>
              <a:srgbClr val="00B0F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410</a:t>
              </a:r>
            </a:p>
          </p:txBody>
        </p:sp>
        <p:sp>
          <p:nvSpPr>
            <p:cNvPr id="32" name="文本框 31"/>
            <p:cNvSpPr txBox="1"/>
            <p:nvPr/>
          </p:nvSpPr>
          <p:spPr>
            <a:xfrm>
              <a:off x="2434326" y="1145335"/>
              <a:ext cx="1031051" cy="261610"/>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dirty="0">
                  <a:sym typeface="微软雅黑" panose="020B0503020204020204" pitchFamily="34" charset="-122"/>
                </a:rPr>
                <a:t>转让方式分布</a:t>
              </a:r>
            </a:p>
          </p:txBody>
        </p:sp>
        <p:sp>
          <p:nvSpPr>
            <p:cNvPr id="33" name="文本框 32"/>
            <p:cNvSpPr txBox="1"/>
            <p:nvPr/>
          </p:nvSpPr>
          <p:spPr>
            <a:xfrm>
              <a:off x="3484001" y="1862841"/>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sym typeface="微软雅黑" panose="020B0503020204020204" pitchFamily="34" charset="-122"/>
                </a:rPr>
                <a:t>做市</a:t>
              </a:r>
            </a:p>
          </p:txBody>
        </p:sp>
        <p:sp>
          <p:nvSpPr>
            <p:cNvPr id="35" name="文本框 34"/>
            <p:cNvSpPr txBox="1"/>
            <p:nvPr/>
          </p:nvSpPr>
          <p:spPr>
            <a:xfrm>
              <a:off x="2167899" y="1850443"/>
              <a:ext cx="800219"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sym typeface="微软雅黑" panose="020B0503020204020204" pitchFamily="34" charset="-122"/>
                </a:rPr>
                <a:t>集合竞价</a:t>
              </a:r>
            </a:p>
          </p:txBody>
        </p:sp>
      </p:grpSp>
      <p:graphicFrame>
        <p:nvGraphicFramePr>
          <p:cNvPr id="36" name="图表 35">
            <a:extLst>
              <a:ext uri="{FF2B5EF4-FFF2-40B4-BE49-F238E27FC236}">
                <a16:creationId xmlns:a16="http://schemas.microsoft.com/office/drawing/2014/main" id="{3C484993-8DF3-4859-A5A1-A9B5EEA707FE}"/>
              </a:ext>
            </a:extLst>
          </p:cNvPr>
          <p:cNvGraphicFramePr>
            <a:graphicFrameLocks/>
          </p:cNvGraphicFramePr>
          <p:nvPr>
            <p:extLst>
              <p:ext uri="{D42A27DB-BD31-4B8C-83A1-F6EECF244321}">
                <p14:modId xmlns:p14="http://schemas.microsoft.com/office/powerpoint/2010/main" val="1424154717"/>
              </p:ext>
            </p:extLst>
          </p:nvPr>
        </p:nvGraphicFramePr>
        <p:xfrm>
          <a:off x="2100500" y="2568575"/>
          <a:ext cx="8569325" cy="386079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8286305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785938" y="981075"/>
            <a:ext cx="2379662" cy="369871"/>
            <a:chOff x="7155445" y="740531"/>
            <a:chExt cx="3098164" cy="369870"/>
          </a:xfrm>
        </p:grpSpPr>
        <p:sp>
          <p:nvSpPr>
            <p:cNvPr id="3" name="矩形 2"/>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北交所市场概况</a:t>
              </a:r>
            </a:p>
          </p:txBody>
        </p:sp>
        <p:sp>
          <p:nvSpPr>
            <p:cNvPr id="4" name="等腰三角形 3"/>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6" name="组合 5"/>
          <p:cNvGrpSpPr/>
          <p:nvPr/>
        </p:nvGrpSpPr>
        <p:grpSpPr>
          <a:xfrm>
            <a:off x="1059833" y="1488824"/>
            <a:ext cx="1978584" cy="1000376"/>
            <a:chOff x="539468" y="1179875"/>
            <a:chExt cx="1336073" cy="891574"/>
          </a:xfrm>
        </p:grpSpPr>
        <p:sp>
          <p:nvSpPr>
            <p:cNvPr id="8" name="文本框 7"/>
            <p:cNvSpPr txBox="1"/>
            <p:nvPr/>
          </p:nvSpPr>
          <p:spPr>
            <a:xfrm>
              <a:off x="539468" y="1179875"/>
              <a:ext cx="1336073" cy="301733"/>
            </a:xfrm>
            <a:prstGeom prst="rect">
              <a:avLst/>
            </a:prstGeom>
            <a:noFill/>
          </p:spPr>
          <p:txBody>
            <a:bodyPr wrap="none" rtlCol="0">
              <a:spAutoFit/>
            </a:bodyPr>
            <a:lstStyle/>
            <a:p>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市场企业总数</a:t>
              </a:r>
            </a:p>
          </p:txBody>
        </p:sp>
        <p:sp>
          <p:nvSpPr>
            <p:cNvPr id="9" name="文本框 8"/>
            <p:cNvSpPr txBox="1"/>
            <p:nvPr/>
          </p:nvSpPr>
          <p:spPr>
            <a:xfrm>
              <a:off x="1386173" y="1608747"/>
              <a:ext cx="367904" cy="301733"/>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sz="1600" dirty="0">
                  <a:sym typeface="微软雅黑" panose="020B0503020204020204" pitchFamily="34" charset="-122"/>
                </a:rPr>
                <a:t>家</a:t>
              </a:r>
            </a:p>
          </p:txBody>
        </p:sp>
        <p:sp>
          <p:nvSpPr>
            <p:cNvPr id="10" name="文本框 9"/>
            <p:cNvSpPr txBox="1"/>
            <p:nvPr/>
          </p:nvSpPr>
          <p:spPr>
            <a:xfrm>
              <a:off x="971917" y="1495413"/>
              <a:ext cx="537004" cy="576036"/>
            </a:xfrm>
            <a:prstGeom prst="rect">
              <a:avLst/>
            </a:prstGeom>
            <a:noFill/>
          </p:spPr>
          <p:txBody>
            <a:bodyPr wrap="square" rtlCol="0">
              <a:spAutoFit/>
            </a:bodyPr>
            <a:lstStyle/>
            <a:p>
              <a:r>
                <a:rPr lang="en-US" sz="3600" b="1" dirty="0">
                  <a:solidFill>
                    <a:srgbClr val="E46C0A"/>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84</a:t>
              </a:r>
            </a:p>
          </p:txBody>
        </p:sp>
      </p:grpSp>
      <p:sp>
        <p:nvSpPr>
          <p:cNvPr id="24" name="Rectangle 2"/>
          <p:cNvSpPr txBox="1">
            <a:spLocks noChangeArrowheads="1"/>
          </p:cNvSpPr>
          <p:nvPr/>
        </p:nvSpPr>
        <p:spPr bwMode="auto">
          <a:xfrm>
            <a:off x="1778000" y="277200"/>
            <a:ext cx="8229600" cy="360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066"/>
                </a:solidFill>
                <a:latin typeface="微软雅黑" panose="020B0503020204020204" pitchFamily="34" charset="-122"/>
                <a:ea typeface="微软雅黑" panose="020B0503020204020204" pitchFamily="34" charset="-122"/>
                <a:cs typeface="+mn-cs"/>
                <a:sym typeface="微软雅黑" panose="020B0503020204020204" pitchFamily="34" charset="-122"/>
              </a:rPr>
              <a:t>北交所</a:t>
            </a:r>
          </a:p>
        </p:txBody>
      </p:sp>
      <p:grpSp>
        <p:nvGrpSpPr>
          <p:cNvPr id="28" name="组合 27">
            <a:extLst>
              <a:ext uri="{FF2B5EF4-FFF2-40B4-BE49-F238E27FC236}">
                <a16:creationId xmlns:a16="http://schemas.microsoft.com/office/drawing/2014/main" id="{306EA45A-BEED-4C80-9D08-E5F806B8A80B}"/>
              </a:ext>
            </a:extLst>
          </p:cNvPr>
          <p:cNvGrpSpPr/>
          <p:nvPr/>
        </p:nvGrpSpPr>
        <p:grpSpPr>
          <a:xfrm>
            <a:off x="3308771" y="1488824"/>
            <a:ext cx="1798709" cy="1000376"/>
            <a:chOff x="539468" y="1179875"/>
            <a:chExt cx="1214609" cy="891574"/>
          </a:xfrm>
        </p:grpSpPr>
        <p:sp>
          <p:nvSpPr>
            <p:cNvPr id="34" name="文本框 33">
              <a:extLst>
                <a:ext uri="{FF2B5EF4-FFF2-40B4-BE49-F238E27FC236}">
                  <a16:creationId xmlns:a16="http://schemas.microsoft.com/office/drawing/2014/main" id="{7F6EBE46-B50F-4B71-B62A-5EA54731E954}"/>
                </a:ext>
              </a:extLst>
            </p:cNvPr>
            <p:cNvSpPr txBox="1"/>
            <p:nvPr/>
          </p:nvSpPr>
          <p:spPr>
            <a:xfrm>
              <a:off x="539468" y="1179875"/>
              <a:ext cx="979838" cy="301732"/>
            </a:xfrm>
            <a:prstGeom prst="rect">
              <a:avLst/>
            </a:prstGeom>
            <a:noFill/>
          </p:spPr>
          <p:txBody>
            <a:bodyPr wrap="none" rtlCol="0">
              <a:spAutoFit/>
            </a:bodyPr>
            <a:lstStyle/>
            <a:p>
              <a:r>
                <a:rPr lang="en-US" altLang="zh-CN" sz="1600" dirty="0">
                  <a:latin typeface="微软雅黑" panose="020B0503020204020204" pitchFamily="34" charset="-122"/>
                  <a:ea typeface="微软雅黑" panose="020B0503020204020204" pitchFamily="34" charset="-122"/>
                  <a:sym typeface="微软雅黑" panose="020B0503020204020204" pitchFamily="34" charset="-122"/>
                </a:rPr>
                <a:t>12</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月上涨家数</a:t>
              </a:r>
            </a:p>
          </p:txBody>
        </p:sp>
        <p:sp>
          <p:nvSpPr>
            <p:cNvPr id="37" name="文本框 36">
              <a:extLst>
                <a:ext uri="{FF2B5EF4-FFF2-40B4-BE49-F238E27FC236}">
                  <a16:creationId xmlns:a16="http://schemas.microsoft.com/office/drawing/2014/main" id="{116B11F1-F8A6-410C-B38D-E84919E58AD4}"/>
                </a:ext>
              </a:extLst>
            </p:cNvPr>
            <p:cNvSpPr txBox="1"/>
            <p:nvPr/>
          </p:nvSpPr>
          <p:spPr>
            <a:xfrm>
              <a:off x="1386173" y="1608747"/>
              <a:ext cx="367904" cy="301733"/>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sz="1600" dirty="0">
                  <a:sym typeface="微软雅黑" panose="020B0503020204020204" pitchFamily="34" charset="-122"/>
                </a:rPr>
                <a:t>家</a:t>
              </a:r>
            </a:p>
          </p:txBody>
        </p:sp>
        <p:sp>
          <p:nvSpPr>
            <p:cNvPr id="38" name="文本框 37">
              <a:extLst>
                <a:ext uri="{FF2B5EF4-FFF2-40B4-BE49-F238E27FC236}">
                  <a16:creationId xmlns:a16="http://schemas.microsoft.com/office/drawing/2014/main" id="{59C6535C-A420-4E67-BF85-FC21230D7FBA}"/>
                </a:ext>
              </a:extLst>
            </p:cNvPr>
            <p:cNvSpPr txBox="1"/>
            <p:nvPr/>
          </p:nvSpPr>
          <p:spPr>
            <a:xfrm>
              <a:off x="971917" y="1495413"/>
              <a:ext cx="537004" cy="576036"/>
            </a:xfrm>
            <a:prstGeom prst="rect">
              <a:avLst/>
            </a:prstGeom>
            <a:noFill/>
          </p:spPr>
          <p:txBody>
            <a:bodyPr wrap="square" rtlCol="0">
              <a:spAutoFit/>
            </a:bodyPr>
            <a:lstStyle/>
            <a:p>
              <a:pPr algn="r"/>
              <a:r>
                <a:rPr lang="en-US" sz="3600" b="1" dirty="0">
                  <a:solidFill>
                    <a:srgbClr val="C0000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7</a:t>
              </a:r>
            </a:p>
          </p:txBody>
        </p:sp>
      </p:grpSp>
      <p:grpSp>
        <p:nvGrpSpPr>
          <p:cNvPr id="43" name="组合 42">
            <a:extLst>
              <a:ext uri="{FF2B5EF4-FFF2-40B4-BE49-F238E27FC236}">
                <a16:creationId xmlns:a16="http://schemas.microsoft.com/office/drawing/2014/main" id="{30D19DA7-9D57-4A96-80E5-B9B5841C1031}"/>
              </a:ext>
            </a:extLst>
          </p:cNvPr>
          <p:cNvGrpSpPr/>
          <p:nvPr/>
        </p:nvGrpSpPr>
        <p:grpSpPr>
          <a:xfrm>
            <a:off x="7626771" y="1488824"/>
            <a:ext cx="1798709" cy="1000376"/>
            <a:chOff x="539468" y="1179875"/>
            <a:chExt cx="1214609" cy="891574"/>
          </a:xfrm>
        </p:grpSpPr>
        <p:sp>
          <p:nvSpPr>
            <p:cNvPr id="44" name="文本框 43">
              <a:extLst>
                <a:ext uri="{FF2B5EF4-FFF2-40B4-BE49-F238E27FC236}">
                  <a16:creationId xmlns:a16="http://schemas.microsoft.com/office/drawing/2014/main" id="{F3B50F3C-3271-42F0-BE95-E8B0F271F97C}"/>
                </a:ext>
              </a:extLst>
            </p:cNvPr>
            <p:cNvSpPr txBox="1"/>
            <p:nvPr/>
          </p:nvSpPr>
          <p:spPr>
            <a:xfrm>
              <a:off x="539468" y="1179875"/>
              <a:ext cx="979838" cy="301732"/>
            </a:xfrm>
            <a:prstGeom prst="rect">
              <a:avLst/>
            </a:prstGeom>
            <a:noFill/>
          </p:spPr>
          <p:txBody>
            <a:bodyPr wrap="none" rtlCol="0">
              <a:spAutoFit/>
            </a:bodyPr>
            <a:lstStyle/>
            <a:p>
              <a:r>
                <a:rPr lang="en-US" altLang="zh-CN" sz="1600" dirty="0">
                  <a:latin typeface="微软雅黑" panose="020B0503020204020204" pitchFamily="34" charset="-122"/>
                  <a:ea typeface="微软雅黑" panose="020B0503020204020204" pitchFamily="34" charset="-122"/>
                  <a:sym typeface="微软雅黑" panose="020B0503020204020204" pitchFamily="34" charset="-122"/>
                </a:rPr>
                <a:t>12</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月下跌家数</a:t>
              </a:r>
            </a:p>
          </p:txBody>
        </p:sp>
        <p:sp>
          <p:nvSpPr>
            <p:cNvPr id="45" name="文本框 44">
              <a:extLst>
                <a:ext uri="{FF2B5EF4-FFF2-40B4-BE49-F238E27FC236}">
                  <a16:creationId xmlns:a16="http://schemas.microsoft.com/office/drawing/2014/main" id="{646508C3-1F9D-490B-9AEF-D1A46A69926D}"/>
                </a:ext>
              </a:extLst>
            </p:cNvPr>
            <p:cNvSpPr txBox="1"/>
            <p:nvPr/>
          </p:nvSpPr>
          <p:spPr>
            <a:xfrm>
              <a:off x="1386173" y="1608747"/>
              <a:ext cx="367904" cy="301733"/>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sz="1600" dirty="0">
                  <a:sym typeface="微软雅黑" panose="020B0503020204020204" pitchFamily="34" charset="-122"/>
                </a:rPr>
                <a:t>家</a:t>
              </a:r>
            </a:p>
          </p:txBody>
        </p:sp>
        <p:sp>
          <p:nvSpPr>
            <p:cNvPr id="46" name="文本框 45">
              <a:extLst>
                <a:ext uri="{FF2B5EF4-FFF2-40B4-BE49-F238E27FC236}">
                  <a16:creationId xmlns:a16="http://schemas.microsoft.com/office/drawing/2014/main" id="{936E5053-1076-46E7-B33A-ECC626E77D06}"/>
                </a:ext>
              </a:extLst>
            </p:cNvPr>
            <p:cNvSpPr txBox="1"/>
            <p:nvPr/>
          </p:nvSpPr>
          <p:spPr>
            <a:xfrm>
              <a:off x="971917" y="1495413"/>
              <a:ext cx="537004" cy="576036"/>
            </a:xfrm>
            <a:prstGeom prst="rect">
              <a:avLst/>
            </a:prstGeom>
            <a:noFill/>
          </p:spPr>
          <p:txBody>
            <a:bodyPr wrap="square" rtlCol="0">
              <a:spAutoFit/>
            </a:bodyPr>
            <a:lstStyle/>
            <a:p>
              <a:r>
                <a:rPr lang="en-US" sz="3600" b="1" dirty="0">
                  <a:solidFill>
                    <a:srgbClr val="00B05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72</a:t>
              </a:r>
            </a:p>
          </p:txBody>
        </p:sp>
      </p:grpSp>
      <p:grpSp>
        <p:nvGrpSpPr>
          <p:cNvPr id="51" name="组合 50">
            <a:extLst>
              <a:ext uri="{FF2B5EF4-FFF2-40B4-BE49-F238E27FC236}">
                <a16:creationId xmlns:a16="http://schemas.microsoft.com/office/drawing/2014/main" id="{5F1D77F8-F0BB-4209-899C-85DC16DB8629}"/>
              </a:ext>
            </a:extLst>
          </p:cNvPr>
          <p:cNvGrpSpPr/>
          <p:nvPr/>
        </p:nvGrpSpPr>
        <p:grpSpPr>
          <a:xfrm>
            <a:off x="5467771" y="1488824"/>
            <a:ext cx="1798709" cy="1000376"/>
            <a:chOff x="539468" y="1179875"/>
            <a:chExt cx="1214609" cy="891574"/>
          </a:xfrm>
        </p:grpSpPr>
        <p:sp>
          <p:nvSpPr>
            <p:cNvPr id="52" name="文本框 51">
              <a:extLst>
                <a:ext uri="{FF2B5EF4-FFF2-40B4-BE49-F238E27FC236}">
                  <a16:creationId xmlns:a16="http://schemas.microsoft.com/office/drawing/2014/main" id="{DF778C84-6CA6-4D8E-8199-A43C8C0E497E}"/>
                </a:ext>
              </a:extLst>
            </p:cNvPr>
            <p:cNvSpPr txBox="1"/>
            <p:nvPr/>
          </p:nvSpPr>
          <p:spPr>
            <a:xfrm>
              <a:off x="539468" y="1179875"/>
              <a:ext cx="979838" cy="301732"/>
            </a:xfrm>
            <a:prstGeom prst="rect">
              <a:avLst/>
            </a:prstGeom>
            <a:noFill/>
          </p:spPr>
          <p:txBody>
            <a:bodyPr wrap="none" rtlCol="0">
              <a:spAutoFit/>
            </a:bodyPr>
            <a:lstStyle/>
            <a:p>
              <a:r>
                <a:rPr lang="en-US" altLang="zh-CN" sz="1600" dirty="0">
                  <a:latin typeface="微软雅黑" panose="020B0503020204020204" pitchFamily="34" charset="-122"/>
                  <a:ea typeface="微软雅黑" panose="020B0503020204020204" pitchFamily="34" charset="-122"/>
                  <a:sym typeface="微软雅黑" panose="020B0503020204020204" pitchFamily="34" charset="-122"/>
                </a:rPr>
                <a:t>12</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月持平家数</a:t>
              </a:r>
            </a:p>
          </p:txBody>
        </p:sp>
        <p:sp>
          <p:nvSpPr>
            <p:cNvPr id="53" name="文本框 52">
              <a:extLst>
                <a:ext uri="{FF2B5EF4-FFF2-40B4-BE49-F238E27FC236}">
                  <a16:creationId xmlns:a16="http://schemas.microsoft.com/office/drawing/2014/main" id="{FE385868-A142-4196-8848-50E751B2C330}"/>
                </a:ext>
              </a:extLst>
            </p:cNvPr>
            <p:cNvSpPr txBox="1"/>
            <p:nvPr/>
          </p:nvSpPr>
          <p:spPr>
            <a:xfrm>
              <a:off x="1386173" y="1608747"/>
              <a:ext cx="367904" cy="301733"/>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sz="1600" dirty="0">
                  <a:sym typeface="微软雅黑" panose="020B0503020204020204" pitchFamily="34" charset="-122"/>
                </a:rPr>
                <a:t>家</a:t>
              </a:r>
            </a:p>
          </p:txBody>
        </p:sp>
        <p:sp>
          <p:nvSpPr>
            <p:cNvPr id="54" name="文本框 53">
              <a:extLst>
                <a:ext uri="{FF2B5EF4-FFF2-40B4-BE49-F238E27FC236}">
                  <a16:creationId xmlns:a16="http://schemas.microsoft.com/office/drawing/2014/main" id="{474903F9-08E2-49E0-9A0A-035109BE8D43}"/>
                </a:ext>
              </a:extLst>
            </p:cNvPr>
            <p:cNvSpPr txBox="1"/>
            <p:nvPr/>
          </p:nvSpPr>
          <p:spPr>
            <a:xfrm>
              <a:off x="1145579" y="1495413"/>
              <a:ext cx="537004" cy="576036"/>
            </a:xfrm>
            <a:prstGeom prst="rect">
              <a:avLst/>
            </a:prstGeom>
            <a:noFill/>
          </p:spPr>
          <p:txBody>
            <a:bodyPr wrap="square" rtlCol="0">
              <a:spAutoFit/>
            </a:bodyPr>
            <a:lstStyle/>
            <a:p>
              <a:r>
                <a:rPr lang="en-US" sz="3600" b="1" dirty="0">
                  <a:solidFill>
                    <a:srgbClr val="417EC1"/>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3</a:t>
              </a:r>
            </a:p>
          </p:txBody>
        </p:sp>
      </p:grpSp>
      <p:graphicFrame>
        <p:nvGraphicFramePr>
          <p:cNvPr id="25" name="图表 24">
            <a:extLst>
              <a:ext uri="{FF2B5EF4-FFF2-40B4-BE49-F238E27FC236}">
                <a16:creationId xmlns:a16="http://schemas.microsoft.com/office/drawing/2014/main" id="{9AA6CE75-D1E4-46A3-BD6E-7BFB62883B69}"/>
              </a:ext>
            </a:extLst>
          </p:cNvPr>
          <p:cNvGraphicFramePr>
            <a:graphicFrameLocks/>
          </p:cNvGraphicFramePr>
          <p:nvPr>
            <p:extLst>
              <p:ext uri="{D42A27DB-BD31-4B8C-83A1-F6EECF244321}">
                <p14:modId xmlns:p14="http://schemas.microsoft.com/office/powerpoint/2010/main" val="3380098526"/>
              </p:ext>
            </p:extLst>
          </p:nvPr>
        </p:nvGraphicFramePr>
        <p:xfrm>
          <a:off x="1774825" y="2492374"/>
          <a:ext cx="8642350" cy="3934929"/>
        </p:xfrm>
        <a:graphic>
          <a:graphicData uri="http://schemas.openxmlformats.org/drawingml/2006/chart">
            <c:chart xmlns:c="http://schemas.openxmlformats.org/drawingml/2006/chart" xmlns:r="http://schemas.openxmlformats.org/officeDocument/2006/relationships" r:id="rId3"/>
          </a:graphicData>
        </a:graphic>
      </p:graphicFrame>
      <p:grpSp>
        <p:nvGrpSpPr>
          <p:cNvPr id="26" name="组合 25">
            <a:extLst>
              <a:ext uri="{FF2B5EF4-FFF2-40B4-BE49-F238E27FC236}">
                <a16:creationId xmlns:a16="http://schemas.microsoft.com/office/drawing/2014/main" id="{A3EE0042-3103-4ECF-985F-2A3CF10ADC71}"/>
              </a:ext>
            </a:extLst>
          </p:cNvPr>
          <p:cNvGrpSpPr/>
          <p:nvPr/>
        </p:nvGrpSpPr>
        <p:grpSpPr>
          <a:xfrm>
            <a:off x="9675061" y="1491999"/>
            <a:ext cx="1620957" cy="1000376"/>
            <a:chOff x="539468" y="1179875"/>
            <a:chExt cx="1220242" cy="891574"/>
          </a:xfrm>
        </p:grpSpPr>
        <p:sp>
          <p:nvSpPr>
            <p:cNvPr id="29" name="文本框 28">
              <a:extLst>
                <a:ext uri="{FF2B5EF4-FFF2-40B4-BE49-F238E27FC236}">
                  <a16:creationId xmlns:a16="http://schemas.microsoft.com/office/drawing/2014/main" id="{CA164129-16C8-47C0-BECE-23BD48FECE88}"/>
                </a:ext>
              </a:extLst>
            </p:cNvPr>
            <p:cNvSpPr txBox="1"/>
            <p:nvPr/>
          </p:nvSpPr>
          <p:spPr>
            <a:xfrm>
              <a:off x="539468" y="1179875"/>
              <a:ext cx="1220242" cy="301732"/>
            </a:xfrm>
            <a:prstGeom prst="rect">
              <a:avLst/>
            </a:prstGeom>
            <a:noFill/>
          </p:spPr>
          <p:txBody>
            <a:bodyPr wrap="none" rtlCol="0">
              <a:spAutoFit/>
            </a:bodyPr>
            <a:lstStyle/>
            <a:p>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新上市企业家数</a:t>
              </a:r>
            </a:p>
          </p:txBody>
        </p:sp>
        <p:sp>
          <p:nvSpPr>
            <p:cNvPr id="30" name="文本框 29">
              <a:extLst>
                <a:ext uri="{FF2B5EF4-FFF2-40B4-BE49-F238E27FC236}">
                  <a16:creationId xmlns:a16="http://schemas.microsoft.com/office/drawing/2014/main" id="{C8DA34CC-B961-45CA-ACF5-BEFBC456E36E}"/>
                </a:ext>
              </a:extLst>
            </p:cNvPr>
            <p:cNvSpPr txBox="1"/>
            <p:nvPr/>
          </p:nvSpPr>
          <p:spPr>
            <a:xfrm>
              <a:off x="1386173" y="1608747"/>
              <a:ext cx="367904" cy="301733"/>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sz="1600" dirty="0">
                  <a:sym typeface="微软雅黑" panose="020B0503020204020204" pitchFamily="34" charset="-122"/>
                </a:rPr>
                <a:t>家</a:t>
              </a:r>
            </a:p>
          </p:txBody>
        </p:sp>
        <p:sp>
          <p:nvSpPr>
            <p:cNvPr id="31" name="文本框 30">
              <a:extLst>
                <a:ext uri="{FF2B5EF4-FFF2-40B4-BE49-F238E27FC236}">
                  <a16:creationId xmlns:a16="http://schemas.microsoft.com/office/drawing/2014/main" id="{92C67E80-F303-478B-8475-3D01083A2D25}"/>
                </a:ext>
              </a:extLst>
            </p:cNvPr>
            <p:cNvSpPr txBox="1"/>
            <p:nvPr/>
          </p:nvSpPr>
          <p:spPr>
            <a:xfrm>
              <a:off x="971917" y="1495413"/>
              <a:ext cx="537004" cy="576036"/>
            </a:xfrm>
            <a:prstGeom prst="rect">
              <a:avLst/>
            </a:prstGeom>
            <a:noFill/>
          </p:spPr>
          <p:txBody>
            <a:bodyPr wrap="square" rtlCol="0">
              <a:spAutoFit/>
            </a:bodyPr>
            <a:lstStyle/>
            <a:p>
              <a:pPr algn="r"/>
              <a:r>
                <a:rPr lang="en-US" sz="3600" b="1" dirty="0">
                  <a:solidFill>
                    <a:srgbClr val="0B88A1"/>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2</a:t>
              </a:r>
            </a:p>
          </p:txBody>
        </p:sp>
      </p:grpSp>
    </p:spTree>
    <p:extLst>
      <p:ext uri="{BB962C8B-B14F-4D97-AF65-F5344CB8AC3E}">
        <p14:creationId xmlns:p14="http://schemas.microsoft.com/office/powerpoint/2010/main" val="162291972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bwMode="auto">
          <a:xfrm>
            <a:off x="1778000" y="277200"/>
            <a:ext cx="8229600" cy="360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066"/>
                </a:solidFill>
                <a:latin typeface="微软雅黑" panose="020B0503020204020204" pitchFamily="34" charset="-122"/>
                <a:ea typeface="微软雅黑" panose="020B0503020204020204" pitchFamily="34" charset="-122"/>
                <a:cs typeface="+mn-cs"/>
                <a:sym typeface="微软雅黑" panose="020B0503020204020204" pitchFamily="34" charset="-122"/>
              </a:rPr>
              <a:t>科创板</a:t>
            </a:r>
            <a:r>
              <a:rPr lang="en-US" altLang="zh-CN" sz="2400" b="1" dirty="0">
                <a:solidFill>
                  <a:srgbClr val="000066"/>
                </a:solidFill>
                <a:latin typeface="微软雅黑" panose="020B0503020204020204" pitchFamily="34" charset="-122"/>
                <a:ea typeface="微软雅黑" panose="020B0503020204020204" pitchFamily="34" charset="-122"/>
                <a:cs typeface="+mn-cs"/>
                <a:sym typeface="微软雅黑" panose="020B0503020204020204" pitchFamily="34" charset="-122"/>
              </a:rPr>
              <a:t>1</a:t>
            </a:r>
            <a:r>
              <a:rPr lang="zh-CN" altLang="en-US" sz="2400" b="1" dirty="0">
                <a:solidFill>
                  <a:srgbClr val="000066"/>
                </a:solidFill>
                <a:latin typeface="微软雅黑" panose="020B0503020204020204" pitchFamily="34" charset="-122"/>
                <a:ea typeface="微软雅黑" panose="020B0503020204020204" pitchFamily="34" charset="-122"/>
                <a:cs typeface="+mn-cs"/>
                <a:sym typeface="微软雅黑" panose="020B0503020204020204" pitchFamily="34" charset="-122"/>
              </a:rPr>
              <a:t>月总市值变化情况</a:t>
            </a:r>
          </a:p>
        </p:txBody>
      </p:sp>
      <p:graphicFrame>
        <p:nvGraphicFramePr>
          <p:cNvPr id="7" name="表格 6">
            <a:extLst>
              <a:ext uri="{FF2B5EF4-FFF2-40B4-BE49-F238E27FC236}">
                <a16:creationId xmlns:a16="http://schemas.microsoft.com/office/drawing/2014/main" id="{F1D80236-BD19-4AC2-A082-B08DD849B132}"/>
              </a:ext>
            </a:extLst>
          </p:cNvPr>
          <p:cNvGraphicFramePr>
            <a:graphicFrameLocks noGrp="1"/>
          </p:cNvGraphicFramePr>
          <p:nvPr>
            <p:extLst>
              <p:ext uri="{D42A27DB-BD31-4B8C-83A1-F6EECF244321}">
                <p14:modId xmlns:p14="http://schemas.microsoft.com/office/powerpoint/2010/main" val="979517134"/>
              </p:ext>
            </p:extLst>
          </p:nvPr>
        </p:nvGraphicFramePr>
        <p:xfrm>
          <a:off x="1774826" y="3886200"/>
          <a:ext cx="8642351" cy="2590804"/>
        </p:xfrm>
        <a:graphic>
          <a:graphicData uri="http://schemas.openxmlformats.org/drawingml/2006/table">
            <a:tbl>
              <a:tblPr/>
              <a:tblGrid>
                <a:gridCol w="1597024">
                  <a:extLst>
                    <a:ext uri="{9D8B030D-6E8A-4147-A177-3AD203B41FA5}">
                      <a16:colId xmlns:a16="http://schemas.microsoft.com/office/drawing/2014/main" val="605956437"/>
                    </a:ext>
                  </a:extLst>
                </a:gridCol>
                <a:gridCol w="1666875">
                  <a:extLst>
                    <a:ext uri="{9D8B030D-6E8A-4147-A177-3AD203B41FA5}">
                      <a16:colId xmlns:a16="http://schemas.microsoft.com/office/drawing/2014/main" val="104270124"/>
                    </a:ext>
                  </a:extLst>
                </a:gridCol>
                <a:gridCol w="1847850">
                  <a:extLst>
                    <a:ext uri="{9D8B030D-6E8A-4147-A177-3AD203B41FA5}">
                      <a16:colId xmlns:a16="http://schemas.microsoft.com/office/drawing/2014/main" val="709513755"/>
                    </a:ext>
                  </a:extLst>
                </a:gridCol>
                <a:gridCol w="1895475">
                  <a:extLst>
                    <a:ext uri="{9D8B030D-6E8A-4147-A177-3AD203B41FA5}">
                      <a16:colId xmlns:a16="http://schemas.microsoft.com/office/drawing/2014/main" val="651154450"/>
                    </a:ext>
                  </a:extLst>
                </a:gridCol>
                <a:gridCol w="1635127">
                  <a:extLst>
                    <a:ext uri="{9D8B030D-6E8A-4147-A177-3AD203B41FA5}">
                      <a16:colId xmlns:a16="http://schemas.microsoft.com/office/drawing/2014/main" val="943403088"/>
                    </a:ext>
                  </a:extLst>
                </a:gridCol>
              </a:tblGrid>
              <a:tr h="441224">
                <a:tc>
                  <a:txBody>
                    <a:bodyPr/>
                    <a:lstStyle/>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证券代码</a:t>
                      </a:r>
                    </a:p>
                  </a:txBody>
                  <a:tcPr marL="4763" marR="4763" marT="4763" marB="0" anchor="ctr">
                    <a:lnL>
                      <a:noFill/>
                    </a:lnL>
                    <a:lnR>
                      <a:noFill/>
                    </a:lnR>
                    <a:lnT>
                      <a:noFill/>
                    </a:lnT>
                    <a:lnB>
                      <a:noFill/>
                    </a:lnB>
                    <a:solidFill>
                      <a:srgbClr val="4472C4"/>
                    </a:solidFill>
                  </a:tcPr>
                </a:tc>
                <a:tc>
                  <a:txBody>
                    <a:bodyPr/>
                    <a:lstStyle/>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证券名称</a:t>
                      </a:r>
                    </a:p>
                  </a:txBody>
                  <a:tcPr marL="4763" marR="4763" marT="4763" marB="0" anchor="ctr">
                    <a:lnL>
                      <a:noFill/>
                    </a:lnL>
                    <a:lnR>
                      <a:noFill/>
                    </a:lnR>
                    <a:lnT>
                      <a:noFill/>
                    </a:lnT>
                    <a:lnB>
                      <a:noFill/>
                    </a:lnB>
                    <a:solidFill>
                      <a:srgbClr val="4472C4"/>
                    </a:solidFill>
                  </a:tcPr>
                </a:tc>
                <a:tc>
                  <a:txBody>
                    <a:bodyPr/>
                    <a:lstStyle/>
                    <a:p>
                      <a:pPr algn="ctr" fontAlgn="ctr"/>
                      <a:r>
                        <a:rPr lang="en-US" altLang="zh-CN"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2021/12/31</a:t>
                      </a: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总市值</a:t>
                      </a:r>
                      <a:endParaRPr lang="en-US" altLang="zh-CN"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endParaRPr>
                    </a:p>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（亿元）</a:t>
                      </a:r>
                    </a:p>
                  </a:txBody>
                  <a:tcPr marL="4763" marR="4763" marT="4763" marB="0" anchor="ctr">
                    <a:lnL>
                      <a:noFill/>
                    </a:lnL>
                    <a:lnR>
                      <a:noFill/>
                    </a:lnR>
                    <a:lnT>
                      <a:noFill/>
                    </a:lnT>
                    <a:lnB>
                      <a:noFill/>
                    </a:lnB>
                    <a:solidFill>
                      <a:srgbClr val="4472C4"/>
                    </a:solidFill>
                  </a:tcPr>
                </a:tc>
                <a:tc>
                  <a:txBody>
                    <a:bodyPr/>
                    <a:lstStyle/>
                    <a:p>
                      <a:pPr algn="ctr" fontAlgn="ctr"/>
                      <a:r>
                        <a:rPr lang="en-US" altLang="zh-CN"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2022/1/31</a:t>
                      </a: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总市值</a:t>
                      </a:r>
                      <a:endParaRPr lang="en-US" altLang="zh-CN"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endParaRPr>
                    </a:p>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（亿元）</a:t>
                      </a:r>
                    </a:p>
                  </a:txBody>
                  <a:tcPr marL="4763" marR="4763" marT="4763" marB="0" anchor="ctr">
                    <a:lnL>
                      <a:noFill/>
                    </a:lnL>
                    <a:lnR>
                      <a:noFill/>
                    </a:lnR>
                    <a:lnT>
                      <a:noFill/>
                    </a:lnT>
                    <a:lnB>
                      <a:noFill/>
                    </a:lnB>
                    <a:solidFill>
                      <a:srgbClr val="4472C4"/>
                    </a:solidFill>
                  </a:tcPr>
                </a:tc>
                <a:tc>
                  <a:txBody>
                    <a:bodyPr/>
                    <a:lstStyle/>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月涨跌幅</a:t>
                      </a:r>
                    </a:p>
                  </a:txBody>
                  <a:tcPr marL="4763" marR="4763" marT="4763" marB="0" anchor="ctr">
                    <a:lnL>
                      <a:noFill/>
                    </a:lnL>
                    <a:lnR>
                      <a:noFill/>
                    </a:lnR>
                    <a:lnT>
                      <a:noFill/>
                    </a:lnT>
                    <a:lnB>
                      <a:noFill/>
                    </a:lnB>
                    <a:solidFill>
                      <a:srgbClr val="4472C4"/>
                    </a:solidFill>
                  </a:tcPr>
                </a:tc>
                <a:extLst>
                  <a:ext uri="{0D108BD9-81ED-4DB2-BD59-A6C34878D82A}">
                    <a16:rowId xmlns:a16="http://schemas.microsoft.com/office/drawing/2014/main" val="550815684"/>
                  </a:ext>
                </a:extLst>
              </a:tr>
              <a:tr h="214958">
                <a:tc>
                  <a:txBody>
                    <a:bodyPr/>
                    <a:lstStyle/>
                    <a:p>
                      <a:pPr algn="ctr" fontAlgn="b"/>
                      <a:r>
                        <a:rPr lang="en-US" sz="1200" b="0" i="0" u="none" strike="noStrike">
                          <a:solidFill>
                            <a:srgbClr val="000000"/>
                          </a:solidFill>
                          <a:effectLst/>
                          <a:latin typeface="微软雅黑" panose="020B0503020204020204" pitchFamily="34" charset="-122"/>
                          <a:ea typeface="微软雅黑" panose="020B0503020204020204" pitchFamily="34" charset="-122"/>
                        </a:rPr>
                        <a:t>688058.SH</a:t>
                      </a:r>
                    </a:p>
                  </a:txBody>
                  <a:tcPr marL="9525" marR="9525" marT="9525" marB="0" anchor="ctr">
                    <a:lnL>
                      <a:noFill/>
                    </a:lnL>
                    <a:lnR>
                      <a:noFill/>
                    </a:lnR>
                    <a:lnT>
                      <a:noFill/>
                    </a:lnT>
                    <a:lnB>
                      <a:noFill/>
                    </a:lnB>
                    <a:solidFill>
                      <a:srgbClr val="D9D9D9"/>
                    </a:solidFill>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宝兰德</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32.44</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47.03</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44.96%</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2404048512"/>
                  </a:ext>
                </a:extLst>
              </a:tr>
              <a:tr h="214958">
                <a:tc>
                  <a:txBody>
                    <a:bodyPr/>
                    <a:lstStyle/>
                    <a:p>
                      <a:pPr algn="ctr" fontAlgn="b"/>
                      <a:r>
                        <a:rPr lang="en-US" sz="1200" b="0" i="0" u="none" strike="noStrike">
                          <a:solidFill>
                            <a:srgbClr val="000000"/>
                          </a:solidFill>
                          <a:effectLst/>
                          <a:latin typeface="微软雅黑" panose="020B0503020204020204" pitchFamily="34" charset="-122"/>
                          <a:ea typeface="微软雅黑" panose="020B0503020204020204" pitchFamily="34" charset="-122"/>
                        </a:rPr>
                        <a:t>688156.SH</a:t>
                      </a:r>
                    </a:p>
                  </a:txBody>
                  <a:tcPr marL="9525" marR="9525" marT="9525" marB="0" anchor="ctr">
                    <a:lnL>
                      <a:noFill/>
                    </a:lnL>
                    <a:lnR>
                      <a:noFill/>
                    </a:lnR>
                    <a:lnT>
                      <a:noFill/>
                    </a:lnT>
                    <a:lnB>
                      <a:noFill/>
                    </a:lnB>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路德环境</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17.95</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23.68</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31.87%</a:t>
                      </a:r>
                    </a:p>
                  </a:txBody>
                  <a:tcPr marL="9525" marR="9525" marT="9525" marB="0" anchor="ctr">
                    <a:lnL>
                      <a:noFill/>
                    </a:lnL>
                    <a:lnR>
                      <a:noFill/>
                    </a:lnR>
                    <a:lnT>
                      <a:noFill/>
                    </a:lnT>
                    <a:lnB>
                      <a:noFill/>
                    </a:lnB>
                  </a:tcPr>
                </a:tc>
                <a:extLst>
                  <a:ext uri="{0D108BD9-81ED-4DB2-BD59-A6C34878D82A}">
                    <a16:rowId xmlns:a16="http://schemas.microsoft.com/office/drawing/2014/main" val="1294998345"/>
                  </a:ext>
                </a:extLst>
              </a:tr>
              <a:tr h="214958">
                <a:tc>
                  <a:txBody>
                    <a:bodyPr/>
                    <a:lstStyle/>
                    <a:p>
                      <a:pPr algn="ctr" fontAlgn="b"/>
                      <a:r>
                        <a:rPr lang="en-US" sz="1200" b="0" i="0" u="none" strike="noStrike">
                          <a:solidFill>
                            <a:srgbClr val="000000"/>
                          </a:solidFill>
                          <a:effectLst/>
                          <a:latin typeface="微软雅黑" panose="020B0503020204020204" pitchFamily="34" charset="-122"/>
                          <a:ea typeface="微软雅黑" panose="020B0503020204020204" pitchFamily="34" charset="-122"/>
                        </a:rPr>
                        <a:t>688377.SH</a:t>
                      </a:r>
                    </a:p>
                  </a:txBody>
                  <a:tcPr marL="9525" marR="9525" marT="9525" marB="0" anchor="ctr">
                    <a:lnL>
                      <a:noFill/>
                    </a:lnL>
                    <a:lnR>
                      <a:noFill/>
                    </a:lnR>
                    <a:lnT>
                      <a:noFill/>
                    </a:lnT>
                    <a:lnB>
                      <a:noFill/>
                    </a:lnB>
                    <a:solidFill>
                      <a:srgbClr val="D9D9D9"/>
                    </a:solidFill>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迪威尔</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36.23</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45.10</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24.50%</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1238872437"/>
                  </a:ext>
                </a:extLst>
              </a:tr>
              <a:tr h="214958">
                <a:tc>
                  <a:txBody>
                    <a:bodyPr/>
                    <a:lstStyle/>
                    <a:p>
                      <a:pPr algn="ctr" fontAlgn="b"/>
                      <a:r>
                        <a:rPr lang="en-US" sz="1200" b="0" i="0" u="none" strike="noStrike">
                          <a:solidFill>
                            <a:srgbClr val="000000"/>
                          </a:solidFill>
                          <a:effectLst/>
                          <a:latin typeface="微软雅黑" panose="020B0503020204020204" pitchFamily="34" charset="-122"/>
                          <a:ea typeface="微软雅黑" panose="020B0503020204020204" pitchFamily="34" charset="-122"/>
                        </a:rPr>
                        <a:t>688232.SH</a:t>
                      </a:r>
                    </a:p>
                  </a:txBody>
                  <a:tcPr marL="9525" marR="9525" marT="9525" marB="0" anchor="ctr">
                    <a:lnL>
                      <a:noFill/>
                    </a:lnL>
                    <a:lnR>
                      <a:noFill/>
                    </a:lnR>
                    <a:lnT>
                      <a:noFill/>
                    </a:lnT>
                    <a:lnB>
                      <a:noFill/>
                    </a:lnB>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新点软件</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143.39</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177.24</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23.61%</a:t>
                      </a:r>
                    </a:p>
                  </a:txBody>
                  <a:tcPr marL="9525" marR="9525" marT="9525" marB="0" anchor="ctr">
                    <a:lnL>
                      <a:noFill/>
                    </a:lnL>
                    <a:lnR>
                      <a:noFill/>
                    </a:lnR>
                    <a:lnT>
                      <a:noFill/>
                    </a:lnT>
                    <a:lnB>
                      <a:noFill/>
                    </a:lnB>
                  </a:tcPr>
                </a:tc>
                <a:extLst>
                  <a:ext uri="{0D108BD9-81ED-4DB2-BD59-A6C34878D82A}">
                    <a16:rowId xmlns:a16="http://schemas.microsoft.com/office/drawing/2014/main" val="3112206902"/>
                  </a:ext>
                </a:extLst>
              </a:tr>
              <a:tr h="214958">
                <a:tc>
                  <a:txBody>
                    <a:bodyPr/>
                    <a:lstStyle/>
                    <a:p>
                      <a:pPr algn="ctr" fontAlgn="b"/>
                      <a:r>
                        <a:rPr lang="en-US" sz="1200" b="0" i="0" u="none" strike="noStrike">
                          <a:solidFill>
                            <a:srgbClr val="000000"/>
                          </a:solidFill>
                          <a:effectLst/>
                          <a:latin typeface="微软雅黑" panose="020B0503020204020204" pitchFamily="34" charset="-122"/>
                          <a:ea typeface="微软雅黑" panose="020B0503020204020204" pitchFamily="34" charset="-122"/>
                        </a:rPr>
                        <a:t>688196.SH</a:t>
                      </a:r>
                    </a:p>
                  </a:txBody>
                  <a:tcPr marL="9525" marR="9525" marT="9525" marB="0" anchor="ctr">
                    <a:lnL>
                      <a:noFill/>
                    </a:lnL>
                    <a:lnR>
                      <a:noFill/>
                    </a:lnR>
                    <a:lnT>
                      <a:noFill/>
                    </a:lnT>
                    <a:lnB>
                      <a:noFill/>
                    </a:lnB>
                    <a:solidFill>
                      <a:srgbClr val="D9D9D9"/>
                    </a:solidFill>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卓越新能</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70.12</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86.60</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23.52%</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4173410561"/>
                  </a:ext>
                </a:extLst>
              </a:tr>
              <a:tr h="214958">
                <a:tc>
                  <a:txBody>
                    <a:bodyPr/>
                    <a:lstStyle/>
                    <a:p>
                      <a:pPr algn="ctr" fontAlgn="b"/>
                      <a:r>
                        <a:rPr lang="en-US" sz="1200" b="0" i="0" u="none" strike="noStrike">
                          <a:solidFill>
                            <a:srgbClr val="000000"/>
                          </a:solidFill>
                          <a:effectLst/>
                          <a:latin typeface="微软雅黑" panose="020B0503020204020204" pitchFamily="34" charset="-122"/>
                          <a:ea typeface="微软雅黑" panose="020B0503020204020204" pitchFamily="34" charset="-122"/>
                        </a:rPr>
                        <a:t>688068.SH</a:t>
                      </a:r>
                    </a:p>
                  </a:txBody>
                  <a:tcPr marL="9525" marR="9525" marT="9525" marB="0" anchor="ctr">
                    <a:lnL>
                      <a:noFill/>
                    </a:lnL>
                    <a:lnR>
                      <a:noFill/>
                    </a:lnR>
                    <a:lnT>
                      <a:noFill/>
                    </a:lnT>
                    <a:lnB>
                      <a:noFill/>
                    </a:lnB>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热景生物</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72.24</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86.14</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19.24%</a:t>
                      </a:r>
                    </a:p>
                  </a:txBody>
                  <a:tcPr marL="9525" marR="9525" marT="9525" marB="0" anchor="ctr">
                    <a:lnL>
                      <a:noFill/>
                    </a:lnL>
                    <a:lnR>
                      <a:noFill/>
                    </a:lnR>
                    <a:lnT>
                      <a:noFill/>
                    </a:lnT>
                    <a:lnB>
                      <a:noFill/>
                    </a:lnB>
                  </a:tcPr>
                </a:tc>
                <a:extLst>
                  <a:ext uri="{0D108BD9-81ED-4DB2-BD59-A6C34878D82A}">
                    <a16:rowId xmlns:a16="http://schemas.microsoft.com/office/drawing/2014/main" val="472757266"/>
                  </a:ext>
                </a:extLst>
              </a:tr>
              <a:tr h="214958">
                <a:tc>
                  <a:txBody>
                    <a:bodyPr/>
                    <a:lstStyle/>
                    <a:p>
                      <a:pPr algn="ctr" fontAlgn="b"/>
                      <a:r>
                        <a:rPr lang="en-US" sz="1200" b="0" i="0" u="none" strike="noStrike">
                          <a:solidFill>
                            <a:srgbClr val="000000"/>
                          </a:solidFill>
                          <a:effectLst/>
                          <a:latin typeface="微软雅黑" panose="020B0503020204020204" pitchFamily="34" charset="-122"/>
                          <a:ea typeface="微软雅黑" panose="020B0503020204020204" pitchFamily="34" charset="-122"/>
                        </a:rPr>
                        <a:t>688260.SH</a:t>
                      </a:r>
                    </a:p>
                  </a:txBody>
                  <a:tcPr marL="9525" marR="9525" marT="9525" marB="0" anchor="ctr">
                    <a:lnL>
                      <a:noFill/>
                    </a:lnL>
                    <a:lnR>
                      <a:noFill/>
                    </a:lnR>
                    <a:lnT>
                      <a:noFill/>
                    </a:lnT>
                    <a:lnB>
                      <a:noFill/>
                    </a:lnB>
                    <a:solidFill>
                      <a:srgbClr val="D9D9D9"/>
                    </a:solidFill>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昀冢科技</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19.99</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23.05</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15.31%</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3284516404"/>
                  </a:ext>
                </a:extLst>
              </a:tr>
              <a:tr h="214958">
                <a:tc>
                  <a:txBody>
                    <a:bodyPr/>
                    <a:lstStyle/>
                    <a:p>
                      <a:pPr algn="ctr" fontAlgn="b"/>
                      <a:r>
                        <a:rPr lang="en-US" sz="1200" b="0" i="0" u="none" strike="noStrike">
                          <a:solidFill>
                            <a:srgbClr val="000000"/>
                          </a:solidFill>
                          <a:effectLst/>
                          <a:latin typeface="微软雅黑" panose="020B0503020204020204" pitchFamily="34" charset="-122"/>
                          <a:ea typeface="微软雅黑" panose="020B0503020204020204" pitchFamily="34" charset="-122"/>
                        </a:rPr>
                        <a:t>688557.SH</a:t>
                      </a:r>
                    </a:p>
                  </a:txBody>
                  <a:tcPr marL="9525" marR="9525" marT="9525" marB="0" anchor="ctr">
                    <a:lnL>
                      <a:noFill/>
                    </a:lnL>
                    <a:lnR>
                      <a:noFill/>
                    </a:lnR>
                    <a:lnT>
                      <a:noFill/>
                    </a:lnT>
                    <a:lnB>
                      <a:noFill/>
                    </a:lnB>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兰剑智能</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19.98</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22.64</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13.27%</a:t>
                      </a:r>
                    </a:p>
                  </a:txBody>
                  <a:tcPr marL="9525" marR="9525" marT="9525" marB="0" anchor="ctr">
                    <a:lnL>
                      <a:noFill/>
                    </a:lnL>
                    <a:lnR>
                      <a:noFill/>
                    </a:lnR>
                    <a:lnT>
                      <a:noFill/>
                    </a:lnT>
                    <a:lnB>
                      <a:noFill/>
                    </a:lnB>
                  </a:tcPr>
                </a:tc>
                <a:extLst>
                  <a:ext uri="{0D108BD9-81ED-4DB2-BD59-A6C34878D82A}">
                    <a16:rowId xmlns:a16="http://schemas.microsoft.com/office/drawing/2014/main" val="2903859195"/>
                  </a:ext>
                </a:extLst>
              </a:tr>
              <a:tr h="214958">
                <a:tc>
                  <a:txBody>
                    <a:bodyPr/>
                    <a:lstStyle/>
                    <a:p>
                      <a:pPr algn="ctr" fontAlgn="b"/>
                      <a:r>
                        <a:rPr lang="en-US" sz="1200" b="0" i="0" u="none" strike="noStrike">
                          <a:solidFill>
                            <a:srgbClr val="000000"/>
                          </a:solidFill>
                          <a:effectLst/>
                          <a:latin typeface="微软雅黑" panose="020B0503020204020204" pitchFamily="34" charset="-122"/>
                          <a:ea typeface="微软雅黑" panose="020B0503020204020204" pitchFamily="34" charset="-122"/>
                        </a:rPr>
                        <a:t>688318.SH</a:t>
                      </a:r>
                    </a:p>
                  </a:txBody>
                  <a:tcPr marL="9525" marR="9525" marT="9525" marB="0" anchor="ctr">
                    <a:lnL>
                      <a:noFill/>
                    </a:lnL>
                    <a:lnR>
                      <a:noFill/>
                    </a:lnR>
                    <a:lnT>
                      <a:noFill/>
                    </a:lnT>
                    <a:lnB>
                      <a:noFill/>
                    </a:lnB>
                    <a:solidFill>
                      <a:srgbClr val="D9D9D9"/>
                    </a:solidFill>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财富趋势</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101.47</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114.67</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13.01%</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676315272"/>
                  </a:ext>
                </a:extLst>
              </a:tr>
              <a:tr h="214958">
                <a:tc>
                  <a:txBody>
                    <a:bodyPr/>
                    <a:lstStyle/>
                    <a:p>
                      <a:pPr algn="ctr" fontAlgn="b"/>
                      <a:r>
                        <a:rPr lang="en-US" sz="1200" b="0" i="0" u="none" strike="noStrike">
                          <a:solidFill>
                            <a:srgbClr val="000000"/>
                          </a:solidFill>
                          <a:effectLst/>
                          <a:latin typeface="微软雅黑" panose="020B0503020204020204" pitchFamily="34" charset="-122"/>
                          <a:ea typeface="微软雅黑" panose="020B0503020204020204" pitchFamily="34" charset="-122"/>
                        </a:rPr>
                        <a:t>688118.SH</a:t>
                      </a:r>
                    </a:p>
                  </a:txBody>
                  <a:tcPr marL="9525" marR="9525" marT="9525" marB="0" anchor="ctr">
                    <a:lnL>
                      <a:noFill/>
                    </a:lnL>
                    <a:lnR>
                      <a:noFill/>
                    </a:lnR>
                    <a:lnT>
                      <a:noFill/>
                    </a:lnT>
                    <a:lnB>
                      <a:noFill/>
                    </a:lnB>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普元信息</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23.30</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26.24</a:t>
                      </a:r>
                    </a:p>
                  </a:txBody>
                  <a:tcPr marL="9525" marR="9525" marT="9525" marB="0" anchor="ctr">
                    <a:lnL>
                      <a:noFill/>
                    </a:lnL>
                    <a:lnR>
                      <a:noFill/>
                    </a:lnR>
                    <a:lnT>
                      <a:noFill/>
                    </a:lnT>
                    <a:lnB>
                      <a:noFill/>
                    </a:lnB>
                  </a:tcPr>
                </a:tc>
                <a:tc>
                  <a:txBody>
                    <a:bodyPr/>
                    <a:lstStyle/>
                    <a:p>
                      <a:pPr algn="ctr" fontAlgn="b"/>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12.61%</a:t>
                      </a:r>
                    </a:p>
                  </a:txBody>
                  <a:tcPr marL="9525" marR="9525" marT="9525" marB="0" anchor="ctr">
                    <a:lnL>
                      <a:noFill/>
                    </a:lnL>
                    <a:lnR>
                      <a:noFill/>
                    </a:lnR>
                    <a:lnT>
                      <a:noFill/>
                    </a:lnT>
                    <a:lnB>
                      <a:noFill/>
                    </a:lnB>
                  </a:tcPr>
                </a:tc>
                <a:extLst>
                  <a:ext uri="{0D108BD9-81ED-4DB2-BD59-A6C34878D82A}">
                    <a16:rowId xmlns:a16="http://schemas.microsoft.com/office/drawing/2014/main" val="3024538499"/>
                  </a:ext>
                </a:extLst>
              </a:tr>
            </a:tbl>
          </a:graphicData>
        </a:graphic>
      </p:graphicFrame>
      <p:graphicFrame>
        <p:nvGraphicFramePr>
          <p:cNvPr id="6" name="图表 5">
            <a:extLst>
              <a:ext uri="{FF2B5EF4-FFF2-40B4-BE49-F238E27FC236}">
                <a16:creationId xmlns:a16="http://schemas.microsoft.com/office/drawing/2014/main" id="{0152890D-FC4E-474D-8781-78582A34D0DB}"/>
              </a:ext>
            </a:extLst>
          </p:cNvPr>
          <p:cNvGraphicFramePr>
            <a:graphicFrameLocks/>
          </p:cNvGraphicFramePr>
          <p:nvPr>
            <p:extLst>
              <p:ext uri="{D42A27DB-BD31-4B8C-83A1-F6EECF244321}">
                <p14:modId xmlns:p14="http://schemas.microsoft.com/office/powerpoint/2010/main" val="3880902364"/>
              </p:ext>
            </p:extLst>
          </p:nvPr>
        </p:nvGraphicFramePr>
        <p:xfrm>
          <a:off x="1752600" y="828675"/>
          <a:ext cx="8640000" cy="3060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29321112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a16="http://schemas.microsoft.com/office/drawing/2014/main" id="{92706BB1-42D6-4727-B58C-67F9C3B39137}"/>
              </a:ext>
            </a:extLst>
          </p:cNvPr>
          <p:cNvGraphicFramePr>
            <a:graphicFrameLocks noGrp="1"/>
          </p:cNvGraphicFramePr>
          <p:nvPr>
            <p:extLst>
              <p:ext uri="{D42A27DB-BD31-4B8C-83A1-F6EECF244321}">
                <p14:modId xmlns:p14="http://schemas.microsoft.com/office/powerpoint/2010/main" val="1818087124"/>
              </p:ext>
            </p:extLst>
          </p:nvPr>
        </p:nvGraphicFramePr>
        <p:xfrm>
          <a:off x="1774825" y="3883024"/>
          <a:ext cx="8642349" cy="2591997"/>
        </p:xfrm>
        <a:graphic>
          <a:graphicData uri="http://schemas.openxmlformats.org/drawingml/2006/table">
            <a:tbl>
              <a:tblPr/>
              <a:tblGrid>
                <a:gridCol w="1599732">
                  <a:extLst>
                    <a:ext uri="{9D8B030D-6E8A-4147-A177-3AD203B41FA5}">
                      <a16:colId xmlns:a16="http://schemas.microsoft.com/office/drawing/2014/main" val="1671969752"/>
                    </a:ext>
                  </a:extLst>
                </a:gridCol>
                <a:gridCol w="1660160">
                  <a:extLst>
                    <a:ext uri="{9D8B030D-6E8A-4147-A177-3AD203B41FA5}">
                      <a16:colId xmlns:a16="http://schemas.microsoft.com/office/drawing/2014/main" val="974879822"/>
                    </a:ext>
                  </a:extLst>
                </a:gridCol>
                <a:gridCol w="1927312">
                  <a:extLst>
                    <a:ext uri="{9D8B030D-6E8A-4147-A177-3AD203B41FA5}">
                      <a16:colId xmlns:a16="http://schemas.microsoft.com/office/drawing/2014/main" val="1140424030"/>
                    </a:ext>
                  </a:extLst>
                </a:gridCol>
                <a:gridCol w="1936854">
                  <a:extLst>
                    <a:ext uri="{9D8B030D-6E8A-4147-A177-3AD203B41FA5}">
                      <a16:colId xmlns:a16="http://schemas.microsoft.com/office/drawing/2014/main" val="4038019537"/>
                    </a:ext>
                  </a:extLst>
                </a:gridCol>
                <a:gridCol w="1518291">
                  <a:extLst>
                    <a:ext uri="{9D8B030D-6E8A-4147-A177-3AD203B41FA5}">
                      <a16:colId xmlns:a16="http://schemas.microsoft.com/office/drawing/2014/main" val="1495095915"/>
                    </a:ext>
                  </a:extLst>
                </a:gridCol>
              </a:tblGrid>
              <a:tr h="436727">
                <a:tc>
                  <a:txBody>
                    <a:bodyPr/>
                    <a:lstStyle/>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证券代码</a:t>
                      </a:r>
                    </a:p>
                  </a:txBody>
                  <a:tcPr marL="4763" marR="4763" marT="4763" marB="0" anchor="ctr">
                    <a:lnL>
                      <a:noFill/>
                    </a:lnL>
                    <a:lnR>
                      <a:noFill/>
                    </a:lnR>
                    <a:lnT>
                      <a:noFill/>
                    </a:lnT>
                    <a:lnB>
                      <a:noFill/>
                    </a:lnB>
                    <a:solidFill>
                      <a:srgbClr val="4472C4"/>
                    </a:solidFill>
                  </a:tcPr>
                </a:tc>
                <a:tc>
                  <a:txBody>
                    <a:bodyPr/>
                    <a:lstStyle/>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证券名称</a:t>
                      </a:r>
                    </a:p>
                  </a:txBody>
                  <a:tcPr marL="4763" marR="4763" marT="4763" marB="0" anchor="ctr">
                    <a:lnL>
                      <a:noFill/>
                    </a:lnL>
                    <a:lnR>
                      <a:noFill/>
                    </a:lnR>
                    <a:lnT>
                      <a:noFill/>
                    </a:lnT>
                    <a:lnB>
                      <a:noFill/>
                    </a:lnB>
                    <a:solidFill>
                      <a:srgbClr val="4472C4"/>
                    </a:solidFill>
                  </a:tcPr>
                </a:tc>
                <a:tc>
                  <a:txBody>
                    <a:bodyPr/>
                    <a:lstStyle/>
                    <a:p>
                      <a:pPr algn="ctr" fontAlgn="ctr"/>
                      <a:r>
                        <a:rPr lang="en-US" altLang="zh-CN"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2021/12/31</a:t>
                      </a: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总市值</a:t>
                      </a:r>
                      <a:endParaRPr lang="en-US" altLang="zh-CN"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endParaRPr>
                    </a:p>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（亿元）</a:t>
                      </a:r>
                    </a:p>
                  </a:txBody>
                  <a:tcPr marL="4763" marR="4763" marT="4763" marB="0" anchor="ctr">
                    <a:lnL>
                      <a:noFill/>
                    </a:lnL>
                    <a:lnR>
                      <a:noFill/>
                    </a:lnR>
                    <a:lnT>
                      <a:noFill/>
                    </a:lnT>
                    <a:lnB>
                      <a:noFill/>
                    </a:lnB>
                    <a:solidFill>
                      <a:srgbClr val="4472C4"/>
                    </a:solidFill>
                  </a:tcPr>
                </a:tc>
                <a:tc>
                  <a:txBody>
                    <a:bodyPr/>
                    <a:lstStyle/>
                    <a:p>
                      <a:pPr algn="ctr" fontAlgn="ctr"/>
                      <a:r>
                        <a:rPr lang="en-US" altLang="zh-CN"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2022/1/31</a:t>
                      </a: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总市值</a:t>
                      </a:r>
                      <a:endParaRPr lang="en-US" altLang="zh-CN"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endParaRPr>
                    </a:p>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（亿元）</a:t>
                      </a:r>
                    </a:p>
                  </a:txBody>
                  <a:tcPr marL="4763" marR="4763" marT="4763" marB="0" anchor="ctr">
                    <a:lnL>
                      <a:noFill/>
                    </a:lnL>
                    <a:lnR>
                      <a:noFill/>
                    </a:lnR>
                    <a:lnT>
                      <a:noFill/>
                    </a:lnT>
                    <a:lnB>
                      <a:noFill/>
                    </a:lnB>
                    <a:solidFill>
                      <a:srgbClr val="4472C4"/>
                    </a:solidFill>
                  </a:tcPr>
                </a:tc>
                <a:tc>
                  <a:txBody>
                    <a:bodyPr/>
                    <a:lstStyle/>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月涨跌幅</a:t>
                      </a:r>
                    </a:p>
                  </a:txBody>
                  <a:tcPr marL="4763" marR="4763" marT="4763" marB="0" anchor="ctr">
                    <a:lnL>
                      <a:noFill/>
                    </a:lnL>
                    <a:lnR>
                      <a:noFill/>
                    </a:lnR>
                    <a:lnT>
                      <a:noFill/>
                    </a:lnT>
                    <a:lnB>
                      <a:noFill/>
                    </a:lnB>
                    <a:solidFill>
                      <a:srgbClr val="4472C4"/>
                    </a:solidFill>
                  </a:tcPr>
                </a:tc>
                <a:extLst>
                  <a:ext uri="{0D108BD9-81ED-4DB2-BD59-A6C34878D82A}">
                    <a16:rowId xmlns:a16="http://schemas.microsoft.com/office/drawing/2014/main" val="9731420"/>
                  </a:ext>
                </a:extLst>
              </a:tr>
              <a:tr h="215527">
                <a:tc>
                  <a:txBody>
                    <a:bodyPr/>
                    <a:lstStyle/>
                    <a:p>
                      <a:pPr algn="ctr" fontAlgn="b"/>
                      <a:r>
                        <a:rPr lang="en-US" sz="1200" b="0" i="0" u="none" strike="noStrike">
                          <a:solidFill>
                            <a:srgbClr val="000000"/>
                          </a:solidFill>
                          <a:effectLst/>
                          <a:latin typeface="微软雅黑" panose="020B0503020204020204" pitchFamily="34" charset="-122"/>
                          <a:ea typeface="微软雅黑" panose="020B0503020204020204" pitchFamily="34" charset="-122"/>
                        </a:rPr>
                        <a:t>688356.SH</a:t>
                      </a:r>
                    </a:p>
                  </a:txBody>
                  <a:tcPr marL="9525" marR="9525" marT="9525" marB="0" anchor="ctr">
                    <a:lnL>
                      <a:noFill/>
                    </a:lnL>
                    <a:lnR>
                      <a:noFill/>
                    </a:lnR>
                    <a:lnT>
                      <a:noFill/>
                    </a:lnT>
                    <a:lnB>
                      <a:noFill/>
                    </a:lnB>
                    <a:solidFill>
                      <a:srgbClr val="D9D9D9"/>
                    </a:solidFill>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键凯科技</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202.28</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126.28</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-37.57%</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3183357776"/>
                  </a:ext>
                </a:extLst>
              </a:tr>
              <a:tr h="215527">
                <a:tc>
                  <a:txBody>
                    <a:bodyPr/>
                    <a:lstStyle/>
                    <a:p>
                      <a:pPr algn="ctr" fontAlgn="b"/>
                      <a:r>
                        <a:rPr lang="en-US" sz="1200" b="0" i="0" u="none" strike="noStrike">
                          <a:solidFill>
                            <a:srgbClr val="000000"/>
                          </a:solidFill>
                          <a:effectLst/>
                          <a:latin typeface="微软雅黑" panose="020B0503020204020204" pitchFamily="34" charset="-122"/>
                          <a:ea typeface="微软雅黑" panose="020B0503020204020204" pitchFamily="34" charset="-122"/>
                        </a:rPr>
                        <a:t>688589.SH</a:t>
                      </a:r>
                    </a:p>
                  </a:txBody>
                  <a:tcPr marL="9525" marR="9525" marT="9525" marB="0" anchor="ctr">
                    <a:lnL>
                      <a:noFill/>
                    </a:lnL>
                    <a:lnR>
                      <a:noFill/>
                    </a:lnR>
                    <a:lnT>
                      <a:noFill/>
                    </a:lnT>
                    <a:lnB>
                      <a:noFill/>
                    </a:lnB>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力合微</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72.47</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46.49</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-35.85%</a:t>
                      </a:r>
                    </a:p>
                  </a:txBody>
                  <a:tcPr marL="9525" marR="9525" marT="9525" marB="0" anchor="ctr">
                    <a:lnL>
                      <a:noFill/>
                    </a:lnL>
                    <a:lnR>
                      <a:noFill/>
                    </a:lnR>
                    <a:lnT>
                      <a:noFill/>
                    </a:lnT>
                    <a:lnB>
                      <a:noFill/>
                    </a:lnB>
                  </a:tcPr>
                </a:tc>
                <a:extLst>
                  <a:ext uri="{0D108BD9-81ED-4DB2-BD59-A6C34878D82A}">
                    <a16:rowId xmlns:a16="http://schemas.microsoft.com/office/drawing/2014/main" val="2356962880"/>
                  </a:ext>
                </a:extLst>
              </a:tr>
              <a:tr h="215527">
                <a:tc>
                  <a:txBody>
                    <a:bodyPr/>
                    <a:lstStyle/>
                    <a:p>
                      <a:pPr algn="ctr" fontAlgn="b"/>
                      <a:r>
                        <a:rPr lang="en-US" sz="1200" b="0" i="0" u="none" strike="noStrike">
                          <a:solidFill>
                            <a:srgbClr val="000000"/>
                          </a:solidFill>
                          <a:effectLst/>
                          <a:latin typeface="微软雅黑" panose="020B0503020204020204" pitchFamily="34" charset="-122"/>
                          <a:ea typeface="微软雅黑" panose="020B0503020204020204" pitchFamily="34" charset="-122"/>
                        </a:rPr>
                        <a:t>688597.SH</a:t>
                      </a:r>
                    </a:p>
                  </a:txBody>
                  <a:tcPr marL="9525" marR="9525" marT="9525" marB="0" anchor="ctr">
                    <a:lnL>
                      <a:noFill/>
                    </a:lnL>
                    <a:lnR>
                      <a:noFill/>
                    </a:lnR>
                    <a:lnT>
                      <a:noFill/>
                    </a:lnT>
                    <a:lnB>
                      <a:noFill/>
                    </a:lnB>
                    <a:solidFill>
                      <a:srgbClr val="D9D9D9"/>
                    </a:solidFill>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煜邦电力</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39.69</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26.19</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-34.02%</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2234628114"/>
                  </a:ext>
                </a:extLst>
              </a:tr>
              <a:tr h="215527">
                <a:tc>
                  <a:txBody>
                    <a:bodyPr/>
                    <a:lstStyle/>
                    <a:p>
                      <a:pPr algn="ctr" fontAlgn="b"/>
                      <a:r>
                        <a:rPr lang="en-US" sz="1200" b="0" i="0" u="none" strike="noStrike">
                          <a:solidFill>
                            <a:srgbClr val="000000"/>
                          </a:solidFill>
                          <a:effectLst/>
                          <a:latin typeface="微软雅黑" panose="020B0503020204020204" pitchFamily="34" charset="-122"/>
                          <a:ea typeface="微软雅黑" panose="020B0503020204020204" pitchFamily="34" charset="-122"/>
                        </a:rPr>
                        <a:t>688310.SH</a:t>
                      </a:r>
                    </a:p>
                  </a:txBody>
                  <a:tcPr marL="9525" marR="9525" marT="9525" marB="0" anchor="ctr">
                    <a:lnL>
                      <a:noFill/>
                    </a:lnL>
                    <a:lnR>
                      <a:noFill/>
                    </a:lnR>
                    <a:lnT>
                      <a:noFill/>
                    </a:lnT>
                    <a:lnB>
                      <a:noFill/>
                    </a:lnB>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迈得医疗</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38.52</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26.03</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-32.42%</a:t>
                      </a:r>
                    </a:p>
                  </a:txBody>
                  <a:tcPr marL="9525" marR="9525" marT="9525" marB="0" anchor="ctr">
                    <a:lnL>
                      <a:noFill/>
                    </a:lnL>
                    <a:lnR>
                      <a:noFill/>
                    </a:lnR>
                    <a:lnT>
                      <a:noFill/>
                    </a:lnT>
                    <a:lnB>
                      <a:noFill/>
                    </a:lnB>
                  </a:tcPr>
                </a:tc>
                <a:extLst>
                  <a:ext uri="{0D108BD9-81ED-4DB2-BD59-A6C34878D82A}">
                    <a16:rowId xmlns:a16="http://schemas.microsoft.com/office/drawing/2014/main" val="235083241"/>
                  </a:ext>
                </a:extLst>
              </a:tr>
              <a:tr h="215527">
                <a:tc>
                  <a:txBody>
                    <a:bodyPr/>
                    <a:lstStyle/>
                    <a:p>
                      <a:pPr algn="ctr" fontAlgn="b"/>
                      <a:r>
                        <a:rPr lang="en-US" sz="1200" b="0" i="0" u="none" strike="noStrike">
                          <a:solidFill>
                            <a:srgbClr val="000000"/>
                          </a:solidFill>
                          <a:effectLst/>
                          <a:latin typeface="微软雅黑" panose="020B0503020204020204" pitchFamily="34" charset="-122"/>
                          <a:ea typeface="微软雅黑" panose="020B0503020204020204" pitchFamily="34" charset="-122"/>
                        </a:rPr>
                        <a:t>688699.SH</a:t>
                      </a:r>
                    </a:p>
                  </a:txBody>
                  <a:tcPr marL="9525" marR="9525" marT="9525" marB="0" anchor="ctr">
                    <a:lnL>
                      <a:noFill/>
                    </a:lnL>
                    <a:lnR>
                      <a:noFill/>
                    </a:lnR>
                    <a:lnT>
                      <a:noFill/>
                    </a:lnT>
                    <a:lnB>
                      <a:noFill/>
                    </a:lnB>
                    <a:solidFill>
                      <a:srgbClr val="D9D9D9"/>
                    </a:solidFill>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明微电子</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139.22</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96.34</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-30.80%</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137043619"/>
                  </a:ext>
                </a:extLst>
              </a:tr>
              <a:tr h="215527">
                <a:tc>
                  <a:txBody>
                    <a:bodyPr/>
                    <a:lstStyle/>
                    <a:p>
                      <a:pPr algn="ctr" fontAlgn="b"/>
                      <a:r>
                        <a:rPr lang="en-US" sz="1200" b="0" i="0" u="none" strike="noStrike">
                          <a:solidFill>
                            <a:srgbClr val="000000"/>
                          </a:solidFill>
                          <a:effectLst/>
                          <a:latin typeface="微软雅黑" panose="020B0503020204020204" pitchFamily="34" charset="-122"/>
                          <a:ea typeface="微软雅黑" panose="020B0503020204020204" pitchFamily="34" charset="-122"/>
                        </a:rPr>
                        <a:t>688359.SH</a:t>
                      </a:r>
                    </a:p>
                  </a:txBody>
                  <a:tcPr marL="9525" marR="9525" marT="9525" marB="0" anchor="ctr">
                    <a:lnL>
                      <a:noFill/>
                    </a:lnL>
                    <a:lnR>
                      <a:noFill/>
                    </a:lnR>
                    <a:lnT>
                      <a:noFill/>
                    </a:lnT>
                    <a:lnB>
                      <a:noFill/>
                    </a:lnB>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三孚新科</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54.07</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37.54</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-30.57%</a:t>
                      </a:r>
                    </a:p>
                  </a:txBody>
                  <a:tcPr marL="9525" marR="9525" marT="9525" marB="0" anchor="ctr">
                    <a:lnL>
                      <a:noFill/>
                    </a:lnL>
                    <a:lnR>
                      <a:noFill/>
                    </a:lnR>
                    <a:lnT>
                      <a:noFill/>
                    </a:lnT>
                    <a:lnB>
                      <a:noFill/>
                    </a:lnB>
                  </a:tcPr>
                </a:tc>
                <a:extLst>
                  <a:ext uri="{0D108BD9-81ED-4DB2-BD59-A6C34878D82A}">
                    <a16:rowId xmlns:a16="http://schemas.microsoft.com/office/drawing/2014/main" val="363514671"/>
                  </a:ext>
                </a:extLst>
              </a:tr>
              <a:tr h="215527">
                <a:tc>
                  <a:txBody>
                    <a:bodyPr/>
                    <a:lstStyle/>
                    <a:p>
                      <a:pPr algn="ctr" fontAlgn="b"/>
                      <a:r>
                        <a:rPr lang="en-US" sz="1200" b="0" i="0" u="none" strike="noStrike">
                          <a:solidFill>
                            <a:srgbClr val="000000"/>
                          </a:solidFill>
                          <a:effectLst/>
                          <a:latin typeface="微软雅黑" panose="020B0503020204020204" pitchFamily="34" charset="-122"/>
                          <a:ea typeface="微软雅黑" panose="020B0503020204020204" pitchFamily="34" charset="-122"/>
                        </a:rPr>
                        <a:t>688768.SH</a:t>
                      </a:r>
                    </a:p>
                  </a:txBody>
                  <a:tcPr marL="9525" marR="9525" marT="9525" marB="0" anchor="ctr">
                    <a:lnL>
                      <a:noFill/>
                    </a:lnL>
                    <a:lnR>
                      <a:noFill/>
                    </a:lnR>
                    <a:lnT>
                      <a:noFill/>
                    </a:lnT>
                    <a:lnB>
                      <a:noFill/>
                    </a:lnB>
                    <a:solidFill>
                      <a:srgbClr val="D9D9D9"/>
                    </a:solidFill>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容知日新</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61.18</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43.15</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-29.47%</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4030327943"/>
                  </a:ext>
                </a:extLst>
              </a:tr>
              <a:tr h="215527">
                <a:tc>
                  <a:txBody>
                    <a:bodyPr/>
                    <a:lstStyle/>
                    <a:p>
                      <a:pPr algn="ctr" fontAlgn="b"/>
                      <a:r>
                        <a:rPr lang="en-US" sz="1200" b="0" i="0" u="none" strike="noStrike">
                          <a:solidFill>
                            <a:srgbClr val="000000"/>
                          </a:solidFill>
                          <a:effectLst/>
                          <a:latin typeface="微软雅黑" panose="020B0503020204020204" pitchFamily="34" charset="-122"/>
                          <a:ea typeface="微软雅黑" panose="020B0503020204020204" pitchFamily="34" charset="-122"/>
                        </a:rPr>
                        <a:t>688680.SH</a:t>
                      </a:r>
                    </a:p>
                  </a:txBody>
                  <a:tcPr marL="9525" marR="9525" marT="9525" marB="0" anchor="ctr">
                    <a:lnL>
                      <a:noFill/>
                    </a:lnL>
                    <a:lnR>
                      <a:noFill/>
                    </a:lnR>
                    <a:lnT>
                      <a:noFill/>
                    </a:lnT>
                    <a:lnB>
                      <a:noFill/>
                    </a:lnB>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海优新材</a:t>
                      </a:r>
                    </a:p>
                  </a:txBody>
                  <a:tcPr marL="9525" marR="9525" marT="9525" marB="0" anchor="ctr">
                    <a:lnL>
                      <a:noFill/>
                    </a:lnL>
                    <a:lnR>
                      <a:noFill/>
                    </a:lnR>
                    <a:lnT>
                      <a:noFill/>
                    </a:lnT>
                    <a:lnB>
                      <a:noFill/>
                    </a:lnB>
                  </a:tcPr>
                </a:tc>
                <a:tc>
                  <a:txBody>
                    <a:bodyPr/>
                    <a:lstStyle/>
                    <a:p>
                      <a:pPr algn="ctr" fontAlgn="b"/>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256.51</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182.26</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-28.95%</a:t>
                      </a:r>
                    </a:p>
                  </a:txBody>
                  <a:tcPr marL="9525" marR="9525" marT="9525" marB="0" anchor="ctr">
                    <a:lnL>
                      <a:noFill/>
                    </a:lnL>
                    <a:lnR>
                      <a:noFill/>
                    </a:lnR>
                    <a:lnT>
                      <a:noFill/>
                    </a:lnT>
                    <a:lnB>
                      <a:noFill/>
                    </a:lnB>
                  </a:tcPr>
                </a:tc>
                <a:extLst>
                  <a:ext uri="{0D108BD9-81ED-4DB2-BD59-A6C34878D82A}">
                    <a16:rowId xmlns:a16="http://schemas.microsoft.com/office/drawing/2014/main" val="258823216"/>
                  </a:ext>
                </a:extLst>
              </a:tr>
              <a:tr h="215527">
                <a:tc>
                  <a:txBody>
                    <a:bodyPr/>
                    <a:lstStyle/>
                    <a:p>
                      <a:pPr algn="ctr" fontAlgn="b"/>
                      <a:r>
                        <a:rPr lang="en-US" sz="1200" b="0" i="0" u="none" strike="noStrike">
                          <a:solidFill>
                            <a:srgbClr val="000000"/>
                          </a:solidFill>
                          <a:effectLst/>
                          <a:latin typeface="微软雅黑" panose="020B0503020204020204" pitchFamily="34" charset="-122"/>
                          <a:ea typeface="微软雅黑" panose="020B0503020204020204" pitchFamily="34" charset="-122"/>
                        </a:rPr>
                        <a:t>688368.SH</a:t>
                      </a:r>
                    </a:p>
                  </a:txBody>
                  <a:tcPr marL="9525" marR="9525" marT="9525" marB="0" anchor="ctr">
                    <a:lnL>
                      <a:noFill/>
                    </a:lnL>
                    <a:lnR>
                      <a:noFill/>
                    </a:lnR>
                    <a:lnT>
                      <a:noFill/>
                    </a:lnT>
                    <a:lnB>
                      <a:noFill/>
                    </a:lnB>
                    <a:solidFill>
                      <a:srgbClr val="D9D9D9"/>
                    </a:solidFill>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晶丰明源</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198.56</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141.15</a:t>
                      </a:r>
                    </a:p>
                  </a:txBody>
                  <a:tcPr marL="9525" marR="9525" marT="9525" marB="0" anchor="ctr">
                    <a:lnL>
                      <a:noFill/>
                    </a:lnL>
                    <a:lnR>
                      <a:noFill/>
                    </a:lnR>
                    <a:lnT>
                      <a:noFill/>
                    </a:lnT>
                    <a:lnB>
                      <a:noFill/>
                    </a:lnB>
                    <a:solidFill>
                      <a:srgbClr val="D9D9D9"/>
                    </a:solidFill>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-28.91%</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2390678793"/>
                  </a:ext>
                </a:extLst>
              </a:tr>
              <a:tr h="215527">
                <a:tc>
                  <a:txBody>
                    <a:bodyPr/>
                    <a:lstStyle/>
                    <a:p>
                      <a:pPr algn="ctr" fontAlgn="b"/>
                      <a:r>
                        <a:rPr lang="en-US" sz="1200" b="0" i="0" u="none" strike="noStrike">
                          <a:solidFill>
                            <a:srgbClr val="000000"/>
                          </a:solidFill>
                          <a:effectLst/>
                          <a:latin typeface="微软雅黑" panose="020B0503020204020204" pitchFamily="34" charset="-122"/>
                          <a:ea typeface="微软雅黑" panose="020B0503020204020204" pitchFamily="34" charset="-122"/>
                        </a:rPr>
                        <a:t>688617.SH</a:t>
                      </a:r>
                    </a:p>
                  </a:txBody>
                  <a:tcPr marL="9525" marR="9525" marT="9525" marB="0" anchor="ctr">
                    <a:lnL>
                      <a:noFill/>
                    </a:lnL>
                    <a:lnR>
                      <a:noFill/>
                    </a:lnR>
                    <a:lnT>
                      <a:noFill/>
                    </a:lnT>
                    <a:lnB>
                      <a:noFill/>
                    </a:lnB>
                  </a:tcPr>
                </a:tc>
                <a:tc>
                  <a:txBody>
                    <a:bodyPr/>
                    <a:lstStyle/>
                    <a:p>
                      <a:pPr algn="ctr" fontAlgn="b"/>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惠泰医疗</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186.68</a:t>
                      </a:r>
                    </a:p>
                  </a:txBody>
                  <a:tcPr marL="9525" marR="9525" marT="9525" marB="0" anchor="ctr">
                    <a:lnL>
                      <a:noFill/>
                    </a:lnL>
                    <a:lnR>
                      <a:noFill/>
                    </a:lnR>
                    <a:lnT>
                      <a:noFill/>
                    </a:lnT>
                    <a:lnB>
                      <a:noFill/>
                    </a:lnB>
                  </a:tcPr>
                </a:tc>
                <a:tc>
                  <a:txBody>
                    <a:bodyPr/>
                    <a:lstStyle/>
                    <a:p>
                      <a:pPr algn="ctr" fontAlgn="b"/>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133.34</a:t>
                      </a:r>
                    </a:p>
                  </a:txBody>
                  <a:tcPr marL="9525" marR="9525" marT="9525" marB="0" anchor="ctr">
                    <a:lnL>
                      <a:noFill/>
                    </a:lnL>
                    <a:lnR>
                      <a:noFill/>
                    </a:lnR>
                    <a:lnT>
                      <a:noFill/>
                    </a:lnT>
                    <a:lnB>
                      <a:noFill/>
                    </a:lnB>
                  </a:tcPr>
                </a:tc>
                <a:tc>
                  <a:txBody>
                    <a:bodyPr/>
                    <a:lstStyle/>
                    <a:p>
                      <a:pPr algn="ctr" fontAlgn="b"/>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-28.57%</a:t>
                      </a:r>
                    </a:p>
                  </a:txBody>
                  <a:tcPr marL="9525" marR="9525" marT="9525" marB="0" anchor="ctr">
                    <a:lnL>
                      <a:noFill/>
                    </a:lnL>
                    <a:lnR>
                      <a:noFill/>
                    </a:lnR>
                    <a:lnT>
                      <a:noFill/>
                    </a:lnT>
                    <a:lnB>
                      <a:noFill/>
                    </a:lnB>
                  </a:tcPr>
                </a:tc>
                <a:extLst>
                  <a:ext uri="{0D108BD9-81ED-4DB2-BD59-A6C34878D82A}">
                    <a16:rowId xmlns:a16="http://schemas.microsoft.com/office/drawing/2014/main" val="1216370131"/>
                  </a:ext>
                </a:extLst>
              </a:tr>
            </a:tbl>
          </a:graphicData>
        </a:graphic>
      </p:graphicFrame>
      <p:graphicFrame>
        <p:nvGraphicFramePr>
          <p:cNvPr id="6" name="图表 5">
            <a:extLst>
              <a:ext uri="{FF2B5EF4-FFF2-40B4-BE49-F238E27FC236}">
                <a16:creationId xmlns:a16="http://schemas.microsoft.com/office/drawing/2014/main" id="{4DA53DE2-B94F-438A-BDAE-2EB67E2CD0A8}"/>
              </a:ext>
            </a:extLst>
          </p:cNvPr>
          <p:cNvGraphicFramePr>
            <a:graphicFrameLocks/>
          </p:cNvGraphicFramePr>
          <p:nvPr>
            <p:extLst>
              <p:ext uri="{D42A27DB-BD31-4B8C-83A1-F6EECF244321}">
                <p14:modId xmlns:p14="http://schemas.microsoft.com/office/powerpoint/2010/main" val="2366872957"/>
              </p:ext>
            </p:extLst>
          </p:nvPr>
        </p:nvGraphicFramePr>
        <p:xfrm>
          <a:off x="1759742" y="850106"/>
          <a:ext cx="8640000" cy="3060000"/>
        </p:xfrm>
        <a:graphic>
          <a:graphicData uri="http://schemas.openxmlformats.org/drawingml/2006/chart">
            <c:chart xmlns:c="http://schemas.openxmlformats.org/drawingml/2006/chart" xmlns:r="http://schemas.openxmlformats.org/officeDocument/2006/relationships" r:id="rId4"/>
          </a:graphicData>
        </a:graphic>
      </p:graphicFrame>
      <p:sp>
        <p:nvSpPr>
          <p:cNvPr id="5" name="Rectangle 2">
            <a:extLst>
              <a:ext uri="{FF2B5EF4-FFF2-40B4-BE49-F238E27FC236}">
                <a16:creationId xmlns:a16="http://schemas.microsoft.com/office/drawing/2014/main" id="{A809AE32-841B-4090-9E30-8FAE5F6D3094}"/>
              </a:ext>
            </a:extLst>
          </p:cNvPr>
          <p:cNvSpPr txBox="1">
            <a:spLocks noChangeArrowheads="1"/>
          </p:cNvSpPr>
          <p:nvPr/>
        </p:nvSpPr>
        <p:spPr bwMode="auto">
          <a:xfrm>
            <a:off x="1778000" y="277200"/>
            <a:ext cx="8229600" cy="360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066"/>
                </a:solidFill>
                <a:latin typeface="微软雅黑" panose="020B0503020204020204" pitchFamily="34" charset="-122"/>
                <a:ea typeface="微软雅黑" panose="020B0503020204020204" pitchFamily="34" charset="-122"/>
                <a:cs typeface="+mn-cs"/>
                <a:sym typeface="微软雅黑" panose="020B0503020204020204" pitchFamily="34" charset="-122"/>
              </a:rPr>
              <a:t>科创板</a:t>
            </a:r>
            <a:r>
              <a:rPr lang="en-US" altLang="zh-CN" sz="2400" b="1" dirty="0">
                <a:solidFill>
                  <a:srgbClr val="000066"/>
                </a:solidFill>
                <a:latin typeface="微软雅黑" panose="020B0503020204020204" pitchFamily="34" charset="-122"/>
                <a:ea typeface="微软雅黑" panose="020B0503020204020204" pitchFamily="34" charset="-122"/>
                <a:cs typeface="+mn-cs"/>
                <a:sym typeface="微软雅黑" panose="020B0503020204020204" pitchFamily="34" charset="-122"/>
              </a:rPr>
              <a:t>1</a:t>
            </a:r>
            <a:r>
              <a:rPr lang="zh-CN" altLang="en-US" sz="2400" b="1" dirty="0">
                <a:solidFill>
                  <a:srgbClr val="000066"/>
                </a:solidFill>
                <a:latin typeface="微软雅黑" panose="020B0503020204020204" pitchFamily="34" charset="-122"/>
                <a:ea typeface="微软雅黑" panose="020B0503020204020204" pitchFamily="34" charset="-122"/>
                <a:cs typeface="+mn-cs"/>
                <a:sym typeface="微软雅黑" panose="020B0503020204020204" pitchFamily="34" charset="-122"/>
              </a:rPr>
              <a:t>月总市值变化情况</a:t>
            </a:r>
          </a:p>
        </p:txBody>
      </p:sp>
    </p:spTree>
    <p:extLst>
      <p:ext uri="{BB962C8B-B14F-4D97-AF65-F5344CB8AC3E}">
        <p14:creationId xmlns:p14="http://schemas.microsoft.com/office/powerpoint/2010/main" val="238041194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组合 6">
            <a:extLst>
              <a:ext uri="{FF2B5EF4-FFF2-40B4-BE49-F238E27FC236}">
                <a16:creationId xmlns:a16="http://schemas.microsoft.com/office/drawing/2014/main" id="{6E652B67-ECF4-46AD-8022-8BFE7E8C719F}"/>
              </a:ext>
            </a:extLst>
          </p:cNvPr>
          <p:cNvGrpSpPr/>
          <p:nvPr/>
        </p:nvGrpSpPr>
        <p:grpSpPr>
          <a:xfrm>
            <a:off x="1774827" y="3533057"/>
            <a:ext cx="4321174" cy="357504"/>
            <a:chOff x="7157508" y="740533"/>
            <a:chExt cx="3098166" cy="369869"/>
          </a:xfrm>
        </p:grpSpPr>
        <p:sp>
          <p:nvSpPr>
            <p:cNvPr id="8" name="矩形 7">
              <a:extLst>
                <a:ext uri="{FF2B5EF4-FFF2-40B4-BE49-F238E27FC236}">
                  <a16:creationId xmlns:a16="http://schemas.microsoft.com/office/drawing/2014/main" id="{CB2B6068-BF4A-4029-88F0-D9EA012388B5}"/>
                </a:ext>
              </a:extLst>
            </p:cNvPr>
            <p:cNvSpPr/>
            <p:nvPr/>
          </p:nvSpPr>
          <p:spPr>
            <a:xfrm>
              <a:off x="7157508" y="740533"/>
              <a:ext cx="2846964"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IPO</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节奏平稳，并购市场有所回升</a:t>
              </a:r>
            </a:p>
          </p:txBody>
        </p:sp>
        <p:sp>
          <p:nvSpPr>
            <p:cNvPr id="9" name="等腰三角形 8">
              <a:extLst>
                <a:ext uri="{FF2B5EF4-FFF2-40B4-BE49-F238E27FC236}">
                  <a16:creationId xmlns:a16="http://schemas.microsoft.com/office/drawing/2014/main" id="{554DE873-B86B-4B66-A67B-BCABDCA290A3}"/>
                </a:ext>
              </a:extLst>
            </p:cNvPr>
            <p:cNvSpPr/>
            <p:nvPr/>
          </p:nvSpPr>
          <p:spPr>
            <a:xfrm rot="5400000">
              <a:off x="9941834" y="796560"/>
              <a:ext cx="369868" cy="257813"/>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10" name="文本框 9">
            <a:extLst>
              <a:ext uri="{FF2B5EF4-FFF2-40B4-BE49-F238E27FC236}">
                <a16:creationId xmlns:a16="http://schemas.microsoft.com/office/drawing/2014/main" id="{A2BB54BF-2FB1-4E74-8F17-15F92FA8D541}"/>
              </a:ext>
            </a:extLst>
          </p:cNvPr>
          <p:cNvSpPr txBox="1"/>
          <p:nvPr/>
        </p:nvSpPr>
        <p:spPr>
          <a:xfrm>
            <a:off x="1774825" y="3925684"/>
            <a:ext cx="8642351" cy="2541850"/>
          </a:xfrm>
          <a:prstGeom prst="rect">
            <a:avLst/>
          </a:prstGeom>
          <a:noFill/>
        </p:spPr>
        <p:txBody>
          <a:bodyPr wrap="square" lIns="0" tIns="0" rIns="0" bIns="0" rtlCol="0">
            <a:spAutoFit/>
          </a:bodyPr>
          <a:lstStyle/>
          <a:p>
            <a:pPr indent="359991" algn="just">
              <a:lnSpc>
                <a:spcPct val="150000"/>
              </a:lnSpc>
            </a:pP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进入</a:t>
            </a:r>
            <a:r>
              <a:rPr lang="en-US" altLang="zh-CN" sz="1600" dirty="0">
                <a:latin typeface="微软雅黑" panose="020B0503020204020204" pitchFamily="34" charset="-122"/>
                <a:ea typeface="微软雅黑" panose="020B0503020204020204" pitchFamily="34" charset="-122"/>
                <a:sym typeface="微软雅黑" panose="020B0503020204020204" pitchFamily="34" charset="-122"/>
              </a:rPr>
              <a:t>2022</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年，“稳”字当头下，</a:t>
            </a:r>
            <a:r>
              <a:rPr lang="en-US" altLang="zh-CN" sz="1600" dirty="0">
                <a:latin typeface="微软雅黑" panose="020B0503020204020204" pitchFamily="34" charset="-122"/>
                <a:ea typeface="微软雅黑" panose="020B0503020204020204" pitchFamily="34" charset="-122"/>
                <a:sym typeface="微软雅黑" panose="020B0503020204020204" pitchFamily="34" charset="-122"/>
              </a:rPr>
              <a:t>IPO</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节奏依旧，</a:t>
            </a:r>
            <a:r>
              <a:rPr lang="en-US" altLang="zh-CN" sz="1600" dirty="0">
                <a:latin typeface="微软雅黑" panose="020B0503020204020204" pitchFamily="34" charset="-122"/>
                <a:ea typeface="微软雅黑" panose="020B0503020204020204" pitchFamily="34" charset="-122"/>
                <a:sym typeface="微软雅黑" panose="020B0503020204020204" pitchFamily="34" charset="-122"/>
              </a:rPr>
              <a:t>1</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月共有</a:t>
            </a:r>
            <a:r>
              <a:rPr lang="en-US" altLang="zh-CN" sz="1600" dirty="0">
                <a:latin typeface="微软雅黑" panose="020B0503020204020204" pitchFamily="34" charset="-122"/>
                <a:ea typeface="微软雅黑" panose="020B0503020204020204" pitchFamily="34" charset="-122"/>
                <a:sym typeface="微软雅黑" panose="020B0503020204020204" pitchFamily="34" charset="-122"/>
              </a:rPr>
              <a:t>32</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家企业上市，较</a:t>
            </a:r>
            <a:r>
              <a:rPr lang="en-US" altLang="zh-CN" sz="1600" dirty="0">
                <a:latin typeface="微软雅黑" panose="020B0503020204020204" pitchFamily="34" charset="-122"/>
                <a:ea typeface="微软雅黑" panose="020B0503020204020204" pitchFamily="34" charset="-122"/>
                <a:sym typeface="微软雅黑" panose="020B0503020204020204" pitchFamily="34" charset="-122"/>
              </a:rPr>
              <a:t>2021</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年</a:t>
            </a:r>
            <a:r>
              <a:rPr lang="en-US" altLang="zh-CN" sz="1600" dirty="0">
                <a:latin typeface="微软雅黑" panose="020B0503020204020204" pitchFamily="34" charset="-122"/>
                <a:ea typeface="微软雅黑" panose="020B0503020204020204" pitchFamily="34" charset="-122"/>
                <a:sym typeface="微软雅黑" panose="020B0503020204020204" pitchFamily="34" charset="-122"/>
              </a:rPr>
              <a:t>12</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月减少</a:t>
            </a:r>
            <a:r>
              <a:rPr lang="en-US" altLang="zh-CN" sz="1600" dirty="0">
                <a:latin typeface="微软雅黑" panose="020B0503020204020204" pitchFamily="34" charset="-122"/>
                <a:ea typeface="微软雅黑" panose="020B0503020204020204" pitchFamily="34" charset="-122"/>
                <a:sym typeface="微软雅黑" panose="020B0503020204020204" pitchFamily="34" charset="-122"/>
              </a:rPr>
              <a:t>13</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家，但同比几乎持平。</a:t>
            </a:r>
            <a:r>
              <a:rPr lang="en-US" altLang="zh-CN" sz="1600" dirty="0">
                <a:latin typeface="微软雅黑" panose="020B0503020204020204" pitchFamily="34" charset="-122"/>
                <a:ea typeface="微软雅黑" panose="020B0503020204020204" pitchFamily="34" charset="-122"/>
                <a:sym typeface="微软雅黑" panose="020B0503020204020204" pitchFamily="34" charset="-122"/>
              </a:rPr>
              <a:t>IPO</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募资规模在中国移动上市的影响下继续上行，同时</a:t>
            </a:r>
            <a:r>
              <a:rPr lang="en-US" altLang="zh-CN" sz="1600" dirty="0">
                <a:latin typeface="微软雅黑" panose="020B0503020204020204" pitchFamily="34" charset="-122"/>
                <a:ea typeface="微软雅黑" panose="020B0503020204020204" pitchFamily="34" charset="-122"/>
                <a:sym typeface="微软雅黑" panose="020B0503020204020204" pitchFamily="34" charset="-122"/>
              </a:rPr>
              <a:t>IPO</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退出数量也持续增多。</a:t>
            </a:r>
            <a:endParaRPr lang="en-US" altLang="zh-CN" sz="1600" dirty="0">
              <a:latin typeface="微软雅黑" panose="020B0503020204020204" pitchFamily="34" charset="-122"/>
              <a:ea typeface="微软雅黑" panose="020B0503020204020204" pitchFamily="34" charset="-122"/>
              <a:sym typeface="微软雅黑" panose="020B0503020204020204" pitchFamily="34" charset="-122"/>
            </a:endParaRPr>
          </a:p>
          <a:p>
            <a:pPr indent="359991" algn="just">
              <a:lnSpc>
                <a:spcPct val="150000"/>
              </a:lnSpc>
            </a:pP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并购市场方面，在去年</a:t>
            </a:r>
            <a:r>
              <a:rPr lang="en-US" altLang="zh-CN" sz="1600" dirty="0">
                <a:latin typeface="微软雅黑" panose="020B0503020204020204" pitchFamily="34" charset="-122"/>
                <a:ea typeface="微软雅黑" panose="020B0503020204020204" pitchFamily="34" charset="-122"/>
                <a:sym typeface="微软雅黑" panose="020B0503020204020204" pitchFamily="34" charset="-122"/>
              </a:rPr>
              <a:t>12</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月出现短暂回落后，并购数量回升，并购规模也迅速扩张。与</a:t>
            </a:r>
            <a:r>
              <a:rPr lang="en-US" altLang="zh-CN" sz="1600" dirty="0">
                <a:latin typeface="微软雅黑" panose="020B0503020204020204" pitchFamily="34" charset="-122"/>
                <a:ea typeface="微软雅黑" panose="020B0503020204020204" pitchFamily="34" charset="-122"/>
                <a:sym typeface="微软雅黑" panose="020B0503020204020204" pitchFamily="34" charset="-122"/>
              </a:rPr>
              <a:t>12</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月相比，并购数量增加</a:t>
            </a:r>
            <a:r>
              <a:rPr lang="en-US" altLang="zh-CN" sz="1600" dirty="0">
                <a:latin typeface="微软雅黑" panose="020B0503020204020204" pitchFamily="34" charset="-122"/>
                <a:ea typeface="微软雅黑" panose="020B0503020204020204" pitchFamily="34" charset="-122"/>
                <a:sym typeface="微软雅黑" panose="020B0503020204020204" pitchFamily="34" charset="-122"/>
              </a:rPr>
              <a:t>53</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起，在内部整合并购事件的推动下，全月并购规模增长超</a:t>
            </a:r>
            <a:r>
              <a:rPr lang="en-US" altLang="zh-CN" sz="1600" dirty="0">
                <a:latin typeface="微软雅黑" panose="020B0503020204020204" pitchFamily="34" charset="-122"/>
                <a:ea typeface="微软雅黑" panose="020B0503020204020204" pitchFamily="34" charset="-122"/>
                <a:sym typeface="微软雅黑" panose="020B0503020204020204" pitchFamily="34" charset="-122"/>
              </a:rPr>
              <a:t>2</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倍。</a:t>
            </a:r>
            <a:endParaRPr lang="en-US" altLang="zh-CN" sz="1600" dirty="0">
              <a:latin typeface="微软雅黑" panose="020B0503020204020204" pitchFamily="34" charset="-122"/>
              <a:ea typeface="微软雅黑" panose="020B0503020204020204" pitchFamily="34" charset="-122"/>
              <a:sym typeface="微软雅黑" panose="020B0503020204020204" pitchFamily="34" charset="-122"/>
            </a:endParaRPr>
          </a:p>
          <a:p>
            <a:pPr indent="359991" algn="just">
              <a:lnSpc>
                <a:spcPct val="150000"/>
              </a:lnSpc>
            </a:pP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进入</a:t>
            </a:r>
            <a:r>
              <a:rPr lang="en-US" altLang="zh-CN" sz="1600" dirty="0">
                <a:latin typeface="微软雅黑" panose="020B0503020204020204" pitchFamily="34" charset="-122"/>
                <a:ea typeface="微软雅黑" panose="020B0503020204020204" pitchFamily="34" charset="-122"/>
                <a:sym typeface="微软雅黑" panose="020B0503020204020204" pitchFamily="34" charset="-122"/>
              </a:rPr>
              <a:t>2</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月，货币方面，美联储也持续释放鹰派信号，市场对全球货币紧缩预期增强，同时</a:t>
            </a:r>
            <a:r>
              <a:rPr lang="en-US" altLang="zh-CN" sz="1600" dirty="0">
                <a:latin typeface="微软雅黑" panose="020B0503020204020204" pitchFamily="34" charset="-122"/>
                <a:ea typeface="微软雅黑" panose="020B0503020204020204" pitchFamily="34" charset="-122"/>
                <a:sym typeface="微软雅黑" panose="020B0503020204020204" pitchFamily="34" charset="-122"/>
              </a:rPr>
              <a:t>IPO</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破发频频，一级市场募投变得更为谨慎。</a:t>
            </a:r>
            <a:endParaRPr lang="en-US" altLang="zh-CN" sz="1600"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1" name="文本框 10">
            <a:extLst>
              <a:ext uri="{FF2B5EF4-FFF2-40B4-BE49-F238E27FC236}">
                <a16:creationId xmlns:a16="http://schemas.microsoft.com/office/drawing/2014/main" id="{D389B026-2D24-42C6-8E40-EE0AF77DD030}"/>
              </a:ext>
            </a:extLst>
          </p:cNvPr>
          <p:cNvSpPr txBox="1"/>
          <p:nvPr/>
        </p:nvSpPr>
        <p:spPr>
          <a:xfrm>
            <a:off x="1778000" y="277200"/>
            <a:ext cx="1112484" cy="369332"/>
          </a:xfrm>
          <a:prstGeom prst="rect">
            <a:avLst/>
          </a:prstGeom>
          <a:noFill/>
        </p:spPr>
        <p:txBody>
          <a:bodyPr wrap="none" lIns="0" tIns="0" rIns="0" bIns="0" rtlCol="0">
            <a:spAutoFit/>
          </a:bodyPr>
          <a:lstStyle/>
          <a:p>
            <a:r>
              <a:rPr lang="en-US" altLang="zh-CN" sz="2400" b="1" dirty="0">
                <a:solidFill>
                  <a:srgbClr val="000066"/>
                </a:solidFill>
                <a:latin typeface="微软雅黑" panose="020B0503020204020204" pitchFamily="34" charset="-122"/>
                <a:ea typeface="微软雅黑" panose="020B0503020204020204" pitchFamily="34" charset="-122"/>
                <a:sym typeface="微软雅黑" panose="020B0503020204020204" pitchFamily="34" charset="-122"/>
              </a:rPr>
              <a:t>1</a:t>
            </a:r>
            <a:r>
              <a:rPr lang="zh-CN" altLang="en-US" sz="2400" b="1" dirty="0">
                <a:solidFill>
                  <a:srgbClr val="000066"/>
                </a:solidFill>
                <a:latin typeface="微软雅黑" panose="020B0503020204020204" pitchFamily="34" charset="-122"/>
                <a:ea typeface="微软雅黑" panose="020B0503020204020204" pitchFamily="34" charset="-122"/>
                <a:sym typeface="微软雅黑" panose="020B0503020204020204" pitchFamily="34" charset="-122"/>
              </a:rPr>
              <a:t>月小结</a:t>
            </a:r>
          </a:p>
        </p:txBody>
      </p:sp>
      <p:sp>
        <p:nvSpPr>
          <p:cNvPr id="12" name="文本框 11">
            <a:extLst>
              <a:ext uri="{FF2B5EF4-FFF2-40B4-BE49-F238E27FC236}">
                <a16:creationId xmlns:a16="http://schemas.microsoft.com/office/drawing/2014/main" id="{072ED3C1-5125-46BB-BDF5-4F785C1A6F75}"/>
              </a:ext>
            </a:extLst>
          </p:cNvPr>
          <p:cNvSpPr txBox="1"/>
          <p:nvPr/>
        </p:nvSpPr>
        <p:spPr>
          <a:xfrm>
            <a:off x="1784350" y="1310709"/>
            <a:ext cx="8632825" cy="2172518"/>
          </a:xfrm>
          <a:prstGeom prst="rect">
            <a:avLst/>
          </a:prstGeom>
          <a:noFill/>
        </p:spPr>
        <p:txBody>
          <a:bodyPr wrap="square" lIns="0" tIns="0" rIns="0" bIns="0" rtlCol="0">
            <a:spAutoFit/>
          </a:bodyPr>
          <a:lstStyle/>
          <a:p>
            <a:pPr indent="359991" algn="just">
              <a:lnSpc>
                <a:spcPct val="150000"/>
              </a:lnSpc>
            </a:pP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进入</a:t>
            </a:r>
            <a:r>
              <a:rPr lang="en-US" altLang="zh-CN" sz="1600" dirty="0">
                <a:latin typeface="微软雅黑" panose="020B0503020204020204" pitchFamily="34" charset="-122"/>
                <a:ea typeface="微软雅黑" panose="020B0503020204020204" pitchFamily="34" charset="-122"/>
                <a:sym typeface="微软雅黑" panose="020B0503020204020204" pitchFamily="34" charset="-122"/>
              </a:rPr>
              <a:t>1</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月，募集市场在</a:t>
            </a:r>
            <a:r>
              <a:rPr lang="en-US" altLang="zh-CN" sz="1600" dirty="0">
                <a:latin typeface="微软雅黑" panose="020B0503020204020204" pitchFamily="34" charset="-122"/>
                <a:ea typeface="微软雅黑" panose="020B0503020204020204" pitchFamily="34" charset="-122"/>
                <a:sym typeface="微软雅黑" panose="020B0503020204020204" pitchFamily="34" charset="-122"/>
              </a:rPr>
              <a:t>12</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月逐步企稳的情况下出现明显降温，数量减少，规模大幅收窄。从数据统计来看。</a:t>
            </a:r>
            <a:r>
              <a:rPr lang="en-US" altLang="zh-CN" sz="1600" dirty="0">
                <a:latin typeface="微软雅黑" panose="020B0503020204020204" pitchFamily="34" charset="-122"/>
                <a:ea typeface="微软雅黑" panose="020B0503020204020204" pitchFamily="34" charset="-122"/>
                <a:sym typeface="微软雅黑" panose="020B0503020204020204" pitchFamily="34" charset="-122"/>
              </a:rPr>
              <a:t>1</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月共发生</a:t>
            </a:r>
            <a:r>
              <a:rPr lang="en-US" altLang="zh-CN" sz="1600" dirty="0">
                <a:latin typeface="微软雅黑" panose="020B0503020204020204" pitchFamily="34" charset="-122"/>
                <a:ea typeface="微软雅黑" panose="020B0503020204020204" pitchFamily="34" charset="-122"/>
                <a:sym typeface="微软雅黑" panose="020B0503020204020204" pitchFamily="34" charset="-122"/>
              </a:rPr>
              <a:t>163</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起基金募集事件，募集数量环比减少</a:t>
            </a:r>
            <a:r>
              <a:rPr lang="en-US" altLang="zh-CN" sz="1600" dirty="0">
                <a:latin typeface="微软雅黑" panose="020B0503020204020204" pitchFamily="34" charset="-122"/>
                <a:ea typeface="微软雅黑" panose="020B0503020204020204" pitchFamily="34" charset="-122"/>
                <a:sym typeface="微软雅黑" panose="020B0503020204020204" pitchFamily="34" charset="-122"/>
              </a:rPr>
              <a:t>68.71%</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，募集资金</a:t>
            </a:r>
            <a:r>
              <a:rPr lang="en-US" altLang="zh-CN" sz="1600" dirty="0">
                <a:latin typeface="微软雅黑" panose="020B0503020204020204" pitchFamily="34" charset="-122"/>
                <a:ea typeface="微软雅黑" panose="020B0503020204020204" pitchFamily="34" charset="-122"/>
                <a:sym typeface="微软雅黑" panose="020B0503020204020204" pitchFamily="34" charset="-122"/>
              </a:rPr>
              <a:t>273</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亿元，环比下滑</a:t>
            </a:r>
            <a:r>
              <a:rPr lang="en-US" altLang="zh-CN" sz="1600" dirty="0">
                <a:latin typeface="微软雅黑" panose="020B0503020204020204" pitchFamily="34" charset="-122"/>
                <a:ea typeface="微软雅黑" panose="020B0503020204020204" pitchFamily="34" charset="-122"/>
                <a:sym typeface="微软雅黑" panose="020B0503020204020204" pitchFamily="34" charset="-122"/>
              </a:rPr>
              <a:t>74.13%</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a:t>
            </a:r>
            <a:endParaRPr lang="en-US" altLang="zh-CN" sz="1600" dirty="0">
              <a:latin typeface="微软雅黑" panose="020B0503020204020204" pitchFamily="34" charset="-122"/>
              <a:ea typeface="微软雅黑" panose="020B0503020204020204" pitchFamily="34" charset="-122"/>
              <a:sym typeface="微软雅黑" panose="020B0503020204020204" pitchFamily="34" charset="-122"/>
            </a:endParaRPr>
          </a:p>
          <a:p>
            <a:pPr indent="359991" algn="just">
              <a:lnSpc>
                <a:spcPct val="150000"/>
              </a:lnSpc>
            </a:pPr>
            <a:r>
              <a:rPr lang="en-US" altLang="zh-CN" sz="1600" dirty="0">
                <a:latin typeface="微软雅黑" panose="020B0503020204020204" pitchFamily="34" charset="-122"/>
                <a:ea typeface="微软雅黑" panose="020B0503020204020204" pitchFamily="34" charset="-122"/>
                <a:sym typeface="微软雅黑" panose="020B0503020204020204" pitchFamily="34" charset="-122"/>
              </a:rPr>
              <a:t>1</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月投融资市场在连续两月上行后出现一波回落，数量规模双双下行，除去</a:t>
            </a:r>
            <a:r>
              <a:rPr lang="en-US" altLang="zh-CN" sz="1600" dirty="0">
                <a:latin typeface="微软雅黑" panose="020B0503020204020204" pitchFamily="34" charset="-122"/>
                <a:ea typeface="微软雅黑" panose="020B0503020204020204" pitchFamily="34" charset="-122"/>
                <a:sym typeface="微软雅黑" panose="020B0503020204020204" pitchFamily="34" charset="-122"/>
              </a:rPr>
              <a:t>12</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月中国移动的战略投资影响后，</a:t>
            </a:r>
            <a:r>
              <a:rPr lang="en-US" altLang="zh-CN" sz="1600" dirty="0">
                <a:latin typeface="微软雅黑" panose="020B0503020204020204" pitchFamily="34" charset="-122"/>
                <a:ea typeface="微软雅黑" panose="020B0503020204020204" pitchFamily="34" charset="-122"/>
                <a:sym typeface="微软雅黑" panose="020B0503020204020204" pitchFamily="34" charset="-122"/>
              </a:rPr>
              <a:t>1</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月投融资规模较</a:t>
            </a:r>
            <a:r>
              <a:rPr lang="en-US" altLang="zh-CN" sz="1600" dirty="0">
                <a:latin typeface="微软雅黑" panose="020B0503020204020204" pitchFamily="34" charset="-122"/>
                <a:ea typeface="微软雅黑" panose="020B0503020204020204" pitchFamily="34" charset="-122"/>
                <a:sym typeface="微软雅黑" panose="020B0503020204020204" pitchFamily="34" charset="-122"/>
              </a:rPr>
              <a:t>12</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月仍出现较大回落。从行业偏好来看，高端制造行业投融资数量第一，医疗健康行业投融资规模均第一，加之企业服务行业，三大行业依旧占据前三。</a:t>
            </a:r>
            <a:endParaRPr lang="en-US" altLang="zh-CN" sz="1600" dirty="0">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13" name="组合 12">
            <a:extLst>
              <a:ext uri="{FF2B5EF4-FFF2-40B4-BE49-F238E27FC236}">
                <a16:creationId xmlns:a16="http://schemas.microsoft.com/office/drawing/2014/main" id="{ABCC63C5-B544-410D-8202-59C0D4799ACA}"/>
              </a:ext>
            </a:extLst>
          </p:cNvPr>
          <p:cNvGrpSpPr/>
          <p:nvPr/>
        </p:nvGrpSpPr>
        <p:grpSpPr>
          <a:xfrm>
            <a:off x="1774825" y="943987"/>
            <a:ext cx="4321175" cy="357504"/>
            <a:chOff x="7207079" y="740533"/>
            <a:chExt cx="3547064" cy="369869"/>
          </a:xfrm>
        </p:grpSpPr>
        <p:sp>
          <p:nvSpPr>
            <p:cNvPr id="14" name="矩形 13">
              <a:extLst>
                <a:ext uri="{FF2B5EF4-FFF2-40B4-BE49-F238E27FC236}">
                  <a16:creationId xmlns:a16="http://schemas.microsoft.com/office/drawing/2014/main" id="{4E1CF7BD-A761-41E0-8C2A-A1B7752825BC}"/>
                </a:ext>
              </a:extLst>
            </p:cNvPr>
            <p:cNvSpPr/>
            <p:nvPr/>
          </p:nvSpPr>
          <p:spPr>
            <a:xfrm>
              <a:off x="7207079" y="740533"/>
              <a:ext cx="3261967"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1</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月募投市场趋冷，数量规模均下行</a:t>
              </a:r>
            </a:p>
          </p:txBody>
        </p:sp>
        <p:sp>
          <p:nvSpPr>
            <p:cNvPr id="15" name="等腰三角形 14">
              <a:extLst>
                <a:ext uri="{FF2B5EF4-FFF2-40B4-BE49-F238E27FC236}">
                  <a16:creationId xmlns:a16="http://schemas.microsoft.com/office/drawing/2014/main" id="{47D02F80-287F-4DD2-976B-AF371911A0E5}"/>
                </a:ext>
              </a:extLst>
            </p:cNvPr>
            <p:cNvSpPr/>
            <p:nvPr/>
          </p:nvSpPr>
          <p:spPr>
            <a:xfrm rot="5400000">
              <a:off x="10427686" y="783945"/>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grpSp>
    </p:spTree>
    <p:custDataLst>
      <p:tags r:id="rId1"/>
    </p:custDataLst>
    <p:extLst>
      <p:ext uri="{BB962C8B-B14F-4D97-AF65-F5344CB8AC3E}">
        <p14:creationId xmlns:p14="http://schemas.microsoft.com/office/powerpoint/2010/main" val="412371834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矩形 3"/>
          <p:cNvSpPr/>
          <p:nvPr/>
        </p:nvSpPr>
        <p:spPr>
          <a:xfrm>
            <a:off x="2440319" y="4150016"/>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rgbClr val="000798"/>
                </a:solidFill>
                <a:latin typeface="微软雅黑" panose="020B0503020204020204" pitchFamily="34" charset="-122"/>
                <a:ea typeface="微软雅黑" panose="020B0503020204020204" pitchFamily="34" charset="-122"/>
                <a:sym typeface="微软雅黑" panose="020B0503020204020204" pitchFamily="34" charset="-122"/>
              </a:rPr>
              <a:t>IPO</a:t>
            </a:r>
            <a:endParaRPr lang="zh-CN" altLang="en-US" sz="1600" dirty="0">
              <a:solidFill>
                <a:srgbClr val="000798"/>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5" name="文本框 4"/>
          <p:cNvSpPr txBox="1"/>
          <p:nvPr/>
        </p:nvSpPr>
        <p:spPr>
          <a:xfrm>
            <a:off x="3298364" y="2067264"/>
            <a:ext cx="2162635" cy="646331"/>
          </a:xfrm>
          <a:prstGeom prst="rect">
            <a:avLst/>
          </a:prstGeom>
          <a:noFill/>
        </p:spPr>
        <p:txBody>
          <a:bodyPr wrap="square" rtlCol="0">
            <a:spAutoFit/>
          </a:bodyPr>
          <a:lstStyle/>
          <a:p>
            <a:pPr algn="just"/>
            <a:r>
              <a:rPr lang="zh-CN" altLang="en-US"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募集市场出现回落，</a:t>
            </a:r>
            <a:endParaRPr lang="en-US" altLang="zh-CN"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endParaRPr>
          </a:p>
          <a:p>
            <a:pPr algn="just"/>
            <a:r>
              <a:rPr lang="zh-CN" altLang="en-US"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数量规模双双下行。</a:t>
            </a:r>
          </a:p>
        </p:txBody>
      </p:sp>
      <p:sp>
        <p:nvSpPr>
          <p:cNvPr id="6" name="文本框 5"/>
          <p:cNvSpPr txBox="1"/>
          <p:nvPr/>
        </p:nvSpPr>
        <p:spPr>
          <a:xfrm>
            <a:off x="3298365" y="3115283"/>
            <a:ext cx="2087308"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sym typeface="微软雅黑" panose="020B0503020204020204" pitchFamily="34" charset="-122"/>
              </a:rPr>
              <a:t>投资市场</a:t>
            </a:r>
            <a:r>
              <a:rPr lang="en-US" altLang="zh-CN" dirty="0">
                <a:sym typeface="微软雅黑" panose="020B0503020204020204" pitchFamily="34" charset="-122"/>
              </a:rPr>
              <a:t>1</a:t>
            </a:r>
            <a:r>
              <a:rPr lang="zh-CN" altLang="en-US" dirty="0">
                <a:sym typeface="微软雅黑" panose="020B0503020204020204" pitchFamily="34" charset="-122"/>
              </a:rPr>
              <a:t>月降温，融资规模大幅缩水。</a:t>
            </a:r>
          </a:p>
        </p:txBody>
      </p:sp>
      <p:sp>
        <p:nvSpPr>
          <p:cNvPr id="7" name="文本框 6"/>
          <p:cNvSpPr txBox="1"/>
          <p:nvPr/>
        </p:nvSpPr>
        <p:spPr>
          <a:xfrm>
            <a:off x="3352776" y="4200524"/>
            <a:ext cx="2019324"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en-US" altLang="zh-CN" dirty="0">
                <a:sym typeface="微软雅黑" panose="020B0503020204020204" pitchFamily="34" charset="-122"/>
              </a:rPr>
              <a:t>IPO</a:t>
            </a:r>
            <a:r>
              <a:rPr lang="zh-CN" altLang="en-US" dirty="0">
                <a:sym typeface="微软雅黑" panose="020B0503020204020204" pitchFamily="34" charset="-122"/>
              </a:rPr>
              <a:t>节奏基本稳定，</a:t>
            </a:r>
            <a:endParaRPr lang="en-US" altLang="zh-CN" dirty="0">
              <a:sym typeface="微软雅黑" panose="020B0503020204020204" pitchFamily="34" charset="-122"/>
            </a:endParaRPr>
          </a:p>
          <a:p>
            <a:r>
              <a:rPr lang="zh-CN" altLang="en-US" dirty="0">
                <a:sym typeface="微软雅黑" panose="020B0503020204020204" pitchFamily="34" charset="-122"/>
              </a:rPr>
              <a:t>募资总额持续扩张。</a:t>
            </a:r>
            <a:endParaRPr lang="en-US" altLang="zh-CN" dirty="0">
              <a:sym typeface="微软雅黑" panose="020B0503020204020204" pitchFamily="34" charset="-122"/>
            </a:endParaRPr>
          </a:p>
        </p:txBody>
      </p:sp>
      <p:sp>
        <p:nvSpPr>
          <p:cNvPr id="8" name="矩形 7"/>
          <p:cNvSpPr/>
          <p:nvPr/>
        </p:nvSpPr>
        <p:spPr>
          <a:xfrm>
            <a:off x="6108581" y="3097869"/>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rgbClr val="000798"/>
                </a:solidFill>
                <a:latin typeface="微软雅黑" panose="020B0503020204020204" pitchFamily="34" charset="-122"/>
                <a:ea typeface="微软雅黑" panose="020B0503020204020204" pitchFamily="34" charset="-122"/>
                <a:sym typeface="微软雅黑" panose="020B0503020204020204" pitchFamily="34" charset="-122"/>
              </a:rPr>
              <a:t>新三板</a:t>
            </a:r>
          </a:p>
        </p:txBody>
      </p:sp>
      <p:sp>
        <p:nvSpPr>
          <p:cNvPr id="9" name="文本框 8"/>
          <p:cNvSpPr txBox="1"/>
          <p:nvPr/>
        </p:nvSpPr>
        <p:spPr>
          <a:xfrm>
            <a:off x="7101240" y="3157854"/>
            <a:ext cx="2309460"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sym typeface="微软雅黑" panose="020B0503020204020204" pitchFamily="34" charset="-122"/>
              </a:rPr>
              <a:t>市场整体表现平稳，</a:t>
            </a:r>
            <a:endParaRPr lang="en-US" altLang="zh-CN" dirty="0">
              <a:sym typeface="微软雅黑" panose="020B0503020204020204" pitchFamily="34" charset="-122"/>
            </a:endParaRPr>
          </a:p>
          <a:p>
            <a:r>
              <a:rPr lang="zh-CN" altLang="en-US" dirty="0">
                <a:sym typeface="微软雅黑" panose="020B0503020204020204" pitchFamily="34" charset="-122"/>
              </a:rPr>
              <a:t>摘牌家数继续减少。</a:t>
            </a:r>
            <a:endParaRPr lang="en-US" altLang="zh-CN" dirty="0">
              <a:sym typeface="微软雅黑" panose="020B0503020204020204" pitchFamily="34" charset="-122"/>
            </a:endParaRPr>
          </a:p>
        </p:txBody>
      </p:sp>
      <p:sp>
        <p:nvSpPr>
          <p:cNvPr id="10" name="矩形 9"/>
          <p:cNvSpPr/>
          <p:nvPr/>
        </p:nvSpPr>
        <p:spPr>
          <a:xfrm>
            <a:off x="6108581" y="2007277"/>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000798"/>
                </a:solidFill>
                <a:latin typeface="微软雅黑" panose="020B0503020204020204" pitchFamily="34" charset="-122"/>
                <a:ea typeface="微软雅黑" panose="020B0503020204020204" pitchFamily="34" charset="-122"/>
                <a:sym typeface="微软雅黑" panose="020B0503020204020204" pitchFamily="34" charset="-122"/>
              </a:rPr>
              <a:t>并购</a:t>
            </a:r>
          </a:p>
        </p:txBody>
      </p:sp>
      <p:sp>
        <p:nvSpPr>
          <p:cNvPr id="11" name="文本框 10"/>
          <p:cNvSpPr txBox="1"/>
          <p:nvPr/>
        </p:nvSpPr>
        <p:spPr>
          <a:xfrm>
            <a:off x="7101240" y="2048214"/>
            <a:ext cx="2207860"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sym typeface="微软雅黑" panose="020B0503020204020204" pitchFamily="34" charset="-122"/>
              </a:rPr>
              <a:t>并购市场由降转升，</a:t>
            </a:r>
            <a:endParaRPr lang="en-US" altLang="zh-CN" dirty="0">
              <a:sym typeface="微软雅黑" panose="020B0503020204020204" pitchFamily="34" charset="-122"/>
            </a:endParaRPr>
          </a:p>
          <a:p>
            <a:r>
              <a:rPr lang="zh-CN" altLang="en-US" dirty="0">
                <a:sym typeface="微软雅黑" panose="020B0503020204020204" pitchFamily="34" charset="-122"/>
              </a:rPr>
              <a:t>并购规模回升明显。</a:t>
            </a:r>
            <a:endParaRPr lang="en-US" altLang="zh-CN" dirty="0">
              <a:sym typeface="微软雅黑" panose="020B0503020204020204" pitchFamily="34" charset="-122"/>
            </a:endParaRPr>
          </a:p>
        </p:txBody>
      </p:sp>
      <p:sp>
        <p:nvSpPr>
          <p:cNvPr id="18" name="矩形 17">
            <a:extLst>
              <a:ext uri="{FF2B5EF4-FFF2-40B4-BE49-F238E27FC236}">
                <a16:creationId xmlns:a16="http://schemas.microsoft.com/office/drawing/2014/main" id="{2838D878-7E1E-449A-AE2B-A7EB0F36A2FE}"/>
              </a:ext>
            </a:extLst>
          </p:cNvPr>
          <p:cNvSpPr/>
          <p:nvPr/>
        </p:nvSpPr>
        <p:spPr>
          <a:xfrm>
            <a:off x="2430794" y="2007277"/>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000798"/>
                </a:solidFill>
                <a:latin typeface="微软雅黑" panose="020B0503020204020204" pitchFamily="34" charset="-122"/>
                <a:ea typeface="微软雅黑" panose="020B0503020204020204" pitchFamily="34" charset="-122"/>
                <a:sym typeface="微软雅黑" panose="020B0503020204020204" pitchFamily="34" charset="-122"/>
              </a:rPr>
              <a:t>募集</a:t>
            </a:r>
          </a:p>
        </p:txBody>
      </p:sp>
      <p:sp>
        <p:nvSpPr>
          <p:cNvPr id="20" name="矩形 19">
            <a:extLst>
              <a:ext uri="{FF2B5EF4-FFF2-40B4-BE49-F238E27FC236}">
                <a16:creationId xmlns:a16="http://schemas.microsoft.com/office/drawing/2014/main" id="{92097731-A4B3-4D85-A0E9-1AD314BD4FDD}"/>
              </a:ext>
            </a:extLst>
          </p:cNvPr>
          <p:cNvSpPr/>
          <p:nvPr/>
        </p:nvSpPr>
        <p:spPr>
          <a:xfrm>
            <a:off x="2430794" y="3055298"/>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000798"/>
                </a:solidFill>
                <a:latin typeface="微软雅黑" panose="020B0503020204020204" pitchFamily="34" charset="-122"/>
                <a:ea typeface="微软雅黑" panose="020B0503020204020204" pitchFamily="34" charset="-122"/>
                <a:sym typeface="微软雅黑" panose="020B0503020204020204" pitchFamily="34" charset="-122"/>
              </a:rPr>
              <a:t>投资</a:t>
            </a:r>
          </a:p>
        </p:txBody>
      </p:sp>
      <p:sp>
        <p:nvSpPr>
          <p:cNvPr id="21" name="矩形 20">
            <a:extLst>
              <a:ext uri="{FF2B5EF4-FFF2-40B4-BE49-F238E27FC236}">
                <a16:creationId xmlns:a16="http://schemas.microsoft.com/office/drawing/2014/main" id="{173EAEE1-2304-4E09-A4DE-B9691FF52C2E}"/>
              </a:ext>
            </a:extLst>
          </p:cNvPr>
          <p:cNvSpPr/>
          <p:nvPr/>
        </p:nvSpPr>
        <p:spPr>
          <a:xfrm>
            <a:off x="6108581" y="4178635"/>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rgbClr val="000798"/>
                </a:solidFill>
                <a:latin typeface="微软雅黑" panose="020B0503020204020204" pitchFamily="34" charset="-122"/>
                <a:ea typeface="微软雅黑" panose="020B0503020204020204" pitchFamily="34" charset="-122"/>
                <a:sym typeface="微软雅黑" panose="020B0503020204020204" pitchFamily="34" charset="-122"/>
              </a:rPr>
              <a:t>科创板</a:t>
            </a:r>
          </a:p>
        </p:txBody>
      </p:sp>
      <p:sp>
        <p:nvSpPr>
          <p:cNvPr id="22" name="文本框 21">
            <a:extLst>
              <a:ext uri="{FF2B5EF4-FFF2-40B4-BE49-F238E27FC236}">
                <a16:creationId xmlns:a16="http://schemas.microsoft.com/office/drawing/2014/main" id="{B3638B5A-E0B9-4077-999A-9263794D2CFE}"/>
              </a:ext>
            </a:extLst>
          </p:cNvPr>
          <p:cNvSpPr txBox="1"/>
          <p:nvPr/>
        </p:nvSpPr>
        <p:spPr>
          <a:xfrm>
            <a:off x="7104659" y="4219574"/>
            <a:ext cx="2001241"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sym typeface="微软雅黑" panose="020B0503020204020204" pitchFamily="34" charset="-122"/>
              </a:rPr>
              <a:t>科创板持续下行，</a:t>
            </a:r>
            <a:endParaRPr lang="en-US" altLang="zh-CN" dirty="0">
              <a:sym typeface="微软雅黑" panose="020B0503020204020204" pitchFamily="34" charset="-122"/>
            </a:endParaRPr>
          </a:p>
          <a:p>
            <a:r>
              <a:rPr lang="zh-CN" altLang="en-US" sz="1800" b="0" i="0" u="none" strike="noStrike" dirty="0">
                <a:effectLst/>
                <a:sym typeface="微软雅黑" panose="020B0503020204020204" pitchFamily="34" charset="-122"/>
              </a:rPr>
              <a:t>超九成市值缩水。</a:t>
            </a:r>
            <a:endParaRPr lang="en-US" altLang="zh-CN" dirty="0">
              <a:sym typeface="微软雅黑" panose="020B0503020204020204" pitchFamily="34" charset="-122"/>
            </a:endParaRP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12" name="Rectangle 2"/>
          <p:cNvSpPr txBox="1">
            <a:spLocks noChangeArrowheads="1"/>
          </p:cNvSpPr>
          <p:nvPr/>
        </p:nvSpPr>
        <p:spPr bwMode="auto">
          <a:xfrm>
            <a:off x="1774825" y="277200"/>
            <a:ext cx="8426450" cy="360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066"/>
                </a:solidFill>
                <a:latin typeface="微软雅黑" panose="020B0503020204020204" pitchFamily="34" charset="-122"/>
                <a:ea typeface="微软雅黑" panose="020B0503020204020204" pitchFamily="34" charset="-122"/>
                <a:cs typeface="+mn-cs"/>
                <a:sym typeface="微软雅黑" panose="020B0503020204020204" pitchFamily="34" charset="-122"/>
              </a:rPr>
              <a:t>募集</a:t>
            </a:r>
          </a:p>
        </p:txBody>
      </p:sp>
      <p:sp>
        <p:nvSpPr>
          <p:cNvPr id="14" name="文本框 13">
            <a:extLst>
              <a:ext uri="{FF2B5EF4-FFF2-40B4-BE49-F238E27FC236}">
                <a16:creationId xmlns:a16="http://schemas.microsoft.com/office/drawing/2014/main" id="{525476CC-5A92-46F5-92CC-5228B83DE6FF}"/>
              </a:ext>
            </a:extLst>
          </p:cNvPr>
          <p:cNvSpPr txBox="1"/>
          <p:nvPr/>
        </p:nvSpPr>
        <p:spPr>
          <a:xfrm>
            <a:off x="2248078" y="5263552"/>
            <a:ext cx="1563903" cy="369332"/>
          </a:xfrm>
          <a:prstGeom prst="rect">
            <a:avLst/>
          </a:prstGeom>
          <a:noFill/>
        </p:spPr>
        <p:txBody>
          <a:bodyPr wrap="square" lIns="0" tIns="0" rIns="0" bIns="0" rtlCol="0">
            <a:spAutoFit/>
          </a:bodyPr>
          <a:lstStyle/>
          <a:p>
            <a:r>
              <a:rPr lang="en-US" altLang="zh-CN" sz="2400" dirty="0">
                <a:solidFill>
                  <a:srgbClr val="00B050"/>
                </a:solidFill>
                <a:latin typeface="微软雅黑" panose="020B0503020204020204" pitchFamily="34" charset="-122"/>
                <a:ea typeface="微软雅黑" panose="020B0503020204020204" pitchFamily="34" charset="-122"/>
                <a:sym typeface="微软雅黑" panose="020B0503020204020204" pitchFamily="34" charset="-122"/>
              </a:rPr>
              <a:t>74.13%</a:t>
            </a:r>
            <a:endParaRPr lang="en-US" altLang="zh-CN" sz="2400" dirty="0">
              <a:solidFill>
                <a:srgbClr val="00B05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15" name="文本框 14">
            <a:extLst>
              <a:ext uri="{FF2B5EF4-FFF2-40B4-BE49-F238E27FC236}">
                <a16:creationId xmlns:a16="http://schemas.microsoft.com/office/drawing/2014/main" id="{0688E052-21B6-4ACD-8879-51AC41D46C47}"/>
              </a:ext>
            </a:extLst>
          </p:cNvPr>
          <p:cNvSpPr txBox="1"/>
          <p:nvPr/>
        </p:nvSpPr>
        <p:spPr>
          <a:xfrm>
            <a:off x="2225256" y="6099209"/>
            <a:ext cx="1072409" cy="369332"/>
          </a:xfrm>
          <a:prstGeom prst="rect">
            <a:avLst/>
          </a:prstGeom>
          <a:noFill/>
        </p:spPr>
        <p:txBody>
          <a:bodyPr wrap="none" lIns="0" tIns="0" rIns="0" bIns="0" rtlCol="0">
            <a:spAutoFit/>
          </a:bodyPr>
          <a:lstStyle>
            <a:defPPr>
              <a:defRPr lang="zh-CN"/>
            </a:defPPr>
            <a:lvl1pPr>
              <a:defRPr>
                <a:solidFill>
                  <a:srgbClr val="0070C0"/>
                </a:solidFill>
                <a:latin typeface="Arial" panose="020B0604020202020204" pitchFamily="34" charset="0"/>
                <a:cs typeface="Arial" panose="020B0604020202020204" pitchFamily="34" charset="0"/>
              </a:defRPr>
            </a:lvl1pPr>
          </a:lstStyle>
          <a:p>
            <a:r>
              <a:rPr lang="en-US" altLang="zh-CN" sz="2400" dirty="0">
                <a:solidFill>
                  <a:srgbClr val="00B050"/>
                </a:solidFill>
                <a:latin typeface="微软雅黑" panose="020B0503020204020204" pitchFamily="34" charset="-122"/>
                <a:ea typeface="微软雅黑" panose="020B0503020204020204" pitchFamily="34" charset="-122"/>
                <a:cs typeface="+mn-cs"/>
                <a:sym typeface="微软雅黑" panose="020B0503020204020204" pitchFamily="34" charset="-122"/>
              </a:rPr>
              <a:t>68.71%</a:t>
            </a:r>
            <a:endParaRPr lang="en-US" sz="2400" dirty="0">
              <a:solidFill>
                <a:srgbClr val="00B05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6" name="文本框 15">
            <a:extLst>
              <a:ext uri="{FF2B5EF4-FFF2-40B4-BE49-F238E27FC236}">
                <a16:creationId xmlns:a16="http://schemas.microsoft.com/office/drawing/2014/main" id="{CE1A0AD6-A340-4944-8A98-91A057F64CE9}"/>
              </a:ext>
            </a:extLst>
          </p:cNvPr>
          <p:cNvSpPr txBox="1"/>
          <p:nvPr/>
        </p:nvSpPr>
        <p:spPr>
          <a:xfrm>
            <a:off x="2170060" y="5005201"/>
            <a:ext cx="1418978" cy="338554"/>
          </a:xfrm>
          <a:prstGeom prst="rect">
            <a:avLst/>
          </a:prstGeom>
          <a:noFill/>
        </p:spPr>
        <p:txBody>
          <a:bodyPr wrap="none" rtlCol="0">
            <a:spAutoFit/>
          </a:bodyPr>
          <a:lstStyle/>
          <a:p>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募集金额</a:t>
            </a:r>
            <a:r>
              <a:rPr lang="zh-CN" altLang="en-US" sz="1600" b="1" dirty="0">
                <a:latin typeface="微软雅黑" panose="020B0503020204020204" pitchFamily="34" charset="-122"/>
                <a:ea typeface="微软雅黑" panose="020B0503020204020204" pitchFamily="34" charset="-122"/>
                <a:sym typeface="微软雅黑" panose="020B0503020204020204" pitchFamily="34" charset="-122"/>
              </a:rPr>
              <a:t>环比</a:t>
            </a:r>
          </a:p>
        </p:txBody>
      </p:sp>
      <p:sp>
        <p:nvSpPr>
          <p:cNvPr id="17" name="文本框 16">
            <a:extLst>
              <a:ext uri="{FF2B5EF4-FFF2-40B4-BE49-F238E27FC236}">
                <a16:creationId xmlns:a16="http://schemas.microsoft.com/office/drawing/2014/main" id="{7F235572-52DE-4EB5-B3DA-28A6101D42E7}"/>
              </a:ext>
            </a:extLst>
          </p:cNvPr>
          <p:cNvSpPr txBox="1"/>
          <p:nvPr/>
        </p:nvSpPr>
        <p:spPr>
          <a:xfrm>
            <a:off x="2176168" y="5815245"/>
            <a:ext cx="1418978" cy="338554"/>
          </a:xfrm>
          <a:prstGeom prst="rect">
            <a:avLst/>
          </a:prstGeom>
          <a:noFill/>
        </p:spPr>
        <p:txBody>
          <a:bodyPr wrap="none" rtlCol="0">
            <a:spAutoFit/>
          </a:bodyPr>
          <a:lstStyle>
            <a:defPPr>
              <a:defRPr lang="zh-CN"/>
            </a:defPPr>
            <a:lvl1pPr>
              <a:defRPr sz="1400"/>
            </a:lvl1pPr>
          </a:lstStyle>
          <a:p>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募集事件</a:t>
            </a:r>
            <a:r>
              <a:rPr lang="zh-CN" altLang="en-US" sz="1600" b="1" dirty="0">
                <a:latin typeface="微软雅黑" panose="020B0503020204020204" pitchFamily="34" charset="-122"/>
                <a:ea typeface="微软雅黑" panose="020B0503020204020204" pitchFamily="34" charset="-122"/>
                <a:sym typeface="微软雅黑" panose="020B0503020204020204" pitchFamily="34" charset="-122"/>
              </a:rPr>
              <a:t>环比</a:t>
            </a:r>
          </a:p>
        </p:txBody>
      </p:sp>
      <p:grpSp>
        <p:nvGrpSpPr>
          <p:cNvPr id="19" name="组合 18">
            <a:extLst>
              <a:ext uri="{FF2B5EF4-FFF2-40B4-BE49-F238E27FC236}">
                <a16:creationId xmlns:a16="http://schemas.microsoft.com/office/drawing/2014/main" id="{CAE5DCC3-7341-4F68-B271-ABA770A0316E}"/>
              </a:ext>
            </a:extLst>
          </p:cNvPr>
          <p:cNvGrpSpPr/>
          <p:nvPr/>
        </p:nvGrpSpPr>
        <p:grpSpPr>
          <a:xfrm>
            <a:off x="1774826" y="4621104"/>
            <a:ext cx="2428874" cy="309671"/>
            <a:chOff x="7265361" y="761312"/>
            <a:chExt cx="3114359" cy="369868"/>
          </a:xfrm>
        </p:grpSpPr>
        <p:sp>
          <p:nvSpPr>
            <p:cNvPr id="20" name="矩形 19">
              <a:extLst>
                <a:ext uri="{FF2B5EF4-FFF2-40B4-BE49-F238E27FC236}">
                  <a16:creationId xmlns:a16="http://schemas.microsoft.com/office/drawing/2014/main" id="{F0AC8110-DAD2-43DE-9775-1A41D0401AD4}"/>
                </a:ext>
              </a:extLst>
            </p:cNvPr>
            <p:cNvSpPr/>
            <p:nvPr/>
          </p:nvSpPr>
          <p:spPr>
            <a:xfrm>
              <a:off x="7265361" y="761312"/>
              <a:ext cx="2796288" cy="369868"/>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募集市场降温明显</a:t>
              </a:r>
            </a:p>
          </p:txBody>
        </p:sp>
        <p:sp>
          <p:nvSpPr>
            <p:cNvPr id="21" name="等腰三角形 20">
              <a:extLst>
                <a:ext uri="{FF2B5EF4-FFF2-40B4-BE49-F238E27FC236}">
                  <a16:creationId xmlns:a16="http://schemas.microsoft.com/office/drawing/2014/main" id="{184005D9-30F7-4690-9914-1D662D6037BA}"/>
                </a:ext>
              </a:extLst>
            </p:cNvPr>
            <p:cNvSpPr/>
            <p:nvPr/>
          </p:nvSpPr>
          <p:spPr>
            <a:xfrm rot="5400000">
              <a:off x="10035750" y="787209"/>
              <a:ext cx="369868" cy="318073"/>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23" name="箭头: 下 22">
            <a:extLst>
              <a:ext uri="{FF2B5EF4-FFF2-40B4-BE49-F238E27FC236}">
                <a16:creationId xmlns:a16="http://schemas.microsoft.com/office/drawing/2014/main" id="{998B8B4B-EBFC-42A9-B585-93FA3C08CA73}"/>
              </a:ext>
            </a:extLst>
          </p:cNvPr>
          <p:cNvSpPr/>
          <p:nvPr/>
        </p:nvSpPr>
        <p:spPr>
          <a:xfrm rot="10800000" flipV="1">
            <a:off x="1774825" y="5949950"/>
            <a:ext cx="419576" cy="461667"/>
          </a:xfrm>
          <a:prstGeom prst="downArrow">
            <a:avLst/>
          </a:prstGeom>
          <a:solidFill>
            <a:srgbClr val="00B05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CN" altLang="en-US" dirty="0">
              <a:solidFill>
                <a:srgbClr val="FF0000"/>
              </a:solidFill>
              <a:highlight>
                <a:srgbClr val="FF0000"/>
              </a:highlight>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5" name="箭头: 下 24">
            <a:extLst>
              <a:ext uri="{FF2B5EF4-FFF2-40B4-BE49-F238E27FC236}">
                <a16:creationId xmlns:a16="http://schemas.microsoft.com/office/drawing/2014/main" id="{5349A176-A72F-4695-ABDC-97DCD288EE52}"/>
              </a:ext>
            </a:extLst>
          </p:cNvPr>
          <p:cNvSpPr/>
          <p:nvPr/>
        </p:nvSpPr>
        <p:spPr>
          <a:xfrm rot="10800000" flipV="1">
            <a:off x="1774825" y="5079015"/>
            <a:ext cx="419576" cy="461667"/>
          </a:xfrm>
          <a:prstGeom prst="downArrow">
            <a:avLst/>
          </a:prstGeom>
          <a:solidFill>
            <a:srgbClr val="00B05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CN" altLang="en-US" dirty="0">
              <a:solidFill>
                <a:srgbClr val="00B050"/>
              </a:solidFill>
              <a:highlight>
                <a:srgbClr val="FF0000"/>
              </a:highlight>
              <a:latin typeface="微软雅黑" panose="020B0503020204020204" pitchFamily="34" charset="-122"/>
              <a:ea typeface="微软雅黑" panose="020B0503020204020204" pitchFamily="34" charset="-122"/>
              <a:sym typeface="微软雅黑" panose="020B0503020204020204" pitchFamily="34" charset="-122"/>
            </a:endParaRPr>
          </a:p>
        </p:txBody>
      </p:sp>
      <p:graphicFrame>
        <p:nvGraphicFramePr>
          <p:cNvPr id="26" name="图表 25">
            <a:extLst>
              <a:ext uri="{FF2B5EF4-FFF2-40B4-BE49-F238E27FC236}">
                <a16:creationId xmlns:a16="http://schemas.microsoft.com/office/drawing/2014/main" id="{B82038CC-614B-4CCD-B607-4EE42916A627}"/>
              </a:ext>
            </a:extLst>
          </p:cNvPr>
          <p:cNvGraphicFramePr>
            <a:graphicFrameLocks/>
          </p:cNvGraphicFramePr>
          <p:nvPr>
            <p:extLst>
              <p:ext uri="{D42A27DB-BD31-4B8C-83A1-F6EECF244321}">
                <p14:modId xmlns:p14="http://schemas.microsoft.com/office/powerpoint/2010/main" val="3872312131"/>
              </p:ext>
            </p:extLst>
          </p:nvPr>
        </p:nvGraphicFramePr>
        <p:xfrm>
          <a:off x="1774825" y="965200"/>
          <a:ext cx="8642350" cy="3625850"/>
        </p:xfrm>
        <a:graphic>
          <a:graphicData uri="http://schemas.openxmlformats.org/drawingml/2006/chart">
            <c:chart xmlns:c="http://schemas.openxmlformats.org/drawingml/2006/chart" xmlns:r="http://schemas.openxmlformats.org/officeDocument/2006/relationships" r:id="rId5"/>
          </a:graphicData>
        </a:graphic>
      </p:graphicFrame>
      <p:sp>
        <p:nvSpPr>
          <p:cNvPr id="4" name="文本框 3">
            <a:extLst>
              <a:ext uri="{FF2B5EF4-FFF2-40B4-BE49-F238E27FC236}">
                <a16:creationId xmlns:a16="http://schemas.microsoft.com/office/drawing/2014/main" id="{29AF8C8A-65BC-40B8-83D4-D3CB9A7CC47B}"/>
              </a:ext>
            </a:extLst>
          </p:cNvPr>
          <p:cNvSpPr txBox="1"/>
          <p:nvPr/>
        </p:nvSpPr>
        <p:spPr>
          <a:xfrm>
            <a:off x="3935413" y="5083175"/>
            <a:ext cx="6481762" cy="1289905"/>
          </a:xfrm>
          <a:prstGeom prst="rect">
            <a:avLst/>
          </a:prstGeom>
          <a:noFill/>
        </p:spPr>
        <p:txBody>
          <a:bodyPr wrap="square" rtlCol="0">
            <a:spAutoFit/>
          </a:bodyPr>
          <a:lstStyle/>
          <a:p>
            <a:pPr algn="just">
              <a:lnSpc>
                <a:spcPct val="150000"/>
              </a:lnSpc>
            </a:pP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临近春节假期，</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1</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月市场景气度急剧下行，与去年同期基金募集火热的状况相比，今年</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1</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月募集市场明显遇冷。</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1</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月仅发生</a:t>
            </a:r>
            <a:r>
              <a:rPr lang="en-US" altLang="zh-CN"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163</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起基金募集事件，募资总额</a:t>
            </a:r>
            <a:r>
              <a:rPr lang="en-US" altLang="zh-CN"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272.56</a:t>
            </a:r>
            <a:r>
              <a:rPr lang="zh-CN" altLang="en-US"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亿元</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a:t>
            </a:r>
          </a:p>
        </p:txBody>
      </p:sp>
    </p:spTree>
    <p:extLst>
      <p:ext uri="{BB962C8B-B14F-4D97-AF65-F5344CB8AC3E}">
        <p14:creationId xmlns:p14="http://schemas.microsoft.com/office/powerpoint/2010/main" val="34762531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774825" y="5268913"/>
            <a:ext cx="9617075" cy="1135054"/>
          </a:xfrm>
          <a:prstGeom prst="rect">
            <a:avLst/>
          </a:prstGeom>
          <a:noFill/>
        </p:spPr>
        <p:txBody>
          <a:bodyPr wrap="square" rtlCol="0">
            <a:spAutoFit/>
          </a:bodyPr>
          <a:lstStyle/>
          <a:p>
            <a:pPr indent="457189" algn="just">
              <a:lnSpc>
                <a:spcPct val="150000"/>
              </a:lnSpc>
            </a:pP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1</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月一级市场共有</a:t>
            </a:r>
            <a:r>
              <a:rPr lang="en-US" altLang="zh-CN"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163</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起基金募集事件，最多的依旧为创业投资基金及股权投资基金。</a:t>
            </a:r>
            <a:endParaRPr lang="en-US" altLang="zh-CN" dirty="0">
              <a:latin typeface="微软雅黑" panose="020B0503020204020204" pitchFamily="34" charset="-122"/>
              <a:ea typeface="微软雅黑" panose="020B0503020204020204" pitchFamily="34" charset="-122"/>
              <a:sym typeface="微软雅黑" panose="020B0503020204020204" pitchFamily="34" charset="-122"/>
            </a:endParaRPr>
          </a:p>
          <a:p>
            <a:pPr indent="457189" algn="just">
              <a:lnSpc>
                <a:spcPct val="150000"/>
              </a:lnSpc>
            </a:pP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募集数量总体环比</a:t>
            </a:r>
            <a:r>
              <a:rPr lang="zh-CN" altLang="en-US" sz="2400" dirty="0">
                <a:solidFill>
                  <a:srgbClr val="00B050"/>
                </a:solidFill>
                <a:latin typeface="微软雅黑" panose="020B0503020204020204" pitchFamily="34" charset="-122"/>
                <a:ea typeface="微软雅黑" panose="020B0503020204020204" pitchFamily="34" charset="-122"/>
                <a:sym typeface="微软雅黑" panose="020B0503020204020204" pitchFamily="34" charset="-122"/>
              </a:rPr>
              <a:t>减少</a:t>
            </a:r>
            <a:r>
              <a:rPr lang="en-US" altLang="zh-CN"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68.71%</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1</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月募资总额</a:t>
            </a:r>
            <a:r>
              <a:rPr lang="en-US" altLang="zh-CN"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272.56</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亿元，环比</a:t>
            </a:r>
            <a:r>
              <a:rPr lang="zh-CN" altLang="en-US" sz="2400" dirty="0">
                <a:solidFill>
                  <a:srgbClr val="00B050"/>
                </a:solidFill>
                <a:latin typeface="微软雅黑" panose="020B0503020204020204" pitchFamily="34" charset="-122"/>
                <a:ea typeface="微软雅黑" panose="020B0503020204020204" pitchFamily="34" charset="-122"/>
                <a:sym typeface="微软雅黑" panose="020B0503020204020204" pitchFamily="34" charset="-122"/>
              </a:rPr>
              <a:t>收窄</a:t>
            </a:r>
            <a:r>
              <a:rPr lang="en-US" altLang="zh-CN" sz="2400" dirty="0">
                <a:solidFill>
                  <a:srgbClr val="0070C0"/>
                </a:solidFill>
                <a:latin typeface="微软雅黑" panose="020B0503020204020204" pitchFamily="34" charset="-122"/>
                <a:ea typeface="微软雅黑" panose="020B0503020204020204" pitchFamily="34" charset="-122"/>
                <a:sym typeface="微软雅黑" panose="020B0503020204020204" pitchFamily="34" charset="-122"/>
              </a:rPr>
              <a:t>74.13%</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a:t>
            </a:r>
            <a:endParaRPr lang="en-US" altLang="zh-CN"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9" name="Rectangle 2"/>
          <p:cNvSpPr txBox="1">
            <a:spLocks noChangeArrowheads="1"/>
          </p:cNvSpPr>
          <p:nvPr/>
        </p:nvSpPr>
        <p:spPr bwMode="auto">
          <a:xfrm>
            <a:off x="1778000" y="277200"/>
            <a:ext cx="8229600" cy="360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066"/>
                </a:solidFill>
                <a:latin typeface="微软雅黑" panose="020B0503020204020204" pitchFamily="34" charset="-122"/>
                <a:ea typeface="微软雅黑" panose="020B0503020204020204" pitchFamily="34" charset="-122"/>
                <a:cs typeface="+mn-cs"/>
                <a:sym typeface="微软雅黑" panose="020B0503020204020204" pitchFamily="34" charset="-122"/>
              </a:rPr>
              <a:t>募集</a:t>
            </a:r>
          </a:p>
        </p:txBody>
      </p:sp>
      <p:grpSp>
        <p:nvGrpSpPr>
          <p:cNvPr id="11" name="组合 10"/>
          <p:cNvGrpSpPr/>
          <p:nvPr/>
        </p:nvGrpSpPr>
        <p:grpSpPr>
          <a:xfrm>
            <a:off x="1774826" y="4905375"/>
            <a:ext cx="2390774" cy="360000"/>
            <a:chOff x="7155445" y="740531"/>
            <a:chExt cx="3098164" cy="369870"/>
          </a:xfrm>
        </p:grpSpPr>
        <p:sp>
          <p:nvSpPr>
            <p:cNvPr id="12" name="矩形 11"/>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募集市场遇冷</a:t>
              </a:r>
              <a:endParaRPr lang="en-US" altLang="zh-CN"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3" name="等腰三角形 12"/>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graphicFrame>
        <p:nvGraphicFramePr>
          <p:cNvPr id="2" name="表格 1">
            <a:extLst>
              <a:ext uri="{FF2B5EF4-FFF2-40B4-BE49-F238E27FC236}">
                <a16:creationId xmlns:a16="http://schemas.microsoft.com/office/drawing/2014/main" id="{90AE3355-7C75-4BCE-8895-4D058D49A808}"/>
              </a:ext>
            </a:extLst>
          </p:cNvPr>
          <p:cNvGraphicFramePr>
            <a:graphicFrameLocks noGrp="1"/>
          </p:cNvGraphicFramePr>
          <p:nvPr>
            <p:extLst>
              <p:ext uri="{D42A27DB-BD31-4B8C-83A1-F6EECF244321}">
                <p14:modId xmlns:p14="http://schemas.microsoft.com/office/powerpoint/2010/main" val="3039537422"/>
              </p:ext>
            </p:extLst>
          </p:nvPr>
        </p:nvGraphicFramePr>
        <p:xfrm>
          <a:off x="1774825" y="939801"/>
          <a:ext cx="8642350" cy="3784600"/>
        </p:xfrm>
        <a:graphic>
          <a:graphicData uri="http://schemas.openxmlformats.org/drawingml/2006/table">
            <a:tbl>
              <a:tblPr/>
              <a:tblGrid>
                <a:gridCol w="3175667">
                  <a:extLst>
                    <a:ext uri="{9D8B030D-6E8A-4147-A177-3AD203B41FA5}">
                      <a16:colId xmlns:a16="http://schemas.microsoft.com/office/drawing/2014/main" val="122945985"/>
                    </a:ext>
                  </a:extLst>
                </a:gridCol>
                <a:gridCol w="2291016">
                  <a:extLst>
                    <a:ext uri="{9D8B030D-6E8A-4147-A177-3AD203B41FA5}">
                      <a16:colId xmlns:a16="http://schemas.microsoft.com/office/drawing/2014/main" val="2580051158"/>
                    </a:ext>
                  </a:extLst>
                </a:gridCol>
                <a:gridCol w="3175667">
                  <a:extLst>
                    <a:ext uri="{9D8B030D-6E8A-4147-A177-3AD203B41FA5}">
                      <a16:colId xmlns:a16="http://schemas.microsoft.com/office/drawing/2014/main" val="2957968317"/>
                    </a:ext>
                  </a:extLst>
                </a:gridCol>
              </a:tblGrid>
              <a:tr h="526334">
                <a:tc gridSpan="3">
                  <a:txBody>
                    <a:bodyPr/>
                    <a:lstStyle/>
                    <a:p>
                      <a:pPr algn="ctr" fontAlgn="ctr"/>
                      <a:r>
                        <a:rPr lang="en-US" altLang="zh-CN" sz="20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2022</a:t>
                      </a:r>
                      <a:r>
                        <a:rPr lang="zh-CN" altLang="en-US" sz="20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年</a:t>
                      </a:r>
                      <a:r>
                        <a:rPr lang="en-US" altLang="zh-CN" sz="20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1</a:t>
                      </a:r>
                      <a:r>
                        <a:rPr lang="zh-CN" altLang="en-US" sz="20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月基金募集数量及规模</a:t>
                      </a:r>
                    </a:p>
                  </a:txBody>
                  <a:tcPr marL="9525" marR="9525" marT="9525" marB="0" anchor="ctr">
                    <a:lnL>
                      <a:noFill/>
                    </a:lnL>
                    <a:lnR>
                      <a:noFill/>
                    </a:lnR>
                    <a:lnT>
                      <a:noFill/>
                    </a:lnT>
                    <a:lnB>
                      <a:noFill/>
                    </a:lnB>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2863353337"/>
                  </a:ext>
                </a:extLst>
              </a:tr>
              <a:tr h="642356">
                <a:tc>
                  <a:txBody>
                    <a:bodyPr/>
                    <a:lstStyle/>
                    <a:p>
                      <a:pPr algn="ctr" fontAlgn="ctr"/>
                      <a:r>
                        <a:rPr lang="zh-CN" altLang="en-US" sz="18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类型</a:t>
                      </a:r>
                    </a:p>
                  </a:txBody>
                  <a:tcPr marL="9525" marR="9525" marT="9525" marB="0" anchor="ctr">
                    <a:lnL>
                      <a:noFill/>
                    </a:lnL>
                    <a:lnR>
                      <a:noFill/>
                    </a:lnR>
                    <a:lnT>
                      <a:noFill/>
                    </a:lnT>
                    <a:lnB>
                      <a:noFill/>
                    </a:lnB>
                    <a:solidFill>
                      <a:srgbClr val="0070C0"/>
                    </a:solidFill>
                  </a:tcPr>
                </a:tc>
                <a:tc>
                  <a:txBody>
                    <a:bodyPr/>
                    <a:lstStyle/>
                    <a:p>
                      <a:pPr algn="ctr" fontAlgn="ctr"/>
                      <a:r>
                        <a:rPr lang="zh-CN" altLang="en-US" sz="18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数量</a:t>
                      </a:r>
                    </a:p>
                  </a:txBody>
                  <a:tcPr marL="9525" marR="9525" marT="9525" marB="0" anchor="ctr">
                    <a:lnL>
                      <a:noFill/>
                    </a:lnL>
                    <a:lnR>
                      <a:noFill/>
                    </a:lnR>
                    <a:lnT>
                      <a:noFill/>
                    </a:lnT>
                    <a:lnB>
                      <a:noFill/>
                    </a:lnB>
                    <a:solidFill>
                      <a:srgbClr val="0070C0"/>
                    </a:solidFill>
                  </a:tcPr>
                </a:tc>
                <a:tc>
                  <a:txBody>
                    <a:bodyPr/>
                    <a:lstStyle/>
                    <a:p>
                      <a:pPr algn="ctr" fontAlgn="ctr"/>
                      <a:r>
                        <a:rPr lang="zh-CN" altLang="en-US" sz="18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募集规模</a:t>
                      </a:r>
                      <a:br>
                        <a:rPr lang="zh-CN" altLang="en-US" sz="18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br>
                      <a:r>
                        <a:rPr lang="zh-CN" altLang="en-US" sz="18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（人民币亿元）</a:t>
                      </a:r>
                    </a:p>
                  </a:txBody>
                  <a:tcPr marL="9525" marR="9525" marT="9525" marB="0" anchor="ctr">
                    <a:lnL>
                      <a:noFill/>
                    </a:lnL>
                    <a:lnR>
                      <a:noFill/>
                    </a:lnR>
                    <a:lnT>
                      <a:noFill/>
                    </a:lnT>
                    <a:lnB>
                      <a:noFill/>
                    </a:lnB>
                    <a:solidFill>
                      <a:srgbClr val="0070C0"/>
                    </a:solidFill>
                  </a:tcPr>
                </a:tc>
                <a:extLst>
                  <a:ext uri="{0D108BD9-81ED-4DB2-BD59-A6C34878D82A}">
                    <a16:rowId xmlns:a16="http://schemas.microsoft.com/office/drawing/2014/main" val="3888023118"/>
                  </a:ext>
                </a:extLst>
              </a:tr>
              <a:tr h="523182">
                <a:tc>
                  <a:txBody>
                    <a:bodyPr/>
                    <a:lstStyle/>
                    <a:p>
                      <a:pPr algn="ctr" fontAlgn="ctr"/>
                      <a:r>
                        <a:rPr lang="zh-CN" altLang="en-US" sz="1800" b="0" i="0" u="none" strike="noStrike">
                          <a:solidFill>
                            <a:srgbClr val="000000"/>
                          </a:solidFill>
                          <a:effectLst/>
                          <a:latin typeface="微软雅黑" panose="020B0503020204020204" pitchFamily="34" charset="-122"/>
                          <a:ea typeface="微软雅黑" panose="020B0503020204020204" pitchFamily="34" charset="-122"/>
                        </a:rPr>
                        <a:t>成长基金</a:t>
                      </a:r>
                    </a:p>
                  </a:txBody>
                  <a:tcPr marL="9525" marR="9525" marT="9525" marB="0" anchor="ctr">
                    <a:lnL>
                      <a:noFill/>
                    </a:lnL>
                    <a:lnR>
                      <a:noFill/>
                    </a:lnR>
                    <a:lnT>
                      <a:noFill/>
                    </a:lnT>
                    <a:lnB>
                      <a:noFill/>
                    </a:lnB>
                  </a:tcPr>
                </a:tc>
                <a:tc>
                  <a:txBody>
                    <a:bodyPr/>
                    <a:lstStyle/>
                    <a:p>
                      <a:pPr algn="ctr" fontAlgn="ctr"/>
                      <a:r>
                        <a:rPr lang="en-US" altLang="zh-CN" sz="1800" b="0" i="0" u="none" strike="noStrike">
                          <a:solidFill>
                            <a:srgbClr val="000000"/>
                          </a:solidFill>
                          <a:effectLst/>
                          <a:latin typeface="微软雅黑" panose="020B0503020204020204" pitchFamily="34" charset="-122"/>
                          <a:ea typeface="微软雅黑" panose="020B0503020204020204" pitchFamily="34" charset="-122"/>
                        </a:rPr>
                        <a:t>25</a:t>
                      </a:r>
                    </a:p>
                  </a:txBody>
                  <a:tcPr marL="9525" marR="9525" marT="9525" marB="0" anchor="ctr">
                    <a:lnL>
                      <a:noFill/>
                    </a:lnL>
                    <a:lnR>
                      <a:noFill/>
                    </a:lnR>
                    <a:lnT>
                      <a:noFill/>
                    </a:lnT>
                    <a:lnB>
                      <a:noFill/>
                    </a:lnB>
                  </a:tcPr>
                </a:tc>
                <a:tc>
                  <a:txBody>
                    <a:bodyPr/>
                    <a:lstStyle/>
                    <a:p>
                      <a:pPr algn="ctr" fontAlgn="ctr"/>
                      <a:r>
                        <a:rPr lang="en-US" altLang="zh-CN" sz="1800" b="0" i="0" u="none" strike="noStrike">
                          <a:solidFill>
                            <a:srgbClr val="000000"/>
                          </a:solidFill>
                          <a:effectLst/>
                          <a:latin typeface="微软雅黑" panose="020B0503020204020204" pitchFamily="34" charset="-122"/>
                          <a:ea typeface="微软雅黑" panose="020B0503020204020204" pitchFamily="34" charset="-122"/>
                        </a:rPr>
                        <a:t>243.2</a:t>
                      </a:r>
                    </a:p>
                  </a:txBody>
                  <a:tcPr marL="9525" marR="9525" marT="9525" marB="0" anchor="ctr">
                    <a:lnL>
                      <a:noFill/>
                    </a:lnL>
                    <a:lnR>
                      <a:noFill/>
                    </a:lnR>
                    <a:lnT>
                      <a:noFill/>
                    </a:lnT>
                    <a:lnB>
                      <a:noFill/>
                    </a:lnB>
                  </a:tcPr>
                </a:tc>
                <a:extLst>
                  <a:ext uri="{0D108BD9-81ED-4DB2-BD59-A6C34878D82A}">
                    <a16:rowId xmlns:a16="http://schemas.microsoft.com/office/drawing/2014/main" val="3149805561"/>
                  </a:ext>
                </a:extLst>
              </a:tr>
              <a:tr h="523182">
                <a:tc>
                  <a:txBody>
                    <a:bodyPr/>
                    <a:lstStyle/>
                    <a:p>
                      <a:pPr algn="ctr" fontAlgn="ctr"/>
                      <a:r>
                        <a:rPr lang="zh-CN" altLang="en-US" sz="1800" b="0" i="0" u="none" strike="noStrike">
                          <a:solidFill>
                            <a:srgbClr val="000000"/>
                          </a:solidFill>
                          <a:effectLst/>
                          <a:latin typeface="微软雅黑" panose="020B0503020204020204" pitchFamily="34" charset="-122"/>
                          <a:ea typeface="微软雅黑" panose="020B0503020204020204" pitchFamily="34" charset="-122"/>
                        </a:rPr>
                        <a:t>创业投资基金</a:t>
                      </a:r>
                    </a:p>
                  </a:txBody>
                  <a:tcPr marL="9525" marR="9525" marT="9525" marB="0" anchor="ctr">
                    <a:lnL>
                      <a:noFill/>
                    </a:lnL>
                    <a:lnR>
                      <a:noFill/>
                    </a:lnR>
                    <a:lnT>
                      <a:noFill/>
                    </a:lnT>
                    <a:lnB>
                      <a:noFill/>
                    </a:lnB>
                  </a:tcPr>
                </a:tc>
                <a:tc>
                  <a:txBody>
                    <a:bodyPr/>
                    <a:lstStyle/>
                    <a:p>
                      <a:pPr algn="ctr" fontAlgn="ctr"/>
                      <a:r>
                        <a:rPr lang="en-US" altLang="zh-CN" sz="1800" b="0" i="0" u="none" strike="noStrike" dirty="0">
                          <a:solidFill>
                            <a:srgbClr val="000000"/>
                          </a:solidFill>
                          <a:effectLst/>
                          <a:latin typeface="微软雅黑" panose="020B0503020204020204" pitchFamily="34" charset="-122"/>
                          <a:ea typeface="微软雅黑" panose="020B0503020204020204" pitchFamily="34" charset="-122"/>
                        </a:rPr>
                        <a:t>98</a:t>
                      </a:r>
                    </a:p>
                  </a:txBody>
                  <a:tcPr marL="9525" marR="9525" marT="9525" marB="0" anchor="ctr">
                    <a:lnL>
                      <a:noFill/>
                    </a:lnL>
                    <a:lnR>
                      <a:noFill/>
                    </a:lnR>
                    <a:lnT>
                      <a:noFill/>
                    </a:lnT>
                    <a:lnB>
                      <a:noFill/>
                    </a:lnB>
                  </a:tcPr>
                </a:tc>
                <a:tc>
                  <a:txBody>
                    <a:bodyPr/>
                    <a:lstStyle/>
                    <a:p>
                      <a:pPr algn="ctr" fontAlgn="ctr"/>
                      <a:r>
                        <a:rPr lang="en-US" altLang="zh-CN" sz="1800" b="0" i="0" u="none" strike="noStrike">
                          <a:solidFill>
                            <a:srgbClr val="000000"/>
                          </a:solidFill>
                          <a:effectLst/>
                          <a:latin typeface="微软雅黑" panose="020B0503020204020204" pitchFamily="34" charset="-122"/>
                          <a:ea typeface="微软雅黑" panose="020B0503020204020204" pitchFamily="34" charset="-122"/>
                        </a:rPr>
                        <a:t>29.36</a:t>
                      </a:r>
                    </a:p>
                  </a:txBody>
                  <a:tcPr marL="9525" marR="9525" marT="9525" marB="0" anchor="ctr">
                    <a:lnL>
                      <a:noFill/>
                    </a:lnL>
                    <a:lnR>
                      <a:noFill/>
                    </a:lnR>
                    <a:lnT>
                      <a:noFill/>
                    </a:lnT>
                    <a:lnB>
                      <a:noFill/>
                    </a:lnB>
                  </a:tcPr>
                </a:tc>
                <a:extLst>
                  <a:ext uri="{0D108BD9-81ED-4DB2-BD59-A6C34878D82A}">
                    <a16:rowId xmlns:a16="http://schemas.microsoft.com/office/drawing/2014/main" val="2686784669"/>
                  </a:ext>
                </a:extLst>
              </a:tr>
              <a:tr h="523182">
                <a:tc>
                  <a:txBody>
                    <a:bodyPr/>
                    <a:lstStyle/>
                    <a:p>
                      <a:pPr algn="ctr" fontAlgn="ctr"/>
                      <a:r>
                        <a:rPr lang="zh-CN" altLang="en-US" sz="1800" b="0" i="0" u="none" strike="noStrike">
                          <a:solidFill>
                            <a:srgbClr val="000000"/>
                          </a:solidFill>
                          <a:effectLst/>
                          <a:latin typeface="微软雅黑" panose="020B0503020204020204" pitchFamily="34" charset="-122"/>
                          <a:ea typeface="微软雅黑" panose="020B0503020204020204" pitchFamily="34" charset="-122"/>
                        </a:rPr>
                        <a:t>股权投资基金</a:t>
                      </a:r>
                    </a:p>
                  </a:txBody>
                  <a:tcPr marL="9525" marR="9525" marT="9525" marB="0" anchor="ctr">
                    <a:lnL>
                      <a:noFill/>
                    </a:lnL>
                    <a:lnR>
                      <a:noFill/>
                    </a:lnR>
                    <a:lnT>
                      <a:noFill/>
                    </a:lnT>
                    <a:lnB>
                      <a:noFill/>
                    </a:lnB>
                  </a:tcPr>
                </a:tc>
                <a:tc>
                  <a:txBody>
                    <a:bodyPr/>
                    <a:lstStyle/>
                    <a:p>
                      <a:pPr algn="ctr" fontAlgn="ctr"/>
                      <a:r>
                        <a:rPr lang="en-US" altLang="zh-CN" sz="1800" b="0" i="0" u="none" strike="noStrike">
                          <a:solidFill>
                            <a:srgbClr val="000000"/>
                          </a:solidFill>
                          <a:effectLst/>
                          <a:latin typeface="微软雅黑" panose="020B0503020204020204" pitchFamily="34" charset="-122"/>
                          <a:ea typeface="微软雅黑" panose="020B0503020204020204" pitchFamily="34" charset="-122"/>
                        </a:rPr>
                        <a:t>38</a:t>
                      </a:r>
                    </a:p>
                  </a:txBody>
                  <a:tcPr marL="9525" marR="9525" marT="9525" marB="0" anchor="ctr">
                    <a:lnL>
                      <a:noFill/>
                    </a:lnL>
                    <a:lnR>
                      <a:noFill/>
                    </a:lnR>
                    <a:lnT>
                      <a:noFill/>
                    </a:lnT>
                    <a:lnB>
                      <a:noFill/>
                    </a:lnB>
                  </a:tcPr>
                </a:tc>
                <a:tc>
                  <a:txBody>
                    <a:bodyPr/>
                    <a:lstStyle/>
                    <a:p>
                      <a:pPr algn="ctr" fontAlgn="ctr"/>
                      <a:r>
                        <a:rPr lang="zh-CN" altLang="en-US" sz="1800" b="0" i="0" u="none" strike="noStrike" dirty="0">
                          <a:solidFill>
                            <a:srgbClr val="000000"/>
                          </a:solidFill>
                          <a:effectLst/>
                          <a:latin typeface="微软雅黑" panose="020B0503020204020204" pitchFamily="34" charset="-122"/>
                          <a:ea typeface="微软雅黑" panose="020B0503020204020204" pitchFamily="34" charset="-122"/>
                        </a:rPr>
                        <a:t>未披露</a:t>
                      </a:r>
                    </a:p>
                  </a:txBody>
                  <a:tcPr marL="9525" marR="9525" marT="9525" marB="0" anchor="ctr">
                    <a:lnL>
                      <a:noFill/>
                    </a:lnL>
                    <a:lnR>
                      <a:noFill/>
                    </a:lnR>
                    <a:lnT>
                      <a:noFill/>
                    </a:lnT>
                    <a:lnB>
                      <a:noFill/>
                    </a:lnB>
                  </a:tcPr>
                </a:tc>
                <a:extLst>
                  <a:ext uri="{0D108BD9-81ED-4DB2-BD59-A6C34878D82A}">
                    <a16:rowId xmlns:a16="http://schemas.microsoft.com/office/drawing/2014/main" val="2752202743"/>
                  </a:ext>
                </a:extLst>
              </a:tr>
              <a:tr h="523182">
                <a:tc>
                  <a:txBody>
                    <a:bodyPr/>
                    <a:lstStyle/>
                    <a:p>
                      <a:pPr algn="ctr" fontAlgn="ctr"/>
                      <a:r>
                        <a:rPr lang="zh-CN" altLang="en-US" sz="1800" b="0" i="0" u="none" strike="noStrike" dirty="0">
                          <a:solidFill>
                            <a:srgbClr val="000000"/>
                          </a:solidFill>
                          <a:effectLst/>
                          <a:latin typeface="微软雅黑" panose="020B0503020204020204" pitchFamily="34" charset="-122"/>
                          <a:ea typeface="微软雅黑" panose="020B0503020204020204" pitchFamily="34" charset="-122"/>
                        </a:rPr>
                        <a:t>私募股权投资基金</a:t>
                      </a:r>
                    </a:p>
                  </a:txBody>
                  <a:tcPr marL="9525" marR="9525" marT="9525" marB="0" anchor="ctr">
                    <a:lnL>
                      <a:noFill/>
                    </a:lnL>
                    <a:lnR>
                      <a:noFill/>
                    </a:lnR>
                    <a:lnT>
                      <a:noFill/>
                    </a:lnT>
                    <a:lnB w="28575" cap="flat" cmpd="sng" algn="ctr">
                      <a:solidFill>
                        <a:schemeClr val="tx1"/>
                      </a:solidFill>
                      <a:prstDash val="solid"/>
                      <a:round/>
                      <a:headEnd type="none" w="med" len="med"/>
                      <a:tailEnd type="none" w="med" len="med"/>
                    </a:lnB>
                  </a:tcPr>
                </a:tc>
                <a:tc>
                  <a:txBody>
                    <a:bodyPr/>
                    <a:lstStyle/>
                    <a:p>
                      <a:pPr algn="ctr" fontAlgn="ctr"/>
                      <a:r>
                        <a:rPr lang="en-US" altLang="zh-CN" sz="1800" b="0" i="0" u="none" strike="noStrike" dirty="0">
                          <a:solidFill>
                            <a:srgbClr val="000000"/>
                          </a:solidFill>
                          <a:effectLst/>
                          <a:latin typeface="微软雅黑" panose="020B0503020204020204" pitchFamily="34" charset="-122"/>
                          <a:ea typeface="微软雅黑" panose="020B0503020204020204" pitchFamily="34" charset="-122"/>
                        </a:rPr>
                        <a:t>2</a:t>
                      </a:r>
                    </a:p>
                  </a:txBody>
                  <a:tcPr marL="9525" marR="9525" marT="9525" marB="0" anchor="ctr">
                    <a:lnL>
                      <a:noFill/>
                    </a:lnL>
                    <a:lnR>
                      <a:noFill/>
                    </a:lnR>
                    <a:lnT>
                      <a:noFill/>
                    </a:lnT>
                    <a:lnB w="28575" cap="flat" cmpd="sng" algn="ctr">
                      <a:solidFill>
                        <a:schemeClr val="tx1"/>
                      </a:solidFill>
                      <a:prstDash val="solid"/>
                      <a:round/>
                      <a:headEnd type="none" w="med" len="med"/>
                      <a:tailEnd type="none" w="med" len="med"/>
                    </a:lnB>
                  </a:tcPr>
                </a:tc>
                <a:tc>
                  <a:txBody>
                    <a:bodyPr/>
                    <a:lstStyle/>
                    <a:p>
                      <a:pPr algn="ctr" fontAlgn="ctr"/>
                      <a:r>
                        <a:rPr lang="zh-CN" altLang="en-US" sz="1800" b="0" i="0" u="none" strike="noStrike" dirty="0">
                          <a:solidFill>
                            <a:srgbClr val="000000"/>
                          </a:solidFill>
                          <a:effectLst/>
                          <a:latin typeface="微软雅黑" panose="020B0503020204020204" pitchFamily="34" charset="-122"/>
                          <a:ea typeface="微软雅黑" panose="020B0503020204020204" pitchFamily="34" charset="-122"/>
                        </a:rPr>
                        <a:t>未披露</a:t>
                      </a:r>
                    </a:p>
                  </a:txBody>
                  <a:tcPr marL="9525" marR="9525" marT="9525" marB="0" anchor="ctr">
                    <a:lnL>
                      <a:noFill/>
                    </a:lnL>
                    <a:lnR>
                      <a:noFill/>
                    </a:lnR>
                    <a:lnT>
                      <a:noFill/>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05773411"/>
                  </a:ext>
                </a:extLst>
              </a:tr>
              <a:tr h="523182">
                <a:tc>
                  <a:txBody>
                    <a:bodyPr/>
                    <a:lstStyle/>
                    <a:p>
                      <a:pPr algn="ctr" fontAlgn="ctr"/>
                      <a:r>
                        <a:rPr lang="zh-CN" altLang="en-US" sz="1800" b="1"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合计</a:t>
                      </a:r>
                    </a:p>
                  </a:txBody>
                  <a:tcPr marL="9525" marR="9525" marT="9525" marB="0" anchor="ctr">
                    <a:lnL>
                      <a:noFill/>
                    </a:lnL>
                    <a:lnR>
                      <a:noFill/>
                    </a:lnR>
                    <a:lnT w="28575" cap="flat" cmpd="sng" algn="ctr">
                      <a:solidFill>
                        <a:schemeClr val="tx1"/>
                      </a:solidFill>
                      <a:prstDash val="solid"/>
                      <a:round/>
                      <a:headEnd type="none" w="med" len="med"/>
                      <a:tailEnd type="none" w="med" len="med"/>
                    </a:lnT>
                    <a:lnB>
                      <a:noFill/>
                    </a:lnB>
                  </a:tcPr>
                </a:tc>
                <a:tc>
                  <a:txBody>
                    <a:bodyPr/>
                    <a:lstStyle/>
                    <a:p>
                      <a:pPr marL="0" algn="ctr" defTabSz="685783" rtl="0" eaLnBrk="1" fontAlgn="ctr" latinLnBrk="0" hangingPunct="1"/>
                      <a:r>
                        <a:rPr lang="en-US" altLang="zh-CN" sz="1800" b="1" i="0" u="none" strike="noStrike" kern="1200" dirty="0">
                          <a:solidFill>
                            <a:srgbClr val="000000"/>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163</a:t>
                      </a:r>
                    </a:p>
                  </a:txBody>
                  <a:tcPr marL="9525" marR="9525" marT="9525" marB="0" anchor="ctr">
                    <a:lnL>
                      <a:noFill/>
                    </a:lnL>
                    <a:lnR>
                      <a:noFill/>
                    </a:lnR>
                    <a:lnT w="28575" cap="flat" cmpd="sng" algn="ctr">
                      <a:solidFill>
                        <a:schemeClr val="tx1"/>
                      </a:solidFill>
                      <a:prstDash val="solid"/>
                      <a:round/>
                      <a:headEnd type="none" w="med" len="med"/>
                      <a:tailEnd type="none" w="med" len="med"/>
                    </a:lnT>
                    <a:lnB>
                      <a:noFill/>
                    </a:lnB>
                  </a:tcPr>
                </a:tc>
                <a:tc>
                  <a:txBody>
                    <a:bodyPr/>
                    <a:lstStyle/>
                    <a:p>
                      <a:pPr marL="0" algn="ctr" defTabSz="685783" rtl="0" eaLnBrk="1" fontAlgn="ctr" latinLnBrk="0" hangingPunct="1"/>
                      <a:r>
                        <a:rPr lang="en-US" altLang="zh-CN" sz="1800" b="1" i="0" u="none" strike="noStrike" kern="1200" dirty="0">
                          <a:solidFill>
                            <a:srgbClr val="000000"/>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272.56</a:t>
                      </a:r>
                    </a:p>
                  </a:txBody>
                  <a:tcPr marL="9525" marR="9525" marT="9525" marB="0" anchor="ctr">
                    <a:lnL>
                      <a:noFill/>
                    </a:lnL>
                    <a:lnR>
                      <a:noFill/>
                    </a:lnR>
                    <a:lnT w="28575"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2396235942"/>
                  </a:ext>
                </a:extLst>
              </a:tr>
            </a:tbl>
          </a:graphicData>
        </a:graphic>
      </p:graphicFrame>
    </p:spTree>
    <p:extLst>
      <p:ext uri="{BB962C8B-B14F-4D97-AF65-F5344CB8AC3E}">
        <p14:creationId xmlns:p14="http://schemas.microsoft.com/office/powerpoint/2010/main" val="297463867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p:cNvSpPr txBox="1">
            <a:spLocks noChangeArrowheads="1"/>
          </p:cNvSpPr>
          <p:nvPr/>
        </p:nvSpPr>
        <p:spPr bwMode="auto">
          <a:xfrm>
            <a:off x="1778000" y="277200"/>
            <a:ext cx="8229600" cy="360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066"/>
                </a:solidFill>
                <a:latin typeface="微软雅黑" panose="020B0503020204020204" pitchFamily="34" charset="-122"/>
                <a:ea typeface="微软雅黑" panose="020B0503020204020204" pitchFamily="34" charset="-122"/>
                <a:cs typeface="+mn-cs"/>
                <a:sym typeface="微软雅黑" panose="020B0503020204020204" pitchFamily="34" charset="-122"/>
              </a:rPr>
              <a:t>投资</a:t>
            </a:r>
          </a:p>
        </p:txBody>
      </p:sp>
      <p:graphicFrame>
        <p:nvGraphicFramePr>
          <p:cNvPr id="8" name="表格 7">
            <a:extLst>
              <a:ext uri="{FF2B5EF4-FFF2-40B4-BE49-F238E27FC236}">
                <a16:creationId xmlns:a16="http://schemas.microsoft.com/office/drawing/2014/main" id="{A68C1EDB-6B96-46AE-86EF-61EE9C9A287A}"/>
              </a:ext>
            </a:extLst>
          </p:cNvPr>
          <p:cNvGraphicFramePr>
            <a:graphicFrameLocks noGrp="1"/>
          </p:cNvGraphicFramePr>
          <p:nvPr>
            <p:extLst>
              <p:ext uri="{D42A27DB-BD31-4B8C-83A1-F6EECF244321}">
                <p14:modId xmlns:p14="http://schemas.microsoft.com/office/powerpoint/2010/main" val="3118974804"/>
              </p:ext>
            </p:extLst>
          </p:nvPr>
        </p:nvGraphicFramePr>
        <p:xfrm>
          <a:off x="1765299" y="914400"/>
          <a:ext cx="8642351" cy="5524505"/>
        </p:xfrm>
        <a:graphic>
          <a:graphicData uri="http://schemas.openxmlformats.org/drawingml/2006/table">
            <a:tbl>
              <a:tblPr/>
              <a:tblGrid>
                <a:gridCol w="3105995">
                  <a:extLst>
                    <a:ext uri="{9D8B030D-6E8A-4147-A177-3AD203B41FA5}">
                      <a16:colId xmlns:a16="http://schemas.microsoft.com/office/drawing/2014/main" val="374282975"/>
                    </a:ext>
                  </a:extLst>
                </a:gridCol>
                <a:gridCol w="2478541">
                  <a:extLst>
                    <a:ext uri="{9D8B030D-6E8A-4147-A177-3AD203B41FA5}">
                      <a16:colId xmlns:a16="http://schemas.microsoft.com/office/drawing/2014/main" val="3479278550"/>
                    </a:ext>
                  </a:extLst>
                </a:gridCol>
                <a:gridCol w="3057815">
                  <a:extLst>
                    <a:ext uri="{9D8B030D-6E8A-4147-A177-3AD203B41FA5}">
                      <a16:colId xmlns:a16="http://schemas.microsoft.com/office/drawing/2014/main" val="2866193070"/>
                    </a:ext>
                  </a:extLst>
                </a:gridCol>
              </a:tblGrid>
              <a:tr h="337770">
                <a:tc gridSpan="3">
                  <a:txBody>
                    <a:bodyPr/>
                    <a:lstStyle/>
                    <a:p>
                      <a:pPr algn="ctr" fontAlgn="ctr"/>
                      <a:r>
                        <a:rPr lang="en-US" altLang="zh-CN" sz="18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2022</a:t>
                      </a:r>
                      <a:r>
                        <a:rPr lang="zh-CN" altLang="en-US" sz="18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年</a:t>
                      </a:r>
                      <a:r>
                        <a:rPr lang="en-US" altLang="zh-CN" sz="18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1</a:t>
                      </a:r>
                      <a:r>
                        <a:rPr lang="zh-CN" altLang="en-US" sz="18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月中国</a:t>
                      </a:r>
                      <a:r>
                        <a:rPr lang="en-US" altLang="zh-CN" sz="18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PEVC</a:t>
                      </a:r>
                      <a:r>
                        <a:rPr lang="zh-CN" altLang="en-US" sz="1800" b="0" i="0" u="none" strike="noStrike"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案例行业分布及规模</a:t>
                      </a:r>
                    </a:p>
                  </a:txBody>
                  <a:tcPr marL="0" marR="0" marT="0" marB="0" anchor="ctr">
                    <a:lnL>
                      <a:noFill/>
                    </a:lnL>
                    <a:lnR>
                      <a:noFill/>
                    </a:lnR>
                    <a:lnT>
                      <a:noFill/>
                    </a:lnT>
                    <a:lnB>
                      <a:noFill/>
                    </a:lnB>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3298845870"/>
                  </a:ext>
                </a:extLst>
              </a:tr>
              <a:tr h="407721">
                <a:tc>
                  <a:txBody>
                    <a:bodyPr/>
                    <a:lstStyle/>
                    <a:p>
                      <a:pPr algn="ctr" fontAlgn="ctr"/>
                      <a:r>
                        <a:rPr lang="zh-CN" altLang="en-US" sz="16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行业</a:t>
                      </a:r>
                    </a:p>
                  </a:txBody>
                  <a:tcPr marL="0" marR="0" marT="0" marB="0" anchor="ctr">
                    <a:lnL>
                      <a:noFill/>
                    </a:lnL>
                    <a:lnR>
                      <a:noFill/>
                    </a:lnR>
                    <a:lnT>
                      <a:noFill/>
                    </a:lnT>
                    <a:lnB>
                      <a:noFill/>
                    </a:lnB>
                    <a:solidFill>
                      <a:srgbClr val="0070C0"/>
                    </a:solidFill>
                  </a:tcPr>
                </a:tc>
                <a:tc>
                  <a:txBody>
                    <a:bodyPr/>
                    <a:lstStyle/>
                    <a:p>
                      <a:pPr algn="ctr" fontAlgn="ctr"/>
                      <a:r>
                        <a:rPr lang="zh-CN" altLang="en-US" sz="16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案例数量</a:t>
                      </a:r>
                    </a:p>
                  </a:txBody>
                  <a:tcPr marL="0" marR="0" marT="0" marB="0" anchor="ctr">
                    <a:lnL>
                      <a:noFill/>
                    </a:lnL>
                    <a:lnR>
                      <a:noFill/>
                    </a:lnR>
                    <a:lnT>
                      <a:noFill/>
                    </a:lnT>
                    <a:lnB>
                      <a:noFill/>
                    </a:lnB>
                    <a:solidFill>
                      <a:srgbClr val="0070C0"/>
                    </a:solidFill>
                  </a:tcPr>
                </a:tc>
                <a:tc>
                  <a:txBody>
                    <a:bodyPr/>
                    <a:lstStyle/>
                    <a:p>
                      <a:pPr algn="ctr" fontAlgn="ctr"/>
                      <a:r>
                        <a:rPr lang="zh-CN" altLang="en-US" sz="1600" b="1" i="0" u="none" strike="noStrike" dirty="0">
                          <a:solidFill>
                            <a:srgbClr val="FFFFFF"/>
                          </a:solidFill>
                          <a:effectLst/>
                          <a:latin typeface="微软雅黑" panose="020B0503020204020204" pitchFamily="34" charset="-122"/>
                          <a:ea typeface="微软雅黑" panose="020B0503020204020204" pitchFamily="34" charset="-122"/>
                          <a:sym typeface="微软雅黑" panose="020B0503020204020204" pitchFamily="34" charset="-122"/>
                        </a:rPr>
                        <a:t>融资金额（人民币 亿元）</a:t>
                      </a:r>
                    </a:p>
                  </a:txBody>
                  <a:tcPr marL="0" marR="0" marT="0" marB="0" anchor="ctr">
                    <a:lnL>
                      <a:noFill/>
                    </a:lnL>
                    <a:lnR>
                      <a:noFill/>
                    </a:lnR>
                    <a:lnT>
                      <a:noFill/>
                    </a:lnT>
                    <a:lnB>
                      <a:noFill/>
                    </a:lnB>
                    <a:solidFill>
                      <a:srgbClr val="0070C0"/>
                    </a:solidFill>
                  </a:tcPr>
                </a:tc>
                <a:extLst>
                  <a:ext uri="{0D108BD9-81ED-4DB2-BD59-A6C34878D82A}">
                    <a16:rowId xmlns:a16="http://schemas.microsoft.com/office/drawing/2014/main" val="4062075326"/>
                  </a:ext>
                </a:extLst>
              </a:tr>
              <a:tr h="329854">
                <a:tc>
                  <a:txBody>
                    <a:bodyPr/>
                    <a:lstStyle/>
                    <a:p>
                      <a:pPr marL="0" algn="ctr" defTabSz="685783" rtl="0" eaLnBrk="1" fontAlgn="ctr" latinLnBrk="0" hangingPunct="1"/>
                      <a:r>
                        <a:rPr lang="zh-CN" altLang="en-US"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高端制造</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a:solidFill>
                            <a:srgbClr val="000000"/>
                          </a:solidFill>
                          <a:effectLst/>
                          <a:latin typeface="微软雅黑" panose="020B0503020204020204" pitchFamily="34" charset="-122"/>
                          <a:ea typeface="微软雅黑" panose="020B0503020204020204" pitchFamily="34" charset="-122"/>
                          <a:cs typeface="+mn-cs"/>
                        </a:rPr>
                        <a:t>50</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a:solidFill>
                            <a:srgbClr val="000000"/>
                          </a:solidFill>
                          <a:effectLst/>
                          <a:latin typeface="微软雅黑" panose="020B0503020204020204" pitchFamily="34" charset="-122"/>
                          <a:ea typeface="微软雅黑" panose="020B0503020204020204" pitchFamily="34" charset="-122"/>
                          <a:cs typeface="+mn-cs"/>
                        </a:rPr>
                        <a:t>45.285</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890554778"/>
                  </a:ext>
                </a:extLst>
              </a:tr>
              <a:tr h="329854">
                <a:tc>
                  <a:txBody>
                    <a:bodyPr/>
                    <a:lstStyle/>
                    <a:p>
                      <a:pPr marL="0" algn="ctr" defTabSz="685783" rtl="0" eaLnBrk="1" fontAlgn="ctr" latinLnBrk="0" hangingPunct="1"/>
                      <a:r>
                        <a:rPr lang="zh-CN" altLang="en-US"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医疗健康</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a:solidFill>
                            <a:srgbClr val="000000"/>
                          </a:solidFill>
                          <a:effectLst/>
                          <a:latin typeface="微软雅黑" panose="020B0503020204020204" pitchFamily="34" charset="-122"/>
                          <a:ea typeface="微软雅黑" panose="020B0503020204020204" pitchFamily="34" charset="-122"/>
                          <a:cs typeface="+mn-cs"/>
                        </a:rPr>
                        <a:t>36</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a:solidFill>
                            <a:srgbClr val="000000"/>
                          </a:solidFill>
                          <a:effectLst/>
                          <a:latin typeface="微软雅黑" panose="020B0503020204020204" pitchFamily="34" charset="-122"/>
                          <a:ea typeface="微软雅黑" panose="020B0503020204020204" pitchFamily="34" charset="-122"/>
                          <a:cs typeface="+mn-cs"/>
                        </a:rPr>
                        <a:t>53.28</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498800084"/>
                  </a:ext>
                </a:extLst>
              </a:tr>
              <a:tr h="329854">
                <a:tc>
                  <a:txBody>
                    <a:bodyPr/>
                    <a:lstStyle/>
                    <a:p>
                      <a:pPr marL="0" algn="ctr" defTabSz="685783" rtl="0" eaLnBrk="1" fontAlgn="ctr" latinLnBrk="0" hangingPunct="1"/>
                      <a:r>
                        <a:rPr lang="zh-CN" altLang="en-US"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企业服务</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a:solidFill>
                            <a:srgbClr val="000000"/>
                          </a:solidFill>
                          <a:effectLst/>
                          <a:latin typeface="微软雅黑" panose="020B0503020204020204" pitchFamily="34" charset="-122"/>
                          <a:ea typeface="微软雅黑" panose="020B0503020204020204" pitchFamily="34" charset="-122"/>
                          <a:cs typeface="+mn-cs"/>
                        </a:rPr>
                        <a:t>19</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a:solidFill>
                            <a:srgbClr val="000000"/>
                          </a:solidFill>
                          <a:effectLst/>
                          <a:latin typeface="微软雅黑" panose="020B0503020204020204" pitchFamily="34" charset="-122"/>
                          <a:ea typeface="微软雅黑" panose="020B0503020204020204" pitchFamily="34" charset="-122"/>
                          <a:cs typeface="+mn-cs"/>
                        </a:rPr>
                        <a:t>18.54</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437995775"/>
                  </a:ext>
                </a:extLst>
              </a:tr>
              <a:tr h="300262">
                <a:tc>
                  <a:txBody>
                    <a:bodyPr/>
                    <a:lstStyle/>
                    <a:p>
                      <a:pPr marL="0" algn="ctr" defTabSz="685783" rtl="0" eaLnBrk="1" fontAlgn="ctr" latinLnBrk="0" hangingPunct="1"/>
                      <a:r>
                        <a:rPr lang="zh-CN" altLang="en-US" sz="1400" b="0" i="0" u="none" strike="noStrike" kern="1200">
                          <a:solidFill>
                            <a:srgbClr val="000000"/>
                          </a:solidFill>
                          <a:effectLst/>
                          <a:latin typeface="微软雅黑" panose="020B0503020204020204" pitchFamily="34" charset="-122"/>
                          <a:ea typeface="微软雅黑" panose="020B0503020204020204" pitchFamily="34" charset="-122"/>
                          <a:cs typeface="+mn-cs"/>
                        </a:rPr>
                        <a:t>智能硬件</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10</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a:solidFill>
                            <a:srgbClr val="000000"/>
                          </a:solidFill>
                          <a:effectLst/>
                          <a:latin typeface="微软雅黑" panose="020B0503020204020204" pitchFamily="34" charset="-122"/>
                          <a:ea typeface="微软雅黑" panose="020B0503020204020204" pitchFamily="34" charset="-122"/>
                          <a:cs typeface="+mn-cs"/>
                        </a:rPr>
                        <a:t>13.24</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300259194"/>
                  </a:ext>
                </a:extLst>
              </a:tr>
              <a:tr h="300262">
                <a:tc>
                  <a:txBody>
                    <a:bodyPr/>
                    <a:lstStyle/>
                    <a:p>
                      <a:pPr marL="0" algn="ctr" defTabSz="685783" rtl="0" eaLnBrk="1" fontAlgn="ctr" latinLnBrk="0" hangingPunct="1"/>
                      <a:r>
                        <a:rPr lang="zh-CN" altLang="en-US" sz="1400" b="0" i="0" u="none" strike="noStrike" kern="1200">
                          <a:solidFill>
                            <a:srgbClr val="000000"/>
                          </a:solidFill>
                          <a:effectLst/>
                          <a:latin typeface="微软雅黑" panose="020B0503020204020204" pitchFamily="34" charset="-122"/>
                          <a:ea typeface="微软雅黑" panose="020B0503020204020204" pitchFamily="34" charset="-122"/>
                          <a:cs typeface="+mn-cs"/>
                        </a:rPr>
                        <a:t>电子商务</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9</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a:solidFill>
                            <a:srgbClr val="000000"/>
                          </a:solidFill>
                          <a:effectLst/>
                          <a:latin typeface="微软雅黑" panose="020B0503020204020204" pitchFamily="34" charset="-122"/>
                          <a:ea typeface="微软雅黑" panose="020B0503020204020204" pitchFamily="34" charset="-122"/>
                          <a:cs typeface="+mn-cs"/>
                        </a:rPr>
                        <a:t>15.325</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815187161"/>
                  </a:ext>
                </a:extLst>
              </a:tr>
              <a:tr h="300262">
                <a:tc>
                  <a:txBody>
                    <a:bodyPr/>
                    <a:lstStyle/>
                    <a:p>
                      <a:pPr marL="0" algn="ctr" defTabSz="685783" rtl="0" eaLnBrk="1" fontAlgn="ctr" latinLnBrk="0" hangingPunct="1"/>
                      <a:r>
                        <a:rPr lang="zh-CN" altLang="en-US" sz="1400" b="0" i="0" u="none" strike="noStrike" kern="1200">
                          <a:solidFill>
                            <a:srgbClr val="000000"/>
                          </a:solidFill>
                          <a:effectLst/>
                          <a:latin typeface="微软雅黑" panose="020B0503020204020204" pitchFamily="34" charset="-122"/>
                          <a:ea typeface="微软雅黑" panose="020B0503020204020204" pitchFamily="34" charset="-122"/>
                          <a:cs typeface="+mn-cs"/>
                        </a:rPr>
                        <a:t>互联网及电信服务</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8</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a:solidFill>
                            <a:srgbClr val="000000"/>
                          </a:solidFill>
                          <a:effectLst/>
                          <a:latin typeface="微软雅黑" panose="020B0503020204020204" pitchFamily="34" charset="-122"/>
                          <a:ea typeface="微软雅黑" panose="020B0503020204020204" pitchFamily="34" charset="-122"/>
                          <a:cs typeface="+mn-cs"/>
                        </a:rPr>
                        <a:t>17.8</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813731336"/>
                  </a:ext>
                </a:extLst>
              </a:tr>
              <a:tr h="264638">
                <a:tc>
                  <a:txBody>
                    <a:bodyPr/>
                    <a:lstStyle/>
                    <a:p>
                      <a:pPr marL="0" algn="ctr" defTabSz="685783" rtl="0" eaLnBrk="1" fontAlgn="ctr" latinLnBrk="0" hangingPunct="1"/>
                      <a:r>
                        <a:rPr lang="zh-CN" altLang="en-US" sz="1400" b="0" i="0" u="none" strike="noStrike" kern="1200">
                          <a:solidFill>
                            <a:srgbClr val="000000"/>
                          </a:solidFill>
                          <a:effectLst/>
                          <a:latin typeface="微软雅黑" panose="020B0503020204020204" pitchFamily="34" charset="-122"/>
                          <a:ea typeface="微软雅黑" panose="020B0503020204020204" pitchFamily="34" charset="-122"/>
                          <a:cs typeface="+mn-cs"/>
                        </a:rPr>
                        <a:t>本地生活</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7</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a:solidFill>
                            <a:srgbClr val="000000"/>
                          </a:solidFill>
                          <a:effectLst/>
                          <a:latin typeface="微软雅黑" panose="020B0503020204020204" pitchFamily="34" charset="-122"/>
                          <a:ea typeface="微软雅黑" panose="020B0503020204020204" pitchFamily="34" charset="-122"/>
                          <a:cs typeface="+mn-cs"/>
                        </a:rPr>
                        <a:t>14.1</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4053249849"/>
                  </a:ext>
                </a:extLst>
              </a:tr>
              <a:tr h="300262">
                <a:tc>
                  <a:txBody>
                    <a:bodyPr/>
                    <a:lstStyle/>
                    <a:p>
                      <a:pPr marL="0" algn="ctr" defTabSz="685783" rtl="0" eaLnBrk="1" fontAlgn="ctr" latinLnBrk="0" hangingPunct="1"/>
                      <a:r>
                        <a:rPr lang="zh-CN" altLang="en-US" sz="1400" b="0" i="0" u="none" strike="noStrike" kern="1200">
                          <a:solidFill>
                            <a:srgbClr val="000000"/>
                          </a:solidFill>
                          <a:effectLst/>
                          <a:latin typeface="微软雅黑" panose="020B0503020204020204" pitchFamily="34" charset="-122"/>
                          <a:ea typeface="微软雅黑" panose="020B0503020204020204" pitchFamily="34" charset="-122"/>
                          <a:cs typeface="+mn-cs"/>
                        </a:rPr>
                        <a:t>汽车交通</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a:solidFill>
                            <a:srgbClr val="000000"/>
                          </a:solidFill>
                          <a:effectLst/>
                          <a:latin typeface="微软雅黑" panose="020B0503020204020204" pitchFamily="34" charset="-122"/>
                          <a:ea typeface="微软雅黑" panose="020B0503020204020204" pitchFamily="34" charset="-122"/>
                          <a:cs typeface="+mn-cs"/>
                        </a:rPr>
                        <a:t>7</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6.13</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4223440261"/>
                  </a:ext>
                </a:extLst>
              </a:tr>
              <a:tr h="300262">
                <a:tc>
                  <a:txBody>
                    <a:bodyPr/>
                    <a:lstStyle/>
                    <a:p>
                      <a:pPr marL="0" algn="ctr" defTabSz="685783" rtl="0" eaLnBrk="1" fontAlgn="ctr" latinLnBrk="0" hangingPunct="1"/>
                      <a:r>
                        <a:rPr lang="zh-CN" altLang="en-US" sz="1400" b="0" i="0" u="none" strike="noStrike" kern="1200">
                          <a:solidFill>
                            <a:srgbClr val="000000"/>
                          </a:solidFill>
                          <a:effectLst/>
                          <a:latin typeface="微软雅黑" panose="020B0503020204020204" pitchFamily="34" charset="-122"/>
                          <a:ea typeface="微软雅黑" panose="020B0503020204020204" pitchFamily="34" charset="-122"/>
                          <a:cs typeface="+mn-cs"/>
                        </a:rPr>
                        <a:t>传统产业</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a:solidFill>
                            <a:srgbClr val="000000"/>
                          </a:solidFill>
                          <a:effectLst/>
                          <a:latin typeface="微软雅黑" panose="020B0503020204020204" pitchFamily="34" charset="-122"/>
                          <a:ea typeface="微软雅黑" panose="020B0503020204020204" pitchFamily="34" charset="-122"/>
                          <a:cs typeface="+mn-cs"/>
                        </a:rPr>
                        <a:t>6</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2.59</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8822309"/>
                  </a:ext>
                </a:extLst>
              </a:tr>
              <a:tr h="300262">
                <a:tc>
                  <a:txBody>
                    <a:bodyPr/>
                    <a:lstStyle/>
                    <a:p>
                      <a:pPr marL="0" algn="ctr" defTabSz="685783" rtl="0" eaLnBrk="1" fontAlgn="ctr" latinLnBrk="0" hangingPunct="1"/>
                      <a:r>
                        <a:rPr lang="zh-CN" altLang="en-US" sz="1400" b="0" i="0" u="none" strike="noStrike" kern="1200">
                          <a:solidFill>
                            <a:srgbClr val="000000"/>
                          </a:solidFill>
                          <a:effectLst/>
                          <a:latin typeface="微软雅黑" panose="020B0503020204020204" pitchFamily="34" charset="-122"/>
                          <a:ea typeface="微软雅黑" panose="020B0503020204020204" pitchFamily="34" charset="-122"/>
                          <a:cs typeface="+mn-cs"/>
                        </a:rPr>
                        <a:t>文化传媒</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a:solidFill>
                            <a:srgbClr val="000000"/>
                          </a:solidFill>
                          <a:effectLst/>
                          <a:latin typeface="微软雅黑" panose="020B0503020204020204" pitchFamily="34" charset="-122"/>
                          <a:ea typeface="微软雅黑" panose="020B0503020204020204" pitchFamily="34" charset="-122"/>
                          <a:cs typeface="+mn-cs"/>
                        </a:rPr>
                        <a:t>4</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zh-CN" altLang="en-US"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未披露</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492960466"/>
                  </a:ext>
                </a:extLst>
              </a:tr>
              <a:tr h="287207">
                <a:tc>
                  <a:txBody>
                    <a:bodyPr/>
                    <a:lstStyle/>
                    <a:p>
                      <a:pPr marL="0" algn="ctr" defTabSz="685783" rtl="0" eaLnBrk="1" fontAlgn="ctr" latinLnBrk="0" hangingPunct="1"/>
                      <a:r>
                        <a:rPr lang="zh-CN" altLang="en-US" sz="1400" b="0" i="0" u="none" strike="noStrike" kern="1200">
                          <a:solidFill>
                            <a:srgbClr val="000000"/>
                          </a:solidFill>
                          <a:effectLst/>
                          <a:latin typeface="微软雅黑" panose="020B0503020204020204" pitchFamily="34" charset="-122"/>
                          <a:ea typeface="微软雅黑" panose="020B0503020204020204" pitchFamily="34" charset="-122"/>
                          <a:cs typeface="+mn-cs"/>
                        </a:rPr>
                        <a:t>农业</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a:solidFill>
                            <a:srgbClr val="000000"/>
                          </a:solidFill>
                          <a:effectLst/>
                          <a:latin typeface="微软雅黑" panose="020B0503020204020204" pitchFamily="34" charset="-122"/>
                          <a:ea typeface="微软雅黑" panose="020B0503020204020204" pitchFamily="34" charset="-122"/>
                          <a:cs typeface="+mn-cs"/>
                        </a:rPr>
                        <a:t>2</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13.2</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043372293"/>
                  </a:ext>
                </a:extLst>
              </a:tr>
              <a:tr h="287207">
                <a:tc>
                  <a:txBody>
                    <a:bodyPr/>
                    <a:lstStyle/>
                    <a:p>
                      <a:pPr marL="0" algn="ctr" defTabSz="685783" rtl="0" eaLnBrk="1" fontAlgn="ctr" latinLnBrk="0" hangingPunct="1"/>
                      <a:r>
                        <a:rPr lang="zh-CN" altLang="en-US" sz="1400" b="0" i="0" u="none" strike="noStrike" kern="1200">
                          <a:solidFill>
                            <a:srgbClr val="000000"/>
                          </a:solidFill>
                          <a:effectLst/>
                          <a:latin typeface="微软雅黑" panose="020B0503020204020204" pitchFamily="34" charset="-122"/>
                          <a:ea typeface="微软雅黑" panose="020B0503020204020204" pitchFamily="34" charset="-122"/>
                          <a:cs typeface="+mn-cs"/>
                        </a:rPr>
                        <a:t>游戏</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a:solidFill>
                            <a:srgbClr val="000000"/>
                          </a:solidFill>
                          <a:effectLst/>
                          <a:latin typeface="微软雅黑" panose="020B0503020204020204" pitchFamily="34" charset="-122"/>
                          <a:ea typeface="微软雅黑" panose="020B0503020204020204" pitchFamily="34" charset="-122"/>
                          <a:cs typeface="+mn-cs"/>
                        </a:rPr>
                        <a:t>2</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6.5</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168345518"/>
                  </a:ext>
                </a:extLst>
              </a:tr>
              <a:tr h="287207">
                <a:tc>
                  <a:txBody>
                    <a:bodyPr/>
                    <a:lstStyle/>
                    <a:p>
                      <a:pPr marL="0" algn="ctr" defTabSz="685783" rtl="0" eaLnBrk="1" fontAlgn="ctr" latinLnBrk="0" hangingPunct="1"/>
                      <a:r>
                        <a:rPr lang="zh-CN" altLang="en-US" sz="1400" b="0" i="0" u="none" strike="noStrike" kern="1200">
                          <a:solidFill>
                            <a:srgbClr val="000000"/>
                          </a:solidFill>
                          <a:effectLst/>
                          <a:latin typeface="微软雅黑" panose="020B0503020204020204" pitchFamily="34" charset="-122"/>
                          <a:ea typeface="微软雅黑" panose="020B0503020204020204" pitchFamily="34" charset="-122"/>
                          <a:cs typeface="+mn-cs"/>
                        </a:rPr>
                        <a:t>房产服务</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a:solidFill>
                            <a:srgbClr val="000000"/>
                          </a:solidFill>
                          <a:effectLst/>
                          <a:latin typeface="微软雅黑" panose="020B0503020204020204" pitchFamily="34" charset="-122"/>
                          <a:ea typeface="微软雅黑" panose="020B0503020204020204" pitchFamily="34" charset="-122"/>
                          <a:cs typeface="+mn-cs"/>
                        </a:rPr>
                        <a:t>1</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zh-CN" altLang="en-US"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未披露</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872928698"/>
                  </a:ext>
                </a:extLst>
              </a:tr>
              <a:tr h="287207">
                <a:tc>
                  <a:txBody>
                    <a:bodyPr/>
                    <a:lstStyle/>
                    <a:p>
                      <a:pPr marL="0" algn="ctr" defTabSz="685783" rtl="0" eaLnBrk="1" fontAlgn="ctr" latinLnBrk="0" hangingPunct="1"/>
                      <a:r>
                        <a:rPr lang="zh-CN" altLang="en-US" sz="1400" b="0" i="0" u="none" strike="noStrike" kern="1200">
                          <a:solidFill>
                            <a:srgbClr val="000000"/>
                          </a:solidFill>
                          <a:effectLst/>
                          <a:latin typeface="微软雅黑" panose="020B0503020204020204" pitchFamily="34" charset="-122"/>
                          <a:ea typeface="微软雅黑" panose="020B0503020204020204" pitchFamily="34" charset="-122"/>
                          <a:cs typeface="+mn-cs"/>
                        </a:rPr>
                        <a:t>金融服务</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a:solidFill>
                            <a:srgbClr val="000000"/>
                          </a:solidFill>
                          <a:effectLst/>
                          <a:latin typeface="微软雅黑" panose="020B0503020204020204" pitchFamily="34" charset="-122"/>
                          <a:ea typeface="微软雅黑" panose="020B0503020204020204" pitchFamily="34" charset="-122"/>
                          <a:cs typeface="+mn-cs"/>
                        </a:rPr>
                        <a:t>1</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zh-CN" altLang="en-US"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未披露</a:t>
                      </a:r>
                    </a:p>
                  </a:txBody>
                  <a:tcPr marL="9525" marR="9525" marT="9525" marB="0" anchor="ctr">
                    <a:lnL>
                      <a:noFill/>
                    </a:lnL>
                    <a:lnR>
                      <a:noFill/>
                    </a:lnR>
                    <a:lnT>
                      <a:noFill/>
                    </a:lnT>
                    <a:lnB>
                      <a:noFill/>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65913998"/>
                  </a:ext>
                </a:extLst>
              </a:tr>
              <a:tr h="287207">
                <a:tc>
                  <a:txBody>
                    <a:bodyPr/>
                    <a:lstStyle/>
                    <a:p>
                      <a:pPr marL="0" algn="ctr" defTabSz="685783" rtl="0" eaLnBrk="1" fontAlgn="ctr" latinLnBrk="0" hangingPunct="1"/>
                      <a:r>
                        <a:rPr lang="zh-CN" altLang="en-US"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网络社交</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1</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dirty="0">
                          <a:solidFill>
                            <a:srgbClr val="000000"/>
                          </a:solidFill>
                          <a:effectLst/>
                          <a:latin typeface="微软雅黑" panose="020B0503020204020204" pitchFamily="34" charset="-122"/>
                          <a:ea typeface="微软雅黑" panose="020B0503020204020204" pitchFamily="34" charset="-122"/>
                          <a:cs typeface="+mn-cs"/>
                        </a:rPr>
                        <a:t>1</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887655028"/>
                  </a:ext>
                </a:extLst>
              </a:tr>
              <a:tr h="287207">
                <a:tc>
                  <a:txBody>
                    <a:bodyPr/>
                    <a:lstStyle/>
                    <a:p>
                      <a:pPr marL="0" algn="ctr" defTabSz="685783" rtl="0" eaLnBrk="1" fontAlgn="ctr" latinLnBrk="0" hangingPunct="1"/>
                      <a:r>
                        <a:rPr lang="zh-CN" altLang="en-US" sz="1400" b="0" i="0" u="none" strike="noStrike" kern="1200" dirty="0">
                          <a:solidFill>
                            <a:srgbClr val="000000"/>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合计</a:t>
                      </a:r>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dirty="0">
                          <a:solidFill>
                            <a:srgbClr val="000000"/>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163</a:t>
                      </a:r>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algn="ctr" defTabSz="685783" rtl="0" eaLnBrk="1" fontAlgn="ctr" latinLnBrk="0" hangingPunct="1"/>
                      <a:r>
                        <a:rPr lang="en-US" altLang="zh-CN" sz="1400" b="0" i="0" u="none" strike="noStrike" kern="1200" dirty="0">
                          <a:solidFill>
                            <a:srgbClr val="000000"/>
                          </a:solidFill>
                          <a:effectLst/>
                          <a:latin typeface="微软雅黑" panose="020B0503020204020204" pitchFamily="34" charset="-122"/>
                          <a:ea typeface="微软雅黑" panose="020B0503020204020204" pitchFamily="34" charset="-122"/>
                          <a:cs typeface="+mn-cs"/>
                          <a:sym typeface="微软雅黑" panose="020B0503020204020204" pitchFamily="34" charset="-122"/>
                        </a:rPr>
                        <a:t>206.99 </a:t>
                      </a:r>
                    </a:p>
                  </a:txBody>
                  <a:tcPr marL="0" marR="0" marT="0" marB="0" anchor="ctr">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119319256"/>
                  </a:ext>
                </a:extLst>
              </a:tr>
            </a:tbl>
          </a:graphicData>
        </a:graphic>
      </p:graphicFrame>
    </p:spTree>
    <p:extLst>
      <p:ext uri="{BB962C8B-B14F-4D97-AF65-F5344CB8AC3E}">
        <p14:creationId xmlns:p14="http://schemas.microsoft.com/office/powerpoint/2010/main" val="371335827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869950" y="1009649"/>
            <a:ext cx="3725355" cy="360000"/>
            <a:chOff x="7155445" y="740531"/>
            <a:chExt cx="3098166" cy="369870"/>
          </a:xfrm>
        </p:grpSpPr>
        <p:sp>
          <p:nvSpPr>
            <p:cNvPr id="5" name="矩形 4"/>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分行业融资案例及金额分布情况</a:t>
              </a:r>
            </a:p>
          </p:txBody>
        </p:sp>
        <p:sp>
          <p:nvSpPr>
            <p:cNvPr id="6" name="等腰三角形 5"/>
            <p:cNvSpPr/>
            <p:nvPr/>
          </p:nvSpPr>
          <p:spPr>
            <a:xfrm rot="5400000">
              <a:off x="9927152" y="783942"/>
              <a:ext cx="369870" cy="283048"/>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7" name="Rectangle 2"/>
          <p:cNvSpPr txBox="1">
            <a:spLocks noChangeArrowheads="1"/>
          </p:cNvSpPr>
          <p:nvPr/>
        </p:nvSpPr>
        <p:spPr bwMode="auto">
          <a:xfrm>
            <a:off x="1778000" y="277200"/>
            <a:ext cx="8229600" cy="360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066"/>
                </a:solidFill>
                <a:latin typeface="微软雅黑" panose="020B0503020204020204" pitchFamily="34" charset="-122"/>
                <a:ea typeface="微软雅黑" panose="020B0503020204020204" pitchFamily="34" charset="-122"/>
                <a:cs typeface="+mn-cs"/>
                <a:sym typeface="微软雅黑" panose="020B0503020204020204" pitchFamily="34" charset="-122"/>
              </a:rPr>
              <a:t>投资</a:t>
            </a:r>
          </a:p>
        </p:txBody>
      </p:sp>
      <p:sp>
        <p:nvSpPr>
          <p:cNvPr id="8" name="文本框 7"/>
          <p:cNvSpPr txBox="1"/>
          <p:nvPr/>
        </p:nvSpPr>
        <p:spPr>
          <a:xfrm>
            <a:off x="1250950" y="5615055"/>
            <a:ext cx="10255250" cy="695190"/>
          </a:xfrm>
          <a:prstGeom prst="rect">
            <a:avLst/>
          </a:prstGeom>
          <a:noFill/>
        </p:spPr>
        <p:txBody>
          <a:bodyPr wrap="square" lIns="0" tIns="0" rIns="0" bIns="0" rtlCol="0">
            <a:spAutoFit/>
          </a:bodyPr>
          <a:lstStyle/>
          <a:p>
            <a:pPr algn="just" defTabSz="914377">
              <a:lnSpc>
                <a:spcPct val="150000"/>
              </a:lnSpc>
            </a:pP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从投资数量来看，高端制造行业依旧最多，但占比较上月有所降低。医疗健康、企业服务紧随其后，前三趋势不变。</a:t>
            </a:r>
            <a:endParaRPr lang="en-US" altLang="zh-CN" sz="1600" dirty="0">
              <a:latin typeface="微软雅黑" panose="020B0503020204020204" pitchFamily="34" charset="-122"/>
              <a:ea typeface="微软雅黑" panose="020B0503020204020204" pitchFamily="34" charset="-122"/>
              <a:sym typeface="微软雅黑" panose="020B0503020204020204" pitchFamily="34" charset="-122"/>
            </a:endParaRPr>
          </a:p>
          <a:p>
            <a:pPr algn="just" defTabSz="914377">
              <a:lnSpc>
                <a:spcPct val="150000"/>
              </a:lnSpc>
            </a:pP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从投资金额来看，医疗健康行业最大，高端制造行业紧随其后，两者合计占比近</a:t>
            </a:r>
            <a:r>
              <a:rPr lang="en-US" altLang="zh-CN" sz="1600" dirty="0">
                <a:latin typeface="微软雅黑" panose="020B0503020204020204" pitchFamily="34" charset="-122"/>
                <a:ea typeface="微软雅黑" panose="020B0503020204020204" pitchFamily="34" charset="-122"/>
                <a:sym typeface="微软雅黑" panose="020B0503020204020204" pitchFamily="34" charset="-122"/>
              </a:rPr>
              <a:t>50%</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a:t>
            </a:r>
          </a:p>
        </p:txBody>
      </p:sp>
      <p:pic>
        <p:nvPicPr>
          <p:cNvPr id="2" name="图片 1">
            <a:extLst>
              <a:ext uri="{FF2B5EF4-FFF2-40B4-BE49-F238E27FC236}">
                <a16:creationId xmlns:a16="http://schemas.microsoft.com/office/drawing/2014/main" id="{EE4BEFF4-73A4-4DCB-A513-07A65D023ABD}"/>
              </a:ext>
            </a:extLst>
          </p:cNvPr>
          <p:cNvPicPr>
            <a:picLocks noChangeAspect="1"/>
          </p:cNvPicPr>
          <p:nvPr/>
        </p:nvPicPr>
        <p:blipFill rotWithShape="1">
          <a:blip r:embed="rId3"/>
          <a:srcRect l="13471" t="16954" r="28938" b="16745"/>
          <a:stretch/>
        </p:blipFill>
        <p:spPr>
          <a:xfrm>
            <a:off x="1712913" y="1523999"/>
            <a:ext cx="4445000" cy="4025901"/>
          </a:xfrm>
          <a:prstGeom prst="rect">
            <a:avLst/>
          </a:prstGeom>
        </p:spPr>
      </p:pic>
      <p:pic>
        <p:nvPicPr>
          <p:cNvPr id="9" name="图片 8">
            <a:extLst>
              <a:ext uri="{FF2B5EF4-FFF2-40B4-BE49-F238E27FC236}">
                <a16:creationId xmlns:a16="http://schemas.microsoft.com/office/drawing/2014/main" id="{8CAC593E-A6FB-409E-B807-02EF433D3280}"/>
              </a:ext>
            </a:extLst>
          </p:cNvPr>
          <p:cNvPicPr>
            <a:picLocks noChangeAspect="1"/>
          </p:cNvPicPr>
          <p:nvPr/>
        </p:nvPicPr>
        <p:blipFill rotWithShape="1">
          <a:blip r:embed="rId4"/>
          <a:srcRect l="15255" t="21929" r="31303" b="7578"/>
          <a:stretch/>
        </p:blipFill>
        <p:spPr>
          <a:xfrm>
            <a:off x="6718299" y="1396999"/>
            <a:ext cx="4356101" cy="4241801"/>
          </a:xfrm>
          <a:prstGeom prst="rect">
            <a:avLst/>
          </a:prstGeom>
        </p:spPr>
      </p:pic>
    </p:spTree>
    <p:extLst>
      <p:ext uri="{BB962C8B-B14F-4D97-AF65-F5344CB8AC3E}">
        <p14:creationId xmlns:p14="http://schemas.microsoft.com/office/powerpoint/2010/main" val="319491446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179637" y="5652056"/>
            <a:ext cx="7832725" cy="738664"/>
          </a:xfrm>
          <a:prstGeom prst="rect">
            <a:avLst/>
          </a:prstGeom>
          <a:noFill/>
        </p:spPr>
        <p:txBody>
          <a:bodyPr wrap="square" lIns="0" tIns="0" rIns="0" bIns="0" rtlCol="0">
            <a:spAutoFit/>
          </a:bodyPr>
          <a:lstStyle/>
          <a:p>
            <a:pPr algn="ctr" defTabSz="914377"/>
            <a:r>
              <a:rPr lang="zh-CN" altLang="en-US"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rPr>
              <a:t>按融资轮次来看，</a:t>
            </a:r>
            <a:r>
              <a:rPr lang="en-US" altLang="zh-CN"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rPr>
              <a:t>1</a:t>
            </a:r>
            <a:r>
              <a:rPr lang="zh-CN" altLang="en-US"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rPr>
              <a:t>月融资事件最多的依旧为</a:t>
            </a:r>
            <a:r>
              <a:rPr lang="en-US" altLang="zh-CN" sz="2400" dirty="0">
                <a:solidFill>
                  <a:srgbClr val="FF0000"/>
                </a:solidFill>
                <a:latin typeface="微软雅黑" panose="020B0503020204020204" pitchFamily="34" charset="-122"/>
                <a:ea typeface="微软雅黑" panose="020B0503020204020204" pitchFamily="34" charset="-122"/>
                <a:sym typeface="微软雅黑" panose="020B0503020204020204" pitchFamily="34" charset="-122"/>
              </a:rPr>
              <a:t>A</a:t>
            </a:r>
            <a:r>
              <a:rPr lang="zh-CN" altLang="en-US"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rPr>
              <a:t>轮，共计发生</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40</a:t>
            </a:r>
            <a:r>
              <a:rPr lang="zh-CN" altLang="en-US"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rPr>
              <a:t>起</a:t>
            </a:r>
            <a:r>
              <a:rPr lang="en-US" altLang="zh-CN"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rPr>
              <a:t>;</a:t>
            </a:r>
          </a:p>
          <a:p>
            <a:pPr algn="ctr" defTabSz="914377"/>
            <a:r>
              <a:rPr lang="zh-CN" altLang="en-US"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rPr>
              <a:t>按融资规模来看，融资规模最大的同样是</a:t>
            </a:r>
            <a:r>
              <a:rPr lang="en-US" altLang="zh-CN" sz="2400" dirty="0">
                <a:solidFill>
                  <a:srgbClr val="FF0000"/>
                </a:solidFill>
                <a:latin typeface="微软雅黑" panose="020B0503020204020204" pitchFamily="34" charset="-122"/>
                <a:ea typeface="微软雅黑" panose="020B0503020204020204" pitchFamily="34" charset="-122"/>
                <a:sym typeface="微软雅黑" panose="020B0503020204020204" pitchFamily="34" charset="-122"/>
              </a:rPr>
              <a:t>C</a:t>
            </a:r>
            <a:r>
              <a:rPr lang="zh-CN" altLang="en-US"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rPr>
              <a:t>轮，涉及金额</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67.70</a:t>
            </a:r>
            <a:r>
              <a:rPr lang="zh-CN" altLang="en-US"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rPr>
              <a:t>亿元。</a:t>
            </a:r>
            <a:endParaRPr lang="en-US" altLang="zh-CN" dirty="0">
              <a:solidFill>
                <a:prstClr val="black"/>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5" name="Rectangle 2"/>
          <p:cNvSpPr txBox="1">
            <a:spLocks noChangeArrowheads="1"/>
          </p:cNvSpPr>
          <p:nvPr/>
        </p:nvSpPr>
        <p:spPr bwMode="auto">
          <a:xfrm>
            <a:off x="1778000" y="277200"/>
            <a:ext cx="8229600" cy="360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066"/>
                </a:solidFill>
                <a:latin typeface="微软雅黑" panose="020B0503020204020204" pitchFamily="34" charset="-122"/>
                <a:ea typeface="微软雅黑" panose="020B0503020204020204" pitchFamily="34" charset="-122"/>
                <a:cs typeface="+mn-cs"/>
                <a:sym typeface="微软雅黑" panose="020B0503020204020204" pitchFamily="34" charset="-122"/>
              </a:rPr>
              <a:t>投资</a:t>
            </a:r>
          </a:p>
        </p:txBody>
      </p:sp>
      <p:pic>
        <p:nvPicPr>
          <p:cNvPr id="2" name="图片 1">
            <a:extLst>
              <a:ext uri="{FF2B5EF4-FFF2-40B4-BE49-F238E27FC236}">
                <a16:creationId xmlns:a16="http://schemas.microsoft.com/office/drawing/2014/main" id="{3D454266-D744-4A42-A378-6AB72AF8676F}"/>
              </a:ext>
            </a:extLst>
          </p:cNvPr>
          <p:cNvPicPr>
            <a:picLocks noChangeAspect="1"/>
          </p:cNvPicPr>
          <p:nvPr/>
        </p:nvPicPr>
        <p:blipFill>
          <a:blip r:embed="rId3"/>
          <a:stretch>
            <a:fillRect/>
          </a:stretch>
        </p:blipFill>
        <p:spPr>
          <a:xfrm>
            <a:off x="929187" y="908050"/>
            <a:ext cx="10333626" cy="4591050"/>
          </a:xfrm>
          <a:prstGeom prst="rect">
            <a:avLst/>
          </a:prstGeom>
        </p:spPr>
      </p:pic>
    </p:spTree>
    <p:extLst>
      <p:ext uri="{BB962C8B-B14F-4D97-AF65-F5344CB8AC3E}">
        <p14:creationId xmlns:p14="http://schemas.microsoft.com/office/powerpoint/2010/main" val="250050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1110009" y="1004374"/>
            <a:ext cx="2361845" cy="318499"/>
            <a:chOff x="5796284" y="1387012"/>
            <a:chExt cx="2679895" cy="318498"/>
          </a:xfrm>
        </p:grpSpPr>
        <p:sp>
          <p:nvSpPr>
            <p:cNvPr id="6" name="平行四边形 5"/>
            <p:cNvSpPr/>
            <p:nvPr/>
          </p:nvSpPr>
          <p:spPr>
            <a:xfrm>
              <a:off x="5796284" y="1387012"/>
              <a:ext cx="534257" cy="318498"/>
            </a:xfrm>
            <a:prstGeom prst="parallelogram">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7" name="平行四边形 6"/>
            <p:cNvSpPr/>
            <p:nvPr/>
          </p:nvSpPr>
          <p:spPr>
            <a:xfrm>
              <a:off x="6249270" y="1387012"/>
              <a:ext cx="2226909" cy="318498"/>
            </a:xfrm>
            <a:prstGeom prst="parallelogram">
              <a:avLst/>
            </a:prstGeom>
            <a:solidFill>
              <a:srgbClr val="0070C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latin typeface="微软雅黑" panose="020B0503020204020204" pitchFamily="34" charset="-122"/>
                  <a:ea typeface="微软雅黑" panose="020B0503020204020204" pitchFamily="34" charset="-122"/>
                  <a:sym typeface="微软雅黑" panose="020B0503020204020204" pitchFamily="34" charset="-122"/>
                </a:rPr>
                <a:t>融资规模前列</a:t>
              </a:r>
            </a:p>
          </p:txBody>
        </p:sp>
      </p:grpSp>
      <p:grpSp>
        <p:nvGrpSpPr>
          <p:cNvPr id="8" name="组合 7"/>
          <p:cNvGrpSpPr/>
          <p:nvPr/>
        </p:nvGrpSpPr>
        <p:grpSpPr>
          <a:xfrm>
            <a:off x="1127969" y="4985693"/>
            <a:ext cx="2352342" cy="322888"/>
            <a:chOff x="5600471" y="1351925"/>
            <a:chExt cx="2682950" cy="318498"/>
          </a:xfrm>
        </p:grpSpPr>
        <p:sp>
          <p:nvSpPr>
            <p:cNvPr id="9" name="平行四边形 8"/>
            <p:cNvSpPr/>
            <p:nvPr/>
          </p:nvSpPr>
          <p:spPr>
            <a:xfrm>
              <a:off x="5600471" y="1351925"/>
              <a:ext cx="534256" cy="318498"/>
            </a:xfrm>
            <a:prstGeom prst="parallelogram">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0" name="平行四边形 9"/>
            <p:cNvSpPr/>
            <p:nvPr/>
          </p:nvSpPr>
          <p:spPr>
            <a:xfrm>
              <a:off x="6056510" y="1351925"/>
              <a:ext cx="2226911" cy="318498"/>
            </a:xfrm>
            <a:prstGeom prst="parallelogram">
              <a:avLst/>
            </a:prstGeom>
            <a:solidFill>
              <a:srgbClr val="FF0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latin typeface="微软雅黑" panose="020B0503020204020204" pitchFamily="34" charset="-122"/>
                  <a:ea typeface="微软雅黑" panose="020B0503020204020204" pitchFamily="34" charset="-122"/>
                  <a:sym typeface="微软雅黑" panose="020B0503020204020204" pitchFamily="34" charset="-122"/>
                </a:rPr>
                <a:t>市场关注</a:t>
              </a:r>
            </a:p>
          </p:txBody>
        </p:sp>
      </p:grpSp>
      <p:sp>
        <p:nvSpPr>
          <p:cNvPr id="12" name="箭头: 五边形 11"/>
          <p:cNvSpPr/>
          <p:nvPr/>
        </p:nvSpPr>
        <p:spPr>
          <a:xfrm>
            <a:off x="1141842" y="1645698"/>
            <a:ext cx="431515" cy="285443"/>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1</a:t>
            </a:r>
            <a:endParaRPr lang="zh-CN" altLang="en-US" sz="2400" dirty="0">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13" name="箭头: 五边形 12"/>
          <p:cNvSpPr/>
          <p:nvPr/>
        </p:nvSpPr>
        <p:spPr>
          <a:xfrm>
            <a:off x="1154371" y="2783206"/>
            <a:ext cx="431515" cy="285443"/>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2</a:t>
            </a:r>
            <a:endParaRPr lang="zh-CN" altLang="en-US" sz="2400" dirty="0">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14" name="箭头: 五边形 13"/>
          <p:cNvSpPr/>
          <p:nvPr/>
        </p:nvSpPr>
        <p:spPr>
          <a:xfrm>
            <a:off x="1154371" y="3983962"/>
            <a:ext cx="431515" cy="285443"/>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3</a:t>
            </a:r>
            <a:endParaRPr lang="zh-CN" altLang="en-US" sz="2400" dirty="0">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15" name="箭头: 五边形 14"/>
          <p:cNvSpPr/>
          <p:nvPr/>
        </p:nvSpPr>
        <p:spPr>
          <a:xfrm>
            <a:off x="1167071" y="5497343"/>
            <a:ext cx="431515" cy="285443"/>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1</a:t>
            </a:r>
            <a:endParaRPr lang="zh-CN" altLang="en-US" sz="2400" dirty="0">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16" name="文本框 15"/>
          <p:cNvSpPr txBox="1"/>
          <p:nvPr/>
        </p:nvSpPr>
        <p:spPr>
          <a:xfrm>
            <a:off x="1592250" y="3920665"/>
            <a:ext cx="6664338" cy="983026"/>
          </a:xfrm>
          <a:prstGeom prst="rect">
            <a:avLst/>
          </a:prstGeom>
          <a:noFill/>
          <a:ln w="19050">
            <a:noFill/>
            <a:prstDash val="sysDash"/>
          </a:ln>
        </p:spPr>
        <p:txBody>
          <a:bodyPr wrap="square" lIns="0" tIns="0" rIns="0" bIns="0" rtlCol="0">
            <a:spAutoFit/>
          </a:bodyPr>
          <a:lstStyle/>
          <a:p>
            <a:pPr algn="just">
              <a:lnSpc>
                <a:spcPct val="150000"/>
              </a:lnSpc>
            </a:pPr>
            <a:r>
              <a:rPr lang="zh-CN" altLang="en-US" sz="1600" b="1" dirty="0">
                <a:latin typeface="微软雅黑" panose="020B0503020204020204" pitchFamily="34" charset="-122"/>
                <a:ea typeface="微软雅黑" panose="020B0503020204020204" pitchFamily="34" charset="-122"/>
                <a:sym typeface="微软雅黑" panose="020B0503020204020204" pitchFamily="34" charset="-122"/>
              </a:rPr>
              <a:t>店匠：</a:t>
            </a:r>
            <a:r>
              <a:rPr lang="zh-CN" altLang="en-US" sz="1200" dirty="0">
                <a:latin typeface="微软雅黑" panose="020B0503020204020204" pitchFamily="34" charset="-122"/>
                <a:ea typeface="微软雅黑" panose="020B0503020204020204" pitchFamily="34" charset="-122"/>
                <a:sym typeface="微软雅黑" panose="020B0503020204020204" pitchFamily="34" charset="-122"/>
              </a:rPr>
              <a:t>店匠为中国跨境电商独立站卖家品牌出海提供一站式零编程的外贸建站平台，助力快速开启海外独立站。</a:t>
            </a:r>
            <a:endParaRPr lang="en-US" altLang="zh-CN" sz="1200" dirty="0">
              <a:latin typeface="微软雅黑" panose="020B0503020204020204" pitchFamily="34" charset="-122"/>
              <a:ea typeface="微软雅黑" panose="020B0503020204020204" pitchFamily="34" charset="-122"/>
              <a:sym typeface="微软雅黑" panose="020B0503020204020204" pitchFamily="34" charset="-122"/>
            </a:endParaRPr>
          </a:p>
          <a:p>
            <a:pPr algn="just">
              <a:lnSpc>
                <a:spcPct val="150000"/>
              </a:lnSpc>
            </a:pPr>
            <a:r>
              <a:rPr lang="zh-CN" altLang="en-US" sz="1600" b="1" dirty="0">
                <a:latin typeface="微软雅黑" panose="020B0503020204020204" pitchFamily="34" charset="-122"/>
                <a:ea typeface="微软雅黑" panose="020B0503020204020204" pitchFamily="34" charset="-122"/>
                <a:sym typeface="微软雅黑" panose="020B0503020204020204" pitchFamily="34" charset="-122"/>
              </a:rPr>
              <a:t>投资方：</a:t>
            </a:r>
            <a:r>
              <a:rPr lang="en-US" altLang="zh-CN" sz="1200" dirty="0">
                <a:latin typeface="微软雅黑" panose="020B0503020204020204" pitchFamily="34" charset="-122"/>
                <a:ea typeface="微软雅黑" panose="020B0503020204020204" pitchFamily="34" charset="-122"/>
                <a:sym typeface="微软雅黑" panose="020B0503020204020204" pitchFamily="34" charset="-122"/>
              </a:rPr>
              <a:t>Chimera Capital</a:t>
            </a:r>
            <a:r>
              <a:rPr lang="zh-CN" altLang="en-US" sz="1200" dirty="0">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1200" dirty="0" err="1">
                <a:latin typeface="微软雅黑" panose="020B0503020204020204" pitchFamily="34" charset="-122"/>
                <a:ea typeface="微软雅黑" panose="020B0503020204020204" pitchFamily="34" charset="-122"/>
                <a:sym typeface="微软雅黑" panose="020B0503020204020204" pitchFamily="34" charset="-122"/>
              </a:rPr>
              <a:t>StepStone</a:t>
            </a:r>
            <a:r>
              <a:rPr lang="en-US" altLang="zh-CN" sz="1200" dirty="0">
                <a:latin typeface="微软雅黑" panose="020B0503020204020204" pitchFamily="34" charset="-122"/>
                <a:ea typeface="微软雅黑" panose="020B0503020204020204" pitchFamily="34" charset="-122"/>
                <a:sym typeface="微软雅黑" panose="020B0503020204020204" pitchFamily="34" charset="-122"/>
              </a:rPr>
              <a:t> Group</a:t>
            </a:r>
            <a:r>
              <a:rPr lang="zh-CN" altLang="en-US" sz="1200" dirty="0">
                <a:latin typeface="微软雅黑" panose="020B0503020204020204" pitchFamily="34" charset="-122"/>
                <a:ea typeface="微软雅黑" panose="020B0503020204020204" pitchFamily="34" charset="-122"/>
                <a:sym typeface="微软雅黑" panose="020B0503020204020204" pitchFamily="34" charset="-122"/>
              </a:rPr>
              <a:t>、云九资本、红杉中国等</a:t>
            </a:r>
          </a:p>
        </p:txBody>
      </p:sp>
      <p:sp>
        <p:nvSpPr>
          <p:cNvPr id="18" name="文本框 17"/>
          <p:cNvSpPr txBox="1"/>
          <p:nvPr/>
        </p:nvSpPr>
        <p:spPr>
          <a:xfrm>
            <a:off x="1592250" y="1569224"/>
            <a:ext cx="6664338" cy="983026"/>
          </a:xfrm>
          <a:prstGeom prst="rect">
            <a:avLst/>
          </a:prstGeom>
          <a:noFill/>
          <a:ln w="19050">
            <a:noFill/>
            <a:prstDash val="sysDash"/>
          </a:ln>
        </p:spPr>
        <p:txBody>
          <a:bodyPr wrap="square" lIns="0" tIns="0" rIns="0" bIns="0" rtlCol="0">
            <a:spAutoFit/>
          </a:bodyPr>
          <a:lstStyle/>
          <a:p>
            <a:pPr algn="just">
              <a:lnSpc>
                <a:spcPct val="150000"/>
              </a:lnSpc>
            </a:pPr>
            <a:r>
              <a:rPr lang="zh-CN" altLang="en-US" sz="1600" b="1" dirty="0">
                <a:latin typeface="微软雅黑" panose="020B0503020204020204" pitchFamily="34" charset="-122"/>
                <a:ea typeface="微软雅黑" panose="020B0503020204020204" pitchFamily="34" charset="-122"/>
                <a:sym typeface="微软雅黑" panose="020B0503020204020204" pitchFamily="34" charset="-122"/>
              </a:rPr>
              <a:t>移芯通信：</a:t>
            </a:r>
            <a:r>
              <a:rPr lang="zh-CN" altLang="en-US" sz="1200" dirty="0">
                <a:latin typeface="微软雅黑" panose="020B0503020204020204" pitchFamily="34" charset="-122"/>
                <a:ea typeface="微软雅黑" panose="020B0503020204020204" pitchFamily="34" charset="-122"/>
                <a:sym typeface="微软雅黑" panose="020B0503020204020204" pitchFamily="34" charset="-122"/>
              </a:rPr>
              <a:t>上海移芯通信科技有限公司成立于</a:t>
            </a:r>
            <a:r>
              <a:rPr lang="en-US" altLang="zh-CN" sz="1200" dirty="0">
                <a:latin typeface="微软雅黑" panose="020B0503020204020204" pitchFamily="34" charset="-122"/>
                <a:ea typeface="微软雅黑" panose="020B0503020204020204" pitchFamily="34" charset="-122"/>
                <a:sym typeface="微软雅黑" panose="020B0503020204020204" pitchFamily="34" charset="-122"/>
              </a:rPr>
              <a:t>2017</a:t>
            </a:r>
            <a:r>
              <a:rPr lang="zh-CN" altLang="en-US" sz="1200" dirty="0">
                <a:latin typeface="微软雅黑" panose="020B0503020204020204" pitchFamily="34" charset="-122"/>
                <a:ea typeface="微软雅黑" panose="020B0503020204020204" pitchFamily="34" charset="-122"/>
                <a:sym typeface="微软雅黑" panose="020B0503020204020204" pitchFamily="34" charset="-122"/>
              </a:rPr>
              <a:t>年</a:t>
            </a:r>
            <a:r>
              <a:rPr lang="en-US" altLang="zh-CN" sz="1200" dirty="0">
                <a:latin typeface="微软雅黑" panose="020B0503020204020204" pitchFamily="34" charset="-122"/>
                <a:ea typeface="微软雅黑" panose="020B0503020204020204" pitchFamily="34" charset="-122"/>
                <a:sym typeface="微软雅黑" panose="020B0503020204020204" pitchFamily="34" charset="-122"/>
              </a:rPr>
              <a:t>2</a:t>
            </a:r>
            <a:r>
              <a:rPr lang="zh-CN" altLang="en-US" sz="1200" dirty="0">
                <a:latin typeface="微软雅黑" panose="020B0503020204020204" pitchFamily="34" charset="-122"/>
                <a:ea typeface="微软雅黑" panose="020B0503020204020204" pitchFamily="34" charset="-122"/>
                <a:sym typeface="微软雅黑" panose="020B0503020204020204" pitchFamily="34" charset="-122"/>
              </a:rPr>
              <a:t>月，坐落在上海张江，专注于蜂窝移动通信芯片及其软件的研发和销售，致力做世界上最好的蜂窝物联网芯片。</a:t>
            </a:r>
            <a:endParaRPr lang="en-US" altLang="zh-CN" sz="1200" dirty="0">
              <a:latin typeface="微软雅黑" panose="020B0503020204020204" pitchFamily="34" charset="-122"/>
              <a:ea typeface="微软雅黑" panose="020B0503020204020204" pitchFamily="34" charset="-122"/>
              <a:sym typeface="微软雅黑" panose="020B0503020204020204" pitchFamily="34" charset="-122"/>
            </a:endParaRPr>
          </a:p>
          <a:p>
            <a:pPr algn="just">
              <a:lnSpc>
                <a:spcPct val="150000"/>
              </a:lnSpc>
            </a:pPr>
            <a:r>
              <a:rPr lang="zh-CN" altLang="en-US" sz="1600" b="1" dirty="0">
                <a:latin typeface="微软雅黑" panose="020B0503020204020204" pitchFamily="34" charset="-122"/>
                <a:ea typeface="微软雅黑" panose="020B0503020204020204" pitchFamily="34" charset="-122"/>
                <a:sym typeface="微软雅黑" panose="020B0503020204020204" pitchFamily="34" charset="-122"/>
              </a:rPr>
              <a:t>投资方：</a:t>
            </a:r>
            <a:r>
              <a:rPr lang="zh-CN" altLang="en-US" sz="1200" dirty="0">
                <a:latin typeface="微软雅黑" panose="020B0503020204020204" pitchFamily="34" charset="-122"/>
                <a:ea typeface="微软雅黑" panose="020B0503020204020204" pitchFamily="34" charset="-122"/>
                <a:sym typeface="微软雅黑" panose="020B0503020204020204" pitchFamily="34" charset="-122"/>
              </a:rPr>
              <a:t>乔贝资本、兴旺投资、凯辉基金、启明创投等</a:t>
            </a:r>
          </a:p>
        </p:txBody>
      </p:sp>
      <p:sp>
        <p:nvSpPr>
          <p:cNvPr id="19" name="文本框 18"/>
          <p:cNvSpPr txBox="1"/>
          <p:nvPr/>
        </p:nvSpPr>
        <p:spPr>
          <a:xfrm>
            <a:off x="8872835" y="1277789"/>
            <a:ext cx="923330" cy="276999"/>
          </a:xfrm>
          <a:prstGeom prst="rect">
            <a:avLst/>
          </a:prstGeom>
          <a:noFill/>
        </p:spPr>
        <p:txBody>
          <a:bodyPr wrap="none" lIns="0" tIns="0" rIns="0" bIns="0" rtlCol="0">
            <a:spAutoFit/>
          </a:bodyPr>
          <a:lstStyle/>
          <a:p>
            <a:r>
              <a:rPr lang="zh-CN" altLang="en-US"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融资规模</a:t>
            </a:r>
          </a:p>
        </p:txBody>
      </p:sp>
      <p:sp>
        <p:nvSpPr>
          <p:cNvPr id="21" name="文本框 20"/>
          <p:cNvSpPr txBox="1"/>
          <p:nvPr/>
        </p:nvSpPr>
        <p:spPr>
          <a:xfrm>
            <a:off x="8768132" y="2917372"/>
            <a:ext cx="1132735" cy="369332"/>
          </a:xfrm>
          <a:prstGeom prst="rect">
            <a:avLst/>
          </a:prstGeom>
          <a:noFill/>
        </p:spPr>
        <p:txBody>
          <a:bodyPr wrap="square" lIns="0" tIns="0" rIns="0" bIns="0" rtlCol="0">
            <a:spAutoFit/>
          </a:bodyPr>
          <a:lstStyle/>
          <a:p>
            <a:r>
              <a:rPr lang="en-US" altLang="zh-CN" sz="2400" dirty="0">
                <a:solidFill>
                  <a:srgbClr val="C0000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10</a:t>
            </a:r>
            <a:r>
              <a:rPr lang="zh-CN" altLang="en-US" sz="1400" dirty="0">
                <a:latin typeface="微软雅黑" panose="020B0503020204020204" pitchFamily="34" charset="-122"/>
                <a:ea typeface="微软雅黑" panose="020B0503020204020204" pitchFamily="34" charset="-122"/>
                <a:sym typeface="微软雅黑" panose="020B0503020204020204" pitchFamily="34" charset="-122"/>
              </a:rPr>
              <a:t>亿人民币</a:t>
            </a:r>
          </a:p>
        </p:txBody>
      </p:sp>
      <p:sp>
        <p:nvSpPr>
          <p:cNvPr id="22" name="文本框 21"/>
          <p:cNvSpPr txBox="1"/>
          <p:nvPr/>
        </p:nvSpPr>
        <p:spPr>
          <a:xfrm>
            <a:off x="8794288" y="1725332"/>
            <a:ext cx="1080424" cy="369332"/>
          </a:xfrm>
          <a:prstGeom prst="rect">
            <a:avLst/>
          </a:prstGeom>
          <a:noFill/>
        </p:spPr>
        <p:txBody>
          <a:bodyPr wrap="none" lIns="0" tIns="0" rIns="0" bIns="0" rtlCol="0">
            <a:spAutoFit/>
          </a:bodyPr>
          <a:lstStyle/>
          <a:p>
            <a:r>
              <a:rPr lang="en-US" altLang="zh-CN" sz="2400" dirty="0">
                <a:solidFill>
                  <a:srgbClr val="C0000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10</a:t>
            </a:r>
            <a:r>
              <a:rPr lang="zh-CN" altLang="en-US" sz="1400" dirty="0">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亿人民币</a:t>
            </a:r>
            <a:endParaRPr lang="zh-CN" altLang="en-US" sz="1400"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7" name="文本框 26"/>
          <p:cNvSpPr txBox="1"/>
          <p:nvPr/>
        </p:nvSpPr>
        <p:spPr>
          <a:xfrm>
            <a:off x="10841335" y="1330270"/>
            <a:ext cx="923330" cy="276999"/>
          </a:xfrm>
          <a:prstGeom prst="rect">
            <a:avLst/>
          </a:prstGeom>
          <a:noFill/>
        </p:spPr>
        <p:txBody>
          <a:bodyPr wrap="none" lIns="0" tIns="0" rIns="0" bIns="0" rtlCol="0">
            <a:spAutoFit/>
          </a:bodyPr>
          <a:lstStyle/>
          <a:p>
            <a:r>
              <a:rPr lang="zh-CN" altLang="en-US"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融资轮次</a:t>
            </a:r>
          </a:p>
        </p:txBody>
      </p:sp>
      <p:sp>
        <p:nvSpPr>
          <p:cNvPr id="29" name="Rectangle 2"/>
          <p:cNvSpPr txBox="1">
            <a:spLocks noChangeArrowheads="1"/>
          </p:cNvSpPr>
          <p:nvPr/>
        </p:nvSpPr>
        <p:spPr bwMode="auto">
          <a:xfrm>
            <a:off x="1778000" y="277200"/>
            <a:ext cx="3464428" cy="360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066"/>
                </a:solidFill>
                <a:latin typeface="微软雅黑" panose="020B0503020204020204" pitchFamily="34" charset="-122"/>
                <a:ea typeface="微软雅黑" panose="020B0503020204020204" pitchFamily="34" charset="-122"/>
                <a:cs typeface="+mn-cs"/>
                <a:sym typeface="微软雅黑" panose="020B0503020204020204" pitchFamily="34" charset="-122"/>
              </a:rPr>
              <a:t>投资：重要投资事件</a:t>
            </a:r>
          </a:p>
        </p:txBody>
      </p:sp>
      <p:sp>
        <p:nvSpPr>
          <p:cNvPr id="32" name="文本框 31">
            <a:extLst>
              <a:ext uri="{FF2B5EF4-FFF2-40B4-BE49-F238E27FC236}">
                <a16:creationId xmlns:a16="http://schemas.microsoft.com/office/drawing/2014/main" id="{C44B59D3-B1AB-4643-8517-83E41EBA39E5}"/>
              </a:ext>
            </a:extLst>
          </p:cNvPr>
          <p:cNvSpPr txBox="1"/>
          <p:nvPr/>
        </p:nvSpPr>
        <p:spPr>
          <a:xfrm>
            <a:off x="11189785" y="1780489"/>
            <a:ext cx="226429" cy="369332"/>
          </a:xfrm>
          <a:prstGeom prst="rect">
            <a:avLst/>
          </a:prstGeom>
          <a:noFill/>
        </p:spPr>
        <p:txBody>
          <a:bodyPr wrap="square" lIns="0" tIns="0" rIns="0" bIns="0" rtlCol="0">
            <a:spAutoFit/>
          </a:bodyPr>
          <a:lstStyle/>
          <a:p>
            <a:r>
              <a:rPr lang="en-US" altLang="zh-CN" sz="2400" dirty="0">
                <a:solidFill>
                  <a:srgbClr val="C0000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C</a:t>
            </a:r>
            <a:endParaRPr lang="zh-CN" altLang="en-US" sz="1400"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4" name="文本框 33">
            <a:extLst>
              <a:ext uri="{FF2B5EF4-FFF2-40B4-BE49-F238E27FC236}">
                <a16:creationId xmlns:a16="http://schemas.microsoft.com/office/drawing/2014/main" id="{74F018D0-1263-4A09-93B6-53F751A01983}"/>
              </a:ext>
            </a:extLst>
          </p:cNvPr>
          <p:cNvSpPr txBox="1"/>
          <p:nvPr/>
        </p:nvSpPr>
        <p:spPr>
          <a:xfrm>
            <a:off x="1592250" y="2721054"/>
            <a:ext cx="6664338" cy="972189"/>
          </a:xfrm>
          <a:prstGeom prst="rect">
            <a:avLst/>
          </a:prstGeom>
          <a:noFill/>
        </p:spPr>
        <p:txBody>
          <a:bodyPr wrap="square" lIns="0" tIns="0" rIns="0" bIns="0">
            <a:spAutoFit/>
          </a:bodyPr>
          <a:lstStyle/>
          <a:p>
            <a:pPr marL="0" marR="0" lvl="0" indent="0" algn="just" defTabSz="457200" rtl="0" eaLnBrk="1" fontAlgn="auto" latinLnBrk="0" hangingPunct="1">
              <a:lnSpc>
                <a:spcPct val="150000"/>
              </a:lnSpc>
              <a:spcBef>
                <a:spcPts val="0"/>
              </a:spcBef>
              <a:spcAft>
                <a:spcPts val="0"/>
              </a:spcAft>
              <a:buClrTx/>
              <a:buSzTx/>
              <a:buFontTx/>
              <a:buNone/>
              <a:tabLst/>
              <a:defRPr/>
            </a:pPr>
            <a:r>
              <a:rPr kumimoji="0" lang="zh-CN" altLang="en-US" sz="16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sym typeface="微软雅黑" panose="020B0503020204020204" pitchFamily="34" charset="-122"/>
              </a:rPr>
              <a:t>承芯半导体：</a:t>
            </a:r>
            <a:r>
              <a:rPr lang="zh-CN" altLang="en-US" sz="1200" dirty="0">
                <a:latin typeface="微软雅黑" panose="020B0503020204020204" pitchFamily="34" charset="-122"/>
                <a:ea typeface="微软雅黑" panose="020B0503020204020204" pitchFamily="34" charset="-122"/>
                <a:sym typeface="微软雅黑" panose="020B0503020204020204" pitchFamily="34" charset="-122"/>
              </a:rPr>
              <a:t>承芯半导体成立于</a:t>
            </a:r>
            <a:r>
              <a:rPr lang="en-US" altLang="zh-CN" sz="1200" dirty="0">
                <a:latin typeface="微软雅黑" panose="020B0503020204020204" pitchFamily="34" charset="-122"/>
                <a:ea typeface="微软雅黑" panose="020B0503020204020204" pitchFamily="34" charset="-122"/>
                <a:sym typeface="微软雅黑" panose="020B0503020204020204" pitchFamily="34" charset="-122"/>
              </a:rPr>
              <a:t>2019</a:t>
            </a:r>
            <a:r>
              <a:rPr lang="zh-CN" altLang="en-US" sz="1200" dirty="0">
                <a:latin typeface="微软雅黑" panose="020B0503020204020204" pitchFamily="34" charset="-122"/>
                <a:ea typeface="微软雅黑" panose="020B0503020204020204" pitchFamily="34" charset="-122"/>
                <a:sym typeface="微软雅黑" panose="020B0503020204020204" pitchFamily="34" charset="-122"/>
              </a:rPr>
              <a:t>年，致力于发展中国大陆射频前端技术产业链，引领</a:t>
            </a:r>
            <a:r>
              <a:rPr lang="en-US" altLang="zh-CN" sz="1200" dirty="0">
                <a:latin typeface="微软雅黑" panose="020B0503020204020204" pitchFamily="34" charset="-122"/>
                <a:ea typeface="微软雅黑" panose="020B0503020204020204" pitchFamily="34" charset="-122"/>
                <a:sym typeface="微软雅黑" panose="020B0503020204020204" pitchFamily="34" charset="-122"/>
              </a:rPr>
              <a:t>5G</a:t>
            </a:r>
            <a:r>
              <a:rPr lang="zh-CN" altLang="en-US" sz="1200" dirty="0">
                <a:latin typeface="微软雅黑" panose="020B0503020204020204" pitchFamily="34" charset="-122"/>
                <a:ea typeface="微软雅黑" panose="020B0503020204020204" pitchFamily="34" charset="-122"/>
                <a:sym typeface="微软雅黑" panose="020B0503020204020204" pitchFamily="34" charset="-122"/>
              </a:rPr>
              <a:t>射频前端技术和业务模式创新。</a:t>
            </a:r>
            <a:endParaRPr lang="en-US" altLang="zh-CN" sz="1200" dirty="0">
              <a:latin typeface="微软雅黑" panose="020B0503020204020204" pitchFamily="34" charset="-122"/>
              <a:ea typeface="微软雅黑" panose="020B0503020204020204" pitchFamily="34" charset="-122"/>
              <a:sym typeface="微软雅黑" panose="020B0503020204020204" pitchFamily="34" charset="-122"/>
            </a:endParaRPr>
          </a:p>
          <a:p>
            <a:pPr marL="0" marR="0" lvl="0" indent="0" algn="just" defTabSz="457200" rtl="0" eaLnBrk="1" fontAlgn="auto" latinLnBrk="0" hangingPunct="1">
              <a:lnSpc>
                <a:spcPct val="150000"/>
              </a:lnSpc>
              <a:spcBef>
                <a:spcPts val="0"/>
              </a:spcBef>
              <a:spcAft>
                <a:spcPts val="0"/>
              </a:spcAft>
              <a:buClrTx/>
              <a:buSzTx/>
              <a:buFontTx/>
              <a:buNone/>
              <a:tabLst/>
              <a:defRPr/>
            </a:pPr>
            <a:r>
              <a:rPr kumimoji="0" lang="zh-CN" altLang="en-US" sz="16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sym typeface="微软雅黑" panose="020B0503020204020204" pitchFamily="34" charset="-122"/>
              </a:rPr>
              <a:t>投资方：</a:t>
            </a:r>
            <a:r>
              <a:rPr lang="zh-CN" altLang="en-US" sz="1200" dirty="0">
                <a:latin typeface="微软雅黑" panose="020B0503020204020204" pitchFamily="34" charset="-122"/>
                <a:ea typeface="微软雅黑" panose="020B0503020204020204" pitchFamily="34" charset="-122"/>
                <a:sym typeface="微软雅黑" panose="020B0503020204020204" pitchFamily="34" charset="-122"/>
              </a:rPr>
              <a:t>上海武岳峰、中网投、中金资本、华兴新经济基金等</a:t>
            </a:r>
          </a:p>
        </p:txBody>
      </p:sp>
      <p:sp>
        <p:nvSpPr>
          <p:cNvPr id="35" name="文本框 34">
            <a:extLst>
              <a:ext uri="{FF2B5EF4-FFF2-40B4-BE49-F238E27FC236}">
                <a16:creationId xmlns:a16="http://schemas.microsoft.com/office/drawing/2014/main" id="{B924603D-A4C9-4A34-84FC-2A8C0C8DBF35}"/>
              </a:ext>
            </a:extLst>
          </p:cNvPr>
          <p:cNvSpPr txBox="1"/>
          <p:nvPr/>
        </p:nvSpPr>
        <p:spPr>
          <a:xfrm>
            <a:off x="11169786" y="2993204"/>
            <a:ext cx="266428" cy="369332"/>
          </a:xfrm>
          <a:prstGeom prst="rect">
            <a:avLst/>
          </a:prstGeom>
          <a:noFill/>
        </p:spPr>
        <p:txBody>
          <a:bodyPr wrap="square" lIns="0" tIns="0" rIns="0" bIns="0" rtlCol="0">
            <a:spAutoFit/>
          </a:bodyPr>
          <a:lstStyle/>
          <a:p>
            <a:r>
              <a:rPr lang="en-US" altLang="zh-CN" sz="2400" dirty="0">
                <a:solidFill>
                  <a:srgbClr val="C0000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A</a:t>
            </a:r>
          </a:p>
        </p:txBody>
      </p:sp>
      <p:sp>
        <p:nvSpPr>
          <p:cNvPr id="36" name="文本框 35">
            <a:extLst>
              <a:ext uri="{FF2B5EF4-FFF2-40B4-BE49-F238E27FC236}">
                <a16:creationId xmlns:a16="http://schemas.microsoft.com/office/drawing/2014/main" id="{64D9ACE9-46DE-4973-946B-B1020B800112}"/>
              </a:ext>
            </a:extLst>
          </p:cNvPr>
          <p:cNvSpPr txBox="1"/>
          <p:nvPr/>
        </p:nvSpPr>
        <p:spPr>
          <a:xfrm>
            <a:off x="11194126" y="5687020"/>
            <a:ext cx="217748" cy="369332"/>
          </a:xfrm>
          <a:prstGeom prst="rect">
            <a:avLst/>
          </a:prstGeom>
          <a:noFill/>
        </p:spPr>
        <p:txBody>
          <a:bodyPr wrap="square" lIns="0" tIns="0" rIns="0" bIns="0" rtlCol="0">
            <a:spAutoFit/>
          </a:bodyPr>
          <a:lstStyle/>
          <a:p>
            <a:r>
              <a:rPr lang="en-US" altLang="zh-CN" sz="2400" dirty="0">
                <a:solidFill>
                  <a:srgbClr val="C0000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B</a:t>
            </a:r>
            <a:endParaRPr lang="zh-CN" altLang="en-US" sz="2400" dirty="0">
              <a:solidFill>
                <a:srgbClr val="C0000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
        <p:nvSpPr>
          <p:cNvPr id="30" name="文本框 29">
            <a:extLst>
              <a:ext uri="{FF2B5EF4-FFF2-40B4-BE49-F238E27FC236}">
                <a16:creationId xmlns:a16="http://schemas.microsoft.com/office/drawing/2014/main" id="{2B40CA6D-2430-4F98-B659-4E2E2EC0BCA8}"/>
              </a:ext>
            </a:extLst>
          </p:cNvPr>
          <p:cNvSpPr txBox="1"/>
          <p:nvPr/>
        </p:nvSpPr>
        <p:spPr>
          <a:xfrm>
            <a:off x="8847187" y="4044366"/>
            <a:ext cx="974626" cy="369332"/>
          </a:xfrm>
          <a:prstGeom prst="rect">
            <a:avLst/>
          </a:prstGeom>
          <a:noFill/>
        </p:spPr>
        <p:txBody>
          <a:bodyPr wrap="none" lIns="0" tIns="0" rIns="0" bIns="0" rtlCol="0">
            <a:spAutoFit/>
          </a:bodyPr>
          <a:lstStyle/>
          <a:p>
            <a:r>
              <a:rPr lang="en-US" altLang="zh-CN" sz="2400" dirty="0">
                <a:solidFill>
                  <a:srgbClr val="C0000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1.5</a:t>
            </a:r>
            <a:r>
              <a:rPr lang="zh-CN" altLang="en-US" sz="1400" dirty="0">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亿美元</a:t>
            </a:r>
            <a:endParaRPr lang="zh-CN" altLang="en-US" sz="1400"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3" name="文本框 32">
            <a:extLst>
              <a:ext uri="{FF2B5EF4-FFF2-40B4-BE49-F238E27FC236}">
                <a16:creationId xmlns:a16="http://schemas.microsoft.com/office/drawing/2014/main" id="{2C79DACF-8412-40C5-BDCF-EB388C956606}"/>
              </a:ext>
            </a:extLst>
          </p:cNvPr>
          <p:cNvSpPr txBox="1"/>
          <p:nvPr/>
        </p:nvSpPr>
        <p:spPr>
          <a:xfrm>
            <a:off x="1528264" y="5392336"/>
            <a:ext cx="6626723" cy="1064522"/>
          </a:xfrm>
          <a:prstGeom prst="rect">
            <a:avLst/>
          </a:prstGeom>
          <a:noFill/>
        </p:spPr>
        <p:txBody>
          <a:bodyPr wrap="square">
            <a:spAutoFit/>
          </a:bodyPr>
          <a:lstStyle/>
          <a:p>
            <a:pPr marR="0" lvl="0" indent="0" algn="just" fontAlgn="auto">
              <a:lnSpc>
                <a:spcPct val="150000"/>
              </a:lnSpc>
              <a:spcBef>
                <a:spcPts val="0"/>
              </a:spcBef>
              <a:spcAft>
                <a:spcPts val="0"/>
              </a:spcAft>
              <a:buClrTx/>
              <a:buSzTx/>
              <a:buFontTx/>
              <a:buNone/>
              <a:tabLst/>
              <a:defRPr/>
            </a:pPr>
            <a:r>
              <a:rPr kumimoji="0" lang="zh-CN" altLang="en-US" sz="16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sym typeface="微软雅黑" panose="020B0503020204020204" pitchFamily="34" charset="-122"/>
              </a:rPr>
              <a:t>超参数科技：</a:t>
            </a:r>
            <a:r>
              <a:rPr lang="zh-CN" altLang="en-US" sz="1200" b="0" i="0"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超参数科技成立于</a:t>
            </a:r>
            <a:r>
              <a:rPr lang="en-US" altLang="zh-CN" sz="1200" b="0" i="0"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2019</a:t>
            </a:r>
            <a:r>
              <a:rPr lang="zh-CN" altLang="en-US" sz="1200" b="0" i="0"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年初</a:t>
            </a:r>
            <a:r>
              <a:rPr lang="en-US" altLang="zh-CN" sz="1200" b="0" i="0"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1200" b="0" i="0"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致力于构建高智能虚拟世界</a:t>
            </a:r>
            <a:r>
              <a:rPr lang="en-US" altLang="zh-CN" sz="1200" b="0" i="0"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1200" b="0" i="0"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加速</a:t>
            </a:r>
            <a:r>
              <a:rPr lang="en-US" altLang="zh-CN" sz="1200" b="0" i="0"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AI</a:t>
            </a:r>
            <a:r>
              <a:rPr lang="zh-CN" altLang="en-US" sz="1200" b="0" i="0"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在其中学习与进化的过程</a:t>
            </a:r>
            <a:r>
              <a:rPr lang="en-US" altLang="zh-CN" sz="1200" b="0" i="0"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1200" b="0" i="0"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rPr>
              <a:t>并将成果反哺于现实世界。</a:t>
            </a:r>
            <a:endParaRPr lang="en-US" altLang="zh-CN" sz="1200" b="0" i="0" dirty="0">
              <a:solidFill>
                <a:srgbClr val="000000"/>
              </a:solidFill>
              <a:effectLst/>
              <a:latin typeface="微软雅黑" panose="020B0503020204020204" pitchFamily="34" charset="-122"/>
              <a:ea typeface="微软雅黑" panose="020B0503020204020204" pitchFamily="34" charset="-122"/>
              <a:sym typeface="微软雅黑" panose="020B0503020204020204" pitchFamily="34" charset="-122"/>
            </a:endParaRPr>
          </a:p>
          <a:p>
            <a:pPr marR="0" lvl="0" indent="0" algn="just" fontAlgn="auto">
              <a:lnSpc>
                <a:spcPct val="150000"/>
              </a:lnSpc>
              <a:spcBef>
                <a:spcPts val="0"/>
              </a:spcBef>
              <a:spcAft>
                <a:spcPts val="0"/>
              </a:spcAft>
              <a:buClrTx/>
              <a:buSzTx/>
              <a:buFontTx/>
              <a:buNone/>
              <a:tabLst/>
              <a:defRPr/>
            </a:pPr>
            <a:r>
              <a:rPr kumimoji="0" lang="zh-CN" altLang="en-US" sz="16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sym typeface="微软雅黑" panose="020B0503020204020204" pitchFamily="34" charset="-122"/>
              </a:rPr>
              <a:t>投资方：</a:t>
            </a:r>
            <a:r>
              <a:rPr lang="zh-CN" altLang="en-US" sz="1200" dirty="0">
                <a:latin typeface="微软雅黑" panose="020B0503020204020204" pitchFamily="34" charset="-122"/>
                <a:ea typeface="微软雅黑" panose="020B0503020204020204" pitchFamily="34" charset="-122"/>
                <a:sym typeface="微软雅黑" panose="020B0503020204020204" pitchFamily="34" charset="-122"/>
              </a:rPr>
              <a:t>五源资本、红杉资本中国、高榕资本</a:t>
            </a:r>
          </a:p>
        </p:txBody>
      </p:sp>
      <p:sp>
        <p:nvSpPr>
          <p:cNvPr id="37" name="文本框 36">
            <a:extLst>
              <a:ext uri="{FF2B5EF4-FFF2-40B4-BE49-F238E27FC236}">
                <a16:creationId xmlns:a16="http://schemas.microsoft.com/office/drawing/2014/main" id="{D5112DBD-3B02-4DCA-B021-DDA61797312E}"/>
              </a:ext>
            </a:extLst>
          </p:cNvPr>
          <p:cNvSpPr txBox="1"/>
          <p:nvPr/>
        </p:nvSpPr>
        <p:spPr>
          <a:xfrm>
            <a:off x="8974626" y="5634538"/>
            <a:ext cx="719749" cy="369332"/>
          </a:xfrm>
          <a:prstGeom prst="rect">
            <a:avLst/>
          </a:prstGeom>
          <a:noFill/>
        </p:spPr>
        <p:txBody>
          <a:bodyPr wrap="none" lIns="0" tIns="0" rIns="0" bIns="0" rtlCol="0">
            <a:spAutoFit/>
          </a:bodyPr>
          <a:lstStyle/>
          <a:p>
            <a:r>
              <a:rPr lang="en-US" altLang="zh-CN" sz="2400" dirty="0">
                <a:solidFill>
                  <a:srgbClr val="C0000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1</a:t>
            </a:r>
            <a:r>
              <a:rPr lang="zh-CN" altLang="en-US" sz="1400" dirty="0">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亿美元</a:t>
            </a:r>
            <a:endParaRPr lang="zh-CN" altLang="en-US" sz="1400"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8" name="文本框 37">
            <a:extLst>
              <a:ext uri="{FF2B5EF4-FFF2-40B4-BE49-F238E27FC236}">
                <a16:creationId xmlns:a16="http://schemas.microsoft.com/office/drawing/2014/main" id="{FE5E6A44-A636-4D31-91E8-DA9BCCA6E135}"/>
              </a:ext>
            </a:extLst>
          </p:cNvPr>
          <p:cNvSpPr txBox="1"/>
          <p:nvPr/>
        </p:nvSpPr>
        <p:spPr>
          <a:xfrm>
            <a:off x="11210403" y="4133119"/>
            <a:ext cx="185194" cy="369332"/>
          </a:xfrm>
          <a:prstGeom prst="rect">
            <a:avLst/>
          </a:prstGeom>
          <a:noFill/>
        </p:spPr>
        <p:txBody>
          <a:bodyPr wrap="square" lIns="0" tIns="0" rIns="0" bIns="0" rtlCol="0">
            <a:spAutoFit/>
          </a:bodyPr>
          <a:lstStyle/>
          <a:p>
            <a:r>
              <a:rPr lang="en-US" altLang="zh-CN" sz="2400" dirty="0">
                <a:solidFill>
                  <a:srgbClr val="C0000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C</a:t>
            </a:r>
            <a:endParaRPr lang="zh-CN" altLang="en-US" sz="2400" dirty="0">
              <a:solidFill>
                <a:srgbClr val="C0000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774825" y="942975"/>
            <a:ext cx="2378075" cy="360000"/>
            <a:chOff x="7155444" y="740531"/>
            <a:chExt cx="3098165" cy="369870"/>
          </a:xfrm>
        </p:grpSpPr>
        <p:sp>
          <p:nvSpPr>
            <p:cNvPr id="3" name="矩形 2"/>
            <p:cNvSpPr/>
            <p:nvPr/>
          </p:nvSpPr>
          <p:spPr>
            <a:xfrm>
              <a:off x="7155444"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A</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股、港股</a:t>
              </a:r>
              <a:r>
                <a:rPr lang="en-US" altLang="zh-CN" dirty="0">
                  <a:latin typeface="微软雅黑" panose="020B0503020204020204" pitchFamily="34" charset="-122"/>
                  <a:ea typeface="微软雅黑" panose="020B0503020204020204" pitchFamily="34" charset="-122"/>
                  <a:sym typeface="微软雅黑" panose="020B0503020204020204" pitchFamily="34" charset="-122"/>
                </a:rPr>
                <a:t>IPO</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情况</a:t>
              </a:r>
            </a:p>
          </p:txBody>
        </p:sp>
        <p:sp>
          <p:nvSpPr>
            <p:cNvPr id="4" name="等腰三角形 3"/>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8" name="文本框 7"/>
          <p:cNvSpPr txBox="1"/>
          <p:nvPr/>
        </p:nvSpPr>
        <p:spPr>
          <a:xfrm>
            <a:off x="1774825" y="4487863"/>
            <a:ext cx="8642350" cy="1936236"/>
          </a:xfrm>
          <a:prstGeom prst="rect">
            <a:avLst/>
          </a:prstGeom>
          <a:noFill/>
        </p:spPr>
        <p:txBody>
          <a:bodyPr wrap="square" lIns="0" tIns="0" rIns="0" bIns="0" rtlCol="0">
            <a:spAutoFit/>
          </a:bodyPr>
          <a:lstStyle/>
          <a:p>
            <a:pPr indent="457189" algn="just">
              <a:lnSpc>
                <a:spcPct val="150000"/>
              </a:lnSpc>
            </a:pPr>
            <a:r>
              <a:rPr lang="en-US" altLang="zh-CN" sz="1400" dirty="0">
                <a:latin typeface="微软雅黑" panose="020B0503020204020204" pitchFamily="34" charset="-122"/>
                <a:ea typeface="微软雅黑" panose="020B0503020204020204" pitchFamily="34" charset="-122"/>
                <a:sym typeface="微软雅黑" panose="020B0503020204020204" pitchFamily="34" charset="-122"/>
              </a:rPr>
              <a:t>1</a:t>
            </a:r>
            <a:r>
              <a:rPr lang="zh-CN" altLang="en-US" sz="1400" dirty="0">
                <a:latin typeface="微软雅黑" panose="020B0503020204020204" pitchFamily="34" charset="-122"/>
                <a:ea typeface="微软雅黑" panose="020B0503020204020204" pitchFamily="34" charset="-122"/>
                <a:sym typeface="微软雅黑" panose="020B0503020204020204" pitchFamily="34" charset="-122"/>
              </a:rPr>
              <a:t>月</a:t>
            </a:r>
            <a:r>
              <a:rPr lang="en-US" altLang="zh-CN" sz="1400" dirty="0">
                <a:latin typeface="微软雅黑" panose="020B0503020204020204" pitchFamily="34" charset="-122"/>
                <a:ea typeface="微软雅黑" panose="020B0503020204020204" pitchFamily="34" charset="-122"/>
                <a:sym typeface="微软雅黑" panose="020B0503020204020204" pitchFamily="34" charset="-122"/>
              </a:rPr>
              <a:t>IPO</a:t>
            </a:r>
            <a:r>
              <a:rPr lang="zh-CN" altLang="en-US" sz="1400" dirty="0">
                <a:latin typeface="微软雅黑" panose="020B0503020204020204" pitchFamily="34" charset="-122"/>
                <a:ea typeface="微软雅黑" panose="020B0503020204020204" pitchFamily="34" charset="-122"/>
                <a:sym typeface="微软雅黑" panose="020B0503020204020204" pitchFamily="34" charset="-122"/>
              </a:rPr>
              <a:t>数量较</a:t>
            </a:r>
            <a:r>
              <a:rPr lang="en-US" altLang="zh-CN" sz="1400" dirty="0">
                <a:latin typeface="微软雅黑" panose="020B0503020204020204" pitchFamily="34" charset="-122"/>
                <a:ea typeface="微软雅黑" panose="020B0503020204020204" pitchFamily="34" charset="-122"/>
                <a:sym typeface="微软雅黑" panose="020B0503020204020204" pitchFamily="34" charset="-122"/>
              </a:rPr>
              <a:t>12</a:t>
            </a:r>
            <a:r>
              <a:rPr lang="zh-CN" altLang="en-US" sz="1400" dirty="0">
                <a:latin typeface="微软雅黑" panose="020B0503020204020204" pitchFamily="34" charset="-122"/>
                <a:ea typeface="微软雅黑" panose="020B0503020204020204" pitchFamily="34" charset="-122"/>
                <a:sym typeface="微软雅黑" panose="020B0503020204020204" pitchFamily="34" charset="-122"/>
              </a:rPr>
              <a:t>月继续减少，</a:t>
            </a:r>
            <a:r>
              <a:rPr lang="en-US" altLang="zh-CN" sz="1400" dirty="0">
                <a:latin typeface="微软雅黑" panose="020B0503020204020204" pitchFamily="34" charset="-122"/>
                <a:ea typeface="微软雅黑" panose="020B0503020204020204" pitchFamily="34" charset="-122"/>
                <a:sym typeface="微软雅黑" panose="020B0503020204020204" pitchFamily="34" charset="-122"/>
              </a:rPr>
              <a:t>A</a:t>
            </a:r>
            <a:r>
              <a:rPr lang="zh-CN" altLang="en-US" sz="1400" dirty="0">
                <a:latin typeface="微软雅黑" panose="020B0503020204020204" pitchFamily="34" charset="-122"/>
                <a:ea typeface="微软雅黑" panose="020B0503020204020204" pitchFamily="34" charset="-122"/>
                <a:sym typeface="微软雅黑" panose="020B0503020204020204" pitchFamily="34" charset="-122"/>
              </a:rPr>
              <a:t>股共有</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32</a:t>
            </a:r>
            <a:r>
              <a:rPr lang="zh-CN" altLang="en-US" sz="1400" dirty="0">
                <a:latin typeface="微软雅黑" panose="020B0503020204020204" pitchFamily="34" charset="-122"/>
                <a:ea typeface="微软雅黑" panose="020B0503020204020204" pitchFamily="34" charset="-122"/>
                <a:sym typeface="微软雅黑" panose="020B0503020204020204" pitchFamily="34" charset="-122"/>
              </a:rPr>
              <a:t>家公司上市，科创板上市企业共</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10</a:t>
            </a:r>
            <a:r>
              <a:rPr lang="zh-CN" altLang="en-US" sz="1400" dirty="0">
                <a:latin typeface="微软雅黑" panose="020B0503020204020204" pitchFamily="34" charset="-122"/>
                <a:ea typeface="微软雅黑" panose="020B0503020204020204" pitchFamily="34" charset="-122"/>
                <a:sym typeface="微软雅黑" panose="020B0503020204020204" pitchFamily="34" charset="-122"/>
              </a:rPr>
              <a:t>家。</a:t>
            </a:r>
            <a:r>
              <a:rPr lang="en-US" altLang="zh-CN" sz="1400" dirty="0">
                <a:latin typeface="微软雅黑" panose="020B0503020204020204" pitchFamily="34" charset="-122"/>
                <a:ea typeface="微软雅黑" panose="020B0503020204020204" pitchFamily="34" charset="-122"/>
                <a:sym typeface="微软雅黑" panose="020B0503020204020204" pitchFamily="34" charset="-122"/>
              </a:rPr>
              <a:t>IPO</a:t>
            </a:r>
            <a:r>
              <a:rPr lang="zh-CN" altLang="en-US" sz="1400" dirty="0">
                <a:latin typeface="微软雅黑" panose="020B0503020204020204" pitchFamily="34" charset="-122"/>
                <a:ea typeface="微软雅黑" panose="020B0503020204020204" pitchFamily="34" charset="-122"/>
                <a:sym typeface="微软雅黑" panose="020B0503020204020204" pitchFamily="34" charset="-122"/>
              </a:rPr>
              <a:t>总实际募资额为</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1092.15</a:t>
            </a:r>
            <a:r>
              <a:rPr lang="zh-CN" altLang="en-US" sz="1400" dirty="0">
                <a:latin typeface="微软雅黑" panose="020B0503020204020204" pitchFamily="34" charset="-122"/>
                <a:ea typeface="微软雅黑" panose="020B0503020204020204" pitchFamily="34" charset="-122"/>
                <a:sym typeface="微软雅黑" panose="020B0503020204020204" pitchFamily="34" charset="-122"/>
              </a:rPr>
              <a:t>亿，其中科创板总募资额为</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339.29</a:t>
            </a:r>
            <a:r>
              <a:rPr lang="zh-CN" altLang="en-US" sz="1400" dirty="0">
                <a:latin typeface="微软雅黑" panose="020B0503020204020204" pitchFamily="34" charset="-122"/>
                <a:ea typeface="微软雅黑" panose="020B0503020204020204" pitchFamily="34" charset="-122"/>
                <a:sym typeface="微软雅黑" panose="020B0503020204020204" pitchFamily="34" charset="-122"/>
              </a:rPr>
              <a:t>亿元，上市退出基金共计</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141</a:t>
            </a:r>
            <a:r>
              <a:rPr lang="zh-CN" altLang="en-US" sz="1400" dirty="0">
                <a:latin typeface="微软雅黑" panose="020B0503020204020204" pitchFamily="34" charset="-122"/>
                <a:ea typeface="微软雅黑" panose="020B0503020204020204" pitchFamily="34" charset="-122"/>
                <a:sym typeface="微软雅黑" panose="020B0503020204020204" pitchFamily="34" charset="-122"/>
              </a:rPr>
              <a:t>支；</a:t>
            </a:r>
            <a:r>
              <a:rPr lang="en-US" altLang="zh-CN" sz="1400" dirty="0">
                <a:latin typeface="微软雅黑" panose="020B0503020204020204" pitchFamily="34" charset="-122"/>
                <a:ea typeface="微软雅黑" panose="020B0503020204020204" pitchFamily="34" charset="-122"/>
                <a:sym typeface="微软雅黑" panose="020B0503020204020204" pitchFamily="34" charset="-122"/>
              </a:rPr>
              <a:t>2022</a:t>
            </a:r>
            <a:r>
              <a:rPr lang="zh-CN" altLang="en-US" sz="1400" dirty="0">
                <a:latin typeface="微软雅黑" panose="020B0503020204020204" pitchFamily="34" charset="-122"/>
                <a:ea typeface="微软雅黑" panose="020B0503020204020204" pitchFamily="34" charset="-122"/>
                <a:sym typeface="微软雅黑" panose="020B0503020204020204" pitchFamily="34" charset="-122"/>
              </a:rPr>
              <a:t>年首月</a:t>
            </a:r>
            <a:r>
              <a:rPr lang="en-US" altLang="zh-CN" sz="1400" dirty="0">
                <a:latin typeface="微软雅黑" panose="020B0503020204020204" pitchFamily="34" charset="-122"/>
                <a:ea typeface="微软雅黑" panose="020B0503020204020204" pitchFamily="34" charset="-122"/>
                <a:sym typeface="微软雅黑" panose="020B0503020204020204" pitchFamily="34" charset="-122"/>
              </a:rPr>
              <a:t>IPO</a:t>
            </a:r>
            <a:r>
              <a:rPr lang="zh-CN" altLang="en-US" sz="1400" dirty="0">
                <a:latin typeface="微软雅黑" panose="020B0503020204020204" pitchFamily="34" charset="-122"/>
                <a:ea typeface="微软雅黑" panose="020B0503020204020204" pitchFamily="34" charset="-122"/>
                <a:sym typeface="微软雅黑" panose="020B0503020204020204" pitchFamily="34" charset="-122"/>
              </a:rPr>
              <a:t>较去年同期基本维持稳定。</a:t>
            </a:r>
            <a:endParaRPr lang="en-US" altLang="zh-CN" sz="1400" dirty="0">
              <a:latin typeface="微软雅黑" panose="020B0503020204020204" pitchFamily="34" charset="-122"/>
              <a:ea typeface="微软雅黑" panose="020B0503020204020204" pitchFamily="34" charset="-122"/>
              <a:sym typeface="微软雅黑" panose="020B0503020204020204" pitchFamily="34" charset="-122"/>
            </a:endParaRPr>
          </a:p>
          <a:p>
            <a:pPr indent="457189" algn="just">
              <a:lnSpc>
                <a:spcPct val="150000"/>
              </a:lnSpc>
            </a:pPr>
            <a:r>
              <a:rPr lang="zh-CN" altLang="en-US" sz="1400" dirty="0">
                <a:latin typeface="微软雅黑" panose="020B0503020204020204" pitchFamily="34" charset="-122"/>
                <a:ea typeface="微软雅黑" panose="020B0503020204020204" pitchFamily="34" charset="-122"/>
                <a:sym typeface="微软雅黑" panose="020B0503020204020204" pitchFamily="34" charset="-122"/>
              </a:rPr>
              <a:t>港股</a:t>
            </a:r>
            <a:r>
              <a:rPr lang="en-US" altLang="zh-CN" sz="1400" dirty="0">
                <a:latin typeface="微软雅黑" panose="020B0503020204020204" pitchFamily="34" charset="-122"/>
                <a:ea typeface="微软雅黑" panose="020B0503020204020204" pitchFamily="34" charset="-122"/>
                <a:sym typeface="微软雅黑" panose="020B0503020204020204" pitchFamily="34" charset="-122"/>
              </a:rPr>
              <a:t>1</a:t>
            </a:r>
            <a:r>
              <a:rPr lang="zh-CN" altLang="en-US" sz="1400" dirty="0">
                <a:latin typeface="微软雅黑" panose="020B0503020204020204" pitchFamily="34" charset="-122"/>
                <a:ea typeface="微软雅黑" panose="020B0503020204020204" pitchFamily="34" charset="-122"/>
                <a:sym typeface="微软雅黑" panose="020B0503020204020204" pitchFamily="34" charset="-122"/>
              </a:rPr>
              <a:t>月仅有</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4</a:t>
            </a:r>
            <a:r>
              <a:rPr lang="zh-CN" altLang="en-US" sz="1400" dirty="0">
                <a:latin typeface="微软雅黑" panose="020B0503020204020204" pitchFamily="34" charset="-122"/>
                <a:ea typeface="微软雅黑" panose="020B0503020204020204" pitchFamily="34" charset="-122"/>
                <a:sym typeface="微软雅黑" panose="020B0503020204020204" pitchFamily="34" charset="-122"/>
              </a:rPr>
              <a:t>家企业上市交易，募集资金总额为</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58.07</a:t>
            </a:r>
            <a:r>
              <a:rPr lang="zh-CN" altLang="en-US" sz="1400" dirty="0">
                <a:latin typeface="微软雅黑" panose="020B0503020204020204" pitchFamily="34" charset="-122"/>
                <a:ea typeface="微软雅黑" panose="020B0503020204020204" pitchFamily="34" charset="-122"/>
                <a:sym typeface="微软雅黑" panose="020B0503020204020204" pitchFamily="34" charset="-122"/>
              </a:rPr>
              <a:t>亿港元，其中募资规模最大的为</a:t>
            </a:r>
            <a:r>
              <a:rPr lang="zh-CN" altLang="en-US" dirty="0">
                <a:solidFill>
                  <a:srgbClr val="0070C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金力永磁</a:t>
            </a:r>
            <a:r>
              <a:rPr lang="zh-CN" altLang="en-US" sz="1400" dirty="0">
                <a:latin typeface="微软雅黑" panose="020B0503020204020204" pitchFamily="34" charset="-122"/>
                <a:ea typeface="微软雅黑" panose="020B0503020204020204" pitchFamily="34" charset="-122"/>
                <a:sym typeface="微软雅黑" panose="020B0503020204020204" pitchFamily="34" charset="-122"/>
              </a:rPr>
              <a:t>，首发募资资金总额为</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sym typeface="微软雅黑" panose="020B0503020204020204" pitchFamily="34" charset="-122"/>
              </a:rPr>
              <a:t>42.41</a:t>
            </a:r>
            <a:r>
              <a:rPr lang="zh-CN" altLang="en-US" sz="1400" dirty="0">
                <a:latin typeface="微软雅黑" panose="020B0503020204020204" pitchFamily="34" charset="-122"/>
                <a:ea typeface="微软雅黑" panose="020B0503020204020204" pitchFamily="34" charset="-122"/>
                <a:sym typeface="微软雅黑" panose="020B0503020204020204" pitchFamily="34" charset="-122"/>
              </a:rPr>
              <a:t>亿港元。</a:t>
            </a:r>
            <a:endParaRPr lang="en-US" altLang="zh-CN" sz="1400"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9" name="Rectangle 2"/>
          <p:cNvSpPr txBox="1">
            <a:spLocks noChangeArrowheads="1"/>
          </p:cNvSpPr>
          <p:nvPr/>
        </p:nvSpPr>
        <p:spPr bwMode="auto">
          <a:xfrm>
            <a:off x="1778000" y="277200"/>
            <a:ext cx="8229600" cy="360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en-US" altLang="zh-CN" sz="2400" b="1" dirty="0">
                <a:solidFill>
                  <a:srgbClr val="000066"/>
                </a:solidFill>
                <a:latin typeface="微软雅黑" panose="020B0503020204020204" pitchFamily="34" charset="-122"/>
                <a:ea typeface="微软雅黑" panose="020B0503020204020204" pitchFamily="34" charset="-122"/>
                <a:cs typeface="+mn-cs"/>
                <a:sym typeface="微软雅黑" panose="020B0503020204020204" pitchFamily="34" charset="-122"/>
              </a:rPr>
              <a:t>IPO</a:t>
            </a:r>
            <a:r>
              <a:rPr lang="zh-CN" altLang="en-US" sz="2400" b="1" dirty="0">
                <a:solidFill>
                  <a:srgbClr val="000066"/>
                </a:solidFill>
                <a:latin typeface="微软雅黑" panose="020B0503020204020204" pitchFamily="34" charset="-122"/>
                <a:ea typeface="微软雅黑" panose="020B0503020204020204" pitchFamily="34" charset="-122"/>
                <a:cs typeface="+mn-cs"/>
                <a:sym typeface="微软雅黑" panose="020B0503020204020204" pitchFamily="34" charset="-122"/>
              </a:rPr>
              <a:t>及退出</a:t>
            </a:r>
          </a:p>
        </p:txBody>
      </p:sp>
      <p:graphicFrame>
        <p:nvGraphicFramePr>
          <p:cNvPr id="11" name="图表 10">
            <a:extLst>
              <a:ext uri="{FF2B5EF4-FFF2-40B4-BE49-F238E27FC236}">
                <a16:creationId xmlns:a16="http://schemas.microsoft.com/office/drawing/2014/main" id="{7CCFD5AA-EE79-4EE3-9927-5309EB97051D}"/>
              </a:ext>
            </a:extLst>
          </p:cNvPr>
          <p:cNvGraphicFramePr>
            <a:graphicFrameLocks/>
          </p:cNvGraphicFramePr>
          <p:nvPr>
            <p:extLst>
              <p:ext uri="{D42A27DB-BD31-4B8C-83A1-F6EECF244321}">
                <p14:modId xmlns:p14="http://schemas.microsoft.com/office/powerpoint/2010/main" val="3023788582"/>
              </p:ext>
            </p:extLst>
          </p:nvPr>
        </p:nvGraphicFramePr>
        <p:xfrm>
          <a:off x="1774825" y="1264023"/>
          <a:ext cx="8642350" cy="327940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KSO_WM_SLIDE_MODEL_TYPE" val="dynamicNum"/>
</p:tagLst>
</file>

<file path=ppt/theme/theme1.xml><?xml version="1.0" encoding="utf-8"?>
<a:theme xmlns:a="http://schemas.openxmlformats.org/drawingml/2006/main" name="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融客投资PPT模板">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
    <a:dk1>
      <a:srgbClr val="000000"/>
    </a:dk1>
    <a:lt1>
      <a:srgbClr val="FFFFFF"/>
    </a:lt1>
    <a:dk2>
      <a:srgbClr val="778495"/>
    </a:dk2>
    <a:lt2>
      <a:srgbClr val="F0F0F0"/>
    </a:lt2>
    <a:accent1>
      <a:srgbClr val="4276AA"/>
    </a:accent1>
    <a:accent2>
      <a:srgbClr val="178AA1"/>
    </a:accent2>
    <a:accent3>
      <a:srgbClr val="40A693"/>
    </a:accent3>
    <a:accent4>
      <a:srgbClr val="5268A5"/>
    </a:accent4>
    <a:accent5>
      <a:srgbClr val="5E5CA2"/>
    </a:accent5>
    <a:accent6>
      <a:srgbClr val="778495"/>
    </a:accent6>
    <a:hlink>
      <a:srgbClr val="4276AA"/>
    </a:hlink>
    <a:folHlink>
      <a:srgbClr val="BFBFBF"/>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
    <a:dk1>
      <a:srgbClr val="000000"/>
    </a:dk1>
    <a:lt1>
      <a:srgbClr val="FFFFFF"/>
    </a:lt1>
    <a:dk2>
      <a:srgbClr val="778495"/>
    </a:dk2>
    <a:lt2>
      <a:srgbClr val="F0F0F0"/>
    </a:lt2>
    <a:accent1>
      <a:srgbClr val="4276AA"/>
    </a:accent1>
    <a:accent2>
      <a:srgbClr val="178AA1"/>
    </a:accent2>
    <a:accent3>
      <a:srgbClr val="40A693"/>
    </a:accent3>
    <a:accent4>
      <a:srgbClr val="5268A5"/>
    </a:accent4>
    <a:accent5>
      <a:srgbClr val="5E5CA2"/>
    </a:accent5>
    <a:accent6>
      <a:srgbClr val="778495"/>
    </a:accent6>
    <a:hlink>
      <a:srgbClr val="4276AA"/>
    </a:hlink>
    <a:folHlink>
      <a:srgbClr val="BFBFBF"/>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
    <a:dk1>
      <a:srgbClr val="000000"/>
    </a:dk1>
    <a:lt1>
      <a:srgbClr val="FFFFFF"/>
    </a:lt1>
    <a:dk2>
      <a:srgbClr val="778495"/>
    </a:dk2>
    <a:lt2>
      <a:srgbClr val="F0F0F0"/>
    </a:lt2>
    <a:accent1>
      <a:srgbClr val="4276AA"/>
    </a:accent1>
    <a:accent2>
      <a:srgbClr val="178AA1"/>
    </a:accent2>
    <a:accent3>
      <a:srgbClr val="40A693"/>
    </a:accent3>
    <a:accent4>
      <a:srgbClr val="5268A5"/>
    </a:accent4>
    <a:accent5>
      <a:srgbClr val="5E5CA2"/>
    </a:accent5>
    <a:accent6>
      <a:srgbClr val="778495"/>
    </a:accent6>
    <a:hlink>
      <a:srgbClr val="4276AA"/>
    </a:hlink>
    <a:folHlink>
      <a:srgbClr val="BFBFBF"/>
    </a:folHlink>
  </a:clrScheme>
</a:themeOverride>
</file>

<file path=docProps/app.xml><?xml version="1.0" encoding="utf-8"?>
<Properties xmlns="http://schemas.openxmlformats.org/officeDocument/2006/extended-properties" xmlns:vt="http://schemas.openxmlformats.org/officeDocument/2006/docPropsVTypes">
  <Template>Office Theme</Template>
  <TotalTime>27500</TotalTime>
  <Words>2263</Words>
  <Application>Microsoft Office PowerPoint</Application>
  <PresentationFormat>宽屏</PresentationFormat>
  <Paragraphs>404</Paragraphs>
  <Slides>17</Slides>
  <Notes>16</Notes>
  <HiddenSlides>0</HiddenSlides>
  <MMClips>0</MMClips>
  <ScaleCrop>false</ScaleCrop>
  <HeadingPairs>
    <vt:vector size="6" baseType="variant">
      <vt:variant>
        <vt:lpstr>已用的字体</vt:lpstr>
      </vt:variant>
      <vt:variant>
        <vt:i4>12</vt:i4>
      </vt:variant>
      <vt:variant>
        <vt:lpstr>主题</vt:lpstr>
      </vt:variant>
      <vt:variant>
        <vt:i4>2</vt:i4>
      </vt:variant>
      <vt:variant>
        <vt:lpstr>幻灯片标题</vt:lpstr>
      </vt:variant>
      <vt:variant>
        <vt:i4>17</vt:i4>
      </vt:variant>
    </vt:vector>
  </HeadingPairs>
  <TitlesOfParts>
    <vt:vector size="31" baseType="lpstr">
      <vt:lpstr>Microsoft YaHei tahoma</vt:lpstr>
      <vt:lpstr>等线</vt:lpstr>
      <vt:lpstr>宋体</vt:lpstr>
      <vt:lpstr>Microsoft Yahei</vt:lpstr>
      <vt:lpstr>Microsoft Yahei</vt:lpstr>
      <vt:lpstr>幼圆</vt:lpstr>
      <vt:lpstr>Arial</vt:lpstr>
      <vt:lpstr>Arial</vt:lpstr>
      <vt:lpstr>Calibri</vt:lpstr>
      <vt:lpstr>Calibri Light</vt:lpstr>
      <vt:lpstr>Verdana</vt:lpstr>
      <vt:lpstr>Wingdings</vt:lpstr>
      <vt:lpstr>融客PPT模板</vt:lpstr>
      <vt:lpstr>1_融客投资PPT模板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Yong X.</dc:creator>
  <cp:lastModifiedBy>Xue Yong</cp:lastModifiedBy>
  <cp:revision>1710</cp:revision>
  <dcterms:created xsi:type="dcterms:W3CDTF">2018-03-11T13:30:00Z</dcterms:created>
  <dcterms:modified xsi:type="dcterms:W3CDTF">2022-02-16T06:53:01Z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2052-11.1.0.8808</vt:lpwstr>
  </property>
</Properties>
</file>