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tags/tag3.xml" ContentType="application/vnd.openxmlformats-officedocument.presentationml.tags+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0"/>
  </p:notesMasterIdLst>
  <p:handoutMasterIdLst>
    <p:handoutMasterId r:id="rId31"/>
  </p:handoutMasterIdLst>
  <p:sldIdLst>
    <p:sldId id="484" r:id="rId7"/>
    <p:sldId id="485" r:id="rId8"/>
    <p:sldId id="536" r:id="rId9"/>
    <p:sldId id="487" r:id="rId10"/>
    <p:sldId id="488" r:id="rId11"/>
    <p:sldId id="489" r:id="rId12"/>
    <p:sldId id="537" r:id="rId13"/>
    <p:sldId id="550" r:id="rId14"/>
    <p:sldId id="538" r:id="rId15"/>
    <p:sldId id="539" r:id="rId16"/>
    <p:sldId id="540" r:id="rId17"/>
    <p:sldId id="541" r:id="rId18"/>
    <p:sldId id="542" r:id="rId19"/>
    <p:sldId id="544" r:id="rId20"/>
    <p:sldId id="499" r:id="rId21"/>
    <p:sldId id="545" r:id="rId22"/>
    <p:sldId id="500" r:id="rId23"/>
    <p:sldId id="551" r:id="rId24"/>
    <p:sldId id="546" r:id="rId25"/>
    <p:sldId id="548" r:id="rId26"/>
    <p:sldId id="549" r:id="rId27"/>
    <p:sldId id="505" r:id="rId28"/>
    <p:sldId id="50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6992" userDrawn="1">
          <p15:clr>
            <a:srgbClr val="A4A3A4"/>
          </p15:clr>
        </p15:guide>
        <p15:guide id="6" orient="horz" pos="2205"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33"/>
    <a:srgbClr val="969696"/>
    <a:srgbClr val="C6C6C6"/>
    <a:srgbClr val="0076CB"/>
    <a:srgbClr val="08275D"/>
    <a:srgbClr val="636946"/>
    <a:srgbClr val="616161"/>
    <a:srgbClr val="0075CC"/>
    <a:srgbClr val="468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4994" autoAdjust="0"/>
  </p:normalViewPr>
  <p:slideViewPr>
    <p:cSldViewPr snapToGrid="0">
      <p:cViewPr varScale="1">
        <p:scale>
          <a:sx n="134" d="100"/>
          <a:sy n="134" d="100"/>
        </p:scale>
        <p:origin x="618" y="120"/>
      </p:cViewPr>
      <p:guideLst>
        <p:guide pos="461"/>
        <p:guide pos="506"/>
        <p:guide pos="665"/>
        <p:guide pos="3840"/>
        <p:guide pos="6992"/>
        <p:guide orient="horz" pos="2205"/>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ING%20MEI\Desktop\202202&#26376;&#25253;\202202&#32929;&#26435;&#36136;&#25276;&#27604;&#20363;&#21464;&#21270;.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2269017993951E-2"/>
          <c:y val="6.1085601550360568E-3"/>
          <c:w val="0.94583401994563943"/>
          <c:h val="0.73726393956852954"/>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1"/>
              <c:spPr>
                <a:noFill/>
                <a:ln>
                  <a:noFill/>
                </a:ln>
                <a:effectLst/>
              </c:spPr>
              <c:txPr>
                <a:bodyPr rot="0" spcFirstLastPara="1" vertOverflow="ellipsis" vert="horz" wrap="square" anchor="ctr" anchorCtr="1"/>
                <a:lstStyle/>
                <a:p>
                  <a:pPr>
                    <a:defRPr sz="1600" b="1" i="0" u="none" strike="noStrike" kern="1200" baseline="0">
                      <a:solidFill>
                        <a:srgbClr val="08275D"/>
                      </a:solidFill>
                      <a:latin typeface="微软雅黑" panose="020B0503020204020204" pitchFamily="34" charset="-122"/>
                      <a:ea typeface="微软雅黑" panose="020B0503020204020204" pitchFamily="34" charset="-122"/>
                      <a:cs typeface="+mn-cs"/>
                    </a:defRPr>
                  </a:pPr>
                  <a:endParaRPr lang="zh-CN"/>
                </a:p>
              </c:txPr>
              <c:dLblPos val="ctr"/>
              <c:showLegendKey val="0"/>
              <c:showVal val="0"/>
              <c:showCatName val="0"/>
              <c:showSerName val="0"/>
              <c:showPercent val="0"/>
              <c:showBubbleSize val="0"/>
              <c:extLst>
                <c:ext xmlns:c16="http://schemas.microsoft.com/office/drawing/2014/chart" uri="{C3380CC4-5D6E-409C-BE32-E72D297353CC}">
                  <c16:uniqueId val="{00000000-1E7C-4615-8E75-CA11BCCF4751}"/>
                </c:ext>
              </c:extLst>
            </c:dLbl>
            <c:dLbl>
              <c:idx val="12"/>
              <c:layout>
                <c:manualLayout>
                  <c:x val="-1.5407621825861115E-2"/>
                  <c:y val="9.7560975609756101E-2"/>
                </c:manualLayout>
              </c:layout>
              <c:tx>
                <c:rich>
                  <a:bodyPr/>
                  <a:lstStyle/>
                  <a:p>
                    <a:fld id="{4E44C56F-B240-49E5-BFFD-EE469A948CAC}" type="VALUE">
                      <a:rPr lang="en-US" altLang="zh-CN">
                        <a:solidFill>
                          <a:srgbClr val="000066"/>
                        </a:solidFill>
                      </a:rPr>
                      <a:pPr/>
                      <a:t>[值]</a:t>
                    </a:fld>
                    <a:endParaRPr lang="zh-CN"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A01-499A-8528-5DD77DF32DD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tailEnd type="triangle"/>
                    </a:ln>
                    <a:effectLst/>
                  </c:spPr>
                </c15:leaderLines>
              </c:ext>
            </c:extLst>
          </c:dLbls>
          <c:cat>
            <c:numRef>
              <c:f>Sheet1!$A$2:$A$14</c:f>
              <c:numCache>
                <c:formatCode>yyyy"年"m"月";@</c:formatCode>
                <c:ptCount val="13"/>
                <c:pt idx="0">
                  <c:v>44620</c:v>
                </c:pt>
                <c:pt idx="1">
                  <c:v>44562</c:v>
                </c:pt>
                <c:pt idx="2">
                  <c:v>44531</c:v>
                </c:pt>
                <c:pt idx="3">
                  <c:v>44501</c:v>
                </c:pt>
                <c:pt idx="4">
                  <c:v>44470</c:v>
                </c:pt>
                <c:pt idx="5">
                  <c:v>44440</c:v>
                </c:pt>
                <c:pt idx="6">
                  <c:v>44409</c:v>
                </c:pt>
                <c:pt idx="7">
                  <c:v>44378</c:v>
                </c:pt>
                <c:pt idx="8">
                  <c:v>44348</c:v>
                </c:pt>
                <c:pt idx="9">
                  <c:v>44317</c:v>
                </c:pt>
                <c:pt idx="10">
                  <c:v>44287</c:v>
                </c:pt>
                <c:pt idx="11">
                  <c:v>44256</c:v>
                </c:pt>
                <c:pt idx="12">
                  <c:v>44228</c:v>
                </c:pt>
              </c:numCache>
            </c:numRef>
          </c:cat>
          <c:val>
            <c:numRef>
              <c:f>Sheet1!$B$2:$B$14</c:f>
              <c:numCache>
                <c:formatCode>0.00%</c:formatCode>
                <c:ptCount val="13"/>
                <c:pt idx="0">
                  <c:v>0.502</c:v>
                </c:pt>
                <c:pt idx="1">
                  <c:v>0.501</c:v>
                </c:pt>
                <c:pt idx="2">
                  <c:v>0.503</c:v>
                </c:pt>
                <c:pt idx="3">
                  <c:v>0.501</c:v>
                </c:pt>
                <c:pt idx="4">
                  <c:v>0.49200000000000005</c:v>
                </c:pt>
                <c:pt idx="5">
                  <c:v>0.496</c:v>
                </c:pt>
                <c:pt idx="6">
                  <c:v>0.501</c:v>
                </c:pt>
                <c:pt idx="7">
                  <c:v>0.504</c:v>
                </c:pt>
                <c:pt idx="8">
                  <c:v>0.50900000000000001</c:v>
                </c:pt>
                <c:pt idx="9">
                  <c:v>0.51</c:v>
                </c:pt>
                <c:pt idx="10">
                  <c:v>0.51100000000000001</c:v>
                </c:pt>
                <c:pt idx="11">
                  <c:v>0.51900000000000002</c:v>
                </c:pt>
                <c:pt idx="12">
                  <c:v>0.50600000000000001</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layout>
                <c:manualLayout>
                  <c:x val="-1.6937131485068861E-2"/>
                  <c:y val="-0.10357060134667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anchor="ctr" anchorCtr="1"/>
              <a:lstStyle/>
              <a:p>
                <a:pPr>
                  <a:defRPr sz="1600" b="1" i="0" u="none" strike="noStrike" kern="1200" baseline="0">
                    <a:solidFill>
                      <a:srgbClr val="FF9933"/>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44620</c:v>
                </c:pt>
                <c:pt idx="1">
                  <c:v>44562</c:v>
                </c:pt>
                <c:pt idx="2">
                  <c:v>44531</c:v>
                </c:pt>
                <c:pt idx="3">
                  <c:v>44501</c:v>
                </c:pt>
                <c:pt idx="4">
                  <c:v>44470</c:v>
                </c:pt>
                <c:pt idx="5">
                  <c:v>44440</c:v>
                </c:pt>
                <c:pt idx="6">
                  <c:v>44409</c:v>
                </c:pt>
                <c:pt idx="7">
                  <c:v>44378</c:v>
                </c:pt>
                <c:pt idx="8">
                  <c:v>44348</c:v>
                </c:pt>
                <c:pt idx="9">
                  <c:v>44317</c:v>
                </c:pt>
                <c:pt idx="10">
                  <c:v>44287</c:v>
                </c:pt>
                <c:pt idx="11">
                  <c:v>44256</c:v>
                </c:pt>
                <c:pt idx="12">
                  <c:v>44228</c:v>
                </c:pt>
              </c:numCache>
            </c:numRef>
          </c:cat>
          <c:val>
            <c:numRef>
              <c:f>Sheet1!$C$2:$C$14</c:f>
              <c:numCache>
                <c:formatCode>0.00%</c:formatCode>
                <c:ptCount val="13"/>
                <c:pt idx="0">
                  <c:v>0.504</c:v>
                </c:pt>
                <c:pt idx="1">
                  <c:v>0.49099999999999999</c:v>
                </c:pt>
                <c:pt idx="2">
                  <c:v>0.50900000000000001</c:v>
                </c:pt>
                <c:pt idx="3">
                  <c:v>0.499</c:v>
                </c:pt>
                <c:pt idx="4">
                  <c:v>0.50600000000000001</c:v>
                </c:pt>
                <c:pt idx="5">
                  <c:v>0.5</c:v>
                </c:pt>
                <c:pt idx="6">
                  <c:v>0.49200000000000005</c:v>
                </c:pt>
                <c:pt idx="7">
                  <c:v>0.503</c:v>
                </c:pt>
                <c:pt idx="8">
                  <c:v>0.51300000000000001</c:v>
                </c:pt>
                <c:pt idx="9">
                  <c:v>0.52</c:v>
                </c:pt>
                <c:pt idx="10">
                  <c:v>0.51900000000000002</c:v>
                </c:pt>
                <c:pt idx="11">
                  <c:v>0.50600000000000001</c:v>
                </c:pt>
                <c:pt idx="12">
                  <c:v>0.50900000000000001</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8000000000000004"/>
        </c:scaling>
        <c:delete val="1"/>
        <c:axPos val="l"/>
        <c:numFmt formatCode="0.00%" sourceLinked="1"/>
        <c:majorTickMark val="none"/>
        <c:minorTickMark val="none"/>
        <c:tickLblPos val="low"/>
        <c:crossAx val="444000408"/>
        <c:crosses val="autoZero"/>
        <c:crossBetween val="between"/>
      </c:valAx>
      <c:spPr>
        <a:noFill/>
        <a:ln>
          <a:noFill/>
        </a:ln>
        <a:effectLst/>
      </c:spPr>
    </c:plotArea>
    <c:legend>
      <c:legendPos val="b"/>
      <c:layout>
        <c:manualLayout>
          <c:xMode val="edge"/>
          <c:yMode val="edge"/>
          <c:x val="0.60126816771994451"/>
          <c:y val="5.3615471015125244E-3"/>
          <c:w val="0.3974218493490978"/>
          <c:h val="7.214446383556331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沪市</a:t>
            </a:r>
            <a:endParaRPr lang="en-US"/>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招商银行</c:v>
                </c:pt>
                <c:pt idx="3">
                  <c:v>建设银行</c:v>
                </c:pt>
                <c:pt idx="4">
                  <c:v>农业银行</c:v>
                </c:pt>
                <c:pt idx="5">
                  <c:v>中国石油</c:v>
                </c:pt>
                <c:pt idx="6">
                  <c:v>中国移动</c:v>
                </c:pt>
                <c:pt idx="7">
                  <c:v>中国平安</c:v>
                </c:pt>
                <c:pt idx="8">
                  <c:v>中国银行</c:v>
                </c:pt>
                <c:pt idx="9">
                  <c:v>中国人寿</c:v>
                </c:pt>
              </c:strCache>
            </c:strRef>
          </c:cat>
          <c:val>
            <c:numRef>
              <c:f>Sheet1!$B$2:$B$11</c:f>
              <c:numCache>
                <c:formatCode>0.00</c:formatCode>
                <c:ptCount val="10"/>
                <c:pt idx="0">
                  <c:v>2.24909654</c:v>
                </c:pt>
                <c:pt idx="1">
                  <c:v>1.5844331200000001</c:v>
                </c:pt>
                <c:pt idx="2">
                  <c:v>1.27180187</c:v>
                </c:pt>
                <c:pt idx="3">
                  <c:v>1.19805659</c:v>
                </c:pt>
                <c:pt idx="4">
                  <c:v>1.0249852800000001</c:v>
                </c:pt>
                <c:pt idx="5">
                  <c:v>1.00549632</c:v>
                </c:pt>
                <c:pt idx="6">
                  <c:v>0.92895476999999993</c:v>
                </c:pt>
                <c:pt idx="7">
                  <c:v>0.91392541999999999</c:v>
                </c:pt>
                <c:pt idx="8">
                  <c:v>0.85911172999999996</c:v>
                </c:pt>
                <c:pt idx="9">
                  <c:v>0.67735009000000002</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宁德时代</c:v>
                </c:pt>
                <c:pt idx="1">
                  <c:v>五粮液</c:v>
                </c:pt>
                <c:pt idx="2">
                  <c:v>比亚迪</c:v>
                </c:pt>
                <c:pt idx="3">
                  <c:v>美的集团</c:v>
                </c:pt>
                <c:pt idx="4">
                  <c:v>海康威视</c:v>
                </c:pt>
                <c:pt idx="5">
                  <c:v>迈瑞医疗</c:v>
                </c:pt>
                <c:pt idx="6">
                  <c:v>泸州老窖</c:v>
                </c:pt>
                <c:pt idx="7">
                  <c:v>立讯精密</c:v>
                </c:pt>
                <c:pt idx="8">
                  <c:v>平安银行</c:v>
                </c:pt>
                <c:pt idx="9">
                  <c:v>牧原股份</c:v>
                </c:pt>
              </c:strCache>
            </c:strRef>
          </c:cat>
          <c:val>
            <c:numRef>
              <c:f>Sheet1!$B$2:$B$11</c:f>
              <c:numCache>
                <c:formatCode>0.00</c:formatCode>
                <c:ptCount val="10"/>
                <c:pt idx="0">
                  <c:v>1.2431828</c:v>
                </c:pt>
                <c:pt idx="1">
                  <c:v>0.73750552000000003</c:v>
                </c:pt>
                <c:pt idx="2">
                  <c:v>0.66352201999999993</c:v>
                </c:pt>
                <c:pt idx="3">
                  <c:v>0.46605645000000007</c:v>
                </c:pt>
                <c:pt idx="4">
                  <c:v>0.45468066000000001</c:v>
                </c:pt>
                <c:pt idx="5">
                  <c:v>0.39766477</c:v>
                </c:pt>
                <c:pt idx="6">
                  <c:v>0.31875183000000001</c:v>
                </c:pt>
                <c:pt idx="7">
                  <c:v>0.30735562</c:v>
                </c:pt>
                <c:pt idx="8">
                  <c:v>0.30564321</c:v>
                </c:pt>
                <c:pt idx="9">
                  <c:v>0.30037543</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80"/>
        <c:overlap val="-27"/>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scaling>
        <c:delete val="1"/>
        <c:axPos val="l"/>
        <c:numFmt formatCode="0.00"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178065409609"/>
          <c:y val="2.6416307389758718E-2"/>
          <c:w val="0.87567043963254598"/>
          <c:h val="0.9471673852204826"/>
        </c:manualLayout>
      </c:layout>
      <c:barChart>
        <c:barDir val="bar"/>
        <c:grouping val="clustered"/>
        <c:varyColors val="0"/>
        <c:ser>
          <c:idx val="0"/>
          <c:order val="0"/>
          <c:tx>
            <c:strRef>
              <c:f>Sheet1!$B$1</c:f>
              <c:strCache>
                <c:ptCount val="1"/>
                <c:pt idx="0">
                  <c:v>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浙江建投</c:v>
                </c:pt>
                <c:pt idx="1">
                  <c:v>依米康</c:v>
                </c:pt>
                <c:pt idx="2">
                  <c:v>直真科技</c:v>
                </c:pt>
                <c:pt idx="3">
                  <c:v>美利云</c:v>
                </c:pt>
                <c:pt idx="4">
                  <c:v>杭州园林</c:v>
                </c:pt>
                <c:pt idx="5">
                  <c:v>吉翔股份</c:v>
                </c:pt>
                <c:pt idx="6">
                  <c:v>中矿资源</c:v>
                </c:pt>
                <c:pt idx="7">
                  <c:v>佳力图</c:v>
                </c:pt>
                <c:pt idx="8">
                  <c:v>宁波建工</c:v>
                </c:pt>
                <c:pt idx="9">
                  <c:v>首都在线</c:v>
                </c:pt>
              </c:strCache>
            </c:strRef>
          </c:cat>
          <c:val>
            <c:numRef>
              <c:f>Sheet1!$B$2:$B$11</c:f>
              <c:numCache>
                <c:formatCode>#,##0.00</c:formatCode>
                <c:ptCount val="10"/>
                <c:pt idx="0">
                  <c:v>170.88122605364001</c:v>
                </c:pt>
                <c:pt idx="1">
                  <c:v>155.98227474151</c:v>
                </c:pt>
                <c:pt idx="2">
                  <c:v>114.44912703191</c:v>
                </c:pt>
                <c:pt idx="3">
                  <c:v>102.67295597483999</c:v>
                </c:pt>
                <c:pt idx="4">
                  <c:v>91.174473862865</c:v>
                </c:pt>
                <c:pt idx="5">
                  <c:v>87.982456140351005</c:v>
                </c:pt>
                <c:pt idx="6">
                  <c:v>84.256410256410007</c:v>
                </c:pt>
                <c:pt idx="7">
                  <c:v>81.529581529582003</c:v>
                </c:pt>
                <c:pt idx="8">
                  <c:v>81.463414634146005</c:v>
                </c:pt>
                <c:pt idx="9">
                  <c:v>80.176565008026003</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0005126312754E-3"/>
          <c:y val="2.6416307389758718E-2"/>
          <c:w val="0.90073145511248831"/>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石基信息</c:v>
                </c:pt>
                <c:pt idx="1">
                  <c:v>左江科技</c:v>
                </c:pt>
                <c:pt idx="2">
                  <c:v>当虹科技</c:v>
                </c:pt>
                <c:pt idx="3">
                  <c:v>数字人</c:v>
                </c:pt>
                <c:pt idx="4">
                  <c:v>国科微</c:v>
                </c:pt>
                <c:pt idx="5">
                  <c:v>深南股份</c:v>
                </c:pt>
                <c:pt idx="6">
                  <c:v>石头科技</c:v>
                </c:pt>
                <c:pt idx="7">
                  <c:v>坚朗五金</c:v>
                </c:pt>
                <c:pt idx="8">
                  <c:v>*ST实达</c:v>
                </c:pt>
                <c:pt idx="9">
                  <c:v>*ST银亿</c:v>
                </c:pt>
              </c:strCache>
            </c:strRef>
          </c:cat>
          <c:val>
            <c:numRef>
              <c:f>Sheet1!$B$2:$B$11</c:f>
              <c:numCache>
                <c:formatCode>#,##0.00</c:formatCode>
                <c:ptCount val="10"/>
                <c:pt idx="0">
                  <c:v>-24.312361681948001</c:v>
                </c:pt>
                <c:pt idx="1">
                  <c:v>-24.424228466144999</c:v>
                </c:pt>
                <c:pt idx="2">
                  <c:v>-24.845360824741999</c:v>
                </c:pt>
                <c:pt idx="3">
                  <c:v>-26.781646599414</c:v>
                </c:pt>
                <c:pt idx="4">
                  <c:v>-27.363459939007001</c:v>
                </c:pt>
                <c:pt idx="5">
                  <c:v>-27.528809218949998</c:v>
                </c:pt>
                <c:pt idx="6">
                  <c:v>-28.494077834178999</c:v>
                </c:pt>
                <c:pt idx="7">
                  <c:v>-33.454705254567003</c:v>
                </c:pt>
                <c:pt idx="8">
                  <c:v>-34.640522875816998</c:v>
                </c:pt>
                <c:pt idx="9">
                  <c:v>-40.625</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08266633829992E-2"/>
          <c:y val="1.4062499134934847E-2"/>
          <c:w val="0.90029173336616997"/>
          <c:h val="0.94843750317190556"/>
        </c:manualLayout>
      </c:layout>
      <c:barChart>
        <c:barDir val="bar"/>
        <c:grouping val="clustered"/>
        <c:varyColors val="0"/>
        <c:ser>
          <c:idx val="0"/>
          <c:order val="0"/>
          <c:tx>
            <c:strRef>
              <c:f>Sheet1!$C$1</c:f>
              <c:strCache>
                <c:ptCount val="1"/>
                <c:pt idx="0">
                  <c:v>1月涨跌幅</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66"/>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Sheet1!$B$2:$B$11</c:f>
              <c:strCache>
                <c:ptCount val="10"/>
                <c:pt idx="0">
                  <c:v>翠微股份</c:v>
                </c:pt>
                <c:pt idx="1">
                  <c:v>海辰药业</c:v>
                </c:pt>
                <c:pt idx="2">
                  <c:v>京蓝科技</c:v>
                </c:pt>
                <c:pt idx="3">
                  <c:v>吉翔股份</c:v>
                </c:pt>
                <c:pt idx="4">
                  <c:v>新华联</c:v>
                </c:pt>
                <c:pt idx="5">
                  <c:v>海量数据</c:v>
                </c:pt>
                <c:pt idx="6">
                  <c:v>金财互联</c:v>
                </c:pt>
                <c:pt idx="7">
                  <c:v>深南股份</c:v>
                </c:pt>
                <c:pt idx="8">
                  <c:v>南凌科技</c:v>
                </c:pt>
                <c:pt idx="9">
                  <c:v>宝兰德</c:v>
                </c:pt>
              </c:strCache>
            </c:strRef>
          </c:cat>
          <c:val>
            <c:numRef>
              <c:f>Sheet1!$C$2:$C$11</c:f>
              <c:numCache>
                <c:formatCode>#,##0.00</c:formatCode>
                <c:ptCount val="10"/>
                <c:pt idx="0">
                  <c:v>148.34360000000001</c:v>
                </c:pt>
                <c:pt idx="1">
                  <c:v>104.05</c:v>
                </c:pt>
                <c:pt idx="2">
                  <c:v>75.724599999999995</c:v>
                </c:pt>
                <c:pt idx="3">
                  <c:v>72.465999999999994</c:v>
                </c:pt>
                <c:pt idx="4">
                  <c:v>61.616199999999999</c:v>
                </c:pt>
                <c:pt idx="5">
                  <c:v>58.275599999999997</c:v>
                </c:pt>
                <c:pt idx="6">
                  <c:v>55.302999999999997</c:v>
                </c:pt>
                <c:pt idx="7">
                  <c:v>53.438099999999999</c:v>
                </c:pt>
                <c:pt idx="8">
                  <c:v>47.331800000000001</c:v>
                </c:pt>
                <c:pt idx="9">
                  <c:v>44.9636</c:v>
                </c:pt>
              </c:numCache>
            </c:numRef>
          </c:val>
          <c:extLst>
            <c:ext xmlns:c16="http://schemas.microsoft.com/office/drawing/2014/chart" uri="{C3380CC4-5D6E-409C-BE32-E72D297353CC}">
              <c16:uniqueId val="{00000000-F9FF-40C0-8E12-9519B9177E3C}"/>
            </c:ext>
          </c:extLst>
        </c:ser>
        <c:ser>
          <c:idx val="1"/>
          <c:order val="1"/>
          <c:tx>
            <c:strRef>
              <c:f>Sheet1!$D$1</c:f>
              <c:strCache>
                <c:ptCount val="1"/>
                <c:pt idx="0">
                  <c:v>2月涨跌幅</c:v>
                </c:pt>
              </c:strCache>
            </c:strRef>
          </c:tx>
          <c:spPr>
            <a:solidFill>
              <a:srgbClr val="FF9933"/>
            </a:solidFill>
            <a:ln>
              <a:noFill/>
            </a:ln>
            <a:effectLst/>
          </c:spPr>
          <c:invertIfNegative val="0"/>
          <c:dLbls>
            <c:dLbl>
              <c:idx val="1"/>
              <c:layout>
                <c:manualLayout>
                  <c:x val="-4.7783656293122691E-17"/>
                  <c:y val="-4.6874997116449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F-40C0-8E12-9519B9177E3C}"/>
                </c:ext>
              </c:extLst>
            </c:dLbl>
            <c:dLbl>
              <c:idx val="3"/>
              <c:layout>
                <c:manualLayout>
                  <c:x val="1.0261462055502511E-7"/>
                  <c:y val="4.6876842588777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F-40C0-8E12-9519B9177E3C}"/>
                </c:ext>
              </c:extLst>
            </c:dLbl>
            <c:dLbl>
              <c:idx val="5"/>
              <c:layout>
                <c:manualLayout>
                  <c:x val="-9.5567312586245382E-17"/>
                  <c:y val="-7.030880473001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F-40C0-8E12-9519B9177E3C}"/>
                </c:ext>
              </c:extLst>
            </c:dLbl>
            <c:dLbl>
              <c:idx val="6"/>
              <c:layout>
                <c:manualLayout>
                  <c:x val="0"/>
                  <c:y val="-4.6871306171794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F-40C0-8E12-9519B9177E3C}"/>
                </c:ext>
              </c:extLst>
            </c:dLbl>
            <c:dLbl>
              <c:idx val="7"/>
              <c:layout>
                <c:manualLayout>
                  <c:x val="-3.9085908960308545E-3"/>
                  <c:y val="2.3455953281498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F-40C0-8E12-9519B9177E3C}"/>
                </c:ext>
              </c:extLst>
            </c:dLbl>
            <c:dLbl>
              <c:idx val="8"/>
              <c:layout>
                <c:manualLayout>
                  <c:x val="-1.3032056807454405E-3"/>
                  <c:y val="-1.4062499134934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F-40C0-8E12-9519B9177E3C}"/>
                </c:ext>
              </c:extLst>
            </c:dLbl>
            <c:dLbl>
              <c:idx val="9"/>
              <c:layout>
                <c:manualLayout>
                  <c:x val="0"/>
                  <c:y val="-7.0312495674674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F-40C0-8E12-9519B9177E3C}"/>
                </c:ext>
              </c:extLst>
            </c:dLbl>
            <c:spPr>
              <a:noFill/>
              <a:ln>
                <a:noFill/>
              </a:ln>
              <a:effectLst/>
            </c:spPr>
            <c:txPr>
              <a:bodyPr rot="0" spcFirstLastPara="1" vertOverflow="ellipsis" vert="horz" wrap="square" anchor="ctr" anchorCtr="1"/>
              <a:lstStyle/>
              <a:p>
                <a:pPr>
                  <a:defRPr sz="1600" b="0" i="0" u="none" strike="noStrike" kern="1200" baseline="0">
                    <a:solidFill>
                      <a:srgbClr val="FF993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Sheet1!$B$2:$B$11</c:f>
              <c:strCache>
                <c:ptCount val="10"/>
                <c:pt idx="0">
                  <c:v>翠微股份</c:v>
                </c:pt>
                <c:pt idx="1">
                  <c:v>海辰药业</c:v>
                </c:pt>
                <c:pt idx="2">
                  <c:v>京蓝科技</c:v>
                </c:pt>
                <c:pt idx="3">
                  <c:v>吉翔股份</c:v>
                </c:pt>
                <c:pt idx="4">
                  <c:v>新华联</c:v>
                </c:pt>
                <c:pt idx="5">
                  <c:v>海量数据</c:v>
                </c:pt>
                <c:pt idx="6">
                  <c:v>金财互联</c:v>
                </c:pt>
                <c:pt idx="7">
                  <c:v>深南股份</c:v>
                </c:pt>
                <c:pt idx="8">
                  <c:v>南凌科技</c:v>
                </c:pt>
                <c:pt idx="9">
                  <c:v>宝兰德</c:v>
                </c:pt>
              </c:strCache>
            </c:strRef>
          </c:cat>
          <c:val>
            <c:numRef>
              <c:f>Sheet1!$D$2:$D$11</c:f>
              <c:numCache>
                <c:formatCode>#,##0.00</c:formatCode>
                <c:ptCount val="10"/>
                <c:pt idx="0">
                  <c:v>-4.5949</c:v>
                </c:pt>
                <c:pt idx="1">
                  <c:v>73.977000000000004</c:v>
                </c:pt>
                <c:pt idx="2">
                  <c:v>-22.4742</c:v>
                </c:pt>
                <c:pt idx="3">
                  <c:v>87.982500000000002</c:v>
                </c:pt>
                <c:pt idx="4">
                  <c:v>-8.4375</c:v>
                </c:pt>
                <c:pt idx="5">
                  <c:v>-11.7296</c:v>
                </c:pt>
                <c:pt idx="6">
                  <c:v>-1.7561</c:v>
                </c:pt>
                <c:pt idx="7">
                  <c:v>-27.5288</c:v>
                </c:pt>
                <c:pt idx="8">
                  <c:v>11.181100000000001</c:v>
                </c:pt>
                <c:pt idx="9">
                  <c:v>-6.6848000000000001</c:v>
                </c:pt>
              </c:numCache>
            </c:numRef>
          </c:val>
          <c:extLst>
            <c:ext xmlns:c16="http://schemas.microsoft.com/office/drawing/2014/chart" uri="{C3380CC4-5D6E-409C-BE32-E72D297353CC}">
              <c16:uniqueId val="{00000008-F9FF-40C0-8E12-9519B9177E3C}"/>
            </c:ext>
          </c:extLst>
        </c:ser>
        <c:dLbls>
          <c:showLegendKey val="0"/>
          <c:showVal val="0"/>
          <c:showCatName val="0"/>
          <c:showSerName val="0"/>
          <c:showPercent val="0"/>
          <c:showBubbleSize val="0"/>
        </c:dLbls>
        <c:gapWidth val="70"/>
        <c:axId val="448650184"/>
        <c:axId val="448650576"/>
      </c:barChart>
      <c:catAx>
        <c:axId val="4486501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依米康</a:t>
            </a:r>
            <a:r>
              <a:rPr lang="en-US" altLang="zh-CN"/>
              <a:t>2</a:t>
            </a:r>
            <a:r>
              <a:rPr lang="zh-CN" altLang="en-US"/>
              <a:t>月总市值（亿元）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Sheet1!$A$5:$A$20</c:f>
              <c:numCache>
                <c:formatCode>m/d/yyyy</c:formatCode>
                <c:ptCount val="16"/>
                <c:pt idx="0">
                  <c:v>44599</c:v>
                </c:pt>
                <c:pt idx="1">
                  <c:v>44600</c:v>
                </c:pt>
                <c:pt idx="2">
                  <c:v>44601</c:v>
                </c:pt>
                <c:pt idx="3">
                  <c:v>44602</c:v>
                </c:pt>
                <c:pt idx="4">
                  <c:v>44603</c:v>
                </c:pt>
                <c:pt idx="5">
                  <c:v>44606</c:v>
                </c:pt>
                <c:pt idx="6">
                  <c:v>44607</c:v>
                </c:pt>
                <c:pt idx="7">
                  <c:v>44608</c:v>
                </c:pt>
                <c:pt idx="8">
                  <c:v>44609</c:v>
                </c:pt>
                <c:pt idx="9">
                  <c:v>44610</c:v>
                </c:pt>
                <c:pt idx="10">
                  <c:v>44613</c:v>
                </c:pt>
                <c:pt idx="11">
                  <c:v>44614</c:v>
                </c:pt>
                <c:pt idx="12">
                  <c:v>44615</c:v>
                </c:pt>
                <c:pt idx="13">
                  <c:v>44616</c:v>
                </c:pt>
                <c:pt idx="14">
                  <c:v>44617</c:v>
                </c:pt>
                <c:pt idx="15">
                  <c:v>44620</c:v>
                </c:pt>
              </c:numCache>
            </c:numRef>
          </c:cat>
          <c:val>
            <c:numRef>
              <c:f>Sheet1!$C$5:$C$20</c:f>
              <c:numCache>
                <c:formatCode>0.00</c:formatCode>
                <c:ptCount val="16"/>
                <c:pt idx="0">
                  <c:v>29.135514920399999</c:v>
                </c:pt>
                <c:pt idx="1">
                  <c:v>34.953868500600002</c:v>
                </c:pt>
                <c:pt idx="2">
                  <c:v>36.091291005000002</c:v>
                </c:pt>
                <c:pt idx="3">
                  <c:v>35.7850618692</c:v>
                </c:pt>
                <c:pt idx="4">
                  <c:v>36.047543985600001</c:v>
                </c:pt>
                <c:pt idx="5">
                  <c:v>36.9224843736</c:v>
                </c:pt>
                <c:pt idx="6">
                  <c:v>35.872555908000002</c:v>
                </c:pt>
                <c:pt idx="7">
                  <c:v>37.053725431799997</c:v>
                </c:pt>
                <c:pt idx="8">
                  <c:v>35.653820810999996</c:v>
                </c:pt>
                <c:pt idx="9">
                  <c:v>42.784584973200005</c:v>
                </c:pt>
                <c:pt idx="10">
                  <c:v>51.359000775600002</c:v>
                </c:pt>
                <c:pt idx="11">
                  <c:v>61.639550334600003</c:v>
                </c:pt>
                <c:pt idx="12">
                  <c:v>73.976209805400003</c:v>
                </c:pt>
                <c:pt idx="13">
                  <c:v>74.3261859606</c:v>
                </c:pt>
                <c:pt idx="14">
                  <c:v>75.244873368</c:v>
                </c:pt>
                <c:pt idx="15">
                  <c:v>75.813584620200004</c:v>
                </c:pt>
              </c:numCache>
            </c:numRef>
          </c:val>
          <c:smooth val="1"/>
          <c:extLst>
            <c:ext xmlns:c16="http://schemas.microsoft.com/office/drawing/2014/chart" uri="{C3380CC4-5D6E-409C-BE32-E72D297353CC}">
              <c16:uniqueId val="{00000000-EF6D-4ED1-985E-4693213B7795}"/>
            </c:ext>
          </c:extLst>
        </c:ser>
        <c:dLbls>
          <c:showLegendKey val="0"/>
          <c:showVal val="0"/>
          <c:showCatName val="0"/>
          <c:showSerName val="0"/>
          <c:showPercent val="0"/>
          <c:showBubbleSize val="0"/>
        </c:dLbls>
        <c:smooth val="0"/>
        <c:axId val="996705615"/>
        <c:axId val="996706863"/>
      </c:lineChart>
      <c:dateAx>
        <c:axId val="9967056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96706863"/>
        <c:crosses val="autoZero"/>
        <c:auto val="1"/>
        <c:lblOffset val="100"/>
        <c:baseTimeUnit val="days"/>
      </c:dateAx>
      <c:valAx>
        <c:axId val="996706863"/>
        <c:scaling>
          <c:orientation val="minMax"/>
          <c:min val="2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96705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52406604669296E-2"/>
          <c:y val="6.3664265172764509E-2"/>
          <c:w val="0.92339705613014234"/>
          <c:h val="0.86193949352534782"/>
        </c:manualLayout>
      </c:layout>
      <c:barChart>
        <c:barDir val="col"/>
        <c:grouping val="clustered"/>
        <c:varyColors val="0"/>
        <c:ser>
          <c:idx val="0"/>
          <c:order val="0"/>
          <c:tx>
            <c:strRef>
              <c:f>Sheet1!$B$1</c:f>
              <c:strCache>
                <c:ptCount val="1"/>
                <c:pt idx="0">
                  <c:v>股权质押比例(%)2022.01.01-2022.01.31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国城矿业</c:v>
                </c:pt>
                <c:pt idx="2">
                  <c:v>雪松发展</c:v>
                </c:pt>
                <c:pt idx="3">
                  <c:v>*ST新光</c:v>
                </c:pt>
                <c:pt idx="4">
                  <c:v>协鑫能科</c:v>
                </c:pt>
                <c:pt idx="5">
                  <c:v>深华发A</c:v>
                </c:pt>
                <c:pt idx="6">
                  <c:v>ST粤泰</c:v>
                </c:pt>
                <c:pt idx="7">
                  <c:v>泛海控股</c:v>
                </c:pt>
                <c:pt idx="8">
                  <c:v>泰禾集团</c:v>
                </c:pt>
                <c:pt idx="9">
                  <c:v>九鼎投资</c:v>
                </c:pt>
              </c:strCache>
            </c:strRef>
          </c:cat>
          <c:val>
            <c:numRef>
              <c:f>Sheet1!$B$2:$B$11</c:f>
              <c:numCache>
                <c:formatCode>0.00_ </c:formatCode>
                <c:ptCount val="10"/>
                <c:pt idx="0">
                  <c:v>75.09</c:v>
                </c:pt>
                <c:pt idx="1">
                  <c:v>70.87</c:v>
                </c:pt>
                <c:pt idx="2">
                  <c:v>68.5</c:v>
                </c:pt>
                <c:pt idx="3">
                  <c:v>66.13</c:v>
                </c:pt>
                <c:pt idx="4">
                  <c:v>64.3</c:v>
                </c:pt>
                <c:pt idx="5">
                  <c:v>64.09</c:v>
                </c:pt>
                <c:pt idx="6">
                  <c:v>63.45</c:v>
                </c:pt>
                <c:pt idx="7">
                  <c:v>63.31</c:v>
                </c:pt>
                <c:pt idx="8">
                  <c:v>62.84</c:v>
                </c:pt>
                <c:pt idx="9">
                  <c:v>60.28</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_ "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0066"/>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全部A股_1!$J$8:$J$12</c:f>
              <c:strCache>
                <c:ptCount val="5"/>
                <c:pt idx="0">
                  <c:v>ST维维</c:v>
                </c:pt>
                <c:pt idx="1">
                  <c:v>开元教育</c:v>
                </c:pt>
                <c:pt idx="2">
                  <c:v>华通热力</c:v>
                </c:pt>
                <c:pt idx="3">
                  <c:v>古鳌科技</c:v>
                </c:pt>
                <c:pt idx="4">
                  <c:v>世纪天鸿</c:v>
                </c:pt>
              </c:strCache>
            </c:strRef>
          </c:cat>
          <c:val>
            <c:numRef>
              <c:f>全部A股_1!$N$8:$N$12</c:f>
              <c:numCache>
                <c:formatCode>#,##0.00_ </c:formatCode>
                <c:ptCount val="5"/>
                <c:pt idx="0">
                  <c:v>84.494</c:v>
                </c:pt>
                <c:pt idx="1">
                  <c:v>46.345400000000005</c:v>
                </c:pt>
                <c:pt idx="2">
                  <c:v>42.497</c:v>
                </c:pt>
                <c:pt idx="3">
                  <c:v>40.659999999999997</c:v>
                </c:pt>
                <c:pt idx="4">
                  <c:v>36.814899999999994</c:v>
                </c:pt>
              </c:numCache>
            </c:numRef>
          </c:val>
          <c:extLst>
            <c:ext xmlns:c16="http://schemas.microsoft.com/office/drawing/2014/chart" uri="{C3380CC4-5D6E-409C-BE32-E72D297353CC}">
              <c16:uniqueId val="{00000000-CEC7-48A2-B5FA-6C4B280D6358}"/>
            </c:ext>
          </c:extLst>
        </c:ser>
        <c:dLbls>
          <c:showLegendKey val="0"/>
          <c:showVal val="0"/>
          <c:showCatName val="0"/>
          <c:showSerName val="0"/>
          <c:showPercent val="0"/>
          <c:showBubbleSize val="0"/>
        </c:dLbls>
        <c:gapWidth val="100"/>
        <c:overlap val="-24"/>
        <c:axId val="1833263615"/>
        <c:axId val="1833262783"/>
      </c:barChart>
      <c:catAx>
        <c:axId val="18332636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833262783"/>
        <c:crosses val="autoZero"/>
        <c:auto val="1"/>
        <c:lblAlgn val="ctr"/>
        <c:lblOffset val="100"/>
        <c:noMultiLvlLbl val="0"/>
      </c:catAx>
      <c:valAx>
        <c:axId val="1833262783"/>
        <c:scaling>
          <c:orientation val="minMax"/>
        </c:scaling>
        <c:delete val="1"/>
        <c:axPos val="l"/>
        <c:numFmt formatCode="#,##0.00_ " sourceLinked="1"/>
        <c:majorTickMark val="none"/>
        <c:minorTickMark val="none"/>
        <c:tickLblPos val="nextTo"/>
        <c:crossAx val="1833263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93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全部A股_1!$J$2:$J$6</c:f>
              <c:strCache>
                <c:ptCount val="5"/>
                <c:pt idx="0">
                  <c:v>海默科技</c:v>
                </c:pt>
                <c:pt idx="1">
                  <c:v>国联水产</c:v>
                </c:pt>
                <c:pt idx="2">
                  <c:v>天华超净</c:v>
                </c:pt>
                <c:pt idx="3">
                  <c:v>润邦股份</c:v>
                </c:pt>
                <c:pt idx="4">
                  <c:v>澳洋健康</c:v>
                </c:pt>
              </c:strCache>
            </c:strRef>
          </c:cat>
          <c:val>
            <c:numRef>
              <c:f>全部A股_1!$N$2:$N$6</c:f>
              <c:numCache>
                <c:formatCode>#,##0.00_ </c:formatCode>
                <c:ptCount val="5"/>
                <c:pt idx="0">
                  <c:v>-26.186900000000001</c:v>
                </c:pt>
                <c:pt idx="1">
                  <c:v>-27.865100000000005</c:v>
                </c:pt>
                <c:pt idx="2">
                  <c:v>-29.720199999999998</c:v>
                </c:pt>
                <c:pt idx="3">
                  <c:v>-38.887600000000006</c:v>
                </c:pt>
                <c:pt idx="4">
                  <c:v>-42.490000000000009</c:v>
                </c:pt>
              </c:numCache>
            </c:numRef>
          </c:val>
          <c:extLst>
            <c:ext xmlns:c16="http://schemas.microsoft.com/office/drawing/2014/chart" uri="{C3380CC4-5D6E-409C-BE32-E72D297353CC}">
              <c16:uniqueId val="{00000000-CD7F-4F3D-8FEA-E9D35485D88D}"/>
            </c:ext>
          </c:extLst>
        </c:ser>
        <c:dLbls>
          <c:showLegendKey val="0"/>
          <c:showVal val="0"/>
          <c:showCatName val="0"/>
          <c:showSerName val="0"/>
          <c:showPercent val="0"/>
          <c:showBubbleSize val="0"/>
        </c:dLbls>
        <c:gapWidth val="100"/>
        <c:overlap val="-24"/>
        <c:axId val="1833263615"/>
        <c:axId val="1833262783"/>
      </c:barChart>
      <c:catAx>
        <c:axId val="1833263615"/>
        <c:scaling>
          <c:orientation val="minMax"/>
        </c:scaling>
        <c:delete val="0"/>
        <c:axPos val="b"/>
        <c:numFmt formatCode="General" sourceLinked="1"/>
        <c:majorTickMark val="none"/>
        <c:minorTickMark val="none"/>
        <c:tickLblPos val="high"/>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833262783"/>
        <c:crosses val="autoZero"/>
        <c:auto val="1"/>
        <c:lblAlgn val="ctr"/>
        <c:lblOffset val="100"/>
        <c:noMultiLvlLbl val="0"/>
      </c:catAx>
      <c:valAx>
        <c:axId val="1833262783"/>
        <c:scaling>
          <c:orientation val="minMax"/>
        </c:scaling>
        <c:delete val="1"/>
        <c:axPos val="l"/>
        <c:numFmt formatCode="#,##0.00_ " sourceLinked="1"/>
        <c:majorTickMark val="none"/>
        <c:minorTickMark val="none"/>
        <c:tickLblPos val="nextTo"/>
        <c:crossAx val="1833263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44076516113096E-2"/>
          <c:y val="7.2825045827915089E-2"/>
          <c:w val="0.86250276133457637"/>
          <c:h val="0.70624075783013307"/>
        </c:manualLayout>
      </c:layout>
      <c:barChart>
        <c:barDir val="col"/>
        <c:grouping val="clustered"/>
        <c:varyColors val="0"/>
        <c:ser>
          <c:idx val="0"/>
          <c:order val="0"/>
          <c:tx>
            <c:strRef>
              <c:f>'[Microsoft PowerPoint 中的图表]Sheet1'!$B$2</c:f>
              <c:strCache>
                <c:ptCount val="1"/>
                <c:pt idx="0">
                  <c:v>全部投放量的总和</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'[Microsoft PowerPoint 中的图表]Sheet1'!$A$3:$A$18</c:f>
              <c:numCache>
                <c:formatCode>m/d/yyyy</c:formatCode>
                <c:ptCount val="16"/>
                <c:pt idx="0">
                  <c:v>44599</c:v>
                </c:pt>
                <c:pt idx="1">
                  <c:v>44600</c:v>
                </c:pt>
                <c:pt idx="2">
                  <c:v>44601</c:v>
                </c:pt>
                <c:pt idx="3">
                  <c:v>44602</c:v>
                </c:pt>
                <c:pt idx="4">
                  <c:v>44603</c:v>
                </c:pt>
                <c:pt idx="5">
                  <c:v>44606</c:v>
                </c:pt>
                <c:pt idx="6">
                  <c:v>44607</c:v>
                </c:pt>
                <c:pt idx="7">
                  <c:v>44608</c:v>
                </c:pt>
                <c:pt idx="8">
                  <c:v>44609</c:v>
                </c:pt>
                <c:pt idx="9">
                  <c:v>44610</c:v>
                </c:pt>
                <c:pt idx="10">
                  <c:v>44613</c:v>
                </c:pt>
                <c:pt idx="11">
                  <c:v>44614</c:v>
                </c:pt>
                <c:pt idx="12">
                  <c:v>44615</c:v>
                </c:pt>
                <c:pt idx="13">
                  <c:v>44616</c:v>
                </c:pt>
                <c:pt idx="14">
                  <c:v>44617</c:v>
                </c:pt>
                <c:pt idx="15">
                  <c:v>44620</c:v>
                </c:pt>
              </c:numCache>
            </c:numRef>
          </c:cat>
          <c:val>
            <c:numRef>
              <c:f>'[Microsoft PowerPoint 中的图表]Sheet1'!$B$3:$B$18</c:f>
              <c:numCache>
                <c:formatCode>#,##0</c:formatCode>
                <c:ptCount val="16"/>
                <c:pt idx="0">
                  <c:v>200</c:v>
                </c:pt>
                <c:pt idx="1">
                  <c:v>200</c:v>
                </c:pt>
                <c:pt idx="2">
                  <c:v>200</c:v>
                </c:pt>
                <c:pt idx="3">
                  <c:v>200</c:v>
                </c:pt>
                <c:pt idx="4">
                  <c:v>200</c:v>
                </c:pt>
                <c:pt idx="5">
                  <c:v>100</c:v>
                </c:pt>
                <c:pt idx="6">
                  <c:v>3100</c:v>
                </c:pt>
                <c:pt idx="7">
                  <c:v>100</c:v>
                </c:pt>
                <c:pt idx="8">
                  <c:v>100</c:v>
                </c:pt>
                <c:pt idx="9">
                  <c:v>100</c:v>
                </c:pt>
                <c:pt idx="10">
                  <c:v>100</c:v>
                </c:pt>
                <c:pt idx="11">
                  <c:v>1000</c:v>
                </c:pt>
                <c:pt idx="12">
                  <c:v>2000</c:v>
                </c:pt>
                <c:pt idx="13">
                  <c:v>2000</c:v>
                </c:pt>
                <c:pt idx="14">
                  <c:v>3000</c:v>
                </c:pt>
                <c:pt idx="15">
                  <c:v>3000</c:v>
                </c:pt>
              </c:numCache>
            </c:numRef>
          </c:val>
          <c:extLst>
            <c:ext xmlns:c16="http://schemas.microsoft.com/office/drawing/2014/chart" uri="{C3380CC4-5D6E-409C-BE32-E72D297353CC}">
              <c16:uniqueId val="{00000000-89D1-491A-BAA8-47F1C82FE4F7}"/>
            </c:ext>
          </c:extLst>
        </c:ser>
        <c:ser>
          <c:idx val="1"/>
          <c:order val="1"/>
          <c:tx>
            <c:strRef>
              <c:f>'[Microsoft PowerPoint 中的图表]Sheet1'!$C$2</c:f>
              <c:strCache>
                <c:ptCount val="1"/>
                <c:pt idx="0">
                  <c:v>全部回笼量的总和</c:v>
                </c:pt>
              </c:strCache>
            </c:strRef>
          </c:tx>
          <c:spPr>
            <a:solidFill>
              <a:srgbClr val="FF9933"/>
            </a:solidFill>
            <a:ln>
              <a:noFill/>
            </a:ln>
            <a:effectLst>
              <a:outerShdw blurRad="40000" dist="23000" dir="5400000" rotWithShape="0">
                <a:srgbClr val="000000">
                  <a:alpha val="35000"/>
                </a:srgbClr>
              </a:outerShdw>
            </a:effectLst>
          </c:spPr>
          <c:invertIfNegative val="0"/>
          <c:cat>
            <c:numRef>
              <c:f>'[Microsoft PowerPoint 中的图表]Sheet1'!$A$3:$A$18</c:f>
              <c:numCache>
                <c:formatCode>m/d/yyyy</c:formatCode>
                <c:ptCount val="16"/>
                <c:pt idx="0">
                  <c:v>44599</c:v>
                </c:pt>
                <c:pt idx="1">
                  <c:v>44600</c:v>
                </c:pt>
                <c:pt idx="2">
                  <c:v>44601</c:v>
                </c:pt>
                <c:pt idx="3">
                  <c:v>44602</c:v>
                </c:pt>
                <c:pt idx="4">
                  <c:v>44603</c:v>
                </c:pt>
                <c:pt idx="5">
                  <c:v>44606</c:v>
                </c:pt>
                <c:pt idx="6">
                  <c:v>44607</c:v>
                </c:pt>
                <c:pt idx="7">
                  <c:v>44608</c:v>
                </c:pt>
                <c:pt idx="8">
                  <c:v>44609</c:v>
                </c:pt>
                <c:pt idx="9">
                  <c:v>44610</c:v>
                </c:pt>
                <c:pt idx="10">
                  <c:v>44613</c:v>
                </c:pt>
                <c:pt idx="11">
                  <c:v>44614</c:v>
                </c:pt>
                <c:pt idx="12">
                  <c:v>44615</c:v>
                </c:pt>
                <c:pt idx="13">
                  <c:v>44616</c:v>
                </c:pt>
                <c:pt idx="14">
                  <c:v>44617</c:v>
                </c:pt>
                <c:pt idx="15">
                  <c:v>44620</c:v>
                </c:pt>
              </c:numCache>
            </c:numRef>
          </c:cat>
          <c:val>
            <c:numRef>
              <c:f>'[Microsoft PowerPoint 中的图表]Sheet1'!$C$3:$C$18</c:f>
              <c:numCache>
                <c:formatCode>#,##0</c:formatCode>
                <c:ptCount val="16"/>
                <c:pt idx="0">
                  <c:v>-1500</c:v>
                </c:pt>
                <c:pt idx="1">
                  <c:v>-1500</c:v>
                </c:pt>
                <c:pt idx="2">
                  <c:v>-2000</c:v>
                </c:pt>
                <c:pt idx="3">
                  <c:v>-2000</c:v>
                </c:pt>
                <c:pt idx="4">
                  <c:v>-2000</c:v>
                </c:pt>
                <c:pt idx="5">
                  <c:v>-2200</c:v>
                </c:pt>
                <c:pt idx="6">
                  <c:v>-200</c:v>
                </c:pt>
                <c:pt idx="7">
                  <c:v>-200</c:v>
                </c:pt>
                <c:pt idx="8">
                  <c:v>-200</c:v>
                </c:pt>
                <c:pt idx="9">
                  <c:v>-2200</c:v>
                </c:pt>
                <c:pt idx="10">
                  <c:v>-100</c:v>
                </c:pt>
                <c:pt idx="11">
                  <c:v>-100</c:v>
                </c:pt>
                <c:pt idx="12">
                  <c:v>-100</c:v>
                </c:pt>
                <c:pt idx="13">
                  <c:v>-100</c:v>
                </c:pt>
                <c:pt idx="14">
                  <c:v>-100</c:v>
                </c:pt>
                <c:pt idx="15">
                  <c:v>-100</c:v>
                </c:pt>
              </c:numCache>
            </c:numRef>
          </c:val>
          <c:extLst>
            <c:ext xmlns:c16="http://schemas.microsoft.com/office/drawing/2014/chart" uri="{C3380CC4-5D6E-409C-BE32-E72D297353CC}">
              <c16:uniqueId val="{00000001-89D1-491A-BAA8-47F1C82FE4F7}"/>
            </c:ext>
          </c:extLst>
        </c:ser>
        <c:dLbls>
          <c:showLegendKey val="0"/>
          <c:showVal val="0"/>
          <c:showCatName val="0"/>
          <c:showSerName val="0"/>
          <c:showPercent val="0"/>
          <c:showBubbleSize val="0"/>
        </c:dLbls>
        <c:gapWidth val="219"/>
        <c:overlap val="-27"/>
        <c:axId val="39699496"/>
        <c:axId val="448853608"/>
      </c:barChart>
      <c:lineChart>
        <c:grouping val="standard"/>
        <c:varyColors val="0"/>
        <c:ser>
          <c:idx val="2"/>
          <c:order val="2"/>
          <c:tx>
            <c:strRef>
              <c:f>'[Microsoft PowerPoint 中的图表]Sheet1'!$D$2</c:f>
              <c:strCache>
                <c:ptCount val="1"/>
                <c:pt idx="0">
                  <c:v>净投放量</c:v>
                </c:pt>
              </c:strCache>
            </c:strRef>
          </c:tx>
          <c:spPr>
            <a:ln w="31750" cap="rnd">
              <a:solidFill>
                <a:srgbClr val="969696"/>
              </a:solidFill>
              <a:round/>
            </a:ln>
            <a:effectLst>
              <a:outerShdw blurRad="40000" dist="23000" dir="5400000" rotWithShape="0">
                <a:srgbClr val="000000">
                  <a:alpha val="35000"/>
                </a:srgbClr>
              </a:outerShdw>
            </a:effectLst>
          </c:spPr>
          <c:marker>
            <c:symbol val="none"/>
          </c:marker>
          <c:cat>
            <c:numRef>
              <c:f>'[Microsoft PowerPoint 中的图表]Sheet1'!$A$3:$A$18</c:f>
              <c:numCache>
                <c:formatCode>m/d/yyyy</c:formatCode>
                <c:ptCount val="16"/>
                <c:pt idx="0">
                  <c:v>44599</c:v>
                </c:pt>
                <c:pt idx="1">
                  <c:v>44600</c:v>
                </c:pt>
                <c:pt idx="2">
                  <c:v>44601</c:v>
                </c:pt>
                <c:pt idx="3">
                  <c:v>44602</c:v>
                </c:pt>
                <c:pt idx="4">
                  <c:v>44603</c:v>
                </c:pt>
                <c:pt idx="5">
                  <c:v>44606</c:v>
                </c:pt>
                <c:pt idx="6">
                  <c:v>44607</c:v>
                </c:pt>
                <c:pt idx="7">
                  <c:v>44608</c:v>
                </c:pt>
                <c:pt idx="8">
                  <c:v>44609</c:v>
                </c:pt>
                <c:pt idx="9">
                  <c:v>44610</c:v>
                </c:pt>
                <c:pt idx="10">
                  <c:v>44613</c:v>
                </c:pt>
                <c:pt idx="11">
                  <c:v>44614</c:v>
                </c:pt>
                <c:pt idx="12">
                  <c:v>44615</c:v>
                </c:pt>
                <c:pt idx="13">
                  <c:v>44616</c:v>
                </c:pt>
                <c:pt idx="14">
                  <c:v>44617</c:v>
                </c:pt>
                <c:pt idx="15">
                  <c:v>44620</c:v>
                </c:pt>
              </c:numCache>
            </c:numRef>
          </c:cat>
          <c:val>
            <c:numRef>
              <c:f>'[Microsoft PowerPoint 中的图表]Sheet1'!$D$3:$D$18</c:f>
              <c:numCache>
                <c:formatCode>#,##0</c:formatCode>
                <c:ptCount val="16"/>
                <c:pt idx="0">
                  <c:v>-1300</c:v>
                </c:pt>
                <c:pt idx="1">
                  <c:v>-1300</c:v>
                </c:pt>
                <c:pt idx="2">
                  <c:v>-1800</c:v>
                </c:pt>
                <c:pt idx="3">
                  <c:v>-1800</c:v>
                </c:pt>
                <c:pt idx="4">
                  <c:v>-1800</c:v>
                </c:pt>
                <c:pt idx="5">
                  <c:v>-2100</c:v>
                </c:pt>
                <c:pt idx="6">
                  <c:v>2900</c:v>
                </c:pt>
                <c:pt idx="7">
                  <c:v>-100</c:v>
                </c:pt>
                <c:pt idx="8">
                  <c:v>-100</c:v>
                </c:pt>
                <c:pt idx="9">
                  <c:v>-2100</c:v>
                </c:pt>
                <c:pt idx="10">
                  <c:v>0</c:v>
                </c:pt>
                <c:pt idx="11">
                  <c:v>900</c:v>
                </c:pt>
                <c:pt idx="12">
                  <c:v>1900</c:v>
                </c:pt>
                <c:pt idx="13">
                  <c:v>1900</c:v>
                </c:pt>
                <c:pt idx="14">
                  <c:v>2900</c:v>
                </c:pt>
                <c:pt idx="15">
                  <c:v>2900</c:v>
                </c:pt>
              </c:numCache>
            </c:numRef>
          </c:val>
          <c:smooth val="1"/>
          <c:extLst>
            <c:ext xmlns:c16="http://schemas.microsoft.com/office/drawing/2014/chart" uri="{C3380CC4-5D6E-409C-BE32-E72D297353CC}">
              <c16:uniqueId val="{00000002-89D1-491A-BAA8-47F1C82FE4F7}"/>
            </c:ext>
          </c:extLst>
        </c:ser>
        <c:dLbls>
          <c:showLegendKey val="0"/>
          <c:showVal val="0"/>
          <c:showCatName val="0"/>
          <c:showSerName val="0"/>
          <c:showPercent val="0"/>
          <c:showBubbleSize val="0"/>
        </c:dLbls>
        <c:marker val="1"/>
        <c:smooth val="0"/>
        <c:axId val="39699496"/>
        <c:axId val="448853608"/>
      </c:lineChart>
      <c:catAx>
        <c:axId val="39699496"/>
        <c:scaling>
          <c:orientation val="minMax"/>
        </c:scaling>
        <c:delete val="0"/>
        <c:axPos val="b"/>
        <c:numFmt formatCode="m/d/yyyy"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8853608"/>
        <c:crosses val="autoZero"/>
        <c:auto val="0"/>
        <c:lblAlgn val="ctr"/>
        <c:lblOffset val="100"/>
        <c:noMultiLvlLbl val="1"/>
      </c:catAx>
      <c:valAx>
        <c:axId val="448853608"/>
        <c:scaling>
          <c:orientation val="minMax"/>
          <c:max val="3200"/>
          <c:min val="-2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39699496"/>
        <c:crosses val="autoZero"/>
        <c:crossBetween val="between"/>
      </c:valAx>
      <c:spPr>
        <a:noFill/>
        <a:ln>
          <a:noFill/>
        </a:ln>
        <a:effectLst/>
      </c:spPr>
    </c:plotArea>
    <c:legend>
      <c:legendPos val="b"/>
      <c:layout>
        <c:manualLayout>
          <c:xMode val="edge"/>
          <c:yMode val="edge"/>
          <c:x val="0.39829720434932858"/>
          <c:y val="1.7860408253448422E-3"/>
          <c:w val="0.60080156205743385"/>
          <c:h val="0.105408581086371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2213699797592"/>
          <c:y val="2.3046391630620069E-2"/>
          <c:w val="0.86883056354532862"/>
          <c:h val="0.77840319033912164"/>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Sheet1!$A$2:$A$18</c:f>
              <c:numCache>
                <c:formatCode>yyyy/m/dd</c:formatCode>
                <c:ptCount val="17"/>
                <c:pt idx="0">
                  <c:v>44598</c:v>
                </c:pt>
                <c:pt idx="1">
                  <c:v>44599</c:v>
                </c:pt>
                <c:pt idx="2">
                  <c:v>44600</c:v>
                </c:pt>
                <c:pt idx="3">
                  <c:v>44601</c:v>
                </c:pt>
                <c:pt idx="4">
                  <c:v>44602</c:v>
                </c:pt>
                <c:pt idx="5">
                  <c:v>44603</c:v>
                </c:pt>
                <c:pt idx="6">
                  <c:v>44606</c:v>
                </c:pt>
                <c:pt idx="7">
                  <c:v>44607</c:v>
                </c:pt>
                <c:pt idx="8">
                  <c:v>44608</c:v>
                </c:pt>
                <c:pt idx="9">
                  <c:v>44609</c:v>
                </c:pt>
                <c:pt idx="10">
                  <c:v>44610</c:v>
                </c:pt>
                <c:pt idx="11">
                  <c:v>44613</c:v>
                </c:pt>
                <c:pt idx="12">
                  <c:v>44614</c:v>
                </c:pt>
                <c:pt idx="13">
                  <c:v>44615</c:v>
                </c:pt>
                <c:pt idx="14">
                  <c:v>44616</c:v>
                </c:pt>
                <c:pt idx="15">
                  <c:v>44617</c:v>
                </c:pt>
                <c:pt idx="16">
                  <c:v>44620</c:v>
                </c:pt>
              </c:numCache>
            </c:numRef>
          </c:cat>
          <c:val>
            <c:numRef>
              <c:f>Sheet1!$B$2:$B$18</c:f>
              <c:numCache>
                <c:formatCode>0.00%</c:formatCode>
                <c:ptCount val="17"/>
                <c:pt idx="0">
                  <c:v>0</c:v>
                </c:pt>
                <c:pt idx="1">
                  <c:v>2.0271433100525371E-2</c:v>
                </c:pt>
                <c:pt idx="2">
                  <c:v>2.7127989236278793E-2</c:v>
                </c:pt>
                <c:pt idx="3">
                  <c:v>3.5254566666776732E-2</c:v>
                </c:pt>
                <c:pt idx="4">
                  <c:v>3.7028003209458094E-2</c:v>
                </c:pt>
                <c:pt idx="5">
                  <c:v>3.0197834576654925E-2</c:v>
                </c:pt>
                <c:pt idx="6">
                  <c:v>2.0063545985965492E-2</c:v>
                </c:pt>
                <c:pt idx="7">
                  <c:v>2.518230507005681E-2</c:v>
                </c:pt>
                <c:pt idx="8">
                  <c:v>3.1055383798793246E-2</c:v>
                </c:pt>
                <c:pt idx="9">
                  <c:v>3.171132297866297E-2</c:v>
                </c:pt>
                <c:pt idx="10">
                  <c:v>3.8470896860056891E-2</c:v>
                </c:pt>
                <c:pt idx="11">
                  <c:v>3.842776058127706E-2</c:v>
                </c:pt>
                <c:pt idx="12">
                  <c:v>2.8471818191473153E-2</c:v>
                </c:pt>
                <c:pt idx="13">
                  <c:v>3.7991697426551951E-2</c:v>
                </c:pt>
                <c:pt idx="14">
                  <c:v>2.0383141187985565E-2</c:v>
                </c:pt>
                <c:pt idx="15">
                  <c:v>2.6764246284114668E-2</c:v>
                </c:pt>
                <c:pt idx="16">
                  <c:v>3.0006993729502218E-2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深证成指</c:v>
                </c:pt>
              </c:strCache>
            </c:strRef>
          </c:tx>
          <c:spPr>
            <a:ln w="28575" cap="rnd">
              <a:solidFill>
                <a:schemeClr val="bg1">
                  <a:lumMod val="75000"/>
                </a:schemeClr>
              </a:solidFill>
              <a:round/>
            </a:ln>
            <a:effectLst/>
          </c:spPr>
          <c:marker>
            <c:symbol val="none"/>
          </c:marker>
          <c:cat>
            <c:numRef>
              <c:f>Sheet1!$A$2:$A$18</c:f>
              <c:numCache>
                <c:formatCode>yyyy/m/dd</c:formatCode>
                <c:ptCount val="17"/>
                <c:pt idx="0">
                  <c:v>44598</c:v>
                </c:pt>
                <c:pt idx="1">
                  <c:v>44599</c:v>
                </c:pt>
                <c:pt idx="2">
                  <c:v>44600</c:v>
                </c:pt>
                <c:pt idx="3">
                  <c:v>44601</c:v>
                </c:pt>
                <c:pt idx="4">
                  <c:v>44602</c:v>
                </c:pt>
                <c:pt idx="5">
                  <c:v>44603</c:v>
                </c:pt>
                <c:pt idx="6">
                  <c:v>44606</c:v>
                </c:pt>
                <c:pt idx="7">
                  <c:v>44607</c:v>
                </c:pt>
                <c:pt idx="8">
                  <c:v>44608</c:v>
                </c:pt>
                <c:pt idx="9">
                  <c:v>44609</c:v>
                </c:pt>
                <c:pt idx="10">
                  <c:v>44610</c:v>
                </c:pt>
                <c:pt idx="11">
                  <c:v>44613</c:v>
                </c:pt>
                <c:pt idx="12">
                  <c:v>44614</c:v>
                </c:pt>
                <c:pt idx="13">
                  <c:v>44615</c:v>
                </c:pt>
                <c:pt idx="14">
                  <c:v>44616</c:v>
                </c:pt>
                <c:pt idx="15">
                  <c:v>44617</c:v>
                </c:pt>
                <c:pt idx="16">
                  <c:v>44620</c:v>
                </c:pt>
              </c:numCache>
            </c:numRef>
          </c:cat>
          <c:val>
            <c:numRef>
              <c:f>Sheet1!$C$2:$C$18</c:f>
              <c:numCache>
                <c:formatCode>0.00%</c:formatCode>
                <c:ptCount val="17"/>
                <c:pt idx="0">
                  <c:v>0</c:v>
                </c:pt>
                <c:pt idx="1">
                  <c:v>9.6481738195590694E-3</c:v>
                </c:pt>
                <c:pt idx="2">
                  <c:v>-1.9839352564532398E-4</c:v>
                </c:pt>
                <c:pt idx="3">
                  <c:v>1.5250123613302247E-2</c:v>
                </c:pt>
                <c:pt idx="4">
                  <c:v>7.8039738713882034E-3</c:v>
                </c:pt>
                <c:pt idx="5">
                  <c:v>-7.778958970302563E-3</c:v>
                </c:pt>
                <c:pt idx="6">
                  <c:v>-1.536936080827811E-2</c:v>
                </c:pt>
                <c:pt idx="7">
                  <c:v>1.3183092967068433E-3</c:v>
                </c:pt>
                <c:pt idx="8">
                  <c:v>3.623986901195364E-3</c:v>
                </c:pt>
                <c:pt idx="9">
                  <c:v>7.1160640915379769E-3</c:v>
                </c:pt>
                <c:pt idx="10">
                  <c:v>9.8757463944909585E-3</c:v>
                </c:pt>
                <c:pt idx="11">
                  <c:v>1.0736839721688263E-2</c:v>
                </c:pt>
                <c:pt idx="12">
                  <c:v>-2.3220565874125798E-3</c:v>
                </c:pt>
                <c:pt idx="13">
                  <c:v>1.6651303210695634E-2</c:v>
                </c:pt>
                <c:pt idx="14">
                  <c:v>-5.6883539931730231E-3</c:v>
                </c:pt>
                <c:pt idx="15">
                  <c:v>6.3671551677690896E-3</c:v>
                </c:pt>
                <c:pt idx="16">
                  <c:v>9.5795891732417537E-3</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创业板指</c:v>
                </c:pt>
              </c:strCache>
            </c:strRef>
          </c:tx>
          <c:spPr>
            <a:ln w="28575" cap="rnd">
              <a:solidFill>
                <a:schemeClr val="accent3">
                  <a:lumMod val="75000"/>
                </a:schemeClr>
              </a:solidFill>
              <a:round/>
            </a:ln>
            <a:effectLst/>
          </c:spPr>
          <c:marker>
            <c:symbol val="none"/>
          </c:marker>
          <c:cat>
            <c:numRef>
              <c:f>Sheet1!$A$2:$A$18</c:f>
              <c:numCache>
                <c:formatCode>yyyy/m/dd</c:formatCode>
                <c:ptCount val="17"/>
                <c:pt idx="0">
                  <c:v>44598</c:v>
                </c:pt>
                <c:pt idx="1">
                  <c:v>44599</c:v>
                </c:pt>
                <c:pt idx="2">
                  <c:v>44600</c:v>
                </c:pt>
                <c:pt idx="3">
                  <c:v>44601</c:v>
                </c:pt>
                <c:pt idx="4">
                  <c:v>44602</c:v>
                </c:pt>
                <c:pt idx="5">
                  <c:v>44603</c:v>
                </c:pt>
                <c:pt idx="6">
                  <c:v>44606</c:v>
                </c:pt>
                <c:pt idx="7">
                  <c:v>44607</c:v>
                </c:pt>
                <c:pt idx="8">
                  <c:v>44608</c:v>
                </c:pt>
                <c:pt idx="9">
                  <c:v>44609</c:v>
                </c:pt>
                <c:pt idx="10">
                  <c:v>44610</c:v>
                </c:pt>
                <c:pt idx="11">
                  <c:v>44613</c:v>
                </c:pt>
                <c:pt idx="12">
                  <c:v>44614</c:v>
                </c:pt>
                <c:pt idx="13">
                  <c:v>44615</c:v>
                </c:pt>
                <c:pt idx="14">
                  <c:v>44616</c:v>
                </c:pt>
                <c:pt idx="15">
                  <c:v>44617</c:v>
                </c:pt>
                <c:pt idx="16">
                  <c:v>44620</c:v>
                </c:pt>
              </c:numCache>
            </c:numRef>
          </c:cat>
          <c:val>
            <c:numRef>
              <c:f>Sheet1!$D$2:$D$18</c:f>
              <c:numCache>
                <c:formatCode>0.00%</c:formatCode>
                <c:ptCount val="17"/>
                <c:pt idx="0">
                  <c:v>0</c:v>
                </c:pt>
                <c:pt idx="1">
                  <c:v>3.0660602428755901E-3</c:v>
                </c:pt>
                <c:pt idx="2">
                  <c:v>-2.1472562834468412E-2</c:v>
                </c:pt>
                <c:pt idx="3">
                  <c:v>-8.713709521060764E-3</c:v>
                </c:pt>
                <c:pt idx="4">
                  <c:v>-2.8336116931472977E-2</c:v>
                </c:pt>
                <c:pt idx="5">
                  <c:v>-5.5883563001951853E-2</c:v>
                </c:pt>
                <c:pt idx="6">
                  <c:v>-6.0824289274928889E-2</c:v>
                </c:pt>
                <c:pt idx="7">
                  <c:v>-3.1798918975705637E-2</c:v>
                </c:pt>
                <c:pt idx="8">
                  <c:v>-3.1127403998865821E-2</c:v>
                </c:pt>
                <c:pt idx="9">
                  <c:v>-2.3761055899032546E-2</c:v>
                </c:pt>
                <c:pt idx="10">
                  <c:v>-2.8234396197549083E-2</c:v>
                </c:pt>
                <c:pt idx="11">
                  <c:v>-3.5871048498410829E-2</c:v>
                </c:pt>
                <c:pt idx="12">
                  <c:v>-4.9170647720781835E-2</c:v>
                </c:pt>
                <c:pt idx="13">
                  <c:v>-2.2372064261927727E-2</c:v>
                </c:pt>
                <c:pt idx="14">
                  <c:v>-4.2986584001181605E-2</c:v>
                </c:pt>
                <c:pt idx="15">
                  <c:v>-1.8268445657683152E-2</c:v>
                </c:pt>
                <c:pt idx="16">
                  <c:v>-9.5011428198981118E-3</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科创50</c:v>
                </c:pt>
              </c:strCache>
            </c:strRef>
          </c:tx>
          <c:spPr>
            <a:ln w="28575" cap="rnd">
              <a:solidFill>
                <a:srgbClr val="FF9933"/>
              </a:solidFill>
              <a:round/>
            </a:ln>
            <a:effectLst/>
          </c:spPr>
          <c:marker>
            <c:symbol val="none"/>
          </c:marker>
          <c:cat>
            <c:numRef>
              <c:f>Sheet1!$A$2:$A$18</c:f>
              <c:numCache>
                <c:formatCode>yyyy/m/dd</c:formatCode>
                <c:ptCount val="17"/>
                <c:pt idx="0">
                  <c:v>44598</c:v>
                </c:pt>
                <c:pt idx="1">
                  <c:v>44599</c:v>
                </c:pt>
                <c:pt idx="2">
                  <c:v>44600</c:v>
                </c:pt>
                <c:pt idx="3">
                  <c:v>44601</c:v>
                </c:pt>
                <c:pt idx="4">
                  <c:v>44602</c:v>
                </c:pt>
                <c:pt idx="5">
                  <c:v>44603</c:v>
                </c:pt>
                <c:pt idx="6">
                  <c:v>44606</c:v>
                </c:pt>
                <c:pt idx="7">
                  <c:v>44607</c:v>
                </c:pt>
                <c:pt idx="8">
                  <c:v>44608</c:v>
                </c:pt>
                <c:pt idx="9">
                  <c:v>44609</c:v>
                </c:pt>
                <c:pt idx="10">
                  <c:v>44610</c:v>
                </c:pt>
                <c:pt idx="11">
                  <c:v>44613</c:v>
                </c:pt>
                <c:pt idx="12">
                  <c:v>44614</c:v>
                </c:pt>
                <c:pt idx="13">
                  <c:v>44615</c:v>
                </c:pt>
                <c:pt idx="14">
                  <c:v>44616</c:v>
                </c:pt>
                <c:pt idx="15">
                  <c:v>44617</c:v>
                </c:pt>
                <c:pt idx="16">
                  <c:v>44620</c:v>
                </c:pt>
              </c:numCache>
            </c:numRef>
          </c:cat>
          <c:val>
            <c:numRef>
              <c:f>Sheet1!$E$2:$E$18</c:f>
              <c:numCache>
                <c:formatCode>0.00%</c:formatCode>
                <c:ptCount val="17"/>
                <c:pt idx="0">
                  <c:v>0</c:v>
                </c:pt>
                <c:pt idx="1">
                  <c:v>3.5751835548878397E-3</c:v>
                </c:pt>
                <c:pt idx="2">
                  <c:v>-2.0475851586318372E-2</c:v>
                </c:pt>
                <c:pt idx="3">
                  <c:v>-1.5405903368597929E-2</c:v>
                </c:pt>
                <c:pt idx="4">
                  <c:v>-3.3375701540386937E-2</c:v>
                </c:pt>
                <c:pt idx="5">
                  <c:v>-4.8513549528336419E-2</c:v>
                </c:pt>
                <c:pt idx="6">
                  <c:v>-4.8633543970356574E-2</c:v>
                </c:pt>
                <c:pt idx="7">
                  <c:v>-2.1232345360111982E-2</c:v>
                </c:pt>
                <c:pt idx="8">
                  <c:v>-2.5757803543635216E-2</c:v>
                </c:pt>
                <c:pt idx="9">
                  <c:v>-1.7411396917534128E-2</c:v>
                </c:pt>
                <c:pt idx="10">
                  <c:v>-2.0218534691328727E-2</c:v>
                </c:pt>
                <c:pt idx="11">
                  <c:v>-2.8979593297753126E-2</c:v>
                </c:pt>
                <c:pt idx="12">
                  <c:v>-3.6805183369404859E-2</c:v>
                </c:pt>
                <c:pt idx="13">
                  <c:v>1.5077810090857735E-3</c:v>
                </c:pt>
                <c:pt idx="14">
                  <c:v>-1.1580236500503216E-2</c:v>
                </c:pt>
                <c:pt idx="15">
                  <c:v>9.4807812020529791E-3</c:v>
                </c:pt>
                <c:pt idx="16">
                  <c:v>1.6564602241609938E-2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77097891861481"/>
          <c:y val="1.2355879655248326E-3"/>
          <c:w val="0.45687707810528089"/>
          <c:h val="5.3570534091518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74409448818896E-2"/>
          <c:y val="9.4242181702621705E-2"/>
          <c:w val="0.90183809055118114"/>
          <c:h val="0.7324328580123731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Sheet1!$A$2:$A$24</c:f>
              <c:numCache>
                <c:formatCode>yyyy/mm/dd</c:formatCode>
                <c:ptCount val="23"/>
                <c:pt idx="0" formatCode="m/d/yyyy">
                  <c:v>44598</c:v>
                </c:pt>
                <c:pt idx="1">
                  <c:v>44599</c:v>
                </c:pt>
                <c:pt idx="2">
                  <c:v>44600</c:v>
                </c:pt>
                <c:pt idx="3">
                  <c:v>44601</c:v>
                </c:pt>
                <c:pt idx="4">
                  <c:v>44602</c:v>
                </c:pt>
                <c:pt idx="5">
                  <c:v>44603</c:v>
                </c:pt>
                <c:pt idx="6">
                  <c:v>44604</c:v>
                </c:pt>
                <c:pt idx="7">
                  <c:v>44605</c:v>
                </c:pt>
                <c:pt idx="8">
                  <c:v>44606</c:v>
                </c:pt>
                <c:pt idx="9">
                  <c:v>44607</c:v>
                </c:pt>
                <c:pt idx="10">
                  <c:v>44608</c:v>
                </c:pt>
                <c:pt idx="11">
                  <c:v>44609</c:v>
                </c:pt>
                <c:pt idx="12">
                  <c:v>44610</c:v>
                </c:pt>
                <c:pt idx="13">
                  <c:v>44611</c:v>
                </c:pt>
                <c:pt idx="14">
                  <c:v>44612</c:v>
                </c:pt>
                <c:pt idx="15">
                  <c:v>44613</c:v>
                </c:pt>
                <c:pt idx="16">
                  <c:v>44614</c:v>
                </c:pt>
                <c:pt idx="17">
                  <c:v>44615</c:v>
                </c:pt>
                <c:pt idx="18">
                  <c:v>44616</c:v>
                </c:pt>
                <c:pt idx="19">
                  <c:v>44617</c:v>
                </c:pt>
                <c:pt idx="20">
                  <c:v>44618</c:v>
                </c:pt>
                <c:pt idx="21">
                  <c:v>44619</c:v>
                </c:pt>
                <c:pt idx="22">
                  <c:v>44620</c:v>
                </c:pt>
              </c:numCache>
            </c:numRef>
          </c:cat>
          <c:val>
            <c:numRef>
              <c:f>Sheet1!$B$2:$B$24</c:f>
              <c:numCache>
                <c:formatCode>0.00%</c:formatCode>
                <c:ptCount val="23"/>
                <c:pt idx="0">
                  <c:v>0</c:v>
                </c:pt>
                <c:pt idx="1">
                  <c:v>1.9559700012958148E-2</c:v>
                </c:pt>
                <c:pt idx="2">
                  <c:v>2.5902839710658876E-2</c:v>
                </c:pt>
                <c:pt idx="3">
                  <c:v>3.485277994084246E-2</c:v>
                </c:pt>
                <c:pt idx="4">
                  <c:v>3.5673975979291228E-2</c:v>
                </c:pt>
                <c:pt idx="5">
                  <c:v>2.756146365171519E-2</c:v>
                </c:pt>
                <c:pt idx="6">
                  <c:v>2.756146365171519E-2</c:v>
                </c:pt>
                <c:pt idx="7">
                  <c:v>2.756146365171519E-2</c:v>
                </c:pt>
                <c:pt idx="8">
                  <c:v>1.7803213416842656E-2</c:v>
                </c:pt>
                <c:pt idx="9">
                  <c:v>2.382580042002691E-2</c:v>
                </c:pt>
                <c:pt idx="10">
                  <c:v>3.0237721802714557E-2</c:v>
                </c:pt>
                <c:pt idx="11">
                  <c:v>3.0768385445306912E-2</c:v>
                </c:pt>
                <c:pt idx="12">
                  <c:v>3.7180853087640742E-2</c:v>
                </c:pt>
                <c:pt idx="13">
                  <c:v>3.7180853087640742E-2</c:v>
                </c:pt>
                <c:pt idx="14">
                  <c:v>3.7180853087640742E-2</c:v>
                </c:pt>
                <c:pt idx="15">
                  <c:v>3.7513939244117278E-2</c:v>
                </c:pt>
                <c:pt idx="16">
                  <c:v>2.8019011383337622E-2</c:v>
                </c:pt>
                <c:pt idx="17">
                  <c:v>3.8978262836721456E-2</c:v>
                </c:pt>
                <c:pt idx="18">
                  <c:v>2.1150847618864432E-2</c:v>
                </c:pt>
                <c:pt idx="19">
                  <c:v>2.8199744319325148E-2</c:v>
                </c:pt>
                <c:pt idx="20">
                  <c:v>2.8199744319325148E-2</c:v>
                </c:pt>
                <c:pt idx="21">
                  <c:v>2.8199744319325148E-2</c:v>
                </c:pt>
                <c:pt idx="22">
                  <c:v>3.1744358838796005E-2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Sheet1!$A$2:$A$24</c:f>
              <c:numCache>
                <c:formatCode>yyyy/mm/dd</c:formatCode>
                <c:ptCount val="23"/>
                <c:pt idx="0" formatCode="m/d/yyyy">
                  <c:v>44598</c:v>
                </c:pt>
                <c:pt idx="1">
                  <c:v>44599</c:v>
                </c:pt>
                <c:pt idx="2">
                  <c:v>44600</c:v>
                </c:pt>
                <c:pt idx="3">
                  <c:v>44601</c:v>
                </c:pt>
                <c:pt idx="4">
                  <c:v>44602</c:v>
                </c:pt>
                <c:pt idx="5">
                  <c:v>44603</c:v>
                </c:pt>
                <c:pt idx="6">
                  <c:v>44604</c:v>
                </c:pt>
                <c:pt idx="7">
                  <c:v>44605</c:v>
                </c:pt>
                <c:pt idx="8">
                  <c:v>44606</c:v>
                </c:pt>
                <c:pt idx="9">
                  <c:v>44607</c:v>
                </c:pt>
                <c:pt idx="10">
                  <c:v>44608</c:v>
                </c:pt>
                <c:pt idx="11">
                  <c:v>44609</c:v>
                </c:pt>
                <c:pt idx="12">
                  <c:v>44610</c:v>
                </c:pt>
                <c:pt idx="13">
                  <c:v>44611</c:v>
                </c:pt>
                <c:pt idx="14">
                  <c:v>44612</c:v>
                </c:pt>
                <c:pt idx="15">
                  <c:v>44613</c:v>
                </c:pt>
                <c:pt idx="16">
                  <c:v>44614</c:v>
                </c:pt>
                <c:pt idx="17">
                  <c:v>44615</c:v>
                </c:pt>
                <c:pt idx="18">
                  <c:v>44616</c:v>
                </c:pt>
                <c:pt idx="19">
                  <c:v>44617</c:v>
                </c:pt>
                <c:pt idx="20">
                  <c:v>44618</c:v>
                </c:pt>
                <c:pt idx="21">
                  <c:v>44619</c:v>
                </c:pt>
                <c:pt idx="22">
                  <c:v>44620</c:v>
                </c:pt>
              </c:numCache>
            </c:numRef>
          </c:cat>
          <c:val>
            <c:numRef>
              <c:f>Sheet1!$C$2:$C$24</c:f>
              <c:numCache>
                <c:formatCode>0.00%</c:formatCode>
                <c:ptCount val="23"/>
                <c:pt idx="0">
                  <c:v>0</c:v>
                </c:pt>
                <c:pt idx="1">
                  <c:v>1.0451195525797763E-2</c:v>
                </c:pt>
                <c:pt idx="2">
                  <c:v>8.0350083367370928E-3</c:v>
                </c:pt>
                <c:pt idx="3">
                  <c:v>2.4447867149583802E-2</c:v>
                </c:pt>
                <c:pt idx="4">
                  <c:v>1.8391526437679939E-2</c:v>
                </c:pt>
                <c:pt idx="5">
                  <c:v>1.0652570200000433E-3</c:v>
                </c:pt>
                <c:pt idx="6">
                  <c:v>1.0652570200000433E-3</c:v>
                </c:pt>
                <c:pt idx="7">
                  <c:v>1.0652570200000433E-3</c:v>
                </c:pt>
                <c:pt idx="8">
                  <c:v>-3.3441099901895255E-3</c:v>
                </c:pt>
                <c:pt idx="9">
                  <c:v>1.0158630060708829E-2</c:v>
                </c:pt>
                <c:pt idx="10">
                  <c:v>1.6300471529790972E-2</c:v>
                </c:pt>
                <c:pt idx="11">
                  <c:v>1.8637573890127213E-2</c:v>
                </c:pt>
                <c:pt idx="12">
                  <c:v>2.3763267958385015E-2</c:v>
                </c:pt>
                <c:pt idx="13">
                  <c:v>2.3763267958385015E-2</c:v>
                </c:pt>
                <c:pt idx="14">
                  <c:v>2.3763267958385015E-2</c:v>
                </c:pt>
                <c:pt idx="15">
                  <c:v>3.0086672807507542E-2</c:v>
                </c:pt>
                <c:pt idx="16">
                  <c:v>1.7758449765111983E-2</c:v>
                </c:pt>
                <c:pt idx="17">
                  <c:v>3.5739220510178971E-2</c:v>
                </c:pt>
                <c:pt idx="18">
                  <c:v>1.1329470260104779E-2</c:v>
                </c:pt>
                <c:pt idx="19">
                  <c:v>2.3940562664671372E-2</c:v>
                </c:pt>
                <c:pt idx="20">
                  <c:v>2.3940562664671372E-2</c:v>
                </c:pt>
                <c:pt idx="21">
                  <c:v>2.3940562664671372E-2</c:v>
                </c:pt>
                <c:pt idx="22">
                  <c:v>2.8355216083895129E-2</c:v>
                </c:pt>
              </c:numCache>
            </c:numRef>
          </c:val>
          <c:smooth val="1"/>
          <c:extLst>
            <c:ext xmlns:c16="http://schemas.microsoft.com/office/drawing/2014/chart" uri="{C3380CC4-5D6E-409C-BE32-E72D297353CC}">
              <c16:uniqueId val="{00000001-63FB-4D24-9E71-480283014494}"/>
            </c:ext>
          </c:extLst>
        </c:ser>
        <c:ser>
          <c:idx val="2"/>
          <c:order val="2"/>
          <c:tx>
            <c:strRef>
              <c:f>Sheet1!$D$1</c:f>
              <c:strCache>
                <c:ptCount val="1"/>
                <c:pt idx="0">
                  <c:v>北证A股</c:v>
                </c:pt>
              </c:strCache>
            </c:strRef>
          </c:tx>
          <c:spPr>
            <a:ln w="28575" cap="rnd">
              <a:solidFill>
                <a:srgbClr val="FF9933"/>
              </a:solidFill>
              <a:round/>
            </a:ln>
            <a:effectLst/>
          </c:spPr>
          <c:marker>
            <c:symbol val="none"/>
          </c:marker>
          <c:cat>
            <c:numRef>
              <c:f>Sheet1!$A$2:$A$24</c:f>
              <c:numCache>
                <c:formatCode>yyyy/mm/dd</c:formatCode>
                <c:ptCount val="23"/>
                <c:pt idx="0" formatCode="m/d/yyyy">
                  <c:v>44598</c:v>
                </c:pt>
                <c:pt idx="1">
                  <c:v>44599</c:v>
                </c:pt>
                <c:pt idx="2">
                  <c:v>44600</c:v>
                </c:pt>
                <c:pt idx="3">
                  <c:v>44601</c:v>
                </c:pt>
                <c:pt idx="4">
                  <c:v>44602</c:v>
                </c:pt>
                <c:pt idx="5">
                  <c:v>44603</c:v>
                </c:pt>
                <c:pt idx="6">
                  <c:v>44604</c:v>
                </c:pt>
                <c:pt idx="7">
                  <c:v>44605</c:v>
                </c:pt>
                <c:pt idx="8">
                  <c:v>44606</c:v>
                </c:pt>
                <c:pt idx="9">
                  <c:v>44607</c:v>
                </c:pt>
                <c:pt idx="10">
                  <c:v>44608</c:v>
                </c:pt>
                <c:pt idx="11">
                  <c:v>44609</c:v>
                </c:pt>
                <c:pt idx="12">
                  <c:v>44610</c:v>
                </c:pt>
                <c:pt idx="13">
                  <c:v>44611</c:v>
                </c:pt>
                <c:pt idx="14">
                  <c:v>44612</c:v>
                </c:pt>
                <c:pt idx="15">
                  <c:v>44613</c:v>
                </c:pt>
                <c:pt idx="16">
                  <c:v>44614</c:v>
                </c:pt>
                <c:pt idx="17">
                  <c:v>44615</c:v>
                </c:pt>
                <c:pt idx="18">
                  <c:v>44616</c:v>
                </c:pt>
                <c:pt idx="19">
                  <c:v>44617</c:v>
                </c:pt>
                <c:pt idx="20">
                  <c:v>44618</c:v>
                </c:pt>
                <c:pt idx="21">
                  <c:v>44619</c:v>
                </c:pt>
                <c:pt idx="22">
                  <c:v>44620</c:v>
                </c:pt>
              </c:numCache>
            </c:numRef>
          </c:cat>
          <c:val>
            <c:numRef>
              <c:f>Sheet1!$D$2:$D$24</c:f>
              <c:numCache>
                <c:formatCode>0.00%</c:formatCode>
                <c:ptCount val="23"/>
                <c:pt idx="0">
                  <c:v>0</c:v>
                </c:pt>
                <c:pt idx="1">
                  <c:v>4.8919629120827146E-3</c:v>
                </c:pt>
                <c:pt idx="2">
                  <c:v>-6.4386282531636585E-4</c:v>
                </c:pt>
                <c:pt idx="3">
                  <c:v>7.8911658992804057E-3</c:v>
                </c:pt>
                <c:pt idx="4">
                  <c:v>-2.2601039353342567E-2</c:v>
                </c:pt>
                <c:pt idx="5">
                  <c:v>-7.257416966961816E-2</c:v>
                </c:pt>
                <c:pt idx="6">
                  <c:v>-7.257416966961816E-2</c:v>
                </c:pt>
                <c:pt idx="7">
                  <c:v>-7.257416966961816E-2</c:v>
                </c:pt>
                <c:pt idx="8">
                  <c:v>-9.369658774658618E-2</c:v>
                </c:pt>
                <c:pt idx="9">
                  <c:v>-8.2641305737967907E-2</c:v>
                </c:pt>
                <c:pt idx="10">
                  <c:v>-8.3227415075819877E-2</c:v>
                </c:pt>
                <c:pt idx="11">
                  <c:v>-7.4707431305068406E-2</c:v>
                </c:pt>
                <c:pt idx="12">
                  <c:v>-7.2977690384808613E-2</c:v>
                </c:pt>
                <c:pt idx="13">
                  <c:v>-7.2977690384808613E-2</c:v>
                </c:pt>
                <c:pt idx="14">
                  <c:v>-7.2977690384808613E-2</c:v>
                </c:pt>
                <c:pt idx="15">
                  <c:v>-6.2338155899104741E-2</c:v>
                </c:pt>
                <c:pt idx="16">
                  <c:v>-8.3916296239492816E-2</c:v>
                </c:pt>
                <c:pt idx="17">
                  <c:v>-6.0590457437528777E-2</c:v>
                </c:pt>
                <c:pt idx="18">
                  <c:v>-8.821513690683358E-2</c:v>
                </c:pt>
                <c:pt idx="19">
                  <c:v>-8.1136022778481309E-2</c:v>
                </c:pt>
                <c:pt idx="20">
                  <c:v>-8.1136022778481309E-2</c:v>
                </c:pt>
                <c:pt idx="21">
                  <c:v>-8.1136022778481309E-2</c:v>
                </c:pt>
                <c:pt idx="22">
                  <c:v>-8.438139275387857E-2</c:v>
                </c:pt>
              </c:numCache>
            </c:numRef>
          </c:val>
          <c:smooth val="1"/>
          <c:extLst>
            <c:ext xmlns:c16="http://schemas.microsoft.com/office/drawing/2014/chart" uri="{C3380CC4-5D6E-409C-BE32-E72D297353CC}">
              <c16:uniqueId val="{00000002-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784"/>
        <c:crosses val="autoZero"/>
        <c:auto val="1"/>
        <c:lblOffset val="100"/>
        <c:baseTimeUnit val="days"/>
        <c:majorUnit val="2"/>
        <c:majorTimeUnit val="days"/>
      </c:dateAx>
      <c:valAx>
        <c:axId val="440886784"/>
        <c:scaling>
          <c:orientation val="minMax"/>
          <c:max val="4.0000000000000008E-2"/>
          <c:min val="-0.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04645588882741"/>
          <c:y val="1.6568388293806389E-3"/>
          <c:w val="0.42763797336601794"/>
          <c:h val="5.61297122354902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01月富时中国A50（CN0Y）股指期货</c:v>
                </c:pt>
              </c:strCache>
            </c:strRef>
          </c:tx>
          <c:spPr>
            <a:ln w="28575" cap="rnd">
              <a:solidFill>
                <a:srgbClr val="000066"/>
              </a:solidFill>
              <a:round/>
            </a:ln>
            <a:effectLst/>
          </c:spPr>
          <c:marker>
            <c:symbol val="none"/>
          </c:marker>
          <c:cat>
            <c:numRef>
              <c:f>Sheet1!$A$2:$A$29</c:f>
              <c:numCache>
                <c:formatCode>yyyy/mm/dd</c:formatCode>
                <c:ptCount val="28"/>
                <c:pt idx="0">
                  <c:v>44593</c:v>
                </c:pt>
                <c:pt idx="1">
                  <c:v>44594</c:v>
                </c:pt>
                <c:pt idx="2">
                  <c:v>44595</c:v>
                </c:pt>
                <c:pt idx="3">
                  <c:v>44596</c:v>
                </c:pt>
                <c:pt idx="4">
                  <c:v>44597</c:v>
                </c:pt>
                <c:pt idx="5">
                  <c:v>44598</c:v>
                </c:pt>
                <c:pt idx="6">
                  <c:v>44599</c:v>
                </c:pt>
                <c:pt idx="7">
                  <c:v>44600</c:v>
                </c:pt>
                <c:pt idx="8">
                  <c:v>44601</c:v>
                </c:pt>
                <c:pt idx="9">
                  <c:v>44602</c:v>
                </c:pt>
                <c:pt idx="10">
                  <c:v>44603</c:v>
                </c:pt>
                <c:pt idx="11">
                  <c:v>44604</c:v>
                </c:pt>
                <c:pt idx="12">
                  <c:v>44605</c:v>
                </c:pt>
                <c:pt idx="13">
                  <c:v>44606</c:v>
                </c:pt>
                <c:pt idx="14">
                  <c:v>44607</c:v>
                </c:pt>
                <c:pt idx="15">
                  <c:v>44608</c:v>
                </c:pt>
                <c:pt idx="16">
                  <c:v>44609</c:v>
                </c:pt>
                <c:pt idx="17">
                  <c:v>44610</c:v>
                </c:pt>
                <c:pt idx="18">
                  <c:v>44611</c:v>
                </c:pt>
                <c:pt idx="19">
                  <c:v>44612</c:v>
                </c:pt>
                <c:pt idx="20">
                  <c:v>44613</c:v>
                </c:pt>
                <c:pt idx="21">
                  <c:v>44614</c:v>
                </c:pt>
                <c:pt idx="22">
                  <c:v>44615</c:v>
                </c:pt>
                <c:pt idx="23">
                  <c:v>44616</c:v>
                </c:pt>
                <c:pt idx="24">
                  <c:v>44617</c:v>
                </c:pt>
                <c:pt idx="25">
                  <c:v>44618</c:v>
                </c:pt>
                <c:pt idx="26">
                  <c:v>44619</c:v>
                </c:pt>
                <c:pt idx="27">
                  <c:v>44620</c:v>
                </c:pt>
              </c:numCache>
            </c:numRef>
          </c:cat>
          <c:val>
            <c:numRef>
              <c:f>Sheet1!$B$2:$B$29</c:f>
              <c:numCache>
                <c:formatCode>0_);[Red]\(0\)</c:formatCode>
                <c:ptCount val="28"/>
                <c:pt idx="0">
                  <c:v>14751</c:v>
                </c:pt>
                <c:pt idx="1">
                  <c:v>14751</c:v>
                </c:pt>
                <c:pt idx="2">
                  <c:v>14904</c:v>
                </c:pt>
                <c:pt idx="3">
                  <c:v>15001</c:v>
                </c:pt>
                <c:pt idx="4">
                  <c:v>15001</c:v>
                </c:pt>
                <c:pt idx="5">
                  <c:v>15001</c:v>
                </c:pt>
                <c:pt idx="6">
                  <c:v>14994</c:v>
                </c:pt>
                <c:pt idx="7">
                  <c:v>14900</c:v>
                </c:pt>
                <c:pt idx="8">
                  <c:v>15175</c:v>
                </c:pt>
                <c:pt idx="9">
                  <c:v>15168</c:v>
                </c:pt>
                <c:pt idx="10">
                  <c:v>15127</c:v>
                </c:pt>
                <c:pt idx="11">
                  <c:v>15127</c:v>
                </c:pt>
                <c:pt idx="12">
                  <c:v>15127</c:v>
                </c:pt>
                <c:pt idx="13">
                  <c:v>14924</c:v>
                </c:pt>
                <c:pt idx="14">
                  <c:v>15053</c:v>
                </c:pt>
                <c:pt idx="15">
                  <c:v>15102</c:v>
                </c:pt>
                <c:pt idx="16">
                  <c:v>15072</c:v>
                </c:pt>
                <c:pt idx="17">
                  <c:v>15164</c:v>
                </c:pt>
                <c:pt idx="18">
                  <c:v>15164</c:v>
                </c:pt>
                <c:pt idx="19">
                  <c:v>15164</c:v>
                </c:pt>
                <c:pt idx="20">
                  <c:v>15100</c:v>
                </c:pt>
                <c:pt idx="21">
                  <c:v>14827</c:v>
                </c:pt>
                <c:pt idx="22">
                  <c:v>14903</c:v>
                </c:pt>
                <c:pt idx="23">
                  <c:v>14587</c:v>
                </c:pt>
                <c:pt idx="24">
                  <c:v>14666</c:v>
                </c:pt>
                <c:pt idx="25">
                  <c:v>14666</c:v>
                </c:pt>
                <c:pt idx="26">
                  <c:v>14666</c:v>
                </c:pt>
                <c:pt idx="27">
                  <c:v>14737</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majorTimeUnit val="days"/>
      </c:dateAx>
      <c:valAx>
        <c:axId val="44088129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股票流通统计!$B$18</c:f>
              <c:strCache>
                <c:ptCount val="1"/>
                <c:pt idx="0">
                  <c:v>解禁规模</c:v>
                </c:pt>
              </c:strCache>
            </c:strRef>
          </c:tx>
          <c:spPr>
            <a:solidFill>
              <a:srgbClr val="002060"/>
            </a:solidFill>
            <a:ln>
              <a:noFill/>
            </a:ln>
            <a:effectLst/>
          </c:spPr>
          <c:invertIfNegative val="0"/>
          <c:dPt>
            <c:idx val="0"/>
            <c:invertIfNegative val="0"/>
            <c:bubble3D val="0"/>
            <c:spPr>
              <a:solidFill>
                <a:srgbClr val="000066"/>
              </a:solidFill>
              <a:ln>
                <a:noFill/>
              </a:ln>
              <a:effectLst/>
            </c:spPr>
            <c:extLst>
              <c:ext xmlns:c16="http://schemas.microsoft.com/office/drawing/2014/chart" uri="{C3380CC4-5D6E-409C-BE32-E72D297353CC}">
                <c16:uniqueId val="{00000002-DF39-4615-A4C8-72A4CE3F7102}"/>
              </c:ext>
            </c:extLst>
          </c:dPt>
          <c:dPt>
            <c:idx val="1"/>
            <c:invertIfNegative val="0"/>
            <c:bubble3D val="0"/>
            <c:spPr>
              <a:solidFill>
                <a:srgbClr val="FF9933"/>
              </a:solidFill>
              <a:ln>
                <a:noFill/>
              </a:ln>
              <a:effectLst/>
            </c:spPr>
            <c:extLst>
              <c:ext xmlns:c16="http://schemas.microsoft.com/office/drawing/2014/chart" uri="{C3380CC4-5D6E-409C-BE32-E72D297353CC}">
                <c16:uniqueId val="{00000002-BF5B-420D-A66D-C3FD1F1D0EFC}"/>
              </c:ext>
            </c:extLst>
          </c:dPt>
          <c:dLbls>
            <c:dLbl>
              <c:idx val="2"/>
              <c:layout>
                <c:manualLayout>
                  <c:x val="1.7943382655158241E-2"/>
                  <c:y val="-2.31947244603710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39-4615-A4C8-72A4CE3F71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4093.9306890982998</c:v>
                </c:pt>
                <c:pt idx="1">
                  <c:v>2924.4666945132999</c:v>
                </c:pt>
                <c:pt idx="2">
                  <c:v>2598.7127697013002</c:v>
                </c:pt>
                <c:pt idx="3">
                  <c:v>2471.1739386263998</c:v>
                </c:pt>
                <c:pt idx="4">
                  <c:v>3278.5457611308002</c:v>
                </c:pt>
                <c:pt idx="5">
                  <c:v>4656.4861919740997</c:v>
                </c:pt>
                <c:pt idx="6">
                  <c:v>5473.6737577304002</c:v>
                </c:pt>
                <c:pt idx="7">
                  <c:v>5234.7767688204003</c:v>
                </c:pt>
                <c:pt idx="8">
                  <c:v>4149.9260354050002</c:v>
                </c:pt>
                <c:pt idx="9">
                  <c:v>2125.7654462109999</c:v>
                </c:pt>
                <c:pt idx="10">
                  <c:v>4728.7978010556999</c:v>
                </c:pt>
                <c:pt idx="11">
                  <c:v>7077.5141686185998</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cat>
            <c:strRef>
              <c:f>Sheet1!$A$2:$A$17</c:f>
              <c:strCache>
                <c:ptCount val="16"/>
                <c:pt idx="0">
                  <c:v>2022-02-07</c:v>
                </c:pt>
                <c:pt idx="1">
                  <c:v>2022-02-08</c:v>
                </c:pt>
                <c:pt idx="2">
                  <c:v>2022-02-09</c:v>
                </c:pt>
                <c:pt idx="3">
                  <c:v>2022-02-10</c:v>
                </c:pt>
                <c:pt idx="4">
                  <c:v>2022-02-11</c:v>
                </c:pt>
                <c:pt idx="5">
                  <c:v>2022-02-14</c:v>
                </c:pt>
                <c:pt idx="6">
                  <c:v>2022-02-15</c:v>
                </c:pt>
                <c:pt idx="7">
                  <c:v>2022-02-16</c:v>
                </c:pt>
                <c:pt idx="8">
                  <c:v>2022-02-17</c:v>
                </c:pt>
                <c:pt idx="9">
                  <c:v>2022-02-18</c:v>
                </c:pt>
                <c:pt idx="10">
                  <c:v>2022-02-21</c:v>
                </c:pt>
                <c:pt idx="11">
                  <c:v>2022-02-22</c:v>
                </c:pt>
                <c:pt idx="12">
                  <c:v>2022-02-23</c:v>
                </c:pt>
                <c:pt idx="13">
                  <c:v>2022-02-24</c:v>
                </c:pt>
                <c:pt idx="14">
                  <c:v>2022-02-25</c:v>
                </c:pt>
                <c:pt idx="15">
                  <c:v>2022-02-28</c:v>
                </c:pt>
              </c:strCache>
            </c:strRef>
          </c:cat>
          <c:val>
            <c:numRef>
              <c:f>Sheet1!$B$2:$B$17</c:f>
              <c:numCache>
                <c:formatCode>#,##0.00</c:formatCode>
                <c:ptCount val="16"/>
                <c:pt idx="0">
                  <c:v>14.61285</c:v>
                </c:pt>
                <c:pt idx="1">
                  <c:v>13.548980999999999</c:v>
                </c:pt>
                <c:pt idx="2">
                  <c:v>29.220067999999998</c:v>
                </c:pt>
                <c:pt idx="3">
                  <c:v>26.277846000000004</c:v>
                </c:pt>
                <c:pt idx="4">
                  <c:v>10.667027000000001</c:v>
                </c:pt>
                <c:pt idx="5">
                  <c:v>26.610858</c:v>
                </c:pt>
                <c:pt idx="6">
                  <c:v>14.616042000000002</c:v>
                </c:pt>
                <c:pt idx="7">
                  <c:v>16.421476000000002</c:v>
                </c:pt>
                <c:pt idx="8">
                  <c:v>21.458031999999999</c:v>
                </c:pt>
                <c:pt idx="9">
                  <c:v>13.306753</c:v>
                </c:pt>
                <c:pt idx="10">
                  <c:v>19.449623000000003</c:v>
                </c:pt>
                <c:pt idx="11">
                  <c:v>16.118686999999998</c:v>
                </c:pt>
                <c:pt idx="12">
                  <c:v>40.861734999999996</c:v>
                </c:pt>
                <c:pt idx="13">
                  <c:v>24.286951999999999</c:v>
                </c:pt>
                <c:pt idx="14">
                  <c:v>20.378779999999999</c:v>
                </c:pt>
                <c:pt idx="15">
                  <c:v>26.763089000000001</c:v>
                </c:pt>
              </c:numCache>
            </c:numRef>
          </c:val>
          <c:extLst>
            <c:ext xmlns:c16="http://schemas.microsoft.com/office/drawing/2014/chart" uri="{C3380CC4-5D6E-409C-BE32-E72D297353CC}">
              <c16:uniqueId val="{00000000-4907-401B-A464-9E0128D91B5C}"/>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Sheet1!$A$2:$A$17</c:f>
              <c:strCache>
                <c:ptCount val="16"/>
                <c:pt idx="0">
                  <c:v>2022-02-07</c:v>
                </c:pt>
                <c:pt idx="1">
                  <c:v>2022-02-08</c:v>
                </c:pt>
                <c:pt idx="2">
                  <c:v>2022-02-09</c:v>
                </c:pt>
                <c:pt idx="3">
                  <c:v>2022-02-10</c:v>
                </c:pt>
                <c:pt idx="4">
                  <c:v>2022-02-11</c:v>
                </c:pt>
                <c:pt idx="5">
                  <c:v>2022-02-14</c:v>
                </c:pt>
                <c:pt idx="6">
                  <c:v>2022-02-15</c:v>
                </c:pt>
                <c:pt idx="7">
                  <c:v>2022-02-16</c:v>
                </c:pt>
                <c:pt idx="8">
                  <c:v>2022-02-17</c:v>
                </c:pt>
                <c:pt idx="9">
                  <c:v>2022-02-18</c:v>
                </c:pt>
                <c:pt idx="10">
                  <c:v>2022-02-21</c:v>
                </c:pt>
                <c:pt idx="11">
                  <c:v>2022-02-22</c:v>
                </c:pt>
                <c:pt idx="12">
                  <c:v>2022-02-23</c:v>
                </c:pt>
                <c:pt idx="13">
                  <c:v>2022-02-24</c:v>
                </c:pt>
                <c:pt idx="14">
                  <c:v>2022-02-25</c:v>
                </c:pt>
                <c:pt idx="15">
                  <c:v>2022-02-28</c:v>
                </c:pt>
              </c:strCache>
            </c:strRef>
          </c:cat>
          <c:val>
            <c:numRef>
              <c:f>Sheet1!$C$2:$C$17</c:f>
              <c:numCache>
                <c:formatCode>#,##0.00</c:formatCode>
                <c:ptCount val="16"/>
                <c:pt idx="0">
                  <c:v>-4.248683589578004</c:v>
                </c:pt>
                <c:pt idx="1">
                  <c:v>-5.5775656765189137</c:v>
                </c:pt>
                <c:pt idx="2">
                  <c:v>-5.7603964289262892</c:v>
                </c:pt>
                <c:pt idx="3">
                  <c:v>-5.1102065708674287</c:v>
                </c:pt>
                <c:pt idx="4">
                  <c:v>-1.3703947454824841</c:v>
                </c:pt>
                <c:pt idx="5">
                  <c:v>-6.0457303857824014</c:v>
                </c:pt>
                <c:pt idx="6">
                  <c:v>-8.4537426825984046</c:v>
                </c:pt>
                <c:pt idx="7">
                  <c:v>-9.4101164084616666</c:v>
                </c:pt>
                <c:pt idx="8">
                  <c:v>-9.444742934945614</c:v>
                </c:pt>
                <c:pt idx="9">
                  <c:v>-8.2273220624040526</c:v>
                </c:pt>
                <c:pt idx="10">
                  <c:v>-8.8124142719734095</c:v>
                </c:pt>
                <c:pt idx="11">
                  <c:v>-3.534829503240847</c:v>
                </c:pt>
                <c:pt idx="12">
                  <c:v>-1.1262571072193199</c:v>
                </c:pt>
                <c:pt idx="13">
                  <c:v>-3.9443473157849689</c:v>
                </c:pt>
                <c:pt idx="14">
                  <c:v>-6.3099246418199328</c:v>
                </c:pt>
                <c:pt idx="15">
                  <c:v>-4.7619892860566084</c:v>
                </c:pt>
              </c:numCache>
            </c:numRef>
          </c:val>
          <c:smooth val="0"/>
          <c:extLst>
            <c:ext xmlns:c16="http://schemas.microsoft.com/office/drawing/2014/chart" uri="{C3380CC4-5D6E-409C-BE32-E72D297353CC}">
              <c16:uniqueId val="{00000001-4907-401B-A464-9E0128D91B5C}"/>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23532790289545122"/>
          <c:y val="0.92964945487583284"/>
          <c:w val="0.52611204366172548"/>
          <c:h val="5.19637193781815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91806598566538E-2"/>
          <c:y val="0"/>
          <c:w val="0.85267158425790146"/>
          <c:h val="0.77569805389561342"/>
        </c:manualLayout>
      </c:layout>
      <c:barChart>
        <c:barDir val="col"/>
        <c:grouping val="clustered"/>
        <c:varyColors val="0"/>
        <c:ser>
          <c:idx val="0"/>
          <c:order val="0"/>
          <c:tx>
            <c:strRef>
              <c:f>Sheet1!$B$1</c:f>
              <c:strCache>
                <c:ptCount val="1"/>
                <c:pt idx="0">
                  <c:v>沪深两市:融资融券余额</c:v>
                </c:pt>
              </c:strCache>
            </c:strRef>
          </c:tx>
          <c:spPr>
            <a:solidFill>
              <a:srgbClr val="000066"/>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m/d/yyyy</c:formatCode>
                <c:ptCount val="17"/>
                <c:pt idx="0">
                  <c:v>44620</c:v>
                </c:pt>
                <c:pt idx="1">
                  <c:v>44617</c:v>
                </c:pt>
                <c:pt idx="2">
                  <c:v>44616</c:v>
                </c:pt>
                <c:pt idx="3">
                  <c:v>44615</c:v>
                </c:pt>
                <c:pt idx="4">
                  <c:v>44614</c:v>
                </c:pt>
                <c:pt idx="5">
                  <c:v>44613</c:v>
                </c:pt>
                <c:pt idx="6">
                  <c:v>44610</c:v>
                </c:pt>
                <c:pt idx="7">
                  <c:v>44609</c:v>
                </c:pt>
                <c:pt idx="8">
                  <c:v>44608</c:v>
                </c:pt>
                <c:pt idx="9">
                  <c:v>44607</c:v>
                </c:pt>
                <c:pt idx="10">
                  <c:v>44606</c:v>
                </c:pt>
                <c:pt idx="11">
                  <c:v>44603</c:v>
                </c:pt>
                <c:pt idx="12">
                  <c:v>44602</c:v>
                </c:pt>
                <c:pt idx="13">
                  <c:v>44601</c:v>
                </c:pt>
                <c:pt idx="14">
                  <c:v>44600</c:v>
                </c:pt>
                <c:pt idx="15">
                  <c:v>44599</c:v>
                </c:pt>
                <c:pt idx="16">
                  <c:v>44589</c:v>
                </c:pt>
              </c:numCache>
            </c:numRef>
          </c:cat>
          <c:val>
            <c:numRef>
              <c:f>Sheet1!$B$2:$B$18</c:f>
              <c:numCache>
                <c:formatCode>0.00</c:formatCode>
                <c:ptCount val="17"/>
                <c:pt idx="0">
                  <c:v>1.7271601792329998</c:v>
                </c:pt>
                <c:pt idx="1">
                  <c:v>1.725245309618</c:v>
                </c:pt>
                <c:pt idx="2">
                  <c:v>1.727121320487</c:v>
                </c:pt>
                <c:pt idx="3">
                  <c:v>1.7339217340989999</c:v>
                </c:pt>
                <c:pt idx="4">
                  <c:v>1.725288468627</c:v>
                </c:pt>
                <c:pt idx="5">
                  <c:v>1.7231878578169999</c:v>
                </c:pt>
                <c:pt idx="6">
                  <c:v>1.716786541237</c:v>
                </c:pt>
                <c:pt idx="7">
                  <c:v>1.7212823504169998</c:v>
                </c:pt>
                <c:pt idx="8">
                  <c:v>1.7202399131549999</c:v>
                </c:pt>
                <c:pt idx="9">
                  <c:v>1.7181518525420001</c:v>
                </c:pt>
                <c:pt idx="10">
                  <c:v>1.7158954725160001</c:v>
                </c:pt>
                <c:pt idx="11">
                  <c:v>1.7140530201900002</c:v>
                </c:pt>
                <c:pt idx="12">
                  <c:v>1.7213516012169998</c:v>
                </c:pt>
                <c:pt idx="13">
                  <c:v>1.7224877442960003</c:v>
                </c:pt>
                <c:pt idx="14">
                  <c:v>1.7176080852030002</c:v>
                </c:pt>
                <c:pt idx="15">
                  <c:v>1.717973637422</c:v>
                </c:pt>
                <c:pt idx="16">
                  <c:v>1.713210200774</c:v>
                </c:pt>
              </c:numCache>
            </c:numRef>
          </c:val>
          <c:extLst>
            <c:ext xmlns:c16="http://schemas.microsoft.com/office/drawing/2014/chart" uri="{C3380CC4-5D6E-409C-BE32-E72D297353CC}">
              <c16:uniqueId val="{00000001-55D0-45F3-BF92-96AEB5D1E494}"/>
            </c:ext>
          </c:extLst>
        </c:ser>
        <c:dLbls>
          <c:showLegendKey val="0"/>
          <c:showVal val="0"/>
          <c:showCatName val="0"/>
          <c:showSerName val="0"/>
          <c:showPercent val="0"/>
          <c:showBubbleSize val="0"/>
        </c:dLbls>
        <c:gapWidth val="150"/>
        <c:axId val="440885216"/>
        <c:axId val="440887568"/>
      </c:barChart>
      <c:catAx>
        <c:axId val="440885216"/>
        <c:scaling>
          <c:orientation val="maxMin"/>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568"/>
        <c:crosses val="autoZero"/>
        <c:auto val="0"/>
        <c:lblAlgn val="ctr"/>
        <c:lblOffset val="100"/>
        <c:tickMarkSkip val="1"/>
        <c:noMultiLvlLbl val="1"/>
      </c:catAx>
      <c:valAx>
        <c:axId val="440887568"/>
        <c:scaling>
          <c:orientation val="minMax"/>
          <c:min val="1.7000000000000002"/>
        </c:scaling>
        <c:delete val="1"/>
        <c:axPos val="r"/>
        <c:numFmt formatCode="0.00" sourceLinked="1"/>
        <c:majorTickMark val="out"/>
        <c:minorTickMark val="none"/>
        <c:tickLblPos val="high"/>
        <c:crossAx val="440885216"/>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月成交量</c:v>
                </c:pt>
              </c:strCache>
            </c:strRef>
          </c:tx>
          <c:spPr>
            <a:solidFill>
              <a:schemeClr val="accent1"/>
            </a:solidFill>
            <a:ln>
              <a:noFill/>
            </a:ln>
            <a:effectLst/>
          </c:spPr>
          <c:invertIfNegative val="0"/>
          <c:cat>
            <c:strRef>
              <c:f>Sheet1!$A$2:$A$11</c:f>
              <c:strCache>
                <c:ptCount val="10"/>
                <c:pt idx="0">
                  <c:v>螺纹钢2205</c:v>
                </c:pt>
                <c:pt idx="1">
                  <c:v>豆粕2205</c:v>
                </c:pt>
                <c:pt idx="2">
                  <c:v>PTA205</c:v>
                </c:pt>
                <c:pt idx="3">
                  <c:v>纯碱205</c:v>
                </c:pt>
                <c:pt idx="4">
                  <c:v>甲醇205</c:v>
                </c:pt>
                <c:pt idx="5">
                  <c:v>PVC2205</c:v>
                </c:pt>
                <c:pt idx="6">
                  <c:v>棕榈油2205</c:v>
                </c:pt>
                <c:pt idx="7">
                  <c:v>铁矿石2205</c:v>
                </c:pt>
                <c:pt idx="8">
                  <c:v>豆油2205</c:v>
                </c:pt>
                <c:pt idx="9">
                  <c:v>菜粕205</c:v>
                </c:pt>
              </c:strCache>
            </c:strRef>
          </c:cat>
          <c:val>
            <c:numRef>
              <c:f>Sheet1!$B$2:$B$11</c:f>
              <c:numCache>
                <c:formatCode>_(* #,##0.00_);_(* \(#,##0.00\);_(* "-"??_);_(@_)</c:formatCode>
                <c:ptCount val="10"/>
                <c:pt idx="0">
                  <c:v>2626.6042000000002</c:v>
                </c:pt>
                <c:pt idx="1">
                  <c:v>2424.578</c:v>
                </c:pt>
                <c:pt idx="2">
                  <c:v>2142.4512</c:v>
                </c:pt>
                <c:pt idx="3">
                  <c:v>1851.5744999999999</c:v>
                </c:pt>
                <c:pt idx="4">
                  <c:v>1609.7754</c:v>
                </c:pt>
                <c:pt idx="5">
                  <c:v>1553.5785000000001</c:v>
                </c:pt>
                <c:pt idx="6">
                  <c:v>1391.9591</c:v>
                </c:pt>
                <c:pt idx="7">
                  <c:v>1318.1994</c:v>
                </c:pt>
                <c:pt idx="8">
                  <c:v>1258.6860999999999</c:v>
                </c:pt>
                <c:pt idx="9">
                  <c:v>1210.1202000000001</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219"/>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noFill/>
              </a:ln>
              <a:effectLst/>
            </c:spPr>
          </c:marker>
          <c:dPt>
            <c:idx val="0"/>
            <c:marker>
              <c:symbol val="circle"/>
              <c:size val="5"/>
              <c:spPr>
                <a:solidFill>
                  <a:srgbClr val="00B050"/>
                </a:solidFill>
                <a:ln w="22225">
                  <a:noFill/>
                </a:ln>
                <a:effectLst/>
              </c:spPr>
            </c:marker>
            <c:bubble3D val="0"/>
            <c:extLst>
              <c:ext xmlns:c16="http://schemas.microsoft.com/office/drawing/2014/chart" uri="{C3380CC4-5D6E-409C-BE32-E72D297353CC}">
                <c16:uniqueId val="{00000001-47D1-4091-95D2-98F29B643DBB}"/>
              </c:ext>
            </c:extLst>
          </c:dPt>
          <c:dPt>
            <c:idx val="3"/>
            <c:marker>
              <c:symbol val="circle"/>
              <c:size val="5"/>
              <c:spPr>
                <a:solidFill>
                  <a:srgbClr val="00B050"/>
                </a:solidFill>
                <a:ln w="22225">
                  <a:noFill/>
                </a:ln>
                <a:effectLst/>
              </c:spPr>
            </c:marker>
            <c:bubble3D val="0"/>
            <c:extLst>
              <c:ext xmlns:c16="http://schemas.microsoft.com/office/drawing/2014/chart" uri="{C3380CC4-5D6E-409C-BE32-E72D297353CC}">
                <c16:uniqueId val="{00000002-47D1-4091-95D2-98F29B643DBB}"/>
              </c:ext>
            </c:extLst>
          </c:dPt>
          <c:dPt>
            <c:idx val="7"/>
            <c:marker>
              <c:symbol val="circle"/>
              <c:size val="5"/>
              <c:spPr>
                <a:solidFill>
                  <a:srgbClr val="00B050"/>
                </a:solidFill>
                <a:ln w="22225">
                  <a:noFill/>
                </a:ln>
                <a:effectLst/>
              </c:spPr>
            </c:marker>
            <c:bubble3D val="0"/>
            <c:extLst>
              <c:ext xmlns:c16="http://schemas.microsoft.com/office/drawing/2014/chart" uri="{C3380CC4-5D6E-409C-BE32-E72D297353CC}">
                <c16:uniqueId val="{00000003-47D1-4091-95D2-98F29B643DBB}"/>
              </c:ext>
            </c:extLst>
          </c:dPt>
          <c:xVal>
            <c:strRef>
              <c:f>Sheet1!$A$2:$A$11</c:f>
              <c:strCache>
                <c:ptCount val="10"/>
                <c:pt idx="0">
                  <c:v>螺纹钢2205</c:v>
                </c:pt>
                <c:pt idx="1">
                  <c:v>豆粕2205</c:v>
                </c:pt>
                <c:pt idx="2">
                  <c:v>PTA205</c:v>
                </c:pt>
                <c:pt idx="3">
                  <c:v>纯碱205</c:v>
                </c:pt>
                <c:pt idx="4">
                  <c:v>甲醇205</c:v>
                </c:pt>
                <c:pt idx="5">
                  <c:v>PVC2205</c:v>
                </c:pt>
                <c:pt idx="6">
                  <c:v>棕榈油2205</c:v>
                </c:pt>
                <c:pt idx="7">
                  <c:v>铁矿石2205</c:v>
                </c:pt>
                <c:pt idx="8">
                  <c:v>豆油2205</c:v>
                </c:pt>
                <c:pt idx="9">
                  <c:v>菜粕205</c:v>
                </c:pt>
              </c:strCache>
            </c:strRef>
          </c:xVal>
          <c:yVal>
            <c:numRef>
              <c:f>Sheet1!$C$2:$C$11</c:f>
              <c:numCache>
                <c:formatCode>0.00</c:formatCode>
                <c:ptCount val="10"/>
                <c:pt idx="0">
                  <c:v>-1.4903</c:v>
                </c:pt>
                <c:pt idx="1">
                  <c:v>14.701499999999999</c:v>
                </c:pt>
                <c:pt idx="2">
                  <c:v>1.8077000000000001</c:v>
                </c:pt>
                <c:pt idx="3">
                  <c:v>-9.2405000000000008</c:v>
                </c:pt>
                <c:pt idx="4">
                  <c:v>0.73070000000000002</c:v>
                </c:pt>
                <c:pt idx="5">
                  <c:v>-3.1987000000000001</c:v>
                </c:pt>
                <c:pt idx="6">
                  <c:v>15.6624</c:v>
                </c:pt>
                <c:pt idx="7">
                  <c:v>-11.536099999999999</c:v>
                </c:pt>
                <c:pt idx="8">
                  <c:v>9.2653999999999996</c:v>
                </c:pt>
                <c:pt idx="9">
                  <c:v>13.512700000000001</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77468115658947345"/>
          <c:y val="0.95286530514683909"/>
          <c:w val="0.22531884341052658"/>
          <c:h val="4.713460783764086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2022/3/11</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大宗商品整体无论是活跃度还是折价率都有所下行。交易时间比上月少</a:t>
            </a:r>
            <a:r>
              <a:rPr lang="en-US" altLang="zh-CN" dirty="0">
                <a:latin typeface="Arial" panose="020B0604020202020204" pitchFamily="34" charset="0"/>
              </a:rPr>
              <a:t>1</a:t>
            </a:r>
            <a:r>
              <a:rPr lang="zh-CN" altLang="en-US" dirty="0">
                <a:latin typeface="Arial" panose="020B0604020202020204" pitchFamily="34" charset="0"/>
              </a:rPr>
              <a:t>周</a:t>
            </a: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在</a:t>
            </a:r>
            <a:r>
              <a:rPr lang="en-US" altLang="zh-CN" dirty="0">
                <a:latin typeface="Arial" panose="020B0604020202020204" pitchFamily="34" charset="0"/>
              </a:rPr>
              <a:t>1</a:t>
            </a:r>
            <a:r>
              <a:rPr lang="zh-CN" altLang="en-US" dirty="0">
                <a:latin typeface="Arial" panose="020B0604020202020204" pitchFamily="34" charset="0"/>
              </a:rPr>
              <a:t>月经历了大幅缩水之后，</a:t>
            </a:r>
            <a:r>
              <a:rPr lang="en-US" altLang="zh-CN" dirty="0">
                <a:latin typeface="Arial" panose="020B0604020202020204" pitchFamily="34" charset="0"/>
              </a:rPr>
              <a:t>2</a:t>
            </a:r>
            <a:r>
              <a:rPr lang="zh-CN" altLang="en-US" dirty="0">
                <a:latin typeface="Arial" panose="020B0604020202020204" pitchFamily="34" charset="0"/>
              </a:rPr>
              <a:t>月两融余额有所回升，增加近</a:t>
            </a:r>
            <a:r>
              <a:rPr lang="en-US" altLang="zh-CN" dirty="0">
                <a:latin typeface="Arial" panose="020B0604020202020204" pitchFamily="34" charset="0"/>
              </a:rPr>
              <a:t>140</a:t>
            </a:r>
            <a:r>
              <a:rPr lang="zh-CN" altLang="en-US" dirty="0">
                <a:latin typeface="Arial" panose="020B0604020202020204" pitchFamily="34" charset="0"/>
              </a:rPr>
              <a:t>亿元，市场投资者情绪有所企稳回升。</a:t>
            </a:r>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zh-CN" altLang="en-US" b="0" i="0" dirty="0">
                <a:solidFill>
                  <a:srgbClr val="4D4F53"/>
                </a:solidFill>
                <a:effectLst/>
                <a:latin typeface="Microsoft Yahei" panose="020B0503020204020204" pitchFamily="34" charset="-122"/>
                <a:ea typeface="Microsoft Yahei" panose="020B0503020204020204" pitchFamily="34" charset="-122"/>
              </a:rPr>
              <a:t>原油暴涨，马来西亚棕榈油库存可能大幅降低，引领现货棕榈油上涨</a:t>
            </a:r>
            <a:endParaRPr lang="en-US" altLang="zh-CN" b="0" i="0" dirty="0">
              <a:solidFill>
                <a:srgbClr val="4D4F53"/>
              </a:solidFill>
              <a:effectLst/>
              <a:latin typeface="Microsoft Yahei" panose="020B0503020204020204" pitchFamily="34" charset="-122"/>
              <a:ea typeface="Microsoft Yahei" panose="020B0503020204020204" pitchFamily="34" charset="-122"/>
            </a:endParaRPr>
          </a:p>
          <a:p>
            <a:pPr algn="l"/>
            <a:r>
              <a:rPr lang="zh-CN" altLang="en-US" b="0" i="0" dirty="0">
                <a:solidFill>
                  <a:srgbClr val="4D4F53"/>
                </a:solidFill>
                <a:effectLst/>
                <a:latin typeface="Microsoft Yahei" panose="020B0503020204020204" pitchFamily="34" charset="-122"/>
                <a:ea typeface="Microsoft Yahei" panose="020B0503020204020204" pitchFamily="34" charset="-122"/>
              </a:rPr>
              <a:t>俄罗斯和乌克兰同作为粮食出口大国，两国紧张局势升级直接引发了供应担忧，小麦等农产品期货价格集体飙涨。</a:t>
            </a:r>
            <a:endParaRPr lang="en-US" altLang="zh-CN" b="0" i="0" dirty="0">
              <a:solidFill>
                <a:srgbClr val="4D4F53"/>
              </a:solidFill>
              <a:effectLst/>
              <a:latin typeface="Microsoft Yahei" panose="020B0503020204020204" pitchFamily="34" charset="-122"/>
              <a:ea typeface="Microsoft Yahei" panose="020B0503020204020204" pitchFamily="34" charset="-122"/>
            </a:endParaRPr>
          </a:p>
          <a:p>
            <a:pPr algn="l"/>
            <a:r>
              <a:rPr lang="zh-CN" altLang="en-US" b="0" i="0" dirty="0">
                <a:solidFill>
                  <a:srgbClr val="4D4F53"/>
                </a:solidFill>
                <a:effectLst/>
                <a:latin typeface="Microsoft Yahei" panose="020B0503020204020204" pitchFamily="34" charset="-122"/>
                <a:ea typeface="Microsoft Yahei" panose="020B0503020204020204" pitchFamily="34" charset="-122"/>
              </a:rPr>
              <a:t>发改委、市场监管总局联合召开专题会议研究防范铁矿石过度囤积工作政策施压叠加国际形势突破</a:t>
            </a:r>
            <a:endParaRPr lang="en-US" altLang="zh-CN" b="0" i="0" dirty="0">
              <a:solidFill>
                <a:srgbClr val="4D4F53"/>
              </a:solidFill>
              <a:effectLst/>
              <a:latin typeface="Microsoft Yahei" panose="020B0503020204020204" pitchFamily="34" charset="-122"/>
              <a:ea typeface="Microsoft Yahei" panose="020B0503020204020204" pitchFamily="34" charset="-122"/>
            </a:endParaRPr>
          </a:p>
          <a:p>
            <a:pPr algn="l"/>
            <a:endParaRPr lang="zh-CN" altLang="en-US" b="0" i="0" dirty="0">
              <a:solidFill>
                <a:srgbClr val="4D4F53"/>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中石油上月一举跃升两位，到第六位</a:t>
            </a:r>
            <a:endParaRPr lang="en-US" altLang="zh-CN" dirty="0">
              <a:latin typeface="Arial" panose="020B0604020202020204" pitchFamily="34" charset="0"/>
            </a:endParaRPr>
          </a:p>
          <a:p>
            <a:r>
              <a:rPr lang="zh-CN" altLang="en-US" dirty="0">
                <a:latin typeface="Arial" panose="020B0604020202020204" pitchFamily="34" charset="0"/>
              </a:rPr>
              <a:t>东方财富下去了，泸州老窖上来两位，平安和牧原进（市场预计猪周期见底）前十</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l"/>
            <a:r>
              <a:rPr lang="zh-CN" altLang="en-US" sz="1200" b="0" i="0" kern="1200" dirty="0">
                <a:solidFill>
                  <a:schemeClr val="tx1"/>
                </a:solidFill>
                <a:effectLst/>
                <a:latin typeface="+mn-lt"/>
                <a:ea typeface="+mn-ea"/>
                <a:cs typeface="+mn-cs"/>
              </a:rPr>
              <a:t>东数西算概念</a:t>
            </a:r>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银亿</a:t>
            </a:r>
            <a:r>
              <a:rPr lang="en-US" altLang="zh-CN" sz="1200" b="0" i="0" u="none" kern="1200" dirty="0">
                <a:solidFill>
                  <a:srgbClr val="000000"/>
                </a:solidFill>
                <a:effectLst/>
                <a:latin typeface="+mn-lt"/>
                <a:ea typeface="Microsoft Yahei" panose="020B0503020204020204" pitchFamily="34" charset="-122"/>
                <a:cs typeface="+mn-cs"/>
              </a:rPr>
              <a:t>2</a:t>
            </a:r>
            <a:r>
              <a:rPr lang="zh-CN" altLang="en-US" sz="1200" b="0" i="0" u="none" kern="1200" dirty="0">
                <a:solidFill>
                  <a:srgbClr val="000000"/>
                </a:solidFill>
                <a:effectLst/>
                <a:latin typeface="+mn-lt"/>
                <a:ea typeface="Microsoft Yahei" panose="020B0503020204020204" pitchFamily="34" charset="-122"/>
                <a:cs typeface="+mn-cs"/>
              </a:rPr>
              <a:t>月准备重整“知豆”，并于近日完成</a:t>
            </a:r>
            <a:endParaRPr lang="en-US" altLang="zh-CN" sz="1200" b="0" i="0" u="none" kern="1200" dirty="0">
              <a:solidFill>
                <a:srgbClr val="000000"/>
              </a:solidFill>
              <a:effectLst/>
              <a:latin typeface="+mn-lt"/>
              <a:ea typeface="Microsoft Yahei" panose="020B0503020204020204" pitchFamily="34" charset="-122"/>
              <a:cs typeface="+mn-cs"/>
            </a:endParaRPr>
          </a:p>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实达逼近退市，在福建省国资委出手后</a:t>
            </a:r>
            <a:r>
              <a:rPr lang="en-US" altLang="zh-CN" sz="1200" b="0" i="0" u="none" kern="1200" dirty="0">
                <a:solidFill>
                  <a:srgbClr val="000000"/>
                </a:solidFill>
                <a:effectLst/>
                <a:latin typeface="+mn-lt"/>
                <a:ea typeface="Microsoft Yahei" panose="020B0503020204020204" pitchFamily="34" charset="-122"/>
                <a:cs typeface="+mn-cs"/>
              </a:rPr>
              <a:t>3</a:t>
            </a:r>
            <a:r>
              <a:rPr lang="zh-CN" altLang="en-US" sz="1200" b="0" i="0" u="none" kern="1200" dirty="0">
                <a:solidFill>
                  <a:srgbClr val="000000"/>
                </a:solidFill>
                <a:effectLst/>
                <a:latin typeface="+mn-lt"/>
                <a:ea typeface="Microsoft Yahei" panose="020B0503020204020204" pitchFamily="34" charset="-122"/>
                <a:cs typeface="+mn-cs"/>
              </a:rPr>
              <a:t>跌停后</a:t>
            </a:r>
            <a:r>
              <a:rPr lang="en-US" altLang="zh-CN" sz="1200" b="0" i="0" u="none" kern="1200" dirty="0">
                <a:solidFill>
                  <a:srgbClr val="000000"/>
                </a:solidFill>
                <a:effectLst/>
                <a:latin typeface="+mn-lt"/>
                <a:ea typeface="Microsoft Yahei" panose="020B0503020204020204" pitchFamily="34" charset="-122"/>
                <a:cs typeface="+mn-cs"/>
              </a:rPr>
              <a:t>15</a:t>
            </a:r>
            <a:r>
              <a:rPr lang="zh-CN" altLang="en-US" sz="1200" b="0" i="0" u="none" kern="1200" dirty="0">
                <a:solidFill>
                  <a:srgbClr val="000000"/>
                </a:solidFill>
                <a:effectLst/>
                <a:latin typeface="+mn-lt"/>
                <a:ea typeface="Microsoft Yahei" panose="020B0503020204020204" pitchFamily="34" charset="-122"/>
                <a:cs typeface="+mn-cs"/>
              </a:rPr>
              <a:t>连板</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b="0" i="0" dirty="0">
                <a:solidFill>
                  <a:srgbClr val="333333"/>
                </a:solidFill>
                <a:effectLst/>
                <a:latin typeface="arial" panose="020B0604020202020204" pitchFamily="34" charset="0"/>
              </a:rPr>
              <a:t>坚朗五金毛利下滑，杀业绩</a:t>
            </a:r>
            <a:endParaRPr lang="en-US" altLang="zh-CN"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石头科技扣非净利负增长股价狂跌，雷军携高管抛售</a:t>
            </a:r>
            <a:r>
              <a:rPr lang="en-US" altLang="zh-CN" b="0" i="0" dirty="0">
                <a:solidFill>
                  <a:srgbClr val="333333"/>
                </a:solidFill>
                <a:effectLst/>
                <a:latin typeface="arial" panose="020B0604020202020204" pitchFamily="34" charset="0"/>
              </a:rPr>
              <a:t>50</a:t>
            </a:r>
            <a:r>
              <a:rPr lang="zh-CN" altLang="en-US" b="0" i="0" dirty="0">
                <a:solidFill>
                  <a:srgbClr val="333333"/>
                </a:solidFill>
                <a:effectLst/>
                <a:latin typeface="arial" panose="020B0604020202020204" pitchFamily="34" charset="0"/>
              </a:rPr>
              <a:t>亿股份</a:t>
            </a:r>
          </a:p>
          <a:p>
            <a:r>
              <a:rPr lang="zh-CN" altLang="en-US" b="0" i="0" dirty="0">
                <a:solidFill>
                  <a:srgbClr val="333333"/>
                </a:solidFill>
                <a:effectLst/>
                <a:latin typeface="arial" panose="020B0604020202020204" pitchFamily="34" charset="0"/>
              </a:rPr>
              <a:t>深南主营业务收入下降，产品销售毛利有所收窄，即将</a:t>
            </a:r>
            <a:r>
              <a:rPr lang="en-US" altLang="zh-CN" b="0" i="0" dirty="0" err="1">
                <a:solidFill>
                  <a:srgbClr val="333333"/>
                </a:solidFill>
                <a:effectLst/>
                <a:latin typeface="arial" panose="020B0604020202020204" pitchFamily="34" charset="0"/>
              </a:rPr>
              <a:t>st</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吉翔股份，新能源产业链</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海辰药业，新冠药概念</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南凌科技，东数西算概念，大股东减持</a:t>
            </a:r>
          </a:p>
        </p:txBody>
      </p:sp>
    </p:spTree>
    <p:extLst>
      <p:ext uri="{BB962C8B-B14F-4D97-AF65-F5344CB8AC3E}">
        <p14:creationId xmlns:p14="http://schemas.microsoft.com/office/powerpoint/2010/main" val="213797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17</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ST</a:t>
            </a:r>
            <a:r>
              <a:rPr lang="zh-CN" altLang="en-US" b="0" i="0" dirty="0">
                <a:solidFill>
                  <a:srgbClr val="000000"/>
                </a:solidFill>
                <a:effectLst/>
                <a:latin typeface="Microsoft Yahei" panose="020B0503020204020204" pitchFamily="34" charset="-122"/>
                <a:ea typeface="Microsoft Yahei" panose="020B0503020204020204" pitchFamily="34" charset="-122"/>
              </a:rPr>
              <a:t>银亿拟出资不超过</a:t>
            </a:r>
            <a:r>
              <a:rPr lang="en-US" altLang="zh-CN" b="0" i="0" dirty="0">
                <a:solidFill>
                  <a:srgbClr val="000000"/>
                </a:solidFill>
                <a:effectLst/>
                <a:latin typeface="Microsoft Yahei" panose="020B0503020204020204" pitchFamily="34" charset="-122"/>
                <a:ea typeface="Microsoft Yahei" panose="020B0503020204020204" pitchFamily="34" charset="-122"/>
              </a:rPr>
              <a:t>4</a:t>
            </a:r>
            <a:r>
              <a:rPr lang="zh-CN" altLang="en-US" b="0" i="0" dirty="0">
                <a:solidFill>
                  <a:srgbClr val="000000"/>
                </a:solidFill>
                <a:effectLst/>
                <a:latin typeface="Microsoft Yahei" panose="020B0503020204020204" pitchFamily="34" charset="-122"/>
                <a:ea typeface="Microsoft Yahei" panose="020B0503020204020204" pitchFamily="34" charset="-122"/>
              </a:rPr>
              <a:t>亿元参与知豆汽车重整，</a:t>
            </a:r>
            <a:r>
              <a:rPr lang="en-US" altLang="zh-CN" b="0" i="0" dirty="0">
                <a:solidFill>
                  <a:srgbClr val="000000"/>
                </a:solidFill>
                <a:effectLst/>
                <a:latin typeface="Microsoft Yahei" panose="020B0503020204020204" pitchFamily="34" charset="-122"/>
                <a:ea typeface="Microsoft Yahei" panose="020B0503020204020204" pitchFamily="34" charset="-122"/>
              </a:rPr>
              <a:t>1</a:t>
            </a:r>
            <a:r>
              <a:rPr lang="zh-CN" altLang="en-US" b="0" i="0" dirty="0">
                <a:solidFill>
                  <a:srgbClr val="000000"/>
                </a:solidFill>
                <a:effectLst/>
                <a:latin typeface="Microsoft Yahei" panose="020B0503020204020204" pitchFamily="34" charset="-122"/>
                <a:ea typeface="Microsoft Yahei" panose="020B0503020204020204" pitchFamily="34" charset="-122"/>
              </a:rPr>
              <a:t>月底还有</a:t>
            </a:r>
            <a:r>
              <a:rPr lang="en-US" altLang="zh-CN" b="0" i="0" dirty="0">
                <a:solidFill>
                  <a:srgbClr val="000000"/>
                </a:solidFill>
                <a:effectLst/>
                <a:latin typeface="Microsoft Yahei" panose="020B0503020204020204" pitchFamily="34" charset="-122"/>
                <a:ea typeface="Microsoft Yahei" panose="020B0503020204020204" pitchFamily="34" charset="-122"/>
              </a:rPr>
              <a:t>72.33%</a:t>
            </a:r>
            <a:r>
              <a:rPr lang="zh-CN" altLang="en-US" b="0" i="0" dirty="0">
                <a:solidFill>
                  <a:srgbClr val="000000"/>
                </a:solidFill>
                <a:effectLst/>
                <a:latin typeface="Microsoft Yahei" panose="020B0503020204020204" pitchFamily="34" charset="-122"/>
                <a:ea typeface="Microsoft Yahei" panose="020B0503020204020204" pitchFamily="34" charset="-122"/>
              </a:rPr>
              <a:t>的质押</a:t>
            </a:r>
            <a:endParaRPr lang="en-US" altLang="zh-CN" b="0" dirty="0"/>
          </a:p>
        </p:txBody>
      </p:sp>
    </p:spTree>
    <p:extLst>
      <p:ext uri="{BB962C8B-B14F-4D97-AF65-F5344CB8AC3E}">
        <p14:creationId xmlns:p14="http://schemas.microsoft.com/office/powerpoint/2010/main" val="259373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股权转让质押、冻结</a:t>
            </a:r>
            <a:endParaRPr lang="en-US" altLang="zh-CN" dirty="0"/>
          </a:p>
          <a:p>
            <a:r>
              <a:rPr lang="zh-CN" altLang="en-US" dirty="0"/>
              <a:t>开元教育：补充流动资金</a:t>
            </a:r>
            <a:endParaRPr lang="en-US" altLang="zh-CN" dirty="0"/>
          </a:p>
          <a:p>
            <a:r>
              <a:rPr lang="zh-CN" altLang="en-US" dirty="0"/>
              <a:t>华通热力：质押担保</a:t>
            </a:r>
            <a:endParaRPr lang="en-US" altLang="zh-CN" dirty="0"/>
          </a:p>
          <a:p>
            <a:r>
              <a:rPr lang="zh-CN" altLang="en-US" dirty="0"/>
              <a:t>古鳌科技：用于自身生产经营</a:t>
            </a:r>
            <a:endParaRPr lang="en-US" altLang="zh-CN" dirty="0"/>
          </a:p>
          <a:p>
            <a:r>
              <a:rPr lang="zh-CN" altLang="en-US" dirty="0"/>
              <a:t>世纪天鸿：融资</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43356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r>
              <a:rPr lang="zh-CN" altLang="en-US" dirty="0">
                <a:ea typeface="宋体" panose="02010600030101010101" pitchFamily="2" charset="-122"/>
              </a:rPr>
              <a:t>中信证券：</a:t>
            </a:r>
            <a:r>
              <a:rPr lang="zh-CN" altLang="en-US" b="1" i="0" dirty="0">
                <a:solidFill>
                  <a:srgbClr val="000000"/>
                </a:solidFill>
                <a:effectLst/>
                <a:latin typeface="-apple-system"/>
              </a:rPr>
              <a:t>紧扣“稳增长”主线，重点围绕“两个低位”继续布局优质蓝筹。</a:t>
            </a:r>
            <a:r>
              <a:rPr lang="zh-CN" altLang="en-US" b="0" i="0" dirty="0">
                <a:solidFill>
                  <a:srgbClr val="000000"/>
                </a:solidFill>
                <a:effectLst/>
                <a:latin typeface="-apple-system"/>
              </a:rPr>
              <a:t>具体包括：</a:t>
            </a:r>
            <a:r>
              <a:rPr lang="en-US" altLang="zh-CN" b="0" i="0" dirty="0">
                <a:solidFill>
                  <a:srgbClr val="000000"/>
                </a:solidFill>
                <a:effectLst/>
                <a:latin typeface="-apple-system"/>
              </a:rPr>
              <a:t>1</a:t>
            </a:r>
            <a:r>
              <a:rPr lang="zh-CN" altLang="en-US" b="0" i="0" dirty="0">
                <a:solidFill>
                  <a:srgbClr val="000000"/>
                </a:solidFill>
                <a:effectLst/>
                <a:latin typeface="-apple-system"/>
              </a:rPr>
              <a:t>）基本面预期仍处于低位的品种，重点关注前期受成本问题压制的中游制造，如汽车、光伏风电设备等，基本面预期仍处于低位的航空和酒店；</a:t>
            </a:r>
            <a:r>
              <a:rPr lang="en-US" altLang="zh-CN" b="0" i="0" dirty="0">
                <a:solidFill>
                  <a:srgbClr val="000000"/>
                </a:solidFill>
                <a:effectLst/>
                <a:latin typeface="-apple-system"/>
              </a:rPr>
              <a:t>2</a:t>
            </a:r>
            <a:r>
              <a:rPr lang="zh-CN" altLang="en-US" b="0" i="0" dirty="0">
                <a:solidFill>
                  <a:srgbClr val="000000"/>
                </a:solidFill>
                <a:effectLst/>
                <a:latin typeface="-apple-system"/>
              </a:rPr>
              <a:t>）估值仍处于相对低位的品种，建议关注地产信用风险预期缓释后的优质开发商、建材和家居企业，经历中概股冲击后的港股互联网龙头，以及具备新材料等新业务发力能力的精细化工企业。</a:t>
            </a:r>
            <a:endParaRPr lang="en-US" altLang="zh-CN" b="0" i="0" dirty="0">
              <a:solidFill>
                <a:srgbClr val="000000"/>
              </a:solidFill>
              <a:effectLst/>
              <a:latin typeface="-apple-system"/>
            </a:endParaRPr>
          </a:p>
          <a:p>
            <a:endParaRPr lang="en-US" altLang="zh-CN" b="0" i="0" dirty="0">
              <a:solidFill>
                <a:srgbClr val="000000"/>
              </a:solidFill>
              <a:effectLst/>
              <a:latin typeface="-apple-system"/>
            </a:endParaRPr>
          </a:p>
          <a:p>
            <a:r>
              <a:rPr lang="zh-CN" altLang="en-US" b="0" i="0" dirty="0">
                <a:solidFill>
                  <a:srgbClr val="000000"/>
                </a:solidFill>
                <a:effectLst/>
                <a:latin typeface="-apple-system"/>
              </a:rPr>
              <a:t>天风证券：一是可能成为全年主线的</a:t>
            </a:r>
            <a:r>
              <a:rPr lang="en-US" altLang="zh-CN" b="0" i="0" dirty="0">
                <a:solidFill>
                  <a:srgbClr val="000000"/>
                </a:solidFill>
                <a:effectLst/>
                <a:latin typeface="-apple-system"/>
              </a:rPr>
              <a:t>TMT</a:t>
            </a:r>
            <a:r>
              <a:rPr lang="zh-CN" altLang="en-US" b="0" i="0" dirty="0">
                <a:solidFill>
                  <a:srgbClr val="000000"/>
                </a:solidFill>
                <a:effectLst/>
                <a:latin typeface="-apple-system"/>
              </a:rPr>
              <a:t>（</a:t>
            </a:r>
            <a:r>
              <a:rPr lang="zh-CN" altLang="en-US" b="1" i="0" dirty="0">
                <a:solidFill>
                  <a:srgbClr val="000000"/>
                </a:solidFill>
                <a:effectLst/>
                <a:latin typeface="-apple-system"/>
              </a:rPr>
              <a:t>智能汽车、元宇宙、</a:t>
            </a:r>
            <a:r>
              <a:rPr lang="en-US" altLang="zh-CN" b="1" i="0" dirty="0">
                <a:solidFill>
                  <a:srgbClr val="000000"/>
                </a:solidFill>
                <a:effectLst/>
                <a:latin typeface="-apple-system"/>
              </a:rPr>
              <a:t>5G+</a:t>
            </a:r>
            <a:r>
              <a:rPr lang="zh-CN" altLang="en-US" b="1" i="0" dirty="0">
                <a:solidFill>
                  <a:srgbClr val="000000"/>
                </a:solidFill>
                <a:effectLst/>
                <a:latin typeface="-apple-system"/>
              </a:rPr>
              <a:t>工业互联网、华为供应链和生态圈</a:t>
            </a:r>
            <a:r>
              <a:rPr lang="zh-CN" altLang="en-US" b="0" i="0" dirty="0">
                <a:solidFill>
                  <a:srgbClr val="000000"/>
                </a:solidFill>
                <a:effectLst/>
                <a:latin typeface="-apple-system"/>
              </a:rPr>
              <a:t>），二是景气赛道的超跌反弹（</a:t>
            </a:r>
            <a:r>
              <a:rPr lang="zh-CN" altLang="en-US" b="1" i="0" dirty="0">
                <a:solidFill>
                  <a:srgbClr val="000000"/>
                </a:solidFill>
                <a:effectLst/>
                <a:latin typeface="-apple-system"/>
              </a:rPr>
              <a:t>储能、电池、锂矿、军工</a:t>
            </a:r>
            <a:r>
              <a:rPr lang="zh-CN" altLang="en-US" b="0" i="0" dirty="0">
                <a:solidFill>
                  <a:srgbClr val="000000"/>
                </a:solidFill>
                <a:effectLst/>
                <a:latin typeface="-apple-system"/>
              </a:rPr>
              <a:t>等），三是稳增长中新的投资方向（</a:t>
            </a:r>
            <a:r>
              <a:rPr lang="zh-CN" altLang="en-US" b="1" i="0" dirty="0">
                <a:solidFill>
                  <a:srgbClr val="000000"/>
                </a:solidFill>
                <a:effectLst/>
                <a:latin typeface="-apple-system"/>
              </a:rPr>
              <a:t>核电、氢能源</a:t>
            </a:r>
            <a:r>
              <a:rPr lang="zh-CN" altLang="en-US" b="0" i="0" dirty="0">
                <a:solidFill>
                  <a:srgbClr val="000000"/>
                </a:solidFill>
                <a:effectLst/>
                <a:latin typeface="-apple-system"/>
              </a:rPr>
              <a:t>等）。</a:t>
            </a:r>
            <a:endParaRPr lang="en-US" altLang="zh-CN" b="0" i="0" dirty="0">
              <a:solidFill>
                <a:srgbClr val="000000"/>
              </a:solidFill>
              <a:effectLst/>
              <a:latin typeface="-apple-system"/>
            </a:endParaRPr>
          </a:p>
          <a:p>
            <a:endParaRPr lang="en-US" altLang="zh-CN" b="0" i="0" dirty="0">
              <a:solidFill>
                <a:srgbClr val="000000"/>
              </a:solidFill>
              <a:effectLst/>
              <a:latin typeface="-apple-system"/>
              <a:ea typeface="宋体" panose="02010600030101010101" pitchFamily="2" charset="-122"/>
            </a:endParaRPr>
          </a:p>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720000" algn="just">
              <a:lnSpc>
                <a:spcPct val="200000"/>
              </a:lnSpc>
              <a:defRPr/>
            </a:pPr>
            <a:r>
              <a:rPr lang="zh-CN" altLang="en-US" dirty="0">
                <a:solidFill>
                  <a:srgbClr val="151515"/>
                </a:solidFill>
                <a:latin typeface="Microsoft YaHei" panose="020B0503020204020204" pitchFamily="34" charset="-122"/>
                <a:ea typeface="Microsoft YaHei" panose="020B0503020204020204" pitchFamily="34" charset="-122"/>
              </a:rPr>
              <a:t>进入</a:t>
            </a:r>
            <a:r>
              <a:rPr lang="en-US" altLang="zh-CN" dirty="0">
                <a:solidFill>
                  <a:srgbClr val="151515"/>
                </a:solidFill>
                <a:latin typeface="Microsoft YaHei" panose="020B0503020204020204" pitchFamily="34" charset="-122"/>
                <a:ea typeface="Microsoft YaHei" panose="020B0503020204020204" pitchFamily="34" charset="-122"/>
              </a:rPr>
              <a:t>1</a:t>
            </a:r>
            <a:r>
              <a:rPr lang="zh-CN" altLang="en-US" dirty="0">
                <a:solidFill>
                  <a:srgbClr val="151515"/>
                </a:solidFill>
                <a:latin typeface="Microsoft YaHei" panose="020B0503020204020204" pitchFamily="34" charset="-122"/>
                <a:ea typeface="Microsoft YaHei" panose="020B0503020204020204" pitchFamily="34" charset="-122"/>
              </a:rPr>
              <a:t>月，在美联储鹰派言论影响下，海外市场对</a:t>
            </a:r>
            <a:r>
              <a:rPr lang="en-US" altLang="zh-CN" dirty="0">
                <a:solidFill>
                  <a:srgbClr val="151515"/>
                </a:solidFill>
                <a:latin typeface="Microsoft YaHei" panose="020B0503020204020204" pitchFamily="34" charset="-122"/>
                <a:ea typeface="Microsoft YaHei" panose="020B0503020204020204" pitchFamily="34" charset="-122"/>
              </a:rPr>
              <a:t>2022</a:t>
            </a:r>
            <a:r>
              <a:rPr lang="zh-CN" altLang="en-US" dirty="0">
                <a:solidFill>
                  <a:srgbClr val="151515"/>
                </a:solidFill>
                <a:latin typeface="Microsoft YaHei" panose="020B0503020204020204" pitchFamily="34" charset="-122"/>
                <a:ea typeface="Microsoft YaHei" panose="020B0503020204020204" pitchFamily="34" charset="-122"/>
              </a:rPr>
              <a:t>年缩表进度加快的预期增强，美债收益率快速上行，美股调整，同时</a:t>
            </a:r>
            <a:r>
              <a:rPr lang="en-US" altLang="zh-CN" dirty="0">
                <a:solidFill>
                  <a:srgbClr val="151515"/>
                </a:solidFill>
                <a:latin typeface="Microsoft YaHei" panose="020B0503020204020204" pitchFamily="34" charset="-122"/>
                <a:ea typeface="Microsoft YaHei" panose="020B0503020204020204" pitchFamily="34" charset="-122"/>
              </a:rPr>
              <a:t>A</a:t>
            </a:r>
            <a:r>
              <a:rPr lang="zh-CN" altLang="en-US" dirty="0">
                <a:solidFill>
                  <a:srgbClr val="151515"/>
                </a:solidFill>
                <a:latin typeface="Microsoft YaHei" panose="020B0503020204020204" pitchFamily="34" charset="-122"/>
                <a:ea typeface="Microsoft YaHei" panose="020B0503020204020204" pitchFamily="34" charset="-122"/>
              </a:rPr>
              <a:t>股与海外权益风险产生共振。内部来看，国内宏观数据表现平平，前期强势的新能源赛道在双碳政策预期的影响下迎来调整，同时机构调仓也引发了部分资金恐慌性卖出，投资者情绪下降。</a:t>
            </a:r>
            <a:endParaRPr lang="en-US" altLang="zh-CN" dirty="0">
              <a:solidFill>
                <a:srgbClr val="151515"/>
              </a:solidFill>
              <a:latin typeface="Microsoft YaHei" panose="020B0503020204020204" pitchFamily="34" charset="-122"/>
              <a:ea typeface="Microsoft YaHei" panose="020B0503020204020204" pitchFamily="34" charset="-122"/>
            </a:endParaRPr>
          </a:p>
          <a:p>
            <a:pPr indent="720000" algn="just">
              <a:lnSpc>
                <a:spcPct val="200000"/>
              </a:lnSpc>
              <a:defRPr/>
            </a:pPr>
            <a:r>
              <a:rPr lang="en-US" altLang="zh-CN" dirty="0">
                <a:solidFill>
                  <a:srgbClr val="151515"/>
                </a:solidFill>
                <a:latin typeface="Microsoft YaHei" panose="020B0503020204020204" pitchFamily="34" charset="-122"/>
                <a:ea typeface="Microsoft YaHei" panose="020B0503020204020204" pitchFamily="34" charset="-122"/>
              </a:rPr>
              <a:t>2</a:t>
            </a:r>
            <a:r>
              <a:rPr lang="zh-CN" altLang="en-US" dirty="0">
                <a:solidFill>
                  <a:srgbClr val="151515"/>
                </a:solidFill>
                <a:latin typeface="Microsoft YaHei" panose="020B0503020204020204" pitchFamily="34" charset="-122"/>
                <a:ea typeface="Microsoft YaHei" panose="020B0503020204020204" pitchFamily="34" charset="-122"/>
              </a:rPr>
              <a:t>月以来，整体市场流动性较为充裕，短期市场恐慌情绪已经有所释放，正如大部分券商所言，市场“情绪底”或已到来。同时在稳增长和流动性宽松的大背景下，后市或存在一定的修复空间，相关行业及板块或将受益，而基建是一个重要的着力点，可以多关注基建相关企业，电网相关产业链等等。 </a:t>
            </a:r>
            <a:endParaRPr lang="en-US" altLang="zh-CN" dirty="0">
              <a:solidFill>
                <a:srgbClr val="151515"/>
              </a:solidFill>
              <a:latin typeface="Microsoft YaHei" panose="020B0503020204020204" pitchFamily="34" charset="-122"/>
              <a:ea typeface="Microsoft YaHei" panose="020B0503020204020204" pitchFamily="34" charset="-122"/>
            </a:endParaRPr>
          </a:p>
          <a:p>
            <a:pPr indent="720000" algn="just">
              <a:lnSpc>
                <a:spcPct val="200000"/>
              </a:lnSpc>
              <a:defRPr/>
            </a:pPr>
            <a:r>
              <a:rPr lang="zh-CN" altLang="en-US" dirty="0">
                <a:solidFill>
                  <a:srgbClr val="151515"/>
                </a:solidFill>
                <a:latin typeface="Microsoft YaHei" panose="020B0503020204020204" pitchFamily="34" charset="-122"/>
                <a:ea typeface="Microsoft YaHei" panose="020B0503020204020204" pitchFamily="34" charset="-122"/>
              </a:rPr>
              <a:t>从政策层面看， </a:t>
            </a:r>
            <a:r>
              <a:rPr lang="en-US" altLang="zh-CN" dirty="0">
                <a:solidFill>
                  <a:srgbClr val="151515"/>
                </a:solidFill>
                <a:latin typeface="Microsoft YaHei" panose="020B0503020204020204" pitchFamily="34" charset="-122"/>
                <a:ea typeface="Microsoft YaHei" panose="020B0503020204020204" pitchFamily="34" charset="-122"/>
              </a:rPr>
              <a:t>2021</a:t>
            </a:r>
            <a:r>
              <a:rPr lang="zh-CN" altLang="en-US" dirty="0">
                <a:solidFill>
                  <a:srgbClr val="151515"/>
                </a:solidFill>
                <a:latin typeface="Microsoft YaHei" panose="020B0503020204020204" pitchFamily="34" charset="-122"/>
                <a:ea typeface="Microsoft YaHei" panose="020B0503020204020204" pitchFamily="34" charset="-122"/>
              </a:rPr>
              <a:t>年</a:t>
            </a:r>
            <a:r>
              <a:rPr lang="en-US" altLang="zh-CN" dirty="0">
                <a:solidFill>
                  <a:srgbClr val="151515"/>
                </a:solidFill>
                <a:latin typeface="Microsoft YaHei" panose="020B0503020204020204" pitchFamily="34" charset="-122"/>
                <a:ea typeface="Microsoft YaHei" panose="020B0503020204020204" pitchFamily="34" charset="-122"/>
              </a:rPr>
              <a:t>12</a:t>
            </a:r>
            <a:r>
              <a:rPr lang="zh-CN" altLang="en-US" dirty="0">
                <a:solidFill>
                  <a:srgbClr val="151515"/>
                </a:solidFill>
                <a:latin typeface="Microsoft YaHei" panose="020B0503020204020204" pitchFamily="34" charset="-122"/>
                <a:ea typeface="Microsoft YaHei" panose="020B0503020204020204" pitchFamily="34" charset="-122"/>
              </a:rPr>
              <a:t>月召开的经济工作会议明确我国经济发展面临需求收缩、供给冲击、预期转弱的三重压力，</a:t>
            </a:r>
            <a:r>
              <a:rPr lang="en-US" altLang="zh-CN" dirty="0">
                <a:solidFill>
                  <a:srgbClr val="151515"/>
                </a:solidFill>
                <a:latin typeface="Microsoft YaHei" panose="020B0503020204020204" pitchFamily="34" charset="-122"/>
                <a:ea typeface="Microsoft YaHei" panose="020B0503020204020204" pitchFamily="34" charset="-122"/>
              </a:rPr>
              <a:t>2022</a:t>
            </a:r>
            <a:r>
              <a:rPr lang="zh-CN" altLang="en-US" dirty="0">
                <a:solidFill>
                  <a:srgbClr val="151515"/>
                </a:solidFill>
                <a:latin typeface="Microsoft YaHei" panose="020B0503020204020204" pitchFamily="34" charset="-122"/>
                <a:ea typeface="Microsoft YaHei" panose="020B0503020204020204" pitchFamily="34" charset="-122"/>
              </a:rPr>
              <a:t>年经济工作要稳字当头、稳中求进，要实行积极的财政政策，两会前后可能有一批刺激政策落地，意在解决目前内需乏力的问题，目前市场仍在等待稳增长政策的落地。</a:t>
            </a:r>
          </a:p>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b="0" i="0" dirty="0">
                <a:solidFill>
                  <a:srgbClr val="333333"/>
                </a:solidFill>
                <a:effectLst/>
                <a:latin typeface="arial" panose="020B0604020202020204" pitchFamily="34" charset="0"/>
              </a:rPr>
              <a:t>近日公布的</a:t>
            </a:r>
            <a:r>
              <a:rPr lang="en-US" altLang="zh-CN" b="0" i="0" dirty="0">
                <a:solidFill>
                  <a:srgbClr val="333333"/>
                </a:solidFill>
                <a:effectLst/>
                <a:latin typeface="arial" panose="020B0604020202020204" pitchFamily="34" charset="0"/>
              </a:rPr>
              <a:t>2</a:t>
            </a:r>
            <a:r>
              <a:rPr lang="zh-CN" altLang="en-US" b="0" i="0" dirty="0">
                <a:solidFill>
                  <a:srgbClr val="333333"/>
                </a:solidFill>
                <a:effectLst/>
                <a:latin typeface="arial" panose="020B0604020202020204" pitchFamily="34" charset="0"/>
              </a:rPr>
              <a:t>月财新中国通用服务业经营活动指数录得</a:t>
            </a:r>
            <a:r>
              <a:rPr lang="en-US" altLang="zh-CN" b="0" i="0" dirty="0">
                <a:solidFill>
                  <a:srgbClr val="333333"/>
                </a:solidFill>
                <a:effectLst/>
                <a:latin typeface="arial" panose="020B0604020202020204" pitchFamily="34" charset="0"/>
              </a:rPr>
              <a:t>50.2</a:t>
            </a:r>
            <a:r>
              <a:rPr lang="zh-CN" altLang="en-US" b="0" i="0" dirty="0">
                <a:solidFill>
                  <a:srgbClr val="333333"/>
                </a:solidFill>
                <a:effectLst/>
                <a:latin typeface="arial" panose="020B0604020202020204" pitchFamily="34" charset="0"/>
              </a:rPr>
              <a:t>，较</a:t>
            </a:r>
            <a:r>
              <a:rPr lang="en-US" altLang="zh-CN" b="0" i="0" dirty="0">
                <a:solidFill>
                  <a:srgbClr val="333333"/>
                </a:solidFill>
                <a:effectLst/>
                <a:latin typeface="arial" panose="020B0604020202020204" pitchFamily="34" charset="0"/>
              </a:rPr>
              <a:t>1</a:t>
            </a:r>
            <a:r>
              <a:rPr lang="zh-CN" altLang="en-US" b="0" i="0" dirty="0">
                <a:solidFill>
                  <a:srgbClr val="333333"/>
                </a:solidFill>
                <a:effectLst/>
                <a:latin typeface="arial" panose="020B0604020202020204" pitchFamily="34" charset="0"/>
              </a:rPr>
              <a:t>月回落</a:t>
            </a:r>
            <a:r>
              <a:rPr lang="en-US" altLang="zh-CN" b="0" i="0" dirty="0">
                <a:solidFill>
                  <a:srgbClr val="333333"/>
                </a:solidFill>
                <a:effectLst/>
                <a:latin typeface="arial" panose="020B0604020202020204" pitchFamily="34" charset="0"/>
              </a:rPr>
              <a:t>1.2</a:t>
            </a:r>
            <a:r>
              <a:rPr lang="zh-CN" altLang="en-US" b="0" i="0" dirty="0">
                <a:solidFill>
                  <a:srgbClr val="333333"/>
                </a:solidFill>
                <a:effectLst/>
                <a:latin typeface="arial" panose="020B0604020202020204" pitchFamily="34" charset="0"/>
              </a:rPr>
              <a:t>个百分点，为</a:t>
            </a:r>
            <a:r>
              <a:rPr lang="en-US" altLang="zh-CN" b="0" i="0" dirty="0">
                <a:solidFill>
                  <a:srgbClr val="333333"/>
                </a:solidFill>
                <a:effectLst/>
                <a:latin typeface="arial" panose="020B0604020202020204" pitchFamily="34" charset="0"/>
              </a:rPr>
              <a:t>2021</a:t>
            </a:r>
            <a:r>
              <a:rPr lang="zh-CN" altLang="en-US" b="0" i="0" dirty="0">
                <a:solidFill>
                  <a:srgbClr val="333333"/>
                </a:solidFill>
                <a:effectLst/>
                <a:latin typeface="arial" panose="020B0604020202020204" pitchFamily="34" charset="0"/>
              </a:rPr>
              <a:t>年</a:t>
            </a:r>
            <a:r>
              <a:rPr lang="en-US" altLang="zh-CN" b="0" i="0" dirty="0">
                <a:solidFill>
                  <a:srgbClr val="333333"/>
                </a:solidFill>
                <a:effectLst/>
                <a:latin typeface="arial" panose="020B0604020202020204" pitchFamily="34" charset="0"/>
              </a:rPr>
              <a:t>9</a:t>
            </a:r>
            <a:r>
              <a:rPr lang="zh-CN" altLang="en-US" b="0" i="0" dirty="0">
                <a:solidFill>
                  <a:srgbClr val="333333"/>
                </a:solidFill>
                <a:effectLst/>
                <a:latin typeface="arial" panose="020B0604020202020204" pitchFamily="34" charset="0"/>
              </a:rPr>
              <a:t>月来最低。两大行业景气度一升一降</a:t>
            </a:r>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受监管考核、假期等因素影响，年底资金需求集中增加，资金价格容易出现较大波动，而人民银行一般会适时出手，满足金融机构流动性需求。</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2021</a:t>
            </a:r>
            <a:r>
              <a:rPr lang="zh-CN" altLang="en-US" dirty="0"/>
              <a:t>年末，中国人民银行连续“加码”公开市场操作。</a:t>
            </a:r>
            <a:r>
              <a:rPr lang="en-US" altLang="zh-CN" dirty="0"/>
              <a:t>2021</a:t>
            </a:r>
            <a:r>
              <a:rPr lang="zh-CN" altLang="en-US" dirty="0"/>
              <a:t>年</a:t>
            </a:r>
            <a:r>
              <a:rPr lang="en-US" altLang="zh-CN" dirty="0"/>
              <a:t>12</a:t>
            </a:r>
            <a:r>
              <a:rPr lang="zh-CN" altLang="en-US" dirty="0"/>
              <a:t>月</a:t>
            </a:r>
            <a:r>
              <a:rPr lang="en-US" altLang="zh-CN" dirty="0"/>
              <a:t>31</a:t>
            </a:r>
            <a:r>
              <a:rPr lang="zh-CN" altLang="en-US" dirty="0"/>
              <a:t>日，人民银行发布公告称，为维护年末流动性平稳，当日以利率招标方式开展了</a:t>
            </a:r>
            <a:r>
              <a:rPr lang="en-US" altLang="zh-CN" dirty="0"/>
              <a:t>1000</a:t>
            </a:r>
            <a:r>
              <a:rPr lang="zh-CN" altLang="en-US" dirty="0"/>
              <a:t>亿元逆回购操作，期限为</a:t>
            </a:r>
            <a:r>
              <a:rPr lang="en-US" altLang="zh-CN" dirty="0"/>
              <a:t>7</a:t>
            </a:r>
            <a:r>
              <a:rPr lang="zh-CN" altLang="en-US" dirty="0"/>
              <a:t>天，利率维持在</a:t>
            </a:r>
            <a:r>
              <a:rPr lang="en-US" altLang="zh-CN" dirty="0"/>
              <a:t>2.20%</a:t>
            </a:r>
            <a:r>
              <a:rPr lang="zh-CN" altLang="en-US" dirty="0"/>
              <a:t>。这已是央行连续</a:t>
            </a:r>
            <a:r>
              <a:rPr lang="en-US" altLang="zh-CN" dirty="0"/>
              <a:t>4</a:t>
            </a:r>
            <a:r>
              <a:rPr lang="zh-CN" altLang="en-US" dirty="0"/>
              <a:t>个工作日开展千亿级逆回购。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从</a:t>
            </a:r>
            <a:r>
              <a:rPr lang="en-US" altLang="zh-CN" dirty="0"/>
              <a:t>2021</a:t>
            </a:r>
            <a:r>
              <a:rPr lang="zh-CN" altLang="en-US" dirty="0"/>
              <a:t>年</a:t>
            </a:r>
            <a:r>
              <a:rPr lang="en-US" altLang="zh-CN" dirty="0"/>
              <a:t>12</a:t>
            </a:r>
            <a:r>
              <a:rPr lang="zh-CN" altLang="en-US" dirty="0"/>
              <a:t>月全月来看，</a:t>
            </a:r>
            <a:r>
              <a:rPr lang="en-US" altLang="zh-CN" dirty="0"/>
              <a:t>12</a:t>
            </a:r>
            <a:r>
              <a:rPr lang="zh-CN" altLang="en-US" dirty="0"/>
              <a:t>月</a:t>
            </a:r>
            <a:r>
              <a:rPr lang="en-US" altLang="zh-CN" dirty="0"/>
              <a:t>15</a:t>
            </a:r>
            <a:r>
              <a:rPr lang="zh-CN" altLang="en-US" dirty="0"/>
              <a:t>日年内第二次全面降准落地，当日人民银行又超预期开展</a:t>
            </a:r>
            <a:r>
              <a:rPr lang="en-US" altLang="zh-CN" dirty="0"/>
              <a:t>5000</a:t>
            </a:r>
            <a:r>
              <a:rPr lang="zh-CN" altLang="en-US" dirty="0"/>
              <a:t>亿元中期借贷便利（</a:t>
            </a:r>
            <a:r>
              <a:rPr lang="en-US" altLang="zh-CN" dirty="0"/>
              <a:t>MLF</a:t>
            </a:r>
            <a:r>
              <a:rPr lang="zh-CN" altLang="en-US" dirty="0"/>
              <a:t>）操作，下半月重启</a:t>
            </a:r>
            <a:r>
              <a:rPr lang="en-US" altLang="zh-CN" dirty="0"/>
              <a:t>14</a:t>
            </a:r>
            <a:r>
              <a:rPr lang="zh-CN" altLang="en-US" dirty="0"/>
              <a:t>天期逆回购，降准后资金利率虽有下行但仍维持在年度波动区间内。</a:t>
            </a: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zh-CN" altLang="en-US" dirty="0">
                <a:latin typeface="Arial" panose="020B0604020202020204" pitchFamily="34" charset="0"/>
              </a:rPr>
              <a:t>四大指数除创业板指外均收涨，沪指涨幅达</a:t>
            </a:r>
            <a:r>
              <a:rPr lang="en-US" altLang="zh-CN" dirty="0">
                <a:latin typeface="Arial" panose="020B0604020202020204" pitchFamily="34" charset="0"/>
              </a:rPr>
              <a:t>3%</a:t>
            </a: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r>
              <a:rPr lang="zh-CN" altLang="en-US" dirty="0">
                <a:latin typeface="Arial" panose="020B0604020202020204" pitchFamily="34" charset="0"/>
              </a:rPr>
              <a:t>两市总市值近</a:t>
            </a:r>
            <a:r>
              <a:rPr lang="en-US" altLang="zh-CN" dirty="0">
                <a:latin typeface="Arial" panose="020B0604020202020204" pitchFamily="34" charset="0"/>
              </a:rPr>
              <a:t>84</a:t>
            </a:r>
            <a:r>
              <a:rPr lang="zh-CN" altLang="en-US" dirty="0">
                <a:latin typeface="Arial" panose="020B0604020202020204" pitchFamily="34" charset="0"/>
              </a:rPr>
              <a:t>万亿</a:t>
            </a: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整体基本保持不变，略微有倒</a:t>
            </a:r>
            <a:r>
              <a:rPr lang="en-US" altLang="zh-CN" dirty="0">
                <a:latin typeface="Arial" panose="020B0604020202020204" pitchFamily="34" charset="0"/>
              </a:rPr>
              <a:t>v</a:t>
            </a:r>
            <a:r>
              <a:rPr lang="zh-CN" altLang="en-US" dirty="0">
                <a:latin typeface="Arial" panose="020B0604020202020204" pitchFamily="34" charset="0"/>
              </a:rPr>
              <a:t>的态势</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en-US" altLang="zh-CN" dirty="0">
                <a:latin typeface="Arial" panose="020B0604020202020204" pitchFamily="34" charset="0"/>
              </a:rPr>
              <a:t>2</a:t>
            </a:r>
            <a:r>
              <a:rPr lang="zh-CN" altLang="en-US" dirty="0">
                <a:latin typeface="Arial" panose="020B0604020202020204" pitchFamily="34" charset="0"/>
              </a:rPr>
              <a:t>月解禁压力不大，整体</a:t>
            </a:r>
            <a:r>
              <a:rPr lang="en-US" altLang="zh-CN" dirty="0">
                <a:latin typeface="Arial" panose="020B0604020202020204" pitchFamily="34" charset="0"/>
              </a:rPr>
              <a:t>3k</a:t>
            </a:r>
            <a:r>
              <a:rPr lang="zh-CN" altLang="en-US" dirty="0">
                <a:latin typeface="Arial" panose="020B0604020202020204" pitchFamily="34" charset="0"/>
              </a:rPr>
              <a:t>亿不到</a:t>
            </a: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2022/3/11</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2022/3/11</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4.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9.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5.xml"/><Relationship Id="rId1" Type="http://schemas.openxmlformats.org/officeDocument/2006/relationships/themeOverride" Target="../theme/themeOverride10.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5" Type="http://schemas.openxmlformats.org/officeDocument/2006/relationships/chart" Target="../charts/chart1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3.xml"/><Relationship Id="rId1" Type="http://schemas.openxmlformats.org/officeDocument/2006/relationships/themeOverride" Target="../theme/themeOverride15.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9.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02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7942199" y="1777820"/>
            <a:ext cx="4075629" cy="3077253"/>
          </a:xfrm>
          <a:prstGeom prst="rect">
            <a:avLst/>
          </a:prstGeom>
          <a:noFill/>
          <a:ln w="9525">
            <a:noFill/>
            <a:miter lim="800000"/>
          </a:ln>
        </p:spPr>
        <p:txBody>
          <a:bodyPr wrap="square" rtlCol="0">
            <a:spAutoFit/>
          </a:bodyPr>
          <a:lstStyle/>
          <a:p>
            <a:pPr fontAlgn="base">
              <a:lnSpc>
                <a:spcPct val="200000"/>
              </a:lnSpc>
              <a:spcBef>
                <a:spcPct val="0"/>
              </a:spcBef>
              <a:spcAft>
                <a:spcPct val="0"/>
              </a:spcAft>
              <a:defRPr/>
            </a:pPr>
            <a:r>
              <a:rPr lang="en-US" sz="2000" dirty="0">
                <a:latin typeface="微软雅黑" panose="020B0503020204020204" pitchFamily="34" charset="-122"/>
                <a:ea typeface="微软雅黑" panose="020B0503020204020204" pitchFamily="34" charset="-122"/>
              </a:rPr>
              <a:t>2</a:t>
            </a:r>
            <a:r>
              <a:rPr kumimoji="0" sz="2000" b="0"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rPr>
              <a:t>月大宗市场总成交额</a:t>
            </a:r>
            <a:r>
              <a:rPr kumimoji="0" 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 </a:t>
            </a:r>
            <a:r>
              <a:rPr lang="en-US" sz="2000" b="1" dirty="0">
                <a:solidFill>
                  <a:srgbClr val="0076CB"/>
                </a:solidFill>
                <a:latin typeface="微软雅黑" panose="020B0503020204020204" pitchFamily="34" charset="-122"/>
                <a:ea typeface="微软雅黑" panose="020B0503020204020204" pitchFamily="34" charset="-122"/>
              </a:rPr>
              <a:t>334.60</a:t>
            </a:r>
            <a:r>
              <a:rPr lang="zh-CN" altLang="en-US" sz="2000" b="1" dirty="0">
                <a:solidFill>
                  <a:srgbClr val="0076CB"/>
                </a:solidFill>
                <a:latin typeface="微软雅黑" panose="020B0503020204020204" pitchFamily="34" charset="-122"/>
                <a:ea typeface="微软雅黑" panose="020B0503020204020204" pitchFamily="34" charset="-122"/>
              </a:rPr>
              <a:t>亿元</a:t>
            </a:r>
            <a:endParaRPr lang="en-US" altLang="zh-CN" sz="2000" b="1" dirty="0">
              <a:solidFill>
                <a:srgbClr val="0076CB"/>
              </a:solidFill>
              <a:latin typeface="微软雅黑" panose="020B0503020204020204" pitchFamily="34" charset="-122"/>
              <a:ea typeface="微软雅黑" panose="020B0503020204020204" pitchFamily="34" charset="-122"/>
            </a:endParaRPr>
          </a:p>
          <a:p>
            <a:pPr lvl="0" fontAlgn="base">
              <a:lnSpc>
                <a:spcPct val="200000"/>
              </a:lnSpc>
              <a:spcBef>
                <a:spcPct val="0"/>
              </a:spcBef>
              <a:spcAft>
                <a:spcPct val="0"/>
              </a:spcAft>
              <a:defRPr/>
            </a:pPr>
            <a:r>
              <a:rPr lang="zh-CN" altLang="en-US" sz="2000" dirty="0">
                <a:latin typeface="微软雅黑" panose="020B0503020204020204" pitchFamily="34" charset="-122"/>
                <a:ea typeface="微软雅黑" panose="020B0503020204020204" pitchFamily="34" charset="-122"/>
                <a:sym typeface="+mn-ea"/>
              </a:rPr>
              <a:t>较上月</a:t>
            </a:r>
            <a:r>
              <a:rPr lang="zh-CN" altLang="en-US" sz="2000" b="1" dirty="0">
                <a:solidFill>
                  <a:srgbClr val="636946"/>
                </a:solidFill>
                <a:latin typeface="微软雅黑" panose="020B0503020204020204" pitchFamily="34" charset="-122"/>
                <a:ea typeface="微软雅黑" panose="020B0503020204020204" pitchFamily="34" charset="-122"/>
                <a:sym typeface="+mn-ea"/>
              </a:rPr>
              <a:t>减少 </a:t>
            </a:r>
            <a:r>
              <a:rPr lang="en-US" altLang="zh-CN" sz="2000" b="1" dirty="0">
                <a:solidFill>
                  <a:srgbClr val="636946"/>
                </a:solidFill>
                <a:latin typeface="微软雅黑" panose="020B0503020204020204" pitchFamily="34" charset="-122"/>
                <a:ea typeface="微软雅黑" panose="020B0503020204020204" pitchFamily="34" charset="-122"/>
                <a:sym typeface="+mn-ea"/>
              </a:rPr>
              <a:t>145.06 </a:t>
            </a:r>
            <a:r>
              <a:rPr lang="zh-CN" altLang="en-US" sz="2000" b="1" dirty="0">
                <a:solidFill>
                  <a:srgbClr val="636946"/>
                </a:solidFill>
                <a:latin typeface="微软雅黑" panose="020B0503020204020204" pitchFamily="34" charset="-122"/>
                <a:ea typeface="微软雅黑" panose="020B0503020204020204" pitchFamily="34" charset="-122"/>
                <a:sym typeface="+mn-ea"/>
              </a:rPr>
              <a:t>亿元</a:t>
            </a:r>
            <a:endParaRPr lang="en-US" altLang="zh-CN" sz="2000" b="1" dirty="0">
              <a:solidFill>
                <a:srgbClr val="636946"/>
              </a:solidFill>
              <a:latin typeface="微软雅黑" panose="020B0503020204020204" pitchFamily="34" charset="-122"/>
              <a:ea typeface="微软雅黑" panose="020B0503020204020204" pitchFamily="34" charset="-122"/>
              <a:sym typeface="+mn-ea"/>
            </a:endParaRPr>
          </a:p>
          <a:p>
            <a:pPr lvl="0" fontAlgn="base">
              <a:lnSpc>
                <a:spcPct val="200000"/>
              </a:lnSpc>
              <a:spcBef>
                <a:spcPct val="0"/>
              </a:spcBef>
              <a:spcAft>
                <a:spcPct val="0"/>
              </a:spcAft>
              <a:defRPr/>
            </a:pPr>
            <a:endParaRPr lang="en-US" altLang="zh-CN" sz="2000" b="1" dirty="0">
              <a:solidFill>
                <a:srgbClr val="636946"/>
              </a:solidFill>
              <a:latin typeface="微软雅黑" panose="020B0503020204020204" pitchFamily="34" charset="-122"/>
              <a:ea typeface="微软雅黑" panose="020B0503020204020204" pitchFamily="34" charset="-122"/>
              <a:sym typeface="+mn-ea"/>
            </a:endParaRPr>
          </a:p>
          <a:p>
            <a:pPr lvl="0" fontAlgn="base">
              <a:lnSpc>
                <a:spcPct val="200000"/>
              </a:lnSpc>
              <a:spcBef>
                <a:spcPct val="0"/>
              </a:spcBef>
              <a:spcAft>
                <a:spcPct val="0"/>
              </a:spcAft>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月大宗市场平均折价率 </a:t>
            </a:r>
            <a:r>
              <a:rPr lang="en-US" altLang="zh-CN" sz="2000" b="1" dirty="0">
                <a:solidFill>
                  <a:srgbClr val="0076CB"/>
                </a:solidFill>
                <a:latin typeface="微软雅黑" panose="020B0503020204020204" pitchFamily="34" charset="-122"/>
                <a:ea typeface="微软雅黑" panose="020B0503020204020204" pitchFamily="34" charset="-122"/>
              </a:rPr>
              <a:t>4.14%</a:t>
            </a:r>
          </a:p>
          <a:p>
            <a:pPr lvl="0" fontAlgn="base">
              <a:lnSpc>
                <a:spcPct val="200000"/>
              </a:lnSpc>
              <a:spcBef>
                <a:spcPct val="0"/>
              </a:spcBef>
              <a:spcAft>
                <a:spcPct val="0"/>
              </a:spcAft>
              <a:defRPr/>
            </a:pPr>
            <a:r>
              <a:rPr lang="zh-CN" altLang="en-US" sz="2000" dirty="0">
                <a:latin typeface="微软雅黑" panose="020B0503020204020204" pitchFamily="34" charset="-122"/>
                <a:ea typeface="微软雅黑" panose="020B0503020204020204" pitchFamily="34" charset="-122"/>
              </a:rPr>
              <a:t>较上月</a:t>
            </a:r>
            <a:r>
              <a:rPr lang="zh-CN" altLang="en-US" sz="2000" b="1" dirty="0">
                <a:solidFill>
                  <a:srgbClr val="636946"/>
                </a:solidFill>
                <a:latin typeface="微软雅黑" panose="020B0503020204020204" pitchFamily="34" charset="-122"/>
                <a:ea typeface="微软雅黑" panose="020B0503020204020204" pitchFamily="34" charset="-122"/>
              </a:rPr>
              <a:t>下行 </a:t>
            </a:r>
            <a:r>
              <a:rPr lang="en-US" altLang="zh-CN" sz="2000" b="1" dirty="0">
                <a:solidFill>
                  <a:srgbClr val="636946"/>
                </a:solidFill>
                <a:latin typeface="微软雅黑" panose="020B0503020204020204" pitchFamily="34" charset="-122"/>
                <a:ea typeface="微软雅黑" panose="020B0503020204020204" pitchFamily="34" charset="-122"/>
              </a:rPr>
              <a:t>0.63%</a:t>
            </a:r>
          </a:p>
        </p:txBody>
      </p:sp>
      <p:graphicFrame>
        <p:nvGraphicFramePr>
          <p:cNvPr id="4" name="图表 3"/>
          <p:cNvGraphicFramePr/>
          <p:nvPr>
            <p:extLst>
              <p:ext uri="{D42A27DB-BD31-4B8C-83A1-F6EECF244321}">
                <p14:modId xmlns:p14="http://schemas.microsoft.com/office/powerpoint/2010/main" val="4141197110"/>
              </p:ext>
            </p:extLst>
          </p:nvPr>
        </p:nvGraphicFramePr>
        <p:xfrm>
          <a:off x="184491" y="1074057"/>
          <a:ext cx="7740935" cy="528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248511865"/>
              </p:ext>
            </p:extLst>
          </p:nvPr>
        </p:nvGraphicFramePr>
        <p:xfrm>
          <a:off x="397239" y="1528997"/>
          <a:ext cx="11343494" cy="4934576"/>
        </p:xfrm>
        <a:graphic>
          <a:graphicData uri="http://schemas.openxmlformats.org/drawingml/2006/chart">
            <c:chart xmlns:c="http://schemas.openxmlformats.org/drawingml/2006/chart" xmlns:r="http://schemas.openxmlformats.org/officeDocument/2006/relationships" r:id="rId4"/>
          </a:graphicData>
        </a:graphic>
      </p:graphicFrame>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811201" y="1027538"/>
            <a:ext cx="5924550" cy="1578445"/>
          </a:xfrm>
          <a:prstGeom prst="rect">
            <a:avLst/>
          </a:prstGeom>
          <a:noFill/>
          <a:ln w="9525">
            <a:noFill/>
            <a:miter lim="800000"/>
          </a:ln>
        </p:spPr>
        <p:txBody>
          <a:bodyPr wrap="square" lIns="0" tIns="0" rIns="0" bIns="0" rtlCol="0">
            <a:spAutoFit/>
          </a:bodyPr>
          <a:lstStyle/>
          <a:p>
            <a:pPr marL="0" marR="0" lvl="0" defTabSz="914400" rtl="0" eaLnBrk="1" fontAlgn="auto" latinLnBrk="0" hangingPunct="1">
              <a:lnSpc>
                <a:spcPct val="20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01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1.71</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02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1.73</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defTabSz="914400" rtl="0" eaLnBrk="1" fontAlgn="auto" latinLnBrk="0" hangingPunct="1">
              <a:lnSpc>
                <a:spcPct val="2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lang="zh-CN" altLang="en-US" b="1" noProof="0" dirty="0">
                <a:solidFill>
                  <a:srgbClr val="C00000"/>
                </a:solidFill>
                <a:latin typeface="微软雅黑" panose="020B0503020204020204" pitchFamily="34" charset="-122"/>
                <a:ea typeface="微软雅黑" panose="020B0503020204020204" pitchFamily="34" charset="-122"/>
              </a:rPr>
              <a:t>增加</a:t>
            </a:r>
            <a:r>
              <a:rPr lang="en-US" altLang="zh-CN" b="1" dirty="0">
                <a:solidFill>
                  <a:srgbClr val="C00000"/>
                </a:solidFill>
                <a:latin typeface="微软雅黑" panose="020B0503020204020204" pitchFamily="34" charset="-122"/>
                <a:ea typeface="微软雅黑" panose="020B0503020204020204" pitchFamily="34" charset="-122"/>
              </a:rPr>
              <a:t>139.50</a:t>
            </a:r>
            <a:r>
              <a:rPr lang="zh-CN" altLang="en-US" b="1" dirty="0">
                <a:solidFill>
                  <a:srgbClr val="C00000"/>
                </a:solidFill>
                <a:latin typeface="微软雅黑" panose="020B0503020204020204" pitchFamily="34" charset="-122"/>
                <a:ea typeface="微软雅黑" panose="020B0503020204020204" pitchFamily="34" charset="-122"/>
              </a:rPr>
              <a:t>亿元，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a:t>
            </a:r>
            <a:r>
              <a:rPr lang="zh-CN" altLang="en-US" dirty="0">
                <a:solidFill>
                  <a:srgbClr val="000000"/>
                </a:solidFill>
                <a:latin typeface="微软雅黑" panose="020B0503020204020204" pitchFamily="34" charset="-122"/>
                <a:ea typeface="微软雅黑" panose="020B0503020204020204" pitchFamily="34" charset="-122"/>
              </a:rPr>
              <a:t>在</a:t>
            </a:r>
            <a:r>
              <a:rPr lang="en-US" altLang="zh-CN" dirty="0">
                <a:solidFill>
                  <a:srgbClr val="000000"/>
                </a:solidFill>
                <a:latin typeface="微软雅黑" panose="020B0503020204020204" pitchFamily="34" charset="-122"/>
                <a:ea typeface="微软雅黑" panose="020B0503020204020204" pitchFamily="34" charset="-122"/>
              </a:rPr>
              <a:t>2</a:t>
            </a:r>
            <a:r>
              <a:rPr lang="zh-CN" altLang="en-US" dirty="0">
                <a:solidFill>
                  <a:srgbClr val="000000"/>
                </a:solidFill>
                <a:latin typeface="微软雅黑" panose="020B0503020204020204" pitchFamily="34" charset="-122"/>
                <a:ea typeface="微软雅黑" panose="020B0503020204020204" pitchFamily="34" charset="-122"/>
              </a:rPr>
              <a:t>月逐步回升。</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136228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3761588558"/>
              </p:ext>
            </p:extLst>
          </p:nvPr>
        </p:nvGraphicFramePr>
        <p:xfrm>
          <a:off x="230399" y="952499"/>
          <a:ext cx="11647175" cy="5438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3499784458"/>
              </p:ext>
            </p:extLst>
          </p:nvPr>
        </p:nvGraphicFramePr>
        <p:xfrm>
          <a:off x="0" y="875393"/>
          <a:ext cx="12192000"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3553132481"/>
              </p:ext>
            </p:extLst>
          </p:nvPr>
        </p:nvGraphicFramePr>
        <p:xfrm>
          <a:off x="0" y="3712934"/>
          <a:ext cx="12192000"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Microsoft YaHei UI" panose="020B0503020204020204" pitchFamily="34" charset="-122"/>
                <a:ea typeface="Microsoft YaHei UI" panose="020B0503020204020204" pitchFamily="34" charset="-122"/>
              </a:rPr>
              <a:t>2</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2569604609"/>
              </p:ext>
            </p:extLst>
          </p:nvPr>
        </p:nvGraphicFramePr>
        <p:xfrm>
          <a:off x="85724" y="971549"/>
          <a:ext cx="11963401" cy="5429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689470605"/>
              </p:ext>
            </p:extLst>
          </p:nvPr>
        </p:nvGraphicFramePr>
        <p:xfrm>
          <a:off x="0" y="907199"/>
          <a:ext cx="11991975"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3287829113"/>
              </p:ext>
            </p:extLst>
          </p:nvPr>
        </p:nvGraphicFramePr>
        <p:xfrm>
          <a:off x="322289" y="974361"/>
          <a:ext cx="11767279" cy="5433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2400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2</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依米康</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103008" y="4583485"/>
            <a:ext cx="11961600" cy="1895519"/>
          </a:xfrm>
          <a:prstGeom prst="rect">
            <a:avLst/>
          </a:prstGeom>
          <a:noFill/>
          <a:ln w="9525">
            <a:noFill/>
            <a:miter lim="800000"/>
          </a:ln>
        </p:spPr>
        <p:txBody>
          <a:bodyPr wrap="square" rtlCol="0">
            <a:spAutoFit/>
          </a:bodyPr>
          <a:lstStyle/>
          <a:p>
            <a:pPr lvl="0" indent="457200" algn="ctr">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rPr>
              <a:t>市值因蹭热点暴涨，公司经营存疑</a:t>
            </a:r>
            <a:endParaRPr lang="en-US" altLang="zh-CN" sz="1600" dirty="0">
              <a:solidFill>
                <a:srgbClr val="000000"/>
              </a:solidFill>
              <a:latin typeface="微软雅黑" panose="020B0503020204020204" pitchFamily="34" charset="-122"/>
              <a:ea typeface="微软雅黑" panose="020B0503020204020204" pitchFamily="34" charset="-122"/>
            </a:endParaRPr>
          </a:p>
          <a:p>
            <a:pPr lvl="0" indent="457200" algn="just">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rPr>
              <a:t>随着“东数西算”工程落地，依米康所处行业迎来了又一个发展的机遇期，但公司技术的可替代性及技术先进与否不甚明了。同时对于依米康而言，近期市值的爆发进一步扩大了其与公司内在价值的差距，短期内市值存在虚高的可能，未来市值很有可能会回调。企业未来如果不能够抓住行业发展契机、不注重内在价值增长，尽管有政策支持，长期来看仍会重复以往的不佳市场表现，无法打破在信息数据领域的发展瓶颈。</a:t>
            </a:r>
            <a:endParaRPr lang="en-US" altLang="zh-CN" sz="1600" dirty="0">
              <a:solidFill>
                <a:srgbClr val="000000"/>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282266" y="1167124"/>
            <a:ext cx="5917905" cy="3287724"/>
          </a:xfrm>
          <a:prstGeom prst="rect">
            <a:avLst/>
          </a:prstGeom>
          <a:noFill/>
          <a:ln>
            <a:noFill/>
          </a:ln>
        </p:spPr>
      </p:pic>
      <p:graphicFrame>
        <p:nvGraphicFramePr>
          <p:cNvPr id="6" name="图表 5">
            <a:extLst>
              <a:ext uri="{FF2B5EF4-FFF2-40B4-BE49-F238E27FC236}">
                <a16:creationId xmlns:a16="http://schemas.microsoft.com/office/drawing/2014/main" id="{55B10B3B-1FAB-4FB8-A6C2-F973A7E214ED}"/>
              </a:ext>
            </a:extLst>
          </p:cNvPr>
          <p:cNvGraphicFramePr>
            <a:graphicFrameLocks/>
          </p:cNvGraphicFramePr>
          <p:nvPr>
            <p:extLst>
              <p:ext uri="{D42A27DB-BD31-4B8C-83A1-F6EECF244321}">
                <p14:modId xmlns:p14="http://schemas.microsoft.com/office/powerpoint/2010/main" val="2262825032"/>
              </p:ext>
            </p:extLst>
          </p:nvPr>
        </p:nvGraphicFramePr>
        <p:xfrm>
          <a:off x="0" y="946943"/>
          <a:ext cx="6284686" cy="3407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9784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395759" y="1023280"/>
            <a:ext cx="951614" cy="246221"/>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833479389"/>
              </p:ext>
            </p:extLst>
          </p:nvPr>
        </p:nvGraphicFramePr>
        <p:xfrm>
          <a:off x="85725" y="971550"/>
          <a:ext cx="11689851" cy="5439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83979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2</a:t>
            </a:r>
            <a:r>
              <a:rPr lang="zh-CN" altLang="en-US" sz="2400" dirty="0">
                <a:solidFill>
                  <a:srgbClr val="000066"/>
                </a:solidFill>
                <a:latin typeface="微软雅黑" panose="020B0503020204020204" pitchFamily="34" charset="-122"/>
                <a:ea typeface="微软雅黑" panose="020B0503020204020204" pitchFamily="34" charset="-122"/>
              </a:rPr>
              <a:t>月第一大股东累计质押数占持股比例变化</a:t>
            </a:r>
          </a:p>
        </p:txBody>
      </p:sp>
      <p:graphicFrame>
        <p:nvGraphicFramePr>
          <p:cNvPr id="5" name="图表 4">
            <a:extLst>
              <a:ext uri="{FF2B5EF4-FFF2-40B4-BE49-F238E27FC236}">
                <a16:creationId xmlns:a16="http://schemas.microsoft.com/office/drawing/2014/main" id="{0A352509-E2D9-4794-8F36-E2DFC7F25DD2}"/>
              </a:ext>
            </a:extLst>
          </p:cNvPr>
          <p:cNvGraphicFramePr>
            <a:graphicFrameLocks/>
          </p:cNvGraphicFramePr>
          <p:nvPr>
            <p:extLst>
              <p:ext uri="{D42A27DB-BD31-4B8C-83A1-F6EECF244321}">
                <p14:modId xmlns:p14="http://schemas.microsoft.com/office/powerpoint/2010/main" val="2532228876"/>
              </p:ext>
            </p:extLst>
          </p:nvPr>
        </p:nvGraphicFramePr>
        <p:xfrm>
          <a:off x="0" y="1059927"/>
          <a:ext cx="6176143" cy="50360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图表 7">
            <a:extLst>
              <a:ext uri="{FF2B5EF4-FFF2-40B4-BE49-F238E27FC236}">
                <a16:creationId xmlns:a16="http://schemas.microsoft.com/office/drawing/2014/main" id="{0A352509-E2D9-4794-8F36-E2DFC7F25DD2}"/>
              </a:ext>
            </a:extLst>
          </p:cNvPr>
          <p:cNvGraphicFramePr>
            <a:graphicFrameLocks/>
          </p:cNvGraphicFramePr>
          <p:nvPr>
            <p:extLst>
              <p:ext uri="{D42A27DB-BD31-4B8C-83A1-F6EECF244321}">
                <p14:modId xmlns:p14="http://schemas.microsoft.com/office/powerpoint/2010/main" val="1577168299"/>
              </p:ext>
            </p:extLst>
          </p:nvPr>
        </p:nvGraphicFramePr>
        <p:xfrm>
          <a:off x="5940905" y="1041816"/>
          <a:ext cx="6251095" cy="4938069"/>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7"/>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79218" y="3230633"/>
            <a:ext cx="6175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月市场</a:t>
            </a:r>
            <a:r>
              <a:rPr lang="zh-CN" altLang="en-US" sz="2400" dirty="0">
                <a:solidFill>
                  <a:prstClr val="black"/>
                </a:solidFill>
                <a:latin typeface="微软雅黑" panose="020B0503020204020204" pitchFamily="34" charset="-122"/>
                <a:ea typeface="微软雅黑" panose="020B0503020204020204" pitchFamily="34" charset="-122"/>
              </a:rPr>
              <a:t>横盘整理</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，投资者情绪有所缓和</a:t>
            </a:r>
          </a:p>
        </p:txBody>
      </p:sp>
      <p:sp>
        <p:nvSpPr>
          <p:cNvPr id="15" name="文本框 14"/>
          <p:cNvSpPr txBox="1"/>
          <p:nvPr/>
        </p:nvSpPr>
        <p:spPr>
          <a:xfrm>
            <a:off x="3688742" y="4316003"/>
            <a:ext cx="6687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稳增长主线明确，但地缘风险或掣肘市场上行</a:t>
            </a: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44783"/>
            <a:ext cx="6175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受国际能源因素影响，</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CPI</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双双上行</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3"/>
          <a:stretch>
            <a:fillRect/>
          </a:stretch>
        </p:blipFill>
        <p:spPr>
          <a:xfrm>
            <a:off x="4311227" y="3035301"/>
            <a:ext cx="1784773" cy="590550"/>
          </a:xfrm>
          <a:prstGeom prst="rect">
            <a:avLst/>
          </a:prstGeom>
        </p:spPr>
      </p:pic>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4"/>
          <a:stretch>
            <a:fillRect/>
          </a:stretch>
        </p:blipFill>
        <p:spPr>
          <a:xfrm>
            <a:off x="4311227" y="3758104"/>
            <a:ext cx="1784773" cy="525463"/>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5"/>
          <a:stretch>
            <a:fillRect/>
          </a:stretch>
        </p:blipFill>
        <p:spPr>
          <a:xfrm>
            <a:off x="6211381" y="3720753"/>
            <a:ext cx="1284117" cy="523001"/>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6096001" y="3088389"/>
            <a:ext cx="1386234" cy="580936"/>
          </a:xfrm>
          <a:prstGeom prst="rect">
            <a:avLst/>
          </a:prstGeom>
        </p:spPr>
      </p:pic>
      <p:sp>
        <p:nvSpPr>
          <p:cNvPr id="7" name="对话气泡: 圆角矩形 6"/>
          <p:cNvSpPr/>
          <p:nvPr/>
        </p:nvSpPr>
        <p:spPr bwMode="auto">
          <a:xfrm>
            <a:off x="390775" y="954447"/>
            <a:ext cx="5445211" cy="2103546"/>
          </a:xfrm>
          <a:prstGeom prst="wedgeRoundRectCallout">
            <a:avLst>
              <a:gd name="adj1" fmla="val 35774"/>
              <a:gd name="adj2" fmla="val 5329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87180" y="905947"/>
            <a:ext cx="5276538" cy="2157514"/>
          </a:xfrm>
          <a:prstGeom prst="rect">
            <a:avLst/>
          </a:prstGeom>
          <a:noFill/>
        </p:spPr>
        <p:txBody>
          <a:bodyPr wrap="square" rtlCol="0">
            <a:spAutoFit/>
          </a:bodyPr>
          <a:lstStyle/>
          <a:p>
            <a:pPr lvl="0" algn="just">
              <a:lnSpc>
                <a:spcPct val="150000"/>
              </a:lnSpc>
              <a:defRPr/>
            </a:pPr>
            <a:r>
              <a:rPr lang="zh-CN" altLang="en-US" sz="1300" dirty="0">
                <a:solidFill>
                  <a:srgbClr val="000000"/>
                </a:solidFill>
                <a:latin typeface="微软雅黑" panose="020B0503020204020204" pitchFamily="34" charset="-122"/>
                <a:ea typeface="微软雅黑" panose="020B0503020204020204" pitchFamily="34" charset="-122"/>
              </a:rPr>
              <a:t>地缘风险冲击的高点或已过，风险扰动主要体现在情绪层面，</a:t>
            </a:r>
            <a:r>
              <a:rPr lang="en-US" altLang="zh-CN" sz="1300" dirty="0">
                <a:solidFill>
                  <a:srgbClr val="000000"/>
                </a:solidFill>
                <a:latin typeface="微软雅黑" panose="020B0503020204020204" pitchFamily="34" charset="-122"/>
                <a:ea typeface="微软雅黑" panose="020B0503020204020204" pitchFamily="34" charset="-122"/>
              </a:rPr>
              <a:t>3</a:t>
            </a:r>
            <a:r>
              <a:rPr lang="zh-CN" altLang="en-US" sz="1300" dirty="0">
                <a:solidFill>
                  <a:srgbClr val="000000"/>
                </a:solidFill>
                <a:latin typeface="微软雅黑" panose="020B0503020204020204" pitchFamily="34" charset="-122"/>
                <a:ea typeface="微软雅黑" panose="020B0503020204020204" pitchFamily="34" charset="-122"/>
              </a:rPr>
              <a:t>月将进入稳增长政策初步效果观察期，预计后续政策将持续加码并进入集中发力期，</a:t>
            </a:r>
            <a:r>
              <a:rPr lang="en-US" altLang="zh-CN" sz="1300" dirty="0">
                <a:solidFill>
                  <a:srgbClr val="000000"/>
                </a:solidFill>
                <a:latin typeface="微软雅黑" panose="020B0503020204020204" pitchFamily="34" charset="-122"/>
                <a:ea typeface="微软雅黑" panose="020B0503020204020204" pitchFamily="34" charset="-122"/>
              </a:rPr>
              <a:t>A</a:t>
            </a:r>
            <a:r>
              <a:rPr lang="zh-CN" altLang="en-US" sz="1300" dirty="0">
                <a:solidFill>
                  <a:srgbClr val="000000"/>
                </a:solidFill>
                <a:latin typeface="微软雅黑" panose="020B0503020204020204" pitchFamily="34" charset="-122"/>
                <a:ea typeface="微软雅黑" panose="020B0503020204020204" pitchFamily="34" charset="-122"/>
              </a:rPr>
              <a:t>股“三底”已依次确认，建议保持较高仓位，紧扣稳增长主线，坚持行业和风格两个维度的均衡配置，围绕“两个低位”布局。</a:t>
            </a:r>
            <a:endParaRPr lang="en-US" altLang="zh-CN" sz="13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300" b="1" dirty="0">
                <a:solidFill>
                  <a:srgbClr val="000000"/>
                </a:solidFill>
                <a:latin typeface="微软雅黑" panose="020B0503020204020204" pitchFamily="34" charset="-122"/>
                <a:ea typeface="微软雅黑" panose="020B0503020204020204" pitchFamily="34" charset="-122"/>
              </a:rPr>
              <a:t>：汽车及零部件、光伏风电设备、航空、酒店、建材和家居企业，通信运营商，数据中心和云基础设施等</a:t>
            </a:r>
            <a:endParaRPr lang="en-US" altLang="zh-CN" sz="13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300" b="1" dirty="0">
                <a:solidFill>
                  <a:srgbClr val="000000"/>
                </a:solidFill>
                <a:latin typeface="微软雅黑" panose="020B0503020204020204" pitchFamily="34" charset="-122"/>
                <a:ea typeface="微软雅黑" panose="020B0503020204020204" pitchFamily="34" charset="-122"/>
              </a:rPr>
              <a:t>1</a:t>
            </a:r>
            <a:r>
              <a:rPr lang="zh-CN" altLang="en-US" sz="1300" b="1" dirty="0">
                <a:solidFill>
                  <a:srgbClr val="000000"/>
                </a:solidFill>
                <a:latin typeface="微软雅黑" panose="020B0503020204020204" pitchFamily="34" charset="-122"/>
                <a:ea typeface="微软雅黑" panose="020B0503020204020204" pitchFamily="34" charset="-122"/>
              </a:rPr>
              <a:t>月：看多，</a:t>
            </a:r>
            <a:r>
              <a:rPr lang="en-US" altLang="zh-CN" sz="1300" b="1" dirty="0">
                <a:solidFill>
                  <a:srgbClr val="000000"/>
                </a:solidFill>
                <a:latin typeface="微软雅黑" panose="020B0503020204020204" pitchFamily="34" charset="-122"/>
                <a:ea typeface="微软雅黑" panose="020B0503020204020204" pitchFamily="34" charset="-122"/>
              </a:rPr>
              <a:t>2</a:t>
            </a:r>
            <a:r>
              <a:rPr lang="zh-CN" altLang="en-US" sz="1300" b="1" dirty="0">
                <a:solidFill>
                  <a:srgbClr val="000000"/>
                </a:solidFill>
                <a:latin typeface="微软雅黑" panose="020B0503020204020204" pitchFamily="34" charset="-122"/>
                <a:ea typeface="微软雅黑" panose="020B0503020204020204" pitchFamily="34" charset="-122"/>
              </a:rPr>
              <a:t>月：看多，</a:t>
            </a:r>
            <a:r>
              <a:rPr lang="en-US" altLang="zh-CN" sz="1300" b="1" dirty="0">
                <a:solidFill>
                  <a:srgbClr val="000000"/>
                </a:solidFill>
                <a:latin typeface="微软雅黑" panose="020B0503020204020204" pitchFamily="34" charset="-122"/>
                <a:ea typeface="微软雅黑" panose="020B0503020204020204" pitchFamily="34" charset="-122"/>
              </a:rPr>
              <a:t>3</a:t>
            </a:r>
            <a:r>
              <a:rPr lang="zh-CN" altLang="en-US" sz="1300" b="1" dirty="0">
                <a:solidFill>
                  <a:srgbClr val="000000"/>
                </a:solidFill>
                <a:latin typeface="微软雅黑" panose="020B0503020204020204" pitchFamily="34" charset="-122"/>
                <a:ea typeface="微软雅黑" panose="020B0503020204020204" pitchFamily="34" charset="-122"/>
              </a:rPr>
              <a:t>月：看多</a:t>
            </a:r>
            <a:endParaRPr lang="en-US" altLang="zh-CN" sz="1300" b="1" dirty="0">
              <a:solidFill>
                <a:srgbClr val="000000"/>
              </a:solidFill>
              <a:latin typeface="微软雅黑" panose="020B0503020204020204" pitchFamily="34" charset="-122"/>
              <a:ea typeface="微软雅黑" panose="020B0503020204020204" pitchFamily="34" charset="-122"/>
            </a:endParaRPr>
          </a:p>
        </p:txBody>
      </p:sp>
      <p:sp>
        <p:nvSpPr>
          <p:cNvPr id="37" name="对话气泡: 圆角矩形 36"/>
          <p:cNvSpPr/>
          <p:nvPr/>
        </p:nvSpPr>
        <p:spPr bwMode="auto">
          <a:xfrm>
            <a:off x="6096000" y="952500"/>
            <a:ext cx="5932516" cy="2044700"/>
          </a:xfrm>
          <a:prstGeom prst="wedgeRoundRectCallout">
            <a:avLst>
              <a:gd name="adj1" fmla="val -34307"/>
              <a:gd name="adj2" fmla="val 5550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6096000" y="4302369"/>
            <a:ext cx="5943600" cy="2146057"/>
          </a:xfrm>
          <a:prstGeom prst="wedgeRoundRectCallout">
            <a:avLst>
              <a:gd name="adj1" fmla="val -34822"/>
              <a:gd name="adj2" fmla="val -54903"/>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420755" y="4268917"/>
            <a:ext cx="5290194" cy="2169358"/>
          </a:xfrm>
          <a:prstGeom prst="wedgeRoundRectCallout">
            <a:avLst>
              <a:gd name="adj1" fmla="val 35045"/>
              <a:gd name="adj2" fmla="val -5347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6112598" y="4319924"/>
            <a:ext cx="5997339" cy="2157514"/>
          </a:xfrm>
          <a:prstGeom prst="rect">
            <a:avLst/>
          </a:prstGeom>
          <a:noFill/>
        </p:spPr>
        <p:txBody>
          <a:bodyPr wrap="square" rtlCol="0">
            <a:spAutoFit/>
          </a:bodyPr>
          <a:lstStyle>
            <a:defPPr>
              <a:defRPr lang="en-US"/>
            </a:defPPr>
            <a:lvl1pPr>
              <a:defRPr sz="1800" b="1">
                <a:latin typeface="+mn-ea"/>
                <a:ea typeface="+mn-ea"/>
              </a:defRPr>
            </a:lvl1pPr>
          </a:lstStyle>
          <a:p>
            <a:pPr lvl="0" algn="just">
              <a:lnSpc>
                <a:spcPct val="150000"/>
              </a:lnSpc>
              <a:defRPr/>
            </a:pPr>
            <a:r>
              <a:rPr lang="zh-CN" altLang="en-US" sz="1300" b="0" dirty="0">
                <a:solidFill>
                  <a:srgbClr val="000000"/>
                </a:solidFill>
                <a:latin typeface="微软雅黑" panose="020B0503020204020204" pitchFamily="34" charset="-122"/>
                <a:ea typeface="微软雅黑" panose="020B0503020204020204" pitchFamily="34" charset="-122"/>
              </a:rPr>
              <a:t>我们近期强调今年上半年依次经历“政策底、情绪底、增长底”，目前政策底已经相对明确，一月份超预期的信贷社融数据进一步确认“政策底”，如果地缘、疫情等不再继续超预期，“情绪底”有望逐步确认，后续随着稳增长政策逐步落地，“增长底”也可能在一季度到二季度左右逐步出现，后续对大市无须过度悲观。</a:t>
            </a:r>
            <a:endParaRPr lang="en-US" altLang="zh-CN" sz="1300" b="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zh-CN" altLang="en-US" sz="1300" dirty="0">
                <a:solidFill>
                  <a:srgbClr val="000000"/>
                </a:solidFill>
                <a:latin typeface="微软雅黑" panose="020B0503020204020204" pitchFamily="34" charset="-122"/>
                <a:ea typeface="微软雅黑" panose="020B0503020204020204" pitchFamily="34" charset="-122"/>
              </a:rPr>
              <a:t>配置建议：基建、地产相关产业链、券商金融、中下游消费、制造成长板块</a:t>
            </a:r>
            <a:endParaRPr lang="en-US" altLang="zh-CN" sz="13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300" dirty="0">
                <a:solidFill>
                  <a:srgbClr val="000000"/>
                </a:solidFill>
                <a:latin typeface="微软雅黑" panose="020B0503020204020204" pitchFamily="34" charset="-122"/>
                <a:ea typeface="微软雅黑" panose="020B0503020204020204" pitchFamily="34" charset="-122"/>
              </a:rPr>
              <a:t>1</a:t>
            </a:r>
            <a:r>
              <a:rPr lang="zh-CN" altLang="en-US" sz="1300" dirty="0">
                <a:solidFill>
                  <a:srgbClr val="000000"/>
                </a:solidFill>
                <a:latin typeface="微软雅黑" panose="020B0503020204020204" pitchFamily="34" charset="-122"/>
                <a:ea typeface="微软雅黑" panose="020B0503020204020204" pitchFamily="34" charset="-122"/>
              </a:rPr>
              <a:t>月：看多，</a:t>
            </a:r>
            <a:r>
              <a:rPr lang="en-US" altLang="zh-CN" sz="1300" dirty="0">
                <a:solidFill>
                  <a:srgbClr val="000000"/>
                </a:solidFill>
                <a:latin typeface="微软雅黑" panose="020B0503020204020204" pitchFamily="34" charset="-122"/>
                <a:ea typeface="微软雅黑" panose="020B0503020204020204" pitchFamily="34" charset="-122"/>
              </a:rPr>
              <a:t>2</a:t>
            </a:r>
            <a:r>
              <a:rPr lang="zh-CN" altLang="en-US" sz="1300" dirty="0">
                <a:solidFill>
                  <a:srgbClr val="000000"/>
                </a:solidFill>
                <a:latin typeface="微软雅黑" panose="020B0503020204020204" pitchFamily="34" charset="-122"/>
                <a:ea typeface="微软雅黑" panose="020B0503020204020204" pitchFamily="34" charset="-122"/>
              </a:rPr>
              <a:t>月：谨慎看多  </a:t>
            </a:r>
            <a:r>
              <a:rPr lang="en-US" altLang="zh-CN" sz="1300" dirty="0">
                <a:solidFill>
                  <a:srgbClr val="000000"/>
                </a:solidFill>
                <a:latin typeface="微软雅黑" panose="020B0503020204020204" pitchFamily="34" charset="-122"/>
                <a:ea typeface="微软雅黑" panose="020B0503020204020204" pitchFamily="34" charset="-122"/>
              </a:rPr>
              <a:t>3</a:t>
            </a:r>
            <a:r>
              <a:rPr lang="zh-CN" altLang="en-US" sz="1300" dirty="0">
                <a:solidFill>
                  <a:srgbClr val="000000"/>
                </a:solidFill>
                <a:latin typeface="微软雅黑" panose="020B0503020204020204" pitchFamily="34" charset="-122"/>
                <a:ea typeface="微软雅黑" panose="020B0503020204020204" pitchFamily="34" charset="-122"/>
              </a:rPr>
              <a:t>月：看多</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65726" y="4267773"/>
            <a:ext cx="5342962" cy="2157514"/>
          </a:xfrm>
          <a:prstGeom prst="rect">
            <a:avLst/>
          </a:prstGeom>
          <a:noFill/>
        </p:spPr>
        <p:txBody>
          <a:bodyPr wrap="square" rtlCol="0">
            <a:spAutoFit/>
          </a:bodyPr>
          <a:lstStyle/>
          <a:p>
            <a:pPr lvl="0" algn="just">
              <a:lnSpc>
                <a:spcPct val="150000"/>
              </a:lnSpc>
              <a:defRPr/>
            </a:pPr>
            <a:r>
              <a:rPr lang="zh-CN" altLang="en-US" sz="1300" dirty="0">
                <a:solidFill>
                  <a:srgbClr val="000000"/>
                </a:solidFill>
                <a:latin typeface="微软雅黑" panose="020B0503020204020204" pitchFamily="34" charset="-122"/>
                <a:ea typeface="微软雅黑" panose="020B0503020204020204" pitchFamily="34" charset="-122"/>
              </a:rPr>
              <a:t>市场迎来阶段性修复，但短期内“</a:t>
            </a:r>
            <a:r>
              <a:rPr lang="en-US" altLang="zh-CN" sz="1300" dirty="0">
                <a:solidFill>
                  <a:srgbClr val="000000"/>
                </a:solidFill>
                <a:latin typeface="微软雅黑" panose="020B0503020204020204" pitchFamily="34" charset="-122"/>
                <a:ea typeface="微软雅黑" panose="020B0503020204020204" pitchFamily="34" charset="-122"/>
              </a:rPr>
              <a:t>V</a:t>
            </a:r>
            <a:r>
              <a:rPr lang="zh-CN" altLang="en-US" sz="1300" dirty="0">
                <a:solidFill>
                  <a:srgbClr val="000000"/>
                </a:solidFill>
                <a:latin typeface="微软雅黑" panose="020B0503020204020204" pitchFamily="34" charset="-122"/>
                <a:ea typeface="微软雅黑" panose="020B0503020204020204" pitchFamily="34" charset="-122"/>
              </a:rPr>
              <a:t>型”反转的概率不大，</a:t>
            </a:r>
            <a:r>
              <a:rPr lang="en-US" altLang="zh-CN" sz="1300" dirty="0">
                <a:solidFill>
                  <a:srgbClr val="000000"/>
                </a:solidFill>
                <a:latin typeface="微软雅黑" panose="020B0503020204020204" pitchFamily="34" charset="-122"/>
                <a:ea typeface="微软雅黑" panose="020B0503020204020204" pitchFamily="34" charset="-122"/>
              </a:rPr>
              <a:t>3</a:t>
            </a:r>
            <a:r>
              <a:rPr lang="zh-CN" altLang="en-US" sz="1300" dirty="0">
                <a:solidFill>
                  <a:srgbClr val="000000"/>
                </a:solidFill>
                <a:latin typeface="微软雅黑" panose="020B0503020204020204" pitchFamily="34" charset="-122"/>
                <a:ea typeface="微软雅黑" panose="020B0503020204020204" pitchFamily="34" charset="-122"/>
              </a:rPr>
              <a:t>月仍是重要观察窗口。包括美联储加息落地及美债利率走势、两会决策层对短期“稳增长”及长期高质量发展的布局。同时一季报前瞻及宏观经济数据等数据将陆续发布将成为市场判断前期“稳增长”效果以及预判后续政策力度的依据。地缘因素后续仍将是影响大宗商品价格等的重要变量。</a:t>
            </a:r>
            <a:endParaRPr lang="en-US" altLang="zh-CN" sz="13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300" b="1" dirty="0">
                <a:solidFill>
                  <a:srgbClr val="000000"/>
                </a:solidFill>
                <a:latin typeface="微软雅黑" panose="020B0503020204020204" pitchFamily="34" charset="-122"/>
                <a:ea typeface="微软雅黑" panose="020B0503020204020204" pitchFamily="34" charset="-122"/>
              </a:rPr>
              <a:t>建议：科技成长股、新能源、半导体、军工</a:t>
            </a:r>
            <a:endParaRPr lang="en-US" altLang="zh-CN" sz="13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300" b="1" dirty="0">
                <a:solidFill>
                  <a:srgbClr val="000000"/>
                </a:solidFill>
                <a:latin typeface="微软雅黑" panose="020B0503020204020204" pitchFamily="34" charset="-122"/>
                <a:ea typeface="微软雅黑" panose="020B0503020204020204" pitchFamily="34" charset="-122"/>
              </a:rPr>
              <a:t>1</a:t>
            </a:r>
            <a:r>
              <a:rPr lang="zh-CN" altLang="en-US" sz="1300" b="1" dirty="0">
                <a:solidFill>
                  <a:srgbClr val="000000"/>
                </a:solidFill>
                <a:latin typeface="微软雅黑" panose="020B0503020204020204" pitchFamily="34" charset="-122"/>
                <a:ea typeface="微软雅黑" panose="020B0503020204020204" pitchFamily="34" charset="-122"/>
              </a:rPr>
              <a:t>月：看多，</a:t>
            </a:r>
            <a:r>
              <a:rPr lang="en-US" altLang="zh-CN" sz="1300" b="1" dirty="0">
                <a:solidFill>
                  <a:srgbClr val="000000"/>
                </a:solidFill>
                <a:latin typeface="微软雅黑" panose="020B0503020204020204" pitchFamily="34" charset="-122"/>
                <a:ea typeface="微软雅黑" panose="020B0503020204020204" pitchFamily="34" charset="-122"/>
              </a:rPr>
              <a:t>2</a:t>
            </a:r>
            <a:r>
              <a:rPr lang="zh-CN" altLang="en-US" sz="1300" b="1" dirty="0">
                <a:solidFill>
                  <a:srgbClr val="000000"/>
                </a:solidFill>
                <a:latin typeface="微软雅黑" panose="020B0503020204020204" pitchFamily="34" charset="-122"/>
                <a:ea typeface="微软雅黑" panose="020B0503020204020204" pitchFamily="34" charset="-122"/>
              </a:rPr>
              <a:t>月：看多，</a:t>
            </a:r>
            <a:r>
              <a:rPr lang="en-US" altLang="zh-CN" sz="1300" b="1" dirty="0">
                <a:solidFill>
                  <a:srgbClr val="000000"/>
                </a:solidFill>
                <a:latin typeface="微软雅黑" panose="020B0503020204020204" pitchFamily="34" charset="-122"/>
                <a:ea typeface="微软雅黑" panose="020B0503020204020204" pitchFamily="34" charset="-122"/>
              </a:rPr>
              <a:t>3</a:t>
            </a:r>
            <a:r>
              <a:rPr lang="zh-CN" altLang="en-US" sz="1300" b="1" dirty="0">
                <a:solidFill>
                  <a:srgbClr val="000000"/>
                </a:solidFill>
                <a:latin typeface="微软雅黑" panose="020B0503020204020204" pitchFamily="34" charset="-122"/>
                <a:ea typeface="微软雅黑" panose="020B0503020204020204" pitchFamily="34" charset="-122"/>
              </a:rPr>
              <a:t>月：谨慎看多</a:t>
            </a:r>
            <a:endPar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158615" y="893360"/>
            <a:ext cx="5865600" cy="2157514"/>
          </a:xfrm>
          <a:prstGeom prst="rect">
            <a:avLst/>
          </a:prstGeom>
          <a:noFill/>
        </p:spPr>
        <p:txBody>
          <a:bodyPr wrap="square" rtlCol="0">
            <a:spAutoFit/>
          </a:bodyPr>
          <a:lstStyle/>
          <a:p>
            <a:pPr lvl="0" algn="just">
              <a:lnSpc>
                <a:spcPct val="150000"/>
              </a:lnSpc>
              <a:defRPr/>
            </a:pPr>
            <a:r>
              <a:rPr lang="zh-CN" altLang="en-US" sz="1300" dirty="0">
                <a:solidFill>
                  <a:srgbClr val="000000"/>
                </a:solidFill>
                <a:latin typeface="微软雅黑" panose="020B0503020204020204" pitchFamily="34" charset="-122"/>
                <a:ea typeface="微软雅黑" panose="020B0503020204020204" pitchFamily="34" charset="-122"/>
              </a:rPr>
              <a:t>考虑到：</a:t>
            </a:r>
            <a:r>
              <a:rPr lang="en-US" altLang="zh-CN" sz="1300" dirty="0">
                <a:solidFill>
                  <a:srgbClr val="000000"/>
                </a:solidFill>
                <a:latin typeface="微软雅黑" panose="020B0503020204020204" pitchFamily="34" charset="-122"/>
                <a:ea typeface="微软雅黑" panose="020B0503020204020204" pitchFamily="34" charset="-122"/>
              </a:rPr>
              <a:t>1</a:t>
            </a:r>
            <a:r>
              <a:rPr lang="zh-CN" altLang="en-US" sz="1300" dirty="0">
                <a:solidFill>
                  <a:srgbClr val="000000"/>
                </a:solidFill>
                <a:latin typeface="微软雅黑" panose="020B0503020204020204" pitchFamily="34" charset="-122"/>
                <a:ea typeface="微软雅黑" panose="020B0503020204020204" pitchFamily="34" charset="-122"/>
              </a:rPr>
              <a:t>）市场对两会后各地稳增长政策兑现预期上升；</a:t>
            </a:r>
            <a:r>
              <a:rPr lang="en-US" altLang="zh-CN" sz="1300" dirty="0">
                <a:solidFill>
                  <a:srgbClr val="000000"/>
                </a:solidFill>
                <a:latin typeface="微软雅黑" panose="020B0503020204020204" pitchFamily="34" charset="-122"/>
                <a:ea typeface="微软雅黑" panose="020B0503020204020204" pitchFamily="34" charset="-122"/>
              </a:rPr>
              <a:t>2</a:t>
            </a:r>
            <a:r>
              <a:rPr lang="zh-CN" altLang="en-US" sz="1300" dirty="0">
                <a:solidFill>
                  <a:srgbClr val="000000"/>
                </a:solidFill>
                <a:latin typeface="微软雅黑" panose="020B0503020204020204" pitchFamily="34" charset="-122"/>
                <a:ea typeface="微软雅黑" panose="020B0503020204020204" pitchFamily="34" charset="-122"/>
              </a:rPr>
              <a:t>）地产从边缘市场自下而上逐级放松；</a:t>
            </a:r>
            <a:r>
              <a:rPr lang="en-US" altLang="zh-CN" sz="1300" dirty="0">
                <a:solidFill>
                  <a:srgbClr val="000000"/>
                </a:solidFill>
                <a:latin typeface="微软雅黑" panose="020B0503020204020204" pitchFamily="34" charset="-122"/>
                <a:ea typeface="微软雅黑" panose="020B0503020204020204" pitchFamily="34" charset="-122"/>
              </a:rPr>
              <a:t>3</a:t>
            </a:r>
            <a:r>
              <a:rPr lang="zh-CN" altLang="en-US" sz="1300" dirty="0">
                <a:solidFill>
                  <a:srgbClr val="000000"/>
                </a:solidFill>
                <a:latin typeface="微软雅黑" panose="020B0503020204020204" pitchFamily="34" charset="-122"/>
                <a:ea typeface="微软雅黑" panose="020B0503020204020204" pitchFamily="34" charset="-122"/>
              </a:rPr>
              <a:t>）俄乌冲突以来，市场对联储</a:t>
            </a:r>
            <a:r>
              <a:rPr lang="en-US" altLang="zh-CN" sz="1300" dirty="0">
                <a:solidFill>
                  <a:srgbClr val="000000"/>
                </a:solidFill>
                <a:latin typeface="微软雅黑" panose="020B0503020204020204" pitchFamily="34" charset="-122"/>
                <a:ea typeface="微软雅黑" panose="020B0503020204020204" pitchFamily="34" charset="-122"/>
              </a:rPr>
              <a:t>3</a:t>
            </a:r>
            <a:r>
              <a:rPr lang="zh-CN" altLang="en-US" sz="1300" dirty="0">
                <a:solidFill>
                  <a:srgbClr val="000000"/>
                </a:solidFill>
                <a:latin typeface="微软雅黑" panose="020B0503020204020204" pitchFamily="34" charset="-122"/>
                <a:ea typeface="微软雅黑" panose="020B0503020204020204" pitchFamily="34" charset="-122"/>
              </a:rPr>
              <a:t>月加息和今年加息次数预期出现回调。前期制约市场情绪因素出现边际变化。政策方面，出口景气度回落、人民币贬值压力或掣肘货币政策进一步宽松，但降准仍然可期。</a:t>
            </a:r>
            <a:endParaRPr lang="en-US" altLang="zh-CN" sz="13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配置建议：智能汽车、组件和逆变器、半导体设备和材料、电池和锂电设备、金融</a:t>
            </a:r>
            <a:r>
              <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IT</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、工业互联网等。️</a:t>
            </a:r>
            <a:endParaRPr lang="en-US" altLang="zh-CN" sz="1300" b="1"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300" b="1" dirty="0">
                <a:solidFill>
                  <a:srgbClr val="000000"/>
                </a:solidFill>
                <a:latin typeface="微软雅黑" panose="020B0503020204020204" pitchFamily="34" charset="-122"/>
                <a:ea typeface="微软雅黑" panose="020B0503020204020204" pitchFamily="34" charset="-122"/>
              </a:rPr>
              <a:t>1</a:t>
            </a:r>
            <a:r>
              <a:rPr lang="zh-CN" altLang="en-US" sz="1300" b="1" dirty="0">
                <a:solidFill>
                  <a:srgbClr val="000000"/>
                </a:solidFill>
                <a:latin typeface="微软雅黑" panose="020B0503020204020204" pitchFamily="34" charset="-122"/>
                <a:ea typeface="微软雅黑" panose="020B0503020204020204" pitchFamily="34" charset="-122"/>
              </a:rPr>
              <a:t>月：看多，</a:t>
            </a:r>
            <a:r>
              <a:rPr lang="en-US" altLang="zh-CN" sz="1300" b="1" dirty="0">
                <a:solidFill>
                  <a:srgbClr val="000000"/>
                </a:solidFill>
                <a:latin typeface="微软雅黑" panose="020B0503020204020204" pitchFamily="34" charset="-122"/>
                <a:ea typeface="微软雅黑" panose="020B0503020204020204" pitchFamily="34" charset="-122"/>
              </a:rPr>
              <a:t>2</a:t>
            </a:r>
            <a:r>
              <a:rPr lang="zh-CN" altLang="en-US" sz="1300" b="1" dirty="0">
                <a:solidFill>
                  <a:srgbClr val="000000"/>
                </a:solidFill>
                <a:latin typeface="微软雅黑" panose="020B0503020204020204" pitchFamily="34" charset="-122"/>
                <a:ea typeface="微软雅黑" panose="020B0503020204020204" pitchFamily="34" charset="-122"/>
              </a:rPr>
              <a:t>月：看空，</a:t>
            </a:r>
            <a:r>
              <a:rPr lang="en-US" altLang="zh-CN" sz="1300" b="1" dirty="0">
                <a:solidFill>
                  <a:srgbClr val="000000"/>
                </a:solidFill>
                <a:latin typeface="微软雅黑" panose="020B0503020204020204" pitchFamily="34" charset="-122"/>
                <a:ea typeface="微软雅黑" panose="020B0503020204020204" pitchFamily="34" charset="-122"/>
              </a:rPr>
              <a:t>3</a:t>
            </a:r>
            <a:r>
              <a:rPr lang="zh-CN" altLang="en-US" sz="1300" b="1" dirty="0">
                <a:solidFill>
                  <a:srgbClr val="000000"/>
                </a:solidFill>
                <a:latin typeface="微软雅黑" panose="020B0503020204020204" pitchFamily="34" charset="-122"/>
                <a:ea typeface="微软雅黑" panose="020B0503020204020204" pitchFamily="34" charset="-122"/>
              </a:rPr>
              <a:t>月：看多</a:t>
            </a:r>
            <a:endParaRPr lang="en-US" altLang="zh-CN" sz="13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466538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2" name="文本框 1">
            <a:extLst>
              <a:ext uri="{FF2B5EF4-FFF2-40B4-BE49-F238E27FC236}">
                <a16:creationId xmlns:a16="http://schemas.microsoft.com/office/drawing/2014/main" id="{AD149310-3EB9-4068-9087-3E73B071AF7F}"/>
              </a:ext>
            </a:extLst>
          </p:cNvPr>
          <p:cNvSpPr txBox="1"/>
          <p:nvPr/>
        </p:nvSpPr>
        <p:spPr bwMode="auto">
          <a:xfrm>
            <a:off x="976312" y="985043"/>
            <a:ext cx="10317956" cy="5116272"/>
          </a:xfrm>
          <a:prstGeom prst="rect">
            <a:avLst/>
          </a:prstGeom>
          <a:noFill/>
          <a:ln w="9525">
            <a:noFill/>
            <a:miter lim="800000"/>
          </a:ln>
        </p:spPr>
        <p:txBody>
          <a:bodyPr wrap="square" rtlCol="0">
            <a:spAutoFit/>
          </a:bodyPr>
          <a:lstStyle/>
          <a:p>
            <a:pPr indent="720000" algn="just">
              <a:lnSpc>
                <a:spcPct val="150000"/>
              </a:lnSpc>
              <a:defRPr/>
            </a:pPr>
            <a:r>
              <a:rPr lang="en-US" altLang="zh-CN" sz="2000" dirty="0">
                <a:solidFill>
                  <a:srgbClr val="151515"/>
                </a:solidFill>
                <a:latin typeface="Microsoft YaHei" panose="020B0503020204020204" pitchFamily="34" charset="-122"/>
                <a:ea typeface="Microsoft YaHei" panose="020B0503020204020204" pitchFamily="34" charset="-122"/>
              </a:rPr>
              <a:t>2</a:t>
            </a:r>
            <a:r>
              <a:rPr lang="zh-CN" altLang="en-US" sz="2000" dirty="0">
                <a:solidFill>
                  <a:srgbClr val="151515"/>
                </a:solidFill>
                <a:latin typeface="Microsoft YaHei" panose="020B0503020204020204" pitchFamily="34" charset="-122"/>
                <a:ea typeface="Microsoft YaHei" panose="020B0503020204020204" pitchFamily="34" charset="-122"/>
              </a:rPr>
              <a:t>月受春节假期影响，较</a:t>
            </a:r>
            <a:r>
              <a:rPr lang="en-US" altLang="zh-CN" sz="2000" dirty="0">
                <a:solidFill>
                  <a:srgbClr val="151515"/>
                </a:solidFill>
                <a:latin typeface="Microsoft YaHei" panose="020B0503020204020204" pitchFamily="34" charset="-122"/>
                <a:ea typeface="Microsoft YaHei" panose="020B0503020204020204" pitchFamily="34" charset="-122"/>
              </a:rPr>
              <a:t>1</a:t>
            </a:r>
            <a:r>
              <a:rPr lang="zh-CN" altLang="en-US" sz="2000" dirty="0">
                <a:solidFill>
                  <a:srgbClr val="151515"/>
                </a:solidFill>
                <a:latin typeface="Microsoft YaHei" panose="020B0503020204020204" pitchFamily="34" charset="-122"/>
                <a:ea typeface="Microsoft YaHei" panose="020B0503020204020204" pitchFamily="34" charset="-122"/>
              </a:rPr>
              <a:t>月少</a:t>
            </a:r>
            <a:r>
              <a:rPr lang="en-US" altLang="zh-CN" sz="2000" dirty="0">
                <a:solidFill>
                  <a:srgbClr val="151515"/>
                </a:solidFill>
                <a:latin typeface="Microsoft YaHei" panose="020B0503020204020204" pitchFamily="34" charset="-122"/>
                <a:ea typeface="Microsoft YaHei" panose="020B0503020204020204" pitchFamily="34" charset="-122"/>
              </a:rPr>
              <a:t>1</a:t>
            </a:r>
            <a:r>
              <a:rPr lang="zh-CN" altLang="en-US" sz="2000" dirty="0">
                <a:solidFill>
                  <a:srgbClr val="151515"/>
                </a:solidFill>
                <a:latin typeface="Microsoft YaHei" panose="020B0503020204020204" pitchFamily="34" charset="-122"/>
                <a:ea typeface="Microsoft YaHei" panose="020B0503020204020204" pitchFamily="34" charset="-122"/>
              </a:rPr>
              <a:t>个交易周，整体市场交投情绪平平。进入虎年，“稳增长”相关板块带动下，沪指迎来反弹，但全市场题材切换依旧频繁，前期较火的成长板块表现欠佳。</a:t>
            </a:r>
            <a:r>
              <a:rPr lang="en-US" altLang="zh-CN" sz="2000" dirty="0">
                <a:solidFill>
                  <a:srgbClr val="151515"/>
                </a:solidFill>
                <a:latin typeface="Microsoft YaHei" panose="020B0503020204020204" pitchFamily="34" charset="-122"/>
                <a:ea typeface="Microsoft YaHei" panose="020B0503020204020204" pitchFamily="34" charset="-122"/>
              </a:rPr>
              <a:t>1</a:t>
            </a:r>
            <a:r>
              <a:rPr lang="zh-CN" altLang="en-US" sz="2000" dirty="0">
                <a:solidFill>
                  <a:srgbClr val="151515"/>
                </a:solidFill>
                <a:latin typeface="Microsoft YaHei" panose="020B0503020204020204" pitchFamily="34" charset="-122"/>
                <a:ea typeface="Microsoft YaHei" panose="020B0503020204020204" pitchFamily="34" charset="-122"/>
              </a:rPr>
              <a:t>月美联储加息预期的影响边际递减，</a:t>
            </a:r>
            <a:r>
              <a:rPr lang="en-US" altLang="zh-CN" sz="2000" dirty="0">
                <a:solidFill>
                  <a:srgbClr val="151515"/>
                </a:solidFill>
                <a:latin typeface="Microsoft YaHei" panose="020B0503020204020204" pitchFamily="34" charset="-122"/>
                <a:ea typeface="Microsoft YaHei" panose="020B0503020204020204" pitchFamily="34" charset="-122"/>
              </a:rPr>
              <a:t>2</a:t>
            </a:r>
            <a:r>
              <a:rPr lang="zh-CN" altLang="en-US" sz="2000" dirty="0">
                <a:solidFill>
                  <a:srgbClr val="151515"/>
                </a:solidFill>
                <a:latin typeface="Microsoft YaHei" panose="020B0503020204020204" pitchFamily="34" charset="-122"/>
                <a:ea typeface="Microsoft YaHei" panose="020B0503020204020204" pitchFamily="34" charset="-122"/>
              </a:rPr>
              <a:t>月中投资者情绪逐渐企稳，但进入月末，随着俄乌局势的升级，市场恐慌情绪上升，</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股受此影响出现波动。</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r>
              <a:rPr lang="zh-CN" altLang="en-US" sz="2000" dirty="0">
                <a:solidFill>
                  <a:srgbClr val="151515"/>
                </a:solidFill>
                <a:latin typeface="Microsoft YaHei" panose="020B0503020204020204" pitchFamily="34" charset="-122"/>
                <a:ea typeface="Microsoft YaHei" panose="020B0503020204020204" pitchFamily="34" charset="-122"/>
              </a:rPr>
              <a:t>进入</a:t>
            </a:r>
            <a:r>
              <a:rPr lang="en-US" altLang="zh-CN" sz="2000" dirty="0">
                <a:solidFill>
                  <a:srgbClr val="151515"/>
                </a:solidFill>
                <a:latin typeface="Microsoft YaHei" panose="020B0503020204020204" pitchFamily="34" charset="-122"/>
                <a:ea typeface="Microsoft YaHei" panose="020B0503020204020204" pitchFamily="34" charset="-122"/>
              </a:rPr>
              <a:t>3</a:t>
            </a:r>
            <a:r>
              <a:rPr lang="zh-CN" altLang="en-US" sz="2000" dirty="0">
                <a:solidFill>
                  <a:srgbClr val="151515"/>
                </a:solidFill>
                <a:latin typeface="Microsoft YaHei" panose="020B0503020204020204" pitchFamily="34" charset="-122"/>
                <a:ea typeface="Microsoft YaHei" panose="020B0503020204020204" pitchFamily="34" charset="-122"/>
              </a:rPr>
              <a:t>月，随着两会的召开，市场密切关注两会期间各类产业政策的出台，</a:t>
            </a:r>
            <a:r>
              <a:rPr lang="en-US" altLang="zh-CN" sz="2000" dirty="0">
                <a:solidFill>
                  <a:srgbClr val="151515"/>
                </a:solidFill>
                <a:latin typeface="Microsoft YaHei" panose="020B0503020204020204" pitchFamily="34" charset="-122"/>
                <a:ea typeface="Microsoft YaHei" panose="020B0503020204020204" pitchFamily="34" charset="-122"/>
              </a:rPr>
              <a:t>5.5%</a:t>
            </a:r>
            <a:r>
              <a:rPr lang="zh-CN" altLang="en-US" sz="2000" dirty="0">
                <a:solidFill>
                  <a:srgbClr val="151515"/>
                </a:solidFill>
                <a:latin typeface="Microsoft YaHei" panose="020B0503020204020204" pitchFamily="34" charset="-122"/>
                <a:ea typeface="Microsoft YaHei" panose="020B0503020204020204" pitchFamily="34" charset="-122"/>
              </a:rPr>
              <a:t>的</a:t>
            </a:r>
            <a:r>
              <a:rPr lang="en-US" altLang="zh-CN" sz="2000" dirty="0">
                <a:solidFill>
                  <a:srgbClr val="151515"/>
                </a:solidFill>
                <a:latin typeface="Microsoft YaHei" panose="020B0503020204020204" pitchFamily="34" charset="-122"/>
                <a:ea typeface="Microsoft YaHei" panose="020B0503020204020204" pitchFamily="34" charset="-122"/>
              </a:rPr>
              <a:t>GDP</a:t>
            </a:r>
            <a:r>
              <a:rPr lang="zh-CN" altLang="en-US" sz="2000" dirty="0">
                <a:solidFill>
                  <a:srgbClr val="151515"/>
                </a:solidFill>
                <a:latin typeface="Microsoft YaHei" panose="020B0503020204020204" pitchFamily="34" charset="-122"/>
                <a:ea typeface="Microsoft YaHei" panose="020B0503020204020204" pitchFamily="34" charset="-122"/>
              </a:rPr>
              <a:t>增速目标也意味着稳增长政策将继续推进，在稳增长主线下，政策支持行业逐步受到市场青睐。就目前的情况而言，包括总体经济增长目标、房地产政策、旧基建项目的方向、专项债规模、赤字率水平、新基建相关的方向等或为市场主要关注点。其中，地产政策的放松可能尤为受市场关注。而俄乌冲突在一定程度上影响着全球大宗商品市场，这一影响或将持续传导至</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股市场从而掣肘市场的上行。</a:t>
            </a:r>
            <a:endParaRPr lang="en-US" altLang="zh-CN" sz="2000"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573553" y="3821730"/>
            <a:ext cx="11366987" cy="488724"/>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上升</a:t>
            </a:r>
            <a:r>
              <a:rPr lang="en-US" altLang="zh-CN" sz="2400" b="1" dirty="0">
                <a:solidFill>
                  <a:srgbClr val="C00000"/>
                </a:solidFill>
                <a:latin typeface="微软雅黑" panose="020B0503020204020204" pitchFamily="34" charset="-122"/>
                <a:ea typeface="微软雅黑" panose="020B0503020204020204" pitchFamily="34" charset="-122"/>
              </a:rPr>
              <a:t>0.9%</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0.6%</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C00000"/>
                </a:solidFill>
                <a:latin typeface="微软雅黑" panose="020B0503020204020204" pitchFamily="34" charset="-122"/>
                <a:ea typeface="微软雅黑" panose="020B0503020204020204" pitchFamily="34" charset="-122"/>
              </a:rPr>
              <a:t>上升</a:t>
            </a:r>
            <a:r>
              <a:rPr lang="en-US" altLang="zh-CN" sz="2400" b="1" dirty="0">
                <a:solidFill>
                  <a:srgbClr val="C00000"/>
                </a:solidFill>
                <a:latin typeface="微软雅黑" panose="020B0503020204020204" pitchFamily="34" charset="-122"/>
                <a:ea typeface="微软雅黑" panose="020B0503020204020204" pitchFamily="34" charset="-122"/>
              </a:rPr>
              <a:t>8.8%</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0.5% </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251460" y="4492393"/>
            <a:ext cx="11772899" cy="1895519"/>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CPI</a:t>
            </a:r>
            <a:r>
              <a:rPr kumimoji="0" lang="zh-CN" altLang="en-US" sz="16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环比涨幅略有扩大，同比涨幅总体平稳 </a:t>
            </a:r>
            <a:r>
              <a:rPr lang="en-US" altLang="zh-CN" sz="16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月份，受春节因素和国际能源价格波动等共同影响，</a:t>
            </a:r>
            <a:r>
              <a:rPr lang="en-US" altLang="zh-CN" sz="1600" dirty="0">
                <a:solidFill>
                  <a:srgbClr val="000000"/>
                </a:solidFill>
                <a:latin typeface="微软雅黑" panose="020B0503020204020204" pitchFamily="34" charset="-122"/>
                <a:ea typeface="微软雅黑" panose="020B0503020204020204" pitchFamily="34" charset="-122"/>
              </a:rPr>
              <a:t>CPI</a:t>
            </a:r>
            <a:r>
              <a:rPr lang="zh-CN" altLang="en-US" sz="1600" dirty="0">
                <a:solidFill>
                  <a:srgbClr val="000000"/>
                </a:solidFill>
                <a:latin typeface="微软雅黑" panose="020B0503020204020204" pitchFamily="34" charset="-122"/>
                <a:ea typeface="微软雅黑" panose="020B0503020204020204" pitchFamily="34" charset="-122"/>
              </a:rPr>
              <a:t>环比涨幅略有扩大，同比涨幅总体平稳。受春节因素影响，鲜菜、水产品和鲜果等价格均有所上涨；能源价格上涨带动汽油、柴油和液化石油气价格上行；就地过年带动文娱消费及近郊游热度升高，电影及演出票、民宿等价格上涨。</a:t>
            </a:r>
            <a:endParaRPr lang="en-US" altLang="zh-CN" sz="1600" dirty="0">
              <a:solidFill>
                <a:srgbClr val="000000"/>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微软雅黑" panose="020B0503020204020204" pitchFamily="34" charset="-122"/>
                <a:ea typeface="微软雅黑" panose="020B0503020204020204" pitchFamily="34" charset="-122"/>
              </a:rPr>
              <a:t>PPI</a:t>
            </a:r>
            <a:r>
              <a:rPr lang="zh-CN" altLang="en-US" sz="1600" b="1" dirty="0">
                <a:solidFill>
                  <a:srgbClr val="0076CB"/>
                </a:solidFill>
                <a:latin typeface="微软雅黑" panose="020B0503020204020204" pitchFamily="34" charset="-122"/>
                <a:ea typeface="微软雅黑" panose="020B0503020204020204" pitchFamily="34" charset="-122"/>
              </a:rPr>
              <a:t>环比由降转涨，同比涨幅回落 </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月份，受原油、有色金属等国际大宗商品价格上涨等因素影响，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环比由降转涨，同比涨幅回落。国际原油价格大幅上涨，带动国内石油相关行业价格上行。</a:t>
            </a:r>
            <a:endParaRPr lang="en-US" altLang="zh-CN" sz="1400" dirty="0">
              <a:solidFill>
                <a:srgbClr val="0076CB"/>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3105" b="3105"/>
          <a:stretch/>
        </p:blipFill>
        <p:spPr bwMode="auto">
          <a:xfrm>
            <a:off x="451647" y="929767"/>
            <a:ext cx="5445144" cy="293953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535779FC-66EE-4CDD-8108-276B96E9243C}"/>
              </a:ext>
            </a:extLst>
          </p:cNvPr>
          <p:cNvPicPr>
            <a:picLocks noChangeAspect="1"/>
          </p:cNvPicPr>
          <p:nvPr/>
        </p:nvPicPr>
        <p:blipFill>
          <a:blip r:embed="rId4"/>
          <a:stretch>
            <a:fillRect/>
          </a:stretch>
        </p:blipFill>
        <p:spPr>
          <a:xfrm>
            <a:off x="6400800" y="985837"/>
            <a:ext cx="5340096" cy="2975991"/>
          </a:xfrm>
          <a:prstGeom prst="rect">
            <a:avLst/>
          </a:prstGeom>
        </p:spPr>
      </p:pic>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（近</a:t>
            </a:r>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1</a:t>
            </a:r>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年）</a:t>
            </a:r>
          </a:p>
        </p:txBody>
      </p:sp>
      <p:sp>
        <p:nvSpPr>
          <p:cNvPr id="9" name="文本框 8">
            <a:extLst>
              <a:ext uri="{FF2B5EF4-FFF2-40B4-BE49-F238E27FC236}">
                <a16:creationId xmlns:a16="http://schemas.microsoft.com/office/drawing/2014/main" id="{18DC700E-4C74-4AAB-9296-D9E5B0676DB2}"/>
              </a:ext>
            </a:extLst>
          </p:cNvPr>
          <p:cNvSpPr txBox="1"/>
          <p:nvPr/>
        </p:nvSpPr>
        <p:spPr>
          <a:xfrm>
            <a:off x="1514475" y="5186304"/>
            <a:ext cx="8524875" cy="1230593"/>
          </a:xfrm>
          <a:prstGeom prst="rect">
            <a:avLst/>
          </a:prstGeom>
          <a:noFill/>
        </p:spPr>
        <p:txBody>
          <a:bodyPr wrap="square">
            <a:spAutoFit/>
          </a:bodyPr>
          <a:lstStyle/>
          <a:p>
            <a:pPr>
              <a:lnSpc>
                <a:spcPct val="20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50.2%</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较上月小幅回升，</a:t>
            </a:r>
            <a:r>
              <a:rPr lang="zh-CN" altLang="en-US" sz="2000" b="1" dirty="0">
                <a:solidFill>
                  <a:srgbClr val="C00000"/>
                </a:solidFill>
                <a:latin typeface="微软雅黑" panose="020B0503020204020204" pitchFamily="34" charset="-122"/>
                <a:ea typeface="微软雅黑" panose="020B0503020204020204" pitchFamily="34" charset="-122"/>
              </a:rPr>
              <a:t>上涨</a:t>
            </a:r>
            <a:r>
              <a:rPr lang="zh-CN" altLang="en-US" sz="2000" b="1" dirty="0">
                <a:solidFill>
                  <a:schemeClr val="accent3">
                    <a:lumMod val="50000"/>
                  </a:schemeClr>
                </a:solidFill>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0.2%</a:t>
            </a:r>
            <a:endParaRPr lang="zh-CN" altLang="en-US" sz="2000" dirty="0">
              <a:latin typeface="微软雅黑" panose="020B0503020204020204" pitchFamily="34" charset="-122"/>
              <a:ea typeface="微软雅黑" panose="020B0503020204020204" pitchFamily="34" charset="-122"/>
            </a:endParaRPr>
          </a:p>
          <a:p>
            <a:pPr>
              <a:lnSpc>
                <a:spcPct val="20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录得</a:t>
            </a:r>
            <a:r>
              <a:rPr lang="en-US" altLang="zh-CN" sz="2000" dirty="0">
                <a:latin typeface="微软雅黑" panose="020B0503020204020204" pitchFamily="34" charset="-122"/>
                <a:ea typeface="微软雅黑" panose="020B0503020204020204" pitchFamily="34" charset="-122"/>
              </a:rPr>
              <a:t>50.4%</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月</a:t>
            </a:r>
            <a:r>
              <a:rPr lang="zh-CN" altLang="en-US" sz="2000" b="1" dirty="0">
                <a:solidFill>
                  <a:srgbClr val="C00000"/>
                </a:solidFill>
                <a:latin typeface="微软雅黑" panose="020B0503020204020204" pitchFamily="34" charset="-122"/>
                <a:ea typeface="微软雅黑" panose="020B0503020204020204" pitchFamily="34" charset="-122"/>
              </a:rPr>
              <a:t>回升</a:t>
            </a:r>
            <a:r>
              <a:rPr lang="en-US" altLang="zh-CN" sz="2000" dirty="0">
                <a:solidFill>
                  <a:srgbClr val="000000"/>
                </a:solidFill>
                <a:latin typeface="微软雅黑" panose="020B0503020204020204" pitchFamily="34" charset="-122"/>
                <a:ea typeface="微软雅黑" panose="020B0503020204020204" pitchFamily="34" charset="-122"/>
              </a:rPr>
              <a:t>1.3%</a:t>
            </a:r>
            <a:r>
              <a:rPr lang="zh-CN" altLang="en-US" sz="2000" dirty="0">
                <a:solidFill>
                  <a:srgbClr val="000000"/>
                </a:solidFill>
                <a:latin typeface="微软雅黑" panose="020B0503020204020204" pitchFamily="34" charset="-122"/>
                <a:ea typeface="微软雅黑" panose="020B0503020204020204" pitchFamily="34" charset="-122"/>
              </a:rPr>
              <a:t>，重回扩张区间。</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4260398600"/>
              </p:ext>
            </p:extLst>
          </p:nvPr>
        </p:nvGraphicFramePr>
        <p:xfrm>
          <a:off x="89915" y="933450"/>
          <a:ext cx="11997309" cy="38933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2205716" y="5253513"/>
            <a:ext cx="8186512" cy="1138260"/>
          </a:xfrm>
          <a:prstGeom prst="rect">
            <a:avLst/>
          </a:prstGeom>
          <a:noFill/>
        </p:spPr>
        <p:txBody>
          <a:bodyPr wrap="square" lIns="0" tIns="0" rIns="0" bIns="0">
            <a:spAutoFit/>
          </a:bodyPr>
          <a:lstStyle/>
          <a:p>
            <a:pPr algn="ctr">
              <a:lnSpc>
                <a:spcPct val="20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C00000"/>
                </a:solidFill>
                <a:latin typeface="微软雅黑" panose="020B0503020204020204" pitchFamily="34" charset="-122"/>
                <a:ea typeface="微软雅黑" panose="020B0503020204020204" pitchFamily="34" charset="-122"/>
              </a:rPr>
              <a:t>净投放</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C00000"/>
                </a:solidFill>
                <a:latin typeface="微软雅黑" panose="020B0503020204020204" pitchFamily="34" charset="-122"/>
                <a:ea typeface="微软雅黑" panose="020B0503020204020204" pitchFamily="34" charset="-122"/>
              </a:rPr>
              <a:t>1000</a:t>
            </a:r>
            <a:r>
              <a:rPr lang="zh-CN" altLang="en-US" sz="2000" b="1" dirty="0">
                <a:solidFill>
                  <a:srgbClr val="C00000"/>
                </a:solidFill>
                <a:latin typeface="微软雅黑" panose="020B0503020204020204" pitchFamily="34" charset="-122"/>
                <a:ea typeface="微软雅黑" panose="020B0503020204020204" pitchFamily="34" charset="-122"/>
              </a:rPr>
              <a:t>亿元</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lnSpc>
                <a:spcPct val="200000"/>
              </a:lnSpc>
            </a:pPr>
            <a:r>
              <a:rPr lang="zh-CN" altLang="en-US" sz="2000" dirty="0">
                <a:latin typeface="微软雅黑" panose="020B0503020204020204" pitchFamily="34" charset="-122"/>
                <a:ea typeface="微软雅黑" panose="020B0503020204020204" pitchFamily="34" charset="-122"/>
              </a:rPr>
              <a:t>春节后资金面有所收缩，但月末流动性又有所释放，整体保持合理充裕</a:t>
            </a:r>
            <a:endParaRPr lang="en-US" altLang="zh-CN" sz="2000" dirty="0">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59521470-E2B1-4DC5-AE2A-DDEB57087441}"/>
              </a:ext>
            </a:extLst>
          </p:cNvPr>
          <p:cNvGraphicFramePr>
            <a:graphicFrameLocks/>
          </p:cNvGraphicFramePr>
          <p:nvPr>
            <p:extLst>
              <p:ext uri="{D42A27DB-BD31-4B8C-83A1-F6EECF244321}">
                <p14:modId xmlns:p14="http://schemas.microsoft.com/office/powerpoint/2010/main" val="4135054859"/>
              </p:ext>
            </p:extLst>
          </p:nvPr>
        </p:nvGraphicFramePr>
        <p:xfrm>
          <a:off x="290287" y="1086786"/>
          <a:ext cx="11551944" cy="42272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531426" y="1420950"/>
            <a:ext cx="1440000" cy="461665"/>
          </a:xfrm>
          <a:prstGeom prst="rect">
            <a:avLst/>
          </a:prstGeom>
          <a:noFill/>
        </p:spPr>
        <p:txBody>
          <a:bodyPr wrap="non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上证指数</a:t>
            </a:r>
          </a:p>
        </p:txBody>
      </p:sp>
      <p:sp>
        <p:nvSpPr>
          <p:cNvPr id="8" name="文本框 7"/>
          <p:cNvSpPr txBox="1"/>
          <p:nvPr/>
        </p:nvSpPr>
        <p:spPr>
          <a:xfrm>
            <a:off x="870030" y="1941677"/>
            <a:ext cx="1080000" cy="400110"/>
          </a:xfrm>
          <a:prstGeom prst="rect">
            <a:avLst/>
          </a:prstGeom>
          <a:noFill/>
        </p:spPr>
        <p:txBody>
          <a:bodyPr wrap="square" rtlCol="0">
            <a:spAutoFit/>
          </a:bodyPr>
          <a:lstStyle/>
          <a:p>
            <a:pPr algn="dist">
              <a:defRPr/>
            </a:pPr>
            <a:r>
              <a:rPr lang="en-US" altLang="zh-CN" sz="2000" b="1" dirty="0">
                <a:solidFill>
                  <a:srgbClr val="C00000"/>
                </a:solidFill>
                <a:latin typeface="微软雅黑" panose="020B0503020204020204" pitchFamily="34" charset="-122"/>
                <a:ea typeface="微软雅黑" panose="020B0503020204020204" pitchFamily="34" charset="-122"/>
              </a:rPr>
              <a:t>3.00%</a:t>
            </a:r>
          </a:p>
        </p:txBody>
      </p:sp>
      <p:sp>
        <p:nvSpPr>
          <p:cNvPr id="15" name="文本框 14"/>
          <p:cNvSpPr txBox="1"/>
          <p:nvPr/>
        </p:nvSpPr>
        <p:spPr>
          <a:xfrm>
            <a:off x="531426" y="2423610"/>
            <a:ext cx="1440000" cy="461665"/>
          </a:xfrm>
          <a:prstGeom prst="rect">
            <a:avLst/>
          </a:prstGeom>
          <a:noFill/>
        </p:spPr>
        <p:txBody>
          <a:bodyPr wrap="non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a:t>
            </a:r>
          </a:p>
        </p:txBody>
      </p:sp>
      <p:sp>
        <p:nvSpPr>
          <p:cNvPr id="18" name="文本框 17"/>
          <p:cNvSpPr txBox="1"/>
          <p:nvPr/>
        </p:nvSpPr>
        <p:spPr>
          <a:xfrm>
            <a:off x="531426" y="3580950"/>
            <a:ext cx="1440000" cy="461665"/>
          </a:xfrm>
          <a:prstGeom prst="rect">
            <a:avLst/>
          </a:prstGeom>
          <a:noFill/>
        </p:spPr>
        <p:txBody>
          <a:bodyPr wrap="non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创业板指</a:t>
            </a:r>
          </a:p>
        </p:txBody>
      </p:sp>
      <p:sp>
        <p:nvSpPr>
          <p:cNvPr id="2" name="文本框 1">
            <a:extLst>
              <a:ext uri="{FF2B5EF4-FFF2-40B4-BE49-F238E27FC236}">
                <a16:creationId xmlns:a16="http://schemas.microsoft.com/office/drawing/2014/main" id="{9CB0F3E8-9B5C-40F7-9012-B0DB166A9F78}"/>
              </a:ext>
            </a:extLst>
          </p:cNvPr>
          <p:cNvSpPr txBox="1"/>
          <p:nvPr/>
        </p:nvSpPr>
        <p:spPr>
          <a:xfrm>
            <a:off x="531426" y="4660950"/>
            <a:ext cx="1440000" cy="461665"/>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微软雅黑" panose="020B0503020204020204" pitchFamily="34" charset="-122"/>
                <a:ea typeface="微软雅黑" panose="020B0503020204020204" pitchFamily="34" charset="-122"/>
              </a:rPr>
              <a:t>科创</a:t>
            </a:r>
            <a:r>
              <a:rPr lang="en-US" altLang="zh-CN" sz="2400" b="1" dirty="0">
                <a:solidFill>
                  <a:srgbClr val="000000"/>
                </a:solidFill>
                <a:latin typeface="微软雅黑" panose="020B0503020204020204" pitchFamily="34" charset="-122"/>
                <a:ea typeface="微软雅黑" panose="020B0503020204020204" pitchFamily="34" charset="-122"/>
              </a:rPr>
              <a:t>50</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0800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C00000"/>
                </a:solidFill>
                <a:latin typeface="微软雅黑" panose="020B0503020204020204" pitchFamily="34" charset="-122"/>
                <a:ea typeface="微软雅黑" panose="020B0503020204020204" pitchFamily="34" charset="-122"/>
              </a:rPr>
              <a:t>1.66%</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flipV="1">
            <a:off x="584279" y="2963610"/>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微软雅黑" panose="020B0503020204020204" pitchFamily="34" charset="-122"/>
              <a:ea typeface="微软雅黑" panose="020B0503020204020204" pitchFamily="34" charset="-122"/>
              <a:cs typeface="+mn-cs"/>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flipV="1">
            <a:off x="584279" y="5203987"/>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 name="图表 9"/>
          <p:cNvGraphicFramePr/>
          <p:nvPr>
            <p:extLst>
              <p:ext uri="{D42A27DB-BD31-4B8C-83A1-F6EECF244321}">
                <p14:modId xmlns:p14="http://schemas.microsoft.com/office/powerpoint/2010/main" val="3316432946"/>
              </p:ext>
            </p:extLst>
          </p:nvPr>
        </p:nvGraphicFramePr>
        <p:xfrm>
          <a:off x="2134284" y="1074058"/>
          <a:ext cx="9820275" cy="5239656"/>
        </p:xfrm>
        <a:graphic>
          <a:graphicData uri="http://schemas.openxmlformats.org/drawingml/2006/chart">
            <c:chart xmlns:c="http://schemas.openxmlformats.org/drawingml/2006/chart" xmlns:r="http://schemas.openxmlformats.org/officeDocument/2006/relationships" r:id="rId5"/>
          </a:graphicData>
        </a:graphic>
      </p:graphicFrame>
      <p:sp>
        <p:nvSpPr>
          <p:cNvPr id="16" name="箭头: 上 28">
            <a:extLst>
              <a:ext uri="{FF2B5EF4-FFF2-40B4-BE49-F238E27FC236}">
                <a16:creationId xmlns:a16="http://schemas.microsoft.com/office/drawing/2014/main" id="{D3CDDE88-3854-43CF-856F-CFFA8A2DF963}"/>
              </a:ext>
            </a:extLst>
          </p:cNvPr>
          <p:cNvSpPr/>
          <p:nvPr/>
        </p:nvSpPr>
        <p:spPr bwMode="auto">
          <a:xfrm rot="10800000">
            <a:off x="584280" y="4121946"/>
            <a:ext cx="288032" cy="372752"/>
          </a:xfrm>
          <a:prstGeom prst="upArrow">
            <a:avLst/>
          </a:prstGeom>
          <a:solidFill>
            <a:schemeClr val="accent4">
              <a:lumMod val="75000"/>
            </a:schemeClr>
          </a:solidFill>
          <a:ln w="9525" cap="flat" cmpd="sng" algn="ctr">
            <a:solidFill>
              <a:srgbClr val="61616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080000" cy="400110"/>
          </a:xfrm>
          <a:prstGeom prst="rect">
            <a:avLst/>
          </a:prstGeom>
          <a:noFill/>
        </p:spPr>
        <p:txBody>
          <a:bodyPr wrap="square" rtlCol="0">
            <a:spAutoFit/>
          </a:bodyPr>
          <a:lstStyle/>
          <a:p>
            <a:pPr algn="dist">
              <a:defRPr/>
            </a:pPr>
            <a:r>
              <a:rPr lang="en-US" altLang="zh-CN" sz="2000" b="1" dirty="0">
                <a:solidFill>
                  <a:srgbClr val="636946"/>
                </a:solidFill>
                <a:latin typeface="微软雅黑" panose="020B0503020204020204" pitchFamily="34" charset="-122"/>
                <a:ea typeface="微软雅黑" panose="020B0503020204020204" pitchFamily="34" charset="-122"/>
              </a:rPr>
              <a:t>0.95%</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flipV="1">
            <a:off x="584279" y="1957059"/>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0" y="2937907"/>
            <a:ext cx="1080000" cy="400110"/>
          </a:xfrm>
          <a:prstGeom prst="rect">
            <a:avLst/>
          </a:prstGeom>
          <a:noFill/>
        </p:spPr>
        <p:txBody>
          <a:bodyPr wrap="square" rtlCol="0">
            <a:spAutoFit/>
          </a:bodyPr>
          <a:lstStyle/>
          <a:p>
            <a:pPr algn="dist">
              <a:defRPr/>
            </a:pPr>
            <a:r>
              <a:rPr lang="en-US" altLang="zh-CN" sz="2000" b="1" dirty="0">
                <a:solidFill>
                  <a:srgbClr val="C00000"/>
                </a:solidFill>
                <a:latin typeface="微软雅黑" panose="020B0503020204020204" pitchFamily="34" charset="-122"/>
                <a:ea typeface="微软雅黑" panose="020B0503020204020204" pitchFamily="34" charset="-122"/>
              </a:rPr>
              <a:t>0.96%</a:t>
            </a:r>
          </a:p>
        </p:txBody>
      </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41312" y="4641816"/>
            <a:ext cx="2599767"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月底       </a:t>
            </a:r>
            <a:r>
              <a:rPr lang="en-US" altLang="zh-CN" sz="2000" b="1" dirty="0">
                <a:solidFill>
                  <a:srgbClr val="C00000"/>
                </a:solidFill>
                <a:latin typeface="微软雅黑" panose="020B0503020204020204" pitchFamily="34" charset="-122"/>
                <a:ea typeface="微软雅黑" panose="020B0503020204020204" pitchFamily="34" charset="-122"/>
              </a:rPr>
              <a:t>3.02</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沪深市值变动统计</a:t>
            </a:r>
          </a:p>
        </p:txBody>
      </p:sp>
      <p:sp>
        <p:nvSpPr>
          <p:cNvPr id="7" name="文本框 6"/>
          <p:cNvSpPr txBox="1"/>
          <p:nvPr/>
        </p:nvSpPr>
        <p:spPr>
          <a:xfrm>
            <a:off x="341313" y="2722339"/>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cs typeface="+mn-cs"/>
              </a:rPr>
              <a:t>深市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市值</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36.77</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341313" y="1885544"/>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沪市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市值</a:t>
            </a:r>
            <a:r>
              <a:rPr lang="en-US" altLang="zh-CN" sz="2000" b="1" dirty="0">
                <a:solidFill>
                  <a:srgbClr val="C00000"/>
                </a:solidFill>
                <a:latin typeface="微软雅黑" panose="020B0503020204020204" pitchFamily="34" charset="-122"/>
                <a:ea typeface="微软雅黑" panose="020B0503020204020204" pitchFamily="34" charset="-122"/>
              </a:rPr>
              <a:t>49.68</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万亿</a:t>
            </a:r>
          </a:p>
        </p:txBody>
      </p:sp>
      <p:sp>
        <p:nvSpPr>
          <p:cNvPr id="9" name="箭头: 上 8">
            <a:extLst>
              <a:ext uri="{FF2B5EF4-FFF2-40B4-BE49-F238E27FC236}">
                <a16:creationId xmlns:a16="http://schemas.microsoft.com/office/drawing/2014/main" id="{692D7619-314D-45B9-8B74-41BB2B839623}"/>
              </a:ext>
            </a:extLst>
          </p:cNvPr>
          <p:cNvSpPr/>
          <p:nvPr/>
        </p:nvSpPr>
        <p:spPr bwMode="auto">
          <a:xfrm>
            <a:off x="1477073" y="4641816"/>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p:cNvGraphicFramePr/>
          <p:nvPr>
            <p:extLst>
              <p:ext uri="{D42A27DB-BD31-4B8C-83A1-F6EECF244321}">
                <p14:modId xmlns:p14="http://schemas.microsoft.com/office/powerpoint/2010/main" val="1914196805"/>
              </p:ext>
            </p:extLst>
          </p:nvPr>
        </p:nvGraphicFramePr>
        <p:xfrm>
          <a:off x="2788170" y="957943"/>
          <a:ext cx="9305817" cy="5399314"/>
        </p:xfrm>
        <a:graphic>
          <a:graphicData uri="http://schemas.openxmlformats.org/drawingml/2006/chart">
            <c:chart xmlns:c="http://schemas.openxmlformats.org/drawingml/2006/chart" xmlns:r="http://schemas.openxmlformats.org/officeDocument/2006/relationships" r:id="rId5"/>
          </a:graphicData>
        </a:graphic>
      </p:graphicFrame>
      <p:sp>
        <p:nvSpPr>
          <p:cNvPr id="13" name="文本框 12"/>
          <p:cNvSpPr txBox="1"/>
          <p:nvPr/>
        </p:nvSpPr>
        <p:spPr>
          <a:xfrm>
            <a:off x="341312" y="3554352"/>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b="1" dirty="0">
                <a:solidFill>
                  <a:srgbClr val="0076CB"/>
                </a:solidFill>
                <a:latin typeface="微软雅黑" panose="020B0503020204020204" pitchFamily="34" charset="-122"/>
                <a:ea typeface="微软雅黑" panose="020B0503020204020204" pitchFamily="34" charset="-122"/>
              </a:rPr>
              <a:t>北</a:t>
            </a:r>
            <a:r>
              <a:rPr kumimoji="0" lang="zh-CN" altLang="en-US" sz="20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cs typeface="+mn-cs"/>
              </a:rPr>
              <a:t>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市值</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0.23</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3108336"/>
              </p:ext>
            </p:extLst>
          </p:nvPr>
        </p:nvGraphicFramePr>
        <p:xfrm>
          <a:off x="381000" y="904875"/>
          <a:ext cx="11287125" cy="5390993"/>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6216992" y="4480863"/>
            <a:ext cx="5437980" cy="369332"/>
          </a:xfrm>
          <a:prstGeom prst="rect">
            <a:avLst/>
          </a:prstGeom>
          <a:noFill/>
        </p:spPr>
        <p:txBody>
          <a:bodyPr wrap="square" rtlCol="0">
            <a:spAutoFit/>
          </a:bodyPr>
          <a:lstStyle/>
          <a:p>
            <a:pPr algn="ctr"/>
            <a:r>
              <a:rPr lang="zh-CN" altLang="en-US" dirty="0">
                <a:solidFill>
                  <a:prstClr val="black"/>
                </a:solidFill>
                <a:latin typeface="微软雅黑" panose="020B0503020204020204" pitchFamily="34" charset="-122"/>
                <a:ea typeface="微软雅黑" panose="020B0503020204020204" pitchFamily="34" charset="-122"/>
              </a:rPr>
              <a:t>富时中国</a:t>
            </a:r>
            <a:r>
              <a:rPr lang="en-US" altLang="zh-CN" dirty="0">
                <a:solidFill>
                  <a:prstClr val="black"/>
                </a:solidFill>
                <a:latin typeface="微软雅黑" panose="020B0503020204020204" pitchFamily="34" charset="-122"/>
                <a:ea typeface="微软雅黑" panose="020B0503020204020204" pitchFamily="34" charset="-122"/>
              </a:rPr>
              <a:t>A50</a:t>
            </a:r>
            <a:r>
              <a:rPr lang="zh-CN" altLang="en-US" dirty="0">
                <a:solidFill>
                  <a:prstClr val="black"/>
                </a:solidFill>
                <a:latin typeface="微软雅黑" panose="020B0503020204020204" pitchFamily="34" charset="-122"/>
                <a:ea typeface="微软雅黑" panose="020B0503020204020204" pitchFamily="34" charset="-122"/>
              </a:rPr>
              <a:t>股指期货</a:t>
            </a:r>
            <a:r>
              <a:rPr lang="en-US" altLang="zh-CN" dirty="0">
                <a:solidFill>
                  <a:prstClr val="black"/>
                </a:solidFill>
                <a:latin typeface="微软雅黑" panose="020B0503020204020204" pitchFamily="34" charset="-122"/>
                <a:ea typeface="微软雅黑" panose="020B0503020204020204" pitchFamily="34" charset="-122"/>
              </a:rPr>
              <a:t>2</a:t>
            </a:r>
            <a:r>
              <a:rPr lang="zh-CN" altLang="en-US" dirty="0">
                <a:solidFill>
                  <a:prstClr val="black"/>
                </a:solidFill>
                <a:latin typeface="微软雅黑" panose="020B0503020204020204" pitchFamily="34" charset="-122"/>
                <a:ea typeface="微软雅黑" panose="020B0503020204020204" pitchFamily="34" charset="-122"/>
              </a:rPr>
              <a:t>月整体基本处于横盘状态</a:t>
            </a:r>
            <a:endParaRPr lang="en-US" altLang="zh-CN"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2515279195"/>
              </p:ext>
            </p:extLst>
          </p:nvPr>
        </p:nvGraphicFramePr>
        <p:xfrm>
          <a:off x="301049"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823118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年全市场解禁规模</a:t>
            </a:r>
          </a:p>
        </p:txBody>
      </p:sp>
      <p:sp>
        <p:nvSpPr>
          <p:cNvPr id="2" name="文本框 1"/>
          <p:cNvSpPr txBox="1"/>
          <p:nvPr/>
        </p:nvSpPr>
        <p:spPr bwMode="auto">
          <a:xfrm>
            <a:off x="1353271" y="1246222"/>
            <a:ext cx="3867225" cy="1846146"/>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年市场解禁市值</a:t>
            </a:r>
            <a:r>
              <a:rPr lang="en-US" altLang="zh-CN" sz="2000" b="1" dirty="0">
                <a:solidFill>
                  <a:srgbClr val="0076CB"/>
                </a:solidFill>
                <a:latin typeface="微软雅黑" panose="020B0503020204020204" pitchFamily="34" charset="-122"/>
                <a:ea typeface="微软雅黑" panose="020B0503020204020204" pitchFamily="34" charset="-122"/>
              </a:rPr>
              <a:t>4.88</a:t>
            </a:r>
            <a:r>
              <a:rPr lang="zh-CN" altLang="en-US" sz="2000" b="1" dirty="0">
                <a:solidFill>
                  <a:srgbClr val="0076CB"/>
                </a:solidFill>
                <a:latin typeface="微软雅黑" panose="020B0503020204020204" pitchFamily="34" charset="-122"/>
                <a:ea typeface="微软雅黑" panose="020B0503020204020204" pitchFamily="34" charset="-122"/>
              </a:rPr>
              <a:t>万亿元</a:t>
            </a:r>
            <a:endParaRPr lang="en-US" altLang="zh-CN" sz="2000" b="1" dirty="0">
              <a:solidFill>
                <a:srgbClr val="0076CB"/>
              </a:solidFill>
              <a:latin typeface="微软雅黑" panose="020B0503020204020204" pitchFamily="34" charset="-122"/>
              <a:ea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月市场解禁市值</a:t>
            </a:r>
            <a:r>
              <a:rPr lang="en-US" altLang="zh-CN" sz="2000" b="1" dirty="0">
                <a:solidFill>
                  <a:srgbClr val="0076CB"/>
                </a:solidFill>
                <a:latin typeface="微软雅黑" panose="020B0503020204020204" pitchFamily="34" charset="-122"/>
                <a:ea typeface="微软雅黑" panose="020B0503020204020204" pitchFamily="34" charset="-122"/>
              </a:rPr>
              <a:t>2924.47</a:t>
            </a:r>
            <a:r>
              <a:rPr lang="zh-CN" altLang="en-US" sz="2000" b="1" dirty="0">
                <a:solidFill>
                  <a:srgbClr val="0076CB"/>
                </a:solidFill>
                <a:latin typeface="微软雅黑" panose="020B0503020204020204" pitchFamily="34" charset="-122"/>
                <a:ea typeface="微软雅黑" panose="020B0503020204020204" pitchFamily="34" charset="-122"/>
              </a:rPr>
              <a:t>亿元</a:t>
            </a:r>
            <a:endParaRPr lang="en-US" altLang="zh-CN" sz="2000" b="1" dirty="0">
              <a:solidFill>
                <a:srgbClr val="0076CB"/>
              </a:solidFill>
              <a:latin typeface="微软雅黑" panose="020B0503020204020204" pitchFamily="34" charset="-122"/>
              <a:ea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zh-CN" altLang="en-US" sz="2000" dirty="0">
                <a:latin typeface="微软雅黑" panose="020B0503020204020204" pitchFamily="34" charset="-122"/>
                <a:ea typeface="微软雅黑" panose="020B0503020204020204" pitchFamily="34" charset="-122"/>
              </a:rPr>
              <a:t>较</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月继续</a:t>
            </a:r>
            <a:r>
              <a:rPr lang="zh-CN" altLang="en-US" sz="2000" b="1" dirty="0">
                <a:solidFill>
                  <a:srgbClr val="636946"/>
                </a:solidFill>
                <a:latin typeface="微软雅黑" panose="020B0503020204020204" pitchFamily="34" charset="-122"/>
                <a:ea typeface="微软雅黑" panose="020B0503020204020204" pitchFamily="34" charset="-122"/>
              </a:rPr>
              <a:t>回落</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745230275"/>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20688</TotalTime>
  <Words>2829</Words>
  <Application>Microsoft Office PowerPoint</Application>
  <PresentationFormat>宽屏</PresentationFormat>
  <Paragraphs>153</Paragraphs>
  <Slides>23</Slides>
  <Notes>23</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23</vt:i4>
      </vt:variant>
    </vt:vector>
  </HeadingPairs>
  <TitlesOfParts>
    <vt:vector size="44" baseType="lpstr">
      <vt:lpstr>-apple-system</vt:lpstr>
      <vt:lpstr>Microsoft YaHei UI</vt:lpstr>
      <vt:lpstr>等线</vt:lpstr>
      <vt:lpstr>等线 Light</vt:lpstr>
      <vt:lpstr>黑体</vt:lpstr>
      <vt:lpstr>华文中宋</vt:lpstr>
      <vt:lpstr>Microsoft Yahei</vt:lpstr>
      <vt:lpstr>Microsoft Yahei</vt:lpstr>
      <vt:lpstr>Microsoft Yahei</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PMI（近1年）</vt:lpstr>
      <vt:lpstr>央行公开市场操作</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2月热门公司解读——依米康</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662</cp:revision>
  <dcterms:created xsi:type="dcterms:W3CDTF">2020-09-03T02:02:06Z</dcterms:created>
  <dcterms:modified xsi:type="dcterms:W3CDTF">2022-03-11T01:37:13Z</dcterms:modified>
</cp:coreProperties>
</file>