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2.xml" ContentType="application/vnd.openxmlformats-officedocument.themeOverride+xml"/>
  <Override PartName="/ppt/tags/tag3.xml" ContentType="application/vnd.openxmlformats-officedocument.presentationml.tags+xml"/>
  <Override PartName="/ppt/notesSlides/notesSlide11.xml" ContentType="application/vnd.openxmlformats-officedocument.presentationml.notesSlide+xml"/>
  <Override PartName="/ppt/tags/tag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3.xml" ContentType="application/vnd.openxmlformats-officedocument.themeOverride+xml"/>
  <Override PartName="/ppt/notesSlides/notesSlide14.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4.xml" ContentType="application/vnd.openxmlformats-officedocument.themeOverride+xml"/>
  <Override PartName="/ppt/theme/themeOverride5.xml" ContentType="application/vnd.openxmlformats-officedocument.themeOverride+xml"/>
  <Override PartName="/ppt/tags/tag5.xml" ContentType="application/vnd.openxmlformats-officedocument.presentationml.tags+xml"/>
  <Override PartName="/ppt/notesSlides/notesSlide15.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6.xml" ContentType="application/vnd.openxmlformats-officedocument.themeOverride+xml"/>
  <Override PartName="/ppt/tags/tag6.xml" ContentType="application/vnd.openxmlformats-officedocument.presentationml.tags+xml"/>
  <Override PartName="/ppt/notesSlides/notesSlide16.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ags/tag7.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1"/>
  </p:notesMasterIdLst>
  <p:sldIdLst>
    <p:sldId id="323" r:id="rId4"/>
    <p:sldId id="257" r:id="rId5"/>
    <p:sldId id="305" r:id="rId6"/>
    <p:sldId id="306" r:id="rId7"/>
    <p:sldId id="258" r:id="rId8"/>
    <p:sldId id="259" r:id="rId9"/>
    <p:sldId id="260" r:id="rId10"/>
    <p:sldId id="263" r:id="rId11"/>
    <p:sldId id="316" r:id="rId12"/>
    <p:sldId id="265" r:id="rId13"/>
    <p:sldId id="315" r:id="rId14"/>
    <p:sldId id="310" r:id="rId15"/>
    <p:sldId id="311" r:id="rId16"/>
    <p:sldId id="322" r:id="rId17"/>
    <p:sldId id="312" r:id="rId18"/>
    <p:sldId id="301" r:id="rId19"/>
    <p:sldId id="314"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2">
          <p15:clr>
            <a:srgbClr val="A4A3A4"/>
          </p15:clr>
        </p15:guide>
        <p15:guide id="2" pos="383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 id="2" name="Xue Yong" initials="XY" lastIdx="7"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78495"/>
    <a:srgbClr val="5357E2"/>
    <a:srgbClr val="FFC000"/>
    <a:srgbClr val="6D7CF0"/>
    <a:srgbClr val="E46C0A"/>
    <a:srgbClr val="698ED0"/>
    <a:srgbClr val="2B67A4"/>
    <a:srgbClr val="1F497D"/>
    <a:srgbClr val="0070C0"/>
    <a:srgbClr val="255E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8" autoAdjust="0"/>
    <p:restoredTop sz="79683" autoAdjust="0"/>
  </p:normalViewPr>
  <p:slideViewPr>
    <p:cSldViewPr snapToGrid="0">
      <p:cViewPr>
        <p:scale>
          <a:sx n="60" d="100"/>
          <a:sy n="60" d="100"/>
        </p:scale>
        <p:origin x="1016" y="524"/>
      </p:cViewPr>
      <p:guideLst>
        <p:guide orient="horz" pos="2212"/>
        <p:guide pos="3834"/>
      </p:guideLst>
    </p:cSldViewPr>
  </p:slideViewPr>
  <p:notesTextViewPr>
    <p:cViewPr>
      <p:scale>
        <a:sx n="125" d="100"/>
        <a:sy n="125" d="100"/>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3.xlsx"/></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package" Target="../embeddings/Microsoft_Excel_Worksheet4.xlsx"/></Relationships>
</file>

<file path=ppt/charts/_rels/chart12.xml.rels><?xml version="1.0" encoding="UTF-8" standalone="yes"?>
<Relationships xmlns="http://schemas.openxmlformats.org/package/2006/relationships"><Relationship Id="rId3" Type="http://schemas.openxmlformats.org/officeDocument/2006/relationships/oleObject" Target="file:///C:\Users\Ruiqing_Zhang\Desktop\&#31185;&#21019;&#26495;2&#26376;.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Administrator\Desktop\&#31185;&#21019;&#26495;.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Administrator\Desktop\&#31185;&#21019;&#26495;.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dministrator\Desktop\&#24352;&#30591;&#21375;\202203&#19968;&#32423;&#24066;&#22330;&#26376;&#25253;\pevc-&#25237;&#34701;&#20107;&#2021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uiqing_Zhang\Desktop\202202pevc-&#25237;&#34701;&#20107;&#20214;&#65288;&#26032;&#6528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dministrator\Desktop\&#24352;&#30591;&#21375;\202203&#19968;&#32423;&#24066;&#22330;&#26376;&#25253;\pevc-&#25237;&#34701;&#20107;&#2021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uiqing_Zhang\Desktop\202202pevc-&#25237;&#34701;&#20107;&#20214;&#65288;&#26032;&#6528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dministrator\Desktop\&#24352;&#30591;&#21375;\202203&#19968;&#32423;&#24066;&#22330;&#26376;&#25253;\pevc-&#25237;&#34701;&#20107;&#2021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dministrator\Desktop\&#24352;&#30591;&#21375;\202203&#19968;&#32423;&#24066;&#22330;&#26376;&#25253;\pevc-&#25237;&#34701;&#20107;&#2021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1.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315815423035105E-2"/>
          <c:y val="3.1972318339100303E-2"/>
          <c:w val="0.85353583858705295"/>
          <c:h val="0.757450617115767"/>
        </c:manualLayout>
      </c:layout>
      <c:barChart>
        <c:barDir val="col"/>
        <c:grouping val="clustered"/>
        <c:varyColors val="0"/>
        <c:ser>
          <c:idx val="1"/>
          <c:order val="1"/>
          <c:tx>
            <c:strRef>
              <c:f>Sheet1!$C$1</c:f>
              <c:strCache>
                <c:ptCount val="1"/>
                <c:pt idx="0">
                  <c:v>募集金额（亿元）</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Pt>
            <c:idx val="7"/>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c:ext xmlns:c16="http://schemas.microsoft.com/office/drawing/2014/chart" uri="{C3380CC4-5D6E-409C-BE32-E72D297353CC}">
                <c16:uniqueId val="{00000001-AABB-446B-8123-E72D83757650}"/>
              </c:ext>
            </c:extLst>
          </c:dPt>
          <c:dLbls>
            <c:spPr>
              <a:noFill/>
              <a:ln>
                <a:noFill/>
              </a:ln>
              <a:effectLst/>
            </c:spPr>
            <c:txPr>
              <a:bodyPr rot="0" spcFirstLastPara="1" vertOverflow="ellipsis" vert="horz" wrap="square" lIns="38100" tIns="19050" rIns="38100" bIns="19050" anchor="ctr" anchorCtr="1"/>
              <a:lstStyle/>
              <a:p>
                <a:pPr>
                  <a:defRPr lang="zh-CN" sz="1200" b="0" i="0" u="none" strike="noStrike" kern="1200" baseline="0">
                    <a:solidFill>
                      <a:srgbClr val="C00000"/>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Sheet1!$A$2:$A$14</c:f>
              <c:numCache>
                <c:formatCode>yyyy"年"m"月"</c:formatCode>
                <c:ptCount val="13"/>
                <c:pt idx="0">
                  <c:v>44621</c:v>
                </c:pt>
                <c:pt idx="1">
                  <c:v>44593</c:v>
                </c:pt>
                <c:pt idx="2">
                  <c:v>44562</c:v>
                </c:pt>
                <c:pt idx="3">
                  <c:v>44531</c:v>
                </c:pt>
                <c:pt idx="4">
                  <c:v>44501</c:v>
                </c:pt>
                <c:pt idx="5">
                  <c:v>44470</c:v>
                </c:pt>
                <c:pt idx="6">
                  <c:v>44440</c:v>
                </c:pt>
                <c:pt idx="7">
                  <c:v>44409</c:v>
                </c:pt>
                <c:pt idx="8">
                  <c:v>44378</c:v>
                </c:pt>
                <c:pt idx="9">
                  <c:v>44348</c:v>
                </c:pt>
                <c:pt idx="10">
                  <c:v>44317</c:v>
                </c:pt>
                <c:pt idx="11">
                  <c:v>44287</c:v>
                </c:pt>
                <c:pt idx="12">
                  <c:v>44256</c:v>
                </c:pt>
              </c:numCache>
            </c:numRef>
          </c:cat>
          <c:val>
            <c:numRef>
              <c:f>Sheet1!$C$2:$C$14</c:f>
              <c:numCache>
                <c:formatCode>0.00_ </c:formatCode>
                <c:ptCount val="13"/>
                <c:pt idx="0">
                  <c:v>1208.9000000000001</c:v>
                </c:pt>
                <c:pt idx="1">
                  <c:v>239.56</c:v>
                </c:pt>
                <c:pt idx="2" formatCode="0">
                  <c:v>272.56</c:v>
                </c:pt>
                <c:pt idx="3" formatCode="0">
                  <c:v>1053.56</c:v>
                </c:pt>
                <c:pt idx="4" formatCode="0">
                  <c:v>1112.655</c:v>
                </c:pt>
                <c:pt idx="5" formatCode="0">
                  <c:v>493.77</c:v>
                </c:pt>
                <c:pt idx="6" formatCode="0">
                  <c:v>882.74</c:v>
                </c:pt>
                <c:pt idx="7" formatCode="0">
                  <c:v>1754.38</c:v>
                </c:pt>
                <c:pt idx="8" formatCode="0">
                  <c:v>2009.14</c:v>
                </c:pt>
                <c:pt idx="9" formatCode="0">
                  <c:v>1577.67</c:v>
                </c:pt>
                <c:pt idx="10" formatCode="0">
                  <c:v>1341.34</c:v>
                </c:pt>
                <c:pt idx="11" formatCode="0">
                  <c:v>733.64</c:v>
                </c:pt>
                <c:pt idx="12" formatCode="0">
                  <c:v>280.39999999999998</c:v>
                </c:pt>
              </c:numCache>
            </c:numRef>
          </c:val>
          <c:extLst>
            <c:ext xmlns:c16="http://schemas.microsoft.com/office/drawing/2014/chart" uri="{C3380CC4-5D6E-409C-BE32-E72D297353CC}">
              <c16:uniqueId val="{00000002-AABB-446B-8123-E72D83757650}"/>
            </c:ext>
          </c:extLst>
        </c:ser>
        <c:dLbls>
          <c:showLegendKey val="0"/>
          <c:showVal val="0"/>
          <c:showCatName val="0"/>
          <c:showSerName val="0"/>
          <c:showPercent val="0"/>
          <c:showBubbleSize val="0"/>
        </c:dLbls>
        <c:gapWidth val="219"/>
        <c:axId val="830187616"/>
        <c:axId val="830190568"/>
      </c:barChart>
      <c:lineChart>
        <c:grouping val="standard"/>
        <c:varyColors val="0"/>
        <c:ser>
          <c:idx val="0"/>
          <c:order val="0"/>
          <c:tx>
            <c:strRef>
              <c:f>Sheet1!$B$1</c:f>
              <c:strCache>
                <c:ptCount val="1"/>
                <c:pt idx="0">
                  <c:v>募集事件次数</c:v>
                </c:pt>
              </c:strCache>
            </c:strRef>
          </c:tx>
          <c:spPr>
            <a:ln w="3175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lstStyle/>
              <a:p>
                <a:pPr>
                  <a:defRPr lang="zh-CN" sz="1200" b="0" i="0" u="none" strike="noStrike" kern="1200" baseline="0">
                    <a:solidFill>
                      <a:srgbClr val="E46C0A"/>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Sheet1!$A$2:$A$14</c:f>
              <c:numCache>
                <c:formatCode>yyyy"年"m"月"</c:formatCode>
                <c:ptCount val="13"/>
                <c:pt idx="0">
                  <c:v>44621</c:v>
                </c:pt>
                <c:pt idx="1">
                  <c:v>44593</c:v>
                </c:pt>
                <c:pt idx="2">
                  <c:v>44562</c:v>
                </c:pt>
                <c:pt idx="3">
                  <c:v>44531</c:v>
                </c:pt>
                <c:pt idx="4">
                  <c:v>44501</c:v>
                </c:pt>
                <c:pt idx="5">
                  <c:v>44470</c:v>
                </c:pt>
                <c:pt idx="6">
                  <c:v>44440</c:v>
                </c:pt>
                <c:pt idx="7">
                  <c:v>44409</c:v>
                </c:pt>
                <c:pt idx="8">
                  <c:v>44378</c:v>
                </c:pt>
                <c:pt idx="9">
                  <c:v>44348</c:v>
                </c:pt>
                <c:pt idx="10">
                  <c:v>44317</c:v>
                </c:pt>
                <c:pt idx="11">
                  <c:v>44287</c:v>
                </c:pt>
                <c:pt idx="12">
                  <c:v>44256</c:v>
                </c:pt>
              </c:numCache>
            </c:numRef>
          </c:cat>
          <c:val>
            <c:numRef>
              <c:f>Sheet1!$B$2:$B$14</c:f>
              <c:numCache>
                <c:formatCode>General</c:formatCode>
                <c:ptCount val="13"/>
                <c:pt idx="0">
                  <c:v>351</c:v>
                </c:pt>
                <c:pt idx="1">
                  <c:v>50</c:v>
                </c:pt>
                <c:pt idx="2">
                  <c:v>163</c:v>
                </c:pt>
                <c:pt idx="3">
                  <c:v>521</c:v>
                </c:pt>
                <c:pt idx="4">
                  <c:v>413</c:v>
                </c:pt>
                <c:pt idx="5">
                  <c:v>228</c:v>
                </c:pt>
                <c:pt idx="6">
                  <c:v>241</c:v>
                </c:pt>
                <c:pt idx="7">
                  <c:v>500</c:v>
                </c:pt>
                <c:pt idx="8">
                  <c:v>335</c:v>
                </c:pt>
                <c:pt idx="9">
                  <c:v>202</c:v>
                </c:pt>
                <c:pt idx="10">
                  <c:v>131</c:v>
                </c:pt>
                <c:pt idx="11">
                  <c:v>250</c:v>
                </c:pt>
                <c:pt idx="12">
                  <c:v>644</c:v>
                </c:pt>
              </c:numCache>
            </c:numRef>
          </c:val>
          <c:smooth val="0"/>
          <c:extLst>
            <c:ext xmlns:c16="http://schemas.microsoft.com/office/drawing/2014/chart" uri="{C3380CC4-5D6E-409C-BE32-E72D297353CC}">
              <c16:uniqueId val="{00000003-AABB-446B-8123-E72D83757650}"/>
            </c:ext>
          </c:extLst>
        </c:ser>
        <c:dLbls>
          <c:showLegendKey val="0"/>
          <c:showVal val="0"/>
          <c:showCatName val="0"/>
          <c:showSerName val="0"/>
          <c:showPercent val="0"/>
          <c:showBubbleSize val="0"/>
        </c:dLbls>
        <c:marker val="1"/>
        <c:smooth val="0"/>
        <c:axId val="830326736"/>
        <c:axId val="830327720"/>
      </c:lineChart>
      <c:dateAx>
        <c:axId val="830187616"/>
        <c:scaling>
          <c:orientation val="minMax"/>
        </c:scaling>
        <c:delete val="0"/>
        <c:axPos val="b"/>
        <c:numFmt formatCode="yyyy/mm" sourceLinked="0"/>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190568"/>
        <c:crosses val="autoZero"/>
        <c:auto val="0"/>
        <c:lblOffset val="100"/>
        <c:baseTimeUnit val="months"/>
        <c:majorUnit val="2"/>
        <c:majorTimeUnit val="months"/>
      </c:dateAx>
      <c:valAx>
        <c:axId val="830190568"/>
        <c:scaling>
          <c:orientation val="minMax"/>
        </c:scaling>
        <c:delete val="0"/>
        <c:axPos val="l"/>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187616"/>
        <c:crosses val="autoZero"/>
        <c:crossBetween val="between"/>
      </c:valAx>
      <c:dateAx>
        <c:axId val="830326736"/>
        <c:scaling>
          <c:orientation val="minMax"/>
        </c:scaling>
        <c:delete val="1"/>
        <c:axPos val="b"/>
        <c:numFmt formatCode="yyyy&quot;年&quot;m&quot;月&quot;" sourceLinked="1"/>
        <c:majorTickMark val="out"/>
        <c:minorTickMark val="none"/>
        <c:tickLblPos val="nextTo"/>
        <c:crossAx val="830327720"/>
        <c:crosses val="autoZero"/>
        <c:auto val="1"/>
        <c:lblOffset val="100"/>
        <c:baseTimeUnit val="months"/>
        <c:majorUnit val="1"/>
        <c:majorTimeUnit val="days"/>
        <c:minorUnit val="1"/>
        <c:minorTimeUnit val="days"/>
      </c:dateAx>
      <c:valAx>
        <c:axId val="830327720"/>
        <c:scaling>
          <c:orientation val="minMax"/>
          <c:max val="700"/>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326736"/>
        <c:crosses val="max"/>
        <c:crossBetween val="between"/>
      </c:valAx>
      <c:spPr>
        <a:noFill/>
        <a:ln>
          <a:noFill/>
        </a:ln>
        <a:effectLst/>
      </c:spPr>
    </c:plotArea>
    <c:legend>
      <c:legendPos val="b"/>
      <c:legendEntry>
        <c:idx val="0"/>
        <c:txPr>
          <a:bodyPr rot="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Entry>
      <c:legendEntry>
        <c:idx val="1"/>
        <c:txPr>
          <a:bodyPr rot="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Entry>
      <c:layout>
        <c:manualLayout>
          <c:xMode val="edge"/>
          <c:yMode val="edge"/>
          <c:x val="0.28486407053636997"/>
          <c:y val="0.90089248038391001"/>
          <c:w val="0.430271858927259"/>
          <c:h val="8.5097011735179307E-2"/>
        </c:manualLayout>
      </c:layout>
      <c:overlay val="0"/>
      <c:spPr>
        <a:noFill/>
        <a:ln>
          <a:noFill/>
        </a:ln>
        <a:effectLst/>
      </c:spPr>
      <c:txPr>
        <a:bodyPr rot="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a:noFill/>
    </a:ln>
    <a:effectLst/>
  </c:spPr>
  <c:txPr>
    <a:bodyPr/>
    <a:lstStyle/>
    <a:p>
      <a:pPr>
        <a:defRPr lang="zh-CN" sz="12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zh-CN"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2021.3-2022.3</a:t>
            </a:r>
            <a:r>
              <a:rPr lang="zh-CN" dirty="0"/>
              <a:t>新三板新挂牌及摘牌情况</a:t>
            </a:r>
          </a:p>
        </c:rich>
      </c:tx>
      <c:layout>
        <c:manualLayout>
          <c:xMode val="edge"/>
          <c:yMode val="edge"/>
          <c:x val="0.32782348668069"/>
          <c:y val="4.9342118043441303E-3"/>
        </c:manualLayout>
      </c:layout>
      <c:overlay val="0"/>
      <c:spPr>
        <a:noFill/>
        <a:ln>
          <a:noFill/>
        </a:ln>
        <a:effectLst/>
      </c:spPr>
      <c:txPr>
        <a:bodyPr rot="0" spcFirstLastPara="1" vertOverflow="ellipsis" vert="horz" wrap="square" anchor="ctr" anchorCtr="1"/>
        <a:lstStyle/>
        <a:p>
          <a:pPr>
            <a:defRPr lang="zh-CN"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0"/>
          <c:y val="0"/>
          <c:w val="0.999624357811146"/>
          <c:h val="0.92203214324236904"/>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lstStyle/>
              <a:p>
                <a:pPr>
                  <a:defRPr lang="zh-CN"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44621</c:v>
                </c:pt>
                <c:pt idx="1">
                  <c:v>44593</c:v>
                </c:pt>
                <c:pt idx="2">
                  <c:v>44592</c:v>
                </c:pt>
                <c:pt idx="3">
                  <c:v>44561</c:v>
                </c:pt>
                <c:pt idx="4">
                  <c:v>44530</c:v>
                </c:pt>
                <c:pt idx="5">
                  <c:v>44500</c:v>
                </c:pt>
                <c:pt idx="6">
                  <c:v>44440</c:v>
                </c:pt>
                <c:pt idx="7">
                  <c:v>44409</c:v>
                </c:pt>
                <c:pt idx="8">
                  <c:v>44378</c:v>
                </c:pt>
                <c:pt idx="9">
                  <c:v>44348</c:v>
                </c:pt>
                <c:pt idx="10">
                  <c:v>44317</c:v>
                </c:pt>
                <c:pt idx="11">
                  <c:v>44287</c:v>
                </c:pt>
                <c:pt idx="12">
                  <c:v>44286</c:v>
                </c:pt>
              </c:numCache>
            </c:numRef>
          </c:cat>
          <c:val>
            <c:numRef>
              <c:f>'2017年9月摘牌公司情况一览'!$J$2:$J$14</c:f>
              <c:numCache>
                <c:formatCode>General</c:formatCode>
                <c:ptCount val="13"/>
                <c:pt idx="0">
                  <c:v>9</c:v>
                </c:pt>
                <c:pt idx="1">
                  <c:v>4</c:v>
                </c:pt>
                <c:pt idx="2">
                  <c:v>14</c:v>
                </c:pt>
                <c:pt idx="3">
                  <c:v>11</c:v>
                </c:pt>
                <c:pt idx="4">
                  <c:v>8</c:v>
                </c:pt>
                <c:pt idx="5">
                  <c:v>12</c:v>
                </c:pt>
                <c:pt idx="6">
                  <c:v>11</c:v>
                </c:pt>
                <c:pt idx="7">
                  <c:v>8</c:v>
                </c:pt>
                <c:pt idx="8">
                  <c:v>3</c:v>
                </c:pt>
                <c:pt idx="9">
                  <c:v>4</c:v>
                </c:pt>
                <c:pt idx="10">
                  <c:v>4</c:v>
                </c:pt>
                <c:pt idx="11">
                  <c:v>7</c:v>
                </c:pt>
                <c:pt idx="12">
                  <c:v>8</c:v>
                </c:pt>
              </c:numCache>
            </c:numRef>
          </c:val>
          <c:extLst>
            <c:ext xmlns:c16="http://schemas.microsoft.com/office/drawing/2014/chart" uri="{C3380CC4-5D6E-409C-BE32-E72D297353CC}">
              <c16:uniqueId val="{00000000-38C9-4789-A06A-4C65B1E34451}"/>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lstStyle/>
              <a:p>
                <a:pPr algn="ctr">
                  <a:defRPr lang="zh-CN"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44621</c:v>
                </c:pt>
                <c:pt idx="1">
                  <c:v>44593</c:v>
                </c:pt>
                <c:pt idx="2">
                  <c:v>44592</c:v>
                </c:pt>
                <c:pt idx="3">
                  <c:v>44561</c:v>
                </c:pt>
                <c:pt idx="4">
                  <c:v>44530</c:v>
                </c:pt>
                <c:pt idx="5">
                  <c:v>44500</c:v>
                </c:pt>
                <c:pt idx="6">
                  <c:v>44440</c:v>
                </c:pt>
                <c:pt idx="7">
                  <c:v>44409</c:v>
                </c:pt>
                <c:pt idx="8">
                  <c:v>44378</c:v>
                </c:pt>
                <c:pt idx="9">
                  <c:v>44348</c:v>
                </c:pt>
                <c:pt idx="10">
                  <c:v>44317</c:v>
                </c:pt>
                <c:pt idx="11">
                  <c:v>44287</c:v>
                </c:pt>
                <c:pt idx="12">
                  <c:v>44286</c:v>
                </c:pt>
              </c:numCache>
            </c:numRef>
          </c:cat>
          <c:val>
            <c:numRef>
              <c:f>'2017年9月摘牌公司情况一览'!$K$2:$K$14</c:f>
              <c:numCache>
                <c:formatCode>General</c:formatCode>
                <c:ptCount val="13"/>
                <c:pt idx="0">
                  <c:v>-63</c:v>
                </c:pt>
                <c:pt idx="1">
                  <c:v>-28</c:v>
                </c:pt>
                <c:pt idx="2">
                  <c:v>-31</c:v>
                </c:pt>
                <c:pt idx="3">
                  <c:v>-52</c:v>
                </c:pt>
                <c:pt idx="4">
                  <c:v>-205</c:v>
                </c:pt>
                <c:pt idx="5">
                  <c:v>-29</c:v>
                </c:pt>
                <c:pt idx="6">
                  <c:v>-59</c:v>
                </c:pt>
                <c:pt idx="7">
                  <c:v>-124</c:v>
                </c:pt>
                <c:pt idx="8">
                  <c:v>-56</c:v>
                </c:pt>
                <c:pt idx="9">
                  <c:v>-51</c:v>
                </c:pt>
                <c:pt idx="10">
                  <c:v>-65</c:v>
                </c:pt>
                <c:pt idx="11">
                  <c:v>-204</c:v>
                </c:pt>
                <c:pt idx="12">
                  <c:v>-207</c:v>
                </c:pt>
              </c:numCache>
            </c:numRef>
          </c:val>
          <c:extLst>
            <c:ext xmlns:c16="http://schemas.microsoft.com/office/drawing/2014/chart" uri="{C3380CC4-5D6E-409C-BE32-E72D297353CC}">
              <c16:uniqueId val="{00000001-38C9-4789-A06A-4C65B1E34451}"/>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277032920"/>
        <c:crossesAt val="0"/>
        <c:auto val="1"/>
        <c:lblOffset val="100"/>
        <c:baseTimeUnit val="months"/>
      </c:dateAx>
      <c:valAx>
        <c:axId val="1277032920"/>
        <c:scaling>
          <c:orientation val="minMax"/>
          <c:max val="100"/>
          <c:min val="-250"/>
        </c:scaling>
        <c:delete val="1"/>
        <c:axPos val="l"/>
        <c:numFmt formatCode="General" sourceLinked="1"/>
        <c:majorTickMark val="none"/>
        <c:minorTickMark val="none"/>
        <c:tickLblPos val="nextTo"/>
        <c:crossAx val="1277029968"/>
        <c:crosses val="autoZero"/>
        <c:crossBetween val="between"/>
      </c:valAx>
      <c:spPr>
        <a:noFill/>
        <a:ln>
          <a:noFill/>
        </a:ln>
        <a:effectLst/>
      </c:spPr>
    </c:plotArea>
    <c:legend>
      <c:legendPos val="t"/>
      <c:layout>
        <c:manualLayout>
          <c:xMode val="edge"/>
          <c:yMode val="edge"/>
          <c:x val="0.36377859399661"/>
          <c:y val="9.9518778366861405E-2"/>
          <c:w val="0.26355055555555601"/>
          <c:h val="6.96194444444444E-2"/>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lang="zh-CN" sz="105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zh-CN" sz="1680" b="1" i="0" u="none" strike="noStrike" kern="1200" baseline="0">
                <a:solidFill>
                  <a:schemeClr val="tx2"/>
                </a:solidFill>
                <a:latin typeface="微软雅黑" panose="020B0503020204020204" pitchFamily="34" charset="-122"/>
                <a:ea typeface="微软雅黑" panose="020B0503020204020204" pitchFamily="34" charset="-122"/>
                <a:cs typeface="+mn-cs"/>
              </a:defRPr>
            </a:pPr>
            <a:r>
              <a:rPr lang="en-US" sz="1400" dirty="0"/>
              <a:t>2022/3/31</a:t>
            </a:r>
            <a:r>
              <a:rPr lang="zh-CN" sz="1400" dirty="0"/>
              <a:t>北市市值前十</a:t>
            </a:r>
            <a:r>
              <a:rPr lang="zh-CN" altLang="en-US" sz="1400" dirty="0"/>
              <a:t>（亿元）</a:t>
            </a:r>
            <a:endParaRPr lang="zh-CN" sz="1400" dirty="0"/>
          </a:p>
        </c:rich>
      </c:tx>
      <c:overlay val="0"/>
      <c:spPr>
        <a:noFill/>
        <a:ln>
          <a:noFill/>
        </a:ln>
        <a:effectLst/>
      </c:spPr>
      <c:txPr>
        <a:bodyPr rot="0" spcFirstLastPara="1" vertOverflow="ellipsis" vert="horz" wrap="square" anchor="ctr" anchorCtr="1"/>
        <a:lstStyle/>
        <a:p>
          <a:pPr>
            <a:defRPr lang="zh-CN" sz="1680" b="1"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Pt>
            <c:idx val="0"/>
            <c:invertIfNegative val="0"/>
            <c:bubble3D val="0"/>
            <c:spPr>
              <a:solidFill>
                <a:srgbClr val="E46C0A"/>
              </a:soli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1-711D-4785-A785-CF6261D69603}"/>
              </c:ext>
            </c:extLst>
          </c:dPt>
          <c:dLbls>
            <c:spPr>
              <a:noFill/>
              <a:ln>
                <a:noFill/>
              </a:ln>
              <a:effectLst/>
            </c:spPr>
            <c:txPr>
              <a:bodyPr rot="0" spcFirstLastPara="1" vertOverflow="ellipsis" vert="horz" wrap="square" lIns="38100" tIns="19050" rIns="38100" bIns="19050" anchor="ctr" anchorCtr="1"/>
              <a:lstStyle/>
              <a:p>
                <a:pPr>
                  <a:defRPr lang="zh-CN"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北证A股!$H$2:$H$11</c:f>
              <c:strCache>
                <c:ptCount val="10"/>
                <c:pt idx="0">
                  <c:v>贝特瑞</c:v>
                </c:pt>
                <c:pt idx="1">
                  <c:v>吉林碳谷</c:v>
                </c:pt>
                <c:pt idx="2">
                  <c:v>连城数控</c:v>
                </c:pt>
                <c:pt idx="3">
                  <c:v>森萱医药</c:v>
                </c:pt>
                <c:pt idx="4">
                  <c:v>颖泰生物</c:v>
                </c:pt>
                <c:pt idx="5">
                  <c:v>长虹能源</c:v>
                </c:pt>
                <c:pt idx="6">
                  <c:v>观典防务</c:v>
                </c:pt>
                <c:pt idx="7">
                  <c:v>翰博高新</c:v>
                </c:pt>
                <c:pt idx="8">
                  <c:v>诺思兰德</c:v>
                </c:pt>
                <c:pt idx="9">
                  <c:v>同力股份</c:v>
                </c:pt>
              </c:strCache>
            </c:strRef>
          </c:cat>
          <c:val>
            <c:numRef>
              <c:f>北证A股!$I$2:$I$11</c:f>
              <c:numCache>
                <c:formatCode>0.00_ </c:formatCode>
                <c:ptCount val="10"/>
                <c:pt idx="0">
                  <c:v>497.4237</c:v>
                </c:pt>
                <c:pt idx="1">
                  <c:v>187.99549999999999</c:v>
                </c:pt>
                <c:pt idx="2">
                  <c:v>147.17429999999999</c:v>
                </c:pt>
                <c:pt idx="3">
                  <c:v>81.498699999999999</c:v>
                </c:pt>
                <c:pt idx="4">
                  <c:v>61.657699999999998</c:v>
                </c:pt>
                <c:pt idx="5">
                  <c:v>58.930300000000003</c:v>
                </c:pt>
                <c:pt idx="6">
                  <c:v>51.967199999999998</c:v>
                </c:pt>
                <c:pt idx="7">
                  <c:v>40.891399999999997</c:v>
                </c:pt>
                <c:pt idx="8">
                  <c:v>37.095500000000001</c:v>
                </c:pt>
                <c:pt idx="9">
                  <c:v>32.129300000000001</c:v>
                </c:pt>
              </c:numCache>
            </c:numRef>
          </c:val>
          <c:extLst>
            <c:ext xmlns:c16="http://schemas.microsoft.com/office/drawing/2014/chart" uri="{C3380CC4-5D6E-409C-BE32-E72D297353CC}">
              <c16:uniqueId val="{00000002-711D-4785-A785-CF6261D69603}"/>
            </c:ext>
          </c:extLst>
        </c:ser>
        <c:dLbls>
          <c:showLegendKey val="0"/>
          <c:showVal val="1"/>
          <c:showCatName val="0"/>
          <c:showSerName val="0"/>
          <c:showPercent val="0"/>
          <c:showBubbleSize val="0"/>
        </c:dLbls>
        <c:gapWidth val="100"/>
        <c:overlap val="-24"/>
        <c:axId val="1643190255"/>
        <c:axId val="1643173615"/>
      </c:barChart>
      <c:catAx>
        <c:axId val="164319025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lang="zh-CN"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1643173615"/>
        <c:crosses val="autoZero"/>
        <c:auto val="1"/>
        <c:lblAlgn val="ctr"/>
        <c:lblOffset val="100"/>
        <c:noMultiLvlLbl val="0"/>
      </c:catAx>
      <c:valAx>
        <c:axId val="1643173615"/>
        <c:scaling>
          <c:orientation val="minMax"/>
        </c:scaling>
        <c:delete val="1"/>
        <c:axPos val="l"/>
        <c:numFmt formatCode="0.00_ " sourceLinked="1"/>
        <c:majorTickMark val="none"/>
        <c:minorTickMark val="none"/>
        <c:tickLblPos val="nextTo"/>
        <c:crossAx val="1643190255"/>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sz="14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1"/>
          <c:showCatName val="0"/>
          <c:showSerName val="0"/>
          <c:showPercent val="0"/>
          <c:showBubbleSize val="0"/>
        </c:dLbls>
        <c:gapWidth val="89"/>
        <c:axId val="982259020"/>
        <c:axId val="621596426"/>
      </c:barChart>
      <c:catAx>
        <c:axId val="982259020"/>
        <c:scaling>
          <c:orientation val="minMax"/>
        </c:scaling>
        <c:delete val="0"/>
        <c:axPos val="l"/>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621596426"/>
        <c:crosses val="autoZero"/>
        <c:auto val="1"/>
        <c:lblAlgn val="ctr"/>
        <c:lblOffset val="100"/>
        <c:noMultiLvlLbl val="0"/>
      </c:catAx>
      <c:valAx>
        <c:axId val="621596426"/>
        <c:scaling>
          <c:orientation val="minMax"/>
        </c:scaling>
        <c:delete val="1"/>
        <c:axPos val="b"/>
        <c:numFmt formatCode="0.00%" sourceLinked="1"/>
        <c:majorTickMark val="none"/>
        <c:minorTickMark val="none"/>
        <c:tickLblPos val="nextTo"/>
        <c:crossAx val="98225902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E46C0A"/>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rgbClr val="778495"/>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科创板.xlsx!$J$10:$J$19</c:f>
              <c:strCache>
                <c:ptCount val="10"/>
                <c:pt idx="0">
                  <c:v>海目星</c:v>
                </c:pt>
                <c:pt idx="1">
                  <c:v>圣诺生物</c:v>
                </c:pt>
                <c:pt idx="2">
                  <c:v>东威科技</c:v>
                </c:pt>
                <c:pt idx="3">
                  <c:v>君实生物</c:v>
                </c:pt>
                <c:pt idx="4">
                  <c:v>诺泰生物</c:v>
                </c:pt>
                <c:pt idx="5">
                  <c:v>美迪西</c:v>
                </c:pt>
                <c:pt idx="6">
                  <c:v>迪威尔</c:v>
                </c:pt>
                <c:pt idx="7">
                  <c:v>安集科技</c:v>
                </c:pt>
                <c:pt idx="8">
                  <c:v>东方生物</c:v>
                </c:pt>
                <c:pt idx="9">
                  <c:v>力芯微</c:v>
                </c:pt>
              </c:strCache>
            </c:strRef>
          </c:cat>
          <c:val>
            <c:numRef>
              <c:f>科创板.xlsx!$M$10:$M$19</c:f>
              <c:numCache>
                <c:formatCode>0.00%</c:formatCode>
                <c:ptCount val="10"/>
                <c:pt idx="0">
                  <c:v>0.29572599999999999</c:v>
                </c:pt>
                <c:pt idx="1">
                  <c:v>0.26984599999999997</c:v>
                </c:pt>
                <c:pt idx="2">
                  <c:v>0.224609</c:v>
                </c:pt>
                <c:pt idx="3">
                  <c:v>0.21097199999999999</c:v>
                </c:pt>
                <c:pt idx="4">
                  <c:v>0.20095099999999999</c:v>
                </c:pt>
                <c:pt idx="5">
                  <c:v>0.16391900000000001</c:v>
                </c:pt>
                <c:pt idx="6">
                  <c:v>0.15945300000000001</c:v>
                </c:pt>
                <c:pt idx="7">
                  <c:v>0.15607299999999999</c:v>
                </c:pt>
                <c:pt idx="8">
                  <c:v>0.134154</c:v>
                </c:pt>
                <c:pt idx="9">
                  <c:v>0.11276700000000001</c:v>
                </c:pt>
              </c:numCache>
            </c:numRef>
          </c:val>
          <c:extLst>
            <c:ext xmlns:c16="http://schemas.microsoft.com/office/drawing/2014/chart" uri="{C3380CC4-5D6E-409C-BE32-E72D297353CC}">
              <c16:uniqueId val="{00000000-CA0C-4AD4-BF48-C04847CD2E72}"/>
            </c:ext>
          </c:extLst>
        </c:ser>
        <c:dLbls>
          <c:showLegendKey val="0"/>
          <c:showVal val="1"/>
          <c:showCatName val="0"/>
          <c:showSerName val="0"/>
          <c:showPercent val="0"/>
          <c:showBubbleSize val="0"/>
        </c:dLbls>
        <c:gapWidth val="104"/>
        <c:overlap val="-13"/>
        <c:axId val="177547709"/>
        <c:axId val="211954910"/>
      </c:barChart>
      <c:catAx>
        <c:axId val="177547709"/>
        <c:scaling>
          <c:orientation val="maxMin"/>
        </c:scaling>
        <c:delete val="0"/>
        <c:axPos val="l"/>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200" b="0" i="0" u="none" strike="noStrike" kern="1200" baseline="0">
                <a:solidFill>
                  <a:srgbClr val="778495"/>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211954910"/>
        <c:crosses val="autoZero"/>
        <c:auto val="1"/>
        <c:lblAlgn val="ctr"/>
        <c:lblOffset val="100"/>
        <c:noMultiLvlLbl val="0"/>
      </c:catAx>
      <c:valAx>
        <c:axId val="211954910"/>
        <c:scaling>
          <c:orientation val="minMax"/>
        </c:scaling>
        <c:delete val="1"/>
        <c:axPos val="t"/>
        <c:numFmt formatCode="0.00%" sourceLinked="1"/>
        <c:majorTickMark val="none"/>
        <c:minorTickMark val="none"/>
        <c:tickLblPos val="nextTo"/>
        <c:crossAx val="177547709"/>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rgbClr val="778495"/>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科创板.xlsx!$J$393:$J$402</c:f>
              <c:strCache>
                <c:ptCount val="10"/>
                <c:pt idx="0">
                  <c:v>伟思医疗</c:v>
                </c:pt>
                <c:pt idx="1">
                  <c:v>新锐股份</c:v>
                </c:pt>
                <c:pt idx="2">
                  <c:v>云路股份</c:v>
                </c:pt>
                <c:pt idx="3">
                  <c:v>霍莱沃</c:v>
                </c:pt>
                <c:pt idx="4">
                  <c:v>睿创微纳</c:v>
                </c:pt>
                <c:pt idx="5">
                  <c:v>传音控股</c:v>
                </c:pt>
                <c:pt idx="6">
                  <c:v>中信博</c:v>
                </c:pt>
                <c:pt idx="7">
                  <c:v>光峰科技</c:v>
                </c:pt>
                <c:pt idx="8">
                  <c:v>科德数控</c:v>
                </c:pt>
                <c:pt idx="9">
                  <c:v>奥福环保</c:v>
                </c:pt>
              </c:strCache>
            </c:strRef>
          </c:cat>
          <c:val>
            <c:numRef>
              <c:f>科创板.xlsx!$M$393:$M$402</c:f>
              <c:numCache>
                <c:formatCode>0.00%</c:formatCode>
                <c:ptCount val="10"/>
                <c:pt idx="0">
                  <c:v>-0.27106999999999998</c:v>
                </c:pt>
                <c:pt idx="1">
                  <c:v>-0.27184999999999998</c:v>
                </c:pt>
                <c:pt idx="2">
                  <c:v>-0.27283800000000002</c:v>
                </c:pt>
                <c:pt idx="3">
                  <c:v>-0.28968899999999997</c:v>
                </c:pt>
                <c:pt idx="4">
                  <c:v>-0.28983500000000001</c:v>
                </c:pt>
                <c:pt idx="5">
                  <c:v>-0.29397400000000001</c:v>
                </c:pt>
                <c:pt idx="6">
                  <c:v>-0.29461100000000001</c:v>
                </c:pt>
                <c:pt idx="7">
                  <c:v>-0.29682700000000001</c:v>
                </c:pt>
                <c:pt idx="8">
                  <c:v>-0.29697699999999999</c:v>
                </c:pt>
                <c:pt idx="9">
                  <c:v>-0.32206899999999999</c:v>
                </c:pt>
              </c:numCache>
            </c:numRef>
          </c:val>
          <c:extLst>
            <c:ext xmlns:c16="http://schemas.microsoft.com/office/drawing/2014/chart" uri="{C3380CC4-5D6E-409C-BE32-E72D297353CC}">
              <c16:uniqueId val="{00000000-B63D-4D17-B174-88BB17EAD5B6}"/>
            </c:ext>
          </c:extLst>
        </c:ser>
        <c:dLbls>
          <c:showLegendKey val="0"/>
          <c:showVal val="1"/>
          <c:showCatName val="0"/>
          <c:showSerName val="0"/>
          <c:showPercent val="0"/>
          <c:showBubbleSize val="0"/>
        </c:dLbls>
        <c:gapWidth val="93"/>
        <c:axId val="470008523"/>
        <c:axId val="394022265"/>
      </c:barChart>
      <c:catAx>
        <c:axId val="470008523"/>
        <c:scaling>
          <c:orientation val="minMax"/>
        </c:scaling>
        <c:delete val="0"/>
        <c:axPos val="l"/>
        <c:numFmt formatCode="General" sourceLinked="0"/>
        <c:majorTickMark val="none"/>
        <c:minorTickMark val="none"/>
        <c:tickLblPos val="high"/>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200" b="0" i="0" u="none" strike="noStrike" kern="1200" baseline="0">
                <a:solidFill>
                  <a:srgbClr val="778495"/>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394022265"/>
        <c:crosses val="autoZero"/>
        <c:auto val="1"/>
        <c:lblAlgn val="ctr"/>
        <c:lblOffset val="100"/>
        <c:noMultiLvlLbl val="0"/>
      </c:catAx>
      <c:valAx>
        <c:axId val="394022265"/>
        <c:scaling>
          <c:orientation val="minMax"/>
        </c:scaling>
        <c:delete val="1"/>
        <c:axPos val="b"/>
        <c:numFmt formatCode="0.00%" sourceLinked="1"/>
        <c:majorTickMark val="none"/>
        <c:minorTickMark val="none"/>
        <c:tickLblPos val="nextTo"/>
        <c:crossAx val="470008523"/>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136637396692"/>
          <c:y val="0.19731527974608501"/>
          <c:w val="0.46812867084899301"/>
          <c:h val="0.578338199371915"/>
        </c:manualLayout>
      </c:layout>
      <c:doughnut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1252-4577-905B-93F4838A0A69}"/>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1252-4577-905B-93F4838A0A69}"/>
              </c:ext>
            </c:extLst>
          </c:dPt>
          <c:dPt>
            <c:idx val="2"/>
            <c:bubble3D val="0"/>
            <c:spPr>
              <a:solidFill>
                <a:srgbClr val="DEEBF7"/>
              </a:solidFill>
              <a:ln w="19050">
                <a:solidFill>
                  <a:schemeClr val="lt1"/>
                </a:solidFill>
              </a:ln>
              <a:effectLst/>
            </c:spPr>
            <c:extLst>
              <c:ext xmlns:c16="http://schemas.microsoft.com/office/drawing/2014/chart" uri="{C3380CC4-5D6E-409C-BE32-E72D297353CC}">
                <c16:uniqueId val="{00000005-1252-4577-905B-93F4838A0A69}"/>
              </c:ext>
            </c:extLst>
          </c:dPt>
          <c:dPt>
            <c:idx val="3"/>
            <c:bubble3D val="0"/>
            <c:spPr>
              <a:solidFill>
                <a:srgbClr val="9DC3E6"/>
              </a:solidFill>
              <a:ln w="19050">
                <a:solidFill>
                  <a:schemeClr val="lt1"/>
                </a:solidFill>
              </a:ln>
              <a:effectLst/>
            </c:spPr>
            <c:extLst>
              <c:ext xmlns:c16="http://schemas.microsoft.com/office/drawing/2014/chart" uri="{C3380CC4-5D6E-409C-BE32-E72D297353CC}">
                <c16:uniqueId val="{00000007-1252-4577-905B-93F4838A0A69}"/>
              </c:ext>
            </c:extLst>
          </c:dPt>
          <c:dPt>
            <c:idx val="4"/>
            <c:bubble3D val="0"/>
            <c:spPr>
              <a:solidFill>
                <a:srgbClr val="767171"/>
              </a:solidFill>
              <a:ln w="19050">
                <a:solidFill>
                  <a:schemeClr val="lt1"/>
                </a:solidFill>
              </a:ln>
              <a:effectLst/>
            </c:spPr>
            <c:extLst>
              <c:ext xmlns:c16="http://schemas.microsoft.com/office/drawing/2014/chart" uri="{C3380CC4-5D6E-409C-BE32-E72D297353CC}">
                <c16:uniqueId val="{00000009-1252-4577-905B-93F4838A0A69}"/>
              </c:ext>
            </c:extLst>
          </c:dPt>
          <c:dPt>
            <c:idx val="5"/>
            <c:bubble3D val="0"/>
            <c:spPr>
              <a:solidFill>
                <a:srgbClr val="D0CECE"/>
              </a:solidFill>
              <a:ln w="19050">
                <a:solidFill>
                  <a:schemeClr val="lt1"/>
                </a:solidFill>
              </a:ln>
              <a:effectLst/>
            </c:spPr>
            <c:extLst>
              <c:ext xmlns:c16="http://schemas.microsoft.com/office/drawing/2014/chart" uri="{C3380CC4-5D6E-409C-BE32-E72D297353CC}">
                <c16:uniqueId val="{0000000B-1252-4577-905B-93F4838A0A69}"/>
              </c:ext>
            </c:extLst>
          </c:dPt>
          <c:dPt>
            <c:idx val="6"/>
            <c:bubble3D val="0"/>
            <c:spPr>
              <a:solidFill>
                <a:srgbClr val="181717"/>
              </a:solidFill>
              <a:ln w="19050">
                <a:solidFill>
                  <a:schemeClr val="lt1"/>
                </a:solidFill>
              </a:ln>
              <a:effectLst/>
            </c:spPr>
            <c:extLst>
              <c:ext xmlns:c16="http://schemas.microsoft.com/office/drawing/2014/chart" uri="{C3380CC4-5D6E-409C-BE32-E72D297353CC}">
                <c16:uniqueId val="{0000000D-1252-4577-905B-93F4838A0A69}"/>
              </c:ext>
            </c:extLst>
          </c:dPt>
          <c:dPt>
            <c:idx val="7"/>
            <c:bubble3D val="0"/>
            <c:spPr>
              <a:solidFill>
                <a:srgbClr val="5B9BD5"/>
              </a:solidFill>
              <a:ln w="19050">
                <a:solidFill>
                  <a:schemeClr val="lt1"/>
                </a:solidFill>
              </a:ln>
              <a:effectLst/>
            </c:spPr>
            <c:extLst>
              <c:ext xmlns:c16="http://schemas.microsoft.com/office/drawing/2014/chart" uri="{C3380CC4-5D6E-409C-BE32-E72D297353CC}">
                <c16:uniqueId val="{0000000F-1252-4577-905B-93F4838A0A69}"/>
              </c:ext>
            </c:extLst>
          </c:dPt>
          <c:dPt>
            <c:idx val="8"/>
            <c:bubble3D val="0"/>
            <c:spPr>
              <a:solidFill>
                <a:srgbClr val="43682B"/>
              </a:solidFill>
              <a:ln w="19050">
                <a:solidFill>
                  <a:schemeClr val="lt1"/>
                </a:solidFill>
              </a:ln>
              <a:effectLst/>
            </c:spPr>
            <c:extLst>
              <c:ext xmlns:c16="http://schemas.microsoft.com/office/drawing/2014/chart" uri="{C3380CC4-5D6E-409C-BE32-E72D297353CC}">
                <c16:uniqueId val="{00000011-1252-4577-905B-93F4838A0A69}"/>
              </c:ext>
            </c:extLst>
          </c:dPt>
          <c:dPt>
            <c:idx val="9"/>
            <c:bubble3D val="0"/>
            <c:spPr>
              <a:solidFill>
                <a:srgbClr val="F1975A"/>
              </a:solidFill>
              <a:ln w="19050">
                <a:solidFill>
                  <a:schemeClr val="lt1"/>
                </a:solidFill>
              </a:ln>
              <a:effectLst/>
            </c:spPr>
            <c:extLst>
              <c:ext xmlns:c16="http://schemas.microsoft.com/office/drawing/2014/chart" uri="{C3380CC4-5D6E-409C-BE32-E72D297353CC}">
                <c16:uniqueId val="{00000013-1252-4577-905B-93F4838A0A69}"/>
              </c:ext>
            </c:extLst>
          </c:dPt>
          <c:dPt>
            <c:idx val="10"/>
            <c:bubble3D val="0"/>
            <c:spPr>
              <a:solidFill>
                <a:srgbClr val="255E91"/>
              </a:solidFill>
              <a:ln w="19050">
                <a:solidFill>
                  <a:schemeClr val="lt1"/>
                </a:solidFill>
              </a:ln>
              <a:effectLst/>
            </c:spPr>
            <c:extLst>
              <c:ext xmlns:c16="http://schemas.microsoft.com/office/drawing/2014/chart" uri="{C3380CC4-5D6E-409C-BE32-E72D297353CC}">
                <c16:uniqueId val="{00000015-1252-4577-905B-93F4838A0A69}"/>
              </c:ext>
            </c:extLst>
          </c:dPt>
          <c:dPt>
            <c:idx val="11"/>
            <c:bubble3D val="0"/>
            <c:spPr>
              <a:solidFill>
                <a:schemeClr val="accent5">
                  <a:shade val="58000"/>
                </a:schemeClr>
              </a:solidFill>
              <a:ln w="19050">
                <a:solidFill>
                  <a:schemeClr val="lt1"/>
                </a:solidFill>
              </a:ln>
              <a:effectLst/>
            </c:spPr>
            <c:extLst>
              <c:ext xmlns:c16="http://schemas.microsoft.com/office/drawing/2014/chart" uri="{C3380CC4-5D6E-409C-BE32-E72D297353CC}">
                <c16:uniqueId val="{00000017-1252-4577-905B-93F4838A0A69}"/>
              </c:ext>
            </c:extLst>
          </c:dPt>
          <c:dPt>
            <c:idx val="12"/>
            <c:bubble3D val="0"/>
            <c:spPr>
              <a:solidFill>
                <a:schemeClr val="accent5">
                  <a:shade val="62941"/>
                </a:schemeClr>
              </a:solidFill>
              <a:ln w="19050">
                <a:solidFill>
                  <a:schemeClr val="lt1"/>
                </a:solidFill>
              </a:ln>
              <a:effectLst/>
            </c:spPr>
            <c:extLst>
              <c:ext xmlns:c16="http://schemas.microsoft.com/office/drawing/2014/chart" uri="{C3380CC4-5D6E-409C-BE32-E72D297353CC}">
                <c16:uniqueId val="{00000019-1252-4577-905B-93F4838A0A69}"/>
              </c:ext>
            </c:extLst>
          </c:dPt>
          <c:dPt>
            <c:idx val="13"/>
            <c:bubble3D val="0"/>
            <c:spPr>
              <a:solidFill>
                <a:schemeClr val="accent5">
                  <a:shade val="54706"/>
                </a:schemeClr>
              </a:solidFill>
              <a:ln w="19050">
                <a:solidFill>
                  <a:schemeClr val="lt1"/>
                </a:solidFill>
              </a:ln>
              <a:effectLst/>
            </c:spPr>
            <c:extLst>
              <c:ext xmlns:c16="http://schemas.microsoft.com/office/drawing/2014/chart" uri="{C3380CC4-5D6E-409C-BE32-E72D297353CC}">
                <c16:uniqueId val="{0000001B-1252-4577-905B-93F4838A0A69}"/>
              </c:ext>
            </c:extLst>
          </c:dPt>
          <c:dPt>
            <c:idx val="14"/>
            <c:bubble3D val="0"/>
            <c:spPr>
              <a:solidFill>
                <a:schemeClr val="accent5">
                  <a:shade val="46471"/>
                </a:schemeClr>
              </a:solidFill>
              <a:ln w="19050">
                <a:solidFill>
                  <a:schemeClr val="lt1"/>
                </a:solidFill>
              </a:ln>
              <a:effectLst/>
            </c:spPr>
            <c:extLst>
              <c:ext xmlns:c16="http://schemas.microsoft.com/office/drawing/2014/chart" uri="{C3380CC4-5D6E-409C-BE32-E72D297353CC}">
                <c16:uniqueId val="{0000001D-1252-4577-905B-93F4838A0A69}"/>
              </c:ext>
            </c:extLst>
          </c:dPt>
          <c:dPt>
            <c:idx val="15"/>
            <c:bubble3D val="0"/>
            <c:spPr>
              <a:solidFill>
                <a:schemeClr val="accent5">
                  <a:shade val="38235"/>
                </a:schemeClr>
              </a:solidFill>
              <a:ln w="19050">
                <a:solidFill>
                  <a:schemeClr val="lt1"/>
                </a:solidFill>
              </a:ln>
              <a:effectLst/>
            </c:spPr>
            <c:extLst>
              <c:ext xmlns:c16="http://schemas.microsoft.com/office/drawing/2014/chart" uri="{C3380CC4-5D6E-409C-BE32-E72D297353CC}">
                <c16:uniqueId val="{0000001F-1252-4577-905B-93F4838A0A69}"/>
              </c:ext>
            </c:extLst>
          </c:dPt>
          <c:dLbls>
            <c:dLbl>
              <c:idx val="0"/>
              <c:layout>
                <c:manualLayout>
                  <c:x val="0.13209626450389"/>
                  <c:y val="-1.9451761465406801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1252-4577-905B-93F4838A0A69}"/>
                </c:ext>
              </c:extLst>
            </c:dLbl>
            <c:dLbl>
              <c:idx val="1"/>
              <c:layout>
                <c:manualLayout>
                  <c:x val="0.119711879882317"/>
                  <c:y val="4.7490521812066602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1252-4577-905B-93F4838A0A69}"/>
                </c:ext>
              </c:extLst>
            </c:dLbl>
            <c:dLbl>
              <c:idx val="2"/>
              <c:layout>
                <c:manualLayout>
                  <c:x val="-5.47834026580096E-2"/>
                  <c:y val="9.2916238327956396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1252-4577-905B-93F4838A0A69}"/>
                </c:ext>
              </c:extLst>
            </c:dLbl>
            <c:dLbl>
              <c:idx val="3"/>
              <c:layout>
                <c:manualLayout>
                  <c:x val="-0.10956680531601901"/>
                  <c:y val="3.0972079442652099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1252-4577-905B-93F4838A0A69}"/>
                </c:ext>
              </c:extLst>
            </c:dLbl>
            <c:dLbl>
              <c:idx val="4"/>
              <c:layout>
                <c:manualLayout>
                  <c:x val="-0.11565385005579799"/>
                  <c:y val="1.8583247665591301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1252-4577-905B-93F4838A0A69}"/>
                </c:ext>
              </c:extLst>
            </c:dLbl>
            <c:dLbl>
              <c:idx val="5"/>
              <c:delete val="1"/>
              <c:extLst>
                <c:ext xmlns:c15="http://schemas.microsoft.com/office/drawing/2012/chart" uri="{CE6537A1-D6FC-4f65-9D91-7224C49458BB}"/>
                <c:ext xmlns:c16="http://schemas.microsoft.com/office/drawing/2014/chart" uri="{C3380CC4-5D6E-409C-BE32-E72D297353CC}">
                  <c16:uniqueId val="{0000000B-1252-4577-905B-93F4838A0A69}"/>
                </c:ext>
              </c:extLst>
            </c:dLbl>
            <c:dLbl>
              <c:idx val="6"/>
              <c:delete val="1"/>
              <c:extLst>
                <c:ext xmlns:c15="http://schemas.microsoft.com/office/drawing/2012/chart" uri="{CE6537A1-D6FC-4f65-9D91-7224C49458BB}"/>
                <c:ext xmlns:c16="http://schemas.microsoft.com/office/drawing/2014/chart" uri="{C3380CC4-5D6E-409C-BE32-E72D297353CC}">
                  <c16:uniqueId val="{0000000D-1252-4577-905B-93F4838A0A69}"/>
                </c:ext>
              </c:extLst>
            </c:dLbl>
            <c:dLbl>
              <c:idx val="7"/>
              <c:delete val="1"/>
              <c:extLst>
                <c:ext xmlns:c15="http://schemas.microsoft.com/office/drawing/2012/chart" uri="{CE6537A1-D6FC-4f65-9D91-7224C49458BB}"/>
                <c:ext xmlns:c16="http://schemas.microsoft.com/office/drawing/2014/chart" uri="{C3380CC4-5D6E-409C-BE32-E72D297353CC}">
                  <c16:uniqueId val="{0000000F-1252-4577-905B-93F4838A0A69}"/>
                </c:ext>
              </c:extLst>
            </c:dLbl>
            <c:dLbl>
              <c:idx val="8"/>
              <c:delete val="1"/>
              <c:extLst>
                <c:ext xmlns:c15="http://schemas.microsoft.com/office/drawing/2012/chart" uri="{CE6537A1-D6FC-4f65-9D91-7224C49458BB}"/>
                <c:ext xmlns:c16="http://schemas.microsoft.com/office/drawing/2014/chart" uri="{C3380CC4-5D6E-409C-BE32-E72D297353CC}">
                  <c16:uniqueId val="{00000011-1252-4577-905B-93F4838A0A69}"/>
                </c:ext>
              </c:extLst>
            </c:dLbl>
            <c:dLbl>
              <c:idx val="9"/>
              <c:delete val="1"/>
              <c:extLst>
                <c:ext xmlns:c15="http://schemas.microsoft.com/office/drawing/2012/chart" uri="{CE6537A1-D6FC-4f65-9D91-7224C49458BB}"/>
                <c:ext xmlns:c16="http://schemas.microsoft.com/office/drawing/2014/chart" uri="{C3380CC4-5D6E-409C-BE32-E72D297353CC}">
                  <c16:uniqueId val="{00000013-1252-4577-905B-93F4838A0A69}"/>
                </c:ext>
              </c:extLst>
            </c:dLbl>
            <c:dLbl>
              <c:idx val="10"/>
              <c:delete val="1"/>
              <c:extLst>
                <c:ext xmlns:c15="http://schemas.microsoft.com/office/drawing/2012/chart" uri="{CE6537A1-D6FC-4f65-9D91-7224C49458BB}"/>
                <c:ext xmlns:c16="http://schemas.microsoft.com/office/drawing/2014/chart" uri="{C3380CC4-5D6E-409C-BE32-E72D297353CC}">
                  <c16:uniqueId val="{00000015-1252-4577-905B-93F4838A0A69}"/>
                </c:ext>
              </c:extLst>
            </c:dLbl>
            <c:dLbl>
              <c:idx val="11"/>
              <c:delete val="1"/>
              <c:extLst>
                <c:ext xmlns:c15="http://schemas.microsoft.com/office/drawing/2012/chart" uri="{CE6537A1-D6FC-4f65-9D91-7224C49458BB}"/>
                <c:ext xmlns:c16="http://schemas.microsoft.com/office/drawing/2014/chart" uri="{C3380CC4-5D6E-409C-BE32-E72D297353CC}">
                  <c16:uniqueId val="{00000017-1252-4577-905B-93F4838A0A69}"/>
                </c:ext>
              </c:extLst>
            </c:dLbl>
            <c:dLbl>
              <c:idx val="12"/>
              <c:delete val="1"/>
              <c:extLst>
                <c:ext xmlns:c15="http://schemas.microsoft.com/office/drawing/2012/chart" uri="{CE6537A1-D6FC-4f65-9D91-7224C49458BB}"/>
                <c:ext xmlns:c16="http://schemas.microsoft.com/office/drawing/2014/chart" uri="{C3380CC4-5D6E-409C-BE32-E72D297353CC}">
                  <c16:uniqueId val="{00000019-1252-4577-905B-93F4838A0A69}"/>
                </c:ext>
              </c:extLst>
            </c:dLbl>
            <c:dLbl>
              <c:idx val="13"/>
              <c:delete val="1"/>
              <c:extLst>
                <c:ext xmlns:c15="http://schemas.microsoft.com/office/drawing/2012/chart" uri="{CE6537A1-D6FC-4f65-9D91-7224C49458BB}"/>
                <c:ext xmlns:c16="http://schemas.microsoft.com/office/drawing/2014/chart" uri="{C3380CC4-5D6E-409C-BE32-E72D297353CC}">
                  <c16:uniqueId val="{0000001B-1252-4577-905B-93F4838A0A69}"/>
                </c:ext>
              </c:extLst>
            </c:dLbl>
            <c:dLbl>
              <c:idx val="14"/>
              <c:delete val="1"/>
              <c:extLst>
                <c:ext xmlns:c15="http://schemas.microsoft.com/office/drawing/2012/chart" uri="{CE6537A1-D6FC-4f65-9D91-7224C49458BB}"/>
                <c:ext xmlns:c16="http://schemas.microsoft.com/office/drawing/2014/chart" uri="{C3380CC4-5D6E-409C-BE32-E72D297353CC}">
                  <c16:uniqueId val="{0000001D-1252-4577-905B-93F4838A0A69}"/>
                </c:ext>
              </c:extLst>
            </c:dLbl>
            <c:dLbl>
              <c:idx val="15"/>
              <c:delete val="1"/>
              <c:extLst>
                <c:ext xmlns:c15="http://schemas.microsoft.com/office/drawing/2012/chart" uri="{CE6537A1-D6FC-4f65-9D91-7224C49458BB}"/>
                <c:ext xmlns:c16="http://schemas.microsoft.com/office/drawing/2014/chart" uri="{C3380CC4-5D6E-409C-BE32-E72D297353CC}">
                  <c16:uniqueId val="{0000001F-1252-4577-905B-93F4838A0A69}"/>
                </c:ext>
              </c:extLst>
            </c:dLbl>
            <c:spPr>
              <a:noFill/>
              <a:ln>
                <a:noFill/>
              </a:ln>
              <a:effectLst/>
            </c:spPr>
            <c:txPr>
              <a:bodyPr rot="0" spcFirstLastPara="1" vertOverflow="ellipsis" vert="horz" wrap="square" lIns="38100" tIns="19050" rIns="38100" bIns="19050" anchor="ctr" anchorCtr="1">
                <a:spAutoFit/>
              </a:bodyPr>
              <a:lstStyle/>
              <a:p>
                <a:pPr>
                  <a:defRPr lang="zh-CN" sz="1200" b="1" i="0" u="none" strike="noStrike" kern="1200" baseline="0">
                    <a:solidFill>
                      <a:srgbClr val="698ED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separator>
</c:separator>
            <c:showLeaderLines val="0"/>
            <c:extLst>
              <c:ext xmlns:c15="http://schemas.microsoft.com/office/drawing/2012/chart" uri="{CE6537A1-D6FC-4f65-9D91-7224C49458BB}"/>
            </c:extLst>
          </c:dLbls>
          <c:cat>
            <c:strRef>
              <c:f>'数据统计 按行业'!$A$17:$A$28</c:f>
              <c:strCache>
                <c:ptCount val="16"/>
                <c:pt idx="0">
                  <c:v>企业服务</c:v>
                </c:pt>
                <c:pt idx="1">
                  <c:v>高端制造</c:v>
                </c:pt>
                <c:pt idx="2">
                  <c:v>医疗健康</c:v>
                </c:pt>
                <c:pt idx="3">
                  <c:v>智能硬件</c:v>
                </c:pt>
                <c:pt idx="4">
                  <c:v>汽车交通</c:v>
                </c:pt>
                <c:pt idx="5">
                  <c:v>传统产业</c:v>
                </c:pt>
                <c:pt idx="6">
                  <c:v>物流</c:v>
                </c:pt>
                <c:pt idx="7">
                  <c:v>电子商务</c:v>
                </c:pt>
                <c:pt idx="8">
                  <c:v>本地生活</c:v>
                </c:pt>
                <c:pt idx="9">
                  <c:v>农业</c:v>
                </c:pt>
                <c:pt idx="10">
                  <c:v>教育培训</c:v>
                </c:pt>
                <c:pt idx="11">
                  <c:v>互联网及电信服务</c:v>
                </c:pt>
                <c:pt idx="12">
                  <c:v>文化传媒</c:v>
                </c:pt>
                <c:pt idx="13">
                  <c:v>金融服务</c:v>
                </c:pt>
                <c:pt idx="14">
                  <c:v>工具软件</c:v>
                </c:pt>
                <c:pt idx="15">
                  <c:v>房产服务</c:v>
                </c:pt>
              </c:strCache>
            </c:strRef>
          </c:cat>
          <c:val>
            <c:numRef>
              <c:f>'数据统计 按行业'!$B$17:$B$28</c:f>
              <c:numCache>
                <c:formatCode>General</c:formatCode>
                <c:ptCount val="16"/>
                <c:pt idx="0">
                  <c:v>64</c:v>
                </c:pt>
                <c:pt idx="1">
                  <c:v>39</c:v>
                </c:pt>
                <c:pt idx="2">
                  <c:v>33</c:v>
                </c:pt>
                <c:pt idx="3">
                  <c:v>16</c:v>
                </c:pt>
                <c:pt idx="4">
                  <c:v>10</c:v>
                </c:pt>
                <c:pt idx="5">
                  <c:v>9</c:v>
                </c:pt>
                <c:pt idx="6">
                  <c:v>7</c:v>
                </c:pt>
                <c:pt idx="7">
                  <c:v>5</c:v>
                </c:pt>
                <c:pt idx="8">
                  <c:v>4</c:v>
                </c:pt>
                <c:pt idx="9">
                  <c:v>3</c:v>
                </c:pt>
                <c:pt idx="10">
                  <c:v>3</c:v>
                </c:pt>
                <c:pt idx="11">
                  <c:v>3</c:v>
                </c:pt>
                <c:pt idx="12">
                  <c:v>2</c:v>
                </c:pt>
                <c:pt idx="13">
                  <c:v>2</c:v>
                </c:pt>
                <c:pt idx="14">
                  <c:v>2</c:v>
                </c:pt>
                <c:pt idx="15">
                  <c:v>1</c:v>
                </c:pt>
              </c:numCache>
            </c:numRef>
          </c:val>
          <c:extLst>
            <c:ext xmlns:c16="http://schemas.microsoft.com/office/drawing/2014/chart" uri="{C3380CC4-5D6E-409C-BE32-E72D297353CC}">
              <c16:uniqueId val="{00000020-1252-4577-905B-93F4838A0A69}"/>
            </c:ext>
          </c:extLst>
        </c:ser>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136637396692"/>
          <c:y val="0.19731527974608501"/>
          <c:w val="0.46812867084899301"/>
          <c:h val="0.578338199371915"/>
        </c:manualLayout>
      </c:layout>
      <c:doughnutChart>
        <c:varyColors val="1"/>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250359913750399"/>
          <c:y val="0.21420493202830701"/>
          <c:w val="0.46812867084899301"/>
          <c:h val="0.578338199371915"/>
        </c:manualLayout>
      </c:layout>
      <c:doughnut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937F-4580-8939-0FB0B10E1A46}"/>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937F-4580-8939-0FB0B10E1A46}"/>
              </c:ext>
            </c:extLst>
          </c:dPt>
          <c:dPt>
            <c:idx val="2"/>
            <c:bubble3D val="0"/>
            <c:spPr>
              <a:solidFill>
                <a:srgbClr val="DEEBF7"/>
              </a:solidFill>
              <a:ln w="19050">
                <a:solidFill>
                  <a:schemeClr val="lt1"/>
                </a:solidFill>
              </a:ln>
              <a:effectLst/>
            </c:spPr>
            <c:extLst>
              <c:ext xmlns:c16="http://schemas.microsoft.com/office/drawing/2014/chart" uri="{C3380CC4-5D6E-409C-BE32-E72D297353CC}">
                <c16:uniqueId val="{00000005-937F-4580-8939-0FB0B10E1A46}"/>
              </c:ext>
            </c:extLst>
          </c:dPt>
          <c:dPt>
            <c:idx val="3"/>
            <c:bubble3D val="0"/>
            <c:spPr>
              <a:solidFill>
                <a:srgbClr val="9DC3E6"/>
              </a:solidFill>
              <a:ln w="19050">
                <a:solidFill>
                  <a:schemeClr val="lt1"/>
                </a:solidFill>
              </a:ln>
              <a:effectLst/>
            </c:spPr>
            <c:extLst>
              <c:ext xmlns:c16="http://schemas.microsoft.com/office/drawing/2014/chart" uri="{C3380CC4-5D6E-409C-BE32-E72D297353CC}">
                <c16:uniqueId val="{00000007-937F-4580-8939-0FB0B10E1A46}"/>
              </c:ext>
            </c:extLst>
          </c:dPt>
          <c:dPt>
            <c:idx val="4"/>
            <c:bubble3D val="0"/>
            <c:spPr>
              <a:solidFill>
                <a:srgbClr val="767171"/>
              </a:solidFill>
              <a:ln w="19050">
                <a:solidFill>
                  <a:schemeClr val="lt1"/>
                </a:solidFill>
              </a:ln>
              <a:effectLst/>
            </c:spPr>
            <c:extLst>
              <c:ext xmlns:c16="http://schemas.microsoft.com/office/drawing/2014/chart" uri="{C3380CC4-5D6E-409C-BE32-E72D297353CC}">
                <c16:uniqueId val="{00000009-937F-4580-8939-0FB0B10E1A46}"/>
              </c:ext>
            </c:extLst>
          </c:dPt>
          <c:dPt>
            <c:idx val="5"/>
            <c:bubble3D val="0"/>
            <c:spPr>
              <a:solidFill>
                <a:srgbClr val="D0CECE"/>
              </a:solidFill>
              <a:ln w="19050">
                <a:solidFill>
                  <a:schemeClr val="lt1"/>
                </a:solidFill>
              </a:ln>
              <a:effectLst/>
            </c:spPr>
            <c:extLst>
              <c:ext xmlns:c16="http://schemas.microsoft.com/office/drawing/2014/chart" uri="{C3380CC4-5D6E-409C-BE32-E72D297353CC}">
                <c16:uniqueId val="{0000000B-937F-4580-8939-0FB0B10E1A46}"/>
              </c:ext>
            </c:extLst>
          </c:dPt>
          <c:dPt>
            <c:idx val="6"/>
            <c:bubble3D val="0"/>
            <c:spPr>
              <a:solidFill>
                <a:srgbClr val="181717"/>
              </a:solidFill>
              <a:ln w="19050">
                <a:solidFill>
                  <a:schemeClr val="lt1"/>
                </a:solidFill>
              </a:ln>
              <a:effectLst/>
            </c:spPr>
            <c:extLst>
              <c:ext xmlns:c16="http://schemas.microsoft.com/office/drawing/2014/chart" uri="{C3380CC4-5D6E-409C-BE32-E72D297353CC}">
                <c16:uniqueId val="{0000000D-937F-4580-8939-0FB0B10E1A46}"/>
              </c:ext>
            </c:extLst>
          </c:dPt>
          <c:dPt>
            <c:idx val="7"/>
            <c:bubble3D val="0"/>
            <c:spPr>
              <a:solidFill>
                <a:srgbClr val="5B9BD5"/>
              </a:solidFill>
              <a:ln w="19050">
                <a:solidFill>
                  <a:schemeClr val="lt1"/>
                </a:solidFill>
              </a:ln>
              <a:effectLst/>
            </c:spPr>
            <c:extLst>
              <c:ext xmlns:c16="http://schemas.microsoft.com/office/drawing/2014/chart" uri="{C3380CC4-5D6E-409C-BE32-E72D297353CC}">
                <c16:uniqueId val="{0000000F-937F-4580-8939-0FB0B10E1A46}"/>
              </c:ext>
            </c:extLst>
          </c:dPt>
          <c:dPt>
            <c:idx val="8"/>
            <c:bubble3D val="0"/>
            <c:spPr>
              <a:solidFill>
                <a:srgbClr val="43682B"/>
              </a:solidFill>
              <a:ln w="19050">
                <a:solidFill>
                  <a:schemeClr val="lt1"/>
                </a:solidFill>
              </a:ln>
              <a:effectLst/>
            </c:spPr>
            <c:extLst>
              <c:ext xmlns:c16="http://schemas.microsoft.com/office/drawing/2014/chart" uri="{C3380CC4-5D6E-409C-BE32-E72D297353CC}">
                <c16:uniqueId val="{00000011-937F-4580-8939-0FB0B10E1A46}"/>
              </c:ext>
            </c:extLst>
          </c:dPt>
          <c:dPt>
            <c:idx val="9"/>
            <c:bubble3D val="0"/>
            <c:spPr>
              <a:solidFill>
                <a:srgbClr val="F1975A"/>
              </a:solidFill>
              <a:ln w="19050">
                <a:solidFill>
                  <a:schemeClr val="lt1"/>
                </a:solidFill>
              </a:ln>
              <a:effectLst/>
            </c:spPr>
            <c:extLst>
              <c:ext xmlns:c16="http://schemas.microsoft.com/office/drawing/2014/chart" uri="{C3380CC4-5D6E-409C-BE32-E72D297353CC}">
                <c16:uniqueId val="{00000013-937F-4580-8939-0FB0B10E1A46}"/>
              </c:ext>
            </c:extLst>
          </c:dPt>
          <c:dPt>
            <c:idx val="10"/>
            <c:bubble3D val="0"/>
            <c:spPr>
              <a:solidFill>
                <a:srgbClr val="255E91"/>
              </a:solidFill>
              <a:ln w="19050">
                <a:solidFill>
                  <a:schemeClr val="lt1"/>
                </a:solidFill>
              </a:ln>
              <a:effectLst/>
            </c:spPr>
            <c:extLst>
              <c:ext xmlns:c16="http://schemas.microsoft.com/office/drawing/2014/chart" uri="{C3380CC4-5D6E-409C-BE32-E72D297353CC}">
                <c16:uniqueId val="{00000015-937F-4580-8939-0FB0B10E1A46}"/>
              </c:ext>
            </c:extLst>
          </c:dPt>
          <c:dPt>
            <c:idx val="11"/>
            <c:bubble3D val="0"/>
            <c:spPr>
              <a:solidFill>
                <a:schemeClr val="accent5">
                  <a:shade val="58000"/>
                </a:schemeClr>
              </a:solidFill>
              <a:ln w="19050">
                <a:solidFill>
                  <a:schemeClr val="lt1"/>
                </a:solidFill>
              </a:ln>
              <a:effectLst/>
            </c:spPr>
            <c:extLst>
              <c:ext xmlns:c16="http://schemas.microsoft.com/office/drawing/2014/chart" uri="{C3380CC4-5D6E-409C-BE32-E72D297353CC}">
                <c16:uniqueId val="{00000017-937F-4580-8939-0FB0B10E1A46}"/>
              </c:ext>
            </c:extLst>
          </c:dPt>
          <c:dPt>
            <c:idx val="12"/>
            <c:bubble3D val="0"/>
            <c:spPr>
              <a:solidFill>
                <a:schemeClr val="accent5">
                  <a:shade val="62941"/>
                </a:schemeClr>
              </a:solidFill>
              <a:ln w="19050">
                <a:solidFill>
                  <a:schemeClr val="lt1"/>
                </a:solidFill>
              </a:ln>
              <a:effectLst/>
            </c:spPr>
            <c:extLst>
              <c:ext xmlns:c16="http://schemas.microsoft.com/office/drawing/2014/chart" uri="{C3380CC4-5D6E-409C-BE32-E72D297353CC}">
                <c16:uniqueId val="{00000019-937F-4580-8939-0FB0B10E1A46}"/>
              </c:ext>
            </c:extLst>
          </c:dPt>
          <c:dPt>
            <c:idx val="13"/>
            <c:bubble3D val="0"/>
            <c:spPr>
              <a:solidFill>
                <a:schemeClr val="accent5">
                  <a:shade val="54706"/>
                </a:schemeClr>
              </a:solidFill>
              <a:ln w="19050">
                <a:solidFill>
                  <a:schemeClr val="lt1"/>
                </a:solidFill>
              </a:ln>
              <a:effectLst/>
            </c:spPr>
            <c:extLst>
              <c:ext xmlns:c16="http://schemas.microsoft.com/office/drawing/2014/chart" uri="{C3380CC4-5D6E-409C-BE32-E72D297353CC}">
                <c16:uniqueId val="{0000001B-937F-4580-8939-0FB0B10E1A46}"/>
              </c:ext>
            </c:extLst>
          </c:dPt>
          <c:dPt>
            <c:idx val="14"/>
            <c:bubble3D val="0"/>
            <c:spPr>
              <a:solidFill>
                <a:schemeClr val="accent5">
                  <a:shade val="46471"/>
                </a:schemeClr>
              </a:solidFill>
              <a:ln w="19050">
                <a:solidFill>
                  <a:schemeClr val="lt1"/>
                </a:solidFill>
              </a:ln>
              <a:effectLst/>
            </c:spPr>
            <c:extLst>
              <c:ext xmlns:c16="http://schemas.microsoft.com/office/drawing/2014/chart" uri="{C3380CC4-5D6E-409C-BE32-E72D297353CC}">
                <c16:uniqueId val="{0000001D-937F-4580-8939-0FB0B10E1A46}"/>
              </c:ext>
            </c:extLst>
          </c:dPt>
          <c:dPt>
            <c:idx val="15"/>
            <c:bubble3D val="0"/>
            <c:spPr>
              <a:solidFill>
                <a:schemeClr val="accent5">
                  <a:shade val="38235"/>
                </a:schemeClr>
              </a:solidFill>
              <a:ln w="19050">
                <a:solidFill>
                  <a:schemeClr val="lt1"/>
                </a:solidFill>
              </a:ln>
              <a:effectLst/>
            </c:spPr>
            <c:extLst>
              <c:ext xmlns:c16="http://schemas.microsoft.com/office/drawing/2014/chart" uri="{C3380CC4-5D6E-409C-BE32-E72D297353CC}">
                <c16:uniqueId val="{0000001F-937F-4580-8939-0FB0B10E1A46}"/>
              </c:ext>
            </c:extLst>
          </c:dPt>
          <c:dLbls>
            <c:dLbl>
              <c:idx val="0"/>
              <c:layout>
                <c:manualLayout>
                  <c:x val="0.121857385702782"/>
                  <c:y val="-4.9217002237136501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937F-4580-8939-0FB0B10E1A46}"/>
                </c:ext>
              </c:extLst>
            </c:dLbl>
            <c:dLbl>
              <c:idx val="1"/>
              <c:layout>
                <c:manualLayout>
                  <c:x val="0.10575288538963901"/>
                  <c:y val="7.8397495220027993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937F-4580-8939-0FB0B10E1A46}"/>
                </c:ext>
              </c:extLst>
            </c:dLbl>
            <c:dLbl>
              <c:idx val="2"/>
              <c:layout>
                <c:manualLayout>
                  <c:x val="6.4305027847889606E-2"/>
                  <c:y val="0.105770422277931"/>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937F-4580-8939-0FB0B10E1A46}"/>
                </c:ext>
              </c:extLst>
            </c:dLbl>
            <c:dLbl>
              <c:idx val="3"/>
              <c:layout>
                <c:manualLayout>
                  <c:x val="-9.0351413803785502E-2"/>
                  <c:y val="8.6130414469858002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937F-4580-8939-0FB0B10E1A46}"/>
                </c:ext>
              </c:extLst>
            </c:dLbl>
            <c:dLbl>
              <c:idx val="4"/>
              <c:layout>
                <c:manualLayout>
                  <c:x val="-0.12033640511765201"/>
                  <c:y val="2.01647901614894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937F-4580-8939-0FB0B10E1A46}"/>
                </c:ext>
              </c:extLst>
            </c:dLbl>
            <c:dLbl>
              <c:idx val="5"/>
              <c:delete val="1"/>
              <c:extLst>
                <c:ext xmlns:c15="http://schemas.microsoft.com/office/drawing/2012/chart" uri="{CE6537A1-D6FC-4f65-9D91-7224C49458BB}"/>
                <c:ext xmlns:c16="http://schemas.microsoft.com/office/drawing/2014/chart" uri="{C3380CC4-5D6E-409C-BE32-E72D297353CC}">
                  <c16:uniqueId val="{0000000B-937F-4580-8939-0FB0B10E1A46}"/>
                </c:ext>
              </c:extLst>
            </c:dLbl>
            <c:dLbl>
              <c:idx val="6"/>
              <c:delete val="1"/>
              <c:extLst>
                <c:ext xmlns:c15="http://schemas.microsoft.com/office/drawing/2012/chart" uri="{CE6537A1-D6FC-4f65-9D91-7224C49458BB}"/>
                <c:ext xmlns:c16="http://schemas.microsoft.com/office/drawing/2014/chart" uri="{C3380CC4-5D6E-409C-BE32-E72D297353CC}">
                  <c16:uniqueId val="{0000000D-937F-4580-8939-0FB0B10E1A46}"/>
                </c:ext>
              </c:extLst>
            </c:dLbl>
            <c:dLbl>
              <c:idx val="7"/>
              <c:delete val="1"/>
              <c:extLst>
                <c:ext xmlns:c15="http://schemas.microsoft.com/office/drawing/2012/chart" uri="{CE6537A1-D6FC-4f65-9D91-7224C49458BB}"/>
                <c:ext xmlns:c16="http://schemas.microsoft.com/office/drawing/2014/chart" uri="{C3380CC4-5D6E-409C-BE32-E72D297353CC}">
                  <c16:uniqueId val="{0000000F-937F-4580-8939-0FB0B10E1A46}"/>
                </c:ext>
              </c:extLst>
            </c:dLbl>
            <c:dLbl>
              <c:idx val="8"/>
              <c:delete val="1"/>
              <c:extLst>
                <c:ext xmlns:c15="http://schemas.microsoft.com/office/drawing/2012/chart" uri="{CE6537A1-D6FC-4f65-9D91-7224C49458BB}"/>
                <c:ext xmlns:c16="http://schemas.microsoft.com/office/drawing/2014/chart" uri="{C3380CC4-5D6E-409C-BE32-E72D297353CC}">
                  <c16:uniqueId val="{00000011-937F-4580-8939-0FB0B10E1A46}"/>
                </c:ext>
              </c:extLst>
            </c:dLbl>
            <c:dLbl>
              <c:idx val="9"/>
              <c:delete val="1"/>
              <c:extLst>
                <c:ext xmlns:c15="http://schemas.microsoft.com/office/drawing/2012/chart" uri="{CE6537A1-D6FC-4f65-9D91-7224C49458BB}"/>
                <c:ext xmlns:c16="http://schemas.microsoft.com/office/drawing/2014/chart" uri="{C3380CC4-5D6E-409C-BE32-E72D297353CC}">
                  <c16:uniqueId val="{00000013-937F-4580-8939-0FB0B10E1A46}"/>
                </c:ext>
              </c:extLst>
            </c:dLbl>
            <c:dLbl>
              <c:idx val="10"/>
              <c:delete val="1"/>
              <c:extLst>
                <c:ext xmlns:c15="http://schemas.microsoft.com/office/drawing/2012/chart" uri="{CE6537A1-D6FC-4f65-9D91-7224C49458BB}"/>
                <c:ext xmlns:c16="http://schemas.microsoft.com/office/drawing/2014/chart" uri="{C3380CC4-5D6E-409C-BE32-E72D297353CC}">
                  <c16:uniqueId val="{00000015-937F-4580-8939-0FB0B10E1A46}"/>
                </c:ext>
              </c:extLst>
            </c:dLbl>
            <c:dLbl>
              <c:idx val="11"/>
              <c:delete val="1"/>
              <c:extLst>
                <c:ext xmlns:c15="http://schemas.microsoft.com/office/drawing/2012/chart" uri="{CE6537A1-D6FC-4f65-9D91-7224C49458BB}"/>
                <c:ext xmlns:c16="http://schemas.microsoft.com/office/drawing/2014/chart" uri="{C3380CC4-5D6E-409C-BE32-E72D297353CC}">
                  <c16:uniqueId val="{00000017-937F-4580-8939-0FB0B10E1A46}"/>
                </c:ext>
              </c:extLst>
            </c:dLbl>
            <c:dLbl>
              <c:idx val="12"/>
              <c:delete val="1"/>
              <c:extLst>
                <c:ext xmlns:c15="http://schemas.microsoft.com/office/drawing/2012/chart" uri="{CE6537A1-D6FC-4f65-9D91-7224C49458BB}"/>
                <c:ext xmlns:c16="http://schemas.microsoft.com/office/drawing/2014/chart" uri="{C3380CC4-5D6E-409C-BE32-E72D297353CC}">
                  <c16:uniqueId val="{00000019-937F-4580-8939-0FB0B10E1A46}"/>
                </c:ext>
              </c:extLst>
            </c:dLbl>
            <c:dLbl>
              <c:idx val="13"/>
              <c:delete val="1"/>
              <c:extLst>
                <c:ext xmlns:c15="http://schemas.microsoft.com/office/drawing/2012/chart" uri="{CE6537A1-D6FC-4f65-9D91-7224C49458BB}"/>
                <c:ext xmlns:c16="http://schemas.microsoft.com/office/drawing/2014/chart" uri="{C3380CC4-5D6E-409C-BE32-E72D297353CC}">
                  <c16:uniqueId val="{0000001B-937F-4580-8939-0FB0B10E1A46}"/>
                </c:ext>
              </c:extLst>
            </c:dLbl>
            <c:dLbl>
              <c:idx val="14"/>
              <c:delete val="1"/>
              <c:extLst>
                <c:ext xmlns:c15="http://schemas.microsoft.com/office/drawing/2012/chart" uri="{CE6537A1-D6FC-4f65-9D91-7224C49458BB}"/>
                <c:ext xmlns:c16="http://schemas.microsoft.com/office/drawing/2014/chart" uri="{C3380CC4-5D6E-409C-BE32-E72D297353CC}">
                  <c16:uniqueId val="{0000001D-937F-4580-8939-0FB0B10E1A46}"/>
                </c:ext>
              </c:extLst>
            </c:dLbl>
            <c:numFmt formatCode="0%" sourceLinked="0"/>
            <c:spPr>
              <a:noFill/>
              <a:ln>
                <a:noFill/>
              </a:ln>
              <a:effectLst/>
            </c:spPr>
            <c:txPr>
              <a:bodyPr rot="0" spcFirstLastPara="0" vertOverflow="ellipsis" vert="horz" wrap="square" lIns="38100" tIns="19050" rIns="38100" bIns="19050" anchor="ctr" anchorCtr="1"/>
              <a:lstStyle/>
              <a:p>
                <a:pPr>
                  <a:defRPr lang="zh-CN" sz="1200" b="1" i="0" u="none" strike="noStrike" kern="1200" baseline="0">
                    <a:solidFill>
                      <a:srgbClr val="698ED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showLegendKey val="0"/>
            <c:showVal val="0"/>
            <c:showCatName val="1"/>
            <c:showSerName val="0"/>
            <c:showPercent val="1"/>
            <c:showBubbleSize val="0"/>
            <c:separator>
</c:separator>
            <c:showLeaderLines val="0"/>
            <c:extLst>
              <c:ext xmlns:c15="http://schemas.microsoft.com/office/drawing/2012/chart" uri="{CE6537A1-D6FC-4f65-9D91-7224C49458BB}"/>
            </c:extLst>
          </c:dLbls>
          <c:cat>
            <c:strRef>
              <c:f>'[pevc-投融事件.xlsx]Sheet4'!$L$2:$L$17</c:f>
              <c:strCache>
                <c:ptCount val="16"/>
                <c:pt idx="0">
                  <c:v>汽车交通</c:v>
                </c:pt>
                <c:pt idx="1">
                  <c:v>医疗健康</c:v>
                </c:pt>
                <c:pt idx="2">
                  <c:v>房产服务</c:v>
                </c:pt>
                <c:pt idx="3">
                  <c:v>企业服务</c:v>
                </c:pt>
                <c:pt idx="4">
                  <c:v>高端制造</c:v>
                </c:pt>
                <c:pt idx="5">
                  <c:v>金融服务</c:v>
                </c:pt>
                <c:pt idx="6">
                  <c:v>物流</c:v>
                </c:pt>
                <c:pt idx="7">
                  <c:v>智能硬件</c:v>
                </c:pt>
                <c:pt idx="8">
                  <c:v>电子商务</c:v>
                </c:pt>
                <c:pt idx="9">
                  <c:v>工具软件</c:v>
                </c:pt>
                <c:pt idx="10">
                  <c:v>互联网及电信服务</c:v>
                </c:pt>
                <c:pt idx="11">
                  <c:v>本地生活</c:v>
                </c:pt>
                <c:pt idx="12">
                  <c:v>农业</c:v>
                </c:pt>
                <c:pt idx="13">
                  <c:v>传统产业</c:v>
                </c:pt>
                <c:pt idx="14">
                  <c:v>教育培训</c:v>
                </c:pt>
                <c:pt idx="15">
                  <c:v>文化传媒</c:v>
                </c:pt>
              </c:strCache>
            </c:strRef>
          </c:cat>
          <c:val>
            <c:numRef>
              <c:f>'[pevc-投融事件.xlsx]Sheet4'!$M$2:$M$17</c:f>
              <c:numCache>
                <c:formatCode>General</c:formatCode>
                <c:ptCount val="16"/>
                <c:pt idx="0">
                  <c:v>69.599999999999994</c:v>
                </c:pt>
                <c:pt idx="1">
                  <c:v>55.783000000000001</c:v>
                </c:pt>
                <c:pt idx="2">
                  <c:v>50.4</c:v>
                </c:pt>
                <c:pt idx="3">
                  <c:v>50.112000000000002</c:v>
                </c:pt>
                <c:pt idx="4">
                  <c:v>42.43</c:v>
                </c:pt>
                <c:pt idx="5">
                  <c:v>18.809999999999999</c:v>
                </c:pt>
                <c:pt idx="6">
                  <c:v>18.61</c:v>
                </c:pt>
                <c:pt idx="7">
                  <c:v>16.940000000000001</c:v>
                </c:pt>
                <c:pt idx="8">
                  <c:v>11.05</c:v>
                </c:pt>
                <c:pt idx="9">
                  <c:v>5.8</c:v>
                </c:pt>
                <c:pt idx="10">
                  <c:v>3.53</c:v>
                </c:pt>
                <c:pt idx="11">
                  <c:v>3.1339999999999999</c:v>
                </c:pt>
                <c:pt idx="12">
                  <c:v>2.93</c:v>
                </c:pt>
                <c:pt idx="13">
                  <c:v>2.36</c:v>
                </c:pt>
                <c:pt idx="14">
                  <c:v>0.2</c:v>
                </c:pt>
              </c:numCache>
            </c:numRef>
          </c:val>
          <c:extLst>
            <c:ext xmlns:c16="http://schemas.microsoft.com/office/drawing/2014/chart" uri="{C3380CC4-5D6E-409C-BE32-E72D297353CC}">
              <c16:uniqueId val="{00000020-937F-4580-8939-0FB0B10E1A46}"/>
            </c:ext>
          </c:extLst>
        </c:ser>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136637396692"/>
          <c:y val="0.19731527974608501"/>
          <c:w val="0.46812867084899301"/>
          <c:h val="0.578338199371915"/>
        </c:manualLayout>
      </c:layout>
      <c:doughnutChart>
        <c:varyColors val="1"/>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373563782775199E-2"/>
          <c:y val="4.2486693792647197E-2"/>
          <c:w val="0.726161249140725"/>
          <c:h val="0.81867538838920695"/>
        </c:manualLayout>
      </c:layout>
      <c:barChart>
        <c:barDir val="bar"/>
        <c:grouping val="clustered"/>
        <c:varyColors val="0"/>
        <c:ser>
          <c:idx val="0"/>
          <c:order val="0"/>
          <c:spPr>
            <a:solidFill>
              <a:srgbClr val="FFC000"/>
            </a:solidFill>
            <a:ln>
              <a:noFill/>
            </a:ln>
            <a:effectLst/>
          </c:spPr>
          <c:invertIfNegative val="0"/>
          <c:dLbls>
            <c:numFmt formatCode="#,##0.00_);[Red]\(#,##0.00\)" sourceLinked="0"/>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'[pevc-投融事件.xlsx]Sheet1'!$G$11:$G$20</c:f>
              <c:strCache>
                <c:ptCount val="10"/>
                <c:pt idx="0">
                  <c:v>Angel</c:v>
                </c:pt>
                <c:pt idx="1">
                  <c:v>Pre-A</c:v>
                </c:pt>
                <c:pt idx="2">
                  <c:v>A</c:v>
                </c:pt>
                <c:pt idx="3">
                  <c:v>Pre-B</c:v>
                </c:pt>
                <c:pt idx="4">
                  <c:v>B</c:v>
                </c:pt>
                <c:pt idx="5">
                  <c:v>C</c:v>
                </c:pt>
                <c:pt idx="6">
                  <c:v>Pre-D</c:v>
                </c:pt>
                <c:pt idx="7">
                  <c:v>D</c:v>
                </c:pt>
                <c:pt idx="8">
                  <c:v>E</c:v>
                </c:pt>
                <c:pt idx="9">
                  <c:v>Strategy</c:v>
                </c:pt>
              </c:strCache>
            </c:strRef>
          </c:cat>
          <c:val>
            <c:numRef>
              <c:f>'[pevc-投融事件.xlsx]Sheet1'!$I$11:$I$20</c:f>
              <c:numCache>
                <c:formatCode>General</c:formatCode>
                <c:ptCount val="10"/>
                <c:pt idx="0">
                  <c:v>5.2130000000000001</c:v>
                </c:pt>
                <c:pt idx="1">
                  <c:v>3.12</c:v>
                </c:pt>
                <c:pt idx="2">
                  <c:v>30.103999999999999</c:v>
                </c:pt>
                <c:pt idx="3">
                  <c:v>1</c:v>
                </c:pt>
                <c:pt idx="4">
                  <c:v>110.892</c:v>
                </c:pt>
                <c:pt idx="5">
                  <c:v>41.08</c:v>
                </c:pt>
                <c:pt idx="7">
                  <c:v>35.72</c:v>
                </c:pt>
                <c:pt idx="8">
                  <c:v>16</c:v>
                </c:pt>
                <c:pt idx="9">
                  <c:v>108.56</c:v>
                </c:pt>
              </c:numCache>
            </c:numRef>
          </c:val>
          <c:extLst>
            <c:ext xmlns:c16="http://schemas.microsoft.com/office/drawing/2014/chart" uri="{C3380CC4-5D6E-409C-BE32-E72D297353CC}">
              <c16:uniqueId val="{00000000-53F6-46C5-944C-8416278B92F0}"/>
            </c:ext>
          </c:extLst>
        </c:ser>
        <c:dLbls>
          <c:showLegendKey val="0"/>
          <c:showVal val="0"/>
          <c:showCatName val="0"/>
          <c:showSerName val="0"/>
          <c:showPercent val="0"/>
          <c:showBubbleSize val="0"/>
        </c:dLbls>
        <c:gapWidth val="182"/>
        <c:axId val="433333452"/>
        <c:axId val="746568612"/>
      </c:barChart>
      <c:catAx>
        <c:axId val="433333452"/>
        <c:scaling>
          <c:orientation val="maxMin"/>
        </c:scaling>
        <c:delete val="1"/>
        <c:axPos val="l"/>
        <c:numFmt formatCode="General" sourceLinked="0"/>
        <c:majorTickMark val="none"/>
        <c:minorTickMark val="none"/>
        <c:tickLblPos val="nextTo"/>
        <c:crossAx val="746568612"/>
        <c:crosses val="autoZero"/>
        <c:auto val="1"/>
        <c:lblAlgn val="ctr"/>
        <c:lblOffset val="100"/>
        <c:noMultiLvlLbl val="0"/>
      </c:catAx>
      <c:valAx>
        <c:axId val="746568612"/>
        <c:scaling>
          <c:orientation val="minMax"/>
        </c:scaling>
        <c:delete val="0"/>
        <c:axPos val="t"/>
        <c:numFmt formatCode="General" sourceLinked="1"/>
        <c:majorTickMark val="none"/>
        <c:minorTickMark val="none"/>
        <c:tickLblPos val="high"/>
        <c:spPr>
          <a:noFill/>
          <a:ln>
            <a:noFill/>
          </a:ln>
          <a:effectLst/>
        </c:spPr>
        <c:txPr>
          <a:bodyPr rot="-60000000" spcFirstLastPara="0"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43333345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sz="120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283723522853999"/>
          <c:y val="5.1177072671443197E-3"/>
          <c:w val="0.78368171683389098"/>
          <c:h val="0.85025588536335694"/>
        </c:manualLayout>
      </c:layout>
      <c:barChart>
        <c:barDir val="bar"/>
        <c:grouping val="clustered"/>
        <c:varyColors val="0"/>
        <c:ser>
          <c:idx val="0"/>
          <c:order val="0"/>
          <c:spPr>
            <a:solidFill>
              <a:srgbClr val="5357E2"/>
            </a:solidFill>
            <a:ln>
              <a:noFill/>
            </a:ln>
            <a:effectLst/>
          </c:spPr>
          <c:invertIfNegative val="0"/>
          <c:dLbls>
            <c:dLbl>
              <c:idx val="0"/>
              <c:tx>
                <c:rich>
                  <a:bodyPr/>
                  <a:lstStyle/>
                  <a:p>
                    <a:r>
                      <a:rPr lang="en-US" altLang="zh-CN"/>
                      <a:t>12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A82-4C07-B82B-A678C581EF01}"/>
                </c:ext>
              </c:extLst>
            </c:dLbl>
            <c:dLbl>
              <c:idx val="1"/>
              <c:tx>
                <c:rich>
                  <a:bodyPr/>
                  <a:lstStyle/>
                  <a:p>
                    <a:r>
                      <a:rPr lang="en-US" altLang="zh-CN"/>
                      <a:t>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A82-4C07-B82B-A678C581EF01}"/>
                </c:ext>
              </c:extLst>
            </c:dLbl>
            <c:dLbl>
              <c:idx val="2"/>
              <c:tx>
                <c:rich>
                  <a:bodyPr/>
                  <a:lstStyle/>
                  <a:p>
                    <a:r>
                      <a:rPr lang="en-US" altLang="zh-CN"/>
                      <a:t>48</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3A82-4C07-B82B-A678C581EF01}"/>
                </c:ext>
              </c:extLst>
            </c:dLbl>
            <c:dLbl>
              <c:idx val="3"/>
              <c:tx>
                <c:rich>
                  <a:bodyPr/>
                  <a:lstStyle/>
                  <a:p>
                    <a:r>
                      <a:rPr lang="en-US" altLang="zh-CN"/>
                      <a:t>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A82-4C07-B82B-A678C581EF01}"/>
                </c:ext>
              </c:extLst>
            </c:dLbl>
            <c:dLbl>
              <c:idx val="4"/>
              <c:tx>
                <c:rich>
                  <a:bodyPr/>
                  <a:lstStyle/>
                  <a:p>
                    <a:r>
                      <a:rPr lang="en-US" altLang="zh-CN"/>
                      <a:t>50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A82-4C07-B82B-A678C581EF01}"/>
                </c:ext>
              </c:extLst>
            </c:dLbl>
            <c:dLbl>
              <c:idx val="5"/>
              <c:tx>
                <c:rich>
                  <a:bodyPr/>
                  <a:lstStyle/>
                  <a:p>
                    <a:r>
                      <a:rPr lang="en-US" altLang="zh-CN"/>
                      <a:t>23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3A82-4C07-B82B-A678C581EF01}"/>
                </c:ext>
              </c:extLst>
            </c:dLbl>
            <c:dLbl>
              <c:idx val="6"/>
              <c:tx>
                <c:rich>
                  <a:bodyPr/>
                  <a:lstStyle/>
                  <a:p>
                    <a:r>
                      <a:rPr lang="en-US" altLang="zh-CN"/>
                      <a:t>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3A82-4C07-B82B-A678C581EF01}"/>
                </c:ext>
              </c:extLst>
            </c:dLbl>
            <c:dLbl>
              <c:idx val="7"/>
              <c:layout>
                <c:manualLayout>
                  <c:x val="1.67224080267559E-3"/>
                  <c:y val="0"/>
                </c:manualLayout>
              </c:layout>
              <c:tx>
                <c:rich>
                  <a:bodyPr/>
                  <a:lstStyle/>
                  <a:p>
                    <a:r>
                      <a:rPr lang="en-US" altLang="zh-CN"/>
                      <a:t>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3A82-4C07-B82B-A678C581EF01}"/>
                </c:ext>
              </c:extLst>
            </c:dLbl>
            <c:dLbl>
              <c:idx val="8"/>
              <c:layout>
                <c:manualLayout>
                  <c:x val="0"/>
                  <c:y val="2.04708290685773E-3"/>
                </c:manualLayout>
              </c:layout>
              <c:tx>
                <c:rich>
                  <a:bodyPr/>
                  <a:lstStyle/>
                  <a:p>
                    <a:r>
                      <a:rPr lang="en-US" altLang="zh-CN"/>
                      <a:t>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A82-4C07-B82B-A678C581EF01}"/>
                </c:ext>
              </c:extLst>
            </c:dLbl>
            <c:dLbl>
              <c:idx val="9"/>
              <c:tx>
                <c:rich>
                  <a:bodyPr/>
                  <a:lstStyle/>
                  <a:p>
                    <a:r>
                      <a:rPr lang="en-US" altLang="zh-CN"/>
                      <a:t>45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3A82-4C07-B82B-A678C581EF01}"/>
                </c:ext>
              </c:extLst>
            </c:dLbl>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'[pevc-投融事件.xlsx]Sheet1'!$E$11:$E$20</c:f>
              <c:strCache>
                <c:ptCount val="10"/>
                <c:pt idx="0">
                  <c:v>Angel</c:v>
                </c:pt>
                <c:pt idx="1">
                  <c:v>Pre-A</c:v>
                </c:pt>
                <c:pt idx="2">
                  <c:v>A</c:v>
                </c:pt>
                <c:pt idx="3">
                  <c:v>Pre-B</c:v>
                </c:pt>
                <c:pt idx="4">
                  <c:v>B</c:v>
                </c:pt>
                <c:pt idx="5">
                  <c:v>C</c:v>
                </c:pt>
                <c:pt idx="6">
                  <c:v>Pre-D</c:v>
                </c:pt>
                <c:pt idx="7">
                  <c:v>D</c:v>
                </c:pt>
                <c:pt idx="8">
                  <c:v>E</c:v>
                </c:pt>
                <c:pt idx="9">
                  <c:v>Strategy</c:v>
                </c:pt>
              </c:strCache>
            </c:strRef>
          </c:cat>
          <c:val>
            <c:numRef>
              <c:f>'[pevc-投融事件.xlsx]Sheet1'!$F$11:$F$20</c:f>
              <c:numCache>
                <c:formatCode>General</c:formatCode>
                <c:ptCount val="10"/>
                <c:pt idx="0">
                  <c:v>-12</c:v>
                </c:pt>
                <c:pt idx="1">
                  <c:v>-9</c:v>
                </c:pt>
                <c:pt idx="2">
                  <c:v>-48</c:v>
                </c:pt>
                <c:pt idx="3">
                  <c:v>-3</c:v>
                </c:pt>
                <c:pt idx="4">
                  <c:v>-50</c:v>
                </c:pt>
                <c:pt idx="5">
                  <c:v>-23</c:v>
                </c:pt>
                <c:pt idx="6">
                  <c:v>-1</c:v>
                </c:pt>
                <c:pt idx="7">
                  <c:v>-9</c:v>
                </c:pt>
                <c:pt idx="8">
                  <c:v>-3</c:v>
                </c:pt>
                <c:pt idx="9">
                  <c:v>-45</c:v>
                </c:pt>
              </c:numCache>
            </c:numRef>
          </c:val>
          <c:extLst>
            <c:ext xmlns:c16="http://schemas.microsoft.com/office/drawing/2014/chart" uri="{C3380CC4-5D6E-409C-BE32-E72D297353CC}">
              <c16:uniqueId val="{0000000A-3A82-4C07-B82B-A678C581EF01}"/>
            </c:ext>
          </c:extLst>
        </c:ser>
        <c:dLbls>
          <c:showLegendKey val="0"/>
          <c:showVal val="0"/>
          <c:showCatName val="0"/>
          <c:showSerName val="0"/>
          <c:showPercent val="0"/>
          <c:showBubbleSize val="0"/>
        </c:dLbls>
        <c:gapWidth val="182"/>
        <c:axId val="868987714"/>
        <c:axId val="173592884"/>
      </c:barChart>
      <c:catAx>
        <c:axId val="868987714"/>
        <c:scaling>
          <c:orientation val="maxMin"/>
        </c:scaling>
        <c:delete val="0"/>
        <c:axPos val="l"/>
        <c:numFmt formatCode="General" sourceLinked="0"/>
        <c:majorTickMark val="none"/>
        <c:minorTickMark val="none"/>
        <c:tickLblPos val="low"/>
        <c:spPr>
          <a:noFill/>
          <a:ln w="9525" cap="flat" cmpd="sng" algn="ctr">
            <a:noFill/>
            <a:round/>
          </a:ln>
          <a:effectLst/>
        </c:spPr>
        <c:txPr>
          <a:bodyPr rot="-60000000" spcFirstLastPara="0"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173592884"/>
        <c:crosses val="autoZero"/>
        <c:auto val="1"/>
        <c:lblAlgn val="ctr"/>
        <c:lblOffset val="100"/>
        <c:noMultiLvlLbl val="0"/>
      </c:catAx>
      <c:valAx>
        <c:axId val="173592884"/>
        <c:scaling>
          <c:orientation val="minMax"/>
        </c:scaling>
        <c:delete val="0"/>
        <c:axPos val="t"/>
        <c:numFmt formatCode="General" sourceLinked="1"/>
        <c:majorTickMark val="none"/>
        <c:minorTickMark val="none"/>
        <c:tickLblPos val="high"/>
        <c:spPr>
          <a:noFill/>
          <a:ln>
            <a:noFill/>
          </a:ln>
          <a:effectLst/>
        </c:spPr>
        <c:txPr>
          <a:bodyPr rot="-60000000" spcFirstLastPara="0"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86898771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sz="120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zh-CN"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a:t>
            </a:r>
            <a:r>
              <a:rPr lang="zh-CN" dirty="0"/>
              <a:t>年</a:t>
            </a:r>
            <a:r>
              <a:rPr lang="en-US" altLang="zh-CN" dirty="0"/>
              <a:t>3</a:t>
            </a:r>
            <a:r>
              <a:rPr lang="zh-CN" dirty="0"/>
              <a:t>月</a:t>
            </a:r>
            <a:r>
              <a:rPr lang="en-US" dirty="0"/>
              <a:t>-2022</a:t>
            </a:r>
            <a:r>
              <a:rPr lang="zh-CN" dirty="0"/>
              <a:t>年</a:t>
            </a:r>
            <a:r>
              <a:rPr lang="en-US" altLang="zh-CN" dirty="0"/>
              <a:t>3</a:t>
            </a:r>
            <a:r>
              <a:rPr lang="zh-CN" dirty="0"/>
              <a:t>月</a:t>
            </a:r>
            <a:r>
              <a:rPr lang="en-US" dirty="0"/>
              <a:t>A</a:t>
            </a:r>
            <a:r>
              <a:rPr lang="zh-CN" dirty="0"/>
              <a:t>股</a:t>
            </a:r>
            <a:r>
              <a:rPr lang="en-US" dirty="0"/>
              <a:t>IPO</a:t>
            </a:r>
            <a:r>
              <a:rPr lang="zh-CN" dirty="0"/>
              <a:t>情况及退出基金数量</a:t>
            </a:r>
          </a:p>
        </c:rich>
      </c:tx>
      <c:layout>
        <c:manualLayout>
          <c:xMode val="edge"/>
          <c:yMode val="edge"/>
          <c:x val="0.25864712722812699"/>
          <c:y val="0"/>
        </c:manualLayout>
      </c:layout>
      <c:overlay val="0"/>
      <c:spPr>
        <a:noFill/>
        <a:ln>
          <a:noFill/>
        </a:ln>
        <a:effectLst/>
      </c:spPr>
      <c:txPr>
        <a:bodyPr rot="0" spcFirstLastPara="1" vertOverflow="ellipsis" vert="horz" wrap="square" anchor="ctr" anchorCtr="1"/>
        <a:lstStyle/>
        <a:p>
          <a:pPr>
            <a:defRPr lang="zh-CN"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8.1867387467860805E-2"/>
          <c:y val="0.12063629379066799"/>
          <c:w val="0.83531215468015096"/>
          <c:h val="0.72286524559381904"/>
        </c:manualLayout>
      </c:layout>
      <c:areaChart>
        <c:grouping val="standard"/>
        <c:varyColors val="0"/>
        <c:ser>
          <c:idx val="1"/>
          <c:order val="1"/>
          <c:tx>
            <c:strRef>
              <c:f>数据汇总!$C$1</c:f>
              <c:strCache>
                <c:ptCount val="1"/>
                <c:pt idx="0">
                  <c:v>募集资金（亿元）</c:v>
                </c:pt>
              </c:strCache>
            </c:strRef>
          </c:tx>
          <c:spPr>
            <a:solidFill>
              <a:schemeClr val="bg1">
                <a:lumMod val="75000"/>
              </a:schemeClr>
            </a:solidFill>
            <a:ln>
              <a:noFill/>
            </a:ln>
            <a:effectLst/>
          </c:spPr>
          <c:dLbls>
            <c:dLbl>
              <c:idx val="0"/>
              <c:layout>
                <c:manualLayout>
                  <c:x val="-1.4695077149155199E-3"/>
                  <c:y val="-5.80898590657686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4FE-4F4A-842D-EBDD96B2D938}"/>
                </c:ext>
              </c:extLst>
            </c:dLbl>
            <c:dLbl>
              <c:idx val="1"/>
              <c:layout>
                <c:manualLayout>
                  <c:x val="-2.69406635526066E-17"/>
                  <c:y val="-6.97078308789224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FE-4F4A-842D-EBDD96B2D938}"/>
                </c:ext>
              </c:extLst>
            </c:dLbl>
            <c:dLbl>
              <c:idx val="2"/>
              <c:layout>
                <c:manualLayout>
                  <c:x val="0"/>
                  <c:y val="-9.68164317762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4FE-4F4A-842D-EBDD96B2D938}"/>
                </c:ext>
              </c:extLst>
            </c:dLbl>
            <c:dLbl>
              <c:idx val="3"/>
              <c:layout>
                <c:manualLayout>
                  <c:x val="2.9390154298310099E-3"/>
                  <c:y val="-0.100689089047331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FE-4F4A-842D-EBDD96B2D938}"/>
                </c:ext>
              </c:extLst>
            </c:dLbl>
            <c:dLbl>
              <c:idx val="4"/>
              <c:layout>
                <c:manualLayout>
                  <c:x val="2.9390154298310101E-2"/>
                  <c:y val="-0.313685238955150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4FE-4F4A-842D-EBDD96B2D938}"/>
                </c:ext>
              </c:extLst>
            </c:dLbl>
            <c:dLbl>
              <c:idx val="5"/>
              <c:layout>
                <c:manualLayout>
                  <c:x val="1.6164584864070498E-2"/>
                  <c:y val="-0.240104750805176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4FE-4F4A-842D-EBDD96B2D938}"/>
                </c:ext>
              </c:extLst>
            </c:dLbl>
            <c:dLbl>
              <c:idx val="6"/>
              <c:layout>
                <c:manualLayout>
                  <c:x val="0"/>
                  <c:y val="-0.154906290842049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4FE-4F4A-842D-EBDD96B2D938}"/>
                </c:ext>
              </c:extLst>
            </c:dLbl>
            <c:dLbl>
              <c:idx val="7"/>
              <c:layout>
                <c:manualLayout>
                  <c:x val="4.1146216017633998E-2"/>
                  <c:y val="-0.294321952599895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4FE-4F4A-842D-EBDD96B2D938}"/>
                </c:ext>
              </c:extLst>
            </c:dLbl>
            <c:dLbl>
              <c:idx val="8"/>
              <c:layout>
                <c:manualLayout>
                  <c:x val="2.9390154298310099E-3"/>
                  <c:y val="-0.120052375402589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4FE-4F4A-842D-EBDD96B2D938}"/>
                </c:ext>
              </c:extLst>
            </c:dLbl>
            <c:dLbl>
              <c:idx val="9"/>
              <c:layout>
                <c:manualLayout>
                  <c:x val="4.40852314474651E-3"/>
                  <c:y val="-0.154906290842049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FE-4F4A-842D-EBDD96B2D938}"/>
                </c:ext>
              </c:extLst>
            </c:dLbl>
            <c:dLbl>
              <c:idx val="10"/>
              <c:layout>
                <c:manualLayout>
                  <c:x val="1.4695077149155E-3"/>
                  <c:y val="-0.139415661757845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4FE-4F4A-842D-EBDD96B2D938}"/>
                </c:ext>
              </c:extLst>
            </c:dLbl>
            <c:dLbl>
              <c:idx val="11"/>
              <c:layout>
                <c:manualLayout>
                  <c:x val="-4.40852314474651E-3"/>
                  <c:y val="-0.298194609870945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4FE-4F4A-842D-EBDD96B2D938}"/>
                </c:ext>
              </c:extLst>
            </c:dLbl>
            <c:dLbl>
              <c:idx val="12"/>
              <c:layout>
                <c:manualLayout>
                  <c:x val="5.8780308596619096E-3"/>
                  <c:y val="-0.333048525310407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4FE-4F4A-842D-EBDD96B2D938}"/>
                </c:ext>
              </c:extLst>
            </c:dLbl>
            <c:spPr>
              <a:noFill/>
              <a:ln>
                <a:noFill/>
              </a:ln>
              <a:effectLst/>
            </c:spPr>
            <c:txPr>
              <a:bodyPr rot="0" spcFirstLastPara="1" vertOverflow="overflow" horzOverflow="overflow" vert="horz" wrap="square" lIns="38100" tIns="19050" rIns="38100" bIns="19050" anchor="t" anchorCtr="0">
                <a:spAutoFit/>
              </a:bodyPr>
              <a:lstStyle/>
              <a:p>
                <a:pPr>
                  <a:defRPr lang="zh-CN"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数据汇总!$A$37:$A$49</c:f>
              <c:numCache>
                <c:formatCode>yyyy/mm</c:formatCode>
                <c:ptCount val="13"/>
                <c:pt idx="0">
                  <c:v>44256</c:v>
                </c:pt>
                <c:pt idx="1">
                  <c:v>44308</c:v>
                </c:pt>
                <c:pt idx="2">
                  <c:v>44344</c:v>
                </c:pt>
                <c:pt idx="3">
                  <c:v>44348</c:v>
                </c:pt>
                <c:pt idx="4">
                  <c:v>44408</c:v>
                </c:pt>
                <c:pt idx="5">
                  <c:v>44439</c:v>
                </c:pt>
                <c:pt idx="6">
                  <c:v>44440</c:v>
                </c:pt>
                <c:pt idx="7">
                  <c:v>44500</c:v>
                </c:pt>
                <c:pt idx="8">
                  <c:v>44530</c:v>
                </c:pt>
                <c:pt idx="9">
                  <c:v>44561</c:v>
                </c:pt>
                <c:pt idx="10">
                  <c:v>44592</c:v>
                </c:pt>
                <c:pt idx="11">
                  <c:v>44593</c:v>
                </c:pt>
                <c:pt idx="12">
                  <c:v>44621</c:v>
                </c:pt>
              </c:numCache>
            </c:numRef>
          </c:cat>
          <c:val>
            <c:numRef>
              <c:f>数据汇总!$C$37:$C$49</c:f>
              <c:numCache>
                <c:formatCode>0</c:formatCode>
                <c:ptCount val="13"/>
                <c:pt idx="0">
                  <c:v>285.68</c:v>
                </c:pt>
                <c:pt idx="1">
                  <c:v>340</c:v>
                </c:pt>
                <c:pt idx="2">
                  <c:v>958</c:v>
                </c:pt>
                <c:pt idx="3">
                  <c:v>561.45000000000005</c:v>
                </c:pt>
                <c:pt idx="4">
                  <c:v>287.82</c:v>
                </c:pt>
                <c:pt idx="5">
                  <c:v>914.95640000000003</c:v>
                </c:pt>
                <c:pt idx="6">
                  <c:v>315.5</c:v>
                </c:pt>
                <c:pt idx="7">
                  <c:v>394.46620000000001</c:v>
                </c:pt>
                <c:pt idx="8">
                  <c:v>381.78</c:v>
                </c:pt>
                <c:pt idx="9">
                  <c:v>861.7</c:v>
                </c:pt>
                <c:pt idx="10">
                  <c:v>1092.1475</c:v>
                </c:pt>
                <c:pt idx="11">
                  <c:v>205.92599999999999</c:v>
                </c:pt>
                <c:pt idx="12">
                  <c:v>500.17430000000002</c:v>
                </c:pt>
              </c:numCache>
            </c:numRef>
          </c:val>
          <c:extLst>
            <c:ext xmlns:c16="http://schemas.microsoft.com/office/drawing/2014/chart" uri="{C3380CC4-5D6E-409C-BE32-E72D297353CC}">
              <c16:uniqueId val="{0000000D-D4FE-4F4A-842D-EBDD96B2D938}"/>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数据汇总!$B$1</c:f>
              <c:strCache>
                <c:ptCount val="1"/>
                <c:pt idx="0">
                  <c:v>IPO数量</c:v>
                </c:pt>
              </c:strCache>
            </c:strRef>
          </c:tx>
          <c:spPr>
            <a:ln w="19050" cap="rnd">
              <a:solidFill>
                <a:srgbClr val="0070C0"/>
              </a:solidFill>
              <a:round/>
            </a:ln>
            <a:effectLst/>
          </c:spPr>
          <c:marker>
            <c:symbol val="none"/>
          </c:marker>
          <c:dLbls>
            <c:dLbl>
              <c:idx val="12"/>
              <c:layout>
                <c:manualLayout>
                  <c:x val="-2.2828860205846901E-2"/>
                  <c:y val="2.824142938255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4FE-4F4A-842D-EBDD96B2D938}"/>
                </c:ext>
              </c:extLst>
            </c:dLbl>
            <c:spPr>
              <a:noFill/>
              <a:ln>
                <a:noFill/>
              </a:ln>
              <a:effectLst/>
            </c:spPr>
            <c:txPr>
              <a:bodyPr rot="0" spcFirstLastPara="1" vertOverflow="ellipsis" vert="horz" wrap="square" lIns="38100" tIns="19050" rIns="38100" bIns="19050" anchor="ctr" anchorCtr="1"/>
              <a:lstStyle/>
              <a:p>
                <a:pPr>
                  <a:defRPr lang="zh-CN" sz="1200" b="0" i="0" u="none" strike="noStrike" kern="1200" baseline="0">
                    <a:solidFill>
                      <a:srgbClr val="417EC1"/>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数据汇总!$A$37:$A$49</c:f>
              <c:numCache>
                <c:formatCode>yyyy/mm</c:formatCode>
                <c:ptCount val="13"/>
                <c:pt idx="0">
                  <c:v>44256</c:v>
                </c:pt>
                <c:pt idx="1">
                  <c:v>44308</c:v>
                </c:pt>
                <c:pt idx="2">
                  <c:v>44344</c:v>
                </c:pt>
                <c:pt idx="3">
                  <c:v>44348</c:v>
                </c:pt>
                <c:pt idx="4">
                  <c:v>44408</c:v>
                </c:pt>
                <c:pt idx="5">
                  <c:v>44439</c:v>
                </c:pt>
                <c:pt idx="6">
                  <c:v>44440</c:v>
                </c:pt>
                <c:pt idx="7">
                  <c:v>44500</c:v>
                </c:pt>
                <c:pt idx="8">
                  <c:v>44530</c:v>
                </c:pt>
                <c:pt idx="9">
                  <c:v>44561</c:v>
                </c:pt>
                <c:pt idx="10">
                  <c:v>44592</c:v>
                </c:pt>
                <c:pt idx="11">
                  <c:v>44593</c:v>
                </c:pt>
                <c:pt idx="12">
                  <c:v>44621</c:v>
                </c:pt>
              </c:numCache>
            </c:numRef>
          </c:cat>
          <c:val>
            <c:numRef>
              <c:f>数据汇总!$B$37:$B$49</c:f>
              <c:numCache>
                <c:formatCode>General</c:formatCode>
                <c:ptCount val="13"/>
                <c:pt idx="0">
                  <c:v>39</c:v>
                </c:pt>
                <c:pt idx="1">
                  <c:v>50</c:v>
                </c:pt>
                <c:pt idx="2">
                  <c:v>41</c:v>
                </c:pt>
                <c:pt idx="3">
                  <c:v>49</c:v>
                </c:pt>
                <c:pt idx="4">
                  <c:v>48</c:v>
                </c:pt>
                <c:pt idx="5">
                  <c:v>40</c:v>
                </c:pt>
                <c:pt idx="6">
                  <c:v>40</c:v>
                </c:pt>
                <c:pt idx="7">
                  <c:v>32</c:v>
                </c:pt>
                <c:pt idx="8">
                  <c:v>47</c:v>
                </c:pt>
                <c:pt idx="9">
                  <c:v>45</c:v>
                </c:pt>
                <c:pt idx="10">
                  <c:v>32</c:v>
                </c:pt>
                <c:pt idx="11">
                  <c:v>17</c:v>
                </c:pt>
                <c:pt idx="12">
                  <c:v>37</c:v>
                </c:pt>
              </c:numCache>
            </c:numRef>
          </c:val>
          <c:smooth val="0"/>
          <c:extLst>
            <c:ext xmlns:c16="http://schemas.microsoft.com/office/drawing/2014/chart" uri="{C3380CC4-5D6E-409C-BE32-E72D297353CC}">
              <c16:uniqueId val="{0000000F-D4FE-4F4A-842D-EBDD96B2D938}"/>
            </c:ext>
          </c:extLst>
        </c:ser>
        <c:ser>
          <c:idx val="2"/>
          <c:order val="2"/>
          <c:tx>
            <c:strRef>
              <c:f>数据汇总!$D$1</c:f>
              <c:strCache>
                <c:ptCount val="1"/>
                <c:pt idx="0">
                  <c:v>退出基金数量</c:v>
                </c:pt>
              </c:strCache>
            </c:strRef>
          </c:tx>
          <c:spPr>
            <a:ln w="19050" cap="rnd">
              <a:solidFill>
                <a:srgbClr val="00B0F0"/>
              </a:solidFill>
              <a:round/>
            </a:ln>
            <a:effectLst/>
          </c:spPr>
          <c:marker>
            <c:symbol val="none"/>
          </c:marker>
          <c:dLbls>
            <c:spPr>
              <a:noFill/>
              <a:ln>
                <a:noFill/>
              </a:ln>
              <a:effectLst/>
            </c:spPr>
            <c:txPr>
              <a:bodyPr rot="0" spcFirstLastPara="1" vertOverflow="ellipsis" vert="horz" wrap="square" lIns="38100" tIns="19050" rIns="38100" bIns="19050" anchor="ctr" anchorCtr="1"/>
              <a:lstStyle/>
              <a:p>
                <a:pPr>
                  <a:defRPr lang="zh-CN" sz="1200" b="0" i="0" u="none" strike="noStrike" kern="1200" baseline="0">
                    <a:solidFill>
                      <a:srgbClr val="00B0F0"/>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数据汇总!$A$37:$A$49</c:f>
              <c:numCache>
                <c:formatCode>yyyy/mm</c:formatCode>
                <c:ptCount val="13"/>
                <c:pt idx="0">
                  <c:v>44256</c:v>
                </c:pt>
                <c:pt idx="1">
                  <c:v>44308</c:v>
                </c:pt>
                <c:pt idx="2">
                  <c:v>44344</c:v>
                </c:pt>
                <c:pt idx="3">
                  <c:v>44348</c:v>
                </c:pt>
                <c:pt idx="4">
                  <c:v>44408</c:v>
                </c:pt>
                <c:pt idx="5">
                  <c:v>44439</c:v>
                </c:pt>
                <c:pt idx="6">
                  <c:v>44440</c:v>
                </c:pt>
                <c:pt idx="7">
                  <c:v>44500</c:v>
                </c:pt>
                <c:pt idx="8">
                  <c:v>44530</c:v>
                </c:pt>
                <c:pt idx="9">
                  <c:v>44561</c:v>
                </c:pt>
                <c:pt idx="10">
                  <c:v>44592</c:v>
                </c:pt>
                <c:pt idx="11">
                  <c:v>44593</c:v>
                </c:pt>
                <c:pt idx="12">
                  <c:v>44621</c:v>
                </c:pt>
              </c:numCache>
            </c:numRef>
          </c:cat>
          <c:val>
            <c:numRef>
              <c:f>数据汇总!$D$37:$D$49</c:f>
              <c:numCache>
                <c:formatCode>0</c:formatCode>
                <c:ptCount val="13"/>
                <c:pt idx="0">
                  <c:v>128</c:v>
                </c:pt>
                <c:pt idx="1">
                  <c:v>160</c:v>
                </c:pt>
                <c:pt idx="2">
                  <c:v>155</c:v>
                </c:pt>
                <c:pt idx="3">
                  <c:v>87</c:v>
                </c:pt>
                <c:pt idx="4">
                  <c:v>236</c:v>
                </c:pt>
                <c:pt idx="5">
                  <c:v>212</c:v>
                </c:pt>
                <c:pt idx="6">
                  <c:v>151</c:v>
                </c:pt>
                <c:pt idx="7">
                  <c:v>125</c:v>
                </c:pt>
                <c:pt idx="8">
                  <c:v>16</c:v>
                </c:pt>
                <c:pt idx="9">
                  <c:v>52</c:v>
                </c:pt>
                <c:pt idx="10">
                  <c:v>141</c:v>
                </c:pt>
                <c:pt idx="11" formatCode="General">
                  <c:v>21</c:v>
                </c:pt>
                <c:pt idx="12" formatCode="General">
                  <c:v>261</c:v>
                </c:pt>
              </c:numCache>
            </c:numRef>
          </c:val>
          <c:smooth val="0"/>
          <c:extLst>
            <c:ext xmlns:c16="http://schemas.microsoft.com/office/drawing/2014/chart" uri="{C3380CC4-5D6E-409C-BE32-E72D297353CC}">
              <c16:uniqueId val="{00000010-D4FE-4F4A-842D-EBDD96B2D938}"/>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mm"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lang="zh-CN"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1323792"/>
        <c:crosses val="autoZero"/>
        <c:crossBetween val="between"/>
      </c:valAx>
      <c:dateAx>
        <c:axId val="754309336"/>
        <c:scaling>
          <c:orientation val="minMax"/>
        </c:scaling>
        <c:delete val="1"/>
        <c:axPos val="b"/>
        <c:numFmt formatCode="yyyy/mm" sourceLinked="1"/>
        <c:majorTickMark val="out"/>
        <c:minorTickMark val="none"/>
        <c:tickLblPos val="nextTo"/>
        <c:crossAx val="754306056"/>
        <c:crosses val="autoZero"/>
        <c:auto val="1"/>
        <c:lblOffset val="100"/>
        <c:baseTimeUnit val="days"/>
        <c:majorUnit val="1"/>
        <c:majorTimeUnit val="days"/>
        <c:minorUnit val="1"/>
        <c:minorTimeUnit val="days"/>
      </c:date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4309336"/>
        <c:crosses val="max"/>
        <c:crossBetween val="between"/>
      </c:valAx>
      <c:spPr>
        <a:noFill/>
        <a:ln>
          <a:noFill/>
        </a:ln>
        <a:effectLst/>
      </c:spPr>
    </c:plotArea>
    <c:legend>
      <c:legendPos val="tr"/>
      <c:layout>
        <c:manualLayout>
          <c:xMode val="edge"/>
          <c:yMode val="edge"/>
          <c:x val="0.182368300733597"/>
          <c:y val="6.3373309870526404E-2"/>
          <c:w val="0.63895377019931499"/>
          <c:h val="0.12681002335324701"/>
        </c:manualLayout>
      </c:layout>
      <c:overlay val="1"/>
      <c:spPr>
        <a:noFill/>
        <a:ln>
          <a:noFill/>
        </a:ln>
        <a:effectLst/>
      </c:spPr>
      <c:txPr>
        <a:bodyPr rot="0" spcFirstLastPara="1"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lang="zh-CN" sz="12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zh-CN"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a:t>
            </a:r>
            <a:r>
              <a:rPr lang="zh-CN" dirty="0"/>
              <a:t>年</a:t>
            </a:r>
            <a:r>
              <a:rPr lang="en-US" altLang="zh-CN" dirty="0"/>
              <a:t>3</a:t>
            </a:r>
            <a:r>
              <a:rPr lang="zh-CN" dirty="0"/>
              <a:t>月</a:t>
            </a:r>
            <a:r>
              <a:rPr lang="en-US" dirty="0"/>
              <a:t>-2022</a:t>
            </a:r>
            <a:r>
              <a:rPr lang="zh-CN" dirty="0"/>
              <a:t>年</a:t>
            </a:r>
            <a:r>
              <a:rPr lang="en-US" altLang="zh-CN" dirty="0"/>
              <a:t>3</a:t>
            </a:r>
            <a:r>
              <a:rPr lang="zh-CN" dirty="0"/>
              <a:t>月其他退出事件统计</a:t>
            </a:r>
          </a:p>
        </c:rich>
      </c:tx>
      <c:overlay val="0"/>
      <c:spPr>
        <a:noFill/>
        <a:ln>
          <a:noFill/>
        </a:ln>
        <a:effectLst/>
      </c:spPr>
      <c:txPr>
        <a:bodyPr rot="0" spcFirstLastPara="1" vertOverflow="ellipsis" vert="horz" wrap="square" anchor="ctr" anchorCtr="1"/>
        <a:lstStyle/>
        <a:p>
          <a:pPr>
            <a:defRPr lang="zh-CN"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5.2718992842181102E-2"/>
          <c:y val="9.2742242173720596E-2"/>
          <c:w val="0.93099071009952905"/>
          <c:h val="0.70349627590712505"/>
        </c:manualLayout>
      </c:layout>
      <c:lineChart>
        <c:grouping val="standard"/>
        <c:varyColors val="0"/>
        <c:ser>
          <c:idx val="0"/>
          <c:order val="0"/>
          <c:tx>
            <c:strRef>
              <c:f>Sheet6!$B$1</c:f>
              <c:strCache>
                <c:ptCount val="1"/>
                <c:pt idx="0">
                  <c:v>M&amp;A</c:v>
                </c:pt>
              </c:strCache>
            </c:strRef>
          </c:tx>
          <c:spPr>
            <a:ln w="28575" cap="rnd">
              <a:solidFill>
                <a:srgbClr val="0070C0"/>
              </a:solidFill>
              <a:round/>
            </a:ln>
            <a:effectLst/>
          </c:spPr>
          <c:marker>
            <c:symbol val="none"/>
          </c:marker>
          <c:dLbls>
            <c:dLbl>
              <c:idx val="0"/>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EF1-419A-B8AD-F88B894397FE}"/>
                </c:ext>
              </c:extLst>
            </c:dLbl>
            <c:dLbl>
              <c:idx val="1"/>
              <c:delete val="1"/>
              <c:extLst>
                <c:ext xmlns:c15="http://schemas.microsoft.com/office/drawing/2012/chart" uri="{CE6537A1-D6FC-4f65-9D91-7224C49458BB}"/>
                <c:ext xmlns:c16="http://schemas.microsoft.com/office/drawing/2014/chart" uri="{C3380CC4-5D6E-409C-BE32-E72D297353CC}">
                  <c16:uniqueId val="{00000001-5EF1-419A-B8AD-F88B894397FE}"/>
                </c:ext>
              </c:extLst>
            </c:dLbl>
            <c:dLbl>
              <c:idx val="2"/>
              <c:delete val="1"/>
              <c:extLst>
                <c:ext xmlns:c15="http://schemas.microsoft.com/office/drawing/2012/chart" uri="{CE6537A1-D6FC-4f65-9D91-7224C49458BB}"/>
                <c:ext xmlns:c16="http://schemas.microsoft.com/office/drawing/2014/chart" uri="{C3380CC4-5D6E-409C-BE32-E72D297353CC}">
                  <c16:uniqueId val="{00000002-5EF1-419A-B8AD-F88B894397FE}"/>
                </c:ext>
              </c:extLst>
            </c:dLbl>
            <c:dLbl>
              <c:idx val="3"/>
              <c:delete val="1"/>
              <c:extLst>
                <c:ext xmlns:c15="http://schemas.microsoft.com/office/drawing/2012/chart" uri="{CE6537A1-D6FC-4f65-9D91-7224C49458BB}"/>
                <c:ext xmlns:c16="http://schemas.microsoft.com/office/drawing/2014/chart" uri="{C3380CC4-5D6E-409C-BE32-E72D297353CC}">
                  <c16:uniqueId val="{00000003-5EF1-419A-B8AD-F88B894397FE}"/>
                </c:ext>
              </c:extLst>
            </c:dLbl>
            <c:dLbl>
              <c:idx val="4"/>
              <c:delete val="1"/>
              <c:extLst>
                <c:ext xmlns:c15="http://schemas.microsoft.com/office/drawing/2012/chart" uri="{CE6537A1-D6FC-4f65-9D91-7224C49458BB}"/>
                <c:ext xmlns:c16="http://schemas.microsoft.com/office/drawing/2014/chart" uri="{C3380CC4-5D6E-409C-BE32-E72D297353CC}">
                  <c16:uniqueId val="{00000004-5EF1-419A-B8AD-F88B894397FE}"/>
                </c:ext>
              </c:extLst>
            </c:dLbl>
            <c:dLbl>
              <c:idx val="5"/>
              <c:delete val="1"/>
              <c:extLst>
                <c:ext xmlns:c15="http://schemas.microsoft.com/office/drawing/2012/chart" uri="{CE6537A1-D6FC-4f65-9D91-7224C49458BB}"/>
                <c:ext xmlns:c16="http://schemas.microsoft.com/office/drawing/2014/chart" uri="{C3380CC4-5D6E-409C-BE32-E72D297353CC}">
                  <c16:uniqueId val="{00000005-5EF1-419A-B8AD-F88B894397FE}"/>
                </c:ext>
              </c:extLst>
            </c:dLbl>
            <c:dLbl>
              <c:idx val="6"/>
              <c:delete val="1"/>
              <c:extLst>
                <c:ext xmlns:c15="http://schemas.microsoft.com/office/drawing/2012/chart" uri="{CE6537A1-D6FC-4f65-9D91-7224C49458BB}"/>
                <c:ext xmlns:c16="http://schemas.microsoft.com/office/drawing/2014/chart" uri="{C3380CC4-5D6E-409C-BE32-E72D297353CC}">
                  <c16:uniqueId val="{00000006-5EF1-419A-B8AD-F88B894397FE}"/>
                </c:ext>
              </c:extLst>
            </c:dLbl>
            <c:dLbl>
              <c:idx val="7"/>
              <c:delete val="1"/>
              <c:extLst>
                <c:ext xmlns:c15="http://schemas.microsoft.com/office/drawing/2012/chart" uri="{CE6537A1-D6FC-4f65-9D91-7224C49458BB}"/>
                <c:ext xmlns:c16="http://schemas.microsoft.com/office/drawing/2014/chart" uri="{C3380CC4-5D6E-409C-BE32-E72D297353CC}">
                  <c16:uniqueId val="{00000007-5EF1-419A-B8AD-F88B894397FE}"/>
                </c:ext>
              </c:extLst>
            </c:dLbl>
            <c:dLbl>
              <c:idx val="8"/>
              <c:delete val="1"/>
              <c:extLst>
                <c:ext xmlns:c15="http://schemas.microsoft.com/office/drawing/2012/chart" uri="{CE6537A1-D6FC-4f65-9D91-7224C49458BB}"/>
                <c:ext xmlns:c16="http://schemas.microsoft.com/office/drawing/2014/chart" uri="{C3380CC4-5D6E-409C-BE32-E72D297353CC}">
                  <c16:uniqueId val="{00000008-5EF1-419A-B8AD-F88B894397FE}"/>
                </c:ext>
              </c:extLst>
            </c:dLbl>
            <c:dLbl>
              <c:idx val="9"/>
              <c:delete val="1"/>
              <c:extLst>
                <c:ext xmlns:c15="http://schemas.microsoft.com/office/drawing/2012/chart" uri="{CE6537A1-D6FC-4f65-9D91-7224C49458BB}"/>
                <c:ext xmlns:c16="http://schemas.microsoft.com/office/drawing/2014/chart" uri="{C3380CC4-5D6E-409C-BE32-E72D297353CC}">
                  <c16:uniqueId val="{00000009-5EF1-419A-B8AD-F88B894397FE}"/>
                </c:ext>
              </c:extLst>
            </c:dLbl>
            <c:dLbl>
              <c:idx val="10"/>
              <c:delete val="1"/>
              <c:extLst>
                <c:ext xmlns:c15="http://schemas.microsoft.com/office/drawing/2012/chart" uri="{CE6537A1-D6FC-4f65-9D91-7224C49458BB}"/>
                <c:ext xmlns:c16="http://schemas.microsoft.com/office/drawing/2014/chart" uri="{C3380CC4-5D6E-409C-BE32-E72D297353CC}">
                  <c16:uniqueId val="{0000000A-5EF1-419A-B8AD-F88B894397FE}"/>
                </c:ext>
              </c:extLst>
            </c:dLbl>
            <c:dLbl>
              <c:idx val="11"/>
              <c:delete val="1"/>
              <c:extLst>
                <c:ext xmlns:c15="http://schemas.microsoft.com/office/drawing/2012/chart" uri="{CE6537A1-D6FC-4f65-9D91-7224C49458BB}"/>
                <c:ext xmlns:c16="http://schemas.microsoft.com/office/drawing/2014/chart" uri="{C3380CC4-5D6E-409C-BE32-E72D297353CC}">
                  <c16:uniqueId val="{0000000B-5EF1-419A-B8AD-F88B894397FE}"/>
                </c:ext>
              </c:extLst>
            </c:dLbl>
            <c:dLbl>
              <c:idx val="1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EF1-419A-B8AD-F88B894397FE}"/>
                </c:ext>
              </c:extLst>
            </c:dLbl>
            <c:spPr>
              <a:noFill/>
              <a:ln>
                <a:noFill/>
              </a:ln>
              <a:effectLst/>
            </c:spPr>
            <c:txPr>
              <a:bodyPr rot="0" spcFirstLastPara="1" vertOverflow="ellipsis" vert="horz" wrap="square" lIns="38100" tIns="19050" rIns="38100" bIns="19050" anchor="ctr" anchorCtr="1"/>
              <a:lstStyle/>
              <a:p>
                <a:pPr>
                  <a:defRPr lang="zh-CN"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Sheet6!$A$11:$A$23</c:f>
              <c:numCache>
                <c:formatCode>yyyy/mm</c:formatCode>
                <c:ptCount val="13"/>
                <c:pt idx="0">
                  <c:v>44256</c:v>
                </c:pt>
                <c:pt idx="1">
                  <c:v>44287</c:v>
                </c:pt>
                <c:pt idx="2">
                  <c:v>44317</c:v>
                </c:pt>
                <c:pt idx="3">
                  <c:v>44348</c:v>
                </c:pt>
                <c:pt idx="4">
                  <c:v>44378</c:v>
                </c:pt>
                <c:pt idx="5">
                  <c:v>44409</c:v>
                </c:pt>
                <c:pt idx="6">
                  <c:v>44469</c:v>
                </c:pt>
                <c:pt idx="7">
                  <c:v>44500</c:v>
                </c:pt>
                <c:pt idx="8">
                  <c:v>44530</c:v>
                </c:pt>
                <c:pt idx="9">
                  <c:v>44561</c:v>
                </c:pt>
                <c:pt idx="10">
                  <c:v>44592</c:v>
                </c:pt>
                <c:pt idx="11">
                  <c:v>44593</c:v>
                </c:pt>
                <c:pt idx="12">
                  <c:v>44621</c:v>
                </c:pt>
              </c:numCache>
            </c:numRef>
          </c:cat>
          <c:val>
            <c:numRef>
              <c:f>Sheet6!$B$11:$B$23</c:f>
              <c:numCache>
                <c:formatCode>General</c:formatCode>
                <c:ptCount val="13"/>
                <c:pt idx="0">
                  <c:v>52</c:v>
                </c:pt>
                <c:pt idx="1">
                  <c:v>101</c:v>
                </c:pt>
                <c:pt idx="2">
                  <c:v>65</c:v>
                </c:pt>
                <c:pt idx="3">
                  <c:v>81</c:v>
                </c:pt>
                <c:pt idx="4">
                  <c:v>22</c:v>
                </c:pt>
                <c:pt idx="5">
                  <c:v>9</c:v>
                </c:pt>
                <c:pt idx="6">
                  <c:v>16</c:v>
                </c:pt>
                <c:pt idx="7">
                  <c:v>12</c:v>
                </c:pt>
                <c:pt idx="8">
                  <c:v>20</c:v>
                </c:pt>
                <c:pt idx="9">
                  <c:v>19</c:v>
                </c:pt>
                <c:pt idx="10">
                  <c:v>36</c:v>
                </c:pt>
                <c:pt idx="11">
                  <c:v>11</c:v>
                </c:pt>
                <c:pt idx="12">
                  <c:v>27</c:v>
                </c:pt>
              </c:numCache>
            </c:numRef>
          </c:val>
          <c:smooth val="0"/>
          <c:extLst>
            <c:ext xmlns:c16="http://schemas.microsoft.com/office/drawing/2014/chart" uri="{C3380CC4-5D6E-409C-BE32-E72D297353CC}">
              <c16:uniqueId val="{0000000D-5EF1-419A-B8AD-F88B894397FE}"/>
            </c:ext>
          </c:extLst>
        </c:ser>
        <c:ser>
          <c:idx val="1"/>
          <c:order val="1"/>
          <c:tx>
            <c:strRef>
              <c:f>Sheet6!$C$1</c:f>
              <c:strCache>
                <c:ptCount val="1"/>
                <c:pt idx="0">
                  <c:v>股权转让</c:v>
                </c:pt>
              </c:strCache>
            </c:strRef>
          </c:tx>
          <c:spPr>
            <a:ln w="28575" cap="rnd">
              <a:solidFill>
                <a:srgbClr val="00B0F0"/>
              </a:solidFill>
              <a:round/>
            </a:ln>
            <a:effectLst/>
          </c:spPr>
          <c:marker>
            <c:symbol val="none"/>
          </c:marker>
          <c:dLbls>
            <c:dLbl>
              <c:idx val="0"/>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EF1-419A-B8AD-F88B894397FE}"/>
                </c:ext>
              </c:extLst>
            </c:dLbl>
            <c:dLbl>
              <c:idx val="1"/>
              <c:delete val="1"/>
              <c:extLst>
                <c:ext xmlns:c15="http://schemas.microsoft.com/office/drawing/2012/chart" uri="{CE6537A1-D6FC-4f65-9D91-7224C49458BB}"/>
                <c:ext xmlns:c16="http://schemas.microsoft.com/office/drawing/2014/chart" uri="{C3380CC4-5D6E-409C-BE32-E72D297353CC}">
                  <c16:uniqueId val="{0000000F-5EF1-419A-B8AD-F88B894397FE}"/>
                </c:ext>
              </c:extLst>
            </c:dLbl>
            <c:dLbl>
              <c:idx val="2"/>
              <c:delete val="1"/>
              <c:extLst>
                <c:ext xmlns:c15="http://schemas.microsoft.com/office/drawing/2012/chart" uri="{CE6537A1-D6FC-4f65-9D91-7224C49458BB}"/>
                <c:ext xmlns:c16="http://schemas.microsoft.com/office/drawing/2014/chart" uri="{C3380CC4-5D6E-409C-BE32-E72D297353CC}">
                  <c16:uniqueId val="{00000010-5EF1-419A-B8AD-F88B894397FE}"/>
                </c:ext>
              </c:extLst>
            </c:dLbl>
            <c:dLbl>
              <c:idx val="3"/>
              <c:delete val="1"/>
              <c:extLst>
                <c:ext xmlns:c15="http://schemas.microsoft.com/office/drawing/2012/chart" uri="{CE6537A1-D6FC-4f65-9D91-7224C49458BB}"/>
                <c:ext xmlns:c16="http://schemas.microsoft.com/office/drawing/2014/chart" uri="{C3380CC4-5D6E-409C-BE32-E72D297353CC}">
                  <c16:uniqueId val="{00000011-5EF1-419A-B8AD-F88B894397FE}"/>
                </c:ext>
              </c:extLst>
            </c:dLbl>
            <c:dLbl>
              <c:idx val="4"/>
              <c:delete val="1"/>
              <c:extLst>
                <c:ext xmlns:c15="http://schemas.microsoft.com/office/drawing/2012/chart" uri="{CE6537A1-D6FC-4f65-9D91-7224C49458BB}"/>
                <c:ext xmlns:c16="http://schemas.microsoft.com/office/drawing/2014/chart" uri="{C3380CC4-5D6E-409C-BE32-E72D297353CC}">
                  <c16:uniqueId val="{00000012-5EF1-419A-B8AD-F88B894397FE}"/>
                </c:ext>
              </c:extLst>
            </c:dLbl>
            <c:dLbl>
              <c:idx val="5"/>
              <c:delete val="1"/>
              <c:extLst>
                <c:ext xmlns:c15="http://schemas.microsoft.com/office/drawing/2012/chart" uri="{CE6537A1-D6FC-4f65-9D91-7224C49458BB}"/>
                <c:ext xmlns:c16="http://schemas.microsoft.com/office/drawing/2014/chart" uri="{C3380CC4-5D6E-409C-BE32-E72D297353CC}">
                  <c16:uniqueId val="{00000013-5EF1-419A-B8AD-F88B894397FE}"/>
                </c:ext>
              </c:extLst>
            </c:dLbl>
            <c:dLbl>
              <c:idx val="6"/>
              <c:delete val="1"/>
              <c:extLst>
                <c:ext xmlns:c15="http://schemas.microsoft.com/office/drawing/2012/chart" uri="{CE6537A1-D6FC-4f65-9D91-7224C49458BB}"/>
                <c:ext xmlns:c16="http://schemas.microsoft.com/office/drawing/2014/chart" uri="{C3380CC4-5D6E-409C-BE32-E72D297353CC}">
                  <c16:uniqueId val="{00000014-5EF1-419A-B8AD-F88B894397FE}"/>
                </c:ext>
              </c:extLst>
            </c:dLbl>
            <c:dLbl>
              <c:idx val="7"/>
              <c:delete val="1"/>
              <c:extLst>
                <c:ext xmlns:c15="http://schemas.microsoft.com/office/drawing/2012/chart" uri="{CE6537A1-D6FC-4f65-9D91-7224C49458BB}"/>
                <c:ext xmlns:c16="http://schemas.microsoft.com/office/drawing/2014/chart" uri="{C3380CC4-5D6E-409C-BE32-E72D297353CC}">
                  <c16:uniqueId val="{00000015-5EF1-419A-B8AD-F88B894397FE}"/>
                </c:ext>
              </c:extLst>
            </c:dLbl>
            <c:dLbl>
              <c:idx val="8"/>
              <c:delete val="1"/>
              <c:extLst>
                <c:ext xmlns:c15="http://schemas.microsoft.com/office/drawing/2012/chart" uri="{CE6537A1-D6FC-4f65-9D91-7224C49458BB}"/>
                <c:ext xmlns:c16="http://schemas.microsoft.com/office/drawing/2014/chart" uri="{C3380CC4-5D6E-409C-BE32-E72D297353CC}">
                  <c16:uniqueId val="{00000016-5EF1-419A-B8AD-F88B894397FE}"/>
                </c:ext>
              </c:extLst>
            </c:dLbl>
            <c:dLbl>
              <c:idx val="9"/>
              <c:delete val="1"/>
              <c:extLst>
                <c:ext xmlns:c15="http://schemas.microsoft.com/office/drawing/2012/chart" uri="{CE6537A1-D6FC-4f65-9D91-7224C49458BB}"/>
                <c:ext xmlns:c16="http://schemas.microsoft.com/office/drawing/2014/chart" uri="{C3380CC4-5D6E-409C-BE32-E72D297353CC}">
                  <c16:uniqueId val="{00000017-5EF1-419A-B8AD-F88B894397FE}"/>
                </c:ext>
              </c:extLst>
            </c:dLbl>
            <c:dLbl>
              <c:idx val="10"/>
              <c:delete val="1"/>
              <c:extLst>
                <c:ext xmlns:c15="http://schemas.microsoft.com/office/drawing/2012/chart" uri="{CE6537A1-D6FC-4f65-9D91-7224C49458BB}"/>
                <c:ext xmlns:c16="http://schemas.microsoft.com/office/drawing/2014/chart" uri="{C3380CC4-5D6E-409C-BE32-E72D297353CC}">
                  <c16:uniqueId val="{00000018-5EF1-419A-B8AD-F88B894397FE}"/>
                </c:ext>
              </c:extLst>
            </c:dLbl>
            <c:dLbl>
              <c:idx val="11"/>
              <c:delete val="1"/>
              <c:extLst>
                <c:ext xmlns:c15="http://schemas.microsoft.com/office/drawing/2012/chart" uri="{CE6537A1-D6FC-4f65-9D91-7224C49458BB}"/>
                <c:ext xmlns:c16="http://schemas.microsoft.com/office/drawing/2014/chart" uri="{C3380CC4-5D6E-409C-BE32-E72D297353CC}">
                  <c16:uniqueId val="{00000019-5EF1-419A-B8AD-F88B894397FE}"/>
                </c:ext>
              </c:extLst>
            </c:dLbl>
            <c:dLbl>
              <c:idx val="1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5EF1-419A-B8AD-F88B894397FE}"/>
                </c:ext>
              </c:extLst>
            </c:dLbl>
            <c:spPr>
              <a:noFill/>
              <a:ln>
                <a:noFill/>
              </a:ln>
              <a:effectLst/>
            </c:spPr>
            <c:txPr>
              <a:bodyPr rot="0" spcFirstLastPara="1" vertOverflow="ellipsis" vert="horz" wrap="square" lIns="38100" tIns="19050" rIns="38100" bIns="19050" anchor="ctr" anchorCtr="1"/>
              <a:lstStyle/>
              <a:p>
                <a:pPr>
                  <a:defRPr lang="zh-CN"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Sheet6!$A$11:$A$23</c:f>
              <c:numCache>
                <c:formatCode>yyyy/mm</c:formatCode>
                <c:ptCount val="13"/>
                <c:pt idx="0">
                  <c:v>44256</c:v>
                </c:pt>
                <c:pt idx="1">
                  <c:v>44287</c:v>
                </c:pt>
                <c:pt idx="2">
                  <c:v>44317</c:v>
                </c:pt>
                <c:pt idx="3">
                  <c:v>44348</c:v>
                </c:pt>
                <c:pt idx="4">
                  <c:v>44378</c:v>
                </c:pt>
                <c:pt idx="5">
                  <c:v>44409</c:v>
                </c:pt>
                <c:pt idx="6">
                  <c:v>44469</c:v>
                </c:pt>
                <c:pt idx="7">
                  <c:v>44500</c:v>
                </c:pt>
                <c:pt idx="8">
                  <c:v>44530</c:v>
                </c:pt>
                <c:pt idx="9">
                  <c:v>44561</c:v>
                </c:pt>
                <c:pt idx="10">
                  <c:v>44592</c:v>
                </c:pt>
                <c:pt idx="11">
                  <c:v>44593</c:v>
                </c:pt>
                <c:pt idx="12">
                  <c:v>44621</c:v>
                </c:pt>
              </c:numCache>
            </c:numRef>
          </c:cat>
          <c:val>
            <c:numRef>
              <c:f>Sheet6!$C$11:$C$23</c:f>
              <c:numCache>
                <c:formatCode>General</c:formatCode>
                <c:ptCount val="13"/>
                <c:pt idx="0">
                  <c:v>29</c:v>
                </c:pt>
                <c:pt idx="1">
                  <c:v>53</c:v>
                </c:pt>
                <c:pt idx="2">
                  <c:v>36</c:v>
                </c:pt>
                <c:pt idx="3">
                  <c:v>55</c:v>
                </c:pt>
                <c:pt idx="4">
                  <c:v>1</c:v>
                </c:pt>
                <c:pt idx="5">
                  <c:v>1</c:v>
                </c:pt>
                <c:pt idx="6">
                  <c:v>3</c:v>
                </c:pt>
                <c:pt idx="7">
                  <c:v>3</c:v>
                </c:pt>
                <c:pt idx="8">
                  <c:v>1</c:v>
                </c:pt>
                <c:pt idx="9">
                  <c:v>4</c:v>
                </c:pt>
                <c:pt idx="10">
                  <c:v>5</c:v>
                </c:pt>
                <c:pt idx="11">
                  <c:v>6</c:v>
                </c:pt>
                <c:pt idx="12">
                  <c:v>12</c:v>
                </c:pt>
              </c:numCache>
            </c:numRef>
          </c:val>
          <c:smooth val="0"/>
          <c:extLst>
            <c:ext xmlns:c16="http://schemas.microsoft.com/office/drawing/2014/chart" uri="{C3380CC4-5D6E-409C-BE32-E72D297353CC}">
              <c16:uniqueId val="{0000001B-5EF1-419A-B8AD-F88B894397FE}"/>
            </c:ext>
          </c:extLst>
        </c:ser>
        <c:dLbls>
          <c:showLegendKey val="0"/>
          <c:showVal val="0"/>
          <c:showCatName val="0"/>
          <c:showSerName val="0"/>
          <c:showPercent val="0"/>
          <c:showBubbleSize val="0"/>
        </c:dLbls>
        <c:smooth val="0"/>
        <c:axId val="106580304"/>
        <c:axId val="106582384"/>
      </c:lineChart>
      <c:dateAx>
        <c:axId val="106580304"/>
        <c:scaling>
          <c:orientation val="minMax"/>
        </c:scaling>
        <c:delete val="0"/>
        <c:axPos val="b"/>
        <c:numFmt formatCode="yyyy/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06582384"/>
        <c:crosses val="autoZero"/>
        <c:auto val="1"/>
        <c:lblOffset val="100"/>
        <c:baseTimeUnit val="months"/>
      </c:dateAx>
      <c:valAx>
        <c:axId val="106582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06580304"/>
        <c:crosses val="autoZero"/>
        <c:crossBetween val="between"/>
      </c:valAx>
      <c:spPr>
        <a:noFill/>
        <a:ln>
          <a:noFill/>
        </a:ln>
        <a:effectLst/>
      </c:spPr>
    </c:plotArea>
    <c:legend>
      <c:legendPos val="b"/>
      <c:layout>
        <c:manualLayout>
          <c:xMode val="edge"/>
          <c:yMode val="edge"/>
          <c:x val="0.74760242859526704"/>
          <c:y val="9.4317866118400803E-2"/>
          <c:w val="0.24683759972539801"/>
          <c:h val="7.0876046154608005E-2"/>
        </c:manualLayout>
      </c:layout>
      <c:overlay val="0"/>
      <c:spPr>
        <a:noFill/>
        <a:ln>
          <a:noFill/>
        </a:ln>
        <a:effectLst/>
      </c:spPr>
      <c:txPr>
        <a:bodyPr rot="0" spcFirstLastPara="1" vertOverflow="ellipsis" vert="horz" wrap="square" anchor="ctr" anchorCtr="1"/>
        <a:lstStyle/>
        <a:p>
          <a:pPr>
            <a:defRPr lang="zh-CN"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lang="zh-CN" sz="11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5">
  <a:schemeClr val="accent5"/>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6">
  <cs:axisTitle>
    <cs:lnRef idx="0"/>
    <cs:fillRef idx="0"/>
    <cs:effectRef idx="0"/>
    <cs:fontRef idx="minor">
      <a:schemeClr val="tx2"/>
    </cs:fontRef>
    <cs:defRPr sz="1195"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5"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5" kern="1200"/>
  </cs:chartArea>
  <cs:dataLabel>
    <cs:lnRef idx="0"/>
    <cs:fillRef idx="0"/>
    <cs:effectRef idx="0"/>
    <cs:fontRef idx="minor">
      <a:schemeClr val="tx2"/>
    </cs:fontRef>
    <cs:defRPr sz="1195"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5"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5"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3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5"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5"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2022/4/11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1</a:t>
            </a:fld>
            <a:endParaRPr lang="zh-CN" altLang="en-US"/>
          </a:p>
        </p:txBody>
      </p:sp>
    </p:spTree>
    <p:extLst>
      <p:ext uri="{BB962C8B-B14F-4D97-AF65-F5344CB8AC3E}">
        <p14:creationId xmlns:p14="http://schemas.microsoft.com/office/powerpoint/2010/main" val="1263619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sz="1200" dirty="0">
                <a:solidFill>
                  <a:srgbClr val="FF0000"/>
                </a:solidFill>
                <a:latin typeface="微软雅黑" panose="020B0503020204020204" pitchFamily="34" charset="-122"/>
                <a:ea typeface="微软雅黑" panose="020B0503020204020204" pitchFamily="34" charset="-122"/>
              </a:rPr>
              <a:t>12</a:t>
            </a:r>
            <a:r>
              <a:rPr lang="zh-CN" altLang="en-US" sz="1200" dirty="0">
                <a:solidFill>
                  <a:srgbClr val="FF0000"/>
                </a:solidFill>
                <a:latin typeface="微软雅黑" panose="020B0503020204020204" pitchFamily="34" charset="-122"/>
                <a:ea typeface="微软雅黑" panose="020B0503020204020204" pitchFamily="34" charset="-122"/>
              </a:rPr>
              <a:t>月</a:t>
            </a:r>
            <a:r>
              <a:rPr lang="en-US" altLang="zh-CN" sz="1200" dirty="0">
                <a:solidFill>
                  <a:srgbClr val="FF0000"/>
                </a:solidFill>
                <a:latin typeface="微软雅黑" panose="020B0503020204020204" pitchFamily="34" charset="-122"/>
                <a:ea typeface="微软雅黑" panose="020B0503020204020204" pitchFamily="34" charset="-122"/>
              </a:rPr>
              <a:t>23</a:t>
            </a:r>
            <a:r>
              <a:rPr lang="zh-CN" altLang="en-US" sz="1200" dirty="0">
                <a:solidFill>
                  <a:srgbClr val="FF0000"/>
                </a:solidFill>
                <a:latin typeface="微软雅黑" panose="020B0503020204020204" pitchFamily="34" charset="-122"/>
                <a:ea typeface="微软雅黑" panose="020B0503020204020204" pitchFamily="34" charset="-122"/>
              </a:rPr>
              <a:t>家 </a:t>
            </a:r>
            <a:r>
              <a:rPr lang="en-US" altLang="zh-CN" sz="1200" dirty="0">
                <a:solidFill>
                  <a:srgbClr val="FF0000"/>
                </a:solidFill>
                <a:latin typeface="微软雅黑" panose="020B0503020204020204" pitchFamily="34" charset="-122"/>
                <a:ea typeface="微软雅黑" panose="020B0503020204020204" pitchFamily="34" charset="-122"/>
              </a:rPr>
              <a:t>19MA 4</a:t>
            </a:r>
            <a:r>
              <a:rPr lang="zh-CN" altLang="en-US" sz="1200" dirty="0">
                <a:solidFill>
                  <a:srgbClr val="FF0000"/>
                </a:solidFill>
                <a:latin typeface="微软雅黑" panose="020B0503020204020204" pitchFamily="34" charset="-122"/>
                <a:ea typeface="微软雅黑" panose="020B0503020204020204" pitchFamily="34" charset="-122"/>
              </a:rPr>
              <a:t>股权</a:t>
            </a:r>
            <a:endParaRPr lang="en-US" altLang="zh-CN" u="sng" dirty="0">
              <a:solidFill>
                <a:schemeClr val="tx1"/>
              </a:solidFill>
            </a:endParaRPr>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b="0" i="0" kern="1200" dirty="0">
                <a:solidFill>
                  <a:srgbClr val="404040"/>
                </a:solidFill>
                <a:effectLst/>
                <a:latin typeface="Arial" panose="020B0604020202020204" pitchFamily="34" charset="0"/>
                <a:ea typeface="+mn-ea"/>
                <a:cs typeface="+mn-cs"/>
              </a:rPr>
              <a:t>1.</a:t>
            </a:r>
            <a:r>
              <a:rPr lang="en-US" sz="1200" b="0" i="0" kern="1200" dirty="0">
                <a:solidFill>
                  <a:srgbClr val="404040"/>
                </a:solidFill>
                <a:effectLst/>
                <a:latin typeface="Arial" panose="020B0604020202020204" pitchFamily="34" charset="0"/>
                <a:ea typeface="+mn-ea"/>
                <a:cs typeface="+mn-cs"/>
              </a:rPr>
              <a:t>“</a:t>
            </a:r>
            <a:r>
              <a:rPr lang="zh-CN" altLang="en-US" sz="1200" b="0" i="0" kern="1200" dirty="0">
                <a:solidFill>
                  <a:srgbClr val="404040"/>
                </a:solidFill>
                <a:effectLst/>
                <a:latin typeface="Arial" panose="020B0604020202020204" pitchFamily="34" charset="0"/>
                <a:ea typeface="+mn-ea"/>
                <a:cs typeface="+mn-cs"/>
              </a:rPr>
              <a:t>券茅</a:t>
            </a:r>
            <a:r>
              <a:rPr lang="en-US" altLang="zh-CN" sz="1200" b="0" i="0" kern="1200" dirty="0">
                <a:solidFill>
                  <a:srgbClr val="404040"/>
                </a:solidFill>
                <a:effectLst/>
                <a:latin typeface="Arial" panose="020B0604020202020204" pitchFamily="34" charset="0"/>
                <a:ea typeface="+mn-ea"/>
                <a:cs typeface="+mn-cs"/>
              </a:rPr>
              <a:t>”</a:t>
            </a:r>
            <a:r>
              <a:rPr lang="zh-CN" altLang="en-US" sz="1200" b="0" i="0" kern="1200" dirty="0">
                <a:solidFill>
                  <a:srgbClr val="404040"/>
                </a:solidFill>
                <a:effectLst/>
                <a:latin typeface="Arial" panose="020B0604020202020204" pitchFamily="34" charset="0"/>
                <a:ea typeface="+mn-ea"/>
                <a:cs typeface="+mn-cs"/>
              </a:rPr>
              <a:t>净利大增</a:t>
            </a:r>
            <a:r>
              <a:rPr lang="en-US" altLang="zh-CN" sz="1200" b="0" i="0" kern="1200" dirty="0">
                <a:solidFill>
                  <a:srgbClr val="404040"/>
                </a:solidFill>
                <a:effectLst/>
                <a:latin typeface="Arial" panose="020B0604020202020204" pitchFamily="34" charset="0"/>
                <a:ea typeface="+mn-ea"/>
                <a:cs typeface="+mn-cs"/>
              </a:rPr>
              <a:t>79%</a:t>
            </a:r>
            <a:r>
              <a:rPr lang="zh-CN" altLang="en-US" sz="1200" b="0" i="0" kern="1200" dirty="0">
                <a:solidFill>
                  <a:srgbClr val="404040"/>
                </a:solidFill>
                <a:effectLst/>
                <a:latin typeface="Arial" panose="020B0604020202020204" pitchFamily="34" charset="0"/>
                <a:ea typeface="+mn-ea"/>
                <a:cs typeface="+mn-cs"/>
              </a:rPr>
              <a:t>至</a:t>
            </a:r>
            <a:r>
              <a:rPr lang="en-US" altLang="zh-CN" sz="1200" b="0" i="0" kern="1200" dirty="0">
                <a:solidFill>
                  <a:srgbClr val="404040"/>
                </a:solidFill>
                <a:effectLst/>
                <a:latin typeface="Arial" panose="020B0604020202020204" pitchFamily="34" charset="0"/>
                <a:ea typeface="+mn-ea"/>
                <a:cs typeface="+mn-cs"/>
              </a:rPr>
              <a:t>86</a:t>
            </a:r>
            <a:r>
              <a:rPr lang="zh-CN" altLang="en-US" sz="1200" b="0" i="0" kern="1200" dirty="0">
                <a:solidFill>
                  <a:srgbClr val="404040"/>
                </a:solidFill>
                <a:effectLst/>
                <a:latin typeface="Arial" panose="020B0604020202020204" pitchFamily="34" charset="0"/>
                <a:ea typeface="+mn-ea"/>
                <a:cs typeface="+mn-cs"/>
              </a:rPr>
              <a:t>亿元，拟对东方财富证券进行增资，增资总额为160.05亿元，用作注册资本和资本公积。</a:t>
            </a:r>
            <a:endParaRPr lang="en-US" altLang="zh-CN" sz="1200" b="0" i="0" kern="1200" dirty="0">
              <a:solidFill>
                <a:srgbClr val="404040"/>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b="0" i="0" kern="1200" dirty="0">
                <a:solidFill>
                  <a:srgbClr val="404040"/>
                </a:solidFill>
                <a:effectLst/>
                <a:latin typeface="Arial" panose="020B0604020202020204" pitchFamily="34" charset="0"/>
                <a:ea typeface="+mn-ea"/>
                <a:cs typeface="+mn-cs"/>
              </a:rPr>
              <a:t>2.</a:t>
            </a:r>
            <a:r>
              <a:rPr b="0" i="0" dirty="0">
                <a:effectLst/>
              </a:rPr>
              <a:t>拟向特定对象</a:t>
            </a:r>
            <a:r>
              <a:rPr lang="zh-CN" b="0" i="0" dirty="0">
                <a:effectLst/>
              </a:rPr>
              <a:t>（厦门钨业、冶控投资、三钢闽光、潘洛铁矿）</a:t>
            </a:r>
            <a:r>
              <a:rPr b="0" i="0" dirty="0">
                <a:effectLst/>
              </a:rPr>
              <a:t>发行股票募集资金总额(含发行费用)不超过人民币35亿元</a:t>
            </a:r>
            <a:r>
              <a:rPr lang="zh-CN" b="0" i="0" dirty="0">
                <a:effectLst/>
              </a:rPr>
              <a:t>。（直接、间接控股及关联人）</a:t>
            </a:r>
            <a:endParaRPr b="0" i="0" dirty="0">
              <a:effectLst/>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b="0" i="0" kern="1200" dirty="0">
                <a:solidFill>
                  <a:srgbClr val="404040"/>
                </a:solidFill>
                <a:effectLst/>
                <a:latin typeface="Arial" panose="020B0604020202020204" pitchFamily="34" charset="0"/>
                <a:ea typeface="+mn-ea"/>
                <a:cs typeface="+mn-cs"/>
              </a:rPr>
              <a:t>4.</a:t>
            </a:r>
            <a:r>
              <a:rPr b="0" i="0" dirty="0">
                <a:effectLst/>
              </a:rPr>
              <a:t>涉锂资产热度不减！拟购“准一线”碳酸锂生产商27%股权，西部矿业新增高盈利业务</a:t>
            </a:r>
            <a:r>
              <a:rPr lang="zh-CN" b="0" i="0" dirty="0">
                <a:effectLst/>
              </a:rPr>
              <a:t>。</a:t>
            </a:r>
            <a:endParaRPr lang="zh-CN" sz="1200" b="0" i="0" kern="1200" dirty="0">
              <a:solidFill>
                <a:srgbClr val="303133"/>
              </a:solidFill>
              <a:effectLst/>
              <a:latin typeface="微软雅黑" panose="020B0503020204020204" pitchFamily="34" charset="-122"/>
              <a:ea typeface="微软雅黑" panose="020B0503020204020204" pitchFamily="34"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摘挂牌正常</a:t>
            </a:r>
            <a:endParaRPr lang="en-US" altLang="zh-CN"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1.</a:t>
            </a:r>
            <a:r>
              <a:rPr lang="zh-CN" altLang="en-US" dirty="0"/>
              <a:t>海目星：</a:t>
            </a:r>
            <a:r>
              <a:rPr lang="zh-CN" altLang="en-US" b="0" i="0" dirty="0">
                <a:solidFill>
                  <a:srgbClr val="333333"/>
                </a:solidFill>
                <a:effectLst/>
                <a:latin typeface="Arial" panose="020B0604020202020204" pitchFamily="34" charset="0"/>
              </a:rPr>
              <a:t>锂电池板块持续拉升</a:t>
            </a:r>
            <a:endParaRPr lang="en-US" altLang="zh-CN" b="0" i="0" dirty="0">
              <a:solidFill>
                <a:srgbClr val="333333"/>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2.</a:t>
            </a:r>
            <a:r>
              <a:rPr lang="zh-CN" altLang="en-US" dirty="0"/>
              <a:t>路德环境：</a:t>
            </a:r>
            <a:r>
              <a:rPr lang="zh-CN" b="0" i="0" dirty="0">
                <a:solidFill>
                  <a:srgbClr val="333333"/>
                </a:solidFill>
                <a:effectLst/>
                <a:latin typeface="Arial" panose="020B0604020202020204" pitchFamily="34" charset="0"/>
              </a:rPr>
              <a:t>新冠治疗概念走强</a:t>
            </a:r>
          </a:p>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3.</a:t>
            </a:r>
            <a:r>
              <a:rPr lang="zh-CN" altLang="en-US" dirty="0"/>
              <a:t>东威科技</a:t>
            </a:r>
            <a:r>
              <a:rPr lang="en-US" altLang="zh-CN" dirty="0"/>
              <a:t>;</a:t>
            </a:r>
            <a:r>
              <a:rPr lang="zh-CN" altLang="en-US" dirty="0">
                <a:solidFill>
                  <a:srgbClr val="333333"/>
                </a:solidFill>
                <a:effectLst/>
                <a:latin typeface="Arial" panose="020B0604020202020204" pitchFamily="34" charset="0"/>
                <a:sym typeface="+mn-ea"/>
              </a:rPr>
              <a:t>锂电池板块持续拉升（主营：电镀设备）</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en-US" altLang="zh-CN" u="none" dirty="0"/>
              <a:t>4</a:t>
            </a:r>
            <a:r>
              <a:rPr lang="en-US" altLang="zh-CN" sz="1200" b="0" i="0" u="none" kern="1200" dirty="0">
                <a:solidFill>
                  <a:srgbClr val="333333"/>
                </a:solidFill>
                <a:effectLst/>
                <a:latin typeface="Arial" panose="020B0604020202020204" pitchFamily="34" charset="0"/>
                <a:ea typeface="+mn-ea"/>
                <a:cs typeface="+mn-cs"/>
              </a:rPr>
              <a:t>,</a:t>
            </a:r>
            <a:r>
              <a:rPr lang="zh-CN" altLang="en-US" sz="1200" b="0" i="0" u="none" kern="1200" dirty="0">
                <a:solidFill>
                  <a:srgbClr val="333333"/>
                </a:solidFill>
                <a:effectLst/>
                <a:latin typeface="Arial" panose="020B0604020202020204" pitchFamily="34" charset="0"/>
                <a:ea typeface="+mn-ea"/>
                <a:cs typeface="+mn-cs"/>
              </a:rPr>
              <a:t>君实生物：</a:t>
            </a:r>
            <a:r>
              <a:rPr lang="zh-CN" sz="1200" b="0" i="0" u="none" kern="1200" dirty="0">
                <a:solidFill>
                  <a:srgbClr val="333333"/>
                </a:solidFill>
                <a:effectLst/>
                <a:latin typeface="Arial" panose="020B0604020202020204" pitchFamily="34" charset="0"/>
                <a:ea typeface="+mn-ea"/>
                <a:cs typeface="+mn-cs"/>
              </a:rPr>
              <a:t>医药、新冠治疗板块拉升</a:t>
            </a:r>
            <a:endParaRPr lang="zh-CN" altLang="en-US" sz="1200" b="0" i="0" u="none" kern="1200" dirty="0">
              <a:solidFill>
                <a:srgbClr val="333333"/>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5.</a:t>
            </a:r>
            <a:r>
              <a:rPr lang="zh-CN" altLang="en-US" dirty="0"/>
              <a:t>卓越新能：</a:t>
            </a:r>
            <a:r>
              <a:rPr lang="zh-CN" dirty="0"/>
              <a:t>生物柴油价格大涨，行情景气度高升</a:t>
            </a:r>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1.</a:t>
            </a:r>
            <a:r>
              <a:rPr lang="zh-CN" altLang="en-US" dirty="0"/>
              <a:t>奥福环保：</a:t>
            </a:r>
            <a:r>
              <a:rPr lang="zh-CN" dirty="0"/>
              <a:t>业绩低预期，行业景气度下降（蜂窝陶瓷技术，大气污染防治）</a:t>
            </a:r>
          </a:p>
          <a:p>
            <a:r>
              <a:rPr lang="en-US" altLang="zh-CN" dirty="0"/>
              <a:t>2.</a:t>
            </a:r>
            <a:r>
              <a:rPr lang="zh-CN" altLang="en-US" dirty="0"/>
              <a:t>科德数控：</a:t>
            </a:r>
            <a:r>
              <a:rPr dirty="0"/>
              <a:t>五轴联动数控机床</a:t>
            </a:r>
          </a:p>
          <a:p>
            <a:r>
              <a:rPr lang="en-US" altLang="zh-CN" dirty="0"/>
              <a:t>3.</a:t>
            </a:r>
            <a:r>
              <a:rPr lang="zh-CN" altLang="en-US" dirty="0"/>
              <a:t>光峰科技：ALPD激光显示技术</a:t>
            </a:r>
          </a:p>
          <a:p>
            <a:r>
              <a:rPr lang="en-US" altLang="zh-CN" dirty="0"/>
              <a:t>4.</a:t>
            </a:r>
            <a:r>
              <a:rPr lang="zh-CN" altLang="en-US" dirty="0"/>
              <a:t>中信博：太阳能光伏支架</a:t>
            </a:r>
          </a:p>
          <a:p>
            <a:r>
              <a:rPr lang="en-US" altLang="zh-CN" dirty="0"/>
              <a:t>5.</a:t>
            </a:r>
            <a:r>
              <a:rPr lang="zh-CN" altLang="en-US" dirty="0"/>
              <a:t>传音控股：以手机为核心的智能终端的设计、研发、生产、销售和品牌运营</a:t>
            </a:r>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12</a:t>
            </a:r>
            <a:r>
              <a:rPr lang="zh-CN" altLang="en-US" dirty="0"/>
              <a:t>月</a:t>
            </a:r>
            <a:r>
              <a:rPr lang="en-US" altLang="zh-CN" dirty="0"/>
              <a:t>521</a:t>
            </a:r>
            <a:r>
              <a:rPr lang="zh-CN" altLang="en-US" dirty="0"/>
              <a:t>起募集，金额</a:t>
            </a:r>
            <a:r>
              <a:rPr lang="en-US" altLang="zh-CN" dirty="0"/>
              <a:t>1053.56</a:t>
            </a:r>
            <a:r>
              <a:rPr lang="zh-CN" altLang="en-US" dirty="0"/>
              <a:t>亿元。</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高端制造：</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新能源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新材料</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节能环保</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化学工程</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轻工设备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通信设备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军工制造</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石油开采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工业</a:t>
            </a:r>
            <a:r>
              <a:rPr lang="en-US" altLang="zh-CN" sz="1800" b="0" i="0" u="none" strike="noStrike" dirty="0">
                <a:solidFill>
                  <a:srgbClr val="000000"/>
                </a:solidFill>
                <a:effectLst/>
                <a:latin typeface="等线" panose="02010600030101010101" pitchFamily="2" charset="-122"/>
                <a:ea typeface="等线" panose="02010600030101010101" pitchFamily="2" charset="-122"/>
              </a:rPr>
              <a:t>4.0</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航空航天</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集成电路</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机械装备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传感设备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电子元件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光电设备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其他工业</a:t>
            </a:r>
            <a:r>
              <a:rPr lang="zh-CN" altLang="en-US" dirty="0">
                <a:effectLst/>
              </a:rPr>
              <a:t> </a:t>
            </a:r>
            <a:endParaRPr lang="en-US" altLang="zh-CN" dirty="0"/>
          </a:p>
          <a:p>
            <a:r>
              <a:rPr lang="zh-CN" altLang="en-US" dirty="0"/>
              <a:t>智能硬件：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智能家居</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消费电子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机器人</a:t>
            </a:r>
            <a:r>
              <a:rPr lang="zh-CN" altLang="en-US" dirty="0">
                <a:effectLst/>
              </a:rPr>
              <a:t> </a:t>
            </a:r>
            <a:r>
              <a:rPr lang="en-US" altLang="zh-CN" sz="1800" b="0" i="0" u="none" strike="noStrike" dirty="0">
                <a:solidFill>
                  <a:srgbClr val="000000"/>
                </a:solidFill>
                <a:effectLst/>
                <a:latin typeface="等线" panose="02010600030101010101" pitchFamily="2" charset="-122"/>
                <a:ea typeface="等线" panose="02010600030101010101" pitchFamily="2" charset="-122"/>
              </a:rPr>
              <a:t>3D</a:t>
            </a:r>
            <a:r>
              <a:rPr lang="zh-CN" altLang="en-US" sz="1800" b="0" i="0" u="none" strike="noStrike" dirty="0">
                <a:solidFill>
                  <a:srgbClr val="000000"/>
                </a:solidFill>
                <a:effectLst/>
                <a:latin typeface="等线" panose="02010600030101010101" pitchFamily="2" charset="-122"/>
                <a:ea typeface="等线" panose="02010600030101010101" pitchFamily="2" charset="-122"/>
              </a:rPr>
              <a:t>打印</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无人机</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车载智能硬件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可穿戴设备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其他硬件服务</a:t>
            </a:r>
            <a:r>
              <a:rPr lang="zh-CN" altLang="en-US" dirty="0">
                <a:effectLst/>
              </a:rPr>
              <a:t> </a:t>
            </a:r>
            <a:endParaRPr lang="en-US" altLang="zh-CN" dirty="0">
              <a:effectLst/>
            </a:endParaRPr>
          </a:p>
          <a:p>
            <a:r>
              <a:rPr lang="zh-CN" altLang="en-US" dirty="0">
                <a:effectLst/>
              </a:rPr>
              <a:t>工具软件：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搜索引擎</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事项及效率</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浏览器</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系统工具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安全隐私</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文档处理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图像视频处理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地图定位</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无线通讯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优化清理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实用生活服务</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应用商店</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资讯门户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即时通讯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其他工具</a:t>
            </a:r>
            <a:r>
              <a:rPr lang="zh-CN" altLang="en-US" sz="2800" dirty="0">
                <a:effectLst/>
              </a:rPr>
              <a:t> </a:t>
            </a:r>
            <a:endParaRPr lang="en-US" altLang="zh-CN" sz="2800" dirty="0">
              <a:effectLst/>
            </a:endParaRPr>
          </a:p>
          <a:p>
            <a:r>
              <a:rPr lang="zh-CN" altLang="en-US" sz="2800" dirty="0">
                <a:effectLst/>
              </a:rPr>
              <a:t>汽车服务：汽车电商、二手商、自动</a:t>
            </a:r>
            <a:r>
              <a:rPr lang="en-US" altLang="zh-CN" sz="2800" dirty="0">
                <a:effectLst/>
              </a:rPr>
              <a:t>/</a:t>
            </a:r>
            <a:r>
              <a:rPr lang="zh-CN" altLang="en-US" sz="2800" dirty="0">
                <a:effectLst/>
              </a:rPr>
              <a:t>无人驾驶等</a:t>
            </a:r>
            <a:endParaRPr lang="en-US" altLang="zh-CN" sz="2800" dirty="0">
              <a:effectLst/>
            </a:endParaRPr>
          </a:p>
          <a:p>
            <a:r>
              <a:rPr lang="zh-CN" altLang="en-US" sz="2800" dirty="0">
                <a:effectLst/>
              </a:rPr>
              <a:t>企业服务：办公系统、</a:t>
            </a:r>
            <a:r>
              <a:rPr lang="en-US" altLang="zh-CN" sz="2800" dirty="0">
                <a:effectLst/>
              </a:rPr>
              <a:t>IT</a:t>
            </a:r>
            <a:r>
              <a:rPr lang="zh-CN" altLang="en-US" sz="2800" dirty="0">
                <a:effectLst/>
              </a:rPr>
              <a:t>服务、信息化解决方案、法律服务等</a:t>
            </a:r>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b="0" i="0" dirty="0">
              <a:solidFill>
                <a:srgbClr val="333333"/>
              </a:solidFill>
              <a:effectLst/>
              <a:latin typeface="Microsoft YaHei tahom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4/11/2022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5.xml"/><Relationship Id="rId1" Type="http://schemas.openxmlformats.org/officeDocument/2006/relationships/themeOverride" Target="../theme/themeOverride5.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xml"/><Relationship Id="rId1" Type="http://schemas.openxmlformats.org/officeDocument/2006/relationships/themeOverride" Target="../theme/themeOverride6.xml"/><Relationship Id="rId5" Type="http://schemas.openxmlformats.org/officeDocument/2006/relationships/chart" Target="../charts/chart14.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altLang="zh-CN" sz="2800" b="1" i="0" u="none" strike="noStrike" kern="120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2800" b="1" i="0" u="none" strike="noStrike" kern="120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融客月报</a:t>
            </a:r>
            <a:r>
              <a:rPr kumimoji="0" lang="en-US" altLang="zh-CN" sz="2800" b="1" i="0" u="none" strike="noStrike" kern="120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endParaRPr kumimoji="0" lang="zh-CN" altLang="en-US" sz="2800" b="1" i="0" u="none" strike="noStrike" kern="120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5" name="Text Box 6"/>
          <p:cNvSpPr txBox="1">
            <a:spLocks noChangeArrowheads="1"/>
          </p:cNvSpPr>
          <p:nvPr/>
        </p:nvSpPr>
        <p:spPr bwMode="auto">
          <a:xfrm>
            <a:off x="2208222" y="2936567"/>
            <a:ext cx="70564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r" defTabSz="457200" rtl="0" eaLnBrk="1" fontAlgn="auto" latinLnBrk="0" hangingPunct="1">
              <a:lnSpc>
                <a:spcPct val="100000"/>
              </a:lnSpc>
              <a:spcBef>
                <a:spcPct val="50000"/>
              </a:spcBef>
              <a:spcAft>
                <a:spcPts val="0"/>
              </a:spcAft>
              <a:buClrTx/>
              <a:buSzTx/>
              <a:buFont typeface="Arial" panose="020B0604020202020204" pitchFamily="34" charset="0"/>
              <a:buNone/>
              <a:defRPr/>
            </a:pPr>
            <a:r>
              <a:rPr kumimoji="0" lang="en-US" altLang="zh-CN" sz="32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28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私募股权投资市场</a:t>
            </a:r>
            <a:r>
              <a:rPr kumimoji="0" lang="zh-CN" altLang="en-US"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en-US" altLang="zh-CN"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2022</a:t>
            </a:r>
            <a:r>
              <a:rPr kumimoji="0" lang="zh-CN" altLang="en-US"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年</a:t>
            </a:r>
            <a:r>
              <a:rPr kumimoji="0" lang="en-US" altLang="zh-CN"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5" y="945474"/>
            <a:ext cx="2378075" cy="36000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sp>
        <p:nvSpPr>
          <p:cNvPr id="7"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其他退出情况</a:t>
            </a:r>
          </a:p>
        </p:txBody>
      </p:sp>
      <p:graphicFrame>
        <p:nvGraphicFramePr>
          <p:cNvPr id="9" name="图表 8"/>
          <p:cNvGraphicFramePr/>
          <p:nvPr/>
        </p:nvGraphicFramePr>
        <p:xfrm>
          <a:off x="1841518" y="1364343"/>
          <a:ext cx="8575657" cy="4996116"/>
        </p:xfrm>
        <a:graphic>
          <a:graphicData uri="http://schemas.openxmlformats.org/drawingml/2006/chart">
            <c:chart xmlns:c="http://schemas.openxmlformats.org/drawingml/2006/chart" xmlns:r="http://schemas.openxmlformats.org/officeDocument/2006/relationships" r:id="rId3"/>
          </a:graphicData>
        </a:graphic>
      </p:graphicFrame>
      <p:sp>
        <p:nvSpPr>
          <p:cNvPr id="3" name="文本框 2"/>
          <p:cNvSpPr txBox="1"/>
          <p:nvPr/>
        </p:nvSpPr>
        <p:spPr>
          <a:xfrm>
            <a:off x="6359127" y="2091765"/>
            <a:ext cx="5628926" cy="2493010"/>
          </a:xfrm>
          <a:prstGeom prst="rect">
            <a:avLst/>
          </a:prstGeom>
          <a:noFill/>
        </p:spPr>
        <p:txBody>
          <a:bodyPr wrap="square" lIns="0" tIns="0" rIns="0" bIns="0" rtlCol="0">
            <a:spAutoFit/>
          </a:bodyPr>
          <a:lstStyle/>
          <a:p>
            <a:pPr marL="0" marR="0" lvl="0" indent="0" algn="just" defTabSz="457200" rtl="0" eaLnBrk="1" fontAlgn="auto" latinLnBrk="0" hangingPunct="1">
              <a:lnSpc>
                <a:spcPct val="15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月共有</a:t>
            </a:r>
            <a:r>
              <a:rPr kumimoji="0" lang="en-US" altLang="zh-CN" sz="2400" b="0" i="0" u="none" strike="noStrike" kern="1200" cap="none" spc="0" normalizeH="0" baseline="0" dirty="0">
                <a:solidFill>
                  <a:srgbClr val="C00000"/>
                </a:solidFill>
                <a:latin typeface="微软雅黑" panose="020B0503020204020204" pitchFamily="34" charset="-122"/>
                <a:ea typeface="微软雅黑" panose="020B0503020204020204" pitchFamily="34" charset="-122"/>
                <a:cs typeface="+mn-cs"/>
                <a:sym typeface="微软雅黑" panose="020B0503020204020204" pitchFamily="34" charset="-122"/>
              </a:rPr>
              <a:t>39</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PE</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通过其他方式实现退出。</a:t>
            </a: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just" defTabSz="457200" rtl="0" eaLnBrk="1" fontAlgn="auto" latinLnBrk="0" hangingPunct="1">
              <a:lnSpc>
                <a:spcPct val="150000"/>
              </a:lnSpc>
              <a:spcBef>
                <a:spcPts val="0"/>
              </a:spcBef>
              <a:spcAft>
                <a:spcPts val="0"/>
              </a:spcAft>
              <a:buClrTx/>
              <a:buSzTx/>
              <a:buFontTx/>
              <a:buNone/>
              <a:defRPr/>
            </a:pPr>
            <a:r>
              <a:rPr kumimoji="0" lang="en-US" altLang="zh-CN" sz="2400" b="0" i="0" u="none" strike="noStrike" kern="1200" cap="none" spc="0" normalizeH="0" baseline="0" dirty="0">
                <a:solidFill>
                  <a:srgbClr val="C00000"/>
                </a:solidFill>
                <a:latin typeface="微软雅黑" panose="020B0503020204020204" pitchFamily="34" charset="-122"/>
                <a:ea typeface="微软雅黑" panose="020B0503020204020204" pitchFamily="34" charset="-122"/>
                <a:cs typeface="+mn-cs"/>
                <a:sym typeface="微软雅黑" panose="020B0503020204020204" pitchFamily="34" charset="-122"/>
              </a:rPr>
              <a:t>27</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家通过</a:t>
            </a:r>
            <a:r>
              <a:rPr kumimoji="0" lang="en-US" altLang="zh-CN" sz="2400" b="0"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M&amp;A</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途径完成退出，数量环比增加但不及去年同期。</a:t>
            </a: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just" defTabSz="457200" rtl="0" eaLnBrk="1" fontAlgn="auto" latinLnBrk="0" hangingPunct="1">
              <a:lnSpc>
                <a:spcPct val="150000"/>
              </a:lnSpc>
              <a:spcBef>
                <a:spcPts val="0"/>
              </a:spcBef>
              <a:spcAft>
                <a:spcPts val="0"/>
              </a:spcAft>
              <a:buClrTx/>
              <a:buSzTx/>
              <a:buFontTx/>
              <a:buNone/>
              <a:defRPr/>
            </a:pPr>
            <a:r>
              <a:rPr lang="en-US" altLang="zh-CN" sz="2400"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12</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家通过</a:t>
            </a:r>
            <a:r>
              <a:rPr kumimoji="0" lang="zh-CN" altLang="en-US" sz="2400" b="0"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股权转让</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途径完成退出，数量较上月增加，同比仍大幅减少。</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4" y="958861"/>
            <a:ext cx="2378075" cy="374543"/>
            <a:chOff x="7155444" y="826031"/>
            <a:chExt cx="3098164" cy="374542"/>
          </a:xfrm>
        </p:grpSpPr>
        <p:sp>
          <p:nvSpPr>
            <p:cNvPr id="5" name="矩形 4"/>
            <p:cNvSpPr/>
            <p:nvPr/>
          </p:nvSpPr>
          <p:spPr>
            <a:xfrm>
              <a:off x="7155444" y="830704"/>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上市公司并购事件</a:t>
              </a:r>
            </a:p>
          </p:txBody>
        </p:sp>
        <p:sp>
          <p:nvSpPr>
            <p:cNvPr id="6" name="等腰三角形 5"/>
            <p:cNvSpPr/>
            <p:nvPr/>
          </p:nvSpPr>
          <p:spPr>
            <a:xfrm rot="5400000">
              <a:off x="9927151" y="869442"/>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sp>
        <p:nvSpPr>
          <p:cNvPr id="10"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并购</a:t>
            </a:r>
          </a:p>
        </p:txBody>
      </p:sp>
      <p:sp>
        <p:nvSpPr>
          <p:cNvPr id="11" name="文本框 10"/>
          <p:cNvSpPr txBox="1"/>
          <p:nvPr/>
        </p:nvSpPr>
        <p:spPr>
          <a:xfrm>
            <a:off x="1774825" y="5292725"/>
            <a:ext cx="8642350" cy="923290"/>
          </a:xfrm>
          <a:prstGeom prst="rect">
            <a:avLst/>
          </a:prstGeom>
          <a:noFill/>
        </p:spPr>
        <p:txBody>
          <a:bodyPr wrap="square" lIns="0" tIns="0" rIns="0" bIns="0" rtlCol="0">
            <a:spAutoFit/>
          </a:bodyPr>
          <a:lstStyle/>
          <a:p>
            <a:pPr marL="0" marR="0" lvl="0" indent="457200" algn="l" defTabSz="4572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股上市公司并购事件共计</a:t>
            </a:r>
            <a:r>
              <a:rPr kumimoji="0" lang="en-US" altLang="zh-CN" sz="20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262</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起，涉及规模总计</a:t>
            </a:r>
            <a:r>
              <a:rPr kumimoji="0" lang="en-US" altLang="zh-CN" sz="20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821.09</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亿元人民币，其中，进行中的</a:t>
            </a:r>
            <a:r>
              <a:rPr kumimoji="0" lang="en-US" altLang="zh-CN" sz="20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226</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家，完成的</a:t>
            </a:r>
            <a:r>
              <a:rPr kumimoji="0" lang="en-US" altLang="zh-CN" sz="20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家。相较</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月，并购数量环比大幅增加，规模更是扩大三倍以上。</a:t>
            </a:r>
          </a:p>
        </p:txBody>
      </p:sp>
      <p:graphicFrame>
        <p:nvGraphicFramePr>
          <p:cNvPr id="7" name="表格 6"/>
          <p:cNvGraphicFramePr>
            <a:graphicFrameLocks noGrp="1"/>
          </p:cNvGraphicFramePr>
          <p:nvPr>
            <p:custDataLst>
              <p:tags r:id="rId1"/>
            </p:custDataLst>
          </p:nvPr>
        </p:nvGraphicFramePr>
        <p:xfrm>
          <a:off x="1774825" y="1512570"/>
          <a:ext cx="8642350" cy="3780155"/>
        </p:xfrm>
        <a:graphic>
          <a:graphicData uri="http://schemas.openxmlformats.org/drawingml/2006/table">
            <a:tbl>
              <a:tblPr/>
              <a:tblGrid>
                <a:gridCol w="2898140">
                  <a:extLst>
                    <a:ext uri="{9D8B030D-6E8A-4147-A177-3AD203B41FA5}">
                      <a16:colId xmlns:a16="http://schemas.microsoft.com/office/drawing/2014/main" val="20000"/>
                    </a:ext>
                  </a:extLst>
                </a:gridCol>
                <a:gridCol w="2738755">
                  <a:extLst>
                    <a:ext uri="{9D8B030D-6E8A-4147-A177-3AD203B41FA5}">
                      <a16:colId xmlns:a16="http://schemas.microsoft.com/office/drawing/2014/main" val="20001"/>
                    </a:ext>
                  </a:extLst>
                </a:gridCol>
                <a:gridCol w="3005455">
                  <a:extLst>
                    <a:ext uri="{9D8B030D-6E8A-4147-A177-3AD203B41FA5}">
                      <a16:colId xmlns:a16="http://schemas.microsoft.com/office/drawing/2014/main" val="20002"/>
                    </a:ext>
                  </a:extLst>
                </a:gridCol>
              </a:tblGrid>
              <a:tr h="810260">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金额总计</a:t>
                      </a:r>
                      <a:b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br>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0000"/>
                  </a:ext>
                </a:extLst>
              </a:tr>
              <a:tr h="742315">
                <a:tc>
                  <a:txBody>
                    <a:bodyPr/>
                    <a:lstStyle/>
                    <a:p>
                      <a:pPr marL="0" algn="ctr" defTabSz="685800"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800"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226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800"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729.39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0001"/>
                  </a:ext>
                </a:extLst>
              </a:tr>
              <a:tr h="742315">
                <a:tc>
                  <a:txBody>
                    <a:bodyPr/>
                    <a:lstStyle/>
                    <a:p>
                      <a:pPr marL="0" algn="ctr" defTabSz="685800"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完成</a:t>
                      </a:r>
                    </a:p>
                  </a:txBody>
                  <a:tcPr marL="9525" marR="9525" marT="9525" marB="0" anchor="ctr">
                    <a:lnL>
                      <a:noFill/>
                    </a:lnL>
                    <a:lnR>
                      <a:noFill/>
                    </a:lnR>
                    <a:lnT>
                      <a:noFill/>
                    </a:lnT>
                    <a:lnB>
                      <a:noFill/>
                    </a:lnB>
                    <a:solidFill>
                      <a:srgbClr val="FFFFFF"/>
                    </a:solidFill>
                  </a:tcPr>
                </a:tc>
                <a:tc>
                  <a:txBody>
                    <a:bodyPr/>
                    <a:lstStyle/>
                    <a:p>
                      <a:pPr marL="0" algn="ctr" defTabSz="685800"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33</a:t>
                      </a:r>
                    </a:p>
                  </a:txBody>
                  <a:tcPr marL="9525" marR="9525" marT="9525" marB="0" anchor="ctr">
                    <a:lnL>
                      <a:noFill/>
                    </a:lnL>
                    <a:lnR>
                      <a:noFill/>
                    </a:lnR>
                    <a:lnT>
                      <a:noFill/>
                    </a:lnT>
                    <a:lnB>
                      <a:noFill/>
                    </a:lnB>
                    <a:solidFill>
                      <a:srgbClr val="FFFFFF"/>
                    </a:solidFill>
                  </a:tcPr>
                </a:tc>
                <a:tc>
                  <a:txBody>
                    <a:bodyPr/>
                    <a:lstStyle/>
                    <a:p>
                      <a:pPr marL="0" algn="ctr" defTabSz="685800"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82.14</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742950">
                <a:tc>
                  <a:txBody>
                    <a:bodyPr/>
                    <a:lstStyle/>
                    <a:p>
                      <a:pPr marL="0" algn="ctr" defTabSz="685800"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失败</a:t>
                      </a:r>
                    </a:p>
                  </a:txBody>
                  <a:tcPr marL="9525" marR="9525" marT="9525" marB="0" anchor="ctr">
                    <a:lnL>
                      <a:noFill/>
                    </a:lnL>
                    <a:lnR>
                      <a:noFill/>
                    </a:lnR>
                    <a:lnT>
                      <a:noFill/>
                    </a:lnT>
                    <a:lnB>
                      <a:noFill/>
                    </a:lnB>
                    <a:solidFill>
                      <a:srgbClr val="D9D9D9"/>
                    </a:solidFill>
                  </a:tcPr>
                </a:tc>
                <a:tc>
                  <a:txBody>
                    <a:bodyPr/>
                    <a:lstStyle/>
                    <a:p>
                      <a:pPr marL="0" algn="ctr" defTabSz="685800"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a:t>
                      </a:r>
                    </a:p>
                  </a:txBody>
                  <a:tcPr marL="9525" marR="9525" marT="9525" marB="0" anchor="ctr">
                    <a:lnL>
                      <a:noFill/>
                    </a:lnL>
                    <a:lnR>
                      <a:noFill/>
                    </a:lnR>
                    <a:lnT>
                      <a:noFill/>
                    </a:lnT>
                    <a:lnB>
                      <a:noFill/>
                    </a:lnB>
                    <a:solidFill>
                      <a:srgbClr val="D9D9D9"/>
                    </a:solidFill>
                  </a:tcPr>
                </a:tc>
                <a:tc>
                  <a:txBody>
                    <a:bodyPr/>
                    <a:lstStyle/>
                    <a:p>
                      <a:pPr marL="0" algn="ctr" defTabSz="685800"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9.57</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0003"/>
                  </a:ext>
                </a:extLst>
              </a:tr>
              <a:tr h="742315">
                <a:tc>
                  <a:txBody>
                    <a:bodyPr/>
                    <a:lstStyle/>
                    <a:p>
                      <a:pPr marL="0" algn="ctr" defTabSz="685800" rtl="0" eaLnBrk="1" fontAlgn="ctr" latinLnBrk="0" hangingPunct="1">
                        <a:buClrTx/>
                        <a:buSzTx/>
                        <a:buFontTx/>
                        <a:buNone/>
                      </a:pPr>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合计</a:t>
                      </a:r>
                    </a:p>
                  </a:txBody>
                  <a:tcPr marL="9525" marR="9525" marT="9525" marB="0" anchor="ctr">
                    <a:lnL>
                      <a:noFill/>
                    </a:lnL>
                    <a:lnR>
                      <a:noFill/>
                    </a:lnR>
                    <a:lnT>
                      <a:noFill/>
                    </a:lnT>
                    <a:lnB>
                      <a:noFill/>
                    </a:lnB>
                    <a:solidFill>
                      <a:schemeClr val="bg1"/>
                    </a:solidFill>
                  </a:tcPr>
                </a:tc>
                <a:tc>
                  <a:txBody>
                    <a:bodyPr/>
                    <a:lstStyle/>
                    <a:p>
                      <a:pPr marL="0" algn="ctr" defTabSz="685800" rtl="0" eaLnBrk="1" fontAlgn="ctr" latinLnBrk="0" hangingPunct="1">
                        <a:buClrTx/>
                        <a:buSzTx/>
                        <a:buFontTx/>
                        <a:buNone/>
                      </a:pPr>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262</a:t>
                      </a:r>
                    </a:p>
                  </a:txBody>
                  <a:tcPr marL="9525" marR="9525" marT="9525" marB="0" anchor="ctr">
                    <a:lnL>
                      <a:noFill/>
                    </a:lnL>
                    <a:lnR>
                      <a:noFill/>
                    </a:lnR>
                    <a:lnT>
                      <a:noFill/>
                    </a:lnT>
                    <a:lnB>
                      <a:noFill/>
                    </a:lnB>
                    <a:solidFill>
                      <a:schemeClr val="bg1"/>
                    </a:solidFill>
                  </a:tcPr>
                </a:tc>
                <a:tc>
                  <a:txBody>
                    <a:bodyPr/>
                    <a:lstStyle/>
                    <a:p>
                      <a:pPr marL="0" algn="ctr" defTabSz="685800" rtl="0" eaLnBrk="1" fontAlgn="ctr" latinLnBrk="0" hangingPunct="1">
                        <a:buClrTx/>
                        <a:buSzTx/>
                        <a:buFontTx/>
                        <a:buNone/>
                      </a:pPr>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821.09</a:t>
                      </a:r>
                    </a:p>
                  </a:txBody>
                  <a:tcPr marL="9525" marR="9525" marT="9525" marB="0" anchor="ctr">
                    <a:lnL>
                      <a:noFill/>
                    </a:lnL>
                    <a:lnR>
                      <a:noFill/>
                    </a:lnR>
                    <a:lnT>
                      <a:noFill/>
                    </a:lnT>
                    <a:lnB>
                      <a:noFill/>
                    </a:lnB>
                    <a:solidFill>
                      <a:schemeClr val="bg1"/>
                    </a:solidFill>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19087" y="1020818"/>
            <a:ext cx="2911475" cy="369869"/>
            <a:chOff x="1066511" y="1100283"/>
            <a:chExt cx="4066666" cy="369869"/>
          </a:xfrm>
        </p:grpSpPr>
        <p:sp>
          <p:nvSpPr>
            <p:cNvPr id="5" name="矩形 4"/>
            <p:cNvSpPr/>
            <p:nvPr/>
          </p:nvSpPr>
          <p:spPr>
            <a:xfrm>
              <a:off x="1066511" y="110028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上市公司并购规模前五</a:t>
              </a:r>
            </a:p>
          </p:txBody>
        </p:sp>
        <p:sp>
          <p:nvSpPr>
            <p:cNvPr id="4" name="等腰三角形 3"/>
            <p:cNvSpPr/>
            <p:nvPr/>
          </p:nvSpPr>
          <p:spPr>
            <a:xfrm rot="5400000">
              <a:off x="4723576" y="1060551"/>
              <a:ext cx="369868" cy="449334"/>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aphicFrame>
        <p:nvGraphicFramePr>
          <p:cNvPr id="3" name="表格 2"/>
          <p:cNvGraphicFramePr>
            <a:graphicFrameLocks noGrp="1"/>
          </p:cNvGraphicFramePr>
          <p:nvPr>
            <p:custDataLst>
              <p:tags r:id="rId1"/>
            </p:custDataLst>
          </p:nvPr>
        </p:nvGraphicFramePr>
        <p:xfrm>
          <a:off x="342901" y="1536700"/>
          <a:ext cx="11595100" cy="4927163"/>
        </p:xfrm>
        <a:graphic>
          <a:graphicData uri="http://schemas.openxmlformats.org/drawingml/2006/table">
            <a:tbl>
              <a:tblPr/>
              <a:tblGrid>
                <a:gridCol w="1224503">
                  <a:extLst>
                    <a:ext uri="{9D8B030D-6E8A-4147-A177-3AD203B41FA5}">
                      <a16:colId xmlns:a16="http://schemas.microsoft.com/office/drawing/2014/main" val="20000"/>
                    </a:ext>
                  </a:extLst>
                </a:gridCol>
                <a:gridCol w="3720213">
                  <a:extLst>
                    <a:ext uri="{9D8B030D-6E8A-4147-A177-3AD203B41FA5}">
                      <a16:colId xmlns:a16="http://schemas.microsoft.com/office/drawing/2014/main" val="20001"/>
                    </a:ext>
                  </a:extLst>
                </a:gridCol>
                <a:gridCol w="3134140">
                  <a:extLst>
                    <a:ext uri="{9D8B030D-6E8A-4147-A177-3AD203B41FA5}">
                      <a16:colId xmlns:a16="http://schemas.microsoft.com/office/drawing/2014/main" val="20002"/>
                    </a:ext>
                  </a:extLst>
                </a:gridCol>
                <a:gridCol w="1375557">
                  <a:extLst>
                    <a:ext uri="{9D8B030D-6E8A-4147-A177-3AD203B41FA5}">
                      <a16:colId xmlns:a16="http://schemas.microsoft.com/office/drawing/2014/main" val="20003"/>
                    </a:ext>
                  </a:extLst>
                </a:gridCol>
                <a:gridCol w="1164259">
                  <a:extLst>
                    <a:ext uri="{9D8B030D-6E8A-4147-A177-3AD203B41FA5}">
                      <a16:colId xmlns:a16="http://schemas.microsoft.com/office/drawing/2014/main" val="20004"/>
                    </a:ext>
                  </a:extLst>
                </a:gridCol>
                <a:gridCol w="976428">
                  <a:extLst>
                    <a:ext uri="{9D8B030D-6E8A-4147-A177-3AD203B41FA5}">
                      <a16:colId xmlns:a16="http://schemas.microsoft.com/office/drawing/2014/main" val="20005"/>
                    </a:ext>
                  </a:extLst>
                </a:gridCol>
              </a:tblGrid>
              <a:tr h="670927">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首次披露日</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交易标的</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交易买方</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标的方所属行业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交易总价值</a:t>
                      </a:r>
                      <a:endParaRPr lang="en-US" altLang="zh-CN"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最新进度</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836094">
                <a:tc>
                  <a:txBody>
                    <a:bodyPr/>
                    <a:lstStyle/>
                    <a:p>
                      <a:pPr algn="ctr" fontAlgn="ctr"/>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2022-03-19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800"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东方财富证券股份有限公司部分股权</a:t>
                      </a:r>
                    </a:p>
                  </a:txBody>
                  <a:tcPr marL="5443" marR="5443" marT="5443"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800" rtl="0" eaLnBrk="1" fontAlgn="ctr" latinLnBrk="0" hangingPunct="1"/>
                      <a:r>
                        <a:rPr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东方财富信息股份有限公司（300059.SZ）</a:t>
                      </a:r>
                    </a:p>
                  </a:txBody>
                  <a:tcPr marL="5443" marR="5443" marT="5443"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非银金融</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160.05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0001"/>
                  </a:ext>
                </a:extLst>
              </a:tr>
              <a:tr h="836094">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2022-03-02</a:t>
                      </a:r>
                    </a:p>
                  </a:txBody>
                  <a:tcPr marL="9525" marR="9525" marT="9525" marB="0" anchor="ctr">
                    <a:lnL>
                      <a:noFill/>
                    </a:lnL>
                    <a:lnR>
                      <a:noFill/>
                    </a:lnR>
                    <a:lnT>
                      <a:noFill/>
                    </a:lnT>
                    <a:lnB>
                      <a:noFill/>
                    </a:lnB>
                  </a:tcPr>
                </a:tc>
                <a:tc>
                  <a:txBody>
                    <a:bodyPr/>
                    <a:lstStyle/>
                    <a:p>
                      <a:pPr marL="0" algn="ctr" defTabSz="685800" rtl="0" eaLnBrk="1" fontAlgn="ctr" latinLnBrk="0" hangingPunct="1"/>
                      <a:r>
                        <a:rPr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厦门厦钨新能源材料股份有限公司部分股权</a:t>
                      </a:r>
                    </a:p>
                  </a:txBody>
                  <a:tcPr marL="5443" marR="5443" marT="5443" marB="0" anchor="ctr">
                    <a:lnL>
                      <a:noFill/>
                    </a:lnL>
                    <a:lnR>
                      <a:noFill/>
                    </a:lnR>
                    <a:lnT>
                      <a:noFill/>
                    </a:lnT>
                    <a:lnB>
                      <a:noFill/>
                    </a:lnB>
                  </a:tcPr>
                </a:tc>
                <a:tc>
                  <a:txBody>
                    <a:bodyPr/>
                    <a:lstStyle/>
                    <a:p>
                      <a:pPr algn="ctr" fontAlgn="ctr">
                        <a:buClrTx/>
                        <a:buSzTx/>
                        <a:buFontTx/>
                        <a:buNone/>
                      </a:pPr>
                      <a:r>
                        <a:rPr lang="zh-CN" altLang="en-US" sz="1400" b="0" dirty="0">
                          <a:solidFill>
                            <a:srgbClr val="000000"/>
                          </a:solidFill>
                          <a:effectLst/>
                          <a:latin typeface="微软雅黑" panose="020B0503020204020204" pitchFamily="34" charset="-122"/>
                          <a:ea typeface="微软雅黑" panose="020B0503020204020204" pitchFamily="34" charset="-122"/>
                        </a:rPr>
                        <a:t>厦门钨业股份有限公司（600549.SH）,福建三钢闽光股份有限公司（002110.SZ）,福建冶控股权投资管理有限公司</a:t>
                      </a:r>
                    </a:p>
                  </a:txBody>
                  <a:tcPr marL="12700" marR="12700" marT="1270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建筑材料</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35.00</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836094">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2022-03-28</a:t>
                      </a:r>
                    </a:p>
                  </a:txBody>
                  <a:tcPr marL="9525" marR="9525" marT="9525" marB="0" anchor="ctr">
                    <a:lnL>
                      <a:noFill/>
                    </a:lnL>
                    <a:lnR>
                      <a:noFill/>
                    </a:lnR>
                    <a:lnT>
                      <a:noFill/>
                    </a:lnT>
                    <a:lnB>
                      <a:noFill/>
                    </a:lnB>
                    <a:solidFill>
                      <a:srgbClr val="D9D9D9"/>
                    </a:solidFill>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江苏龙潭大桥有限公司3.73%股权</a:t>
                      </a:r>
                    </a:p>
                  </a:txBody>
                  <a:tcPr marL="12700" marR="12700" marT="12700" anchor="ctr">
                    <a:lnL>
                      <a:noFill/>
                    </a:lnL>
                    <a:lnR>
                      <a:noFill/>
                    </a:lnR>
                    <a:lnT>
                      <a:noFill/>
                    </a:lnT>
                    <a:lnB>
                      <a:noFill/>
                    </a:lnB>
                    <a:solidFill>
                      <a:srgbClr val="D9D9D9"/>
                    </a:solidFill>
                  </a:tcPr>
                </a:tc>
                <a:tc>
                  <a:txBody>
                    <a:bodyPr/>
                    <a:lstStyle/>
                    <a:p>
                      <a:pPr marL="0" algn="ctr" defTabSz="685800" rtl="0" eaLnBrk="1" fontAlgn="ctr" latinLnBrk="0" hangingPunct="1"/>
                      <a:r>
                        <a:rPr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江苏宁沪高速公路股份有限公司（600377.SH）,扬州市交通产业集团有限责任公司</a:t>
                      </a:r>
                    </a:p>
                  </a:txBody>
                  <a:tcPr marL="5443" marR="5443" marT="5443" marB="0" anchor="ctr">
                    <a:lnL>
                      <a:noFill/>
                    </a:lnL>
                    <a:lnR>
                      <a:noFill/>
                    </a:lnR>
                    <a:lnT>
                      <a:noFill/>
                    </a:lnT>
                    <a:lnB>
                      <a:noFill/>
                    </a:lnB>
                    <a:solidFill>
                      <a:srgbClr val="D9D9D9"/>
                    </a:solidFill>
                  </a:tcPr>
                </a:tc>
                <a:tc>
                  <a:txBody>
                    <a:bodyPr/>
                    <a:lstStyle/>
                    <a:p>
                      <a:pPr algn="ctr" fontAlgn="ctr"/>
                      <a:r>
                        <a:rPr lang="zh-CN" altLang="en-US" sz="1400" dirty="0">
                          <a:solidFill>
                            <a:srgbClr val="000000"/>
                          </a:solidFill>
                          <a:effectLst/>
                          <a:latin typeface="微软雅黑" panose="020B0503020204020204" pitchFamily="34" charset="-122"/>
                          <a:ea typeface="微软雅黑" panose="020B0503020204020204" pitchFamily="34" charset="-122"/>
                          <a:sym typeface="+mn-ea"/>
                        </a:rPr>
                        <a:t>非银金融</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34.92</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0003"/>
                  </a:ext>
                </a:extLst>
              </a:tr>
              <a:tr h="836094">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2022-03-01</a:t>
                      </a:r>
                    </a:p>
                  </a:txBody>
                  <a:tcPr marL="9525" marR="9525" marT="9525" marB="0" anchor="ctr">
                    <a:lnL>
                      <a:noFill/>
                    </a:lnL>
                    <a:lnR>
                      <a:noFill/>
                    </a:lnR>
                    <a:lnT>
                      <a:noFill/>
                    </a:lnT>
                    <a:lnB>
                      <a:noFill/>
                    </a:lnB>
                  </a:tcPr>
                </a:tc>
                <a:tc>
                  <a:txBody>
                    <a:bodyPr/>
                    <a:lstStyle/>
                    <a:p>
                      <a:pPr algn="ctr" fontAlgn="ctr">
                        <a:buClrTx/>
                        <a:buSzTx/>
                        <a:buFontTx/>
                        <a:buNone/>
                      </a:pPr>
                      <a:r>
                        <a:rPr sz="1400" b="0" dirty="0">
                          <a:solidFill>
                            <a:srgbClr val="000000"/>
                          </a:solidFill>
                          <a:effectLst/>
                          <a:latin typeface="微软雅黑" panose="020B0503020204020204" pitchFamily="34" charset="-122"/>
                          <a:ea typeface="微软雅黑" panose="020B0503020204020204" pitchFamily="34" charset="-122"/>
                        </a:rPr>
                        <a:t>青海东台吉乃尔锂资源股份有限公司27%股权</a:t>
                      </a:r>
                    </a:p>
                  </a:txBody>
                  <a:tcPr marL="12700" marR="12700" marT="12700" anchor="ctr">
                    <a:lnL>
                      <a:noFill/>
                    </a:lnL>
                    <a:lnR>
                      <a:noFill/>
                    </a:lnR>
                    <a:lnT>
                      <a:noFill/>
                    </a:lnT>
                    <a:lnB>
                      <a:noFill/>
                    </a:lnB>
                  </a:tcPr>
                </a:tc>
                <a:tc>
                  <a:txBody>
                    <a:bodyPr/>
                    <a:lstStyle/>
                    <a:p>
                      <a:pPr algn="ctr" fontAlgn="ctr">
                        <a:buClrTx/>
                        <a:buSzTx/>
                        <a:buFontTx/>
                        <a:buNone/>
                      </a:pPr>
                      <a:r>
                        <a:rPr sz="1400" b="0" dirty="0">
                          <a:solidFill>
                            <a:srgbClr val="000000"/>
                          </a:solidFill>
                          <a:effectLst/>
                          <a:latin typeface="微软雅黑" panose="020B0503020204020204" pitchFamily="34" charset="-122"/>
                          <a:ea typeface="微软雅黑" panose="020B0503020204020204" pitchFamily="34" charset="-122"/>
                        </a:rPr>
                        <a:t>西部矿业股份有限公司（601168.SH）</a:t>
                      </a:r>
                    </a:p>
                  </a:txBody>
                  <a:tcPr marL="12700" marR="12700" marT="1270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有色金属</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33.43</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836094">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2022-03-30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685800" rtl="0" eaLnBrk="1" fontAlgn="ctr" latinLnBrk="0" hangingPunct="1">
                        <a:buClrTx/>
                        <a:buSzTx/>
                        <a:buFontTx/>
                      </a:pPr>
                      <a:r>
                        <a:rPr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位于上海市浦东新区浦东大道1500弄1号的绿地创驿大厦的房地产</a:t>
                      </a:r>
                    </a:p>
                  </a:txBody>
                  <a:tcPr marL="5443" marR="5443" marT="5443"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buClrTx/>
                        <a:buSzTx/>
                        <a:buFontTx/>
                        <a:buNone/>
                      </a:pPr>
                      <a:r>
                        <a:rPr sz="1400" b="0" dirty="0">
                          <a:solidFill>
                            <a:srgbClr val="000000"/>
                          </a:solidFill>
                          <a:effectLst/>
                          <a:latin typeface="微软雅黑" panose="020B0503020204020204" pitchFamily="34" charset="-122"/>
                          <a:ea typeface="微软雅黑" panose="020B0503020204020204" pitchFamily="34" charset="-122"/>
                        </a:rPr>
                        <a:t>浙商银行股份有限公司（601916.SH）</a:t>
                      </a:r>
                    </a:p>
                  </a:txBody>
                  <a:tcPr marL="12700" marR="12700" marT="1270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29.38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bl>
          </a:graphicData>
        </a:graphic>
      </p:graphicFrame>
      <p:sp>
        <p:nvSpPr>
          <p:cNvPr id="8"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并购</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366962"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pSp>
        <p:nvGrpSpPr>
          <p:cNvPr id="5" name="组合 4"/>
          <p:cNvGrpSpPr/>
          <p:nvPr/>
        </p:nvGrpSpPr>
        <p:grpSpPr>
          <a:xfrm>
            <a:off x="2155266" y="1454430"/>
            <a:ext cx="1222942" cy="940010"/>
            <a:chOff x="415341" y="1328632"/>
            <a:chExt cx="1154098" cy="837774"/>
          </a:xfrm>
        </p:grpSpPr>
        <p:grpSp>
          <p:nvGrpSpPr>
            <p:cNvPr id="6" name="组合 5"/>
            <p:cNvGrpSpPr/>
            <p:nvPr/>
          </p:nvGrpSpPr>
          <p:grpSpPr>
            <a:xfrm>
              <a:off x="415341" y="1328632"/>
              <a:ext cx="1154098" cy="667556"/>
              <a:chOff x="539468" y="1205342"/>
              <a:chExt cx="1154098" cy="667556"/>
            </a:xfrm>
          </p:grpSpPr>
          <p:sp>
            <p:nvSpPr>
              <p:cNvPr id="8" name="文本框 7"/>
              <p:cNvSpPr txBox="1"/>
              <p:nvPr/>
            </p:nvSpPr>
            <p:spPr>
              <a:xfrm>
                <a:off x="539468" y="1205342"/>
                <a:ext cx="973009" cy="23315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10" name="文本框 9"/>
              <p:cNvSpPr txBox="1"/>
              <p:nvPr/>
            </p:nvSpPr>
            <p:spPr>
              <a:xfrm>
                <a:off x="612365" y="1461456"/>
                <a:ext cx="882101" cy="41144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2400" b="1" i="0" u="none" strike="noStrike" kern="1200" cap="none" spc="0" normalizeH="0" baseline="0" noProof="0" dirty="0">
                    <a:ln>
                      <a:noFill/>
                    </a:ln>
                    <a:solidFill>
                      <a:srgbClr val="EA3737"/>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6837</a:t>
                </a:r>
              </a:p>
            </p:txBody>
          </p:sp>
        </p:grpSp>
        <p:sp>
          <p:nvSpPr>
            <p:cNvPr id="7" name="文本框 6"/>
            <p:cNvSpPr txBox="1"/>
            <p:nvPr/>
          </p:nvSpPr>
          <p:spPr>
            <a:xfrm>
              <a:off x="872350" y="1893059"/>
              <a:ext cx="557081" cy="2733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-54</a:t>
              </a:r>
              <a:endParaRPr kumimoji="0" lang="zh-CN" altLang="en-US" sz="1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24"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新三板</a:t>
            </a:r>
          </a:p>
        </p:txBody>
      </p:sp>
      <p:grpSp>
        <p:nvGrpSpPr>
          <p:cNvPr id="11" name="组合 10"/>
          <p:cNvGrpSpPr/>
          <p:nvPr/>
        </p:nvGrpSpPr>
        <p:grpSpPr>
          <a:xfrm>
            <a:off x="4853398" y="1397064"/>
            <a:ext cx="2034242" cy="1003279"/>
            <a:chOff x="1918958" y="1139661"/>
            <a:chExt cx="2034240" cy="1003280"/>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5623</a:t>
              </a:r>
              <a:endParaRPr kumimoji="0" lang="en-US"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1214</a:t>
              </a:r>
              <a:endParaRPr kumimoji="0" lang="zh-CN" altLang="en-US"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4" name="文本框 13"/>
            <p:cNvSpPr txBox="1"/>
            <p:nvPr/>
          </p:nvSpPr>
          <p:spPr>
            <a:xfrm>
              <a:off x="2419671" y="1139661"/>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基础</a:t>
              </a:r>
            </a:p>
          </p:txBody>
        </p:sp>
      </p:grpSp>
      <p:grpSp>
        <p:nvGrpSpPr>
          <p:cNvPr id="29" name="组合 28"/>
          <p:cNvGrpSpPr/>
          <p:nvPr/>
        </p:nvGrpSpPr>
        <p:grpSpPr>
          <a:xfrm>
            <a:off x="8031204" y="1412791"/>
            <a:ext cx="2057487" cy="994504"/>
            <a:chOff x="1918958" y="1145335"/>
            <a:chExt cx="2057486"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6433</a:t>
              </a:r>
              <a:endParaRPr kumimoji="0" lang="en-US"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404</a:t>
              </a:r>
            </a:p>
          </p:txBody>
        </p:sp>
        <p:sp>
          <p:nvSpPr>
            <p:cNvPr id="32" name="文本框 31"/>
            <p:cNvSpPr txBox="1"/>
            <p:nvPr/>
          </p:nvSpPr>
          <p:spPr>
            <a:xfrm>
              <a:off x="2434326"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集合竞价</a:t>
              </a:r>
            </a:p>
          </p:txBody>
        </p:sp>
      </p:grpSp>
      <p:graphicFrame>
        <p:nvGraphicFramePr>
          <p:cNvPr id="36" name="图表 35"/>
          <p:cNvGraphicFramePr/>
          <p:nvPr/>
        </p:nvGraphicFramePr>
        <p:xfrm>
          <a:off x="2100500" y="2568575"/>
          <a:ext cx="8569325" cy="386079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379662"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北交所市场概况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pSp>
        <p:nvGrpSpPr>
          <p:cNvPr id="6" name="组合 5"/>
          <p:cNvGrpSpPr/>
          <p:nvPr/>
        </p:nvGrpSpPr>
        <p:grpSpPr>
          <a:xfrm>
            <a:off x="1059833" y="1488824"/>
            <a:ext cx="1978584" cy="999205"/>
            <a:chOff x="539468" y="1179875"/>
            <a:chExt cx="1336073" cy="890530"/>
          </a:xfrm>
        </p:grpSpPr>
        <p:sp>
          <p:nvSpPr>
            <p:cNvPr id="8" name="文本框 7"/>
            <p:cNvSpPr txBox="1"/>
            <p:nvPr/>
          </p:nvSpPr>
          <p:spPr>
            <a:xfrm>
              <a:off x="539468" y="1179875"/>
              <a:ext cx="1336073" cy="301733"/>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市场企业总数</a:t>
              </a:r>
            </a:p>
          </p:txBody>
        </p:sp>
        <p:sp>
          <p:nvSpPr>
            <p:cNvPr id="9" name="文本框 8"/>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10" name="文本框 9"/>
            <p:cNvSpPr txBox="1"/>
            <p:nvPr/>
          </p:nvSpPr>
          <p:spPr>
            <a:xfrm>
              <a:off x="971917" y="1495413"/>
              <a:ext cx="537004" cy="574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E46C0A"/>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89</a:t>
              </a:r>
            </a:p>
          </p:txBody>
        </p:sp>
      </p:grpSp>
      <p:sp>
        <p:nvSpPr>
          <p:cNvPr id="24"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北交所</a:t>
            </a:r>
          </a:p>
        </p:txBody>
      </p:sp>
      <p:grpSp>
        <p:nvGrpSpPr>
          <p:cNvPr id="28" name="组合 27"/>
          <p:cNvGrpSpPr/>
          <p:nvPr/>
        </p:nvGrpSpPr>
        <p:grpSpPr>
          <a:xfrm>
            <a:off x="3308771" y="1488824"/>
            <a:ext cx="1798709" cy="999205"/>
            <a:chOff x="539468" y="1179875"/>
            <a:chExt cx="1214609" cy="890530"/>
          </a:xfrm>
        </p:grpSpPr>
        <p:sp>
          <p:nvSpPr>
            <p:cNvPr id="34" name="文本框 33"/>
            <p:cNvSpPr txBox="1"/>
            <p:nvPr/>
          </p:nvSpPr>
          <p:spPr>
            <a:xfrm>
              <a:off x="539468" y="1179875"/>
              <a:ext cx="890178" cy="30051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月上涨家数</a:t>
              </a:r>
            </a:p>
          </p:txBody>
        </p:sp>
        <p:sp>
          <p:nvSpPr>
            <p:cNvPr id="37" name="文本框 36"/>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38" name="文本框 37"/>
            <p:cNvSpPr txBox="1"/>
            <p:nvPr/>
          </p:nvSpPr>
          <p:spPr>
            <a:xfrm>
              <a:off x="971917" y="1495413"/>
              <a:ext cx="537004" cy="574992"/>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p>
          </p:txBody>
        </p:sp>
      </p:grpSp>
      <p:grpSp>
        <p:nvGrpSpPr>
          <p:cNvPr id="43" name="组合 42"/>
          <p:cNvGrpSpPr/>
          <p:nvPr/>
        </p:nvGrpSpPr>
        <p:grpSpPr>
          <a:xfrm>
            <a:off x="7626771" y="1488824"/>
            <a:ext cx="1798709" cy="999205"/>
            <a:chOff x="539468" y="1179875"/>
            <a:chExt cx="1214609" cy="890530"/>
          </a:xfrm>
        </p:grpSpPr>
        <p:sp>
          <p:nvSpPr>
            <p:cNvPr id="44" name="文本框 43"/>
            <p:cNvSpPr txBox="1"/>
            <p:nvPr/>
          </p:nvSpPr>
          <p:spPr>
            <a:xfrm>
              <a:off x="539468" y="1179875"/>
              <a:ext cx="890178" cy="30051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月下跌家数</a:t>
              </a:r>
            </a:p>
          </p:txBody>
        </p:sp>
        <p:sp>
          <p:nvSpPr>
            <p:cNvPr id="45" name="文本框 44"/>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46" name="文本框 45"/>
            <p:cNvSpPr txBox="1"/>
            <p:nvPr/>
          </p:nvSpPr>
          <p:spPr>
            <a:xfrm>
              <a:off x="971917" y="1495413"/>
              <a:ext cx="537004" cy="574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83</a:t>
              </a:r>
            </a:p>
          </p:txBody>
        </p:sp>
      </p:grpSp>
      <p:grpSp>
        <p:nvGrpSpPr>
          <p:cNvPr id="51" name="组合 50"/>
          <p:cNvGrpSpPr/>
          <p:nvPr/>
        </p:nvGrpSpPr>
        <p:grpSpPr>
          <a:xfrm>
            <a:off x="5467771" y="1488824"/>
            <a:ext cx="1798709" cy="1000376"/>
            <a:chOff x="539468" y="1179875"/>
            <a:chExt cx="1214609" cy="891574"/>
          </a:xfrm>
        </p:grpSpPr>
        <p:sp>
          <p:nvSpPr>
            <p:cNvPr id="52" name="文本框 51"/>
            <p:cNvSpPr txBox="1"/>
            <p:nvPr/>
          </p:nvSpPr>
          <p:spPr>
            <a:xfrm>
              <a:off x="539468" y="1179875"/>
              <a:ext cx="890178" cy="30051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月持平家数</a:t>
              </a:r>
            </a:p>
          </p:txBody>
        </p:sp>
        <p:sp>
          <p:nvSpPr>
            <p:cNvPr id="53" name="文本框 52"/>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54" name="文本框 53"/>
            <p:cNvSpPr txBox="1"/>
            <p:nvPr/>
          </p:nvSpPr>
          <p:spPr>
            <a:xfrm>
              <a:off x="1145579" y="1495413"/>
              <a:ext cx="537004" cy="57603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417EC1"/>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p>
          </p:txBody>
        </p:sp>
      </p:grpSp>
      <p:grpSp>
        <p:nvGrpSpPr>
          <p:cNvPr id="26" name="组合 25"/>
          <p:cNvGrpSpPr/>
          <p:nvPr/>
        </p:nvGrpSpPr>
        <p:grpSpPr>
          <a:xfrm>
            <a:off x="9675061" y="1491999"/>
            <a:ext cx="1620957" cy="999205"/>
            <a:chOff x="539468" y="1179875"/>
            <a:chExt cx="1220242" cy="890530"/>
          </a:xfrm>
        </p:grpSpPr>
        <p:sp>
          <p:nvSpPr>
            <p:cNvPr id="29" name="文本框 28"/>
            <p:cNvSpPr txBox="1"/>
            <p:nvPr/>
          </p:nvSpPr>
          <p:spPr>
            <a:xfrm>
              <a:off x="539468" y="1179875"/>
              <a:ext cx="1220242" cy="3017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新上市企业家数</a:t>
              </a:r>
            </a:p>
          </p:txBody>
        </p:sp>
        <p:sp>
          <p:nvSpPr>
            <p:cNvPr id="30" name="文本框 29"/>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31" name="文本框 30"/>
            <p:cNvSpPr txBox="1"/>
            <p:nvPr/>
          </p:nvSpPr>
          <p:spPr>
            <a:xfrm>
              <a:off x="971917" y="1495413"/>
              <a:ext cx="537004" cy="574992"/>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0B88A1"/>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p>
          </p:txBody>
        </p:sp>
      </p:grpSp>
      <p:graphicFrame>
        <p:nvGraphicFramePr>
          <p:cNvPr id="32" name="图表 31"/>
          <p:cNvGraphicFramePr/>
          <p:nvPr/>
        </p:nvGraphicFramePr>
        <p:xfrm>
          <a:off x="1774825" y="2492374"/>
          <a:ext cx="8642350" cy="393492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科创板</a:t>
            </a:r>
            <a:r>
              <a:rPr kumimoji="0" lang="en-US" altLang="zh-CN"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3</a:t>
            </a: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月总市值变化情况</a:t>
            </a:r>
          </a:p>
        </p:txBody>
      </p:sp>
      <p:graphicFrame>
        <p:nvGraphicFramePr>
          <p:cNvPr id="7" name="表格 6"/>
          <p:cNvGraphicFramePr>
            <a:graphicFrameLocks noGrp="1"/>
          </p:cNvGraphicFramePr>
          <p:nvPr>
            <p:custDataLst>
              <p:tags r:id="rId2"/>
            </p:custDataLst>
          </p:nvPr>
        </p:nvGraphicFramePr>
        <p:xfrm>
          <a:off x="1774825" y="3874135"/>
          <a:ext cx="8622665" cy="2591700"/>
        </p:xfrm>
        <a:graphic>
          <a:graphicData uri="http://schemas.openxmlformats.org/drawingml/2006/table">
            <a:tbl>
              <a:tblPr/>
              <a:tblGrid>
                <a:gridCol w="1593215">
                  <a:extLst>
                    <a:ext uri="{9D8B030D-6E8A-4147-A177-3AD203B41FA5}">
                      <a16:colId xmlns:a16="http://schemas.microsoft.com/office/drawing/2014/main" val="20000"/>
                    </a:ext>
                  </a:extLst>
                </a:gridCol>
                <a:gridCol w="1663065">
                  <a:extLst>
                    <a:ext uri="{9D8B030D-6E8A-4147-A177-3AD203B41FA5}">
                      <a16:colId xmlns:a16="http://schemas.microsoft.com/office/drawing/2014/main" val="20001"/>
                    </a:ext>
                  </a:extLst>
                </a:gridCol>
                <a:gridCol w="1844040">
                  <a:extLst>
                    <a:ext uri="{9D8B030D-6E8A-4147-A177-3AD203B41FA5}">
                      <a16:colId xmlns:a16="http://schemas.microsoft.com/office/drawing/2014/main" val="20002"/>
                    </a:ext>
                  </a:extLst>
                </a:gridCol>
                <a:gridCol w="1891030">
                  <a:extLst>
                    <a:ext uri="{9D8B030D-6E8A-4147-A177-3AD203B41FA5}">
                      <a16:colId xmlns:a16="http://schemas.microsoft.com/office/drawing/2014/main" val="20003"/>
                    </a:ext>
                  </a:extLst>
                </a:gridCol>
                <a:gridCol w="1631315">
                  <a:extLst>
                    <a:ext uri="{9D8B030D-6E8A-4147-A177-3AD203B41FA5}">
                      <a16:colId xmlns:a16="http://schemas.microsoft.com/office/drawing/2014/main" val="20004"/>
                    </a:ext>
                  </a:extLst>
                </a:gridCol>
              </a:tblGrid>
              <a:tr h="431800">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2022/2/28</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2022/3/31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10000"/>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688559.SH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海目星</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93.60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121.28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29.57%</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1"/>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688117.SH</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圣诺生物</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26.50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33.66 </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26.98%</a:t>
                      </a:r>
                    </a:p>
                  </a:txBody>
                  <a:tcPr marL="0" marR="0" marT="0" marB="0" anchor="b">
                    <a:lnL>
                      <a:noFill/>
                    </a:lnL>
                    <a:lnR>
                      <a:noFill/>
                    </a:lnR>
                    <a:lnT>
                      <a:noFill/>
                    </a:lnT>
                    <a:lnB>
                      <a:noFill/>
                    </a:lnB>
                  </a:tcPr>
                </a:tc>
                <a:extLst>
                  <a:ext uri="{0D108BD9-81ED-4DB2-BD59-A6C34878D82A}">
                    <a16:rowId xmlns:a16="http://schemas.microsoft.com/office/drawing/2014/main" val="10002"/>
                  </a:ext>
                </a:extLst>
              </a:tr>
              <a:tr h="2159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688700.SH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东威科技</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85.66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104.89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22.46%</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3"/>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688180.SH</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君实生物</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591.74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701.95 </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21.10%</a:t>
                      </a:r>
                    </a:p>
                  </a:txBody>
                  <a:tcPr marL="0" marR="0" marT="0" marB="0" anchor="b">
                    <a:lnL>
                      <a:noFill/>
                    </a:lnL>
                    <a:lnR>
                      <a:noFill/>
                    </a:lnR>
                    <a:lnT>
                      <a:noFill/>
                    </a:lnT>
                    <a:lnB>
                      <a:noFill/>
                    </a:lnB>
                  </a:tcPr>
                </a:tc>
                <a:extLst>
                  <a:ext uri="{0D108BD9-81ED-4DB2-BD59-A6C34878D82A}">
                    <a16:rowId xmlns:a16="http://schemas.microsoft.com/office/drawing/2014/main" val="10004"/>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688076.SH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诺泰生物</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71.72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86.13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20.10%</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5"/>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688202.SH</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美迪西</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241.36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280.92 </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16.39%</a:t>
                      </a:r>
                    </a:p>
                  </a:txBody>
                  <a:tcPr marL="0" marR="0" marT="0" marB="0" anchor="b">
                    <a:lnL>
                      <a:noFill/>
                    </a:lnL>
                    <a:lnR>
                      <a:noFill/>
                    </a:lnR>
                    <a:lnT>
                      <a:noFill/>
                    </a:lnT>
                    <a:lnB>
                      <a:noFill/>
                    </a:lnB>
                  </a:tcPr>
                </a:tc>
                <a:extLst>
                  <a:ext uri="{0D108BD9-81ED-4DB2-BD59-A6C34878D82A}">
                    <a16:rowId xmlns:a16="http://schemas.microsoft.com/office/drawing/2014/main" val="10006"/>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688377.SH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迪威尔</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42.73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49.54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15.95%</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7"/>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688019.SH</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安集科技</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130.36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150.71 </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15.61%</a:t>
                      </a:r>
                    </a:p>
                  </a:txBody>
                  <a:tcPr marL="0" marR="0" marT="0" marB="0" anchor="b">
                    <a:lnL>
                      <a:noFill/>
                    </a:lnL>
                    <a:lnR>
                      <a:noFill/>
                    </a:lnR>
                    <a:lnT>
                      <a:noFill/>
                    </a:lnT>
                    <a:lnB>
                      <a:noFill/>
                    </a:lnB>
                  </a:tcPr>
                </a:tc>
                <a:extLst>
                  <a:ext uri="{0D108BD9-81ED-4DB2-BD59-A6C34878D82A}">
                    <a16:rowId xmlns:a16="http://schemas.microsoft.com/office/drawing/2014/main" val="10008"/>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688298.SH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东方生物</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302.16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342.70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13.42%</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9"/>
                  </a:ext>
                </a:extLst>
              </a:tr>
              <a:tr h="216000">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688601.SH</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力芯微</a:t>
                      </a:r>
                    </a:p>
                  </a:txBody>
                  <a:tcPr marL="0" marR="0" marT="0" marB="0" anchor="b">
                    <a:lnL>
                      <a:noFill/>
                    </a:lnL>
                    <a:lnR>
                      <a:noFill/>
                    </a:lnR>
                    <a:lnT>
                      <a:noFill/>
                    </a:lnT>
                    <a:lnB>
                      <a:noFill/>
                    </a:lnB>
                  </a:tcPr>
                </a:tc>
                <a:tc>
                  <a:txBody>
                    <a:bodyPr/>
                    <a:lstStyle/>
                    <a:p>
                      <a:pPr algn="ctr" fontAlgn="ctr">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95.74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106.54 </a:t>
                      </a:r>
                    </a:p>
                  </a:txBody>
                  <a:tcPr marL="0" marR="0" marT="0" marB="0" anchor="b">
                    <a:lnL>
                      <a:noFill/>
                    </a:lnL>
                    <a:lnR>
                      <a:noFill/>
                    </a:lnR>
                    <a:lnT>
                      <a:noFill/>
                    </a:lnT>
                    <a:lnB>
                      <a:noFill/>
                    </a:lnB>
                  </a:tcPr>
                </a:tc>
                <a:tc>
                  <a:txBody>
                    <a:bodyPr/>
                    <a:lstStyle/>
                    <a:p>
                      <a:pPr algn="ctr" fontAlgn="b">
                        <a:buClrTx/>
                        <a:buSzTx/>
                        <a:buFontTx/>
                        <a:buNone/>
                      </a:pPr>
                      <a:r>
                        <a:rPr lang="en-US" altLang="zh-CN" sz="1200" b="0" dirty="0">
                          <a:solidFill>
                            <a:srgbClr val="000000"/>
                          </a:solidFill>
                          <a:effectLst/>
                          <a:latin typeface="微软雅黑" panose="020B0503020204020204" pitchFamily="34" charset="-122"/>
                          <a:ea typeface="微软雅黑" panose="020B0503020204020204" pitchFamily="34" charset="-122"/>
                        </a:rPr>
                        <a:t>11.28%</a:t>
                      </a:r>
                    </a:p>
                  </a:txBody>
                  <a:tcPr marL="0" marR="0" marT="0" marB="0" anchor="b">
                    <a:lnL>
                      <a:noFill/>
                    </a:lnL>
                    <a:lnR>
                      <a:noFill/>
                    </a:lnR>
                    <a:lnT>
                      <a:noFill/>
                    </a:lnT>
                    <a:lnB>
                      <a:noFill/>
                    </a:lnB>
                  </a:tcPr>
                </a:tc>
                <a:extLst>
                  <a:ext uri="{0D108BD9-81ED-4DB2-BD59-A6C34878D82A}">
                    <a16:rowId xmlns:a16="http://schemas.microsoft.com/office/drawing/2014/main" val="10010"/>
                  </a:ext>
                </a:extLst>
              </a:tr>
            </a:tbl>
          </a:graphicData>
        </a:graphic>
      </p:graphicFrame>
      <p:graphicFrame>
        <p:nvGraphicFramePr>
          <p:cNvPr id="5" name="图表 4"/>
          <p:cNvGraphicFramePr/>
          <p:nvPr/>
        </p:nvGraphicFramePr>
        <p:xfrm>
          <a:off x="1774823" y="879815"/>
          <a:ext cx="8465275" cy="304448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图表 2"/>
          <p:cNvGraphicFramePr/>
          <p:nvPr/>
        </p:nvGraphicFramePr>
        <p:xfrm>
          <a:off x="1774825" y="829310"/>
          <a:ext cx="8622030" cy="314579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2"/>
            </p:custDataLst>
          </p:nvPr>
        </p:nvGraphicFramePr>
        <p:xfrm>
          <a:off x="1774825" y="3883024"/>
          <a:ext cx="8672058" cy="2592000"/>
        </p:xfrm>
        <a:graphic>
          <a:graphicData uri="http://schemas.openxmlformats.org/drawingml/2006/table">
            <a:tbl>
              <a:tblPr/>
              <a:tblGrid>
                <a:gridCol w="1599732">
                  <a:extLst>
                    <a:ext uri="{9D8B030D-6E8A-4147-A177-3AD203B41FA5}">
                      <a16:colId xmlns:a16="http://schemas.microsoft.com/office/drawing/2014/main" val="20000"/>
                    </a:ext>
                  </a:extLst>
                </a:gridCol>
                <a:gridCol w="1660160">
                  <a:extLst>
                    <a:ext uri="{9D8B030D-6E8A-4147-A177-3AD203B41FA5}">
                      <a16:colId xmlns:a16="http://schemas.microsoft.com/office/drawing/2014/main" val="20001"/>
                    </a:ext>
                  </a:extLst>
                </a:gridCol>
                <a:gridCol w="1927312">
                  <a:extLst>
                    <a:ext uri="{9D8B030D-6E8A-4147-A177-3AD203B41FA5}">
                      <a16:colId xmlns:a16="http://schemas.microsoft.com/office/drawing/2014/main" val="20002"/>
                    </a:ext>
                  </a:extLst>
                </a:gridCol>
                <a:gridCol w="1936854">
                  <a:extLst>
                    <a:ext uri="{9D8B030D-6E8A-4147-A177-3AD203B41FA5}">
                      <a16:colId xmlns:a16="http://schemas.microsoft.com/office/drawing/2014/main" val="20003"/>
                    </a:ext>
                  </a:extLst>
                </a:gridCol>
                <a:gridCol w="1548000">
                  <a:extLst>
                    <a:ext uri="{9D8B030D-6E8A-4147-A177-3AD203B41FA5}">
                      <a16:colId xmlns:a16="http://schemas.microsoft.com/office/drawing/2014/main" val="20004"/>
                    </a:ext>
                  </a:extLst>
                </a:gridCol>
              </a:tblGrid>
              <a:tr h="432000">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2022/2/28</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2022/3/31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10000"/>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688021.SH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奥福环保</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37.05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25.12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-32.21%</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1"/>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688305.SH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科德数控</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91.83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64.56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-29.70%</a:t>
                      </a:r>
                    </a:p>
                  </a:txBody>
                  <a:tcPr marL="0" marR="0" marT="0" marB="0" anchor="b">
                    <a:lnL>
                      <a:noFill/>
                    </a:lnL>
                    <a:lnR>
                      <a:noFill/>
                    </a:lnR>
                    <a:lnT>
                      <a:noFill/>
                    </a:lnT>
                    <a:lnB>
                      <a:noFill/>
                    </a:lnB>
                  </a:tcPr>
                </a:tc>
                <a:extLst>
                  <a:ext uri="{0D108BD9-81ED-4DB2-BD59-A6C34878D82A}">
                    <a16:rowId xmlns:a16="http://schemas.microsoft.com/office/drawing/2014/main" val="10002"/>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688007.SH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光峰科技</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132.70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93.31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-29.68%</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3"/>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688408.SH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中信博</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158.65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111.91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-29.46%</a:t>
                      </a:r>
                    </a:p>
                  </a:txBody>
                  <a:tcPr marL="0" marR="0" marT="0" marB="0" anchor="b">
                    <a:lnL>
                      <a:noFill/>
                    </a:lnL>
                    <a:lnR>
                      <a:noFill/>
                    </a:lnR>
                    <a:lnT>
                      <a:noFill/>
                    </a:lnT>
                    <a:lnB>
                      <a:noFill/>
                    </a:lnB>
                  </a:tcPr>
                </a:tc>
                <a:extLst>
                  <a:ext uri="{0D108BD9-81ED-4DB2-BD59-A6C34878D82A}">
                    <a16:rowId xmlns:a16="http://schemas.microsoft.com/office/drawing/2014/main" val="10004"/>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688036.SH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传音控股</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1085.65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766.50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-29.40%</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5"/>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688002.SH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睿创微纳</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282.35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200.52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-28.98%</a:t>
                      </a:r>
                    </a:p>
                  </a:txBody>
                  <a:tcPr marL="0" marR="0" marT="0" marB="0" anchor="b">
                    <a:lnL>
                      <a:noFill/>
                    </a:lnL>
                    <a:lnR>
                      <a:noFill/>
                    </a:lnR>
                    <a:lnT>
                      <a:noFill/>
                    </a:lnT>
                    <a:lnB>
                      <a:noFill/>
                    </a:lnB>
                  </a:tcPr>
                </a:tc>
                <a:extLst>
                  <a:ext uri="{0D108BD9-81ED-4DB2-BD59-A6C34878D82A}">
                    <a16:rowId xmlns:a16="http://schemas.microsoft.com/office/drawing/2014/main" val="10006"/>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688682.SH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霍莱沃</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52.53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37.31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-28.97%</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7"/>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688190.SH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云路股份</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117.96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85.78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-27.28%</a:t>
                      </a:r>
                    </a:p>
                  </a:txBody>
                  <a:tcPr marL="0" marR="0" marT="0" marB="0" anchor="b">
                    <a:lnL>
                      <a:noFill/>
                    </a:lnL>
                    <a:lnR>
                      <a:noFill/>
                    </a:lnR>
                    <a:lnT>
                      <a:noFill/>
                    </a:lnT>
                    <a:lnB>
                      <a:noFill/>
                    </a:lnB>
                  </a:tcPr>
                </a:tc>
                <a:extLst>
                  <a:ext uri="{0D108BD9-81ED-4DB2-BD59-A6C34878D82A}">
                    <a16:rowId xmlns:a16="http://schemas.microsoft.com/office/drawing/2014/main" val="10008"/>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688257.SH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新锐股份</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50.01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36.41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-27.19%</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9"/>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688580.SH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伟思医疗</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58.87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42.91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-27.11%</a:t>
                      </a:r>
                    </a:p>
                  </a:txBody>
                  <a:tcPr marL="0" marR="0" marT="0" marB="0" anchor="b">
                    <a:lnL>
                      <a:noFill/>
                    </a:lnL>
                    <a:lnR>
                      <a:noFill/>
                    </a:lnR>
                    <a:lnT>
                      <a:noFill/>
                    </a:lnT>
                    <a:lnB>
                      <a:noFill/>
                    </a:lnB>
                  </a:tcPr>
                </a:tc>
                <a:extLst>
                  <a:ext uri="{0D108BD9-81ED-4DB2-BD59-A6C34878D82A}">
                    <a16:rowId xmlns:a16="http://schemas.microsoft.com/office/drawing/2014/main" val="10010"/>
                  </a:ext>
                </a:extLst>
              </a:tr>
            </a:tbl>
          </a:graphicData>
        </a:graphic>
      </p:graphicFrame>
      <p:sp>
        <p:nvSpPr>
          <p:cNvPr id="5"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科创板</a:t>
            </a:r>
            <a:r>
              <a:rPr kumimoji="0" lang="en-US" altLang="zh-CN"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3</a:t>
            </a: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月总市值变化情况</a:t>
            </a:r>
          </a:p>
        </p:txBody>
      </p:sp>
      <p:graphicFrame>
        <p:nvGraphicFramePr>
          <p:cNvPr id="6" name="图表 5"/>
          <p:cNvGraphicFramePr/>
          <p:nvPr/>
        </p:nvGraphicFramePr>
        <p:xfrm>
          <a:off x="1774825" y="821690"/>
          <a:ext cx="8672195" cy="316801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778000" y="277200"/>
            <a:ext cx="1102360" cy="368935"/>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月小结</a:t>
            </a:r>
          </a:p>
        </p:txBody>
      </p:sp>
      <p:grpSp>
        <p:nvGrpSpPr>
          <p:cNvPr id="2" name="组合 1"/>
          <p:cNvGrpSpPr/>
          <p:nvPr/>
        </p:nvGrpSpPr>
        <p:grpSpPr>
          <a:xfrm>
            <a:off x="1789113" y="1020256"/>
            <a:ext cx="8642985" cy="5426271"/>
            <a:chOff x="1793876" y="920289"/>
            <a:chExt cx="8642985" cy="5076515"/>
          </a:xfrm>
        </p:grpSpPr>
        <p:sp>
          <p:nvSpPr>
            <p:cNvPr id="12" name="文本框 11"/>
            <p:cNvSpPr txBox="1"/>
            <p:nvPr/>
          </p:nvSpPr>
          <p:spPr>
            <a:xfrm>
              <a:off x="1793876" y="1326168"/>
              <a:ext cx="8632825" cy="2072712"/>
            </a:xfrm>
            <a:prstGeom prst="rect">
              <a:avLst/>
            </a:prstGeom>
            <a:noFill/>
          </p:spPr>
          <p:txBody>
            <a:bodyPr wrap="square" lIns="0" tIns="0" rIns="0" bIns="0" rtlCol="0">
              <a:spAutoFit/>
            </a:bodyPr>
            <a:lstStyle/>
            <a:p>
              <a:pPr marL="0" marR="0" lvl="0" indent="360045" algn="just" defTabSz="4572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月份，募集市场打破了持续遇冷的趋势，数量和规模均出现大幅反弹。数据上看，</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月共发生</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351</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起基金募集</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事件，</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募集数量总体环比增加404.63%</a:t>
              </a:r>
              <a:r>
                <a:rPr lang="zh-CN" sz="16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募资总额1208.90亿元，环比扩大602%。</a:t>
              </a:r>
            </a:p>
            <a:p>
              <a:pPr marL="0" marR="0" lvl="0" indent="360045" algn="just" defTabSz="4572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月投资市场与</a:t>
              </a:r>
              <a:r>
                <a:rPr kumimoji="0" 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上月相比数量规模双双上行</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，市场表现总体平稳。融资轮次上主要集中于</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轮和</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B</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轮。从行业偏好来看，融资数量分布较上月未发生明显变化，</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企业服务仍列第一；融资规模分布则发生较大变动，汽车交通和房产服务异军突起。</a:t>
              </a:r>
              <a:endPar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7" name="组合 6"/>
            <p:cNvGrpSpPr/>
            <p:nvPr/>
          </p:nvGrpSpPr>
          <p:grpSpPr>
            <a:xfrm>
              <a:off x="1794509" y="3512529"/>
              <a:ext cx="4690290" cy="357504"/>
              <a:chOff x="7171620" y="1230201"/>
              <a:chExt cx="3362812" cy="369869"/>
            </a:xfrm>
          </p:grpSpPr>
          <p:sp>
            <p:nvSpPr>
              <p:cNvPr id="8" name="矩形 7"/>
              <p:cNvSpPr/>
              <p:nvPr/>
            </p:nvSpPr>
            <p:spPr>
              <a:xfrm>
                <a:off x="7171620" y="1230201"/>
                <a:ext cx="3104998"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节奏总体平稳，并购市场由降转升</a:t>
                </a:r>
              </a:p>
            </p:txBody>
          </p:sp>
          <p:sp>
            <p:nvSpPr>
              <p:cNvPr id="9" name="等腰三角形 8"/>
              <p:cNvSpPr/>
              <p:nvPr/>
            </p:nvSpPr>
            <p:spPr>
              <a:xfrm rot="5400000">
                <a:off x="10220591" y="1286229"/>
                <a:ext cx="369868" cy="257813"/>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sp>
          <p:nvSpPr>
            <p:cNvPr id="10" name="文本框 9"/>
            <p:cNvSpPr txBox="1"/>
            <p:nvPr/>
          </p:nvSpPr>
          <p:spPr>
            <a:xfrm>
              <a:off x="1794510" y="3578343"/>
              <a:ext cx="8642351" cy="2418461"/>
            </a:xfrm>
            <a:prstGeom prst="rect">
              <a:avLst/>
            </a:prstGeom>
            <a:noFill/>
          </p:spPr>
          <p:txBody>
            <a:bodyPr wrap="square" lIns="0" tIns="0" rIns="0" bIns="0" rtlCol="0">
              <a:spAutoFit/>
            </a:bodyPr>
            <a:lstStyle/>
            <a:p>
              <a:pPr marL="0" marR="0" lvl="0" indent="360045" algn="just" defTabSz="457200" rtl="0" eaLnBrk="1" fontAlgn="auto" latinLnBrk="0" hangingPunct="1">
                <a:lnSpc>
                  <a:spcPct val="150000"/>
                </a:lnSpc>
                <a:spcBef>
                  <a:spcPts val="0"/>
                </a:spcBef>
                <a:spcAft>
                  <a:spcPts val="0"/>
                </a:spcAft>
                <a:buClrTx/>
                <a:buSzTx/>
                <a:buFontTx/>
                <a:buNone/>
                <a:defRPr/>
              </a:pPr>
              <a:endPar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360045" algn="just" defTabSz="4572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月份</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节奏总体稳定</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当月</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共有</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7</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家企业上市，较</a:t>
              </a:r>
              <a:r>
                <a:rPr kumimoji="0" 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上</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月增加</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20</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家，同比来看，略低于</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2021</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月的</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39</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家</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募资规模同比环比均有所扩大，</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退出数量也大幅增加。</a:t>
              </a:r>
              <a:endPar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360045" algn="just" defTabSz="457200" rtl="0" eaLnBrk="1" fontAlgn="auto" latinLnBrk="0" hangingPunct="1">
                <a:lnSpc>
                  <a:spcPct val="15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并购市场方面，</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月市场景气度回升，</a:t>
              </a:r>
              <a:r>
                <a:rPr lang="zh-CN" altLang="en-US" sz="160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并购数量环比大幅增加，规模更是扩大三倍以上。</a:t>
              </a:r>
              <a:endPar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360045" algn="just" defTabSz="4572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份，国内外疫情依旧成为市场影响主因；货币方面，美联储召开议息会议，透露最早可能在5月启动缩表，同时货币政策收紧或将提速，市场对美联储加息次数再次上调。市场短期进一步上行面临相当大的阻力。</a:t>
              </a:r>
              <a:endPar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13" name="组合 12"/>
            <p:cNvGrpSpPr/>
            <p:nvPr/>
          </p:nvGrpSpPr>
          <p:grpSpPr>
            <a:xfrm>
              <a:off x="1793876" y="920289"/>
              <a:ext cx="4646941" cy="357505"/>
              <a:chOff x="7222718" y="716015"/>
              <a:chExt cx="3814471" cy="369870"/>
            </a:xfrm>
          </p:grpSpPr>
          <p:sp>
            <p:nvSpPr>
              <p:cNvPr id="14" name="矩形 13"/>
              <p:cNvSpPr/>
              <p:nvPr/>
            </p:nvSpPr>
            <p:spPr>
              <a:xfrm>
                <a:off x="7222718" y="716016"/>
                <a:ext cx="3531425"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lang="zh-CN" altLang="en-US"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募集</a:t>
                </a: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市场大幅回暖，投资市场相对平稳</a:t>
                </a:r>
              </a:p>
            </p:txBody>
          </p:sp>
          <p:sp>
            <p:nvSpPr>
              <p:cNvPr id="15" name="等腰三角形 14"/>
              <p:cNvSpPr/>
              <p:nvPr/>
            </p:nvSpPr>
            <p:spPr>
              <a:xfrm rot="5400000">
                <a:off x="10710732" y="759426"/>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pSp>
    </p:spTree>
    <p:custDataLst>
      <p:tags r:id="rId1"/>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IPO</a:t>
            </a:r>
            <a:endParaRPr lang="zh-CN" altLang="en-US" sz="16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文本框 5"/>
          <p:cNvSpPr txBox="1"/>
          <p:nvPr/>
        </p:nvSpPr>
        <p:spPr>
          <a:xfrm>
            <a:off x="3298365" y="3115283"/>
            <a:ext cx="2087308"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投资市场表现平稳，数量规模均有增加。</a:t>
            </a:r>
          </a:p>
        </p:txBody>
      </p:sp>
      <p:sp>
        <p:nvSpPr>
          <p:cNvPr id="7" name="文本框 6"/>
          <p:cNvSpPr txBox="1"/>
          <p:nvPr/>
        </p:nvSpPr>
        <p:spPr>
          <a:xfrm>
            <a:off x="3332357" y="4210001"/>
            <a:ext cx="2019324"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sym typeface="微软雅黑" panose="020B0503020204020204" pitchFamily="34" charset="-122"/>
              </a:rPr>
              <a:t>IPO</a:t>
            </a:r>
            <a:r>
              <a:rPr lang="zh-CN" altLang="en-US" dirty="0">
                <a:sym typeface="微软雅黑" panose="020B0503020204020204" pitchFamily="34" charset="-122"/>
              </a:rPr>
              <a:t>节奏总体平稳，</a:t>
            </a:r>
            <a:endParaRPr lang="en-US" altLang="zh-CN" dirty="0">
              <a:sym typeface="微软雅黑" panose="020B0503020204020204" pitchFamily="34" charset="-122"/>
            </a:endParaRPr>
          </a:p>
          <a:p>
            <a:r>
              <a:rPr lang="zh-CN" altLang="en-US" dirty="0">
                <a:sym typeface="微软雅黑" panose="020B0503020204020204" pitchFamily="34" charset="-122"/>
              </a:rPr>
              <a:t>退出基金大幅增多。</a:t>
            </a:r>
            <a:endParaRPr lang="en-US" altLang="zh-CN" dirty="0">
              <a:sym typeface="微软雅黑" panose="020B0503020204020204" pitchFamily="34" charset="-122"/>
            </a:endParaRPr>
          </a:p>
        </p:txBody>
      </p:sp>
      <p:sp>
        <p:nvSpPr>
          <p:cNvPr id="8" name="矩形 7"/>
          <p:cNvSpPr/>
          <p:nvPr/>
        </p:nvSpPr>
        <p:spPr>
          <a:xfrm>
            <a:off x="6108581" y="309786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新三板</a:t>
            </a:r>
          </a:p>
        </p:txBody>
      </p:sp>
      <p:sp>
        <p:nvSpPr>
          <p:cNvPr id="9" name="文本框 8"/>
          <p:cNvSpPr txBox="1"/>
          <p:nvPr/>
        </p:nvSpPr>
        <p:spPr>
          <a:xfrm>
            <a:off x="7101240" y="3157854"/>
            <a:ext cx="2309460"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市场整体表现平稳，</a:t>
            </a:r>
            <a:endParaRPr lang="en-US" altLang="zh-CN" dirty="0">
              <a:sym typeface="微软雅黑" panose="020B0503020204020204" pitchFamily="34" charset="-122"/>
            </a:endParaRPr>
          </a:p>
          <a:p>
            <a:r>
              <a:rPr lang="zh-CN" altLang="en-US" dirty="0">
                <a:sym typeface="微软雅黑" panose="020B0503020204020204" pitchFamily="34" charset="-122"/>
              </a:rPr>
              <a:t>进撤规模有所扩大。</a:t>
            </a:r>
            <a:endParaRPr lang="en-US" altLang="zh-CN" dirty="0">
              <a:sym typeface="微软雅黑" panose="020B0503020204020204" pitchFamily="34" charset="-122"/>
            </a:endParaRPr>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并购</a:t>
            </a:r>
          </a:p>
        </p:txBody>
      </p:sp>
      <p:sp>
        <p:nvSpPr>
          <p:cNvPr id="11" name="文本框 10"/>
          <p:cNvSpPr txBox="1"/>
          <p:nvPr/>
        </p:nvSpPr>
        <p:spPr>
          <a:xfrm>
            <a:off x="7101240" y="2048214"/>
            <a:ext cx="2207860"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并购市场由降转升，</a:t>
            </a:r>
            <a:endParaRPr lang="en-US" altLang="zh-CN" dirty="0">
              <a:sym typeface="微软雅黑" panose="020B0503020204020204" pitchFamily="34" charset="-122"/>
            </a:endParaRPr>
          </a:p>
          <a:p>
            <a:r>
              <a:rPr lang="zh-CN" altLang="en-US" dirty="0">
                <a:sym typeface="微软雅黑" panose="020B0503020204020204" pitchFamily="34" charset="-122"/>
              </a:rPr>
              <a:t>规模数量双双暴增。</a:t>
            </a:r>
            <a:endParaRPr lang="en-US" altLang="zh-CN" dirty="0">
              <a:sym typeface="微软雅黑" panose="020B0503020204020204" pitchFamily="34" charset="-122"/>
            </a:endParaRPr>
          </a:p>
        </p:txBody>
      </p:sp>
      <p:sp>
        <p:nvSpPr>
          <p:cNvPr id="18" name="矩形 17"/>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募集</a:t>
            </a:r>
          </a:p>
        </p:txBody>
      </p:sp>
      <p:sp>
        <p:nvSpPr>
          <p:cNvPr id="20" name="矩形 19"/>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投资</a:t>
            </a:r>
          </a:p>
        </p:txBody>
      </p:sp>
      <p:sp>
        <p:nvSpPr>
          <p:cNvPr id="21" name="矩形 20"/>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科创板</a:t>
            </a:r>
          </a:p>
        </p:txBody>
      </p:sp>
      <p:sp>
        <p:nvSpPr>
          <p:cNvPr id="22" name="文本框 21"/>
          <p:cNvSpPr txBox="1"/>
          <p:nvPr/>
        </p:nvSpPr>
        <p:spPr>
          <a:xfrm>
            <a:off x="7104659" y="4219574"/>
            <a:ext cx="2001241"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科创板表现低迷，</a:t>
            </a:r>
            <a:endParaRPr lang="en-US" altLang="zh-CN" dirty="0">
              <a:sym typeface="微软雅黑" panose="020B0503020204020204" pitchFamily="34" charset="-122"/>
            </a:endParaRPr>
          </a:p>
          <a:p>
            <a:r>
              <a:rPr lang="zh-CN" altLang="en-US" sz="1800" b="0" i="0" u="none" strike="noStrike" dirty="0">
                <a:effectLst/>
                <a:sym typeface="微软雅黑" panose="020B0503020204020204" pitchFamily="34" charset="-122"/>
              </a:rPr>
              <a:t>近九成市值下跌。</a:t>
            </a:r>
            <a:endParaRPr lang="en-US" altLang="zh-CN" dirty="0">
              <a:sym typeface="微软雅黑" panose="020B0503020204020204" pitchFamily="34" charset="-122"/>
            </a:endParaRPr>
          </a:p>
        </p:txBody>
      </p:sp>
      <p:sp>
        <p:nvSpPr>
          <p:cNvPr id="13" name="文本框 12"/>
          <p:cNvSpPr txBox="1"/>
          <p:nvPr/>
        </p:nvSpPr>
        <p:spPr>
          <a:xfrm>
            <a:off x="3332357" y="2067262"/>
            <a:ext cx="2087308"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募集市场大幅回暖，数量规模反弹明显。</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txBox="1">
            <a:spLocks noChangeArrowheads="1"/>
          </p:cNvSpPr>
          <p:nvPr/>
        </p:nvSpPr>
        <p:spPr bwMode="auto">
          <a:xfrm>
            <a:off x="1774825" y="277200"/>
            <a:ext cx="842645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募集</a:t>
            </a:r>
          </a:p>
        </p:txBody>
      </p:sp>
      <p:sp>
        <p:nvSpPr>
          <p:cNvPr id="14" name="文本框 13"/>
          <p:cNvSpPr txBox="1"/>
          <p:nvPr/>
        </p:nvSpPr>
        <p:spPr>
          <a:xfrm>
            <a:off x="2248078" y="5263552"/>
            <a:ext cx="1563903" cy="368935"/>
          </a:xfrm>
          <a:prstGeom prst="rect">
            <a:avLst/>
          </a:prstGeom>
          <a:noFill/>
        </p:spPr>
        <p:txBody>
          <a:bodyPr wrap="square" lIns="0" tIns="0" rIns="0" bIns="0" rtlCol="0">
            <a:spAutoFit/>
          </a:bodyPr>
          <a:lstStyle/>
          <a:p>
            <a:r>
              <a:rPr lang="en-US" altLang="zh-CN" sz="2400" dirty="0">
                <a:solidFill>
                  <a:srgbClr val="E46C0A"/>
                </a:solidFill>
                <a:latin typeface="微软雅黑" panose="020B0503020204020204" pitchFamily="34" charset="-122"/>
                <a:ea typeface="微软雅黑" panose="020B0503020204020204" pitchFamily="34" charset="-122"/>
                <a:sym typeface="微软雅黑" panose="020B0503020204020204" pitchFamily="34" charset="-122"/>
              </a:rPr>
              <a:t>404.63%</a:t>
            </a:r>
            <a:endParaRPr lang="en-US" altLang="zh-CN" sz="2400" dirty="0">
              <a:solidFill>
                <a:srgbClr val="E46C0A"/>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5" name="文本框 14"/>
          <p:cNvSpPr txBox="1"/>
          <p:nvPr/>
        </p:nvSpPr>
        <p:spPr>
          <a:xfrm>
            <a:off x="2246846" y="6069999"/>
            <a:ext cx="1236980" cy="368935"/>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E46C0A"/>
                </a:solidFill>
                <a:latin typeface="微软雅黑" panose="020B0503020204020204" pitchFamily="34" charset="-122"/>
                <a:ea typeface="微软雅黑" panose="020B0503020204020204" pitchFamily="34" charset="-122"/>
                <a:cs typeface="+mn-cs"/>
                <a:sym typeface="微软雅黑" panose="020B0503020204020204" pitchFamily="34" charset="-122"/>
              </a:rPr>
              <a:t>602.00%</a:t>
            </a:r>
          </a:p>
        </p:txBody>
      </p:sp>
      <p:sp>
        <p:nvSpPr>
          <p:cNvPr id="16" name="文本框 15"/>
          <p:cNvSpPr txBox="1"/>
          <p:nvPr/>
        </p:nvSpPr>
        <p:spPr>
          <a:xfrm>
            <a:off x="2170060" y="5005201"/>
            <a:ext cx="1418978"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募集金额</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环比</a:t>
            </a:r>
          </a:p>
        </p:txBody>
      </p:sp>
      <p:sp>
        <p:nvSpPr>
          <p:cNvPr id="17" name="文本框 16"/>
          <p:cNvSpPr txBox="1"/>
          <p:nvPr/>
        </p:nvSpPr>
        <p:spPr>
          <a:xfrm>
            <a:off x="2176168" y="5815245"/>
            <a:ext cx="1418978" cy="338554"/>
          </a:xfrm>
          <a:prstGeom prst="rect">
            <a:avLst/>
          </a:prstGeom>
          <a:noFill/>
        </p:spPr>
        <p:txBody>
          <a:bodyPr wrap="none" rtlCol="0">
            <a:spAutoFit/>
          </a:bodyPr>
          <a:lstStyle>
            <a:defPPr>
              <a:defRPr lang="zh-CN"/>
            </a:defPPr>
            <a:lvl1pPr>
              <a:defRPr sz="1400"/>
            </a:lvl1p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募集事件</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环比</a:t>
            </a:r>
          </a:p>
        </p:txBody>
      </p:sp>
      <p:grpSp>
        <p:nvGrpSpPr>
          <p:cNvPr id="19" name="组合 18"/>
          <p:cNvGrpSpPr/>
          <p:nvPr/>
        </p:nvGrpSpPr>
        <p:grpSpPr>
          <a:xfrm>
            <a:off x="1774826" y="4621104"/>
            <a:ext cx="2428874" cy="309671"/>
            <a:chOff x="7265361" y="761312"/>
            <a:chExt cx="3114359" cy="369868"/>
          </a:xfrm>
        </p:grpSpPr>
        <p:sp>
          <p:nvSpPr>
            <p:cNvPr id="20" name="矩形 19"/>
            <p:cNvSpPr/>
            <p:nvPr/>
          </p:nvSpPr>
          <p:spPr>
            <a:xfrm>
              <a:off x="7265361" y="761312"/>
              <a:ext cx="2796288" cy="369868"/>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募集市场大幅回暖</a:t>
              </a:r>
            </a:p>
          </p:txBody>
        </p:sp>
        <p:sp>
          <p:nvSpPr>
            <p:cNvPr id="21" name="等腰三角形 20"/>
            <p:cNvSpPr/>
            <p:nvPr/>
          </p:nvSpPr>
          <p:spPr>
            <a:xfrm rot="5400000">
              <a:off x="10035750" y="787209"/>
              <a:ext cx="369868" cy="318073"/>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3" name="箭头: 下 22"/>
          <p:cNvSpPr/>
          <p:nvPr/>
        </p:nvSpPr>
        <p:spPr>
          <a:xfrm flipV="1">
            <a:off x="1774825" y="5876925"/>
            <a:ext cx="419576" cy="461667"/>
          </a:xfrm>
          <a:prstGeom prst="downArrow">
            <a:avLst/>
          </a:prstGeom>
          <a:solidFill>
            <a:srgbClr val="E46C0A"/>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箭头: 下 24"/>
          <p:cNvSpPr/>
          <p:nvPr/>
        </p:nvSpPr>
        <p:spPr>
          <a:xfrm flipV="1">
            <a:off x="1774825" y="5079015"/>
            <a:ext cx="419576" cy="461667"/>
          </a:xfrm>
          <a:prstGeom prst="downArrow">
            <a:avLst/>
          </a:prstGeom>
          <a:solidFill>
            <a:srgbClr val="E46C0A"/>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latin typeface="微软雅黑" panose="020B0503020204020204" pitchFamily="34" charset="-122"/>
              <a:ea typeface="微软雅黑" panose="020B0503020204020204" pitchFamily="34" charset="-122"/>
              <a:sym typeface="微软雅黑" panose="020B0503020204020204" pitchFamily="34" charset="-122"/>
            </a:endParaRPr>
          </a:p>
        </p:txBody>
      </p:sp>
      <p:graphicFrame>
        <p:nvGraphicFramePr>
          <p:cNvPr id="26" name="图表 25"/>
          <p:cNvGraphicFramePr/>
          <p:nvPr/>
        </p:nvGraphicFramePr>
        <p:xfrm>
          <a:off x="1774825" y="1017453"/>
          <a:ext cx="8642350" cy="3625850"/>
        </p:xfrm>
        <a:graphic>
          <a:graphicData uri="http://schemas.openxmlformats.org/drawingml/2006/chart">
            <c:chart xmlns:c="http://schemas.openxmlformats.org/drawingml/2006/chart" xmlns:r="http://schemas.openxmlformats.org/officeDocument/2006/relationships" r:id="rId3"/>
          </a:graphicData>
        </a:graphic>
      </p:graphicFrame>
      <p:sp>
        <p:nvSpPr>
          <p:cNvPr id="4" name="文本框 3"/>
          <p:cNvSpPr txBox="1"/>
          <p:nvPr/>
        </p:nvSpPr>
        <p:spPr>
          <a:xfrm>
            <a:off x="4203383" y="5231875"/>
            <a:ext cx="6481762" cy="922020"/>
          </a:xfrm>
          <a:prstGeom prst="rect">
            <a:avLst/>
          </a:prstGeom>
          <a:noFill/>
        </p:spPr>
        <p:txBody>
          <a:bodyPr wrap="square" rtlCol="0">
            <a:spAutoFit/>
          </a:bodyPr>
          <a:lstStyle/>
          <a:p>
            <a:pPr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月募集市场一扫</a:t>
            </a:r>
            <a:r>
              <a:rPr lang="zh-CN" dirty="0">
                <a:latin typeface="微软雅黑" panose="020B0503020204020204" pitchFamily="34" charset="-122"/>
                <a:ea typeface="微软雅黑" panose="020B0503020204020204" pitchFamily="34" charset="-122"/>
                <a:sym typeface="微软雅黑" panose="020B0503020204020204" pitchFamily="34" charset="-122"/>
              </a:rPr>
              <a:t>新年</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以来的阴霾，呈现大幅回暖之势。</a:t>
            </a:r>
          </a:p>
          <a:p>
            <a:pPr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351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起基金募集事件，募资总额</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1208.90</a:t>
            </a:r>
            <a:r>
              <a:rPr lang="zh-CN" altLang="en-US"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亿元</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p>
        </p:txBody>
      </p:sp>
      <p:graphicFrame>
        <p:nvGraphicFramePr>
          <p:cNvPr id="2" name="表格 1"/>
          <p:cNvGraphicFramePr/>
          <p:nvPr/>
        </p:nvGraphicFramePr>
        <p:xfrm>
          <a:off x="5788025" y="3315970"/>
          <a:ext cx="615950" cy="226060"/>
        </p:xfrm>
        <a:graphic>
          <a:graphicData uri="http://schemas.openxmlformats.org/drawingml/2006/table">
            <a:tbl>
              <a:tblPr firstRow="1" bandRow="1">
                <a:tableStyleId>{5C22544A-7EE6-4342-B048-85BDC9FD1C3A}</a:tableStyleId>
              </a:tblPr>
              <a:tblGrid>
                <a:gridCol w="615950">
                  <a:extLst>
                    <a:ext uri="{9D8B030D-6E8A-4147-A177-3AD203B41FA5}">
                      <a16:colId xmlns:a16="http://schemas.microsoft.com/office/drawing/2014/main" val="20000"/>
                    </a:ext>
                  </a:extLst>
                </a:gridCol>
              </a:tblGrid>
              <a:tr h="165100">
                <a:tc>
                  <a:txBody>
                    <a:bodyPr/>
                    <a:lstStyle/>
                    <a:p>
                      <a:pPr indent="0">
                        <a:buNone/>
                      </a:pPr>
                      <a:r>
                        <a:rPr lang="en-US" sz="1100" b="0">
                          <a:solidFill>
                            <a:srgbClr val="000000"/>
                          </a:solidFill>
                          <a:latin typeface="等线" panose="02010600030101010101" pitchFamily="2" charset="-122"/>
                        </a:rPr>
                        <a:t>404.63%</a:t>
                      </a:r>
                      <a:endParaRPr lang="en-US" altLang="en-US" sz="1100" b="0">
                        <a:solidFill>
                          <a:srgbClr val="000000"/>
                        </a:solidFill>
                        <a:latin typeface="等线" panose="02010600030101010101" pitchFamily="2" charset="-122"/>
                      </a:endParaRPr>
                    </a:p>
                  </a:txBody>
                  <a:tcPr marL="12700" marR="12700" marT="12700" anchor="ctr">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774825" y="5268913"/>
            <a:ext cx="9617075" cy="1198880"/>
          </a:xfrm>
          <a:prstGeom prst="rect">
            <a:avLst/>
          </a:prstGeom>
          <a:noFill/>
        </p:spPr>
        <p:txBody>
          <a:bodyPr wrap="square" rtlCol="0">
            <a:spAutoFit/>
          </a:bodyPr>
          <a:lstStyle/>
          <a:p>
            <a:pPr indent="457200"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月一级市场共有</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351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起基金募集事件，数量最多的为创业投资基金及股权投资基金。</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gn="just">
              <a:lnSpc>
                <a:spcPct val="150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募集数量总体环比</a:t>
            </a:r>
            <a:r>
              <a:rPr lang="zh-CN" altLang="en-US" sz="2400" dirty="0">
                <a:solidFill>
                  <a:srgbClr val="E46C0A"/>
                </a:solidFill>
                <a:latin typeface="微软雅黑" panose="020B0503020204020204" pitchFamily="34" charset="-122"/>
                <a:ea typeface="微软雅黑" panose="020B0503020204020204" pitchFamily="34" charset="-122"/>
                <a:sym typeface="微软雅黑" panose="020B0503020204020204" pitchFamily="34" charset="-122"/>
              </a:rPr>
              <a:t>增加</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602%</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月募资总额</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1208.90</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亿元，环比</a:t>
            </a:r>
            <a:r>
              <a:rPr lang="zh-CN" altLang="en-US" sz="2400" dirty="0">
                <a:solidFill>
                  <a:srgbClr val="E46C0A"/>
                </a:solidFill>
                <a:latin typeface="微软雅黑" panose="020B0503020204020204" pitchFamily="34" charset="-122"/>
                <a:ea typeface="微软雅黑" panose="020B0503020204020204" pitchFamily="34" charset="-122"/>
                <a:sym typeface="微软雅黑" panose="020B0503020204020204" pitchFamily="34" charset="-122"/>
              </a:rPr>
              <a:t>扩大</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404.63%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募集</a:t>
            </a:r>
          </a:p>
        </p:txBody>
      </p:sp>
      <p:grpSp>
        <p:nvGrpSpPr>
          <p:cNvPr id="11" name="组合 10"/>
          <p:cNvGrpSpPr/>
          <p:nvPr/>
        </p:nvGrpSpPr>
        <p:grpSpPr>
          <a:xfrm>
            <a:off x="1774826" y="4905375"/>
            <a:ext cx="2390774" cy="36000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募集市场回暖</a:t>
              </a:r>
              <a:endParaRPr lang="en-US" altLang="zh-CN"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aphicFrame>
        <p:nvGraphicFramePr>
          <p:cNvPr id="2" name="表格 1"/>
          <p:cNvGraphicFramePr>
            <a:graphicFrameLocks noGrp="1"/>
          </p:cNvGraphicFramePr>
          <p:nvPr>
            <p:custDataLst>
              <p:tags r:id="rId1"/>
            </p:custDataLst>
          </p:nvPr>
        </p:nvGraphicFramePr>
        <p:xfrm>
          <a:off x="1774825" y="939801"/>
          <a:ext cx="8642350" cy="3784600"/>
        </p:xfrm>
        <a:graphic>
          <a:graphicData uri="http://schemas.openxmlformats.org/drawingml/2006/table">
            <a:tbl>
              <a:tblPr/>
              <a:tblGrid>
                <a:gridCol w="3175667">
                  <a:extLst>
                    <a:ext uri="{9D8B030D-6E8A-4147-A177-3AD203B41FA5}">
                      <a16:colId xmlns:a16="http://schemas.microsoft.com/office/drawing/2014/main" val="20000"/>
                    </a:ext>
                  </a:extLst>
                </a:gridCol>
                <a:gridCol w="2291016">
                  <a:extLst>
                    <a:ext uri="{9D8B030D-6E8A-4147-A177-3AD203B41FA5}">
                      <a16:colId xmlns:a16="http://schemas.microsoft.com/office/drawing/2014/main" val="20001"/>
                    </a:ext>
                  </a:extLst>
                </a:gridCol>
                <a:gridCol w="3175667">
                  <a:extLst>
                    <a:ext uri="{9D8B030D-6E8A-4147-A177-3AD203B41FA5}">
                      <a16:colId xmlns:a16="http://schemas.microsoft.com/office/drawing/2014/main" val="20002"/>
                    </a:ext>
                  </a:extLst>
                </a:gridCol>
              </a:tblGrid>
              <a:tr h="526334">
                <a:tc gridSpan="3">
                  <a:txBody>
                    <a:bodyPr/>
                    <a:lstStyle/>
                    <a:p>
                      <a:pPr algn="ctr" fontAlgn="ct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月基金募集数量及规模</a:t>
                      </a:r>
                    </a:p>
                  </a:txBody>
                  <a:tcPr marL="9525" marR="9525" marT="9525" marB="0" anchor="ctr">
                    <a:lnL>
                      <a:noFill/>
                    </a:lnL>
                    <a:lnR>
                      <a:noFill/>
                    </a:lnR>
                    <a:lnT>
                      <a:noFill/>
                    </a:lnT>
                    <a:lnB>
                      <a:noFill/>
                    </a:lnB>
                  </a:tcPr>
                </a:tc>
                <a:tc hMerge="1">
                  <a:txBody>
                    <a:bodyPr/>
                    <a:lstStyle/>
                    <a:p>
                      <a:endParaRPr lang="zh-CN"/>
                    </a:p>
                  </a:txBody>
                  <a:tcPr/>
                </a:tc>
                <a:tc hMerge="1">
                  <a:txBody>
                    <a:bodyPr/>
                    <a:lstStyle/>
                    <a:p>
                      <a:endParaRPr lang="zh-CN"/>
                    </a:p>
                  </a:txBody>
                  <a:tcPr/>
                </a:tc>
                <a:extLst>
                  <a:ext uri="{0D108BD9-81ED-4DB2-BD59-A6C34878D82A}">
                    <a16:rowId xmlns:a16="http://schemas.microsoft.com/office/drawing/2014/main" val="10000"/>
                  </a:ext>
                </a:extLst>
              </a:tr>
              <a:tr h="642356">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募集规模</a:t>
                      </a:r>
                      <a:b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b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（人民币亿元）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10001"/>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成长基金</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58</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1034.35</a:t>
                      </a: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创业投资基金</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192</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174.55</a:t>
                      </a: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股权投资基金</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98</a:t>
                      </a:r>
                    </a:p>
                  </a:txBody>
                  <a:tcPr marL="9525" marR="9525" marT="9525" marB="0" anchor="ctr">
                    <a:lnL>
                      <a:noFill/>
                    </a:lnL>
                    <a:lnR>
                      <a:noFill/>
                    </a:lnR>
                    <a:lnT>
                      <a:noFill/>
                    </a:lnT>
                    <a:lnB>
                      <a:noFill/>
                    </a:lnB>
                  </a:tcPr>
                </a:tc>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523182">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私募股权投资基金</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23182">
                <a:tc>
                  <a:txBody>
                    <a:bodyPr/>
                    <a:lstStyle/>
                    <a:p>
                      <a:pPr algn="ctr" fontAlgn="ctr"/>
                      <a:r>
                        <a:rPr lang="zh-CN" altLang="en-US"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合计</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tc>
                  <a:txBody>
                    <a:bodyPr/>
                    <a:lstStyle/>
                    <a:p>
                      <a:pPr marL="0" algn="ctr" defTabSz="685800" rtl="0" eaLnBrk="1" fontAlgn="ctr" latinLnBrk="0" hangingPunct="1"/>
                      <a:r>
                        <a:rPr lang="en-US" altLang="zh-CN" sz="1800" b="1"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351</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tc>
                  <a:txBody>
                    <a:bodyPr/>
                    <a:lstStyle/>
                    <a:p>
                      <a:pPr marL="0" algn="ctr" defTabSz="685800" rtl="0" eaLnBrk="1" fontAlgn="ctr" latinLnBrk="0" hangingPunct="1"/>
                      <a:r>
                        <a:rPr lang="en-US" altLang="zh-CN" sz="1800" b="1"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1208.90</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graphicFrame>
        <p:nvGraphicFramePr>
          <p:cNvPr id="8" name="表格 7"/>
          <p:cNvGraphicFramePr>
            <a:graphicFrameLocks noGrp="1"/>
          </p:cNvGraphicFramePr>
          <p:nvPr>
            <p:custDataLst>
              <p:tags r:id="rId1"/>
            </p:custDataLst>
          </p:nvPr>
        </p:nvGraphicFramePr>
        <p:xfrm>
          <a:off x="1765299" y="914400"/>
          <a:ext cx="8642351" cy="5244785"/>
        </p:xfrm>
        <a:graphic>
          <a:graphicData uri="http://schemas.openxmlformats.org/drawingml/2006/table">
            <a:tbl>
              <a:tblPr/>
              <a:tblGrid>
                <a:gridCol w="3105995">
                  <a:extLst>
                    <a:ext uri="{9D8B030D-6E8A-4147-A177-3AD203B41FA5}">
                      <a16:colId xmlns:a16="http://schemas.microsoft.com/office/drawing/2014/main" val="20000"/>
                    </a:ext>
                  </a:extLst>
                </a:gridCol>
                <a:gridCol w="2478541">
                  <a:extLst>
                    <a:ext uri="{9D8B030D-6E8A-4147-A177-3AD203B41FA5}">
                      <a16:colId xmlns:a16="http://schemas.microsoft.com/office/drawing/2014/main" val="20001"/>
                    </a:ext>
                  </a:extLst>
                </a:gridCol>
                <a:gridCol w="3057815">
                  <a:extLst>
                    <a:ext uri="{9D8B030D-6E8A-4147-A177-3AD203B41FA5}">
                      <a16:colId xmlns:a16="http://schemas.microsoft.com/office/drawing/2014/main" val="20002"/>
                    </a:ext>
                  </a:extLst>
                </a:gridCol>
              </a:tblGrid>
              <a:tr h="337770">
                <a:tc gridSpan="3">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月中国</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PEVC</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案例行业分布及规模</a:t>
                      </a:r>
                    </a:p>
                  </a:txBody>
                  <a:tcPr marL="0" marR="0" marT="0" marB="0" anchor="ctr">
                    <a:lnL>
                      <a:noFill/>
                    </a:lnL>
                    <a:lnR>
                      <a:noFill/>
                    </a:lnR>
                    <a:lnT>
                      <a:noFill/>
                    </a:lnT>
                    <a:lnB>
                      <a:noFill/>
                    </a:lnB>
                  </a:tcPr>
                </a:tc>
                <a:tc hMerge="1">
                  <a:txBody>
                    <a:bodyPr/>
                    <a:lstStyle/>
                    <a:p>
                      <a:endParaRPr lang="zh-CN"/>
                    </a:p>
                  </a:txBody>
                  <a:tcPr/>
                </a:tc>
                <a:tc hMerge="1">
                  <a:txBody>
                    <a:bodyPr/>
                    <a:lstStyle/>
                    <a:p>
                      <a:endParaRPr lang="zh-CN"/>
                    </a:p>
                  </a:txBody>
                  <a:tcPr/>
                </a:tc>
                <a:extLst>
                  <a:ext uri="{0D108BD9-81ED-4DB2-BD59-A6C34878D82A}">
                    <a16:rowId xmlns:a16="http://schemas.microsoft.com/office/drawing/2014/main" val="10000"/>
                  </a:ext>
                </a:extLst>
              </a:tr>
              <a:tr h="407721">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行业</a:t>
                      </a:r>
                    </a:p>
                  </a:txBody>
                  <a:tcPr marL="0" marR="0" marT="0"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案例数量</a:t>
                      </a:r>
                    </a:p>
                  </a:txBody>
                  <a:tcPr marL="0" marR="0" marT="0"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融资金额（人民币 亿元）</a:t>
                      </a:r>
                    </a:p>
                  </a:txBody>
                  <a:tcPr marL="0" marR="0" marT="0" marB="0" anchor="ctr">
                    <a:lnL>
                      <a:noFill/>
                    </a:lnL>
                    <a:lnR>
                      <a:noFill/>
                    </a:lnR>
                    <a:lnT>
                      <a:noFill/>
                    </a:lnT>
                    <a:lnB>
                      <a:noFill/>
                    </a:lnB>
                    <a:solidFill>
                      <a:srgbClr val="0070C0"/>
                    </a:solidFill>
                  </a:tcPr>
                </a:tc>
                <a:extLst>
                  <a:ext uri="{0D108BD9-81ED-4DB2-BD59-A6C34878D82A}">
                    <a16:rowId xmlns:a16="http://schemas.microsoft.com/office/drawing/2014/main" val="10001"/>
                  </a:ext>
                </a:extLst>
              </a:tr>
              <a:tr h="329854">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企业服务</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64</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50.112</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330200">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高端制造</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39</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42.43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329854">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医疗健康</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33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55.783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4"/>
                  </a:ext>
                </a:extLst>
              </a:tr>
              <a:tr h="300355">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智能硬件</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16</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16.94</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r h="300262">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汽车交通</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10</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69.6</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6"/>
                  </a:ext>
                </a:extLst>
              </a:tr>
              <a:tr h="300262">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传统产业</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9</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2.36</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7"/>
                  </a:ext>
                </a:extLst>
              </a:tr>
              <a:tr h="264638">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物流</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7</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18.61</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8"/>
                  </a:ext>
                </a:extLst>
              </a:tr>
              <a:tr h="300262">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电子商务</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5</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11.05</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9"/>
                  </a:ext>
                </a:extLst>
              </a:tr>
              <a:tr h="300262">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本地生活</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4</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3.134</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0"/>
                  </a:ext>
                </a:extLst>
              </a:tr>
              <a:tr h="300355">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农业</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2.93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1"/>
                  </a:ext>
                </a:extLst>
              </a:tr>
              <a:tr h="287207">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教育培训</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0.2</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2"/>
                  </a:ext>
                </a:extLst>
              </a:tr>
              <a:tr h="287207">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互联网及电信服务</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3.53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3"/>
                  </a:ext>
                </a:extLst>
              </a:tr>
              <a:tr h="287207">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文化传媒</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2</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zh-CN" altLang="en-US" sz="1400" b="0" dirty="0">
                          <a:solidFill>
                            <a:srgbClr val="000000"/>
                          </a:solidFill>
                          <a:effectLst/>
                          <a:latin typeface="微软雅黑" panose="020B0503020204020204" pitchFamily="34" charset="-122"/>
                          <a:ea typeface="微软雅黑" panose="020B0503020204020204" pitchFamily="34" charset="-122"/>
                        </a:rPr>
                        <a:t>未披露</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4"/>
                  </a:ext>
                </a:extLst>
              </a:tr>
              <a:tr h="287020">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金融服务</a:t>
                      </a:r>
                    </a:p>
                  </a:txBody>
                  <a:tcPr marL="12700" marR="12700" marT="12700" anchor="ctr">
                    <a:lnL>
                      <a:noFill/>
                    </a:lnL>
                    <a:lnR>
                      <a:noFill/>
                    </a:lnR>
                    <a:lnT>
                      <a:noFill/>
                    </a:lnT>
                    <a:lnB w="12700">
                      <a:solidFill>
                        <a:schemeClr val="tx1"/>
                      </a:solidFill>
                      <a:prstDash val="solid"/>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2</a:t>
                      </a:r>
                    </a:p>
                  </a:txBody>
                  <a:tcPr marL="12700" marR="12700" marT="12700" anchor="ctr">
                    <a:lnL>
                      <a:noFill/>
                    </a:lnL>
                    <a:lnR>
                      <a:noFill/>
                    </a:lnR>
                    <a:lnT>
                      <a:noFill/>
                    </a:lnT>
                    <a:lnB w="12700">
                      <a:solidFill>
                        <a:schemeClr val="tx1"/>
                      </a:solidFill>
                      <a:prstDash val="solid"/>
                    </a:lnB>
                    <a:lnTlToBr w="12700" cmpd="sng">
                      <a:noFill/>
                      <a:prstDash val="solid"/>
                    </a:lnTlToBr>
                    <a:lnBlToTr w="12700" cmpd="sng">
                      <a:noFill/>
                      <a:prstDash val="solid"/>
                    </a:lnBlToTr>
                    <a:solidFill>
                      <a:srgbClr val="FFFFFF"/>
                    </a:solidFill>
                  </a:tcPr>
                </a:tc>
                <a:tc>
                  <a:txBody>
                    <a:bodyPr/>
                    <a:lstStyle/>
                    <a:p>
                      <a:pPr algn="ctr" fontAlgn="ctr">
                        <a:buClrTx/>
                        <a:buSzTx/>
                        <a:buFontTx/>
                        <a:buNone/>
                      </a:pPr>
                      <a:r>
                        <a:rPr lang="en-US" altLang="zh-CN" sz="1400" b="0" dirty="0">
                          <a:solidFill>
                            <a:srgbClr val="000000"/>
                          </a:solidFill>
                          <a:effectLst/>
                          <a:latin typeface="微软雅黑" panose="020B0503020204020204" pitchFamily="34" charset="-122"/>
                          <a:ea typeface="微软雅黑" panose="020B0503020204020204" pitchFamily="34" charset="-122"/>
                        </a:rPr>
                        <a:t>18.81</a:t>
                      </a:r>
                    </a:p>
                  </a:txBody>
                  <a:tcPr marL="12700" marR="12700" marT="12700" anchor="ctr">
                    <a:lnL>
                      <a:noFill/>
                    </a:lnL>
                    <a:lnR>
                      <a:noFill/>
                    </a:lnR>
                    <a:lnT>
                      <a:noFill/>
                    </a:lnT>
                    <a:lnB w="12700">
                      <a:solidFill>
                        <a:schemeClr val="tx1"/>
                      </a:solidFill>
                      <a:prstDash val="soli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5"/>
                  </a:ext>
                </a:extLst>
              </a:tr>
              <a:tr h="287207">
                <a:tc>
                  <a:txBody>
                    <a:bodyPr/>
                    <a:lstStyle/>
                    <a:p>
                      <a:pPr marL="0" algn="ctr" defTabSz="685800" rtl="0" eaLnBrk="1" fontAlgn="ctr" latinLnBrk="0" hangingPunct="1">
                        <a:buClrTx/>
                        <a:buSzTx/>
                        <a:buFontTx/>
                      </a:pPr>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合计</a:t>
                      </a:r>
                    </a:p>
                  </a:txBody>
                  <a:tcPr marL="0" marR="0" marT="0" marB="0" anchor="ctr">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FF"/>
                    </a:solidFill>
                  </a:tcPr>
                </a:tc>
                <a:tc>
                  <a:txBody>
                    <a:bodyPr/>
                    <a:lstStyle/>
                    <a:p>
                      <a:pPr marL="0" algn="ctr" defTabSz="685800" rtl="0" eaLnBrk="1" fontAlgn="ctr" latinLnBrk="0" hangingPunct="1">
                        <a:buClrTx/>
                        <a:buSzTx/>
                        <a:buFontTx/>
                      </a:pPr>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203</a:t>
                      </a:r>
                      <a:endPar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FF"/>
                    </a:solidFill>
                  </a:tcPr>
                </a:tc>
                <a:tc>
                  <a:txBody>
                    <a:bodyPr/>
                    <a:lstStyle/>
                    <a:p>
                      <a:pPr algn="ctr" fontAlgn="ctr">
                        <a:buClrTx/>
                        <a:buSzTx/>
                        <a:buFontTx/>
                        <a:buNone/>
                      </a:pPr>
                      <a:r>
                        <a:rPr lang="en-US" altLang="zh-CN" sz="1400" dirty="0">
                          <a:solidFill>
                            <a:srgbClr val="000000"/>
                          </a:solidFill>
                          <a:effectLst/>
                          <a:latin typeface="微软雅黑" panose="020B0503020204020204" pitchFamily="34" charset="-122"/>
                          <a:ea typeface="微软雅黑" panose="020B0503020204020204" pitchFamily="34" charset="-122"/>
                        </a:rPr>
                        <a:t>351.689</a:t>
                      </a:r>
                      <a:endParaRPr lang="zh-CN" altLang="en-US" sz="1400" dirty="0">
                        <a:solidFill>
                          <a:srgbClr val="000000"/>
                        </a:solidFill>
                        <a:effectLst/>
                        <a:latin typeface="微软雅黑" panose="020B0503020204020204" pitchFamily="34" charset="-122"/>
                        <a:ea typeface="微软雅黑" panose="020B0503020204020204" pitchFamily="34" charset="-122"/>
                      </a:endParaRPr>
                    </a:p>
                  </a:txBody>
                  <a:tcPr marL="12700" marR="12700" marT="12700" anchor="ctr">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FF"/>
                    </a:solidFill>
                  </a:tcPr>
                </a:tc>
                <a:extLst>
                  <a:ext uri="{0D108BD9-81ED-4DB2-BD59-A6C34878D82A}">
                    <a16:rowId xmlns:a16="http://schemas.microsoft.com/office/drawing/2014/main" val="10016"/>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表 1"/>
          <p:cNvGraphicFramePr/>
          <p:nvPr/>
        </p:nvGraphicFramePr>
        <p:xfrm>
          <a:off x="853758" y="277178"/>
          <a:ext cx="6534785" cy="63696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图表 14"/>
          <p:cNvGraphicFramePr/>
          <p:nvPr/>
        </p:nvGraphicFramePr>
        <p:xfrm>
          <a:off x="6239009" y="581800"/>
          <a:ext cx="6701053" cy="576071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图表 2"/>
          <p:cNvGraphicFramePr/>
          <p:nvPr/>
        </p:nvGraphicFramePr>
        <p:xfrm>
          <a:off x="6238875" y="463868"/>
          <a:ext cx="6700520" cy="576008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图表 12"/>
          <p:cNvGraphicFramePr/>
          <p:nvPr/>
        </p:nvGraphicFramePr>
        <p:xfrm>
          <a:off x="854084" y="277200"/>
          <a:ext cx="6534915" cy="6369911"/>
        </p:xfrm>
        <a:graphic>
          <a:graphicData uri="http://schemas.openxmlformats.org/drawingml/2006/chart">
            <c:chart xmlns:c="http://schemas.openxmlformats.org/drawingml/2006/chart" xmlns:r="http://schemas.openxmlformats.org/officeDocument/2006/relationships" r:id="rId6"/>
          </a:graphicData>
        </a:graphic>
      </p:graphicFrame>
      <p:grpSp>
        <p:nvGrpSpPr>
          <p:cNvPr id="4" name="组合 3"/>
          <p:cNvGrpSpPr/>
          <p:nvPr/>
        </p:nvGrpSpPr>
        <p:grpSpPr>
          <a:xfrm>
            <a:off x="869950" y="1009649"/>
            <a:ext cx="3725355" cy="360000"/>
            <a:chOff x="7155445" y="740531"/>
            <a:chExt cx="3098166"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分行业融资案例及金额分布情况</a:t>
              </a:r>
            </a:p>
          </p:txBody>
        </p:sp>
        <p:sp>
          <p:nvSpPr>
            <p:cNvPr id="6" name="等腰三角形 5"/>
            <p:cNvSpPr/>
            <p:nvPr/>
          </p:nvSpPr>
          <p:spPr>
            <a:xfrm rot="5400000">
              <a:off x="9927152" y="783942"/>
              <a:ext cx="369870" cy="283048"/>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7"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sp>
        <p:nvSpPr>
          <p:cNvPr id="8" name="文本框 7"/>
          <p:cNvSpPr txBox="1"/>
          <p:nvPr/>
        </p:nvSpPr>
        <p:spPr>
          <a:xfrm>
            <a:off x="869950" y="5536043"/>
            <a:ext cx="10694746" cy="738505"/>
          </a:xfrm>
          <a:prstGeom prst="rect">
            <a:avLst/>
          </a:prstGeom>
          <a:noFill/>
        </p:spPr>
        <p:txBody>
          <a:bodyPr wrap="square" lIns="0" tIns="0" rIns="0" bIns="0" rtlCol="0">
            <a:spAutoFit/>
          </a:bodyPr>
          <a:lstStyle/>
          <a:p>
            <a:pPr algn="just" defTabSz="914400">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从投资数量来看，企业服务、高端制造和医疗健康蝉联前三位，企业服务行业占比较上月进一步扩大。</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algn="just" defTabSz="914400">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从投资金额来看，汽车交通、医疗健康和房产服务分列前三位，行业分布较上月发生较大变化。</a:t>
            </a:r>
          </a:p>
        </p:txBody>
      </p:sp>
      <p:sp>
        <p:nvSpPr>
          <p:cNvPr id="14" name="文本框 13"/>
          <p:cNvSpPr txBox="1"/>
          <p:nvPr/>
        </p:nvSpPr>
        <p:spPr>
          <a:xfrm>
            <a:off x="2805657" y="3051692"/>
            <a:ext cx="1832610" cy="58547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Overflow="clip" horzOverflow="clip"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zh-CN" altLang="en-US" sz="2000" dirty="0">
                <a:latin typeface="华文新魏" panose="02010800040101010101" pitchFamily="2" charset="-122"/>
                <a:ea typeface="华文新魏" panose="02010800040101010101" pitchFamily="2" charset="-122"/>
              </a:rPr>
              <a:t>案例数量分布</a:t>
            </a:r>
          </a:p>
        </p:txBody>
      </p:sp>
      <p:sp>
        <p:nvSpPr>
          <p:cNvPr id="21" name="文本框 20"/>
          <p:cNvSpPr txBox="1"/>
          <p:nvPr/>
        </p:nvSpPr>
        <p:spPr>
          <a:xfrm>
            <a:off x="7991870" y="3064779"/>
            <a:ext cx="2334168" cy="55929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Overflow="clip" horzOverflow="clip"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zh-CN" altLang="en-US" sz="2000" dirty="0">
                <a:latin typeface="华文新魏" panose="02010800040101010101" pitchFamily="2" charset="-122"/>
                <a:ea typeface="华文新魏" panose="02010800040101010101" pitchFamily="2" charset="-122"/>
              </a:rPr>
              <a:t>投资金额分布</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219642" y="5493306"/>
            <a:ext cx="7832725" cy="738505"/>
          </a:xfrm>
          <a:prstGeom prst="rect">
            <a:avLst/>
          </a:prstGeom>
          <a:noFill/>
        </p:spPr>
        <p:txBody>
          <a:bodyPr wrap="square" lIns="0" tIns="0" rIns="0" bIns="0" rtlCol="0">
            <a:spAutoFit/>
          </a:bodyPr>
          <a:lstStyle/>
          <a:p>
            <a:pPr algn="ctr" defTabSz="914400"/>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按融资轮次来看，</a:t>
            </a:r>
            <a:r>
              <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月融资事件最多的为</a:t>
            </a: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B</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轮，共计发生</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50</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起</a:t>
            </a:r>
            <a:r>
              <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a:t>
            </a:r>
          </a:p>
          <a:p>
            <a:pPr algn="ctr" defTabSz="914400"/>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按融资规模来看，融资规模最大的同样是</a:t>
            </a: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B</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轮，涉及金额</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110.89</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亿元。</a:t>
            </a:r>
            <a:endPar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grpSp>
        <p:nvGrpSpPr>
          <p:cNvPr id="16" name="组合 15"/>
          <p:cNvGrpSpPr/>
          <p:nvPr/>
        </p:nvGrpSpPr>
        <p:grpSpPr>
          <a:xfrm>
            <a:off x="1378779" y="1098467"/>
            <a:ext cx="9190080" cy="3954503"/>
            <a:chOff x="33461" y="0"/>
            <a:chExt cx="4690045" cy="3862593"/>
          </a:xfrm>
        </p:grpSpPr>
        <p:sp>
          <p:nvSpPr>
            <p:cNvPr id="18" name="文本框 16"/>
            <p:cNvSpPr txBox="1"/>
            <p:nvPr/>
          </p:nvSpPr>
          <p:spPr>
            <a:xfrm>
              <a:off x="1380945" y="0"/>
              <a:ext cx="2160119" cy="2995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zh-CN" sz="1400">
                  <a:latin typeface="微软雅黑" panose="020B0503020204020204" pitchFamily="34" charset="-122"/>
                  <a:ea typeface="微软雅黑" panose="020B0503020204020204" pitchFamily="34" charset="-122"/>
                </a:rPr>
                <a:t>2022</a:t>
              </a:r>
              <a:r>
                <a:rPr lang="zh-CN" altLang="en-US" sz="1400">
                  <a:latin typeface="微软雅黑" panose="020B0503020204020204" pitchFamily="34" charset="-122"/>
                  <a:ea typeface="微软雅黑" panose="020B0503020204020204" pitchFamily="34" charset="-122"/>
                </a:rPr>
                <a:t>年</a:t>
              </a:r>
              <a:r>
                <a:rPr lang="en-US" altLang="zh-CN" sz="1400">
                  <a:latin typeface="微软雅黑" panose="020B0503020204020204" pitchFamily="34" charset="-122"/>
                  <a:ea typeface="微软雅黑" panose="020B0503020204020204" pitchFamily="34" charset="-122"/>
                </a:rPr>
                <a:t>3</a:t>
              </a:r>
              <a:r>
                <a:rPr lang="zh-CN" altLang="en-US" sz="1400">
                  <a:latin typeface="微软雅黑" panose="020B0503020204020204" pitchFamily="34" charset="-122"/>
                  <a:ea typeface="微软雅黑" panose="020B0503020204020204" pitchFamily="34" charset="-122"/>
                </a:rPr>
                <a:t>月中国</a:t>
              </a:r>
              <a:r>
                <a:rPr lang="en-US" altLang="zh-CN" sz="1400">
                  <a:latin typeface="微软雅黑" panose="020B0503020204020204" pitchFamily="34" charset="-122"/>
                  <a:ea typeface="微软雅黑" panose="020B0503020204020204" pitchFamily="34" charset="-122"/>
                </a:rPr>
                <a:t>PEVC</a:t>
              </a:r>
              <a:r>
                <a:rPr lang="zh-CN" altLang="en-US" sz="1400">
                  <a:latin typeface="微软雅黑" panose="020B0503020204020204" pitchFamily="34" charset="-122"/>
                  <a:ea typeface="微软雅黑" panose="020B0503020204020204" pitchFamily="34" charset="-122"/>
                </a:rPr>
                <a:t>轮次及融资规模一览</a:t>
              </a:r>
            </a:p>
          </p:txBody>
        </p:sp>
        <p:cxnSp>
          <p:nvCxnSpPr>
            <p:cNvPr id="20" name="直接连接符 19"/>
            <p:cNvCxnSpPr/>
            <p:nvPr/>
          </p:nvCxnSpPr>
          <p:spPr>
            <a:xfrm>
              <a:off x="33461" y="3825026"/>
              <a:ext cx="2399861" cy="3756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2434124" y="3862593"/>
              <a:ext cx="2289382"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22" name="文本框 27"/>
            <p:cNvSpPr txBox="1"/>
            <p:nvPr/>
          </p:nvSpPr>
          <p:spPr>
            <a:xfrm>
              <a:off x="3808734" y="268409"/>
              <a:ext cx="678986" cy="23941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zh-CN" altLang="en-US" sz="1000" b="1">
                  <a:latin typeface="微软雅黑" panose="020B0503020204020204" pitchFamily="34" charset="-122"/>
                  <a:ea typeface="微软雅黑" panose="020B0503020204020204" pitchFamily="34" charset="-122"/>
                </a:rPr>
                <a:t>单位：人民币亿元</a:t>
              </a:r>
            </a:p>
          </p:txBody>
        </p:sp>
      </p:grpSp>
      <p:grpSp>
        <p:nvGrpSpPr>
          <p:cNvPr id="9" name="组合 8"/>
          <p:cNvGrpSpPr/>
          <p:nvPr/>
        </p:nvGrpSpPr>
        <p:grpSpPr>
          <a:xfrm>
            <a:off x="1586230" y="1618615"/>
            <a:ext cx="10774045" cy="3874770"/>
            <a:chOff x="2685" y="2513"/>
            <a:chExt cx="16967" cy="6102"/>
          </a:xfrm>
        </p:grpSpPr>
        <p:graphicFrame>
          <p:nvGraphicFramePr>
            <p:cNvPr id="2" name="图表 1"/>
            <p:cNvGraphicFramePr/>
            <p:nvPr/>
          </p:nvGraphicFramePr>
          <p:xfrm>
            <a:off x="9469" y="2513"/>
            <a:ext cx="10183" cy="61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图表 7"/>
            <p:cNvGraphicFramePr/>
            <p:nvPr>
              <p:extLst>
                <p:ext uri="{D42A27DB-BD31-4B8C-83A1-F6EECF244321}">
                  <p14:modId xmlns:p14="http://schemas.microsoft.com/office/powerpoint/2010/main" val="3504566609"/>
                </p:ext>
              </p:extLst>
            </p:nvPr>
          </p:nvGraphicFramePr>
          <p:xfrm>
            <a:off x="2685" y="2745"/>
            <a:ext cx="7176" cy="5862"/>
          </p:xfrm>
          <a:graphic>
            <a:graphicData uri="http://schemas.openxmlformats.org/drawingml/2006/chart">
              <c:chart xmlns:c="http://schemas.openxmlformats.org/drawingml/2006/chart" xmlns:r="http://schemas.openxmlformats.org/officeDocument/2006/relationships" r:id="rId4"/>
            </a:graphicData>
          </a:graphic>
        </p:graphicFrame>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110009" y="1004374"/>
            <a:ext cx="2361845" cy="318499"/>
            <a:chOff x="5796284" y="1387012"/>
            <a:chExt cx="2679895" cy="318498"/>
          </a:xfrm>
        </p:grpSpPr>
        <p:sp>
          <p:nvSpPr>
            <p:cNvPr id="6" name="平行四边形 5"/>
            <p:cNvSpPr/>
            <p:nvPr/>
          </p:nvSpPr>
          <p:spPr>
            <a:xfrm>
              <a:off x="5796284" y="1387012"/>
              <a:ext cx="534257"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融资规模前列</a:t>
              </a:r>
            </a:p>
          </p:txBody>
        </p:sp>
      </p:grpSp>
      <p:grpSp>
        <p:nvGrpSpPr>
          <p:cNvPr id="8" name="组合 7"/>
          <p:cNvGrpSpPr/>
          <p:nvPr/>
        </p:nvGrpSpPr>
        <p:grpSpPr>
          <a:xfrm>
            <a:off x="1119534" y="4876718"/>
            <a:ext cx="2352342" cy="322888"/>
            <a:chOff x="5600471" y="1351925"/>
            <a:chExt cx="2682950" cy="318498"/>
          </a:xfrm>
        </p:grpSpPr>
        <p:sp>
          <p:nvSpPr>
            <p:cNvPr id="9" name="平行四边形 8"/>
            <p:cNvSpPr/>
            <p:nvPr/>
          </p:nvSpPr>
          <p:spPr>
            <a:xfrm>
              <a:off x="5600471" y="1351925"/>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平行四边形 9"/>
            <p:cNvSpPr/>
            <p:nvPr/>
          </p:nvSpPr>
          <p:spPr>
            <a:xfrm>
              <a:off x="6056510" y="1351925"/>
              <a:ext cx="2226911"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市场关注</a:t>
              </a:r>
            </a:p>
          </p:txBody>
        </p:sp>
      </p:grpSp>
      <p:grpSp>
        <p:nvGrpSpPr>
          <p:cNvPr id="4" name="组合 3"/>
          <p:cNvGrpSpPr/>
          <p:nvPr/>
        </p:nvGrpSpPr>
        <p:grpSpPr>
          <a:xfrm>
            <a:off x="1167071" y="3661737"/>
            <a:ext cx="7102217" cy="1015365"/>
            <a:chOff x="1154371" y="3920665"/>
            <a:chExt cx="7102217" cy="1015365"/>
          </a:xfrm>
        </p:grpSpPr>
        <p:sp>
          <p:nvSpPr>
            <p:cNvPr id="14" name="箭头: 五边形 13"/>
            <p:cNvSpPr/>
            <p:nvPr/>
          </p:nvSpPr>
          <p:spPr>
            <a:xfrm>
              <a:off x="1154371" y="3983962"/>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6" name="文本框 15"/>
            <p:cNvSpPr txBox="1"/>
            <p:nvPr/>
          </p:nvSpPr>
          <p:spPr>
            <a:xfrm>
              <a:off x="1592250" y="3920665"/>
              <a:ext cx="6664338" cy="1015365"/>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所托瑞安：</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所托瑞安（中国），是天津空港经济区招商引进的高新企业，致力于汽车驾驶安全和智能交通技术的研发及推广，专注主动安全技术研发、生产、销售防碰撞系列产品AutonoBox。 </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SK电讯创投(中国)、嘉实投资-嘉实基金、平安资本、河南投资集团</a:t>
              </a:r>
            </a:p>
          </p:txBody>
        </p:sp>
      </p:grpSp>
      <p:grpSp>
        <p:nvGrpSpPr>
          <p:cNvPr id="3" name="组合 2"/>
          <p:cNvGrpSpPr/>
          <p:nvPr/>
        </p:nvGrpSpPr>
        <p:grpSpPr>
          <a:xfrm>
            <a:off x="1149345" y="1397049"/>
            <a:ext cx="7107243" cy="1015365"/>
            <a:chOff x="1149345" y="1397049"/>
            <a:chExt cx="7107243" cy="1015365"/>
          </a:xfrm>
        </p:grpSpPr>
        <p:sp>
          <p:nvSpPr>
            <p:cNvPr id="12" name="箭头: 五边形 11"/>
            <p:cNvSpPr/>
            <p:nvPr/>
          </p:nvSpPr>
          <p:spPr>
            <a:xfrm>
              <a:off x="1149345" y="1452247"/>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8" name="文本框 17"/>
            <p:cNvSpPr txBox="1"/>
            <p:nvPr/>
          </p:nvSpPr>
          <p:spPr>
            <a:xfrm>
              <a:off x="1592250" y="1397049"/>
              <a:ext cx="6664338" cy="1015365"/>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京东产发：</a:t>
              </a:r>
              <a:r>
                <a:rPr sz="1200">
                  <a:latin typeface="微软雅黑" panose="020B0503020204020204" pitchFamily="34" charset="-122"/>
                  <a:ea typeface="微软雅黑" panose="020B0503020204020204" pitchFamily="34" charset="-122"/>
                  <a:sym typeface="微软雅黑" panose="020B0503020204020204" pitchFamily="34" charset="-122"/>
                </a:rPr>
                <a:t>京东产发是京东集团旗下提供基础设施资产管理与综合服务的子集团，为全行业合作伙伴提供现代化高标准仓库、一体化智能产业园、数据中心等综合解决方案。</a:t>
              </a:r>
            </a:p>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华平投资、高瓴投资</a:t>
              </a:r>
            </a:p>
          </p:txBody>
        </p:sp>
      </p:grpSp>
      <p:sp>
        <p:nvSpPr>
          <p:cNvPr id="19" name="文本框 18"/>
          <p:cNvSpPr txBox="1"/>
          <p:nvPr/>
        </p:nvSpPr>
        <p:spPr>
          <a:xfrm>
            <a:off x="8872585" y="1277789"/>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融资规模</a:t>
            </a:r>
          </a:p>
        </p:txBody>
      </p:sp>
      <p:sp>
        <p:nvSpPr>
          <p:cNvPr id="21" name="文本框 20"/>
          <p:cNvSpPr txBox="1"/>
          <p:nvPr/>
        </p:nvSpPr>
        <p:spPr>
          <a:xfrm>
            <a:off x="8893576" y="2901315"/>
            <a:ext cx="881348" cy="368935"/>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亿美元</a:t>
            </a:r>
          </a:p>
        </p:txBody>
      </p:sp>
      <p:sp>
        <p:nvSpPr>
          <p:cNvPr id="22" name="文本框 21"/>
          <p:cNvSpPr txBox="1"/>
          <p:nvPr/>
        </p:nvSpPr>
        <p:spPr>
          <a:xfrm>
            <a:off x="8978333" y="1752532"/>
            <a:ext cx="711835" cy="368935"/>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8</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亿美元</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文本框 26"/>
          <p:cNvSpPr txBox="1"/>
          <p:nvPr/>
        </p:nvSpPr>
        <p:spPr>
          <a:xfrm>
            <a:off x="10841335" y="1277565"/>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融资轮次</a:t>
            </a:r>
          </a:p>
        </p:txBody>
      </p:sp>
      <p:sp>
        <p:nvSpPr>
          <p:cNvPr id="29" name="Rectangle 2"/>
          <p:cNvSpPr txBox="1">
            <a:spLocks noChangeArrowheads="1"/>
          </p:cNvSpPr>
          <p:nvPr/>
        </p:nvSpPr>
        <p:spPr bwMode="auto">
          <a:xfrm>
            <a:off x="1778000" y="277200"/>
            <a:ext cx="3464428"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投资：重要投资事件</a:t>
            </a:r>
          </a:p>
        </p:txBody>
      </p:sp>
      <p:sp>
        <p:nvSpPr>
          <p:cNvPr id="32" name="文本框 31"/>
          <p:cNvSpPr txBox="1"/>
          <p:nvPr/>
        </p:nvSpPr>
        <p:spPr>
          <a:xfrm>
            <a:off x="11189786" y="1780489"/>
            <a:ext cx="226429" cy="368935"/>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B</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154370" y="2529393"/>
            <a:ext cx="7097983" cy="1015365"/>
            <a:chOff x="1154371" y="2666667"/>
            <a:chExt cx="7097983" cy="1015365"/>
          </a:xfrm>
        </p:grpSpPr>
        <p:sp>
          <p:nvSpPr>
            <p:cNvPr id="13" name="箭头: 五边形 12"/>
            <p:cNvSpPr/>
            <p:nvPr/>
          </p:nvSpPr>
          <p:spPr>
            <a:xfrm>
              <a:off x="1154371" y="2725210"/>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4" name="文本框 33"/>
            <p:cNvSpPr txBox="1"/>
            <p:nvPr/>
          </p:nvSpPr>
          <p:spPr>
            <a:xfrm>
              <a:off x="1588016" y="2666667"/>
              <a:ext cx="6664338" cy="1015365"/>
            </a:xfrm>
            <a:prstGeom prst="rect">
              <a:avLst/>
            </a:prstGeom>
            <a:noFill/>
          </p:spPr>
          <p:txBody>
            <a:bodyPr wrap="square" lIns="0" tIns="0" rIns="0" bIns="0">
              <a:spAutoFit/>
            </a:bodyPr>
            <a:lstStyle/>
            <a:p>
              <a:pPr marL="0" marR="0" lvl="0" indent="0" algn="just" defTabSz="457200" rtl="0" eaLnBrk="1" fontAlgn="auto" latinLnBrk="0" hangingPunct="1">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文远知行：</a:t>
              </a:r>
              <a:r>
                <a:rPr sz="1200" dirty="0">
                  <a:latin typeface="微软雅黑" panose="020B0503020204020204" pitchFamily="34" charset="-122"/>
                  <a:ea typeface="微软雅黑" panose="020B0503020204020204" pitchFamily="34" charset="-122"/>
                  <a:sym typeface="微软雅黑" panose="020B0503020204020204" pitchFamily="34" charset="-122"/>
                </a:rPr>
                <a:t>文远知行成立于2017年，是中国首家推出全对外开放Robotaxi服务的自动驾驶企业。其Robotaxi车队覆盖广州黄埔区、广州开发区数百平方公里的核心城市开放道路。</a:t>
              </a:r>
            </a:p>
            <a:p>
              <a:pPr marL="0" marR="0" lvl="0" indent="0" algn="just" defTabSz="457200" rtl="0" eaLnBrk="1" fontAlgn="auto" latinLnBrk="0" hangingPunct="1">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投资方：</a:t>
              </a:r>
              <a:r>
                <a:rPr sz="1200" dirty="0">
                  <a:latin typeface="微软雅黑" panose="020B0503020204020204" pitchFamily="34" charset="-122"/>
                  <a:ea typeface="微软雅黑" panose="020B0503020204020204" pitchFamily="34" charset="-122"/>
                  <a:sym typeface="微软雅黑" panose="020B0503020204020204" pitchFamily="34" charset="-122"/>
                </a:rPr>
                <a:t>中阿产业投资</a:t>
              </a:r>
              <a:r>
                <a:rPr lang="zh-CN" sz="1200" dirty="0">
                  <a:latin typeface="微软雅黑" panose="020B0503020204020204" pitchFamily="34" charset="-122"/>
                  <a:ea typeface="微软雅黑" panose="020B0503020204020204" pitchFamily="34" charset="-122"/>
                  <a:sym typeface="微软雅黑" panose="020B0503020204020204" pitchFamily="34" charset="-122"/>
                </a:rPr>
                <a:t>、</a:t>
              </a:r>
              <a:r>
                <a:rPr sz="1200" dirty="0">
                  <a:latin typeface="微软雅黑" panose="020B0503020204020204" pitchFamily="34" charset="-122"/>
                  <a:ea typeface="微软雅黑" panose="020B0503020204020204" pitchFamily="34" charset="-122"/>
                  <a:sym typeface="微软雅黑" panose="020B0503020204020204" pitchFamily="34" charset="-122"/>
                </a:rPr>
                <a:t>凯雷投资</a:t>
              </a:r>
              <a:r>
                <a:rPr lang="zh-CN" sz="1200" dirty="0">
                  <a:latin typeface="微软雅黑" panose="020B0503020204020204" pitchFamily="34" charset="-122"/>
                  <a:ea typeface="微软雅黑" panose="020B0503020204020204" pitchFamily="34" charset="-122"/>
                  <a:sym typeface="微软雅黑" panose="020B0503020204020204" pitchFamily="34" charset="-122"/>
                </a:rPr>
                <a:t>、</a:t>
              </a:r>
              <a:r>
                <a:rPr sz="1200" dirty="0">
                  <a:latin typeface="微软雅黑" panose="020B0503020204020204" pitchFamily="34" charset="-122"/>
                  <a:ea typeface="微软雅黑" panose="020B0503020204020204" pitchFamily="34" charset="-122"/>
                  <a:sym typeface="微软雅黑" panose="020B0503020204020204" pitchFamily="34" charset="-122"/>
                </a:rPr>
                <a:t>博世集团</a:t>
              </a:r>
              <a:r>
                <a:rPr lang="zh-CN" sz="1200" dirty="0">
                  <a:latin typeface="微软雅黑" panose="020B0503020204020204" pitchFamily="34" charset="-122"/>
                  <a:ea typeface="微软雅黑" panose="020B0503020204020204" pitchFamily="34" charset="-122"/>
                  <a:sym typeface="微软雅黑" panose="020B0503020204020204" pitchFamily="34" charset="-122"/>
                </a:rPr>
                <a:t>、</a:t>
              </a:r>
              <a:r>
                <a:rPr sz="1200" dirty="0">
                  <a:latin typeface="微软雅黑" panose="020B0503020204020204" pitchFamily="34" charset="-122"/>
                  <a:ea typeface="微软雅黑" panose="020B0503020204020204" pitchFamily="34" charset="-122"/>
                  <a:sym typeface="微软雅黑" panose="020B0503020204020204" pitchFamily="34" charset="-122"/>
                </a:rPr>
                <a:t>广汽集团</a:t>
              </a:r>
              <a:endParaRPr lang="zh-CN" altLang="en-US" sz="12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35" name="文本框 34"/>
          <p:cNvSpPr txBox="1"/>
          <p:nvPr/>
        </p:nvSpPr>
        <p:spPr>
          <a:xfrm>
            <a:off x="11169786" y="2901208"/>
            <a:ext cx="266428"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D</a:t>
            </a:r>
          </a:p>
        </p:txBody>
      </p:sp>
      <p:sp>
        <p:nvSpPr>
          <p:cNvPr id="36" name="文本框 35"/>
          <p:cNvSpPr txBox="1"/>
          <p:nvPr/>
        </p:nvSpPr>
        <p:spPr>
          <a:xfrm>
            <a:off x="11194126" y="5642363"/>
            <a:ext cx="217748" cy="368935"/>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B</a:t>
            </a:r>
          </a:p>
        </p:txBody>
      </p:sp>
      <p:sp>
        <p:nvSpPr>
          <p:cNvPr id="30" name="文本框 29"/>
          <p:cNvSpPr txBox="1"/>
          <p:nvPr/>
        </p:nvSpPr>
        <p:spPr>
          <a:xfrm>
            <a:off x="8800215" y="4013007"/>
            <a:ext cx="1068070" cy="368935"/>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13</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亿人民币</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1" name="组合 10"/>
          <p:cNvGrpSpPr/>
          <p:nvPr/>
        </p:nvGrpSpPr>
        <p:grpSpPr>
          <a:xfrm>
            <a:off x="1167071" y="5293976"/>
            <a:ext cx="6987916" cy="1106805"/>
            <a:chOff x="1167071" y="5392336"/>
            <a:chExt cx="6987916" cy="1106805"/>
          </a:xfrm>
        </p:grpSpPr>
        <p:sp>
          <p:nvSpPr>
            <p:cNvPr id="15" name="箭头: 五边形 14"/>
            <p:cNvSpPr/>
            <p:nvPr/>
          </p:nvSpPr>
          <p:spPr>
            <a:xfrm>
              <a:off x="1167071" y="5497343"/>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3" name="文本框 32"/>
            <p:cNvSpPr txBox="1"/>
            <p:nvPr/>
          </p:nvSpPr>
          <p:spPr>
            <a:xfrm>
              <a:off x="1528264" y="5392336"/>
              <a:ext cx="6626723" cy="1106805"/>
            </a:xfrm>
            <a:prstGeom prst="rect">
              <a:avLst/>
            </a:prstGeom>
            <a:noFill/>
          </p:spPr>
          <p:txBody>
            <a:bodyPr wrap="square">
              <a:spAutoFit/>
            </a:bodyPr>
            <a:lstStyle/>
            <a:p>
              <a:pPr marR="0" lvl="0" indent="0" algn="just" fontAlgn="auto">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艺画开天：</a:t>
              </a:r>
              <a:r>
                <a:rPr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武汉艺画开天文化传播有限公司成立于2015年，是一家以精品原创动画作为切入点进行IP全产业链运营的泛娱乐公司。代表作品：《灵笼》</a:t>
              </a:r>
              <a:r>
                <a:rPr lang="zh-CN"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a:t>
              </a:r>
              <a:endParaRPr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marR="0" lvl="0" indent="0" algn="just" fontAlgn="auto">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哔哩哔哩、天图投资</a:t>
              </a:r>
            </a:p>
          </p:txBody>
        </p:sp>
      </p:grpSp>
      <p:sp>
        <p:nvSpPr>
          <p:cNvPr id="37" name="文本框 36"/>
          <p:cNvSpPr txBox="1"/>
          <p:nvPr/>
        </p:nvSpPr>
        <p:spPr>
          <a:xfrm>
            <a:off x="8889433" y="5642841"/>
            <a:ext cx="889635" cy="368935"/>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亿人民币</a:t>
            </a:r>
            <a:endParaRPr lang="en-US" altLang="zh-CN"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8" name="文本框 37"/>
          <p:cNvSpPr txBox="1"/>
          <p:nvPr/>
        </p:nvSpPr>
        <p:spPr>
          <a:xfrm>
            <a:off x="11210403" y="4053180"/>
            <a:ext cx="185194" cy="368935"/>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B</a:t>
            </a:r>
            <a:endParaRPr lang="zh-CN" altLang="en-US"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74825" y="942975"/>
            <a:ext cx="2378075" cy="36000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a:t>
              </a: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股、港股</a:t>
              </a:r>
              <a:r>
                <a:rPr kumimoji="0" lang="en-US" altLang="zh-CN"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sp>
        <p:nvSpPr>
          <p:cNvPr id="8" name="文本框 7"/>
          <p:cNvSpPr txBox="1"/>
          <p:nvPr/>
        </p:nvSpPr>
        <p:spPr>
          <a:xfrm>
            <a:off x="1774825" y="4487863"/>
            <a:ext cx="8642350" cy="1985010"/>
          </a:xfrm>
          <a:prstGeom prst="rect">
            <a:avLst/>
          </a:prstGeom>
          <a:noFill/>
        </p:spPr>
        <p:txBody>
          <a:bodyPr wrap="square" lIns="0" tIns="0" rIns="0" bIns="0" rtlCol="0">
            <a:spAutoFit/>
          </a:bodyPr>
          <a:lstStyle/>
          <a:p>
            <a:pPr marL="0" marR="0" lvl="0" indent="457200" algn="just" defTabSz="457200" rtl="0" eaLnBrk="1" fontAlgn="auto" latinLnBrk="0" hangingPunct="1">
              <a:lnSpc>
                <a:spcPct val="15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数量较</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月有大幅反弹，</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股共有</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37</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家公司上市，科创板上市企业共</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13</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总实际募资额为</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500.17</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亿元，其中科创板总募资额为</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186.20</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亿元，上市退出基金共计</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261</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支；</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2022</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年</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较去年同期也有明显上升。</a:t>
            </a:r>
            <a:endPar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457200" algn="just" defTabSz="4572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港股</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月有</a:t>
            </a:r>
            <a:r>
              <a:rPr kumimoji="0" lang="en-US" altLang="zh-CN" sz="1800" b="0" i="0" u="none" strike="noStrike" kern="1200" cap="none" spc="0" normalizeH="0" baseline="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9</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家企业上市交易，募集资金总额为</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53.43</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亿港元，其中募资规模最大的为</a:t>
            </a:r>
            <a:r>
              <a:rPr kumimoji="0" lang="zh-CN" altLang="en-US"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法拉帝</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，首发募资资金总额为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19.12</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亿港元。</a:t>
            </a:r>
            <a:endPar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IPO</a:t>
            </a: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及退出</a:t>
            </a:r>
          </a:p>
        </p:txBody>
      </p:sp>
      <p:graphicFrame>
        <p:nvGraphicFramePr>
          <p:cNvPr id="11" name="图表 10"/>
          <p:cNvGraphicFramePr/>
          <p:nvPr/>
        </p:nvGraphicFramePr>
        <p:xfrm>
          <a:off x="1774825" y="1264023"/>
          <a:ext cx="8642350" cy="327940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ad020bfa-8d90-4694-a0bf-77510c82c34e}"/>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8de9140a-78c0-43dd-81b0-943d97aba602}"/>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5a78bfda-e455-4b03-a97b-801a7620fad3}"/>
  <p:tag name="TABLE_ENDDRAG_ORIGIN_RECT" val="680*297"/>
  <p:tag name="TABLE_ENDDRAG_RECT" val="139*119*680*297"/>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c23e1ba6-242b-4894-92ad-7ebe017cbdb6}"/>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ea3aa2de-7c2c-445a-bf78-b3e8ed9f1e79}"/>
  <p:tag name="TABLE_ENDDRAG_ORIGIN_RECT" val="678*181"/>
  <p:tag name="TABLE_ENDDRAG_RECT" val="139*306*678*181"/>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30e42580-3eed-42b4-afc4-c0b1bd5691e1}"/>
</p:tagLst>
</file>

<file path=ppt/tags/tag7.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6.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81</TotalTime>
  <Words>2058</Words>
  <Application>Microsoft Office PowerPoint</Application>
  <PresentationFormat>宽屏</PresentationFormat>
  <Paragraphs>432</Paragraphs>
  <Slides>17</Slides>
  <Notes>17</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17</vt:i4>
      </vt:variant>
    </vt:vector>
  </HeadingPairs>
  <TitlesOfParts>
    <vt:vector size="30" baseType="lpstr">
      <vt:lpstr>Microsoft YaHei tahoma</vt:lpstr>
      <vt:lpstr>等线</vt:lpstr>
      <vt:lpstr>华文新魏</vt:lpstr>
      <vt:lpstr>微软雅黑</vt:lpstr>
      <vt:lpstr>幼圆</vt:lpstr>
      <vt:lpstr>Arial</vt:lpstr>
      <vt:lpstr>Calibri</vt:lpstr>
      <vt:lpstr>Calibri Light</vt:lpstr>
      <vt:lpstr>Verdana</vt:lpstr>
      <vt:lpstr>Wingdings</vt:lpstr>
      <vt:lpstr>融客PPT模板</vt:lpstr>
      <vt:lpstr>1_融客PPT模板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Xue</dc:creator>
  <cp:lastModifiedBy>Xue Yong</cp:lastModifiedBy>
  <cp:revision>249</cp:revision>
  <dcterms:created xsi:type="dcterms:W3CDTF">2019-06-19T02:08:00Z</dcterms:created>
  <dcterms:modified xsi:type="dcterms:W3CDTF">2022-04-11T07:49:11Z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FC7A0D374E9A4D029EB8AB04323FA0BD</vt:lpwstr>
  </property>
</Properties>
</file>