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1"/>
  </p:notesMasterIdLst>
  <p:handoutMasterIdLst>
    <p:handoutMasterId r:id="rId32"/>
  </p:handoutMasterIdLst>
  <p:sldIdLst>
    <p:sldId id="484" r:id="rId7"/>
    <p:sldId id="485" r:id="rId8"/>
    <p:sldId id="536" r:id="rId9"/>
    <p:sldId id="487" r:id="rId10"/>
    <p:sldId id="488" r:id="rId11"/>
    <p:sldId id="489" r:id="rId12"/>
    <p:sldId id="537" r:id="rId13"/>
    <p:sldId id="552" r:id="rId14"/>
    <p:sldId id="550" r:id="rId15"/>
    <p:sldId id="538" r:id="rId16"/>
    <p:sldId id="539" r:id="rId17"/>
    <p:sldId id="540" r:id="rId18"/>
    <p:sldId id="541" r:id="rId19"/>
    <p:sldId id="542" r:id="rId20"/>
    <p:sldId id="544" r:id="rId21"/>
    <p:sldId id="499" r:id="rId22"/>
    <p:sldId id="545" r:id="rId23"/>
    <p:sldId id="500" r:id="rId24"/>
    <p:sldId id="551" r:id="rId25"/>
    <p:sldId id="546" r:id="rId26"/>
    <p:sldId id="548" r:id="rId27"/>
    <p:sldId id="549" r:id="rId28"/>
    <p:sldId id="505" r:id="rId29"/>
    <p:sldId id="5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92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  <p:cmAuthor id="2" name="明明 侯" initials="明明" lastIdx="1" clrIdx="1">
    <p:extLst>
      <p:ext uri="{19B8F6BF-5375-455C-9EA6-DF929625EA0E}">
        <p15:presenceInfo xmlns:p15="http://schemas.microsoft.com/office/powerpoint/2012/main" userId="4ad4edd4e9613350" providerId="Windows Live"/>
      </p:ext>
    </p:extLst>
  </p:cmAuthor>
  <p:cmAuthor id="3" name="Microsoft 帐户" initials="M帐" lastIdx="4" clrIdx="2">
    <p:extLst>
      <p:ext uri="{19B8F6BF-5375-455C-9EA6-DF929625EA0E}">
        <p15:presenceInfo xmlns:p15="http://schemas.microsoft.com/office/powerpoint/2012/main" userId="90adfa9c296c83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8275D"/>
    <a:srgbClr val="FF9933"/>
    <a:srgbClr val="000066"/>
    <a:srgbClr val="595959"/>
    <a:srgbClr val="636946"/>
    <a:srgbClr val="0076CB"/>
    <a:srgbClr val="616161"/>
    <a:srgbClr val="969696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316" autoAdjust="0"/>
  </p:normalViewPr>
  <p:slideViewPr>
    <p:cSldViewPr snapToGrid="0">
      <p:cViewPr varScale="1">
        <p:scale>
          <a:sx n="83" d="100"/>
          <a:sy n="83" d="100"/>
        </p:scale>
        <p:origin x="76" y="336"/>
      </p:cViewPr>
      <p:guideLst>
        <p:guide pos="461"/>
        <p:guide pos="506"/>
        <p:guide pos="665"/>
        <p:guide pos="3840"/>
        <p:guide pos="6992"/>
        <p:guide orient="horz" pos="2205"/>
        <p:guide pos="7219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59" d="100"/>
          <a:sy n="59" d="100"/>
        </p:scale>
        <p:origin x="252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\&#26700;&#38754;\202204&#20108;&#32423;&#24066;&#22330;&#26376;&#25253;\2204&#34701;&#36164;&#34701;&#21048;&#20132;&#26131;&#24066;&#22330;&#32479;&#35745;(&#21516;&#33457;&#39034;&#32479;&#35745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65084691594757E-2"/>
          <c:y val="6.2021869042831822E-2"/>
          <c:w val="0.89259387983381289"/>
          <c:h val="0.70120112825056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制造业PMI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0.10832841448406685"/>
                  <c:y val="-2.2768674391640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44681</c:v>
                </c:pt>
                <c:pt idx="1">
                  <c:v>44651</c:v>
                </c:pt>
                <c:pt idx="2">
                  <c:v>44620</c:v>
                </c:pt>
                <c:pt idx="3">
                  <c:v>44562</c:v>
                </c:pt>
                <c:pt idx="4">
                  <c:v>44531</c:v>
                </c:pt>
                <c:pt idx="5">
                  <c:v>44501</c:v>
                </c:pt>
                <c:pt idx="6">
                  <c:v>44470</c:v>
                </c:pt>
                <c:pt idx="7">
                  <c:v>44440</c:v>
                </c:pt>
                <c:pt idx="8">
                  <c:v>44409</c:v>
                </c:pt>
                <c:pt idx="9">
                  <c:v>44378</c:v>
                </c:pt>
                <c:pt idx="10">
                  <c:v>44348</c:v>
                </c:pt>
                <c:pt idx="11">
                  <c:v>44317</c:v>
                </c:pt>
                <c:pt idx="12">
                  <c:v>44287</c:v>
                </c:pt>
              </c:numCache>
            </c:num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0.47399999999999998</c:v>
                </c:pt>
                <c:pt idx="1">
                  <c:v>0.495</c:v>
                </c:pt>
                <c:pt idx="2">
                  <c:v>0.502</c:v>
                </c:pt>
                <c:pt idx="3">
                  <c:v>0.501</c:v>
                </c:pt>
                <c:pt idx="4">
                  <c:v>0.503</c:v>
                </c:pt>
                <c:pt idx="5">
                  <c:v>0.501</c:v>
                </c:pt>
                <c:pt idx="6">
                  <c:v>0.49200000000000005</c:v>
                </c:pt>
                <c:pt idx="7">
                  <c:v>0.496</c:v>
                </c:pt>
                <c:pt idx="8">
                  <c:v>0.501</c:v>
                </c:pt>
                <c:pt idx="9">
                  <c:v>0.504</c:v>
                </c:pt>
                <c:pt idx="10">
                  <c:v>0.50900000000000001</c:v>
                </c:pt>
                <c:pt idx="11">
                  <c:v>0.51</c:v>
                </c:pt>
                <c:pt idx="12">
                  <c:v>0.51100000000000001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99-4664-9A2C-40957AECD5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9933"/>
              </a:solidFill>
              <a:ln w="9525">
                <a:solidFill>
                  <a:srgbClr val="FF9933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7.9996367619003125E-2"/>
                  <c:y val="8.34841750197055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01-499A-8528-5DD77DF32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993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9933"/>
                      </a:solidFill>
                      <a:round/>
                      <a:headEnd type="none"/>
                      <a:tailEnd type="triangle"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yyyy"年"m"月";@</c:formatCode>
                <c:ptCount val="13"/>
                <c:pt idx="0">
                  <c:v>44681</c:v>
                </c:pt>
                <c:pt idx="1">
                  <c:v>44651</c:v>
                </c:pt>
                <c:pt idx="2">
                  <c:v>44620</c:v>
                </c:pt>
                <c:pt idx="3">
                  <c:v>44562</c:v>
                </c:pt>
                <c:pt idx="4">
                  <c:v>44531</c:v>
                </c:pt>
                <c:pt idx="5">
                  <c:v>44501</c:v>
                </c:pt>
                <c:pt idx="6">
                  <c:v>44470</c:v>
                </c:pt>
                <c:pt idx="7">
                  <c:v>44440</c:v>
                </c:pt>
                <c:pt idx="8">
                  <c:v>44409</c:v>
                </c:pt>
                <c:pt idx="9">
                  <c:v>44378</c:v>
                </c:pt>
                <c:pt idx="10">
                  <c:v>44348</c:v>
                </c:pt>
                <c:pt idx="11">
                  <c:v>44317</c:v>
                </c:pt>
                <c:pt idx="12">
                  <c:v>44287</c:v>
                </c:pt>
              </c:numCache>
            </c:num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0.46</c:v>
                </c:pt>
                <c:pt idx="1">
                  <c:v>0.48099999999999998</c:v>
                </c:pt>
                <c:pt idx="2">
                  <c:v>0.504</c:v>
                </c:pt>
                <c:pt idx="3">
                  <c:v>0.49099999999999999</c:v>
                </c:pt>
                <c:pt idx="4">
                  <c:v>0.50900000000000001</c:v>
                </c:pt>
                <c:pt idx="5">
                  <c:v>0.499</c:v>
                </c:pt>
                <c:pt idx="6">
                  <c:v>0.50600000000000001</c:v>
                </c:pt>
                <c:pt idx="7">
                  <c:v>0.5</c:v>
                </c:pt>
                <c:pt idx="8">
                  <c:v>0.49200000000000005</c:v>
                </c:pt>
                <c:pt idx="9">
                  <c:v>0.503</c:v>
                </c:pt>
                <c:pt idx="10">
                  <c:v>0.51300000000000001</c:v>
                </c:pt>
                <c:pt idx="11">
                  <c:v>0.52</c:v>
                </c:pt>
                <c:pt idx="12">
                  <c:v>0.51900000000000002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299-4664-9A2C-40957AECD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000408"/>
        <c:axId val="444005112"/>
      </c:lineChart>
      <c:dateAx>
        <c:axId val="444000408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5112"/>
        <c:crossesAt val="0.5"/>
        <c:auto val="1"/>
        <c:lblOffset val="100"/>
        <c:baseTimeUnit val="months"/>
      </c:dateAx>
      <c:valAx>
        <c:axId val="444005112"/>
        <c:scaling>
          <c:orientation val="minMax"/>
          <c:max val="0.55000000000000004"/>
          <c:min val="0.45500000000000002"/>
        </c:scaling>
        <c:delete val="0"/>
        <c:axPos val="l"/>
        <c:numFmt formatCode="0.0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400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28907532545113"/>
          <c:y val="0.92785553616443683"/>
          <c:w val="0.3974218493490978"/>
          <c:h val="7.214446383556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20305782303427E-2"/>
          <c:y val="2.1576182136602451E-2"/>
          <c:w val="0.82464477437661921"/>
          <c:h val="0.7363817964557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月成交量（万手）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螺纹钢2210</c:v>
                </c:pt>
                <c:pt idx="1">
                  <c:v>纯碱209</c:v>
                </c:pt>
                <c:pt idx="2">
                  <c:v>PTA209</c:v>
                </c:pt>
                <c:pt idx="3">
                  <c:v>玻璃209</c:v>
                </c:pt>
                <c:pt idx="4">
                  <c:v>豆粕2209</c:v>
                </c:pt>
                <c:pt idx="5">
                  <c:v>燃油2209</c:v>
                </c:pt>
                <c:pt idx="6">
                  <c:v>甲醇209</c:v>
                </c:pt>
                <c:pt idx="7">
                  <c:v>棕榈油2209</c:v>
                </c:pt>
                <c:pt idx="8">
                  <c:v>铁矿石2209</c:v>
                </c:pt>
                <c:pt idx="9">
                  <c:v>石油沥青2206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3319.8519999999999</c:v>
                </c:pt>
                <c:pt idx="1">
                  <c:v>2281.8000000000002</c:v>
                </c:pt>
                <c:pt idx="2">
                  <c:v>2187.0023000000001</c:v>
                </c:pt>
                <c:pt idx="3">
                  <c:v>1854.2954999999999</c:v>
                </c:pt>
                <c:pt idx="4">
                  <c:v>1809.4889000000001</c:v>
                </c:pt>
                <c:pt idx="5">
                  <c:v>1529.8137999999999</c:v>
                </c:pt>
                <c:pt idx="6">
                  <c:v>1484.2764999999999</c:v>
                </c:pt>
                <c:pt idx="7">
                  <c:v>1387.7090000000001</c:v>
                </c:pt>
                <c:pt idx="8">
                  <c:v>1060.9658999999999</c:v>
                </c:pt>
                <c:pt idx="9">
                  <c:v>1008.5509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0886392"/>
        <c:axId val="440882864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月涨跌幅（%）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9933"/>
              </a:solidFill>
              <a:ln w="22225">
                <a:solidFill>
                  <a:srgbClr val="FF9933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螺纹钢2210</c:v>
                </c:pt>
                <c:pt idx="1">
                  <c:v>纯碱209</c:v>
                </c:pt>
                <c:pt idx="2">
                  <c:v>PTA209</c:v>
                </c:pt>
                <c:pt idx="3">
                  <c:v>玻璃209</c:v>
                </c:pt>
                <c:pt idx="4">
                  <c:v>豆粕2209</c:v>
                </c:pt>
                <c:pt idx="5">
                  <c:v>燃油2209</c:v>
                </c:pt>
                <c:pt idx="6">
                  <c:v>甲醇209</c:v>
                </c:pt>
                <c:pt idx="7">
                  <c:v>棕榈油2209</c:v>
                </c:pt>
                <c:pt idx="8">
                  <c:v>铁矿石2209</c:v>
                </c:pt>
                <c:pt idx="9">
                  <c:v>石油沥青2206</c:v>
                </c:pt>
              </c:strCache>
            </c:strRef>
          </c:xVal>
          <c:yVal>
            <c:numRef>
              <c:f>Sheet1!$C$2:$C$11</c:f>
              <c:numCache>
                <c:formatCode>#,##0.00</c:formatCode>
                <c:ptCount val="10"/>
                <c:pt idx="0">
                  <c:v>-3.9123000000000001</c:v>
                </c:pt>
                <c:pt idx="1">
                  <c:v>-1.0279</c:v>
                </c:pt>
                <c:pt idx="2">
                  <c:v>4.6077000000000004</c:v>
                </c:pt>
                <c:pt idx="3">
                  <c:v>-12.8941</c:v>
                </c:pt>
                <c:pt idx="4">
                  <c:v>0.2228</c:v>
                </c:pt>
                <c:pt idx="5">
                  <c:v>10.8377</c:v>
                </c:pt>
                <c:pt idx="6">
                  <c:v>-11.6546</c:v>
                </c:pt>
                <c:pt idx="7">
                  <c:v>21.552900000000001</c:v>
                </c:pt>
                <c:pt idx="8">
                  <c:v>-4.4134000000000002</c:v>
                </c:pt>
                <c:pt idx="9">
                  <c:v>7.4897999999999998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6D-48F2-B2C1-018C55D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887960"/>
        <c:axId val="440887176"/>
      </c:scatterChart>
      <c:catAx>
        <c:axId val="44088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2864"/>
        <c:crosses val="autoZero"/>
        <c:auto val="1"/>
        <c:lblAlgn val="ctr"/>
        <c:lblOffset val="100"/>
        <c:noMultiLvlLbl val="0"/>
      </c:catAx>
      <c:valAx>
        <c:axId val="44088286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6392"/>
        <c:crosses val="autoZero"/>
        <c:crossBetween val="between"/>
      </c:valAx>
      <c:valAx>
        <c:axId val="44088717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7960"/>
        <c:crosses val="max"/>
        <c:crossBetween val="midCat"/>
        <c:majorUnit val="10"/>
      </c:valAx>
      <c:valAx>
        <c:axId val="440887960"/>
        <c:scaling>
          <c:orientation val="minMax"/>
        </c:scaling>
        <c:delete val="1"/>
        <c:axPos val="t"/>
        <c:majorTickMark val="out"/>
        <c:minorTickMark val="none"/>
        <c:tickLblPos val="nextTo"/>
        <c:crossAx val="44088717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23220540019057"/>
          <c:y val="7.0595441980274409E-3"/>
          <c:w val="0.39459971617190942"/>
          <c:h val="7.0666408002002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19050">
      <a:solidFill>
        <a:schemeClr val="bg1"/>
      </a:solidFill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沪市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577072220811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农业银行</c:v>
                </c:pt>
                <c:pt idx="4">
                  <c:v>招商银行</c:v>
                </c:pt>
                <c:pt idx="5">
                  <c:v>中国移动</c:v>
                </c:pt>
                <c:pt idx="6">
                  <c:v>中国石油</c:v>
                </c:pt>
                <c:pt idx="7">
                  <c:v>中国银行</c:v>
                </c:pt>
                <c:pt idx="8">
                  <c:v>中国平安</c:v>
                </c:pt>
                <c:pt idx="9">
                  <c:v>中国人寿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2.2968069299999998</c:v>
                </c:pt>
                <c:pt idx="1">
                  <c:v>1.6357160900000001</c:v>
                </c:pt>
                <c:pt idx="2">
                  <c:v>1.1916795599999999</c:v>
                </c:pt>
                <c:pt idx="3">
                  <c:v>1.05362383</c:v>
                </c:pt>
                <c:pt idx="4">
                  <c:v>1.00917653</c:v>
                </c:pt>
                <c:pt idx="5">
                  <c:v>0.96283747999999991</c:v>
                </c:pt>
                <c:pt idx="6">
                  <c:v>0.93875945999999999</c:v>
                </c:pt>
                <c:pt idx="7">
                  <c:v>0.89940120999999995</c:v>
                </c:pt>
                <c:pt idx="8">
                  <c:v>0.80555398999999994</c:v>
                </c:pt>
                <c:pt idx="9">
                  <c:v>0.60225534000000003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5-4928-8A32-2AB86014CB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43998448"/>
        <c:axId val="448646264"/>
      </c:barChart>
      <c:catAx>
        <c:axId val="44399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6264"/>
        <c:crosses val="autoZero"/>
        <c:auto val="1"/>
        <c:lblAlgn val="ctr"/>
        <c:lblOffset val="100"/>
        <c:noMultiLvlLbl val="0"/>
      </c:catAx>
      <c:valAx>
        <c:axId val="4486462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439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深市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335792070470116E-2"/>
          <c:y val="0"/>
          <c:w val="0.97132841585905982"/>
          <c:h val="0.7942868835936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宁德时代</c:v>
                </c:pt>
                <c:pt idx="1">
                  <c:v>比亚迪</c:v>
                </c:pt>
                <c:pt idx="2">
                  <c:v>五粮液</c:v>
                </c:pt>
                <c:pt idx="3">
                  <c:v>海康威视</c:v>
                </c:pt>
                <c:pt idx="4">
                  <c:v>美的集团</c:v>
                </c:pt>
                <c:pt idx="5">
                  <c:v>迈瑞医疗</c:v>
                </c:pt>
                <c:pt idx="6">
                  <c:v>泸州老窖</c:v>
                </c:pt>
                <c:pt idx="7">
                  <c:v>东方财富</c:v>
                </c:pt>
                <c:pt idx="8">
                  <c:v>平安银行</c:v>
                </c:pt>
                <c:pt idx="9">
                  <c:v>牧原股份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0.95413394000000007</c:v>
                </c:pt>
                <c:pt idx="1">
                  <c:v>0.65895187999999993</c:v>
                </c:pt>
                <c:pt idx="2">
                  <c:v>0.62932511000000002</c:v>
                </c:pt>
                <c:pt idx="3">
                  <c:v>0.40081704000000001</c:v>
                </c:pt>
                <c:pt idx="4">
                  <c:v>0.39946177999999999</c:v>
                </c:pt>
                <c:pt idx="5">
                  <c:v>0.37888793999999998</c:v>
                </c:pt>
                <c:pt idx="6">
                  <c:v>0.31011344000000002</c:v>
                </c:pt>
                <c:pt idx="7">
                  <c:v>0.30101862000000001</c:v>
                </c:pt>
                <c:pt idx="8">
                  <c:v>0.29729866999999999</c:v>
                </c:pt>
                <c:pt idx="9">
                  <c:v>0.27797233999999998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B-4AEB-BAD1-6CF4C535E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48646656"/>
        <c:axId val="448647048"/>
      </c:barChart>
      <c:catAx>
        <c:axId val="44864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7048"/>
        <c:crosses val="autoZero"/>
        <c:auto val="1"/>
        <c:lblAlgn val="ctr"/>
        <c:lblOffset val="100"/>
        <c:noMultiLvlLbl val="0"/>
      </c:catAx>
      <c:valAx>
        <c:axId val="44864704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486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178065409609"/>
          <c:y val="2.6416307389758718E-2"/>
          <c:w val="0.87567043963254598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月涨跌幅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中交地产</c:v>
                </c:pt>
                <c:pt idx="1">
                  <c:v>华润双鹤</c:v>
                </c:pt>
                <c:pt idx="2">
                  <c:v>牧高笛</c:v>
                </c:pt>
                <c:pt idx="3">
                  <c:v>湖南发展</c:v>
                </c:pt>
                <c:pt idx="4">
                  <c:v>新宁物流</c:v>
                </c:pt>
                <c:pt idx="5">
                  <c:v>冰川网络</c:v>
                </c:pt>
                <c:pt idx="6">
                  <c:v>徐家汇</c:v>
                </c:pt>
                <c:pt idx="7">
                  <c:v>上海能源</c:v>
                </c:pt>
                <c:pt idx="8">
                  <c:v>步步高</c:v>
                </c:pt>
                <c:pt idx="9">
                  <c:v>飞力达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0.79703000000000002</c:v>
                </c:pt>
                <c:pt idx="1">
                  <c:v>0.77117599999999997</c:v>
                </c:pt>
                <c:pt idx="2">
                  <c:v>0.71143400000000001</c:v>
                </c:pt>
                <c:pt idx="3">
                  <c:v>0.69394599999999995</c:v>
                </c:pt>
                <c:pt idx="4">
                  <c:v>0.68079099999999992</c:v>
                </c:pt>
                <c:pt idx="5">
                  <c:v>0.56432700000000002</c:v>
                </c:pt>
                <c:pt idx="6">
                  <c:v>0.51535399999999998</c:v>
                </c:pt>
                <c:pt idx="7">
                  <c:v>0.50982300000000003</c:v>
                </c:pt>
                <c:pt idx="8">
                  <c:v>0.47508299999999998</c:v>
                </c:pt>
                <c:pt idx="9">
                  <c:v>0.44707500000000006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22E-A9AD-57EAC0606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8616"/>
        <c:axId val="448653320"/>
      </c:barChart>
      <c:catAx>
        <c:axId val="448648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53320"/>
        <c:crosses val="autoZero"/>
        <c:auto val="1"/>
        <c:lblAlgn val="ctr"/>
        <c:lblOffset val="100"/>
        <c:noMultiLvlLbl val="0"/>
      </c:catAx>
      <c:valAx>
        <c:axId val="4486533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4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33416930905878E-2"/>
          <c:y val="2.6416307389758718E-2"/>
          <c:w val="0.8414251197154764"/>
          <c:h val="0.9471673852204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退市中新</c:v>
                </c:pt>
                <c:pt idx="1">
                  <c:v>太龙股份</c:v>
                </c:pt>
                <c:pt idx="2">
                  <c:v>龙磁科技</c:v>
                </c:pt>
                <c:pt idx="3">
                  <c:v>国林科技</c:v>
                </c:pt>
                <c:pt idx="4">
                  <c:v>全志科技</c:v>
                </c:pt>
                <c:pt idx="5">
                  <c:v>东电退</c:v>
                </c:pt>
                <c:pt idx="6">
                  <c:v>长动退</c:v>
                </c:pt>
                <c:pt idx="7">
                  <c:v>ST和佳</c:v>
                </c:pt>
                <c:pt idx="8">
                  <c:v>*ST德威</c:v>
                </c:pt>
                <c:pt idx="9">
                  <c:v>*ST网力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-0.625</c:v>
                </c:pt>
                <c:pt idx="1">
                  <c:v>-0.62876299999999996</c:v>
                </c:pt>
                <c:pt idx="2">
                  <c:v>-0.63986399999999999</c:v>
                </c:pt>
                <c:pt idx="3">
                  <c:v>-0.64775099999999997</c:v>
                </c:pt>
                <c:pt idx="4">
                  <c:v>-0.65968100000000007</c:v>
                </c:pt>
                <c:pt idx="5">
                  <c:v>-0.66326499999999999</c:v>
                </c:pt>
                <c:pt idx="6">
                  <c:v>-0.68932000000000004</c:v>
                </c:pt>
                <c:pt idx="7">
                  <c:v>-0.69245999999999996</c:v>
                </c:pt>
                <c:pt idx="8">
                  <c:v>-0.73660700000000001</c:v>
                </c:pt>
                <c:pt idx="9">
                  <c:v>-0.75543499999999997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3-4F85-8744-9BFAB9528B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448647440"/>
        <c:axId val="448645872"/>
      </c:barChart>
      <c:catAx>
        <c:axId val="44864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8645872"/>
        <c:crosses val="autoZero"/>
        <c:auto val="1"/>
        <c:lblAlgn val="ctr"/>
        <c:lblOffset val="100"/>
        <c:noMultiLvlLbl val="0"/>
      </c:catAx>
      <c:valAx>
        <c:axId val="4486458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486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08266633829992E-2"/>
          <c:y val="1.4062499134934847E-2"/>
          <c:w val="0.90029173336616997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3月涨跌幅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中国医药</c:v>
                </c:pt>
                <c:pt idx="1">
                  <c:v>天保基建</c:v>
                </c:pt>
                <c:pt idx="2">
                  <c:v>美诺华</c:v>
                </c:pt>
                <c:pt idx="3">
                  <c:v>盘龙药业</c:v>
                </c:pt>
                <c:pt idx="4">
                  <c:v>北玻股份</c:v>
                </c:pt>
                <c:pt idx="5">
                  <c:v>*ST实达</c:v>
                </c:pt>
                <c:pt idx="6">
                  <c:v>海泰发展</c:v>
                </c:pt>
                <c:pt idx="7">
                  <c:v>信达地产</c:v>
                </c:pt>
                <c:pt idx="8">
                  <c:v>宋都股份</c:v>
                </c:pt>
                <c:pt idx="9">
                  <c:v>中交地产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2.3024520000000002</c:v>
                </c:pt>
                <c:pt idx="1">
                  <c:v>2.0105629999999999</c:v>
                </c:pt>
                <c:pt idx="2">
                  <c:v>1.4122190000000001</c:v>
                </c:pt>
                <c:pt idx="3">
                  <c:v>1.298629</c:v>
                </c:pt>
                <c:pt idx="4">
                  <c:v>1.1538460000000001</c:v>
                </c:pt>
                <c:pt idx="5">
                  <c:v>1.075</c:v>
                </c:pt>
                <c:pt idx="6">
                  <c:v>0.99684499999999998</c:v>
                </c:pt>
                <c:pt idx="7">
                  <c:v>0.96410300000000004</c:v>
                </c:pt>
                <c:pt idx="8">
                  <c:v>0.93333299999999997</c:v>
                </c:pt>
                <c:pt idx="9">
                  <c:v>0.85321100000000005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F-40C0-8E12-9519B9177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4月涨跌幅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7783656293122691E-17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F-40C0-8E12-9519B9177E3C}"/>
                </c:ext>
              </c:extLst>
            </c:dLbl>
            <c:dLbl>
              <c:idx val="3"/>
              <c:layout>
                <c:manualLayout>
                  <c:x val="1.0261462055502511E-7"/>
                  <c:y val="4.6876842588777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FF-40C0-8E12-9519B9177E3C}"/>
                </c:ext>
              </c:extLst>
            </c:dLbl>
            <c:dLbl>
              <c:idx val="5"/>
              <c:layout>
                <c:manualLayout>
                  <c:x val="-9.5567312586245382E-17"/>
                  <c:y val="-7.030880473001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FF-40C0-8E12-9519B9177E3C}"/>
                </c:ext>
              </c:extLst>
            </c:dLbl>
            <c:dLbl>
              <c:idx val="6"/>
              <c:layout>
                <c:manualLayout>
                  <c:x val="0"/>
                  <c:y val="-4.6871306171794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FF-40C0-8E12-9519B9177E3C}"/>
                </c:ext>
              </c:extLst>
            </c:dLbl>
            <c:dLbl>
              <c:idx val="7"/>
              <c:layout>
                <c:manualLayout>
                  <c:x val="-3.9085908960308545E-3"/>
                  <c:y val="2.345595328149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FF-40C0-8E12-9519B9177E3C}"/>
                </c:ext>
              </c:extLst>
            </c:dLbl>
            <c:dLbl>
              <c:idx val="8"/>
              <c:layout>
                <c:manualLayout>
                  <c:x val="-1.3032056807454405E-3"/>
                  <c:y val="-1.406249913493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FF-40C0-8E12-9519B9177E3C}"/>
                </c:ext>
              </c:extLst>
            </c:dLbl>
            <c:dLbl>
              <c:idx val="9"/>
              <c:layout>
                <c:manualLayout>
                  <c:x val="0"/>
                  <c:y val="-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FF-40C0-8E12-9519B9177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中国医药</c:v>
                </c:pt>
                <c:pt idx="1">
                  <c:v>天保基建</c:v>
                </c:pt>
                <c:pt idx="2">
                  <c:v>美诺华</c:v>
                </c:pt>
                <c:pt idx="3">
                  <c:v>盘龙药业</c:v>
                </c:pt>
                <c:pt idx="4">
                  <c:v>北玻股份</c:v>
                </c:pt>
                <c:pt idx="5">
                  <c:v>*ST实达</c:v>
                </c:pt>
                <c:pt idx="6">
                  <c:v>海泰发展</c:v>
                </c:pt>
                <c:pt idx="7">
                  <c:v>信达地产</c:v>
                </c:pt>
                <c:pt idx="8">
                  <c:v>宋都股份</c:v>
                </c:pt>
                <c:pt idx="9">
                  <c:v>中交地产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-0.41831699999999999</c:v>
                </c:pt>
                <c:pt idx="1">
                  <c:v>-0.20117000000000002</c:v>
                </c:pt>
                <c:pt idx="2">
                  <c:v>-0.39096200000000003</c:v>
                </c:pt>
                <c:pt idx="3">
                  <c:v>-0.39877499999999999</c:v>
                </c:pt>
                <c:pt idx="4">
                  <c:v>-0.36083700000000002</c:v>
                </c:pt>
                <c:pt idx="5">
                  <c:v>0.27710799999999997</c:v>
                </c:pt>
                <c:pt idx="6">
                  <c:v>-0.44391800000000003</c:v>
                </c:pt>
                <c:pt idx="7">
                  <c:v>-0.137076</c:v>
                </c:pt>
                <c:pt idx="8">
                  <c:v>-0.27969300000000002</c:v>
                </c:pt>
                <c:pt idx="9">
                  <c:v>0.79703000000000002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FF-40C0-8E12-9519B9177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48650184"/>
        <c:axId val="448650576"/>
      </c:barChart>
      <c:catAx>
        <c:axId val="448650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8650576"/>
        <c:crosses val="autoZero"/>
        <c:auto val="1"/>
        <c:lblAlgn val="ctr"/>
        <c:lblOffset val="100"/>
        <c:noMultiLvlLbl val="0"/>
      </c:catAx>
      <c:valAx>
        <c:axId val="44865057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4865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731512978723451E-2"/>
          <c:w val="1"/>
          <c:h val="0.86193949352534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股权质押比例(%)2022.01.01-2022.01.31</c:v>
                </c:pt>
              </c:strCache>
            </c:strRef>
          </c:tx>
          <c:spPr>
            <a:solidFill>
              <a:srgbClr val="0827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海德股份</c:v>
                </c:pt>
                <c:pt idx="1">
                  <c:v>国城矿业</c:v>
                </c:pt>
                <c:pt idx="2">
                  <c:v>雪松发展</c:v>
                </c:pt>
                <c:pt idx="3">
                  <c:v>*ST新光</c:v>
                </c:pt>
                <c:pt idx="4">
                  <c:v>深华发A</c:v>
                </c:pt>
                <c:pt idx="5">
                  <c:v>ST粤泰</c:v>
                </c:pt>
                <c:pt idx="6">
                  <c:v>泛海控股</c:v>
                </c:pt>
                <c:pt idx="7">
                  <c:v>九鼎投资</c:v>
                </c:pt>
                <c:pt idx="8">
                  <c:v>新华联</c:v>
                </c:pt>
                <c:pt idx="9">
                  <c:v>泰禾集团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75.09</c:v>
                </c:pt>
                <c:pt idx="1">
                  <c:v>70.87</c:v>
                </c:pt>
                <c:pt idx="2">
                  <c:v>68.5</c:v>
                </c:pt>
                <c:pt idx="3">
                  <c:v>66.13</c:v>
                </c:pt>
                <c:pt idx="4">
                  <c:v>64.09</c:v>
                </c:pt>
                <c:pt idx="5">
                  <c:v>63.45</c:v>
                </c:pt>
                <c:pt idx="6">
                  <c:v>63.31</c:v>
                </c:pt>
                <c:pt idx="7">
                  <c:v>60.28</c:v>
                </c:pt>
                <c:pt idx="8">
                  <c:v>59.77</c:v>
                </c:pt>
                <c:pt idx="9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0-4224-BBDF-DD903EF9D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2448815"/>
        <c:axId val="162443407"/>
      </c:barChart>
      <c:catAx>
        <c:axId val="162448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162443407"/>
        <c:crosses val="autoZero"/>
        <c:auto val="1"/>
        <c:lblAlgn val="ctr"/>
        <c:lblOffset val="100"/>
        <c:noMultiLvlLbl val="0"/>
      </c:catAx>
      <c:valAx>
        <c:axId val="162443407"/>
        <c:scaling>
          <c:orientation val="minMax"/>
          <c:max val="80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16244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*ST海医</c:v>
                </c:pt>
                <c:pt idx="1">
                  <c:v>*ST宜康</c:v>
                </c:pt>
                <c:pt idx="2">
                  <c:v>盈趣科技</c:v>
                </c:pt>
                <c:pt idx="3">
                  <c:v>依顿电子</c:v>
                </c:pt>
                <c:pt idx="4">
                  <c:v>华宏科技</c:v>
                </c:pt>
              </c:strCache>
            </c:strRef>
          </c:cat>
          <c:val>
            <c:numRef>
              <c:f>Sheet1!$B$2:$B$6</c:f>
              <c:numCache>
                <c:formatCode>#,##0.00_ </c:formatCode>
                <c:ptCount val="5"/>
                <c:pt idx="0">
                  <c:v>99.999700000000004</c:v>
                </c:pt>
                <c:pt idx="1">
                  <c:v>74.9696</c:v>
                </c:pt>
                <c:pt idx="2">
                  <c:v>52.071899999999999</c:v>
                </c:pt>
                <c:pt idx="3">
                  <c:v>49.0334</c:v>
                </c:pt>
                <c:pt idx="4">
                  <c:v>39.052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D-46AD-9AAF-842F2BEFF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708565152"/>
        <c:axId val="1708565984"/>
      </c:barChart>
      <c:catAx>
        <c:axId val="17085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708565984"/>
        <c:crosses val="autoZero"/>
        <c:auto val="1"/>
        <c:lblAlgn val="ctr"/>
        <c:lblOffset val="100"/>
        <c:noMultiLvlLbl val="0"/>
      </c:catAx>
      <c:valAx>
        <c:axId val="1708565984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17085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alt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ST华钰</c:v>
                </c:pt>
                <c:pt idx="1">
                  <c:v>大洋电机</c:v>
                </c:pt>
                <c:pt idx="2">
                  <c:v>富临运业</c:v>
                </c:pt>
                <c:pt idx="3">
                  <c:v>凤形股份</c:v>
                </c:pt>
                <c:pt idx="4">
                  <c:v>路畅科技</c:v>
                </c:pt>
              </c:strCache>
            </c:strRef>
          </c:cat>
          <c:val>
            <c:numRef>
              <c:f>Sheet1!$B$2:$B$6</c:f>
              <c:numCache>
                <c:formatCode>#,##0.00_ </c:formatCode>
                <c:ptCount val="5"/>
                <c:pt idx="0">
                  <c:v>-37.386299999999999</c:v>
                </c:pt>
                <c:pt idx="1">
                  <c:v>-44.980999999999995</c:v>
                </c:pt>
                <c:pt idx="2">
                  <c:v>-51.361899999999999</c:v>
                </c:pt>
                <c:pt idx="3">
                  <c:v>-74.996499999999997</c:v>
                </c:pt>
                <c:pt idx="4">
                  <c:v>-88.372699999999995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4-422B-BD1A-9F47D49617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80513568"/>
        <c:axId val="1580514816"/>
      </c:barChart>
      <c:catAx>
        <c:axId val="15805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alt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580514816"/>
        <c:crosses val="autoZero"/>
        <c:auto val="1"/>
        <c:lblAlgn val="ctr"/>
        <c:lblOffset val="100"/>
        <c:noMultiLvlLbl val="0"/>
      </c:catAx>
      <c:valAx>
        <c:axId val="1580514816"/>
        <c:scaling>
          <c:orientation val="minMax"/>
        </c:scaling>
        <c:delete val="1"/>
        <c:axPos val="l"/>
        <c:numFmt formatCode="#,##0.00_ " sourceLinked="1"/>
        <c:majorTickMark val="none"/>
        <c:minorTickMark val="none"/>
        <c:tickLblPos val="nextTo"/>
        <c:crossAx val="15805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altLang="zh-CN" sz="1800" b="0" i="0" u="none" strike="noStrike" kern="1200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01537607131457"/>
          <c:y val="2.1006943418842985E-2"/>
          <c:w val="0.89242717339030098"/>
          <c:h val="0.9111143214301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全部投放量的总和(亿元)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FF9933"/>
              </a:solidFill>
            </a:ln>
            <a:effectLst/>
          </c:spPr>
          <c:invertIfNegative val="0"/>
          <c:cat>
            <c:numRef>
              <c:f>Sheet1!$A$3:$A$23</c:f>
              <c:numCache>
                <c:formatCode>m/d/yyyy</c:formatCode>
                <c:ptCount val="21"/>
                <c:pt idx="0">
                  <c:v>44680</c:v>
                </c:pt>
                <c:pt idx="1">
                  <c:v>44679</c:v>
                </c:pt>
                <c:pt idx="2">
                  <c:v>44678</c:v>
                </c:pt>
                <c:pt idx="3">
                  <c:v>44677</c:v>
                </c:pt>
                <c:pt idx="4">
                  <c:v>44676</c:v>
                </c:pt>
                <c:pt idx="5">
                  <c:v>44675</c:v>
                </c:pt>
                <c:pt idx="6">
                  <c:v>44673</c:v>
                </c:pt>
                <c:pt idx="7">
                  <c:v>44672</c:v>
                </c:pt>
                <c:pt idx="8">
                  <c:v>44671</c:v>
                </c:pt>
                <c:pt idx="9">
                  <c:v>44670</c:v>
                </c:pt>
                <c:pt idx="10">
                  <c:v>44669</c:v>
                </c:pt>
                <c:pt idx="11">
                  <c:v>44666</c:v>
                </c:pt>
                <c:pt idx="12">
                  <c:v>44665</c:v>
                </c:pt>
                <c:pt idx="13">
                  <c:v>44664</c:v>
                </c:pt>
                <c:pt idx="14">
                  <c:v>44663</c:v>
                </c:pt>
                <c:pt idx="15">
                  <c:v>44662</c:v>
                </c:pt>
                <c:pt idx="16">
                  <c:v>44659</c:v>
                </c:pt>
                <c:pt idx="17">
                  <c:v>44658</c:v>
                </c:pt>
                <c:pt idx="18">
                  <c:v>44657</c:v>
                </c:pt>
                <c:pt idx="19">
                  <c:v>44653</c:v>
                </c:pt>
                <c:pt idx="20">
                  <c:v>44652</c:v>
                </c:pt>
              </c:numCache>
            </c:numRef>
          </c:cat>
          <c:val>
            <c:numRef>
              <c:f>Sheet1!$B$3:$B$23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1600</c:v>
                </c:pt>
                <c:pt idx="12">
                  <c:v>100</c:v>
                </c:pt>
                <c:pt idx="13">
                  <c:v>100</c:v>
                </c:pt>
                <c:pt idx="14">
                  <c:v>200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0-4EAB-8773-51DA13B75BB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全部回笼量的总和(亿元)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Sheet1!$A$3:$A$23</c:f>
              <c:numCache>
                <c:formatCode>m/d/yyyy</c:formatCode>
                <c:ptCount val="21"/>
                <c:pt idx="0">
                  <c:v>44680</c:v>
                </c:pt>
                <c:pt idx="1">
                  <c:v>44679</c:v>
                </c:pt>
                <c:pt idx="2">
                  <c:v>44678</c:v>
                </c:pt>
                <c:pt idx="3">
                  <c:v>44677</c:v>
                </c:pt>
                <c:pt idx="4">
                  <c:v>44676</c:v>
                </c:pt>
                <c:pt idx="5">
                  <c:v>44675</c:v>
                </c:pt>
                <c:pt idx="6">
                  <c:v>44673</c:v>
                </c:pt>
                <c:pt idx="7">
                  <c:v>44672</c:v>
                </c:pt>
                <c:pt idx="8">
                  <c:v>44671</c:v>
                </c:pt>
                <c:pt idx="9">
                  <c:v>44670</c:v>
                </c:pt>
                <c:pt idx="10">
                  <c:v>44669</c:v>
                </c:pt>
                <c:pt idx="11">
                  <c:v>44666</c:v>
                </c:pt>
                <c:pt idx="12">
                  <c:v>44665</c:v>
                </c:pt>
                <c:pt idx="13">
                  <c:v>44664</c:v>
                </c:pt>
                <c:pt idx="14">
                  <c:v>44663</c:v>
                </c:pt>
                <c:pt idx="15">
                  <c:v>44662</c:v>
                </c:pt>
                <c:pt idx="16">
                  <c:v>44659</c:v>
                </c:pt>
                <c:pt idx="17">
                  <c:v>44658</c:v>
                </c:pt>
                <c:pt idx="18">
                  <c:v>44657</c:v>
                </c:pt>
                <c:pt idx="19">
                  <c:v>44653</c:v>
                </c:pt>
                <c:pt idx="20">
                  <c:v>44652</c:v>
                </c:pt>
              </c:numCache>
            </c:numRef>
          </c:cat>
          <c:val>
            <c:numRef>
              <c:f>Sheet1!$C$3:$C$23</c:f>
              <c:numCache>
                <c:formatCode>General</c:formatCode>
                <c:ptCount val="21"/>
                <c:pt idx="0">
                  <c:v>-100</c:v>
                </c:pt>
                <c:pt idx="1">
                  <c:v>-100</c:v>
                </c:pt>
                <c:pt idx="2">
                  <c:v>-100</c:v>
                </c:pt>
                <c:pt idx="3">
                  <c:v>-100</c:v>
                </c:pt>
                <c:pt idx="4">
                  <c:v>-100</c:v>
                </c:pt>
                <c:pt idx="5">
                  <c:v>0</c:v>
                </c:pt>
                <c:pt idx="6">
                  <c:v>-100</c:v>
                </c:pt>
                <c:pt idx="7">
                  <c:v>-100</c:v>
                </c:pt>
                <c:pt idx="8">
                  <c:v>-100</c:v>
                </c:pt>
                <c:pt idx="9">
                  <c:v>-200</c:v>
                </c:pt>
                <c:pt idx="10">
                  <c:v>-100</c:v>
                </c:pt>
                <c:pt idx="11">
                  <c:v>-1600</c:v>
                </c:pt>
                <c:pt idx="12">
                  <c:v>-100</c:v>
                </c:pt>
                <c:pt idx="13">
                  <c:v>-800</c:v>
                </c:pt>
                <c:pt idx="14">
                  <c:v>0</c:v>
                </c:pt>
                <c:pt idx="15">
                  <c:v>-100</c:v>
                </c:pt>
                <c:pt idx="16">
                  <c:v>-100</c:v>
                </c:pt>
                <c:pt idx="17">
                  <c:v>-1500</c:v>
                </c:pt>
                <c:pt idx="18">
                  <c:v>-4500</c:v>
                </c:pt>
                <c:pt idx="19">
                  <c:v>0</c:v>
                </c:pt>
                <c:pt idx="20">
                  <c:v>-1000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4000800"/>
        <c:axId val="444001976"/>
      </c:bar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净投放量(亿元)</c:v>
                </c:pt>
              </c:strCache>
            </c:strRef>
          </c:tx>
          <c:spPr>
            <a:ln w="31750" cap="rnd">
              <a:solidFill>
                <a:srgbClr val="000000">
                  <a:lumMod val="50000"/>
                  <a:lumOff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Sheet1!$A$3:$A$23</c:f>
              <c:numCache>
                <c:formatCode>m/d/yyyy</c:formatCode>
                <c:ptCount val="21"/>
                <c:pt idx="0">
                  <c:v>44680</c:v>
                </c:pt>
                <c:pt idx="1">
                  <c:v>44679</c:v>
                </c:pt>
                <c:pt idx="2">
                  <c:v>44678</c:v>
                </c:pt>
                <c:pt idx="3">
                  <c:v>44677</c:v>
                </c:pt>
                <c:pt idx="4">
                  <c:v>44676</c:v>
                </c:pt>
                <c:pt idx="5">
                  <c:v>44675</c:v>
                </c:pt>
                <c:pt idx="6">
                  <c:v>44673</c:v>
                </c:pt>
                <c:pt idx="7">
                  <c:v>44672</c:v>
                </c:pt>
                <c:pt idx="8">
                  <c:v>44671</c:v>
                </c:pt>
                <c:pt idx="9">
                  <c:v>44670</c:v>
                </c:pt>
                <c:pt idx="10">
                  <c:v>44669</c:v>
                </c:pt>
                <c:pt idx="11">
                  <c:v>44666</c:v>
                </c:pt>
                <c:pt idx="12">
                  <c:v>44665</c:v>
                </c:pt>
                <c:pt idx="13">
                  <c:v>44664</c:v>
                </c:pt>
                <c:pt idx="14">
                  <c:v>44663</c:v>
                </c:pt>
                <c:pt idx="15">
                  <c:v>44662</c:v>
                </c:pt>
                <c:pt idx="16">
                  <c:v>44659</c:v>
                </c:pt>
                <c:pt idx="17">
                  <c:v>44658</c:v>
                </c:pt>
                <c:pt idx="18">
                  <c:v>44657</c:v>
                </c:pt>
                <c:pt idx="19">
                  <c:v>44653</c:v>
                </c:pt>
                <c:pt idx="20">
                  <c:v>44652</c:v>
                </c:pt>
              </c:numCache>
            </c:numRef>
          </c:cat>
          <c:val>
            <c:numRef>
              <c:f>Sheet1!$D$3:$D$23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-700</c:v>
                </c:pt>
                <c:pt idx="14">
                  <c:v>200</c:v>
                </c:pt>
                <c:pt idx="15">
                  <c:v>0</c:v>
                </c:pt>
                <c:pt idx="16">
                  <c:v>0</c:v>
                </c:pt>
                <c:pt idx="17">
                  <c:v>-1400</c:v>
                </c:pt>
                <c:pt idx="18">
                  <c:v>-4400</c:v>
                </c:pt>
                <c:pt idx="19">
                  <c:v>100</c:v>
                </c:pt>
                <c:pt idx="20">
                  <c:v>-900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EAB-8773-51DA13B75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000800"/>
        <c:axId val="444001976"/>
      </c:lineChart>
      <c:catAx>
        <c:axId val="444000800"/>
        <c:scaling>
          <c:orientation val="maxMin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95959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4001976"/>
        <c:crosses val="autoZero"/>
        <c:auto val="0"/>
        <c:lblAlgn val="ctr"/>
        <c:lblOffset val="100"/>
        <c:noMultiLvlLbl val="1"/>
      </c:catAx>
      <c:valAx>
        <c:axId val="444001976"/>
        <c:scaling>
          <c:orientation val="minMax"/>
          <c:max val="3000"/>
          <c:min val="-5000"/>
        </c:scaling>
        <c:delete val="0"/>
        <c:axPos val="r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595959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400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22110193126782"/>
          <c:y val="1.2717159734077557E-3"/>
          <c:w val="0.58381803057733206"/>
          <c:h val="5.5234613158644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595959"/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595959"/>
          </a:solidFill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en-US" dirty="0"/>
              <a:t>2022</a:t>
            </a:r>
            <a:r>
              <a:rPr lang="zh-CN" dirty="0"/>
              <a:t>年</a:t>
            </a:r>
            <a:r>
              <a:rPr lang="en-US" dirty="0"/>
              <a:t>4月主要股指涨跌幅</a:t>
            </a:r>
          </a:p>
        </c:rich>
      </c:tx>
      <c:layout>
        <c:manualLayout>
          <c:xMode val="edge"/>
          <c:yMode val="edge"/>
          <c:x val="0.357898309722618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062213699797592"/>
          <c:y val="0.10769457680962105"/>
          <c:w val="0.86883056354532862"/>
          <c:h val="0.705692758879448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Sheet1!$B$2:$B$20</c:f>
              <c:numCache>
                <c:formatCode>0.00%</c:formatCode>
                <c:ptCount val="19"/>
                <c:pt idx="0">
                  <c:v>9.3824711859151755E-3</c:v>
                </c:pt>
                <c:pt idx="1">
                  <c:v>9.6006310061405031E-3</c:v>
                </c:pt>
                <c:pt idx="2">
                  <c:v>-4.7683986752488083E-3</c:v>
                </c:pt>
                <c:pt idx="3">
                  <c:v>-1.0844956813749196E-4</c:v>
                </c:pt>
                <c:pt idx="4">
                  <c:v>-2.615980694193476E-2</c:v>
                </c:pt>
                <c:pt idx="5">
                  <c:v>-1.1952944264332466E-2</c:v>
                </c:pt>
                <c:pt idx="6">
                  <c:v>-2.0102835527266882E-2</c:v>
                </c:pt>
                <c:pt idx="7">
                  <c:v>-8.1672948511299914E-3</c:v>
                </c:pt>
                <c:pt idx="8">
                  <c:v>-1.2593955930609413E-2</c:v>
                </c:pt>
                <c:pt idx="9">
                  <c:v>-1.7427848674509305E-2</c:v>
                </c:pt>
                <c:pt idx="10">
                  <c:v>-1.7887629335795907E-2</c:v>
                </c:pt>
                <c:pt idx="11">
                  <c:v>-3.1102948712086964E-2</c:v>
                </c:pt>
                <c:pt idx="12">
                  <c:v>-5.3008746778991034E-2</c:v>
                </c:pt>
                <c:pt idx="13">
                  <c:v>-5.0822044344158268E-2</c:v>
                </c:pt>
                <c:pt idx="14">
                  <c:v>-9.9529798709668493E-2</c:v>
                </c:pt>
                <c:pt idx="15">
                  <c:v>-0.11247059646862756</c:v>
                </c:pt>
                <c:pt idx="16">
                  <c:v>-9.0375941796251413E-2</c:v>
                </c:pt>
                <c:pt idx="17">
                  <c:v>-8.5086357926807077E-2</c:v>
                </c:pt>
                <c:pt idx="18">
                  <c:v>-6.3077399014680346E-2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6B2-4C07-A90B-348D689033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Sheet1!$C$2:$C$20</c:f>
              <c:numCache>
                <c:formatCode>0.00%</c:formatCode>
                <c:ptCount val="19"/>
                <c:pt idx="0">
                  <c:v>-1.7085238669080072E-3</c:v>
                </c:pt>
                <c:pt idx="1">
                  <c:v>-2.9848162170544756E-2</c:v>
                </c:pt>
                <c:pt idx="2">
                  <c:v>-5.0396000655510198E-2</c:v>
                </c:pt>
                <c:pt idx="3">
                  <c:v>-5.8489056685120944E-2</c:v>
                </c:pt>
                <c:pt idx="4">
                  <c:v>-9.3759841357771045E-2</c:v>
                </c:pt>
                <c:pt idx="5">
                  <c:v>-8.8556547089854387E-2</c:v>
                </c:pt>
                <c:pt idx="6">
                  <c:v>-0.11569174823575046</c:v>
                </c:pt>
                <c:pt idx="7">
                  <c:v>-0.10584654099302448</c:v>
                </c:pt>
                <c:pt idx="8">
                  <c:v>-0.10787282958535327</c:v>
                </c:pt>
                <c:pt idx="9">
                  <c:v>-7.9235784542501353E-2</c:v>
                </c:pt>
                <c:pt idx="10">
                  <c:v>-9.2685930400817962E-2</c:v>
                </c:pt>
                <c:pt idx="11">
                  <c:v>-0.10773809807500745</c:v>
                </c:pt>
                <c:pt idx="12">
                  <c:v>-0.1222128449905725</c:v>
                </c:pt>
                <c:pt idx="13">
                  <c:v>-0.1365557016725405</c:v>
                </c:pt>
                <c:pt idx="14">
                  <c:v>-0.18949840283585084</c:v>
                </c:pt>
                <c:pt idx="15">
                  <c:v>-0.20438091879191123</c:v>
                </c:pt>
                <c:pt idx="16">
                  <c:v>-0.16921736940300569</c:v>
                </c:pt>
                <c:pt idx="17">
                  <c:v>-0.17230464572578486</c:v>
                </c:pt>
                <c:pt idx="18">
                  <c:v>-0.13189756592403634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6B2-4C07-A90B-348D689033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Sheet1!$D$2:$D$20</c:f>
              <c:numCache>
                <c:formatCode>0.00%</c:formatCode>
                <c:ptCount val="19"/>
                <c:pt idx="0">
                  <c:v>9.050478500026049E-3</c:v>
                </c:pt>
                <c:pt idx="1">
                  <c:v>4.5103113573050635E-3</c:v>
                </c:pt>
                <c:pt idx="2">
                  <c:v>-1.206702684890848E-2</c:v>
                </c:pt>
                <c:pt idx="3">
                  <c:v>-1.3119282370563812E-2</c:v>
                </c:pt>
                <c:pt idx="4">
                  <c:v>-4.9350350734923887E-2</c:v>
                </c:pt>
                <c:pt idx="5">
                  <c:v>-2.9862205482847459E-2</c:v>
                </c:pt>
                <c:pt idx="6">
                  <c:v>-4.5393056324952719E-2</c:v>
                </c:pt>
                <c:pt idx="7">
                  <c:v>-3.3308353662787948E-2</c:v>
                </c:pt>
                <c:pt idx="8">
                  <c:v>-3.8758651895925311E-2</c:v>
                </c:pt>
                <c:pt idx="9">
                  <c:v>-3.5218075923691416E-2</c:v>
                </c:pt>
                <c:pt idx="10">
                  <c:v>-4.0016580606003549E-2</c:v>
                </c:pt>
                <c:pt idx="11">
                  <c:v>-5.9911797691850732E-2</c:v>
                </c:pt>
                <c:pt idx="12">
                  <c:v>-8.5323362128157276E-2</c:v>
                </c:pt>
                <c:pt idx="13">
                  <c:v>-8.8012445819032004E-2</c:v>
                </c:pt>
                <c:pt idx="14">
                  <c:v>-0.14350013268825368</c:v>
                </c:pt>
                <c:pt idx="15">
                  <c:v>-0.15774679691281945</c:v>
                </c:pt>
                <c:pt idx="16">
                  <c:v>-0.12092087389187745</c:v>
                </c:pt>
                <c:pt idx="17">
                  <c:v>-0.12290005335174392</c:v>
                </c:pt>
                <c:pt idx="18">
                  <c:v>-9.0509653688320535E-2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2-4C07-A90B-348D689033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Sheet1!$E$2:$E$20</c:f>
              <c:numCache>
                <c:formatCode>0.00%</c:formatCode>
                <c:ptCount val="19"/>
                <c:pt idx="0">
                  <c:v>2.8114762496980195E-3</c:v>
                </c:pt>
                <c:pt idx="1">
                  <c:v>-9.6192788661745299E-3</c:v>
                </c:pt>
                <c:pt idx="2">
                  <c:v>-3.0441672612349868E-2</c:v>
                </c:pt>
                <c:pt idx="3">
                  <c:v>-3.3683757333400899E-2</c:v>
                </c:pt>
                <c:pt idx="4">
                  <c:v>-7.4243112172717063E-2</c:v>
                </c:pt>
                <c:pt idx="5">
                  <c:v>-5.1061734522657942E-2</c:v>
                </c:pt>
                <c:pt idx="6">
                  <c:v>-7.2439046171403065E-2</c:v>
                </c:pt>
                <c:pt idx="7">
                  <c:v>-7.2645138123156983E-2</c:v>
                </c:pt>
                <c:pt idx="8">
                  <c:v>-7.4875225254442346E-2</c:v>
                </c:pt>
                <c:pt idx="9">
                  <c:v>-6.4568145990259396E-2</c:v>
                </c:pt>
                <c:pt idx="10">
                  <c:v>-7.7438496254454536E-2</c:v>
                </c:pt>
                <c:pt idx="11">
                  <c:v>-0.11123923079309306</c:v>
                </c:pt>
                <c:pt idx="12">
                  <c:v>-0.13048985849743888</c:v>
                </c:pt>
                <c:pt idx="13">
                  <c:v>-0.13645351509733517</c:v>
                </c:pt>
                <c:pt idx="14">
                  <c:v>-0.1844294353151964</c:v>
                </c:pt>
                <c:pt idx="15">
                  <c:v>-0.1913823408037435</c:v>
                </c:pt>
                <c:pt idx="16">
                  <c:v>-0.14676536970869436</c:v>
                </c:pt>
                <c:pt idx="17">
                  <c:v>-0.16237597962769212</c:v>
                </c:pt>
                <c:pt idx="18">
                  <c:v>-0.12797761227001003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6B2-4C07-A90B-348D68903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40008"/>
        <c:axId val="415538832"/>
      </c:lineChart>
      <c:dateAx>
        <c:axId val="415540008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15538832"/>
        <c:crosses val="autoZero"/>
        <c:auto val="1"/>
        <c:lblOffset val="100"/>
        <c:baseTimeUnit val="days"/>
        <c:majorUnit val="2"/>
        <c:majorTimeUnit val="days"/>
      </c:dateAx>
      <c:valAx>
        <c:axId val="4155388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1554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44681118584792"/>
          <c:y val="0.13500625581969011"/>
          <c:w val="0.45687707810528089"/>
          <c:h val="5.3570534091518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en-US"/>
              <a:t>2022</a:t>
            </a:r>
            <a:r>
              <a:rPr lang="zh-CN"/>
              <a:t>年</a:t>
            </a:r>
            <a:r>
              <a:rPr lang="en-US"/>
              <a:t>4</a:t>
            </a:r>
            <a:r>
              <a:rPr lang="zh-CN"/>
              <a:t>月沪深市值变动</a:t>
            </a:r>
          </a:p>
        </c:rich>
      </c:tx>
      <c:layout>
        <c:manualLayout>
          <c:xMode val="edge"/>
          <c:yMode val="edge"/>
          <c:x val="0.35526043866972901"/>
          <c:y val="4.69689494562327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0974409448818896E-2"/>
          <c:y val="9.4242181702621705E-2"/>
          <c:w val="0.90183809055118114"/>
          <c:h val="0.718183950410454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Sheet1!$B$2:$B$20</c:f>
              <c:numCache>
                <c:formatCode>0.00%</c:formatCode>
                <c:ptCount val="19"/>
                <c:pt idx="0">
                  <c:v>9.2544983129156932E-3</c:v>
                </c:pt>
                <c:pt idx="1">
                  <c:v>1.0096547088717545E-2</c:v>
                </c:pt>
                <c:pt idx="2">
                  <c:v>-4.0776222148831698E-3</c:v>
                </c:pt>
                <c:pt idx="3">
                  <c:v>9.3980917014357956E-4</c:v>
                </c:pt>
                <c:pt idx="4">
                  <c:v>-2.4165450720921355E-2</c:v>
                </c:pt>
                <c:pt idx="5">
                  <c:v>-1.0153268043430419E-2</c:v>
                </c:pt>
                <c:pt idx="6">
                  <c:v>-1.7338406647452231E-2</c:v>
                </c:pt>
                <c:pt idx="7">
                  <c:v>-7.6195508104683896E-3</c:v>
                </c:pt>
                <c:pt idx="8">
                  <c:v>-1.3180973530200757E-2</c:v>
                </c:pt>
                <c:pt idx="9">
                  <c:v>-1.7916497097717254E-2</c:v>
                </c:pt>
                <c:pt idx="10">
                  <c:v>-1.7873748207467233E-2</c:v>
                </c:pt>
                <c:pt idx="11">
                  <c:v>-2.992050055387474E-2</c:v>
                </c:pt>
                <c:pt idx="12">
                  <c:v>-3.8557233436113281E-2</c:v>
                </c:pt>
                <c:pt idx="13">
                  <c:v>-3.3288047459833714E-2</c:v>
                </c:pt>
                <c:pt idx="14">
                  <c:v>-8.0054366461537962E-2</c:v>
                </c:pt>
                <c:pt idx="15">
                  <c:v>-9.4241959967707567E-2</c:v>
                </c:pt>
                <c:pt idx="16">
                  <c:v>-7.2979525610769036E-2</c:v>
                </c:pt>
                <c:pt idx="17">
                  <c:v>-6.7531918188401874E-2</c:v>
                </c:pt>
                <c:pt idx="18">
                  <c:v>-4.462157678888401E-2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3FB-4D24-9E71-4802830144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Sheet1!$C$2:$C$20</c:f>
              <c:numCache>
                <c:formatCode>0.00%</c:formatCode>
                <c:ptCount val="19"/>
                <c:pt idx="0">
                  <c:v>4.7892203544406264E-3</c:v>
                </c:pt>
                <c:pt idx="1">
                  <c:v>5.0698141846867717E-3</c:v>
                </c:pt>
                <c:pt idx="2">
                  <c:v>-1.3444782207504336E-2</c:v>
                </c:pt>
                <c:pt idx="3">
                  <c:v>-1.6740105009744322E-2</c:v>
                </c:pt>
                <c:pt idx="4">
                  <c:v>-4.9563029856270924E-2</c:v>
                </c:pt>
                <c:pt idx="5">
                  <c:v>-3.2264095611487464E-2</c:v>
                </c:pt>
                <c:pt idx="6">
                  <c:v>-4.8809636561820802E-2</c:v>
                </c:pt>
                <c:pt idx="7">
                  <c:v>-3.8134144017573868E-2</c:v>
                </c:pt>
                <c:pt idx="8">
                  <c:v>-4.7794613290673249E-2</c:v>
                </c:pt>
                <c:pt idx="9">
                  <c:v>-4.3821610020707835E-2</c:v>
                </c:pt>
                <c:pt idx="10">
                  <c:v>-4.4183999064255741E-2</c:v>
                </c:pt>
                <c:pt idx="11">
                  <c:v>-6.046607771901058E-2</c:v>
                </c:pt>
                <c:pt idx="12">
                  <c:v>-8.9427990980433636E-2</c:v>
                </c:pt>
                <c:pt idx="13">
                  <c:v>-9.3206425219453881E-2</c:v>
                </c:pt>
                <c:pt idx="14">
                  <c:v>-0.15169563479175896</c:v>
                </c:pt>
                <c:pt idx="15">
                  <c:v>-0.16936515221507131</c:v>
                </c:pt>
                <c:pt idx="16">
                  <c:v>-0.13687834884316852</c:v>
                </c:pt>
                <c:pt idx="17">
                  <c:v>-0.14296739925810986</c:v>
                </c:pt>
                <c:pt idx="18">
                  <c:v>-0.10962123453621586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3FB-4D24-9E71-480283014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001192"/>
        <c:axId val="440886784"/>
      </c:lineChart>
      <c:dateAx>
        <c:axId val="444001192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6784"/>
        <c:crosses val="autoZero"/>
        <c:auto val="1"/>
        <c:lblOffset val="100"/>
        <c:baseTimeUnit val="days"/>
        <c:majorUnit val="2"/>
      </c:dateAx>
      <c:valAx>
        <c:axId val="440886784"/>
        <c:scaling>
          <c:orientation val="minMax"/>
          <c:max val="2.5000000000000005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40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74248765145541"/>
          <c:y val="9.0458128475979629E-2"/>
          <c:w val="0.42763797336601794"/>
          <c:h val="5.6129712235490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zh-CN"/>
              <a:t>北证</a:t>
            </a:r>
            <a:r>
              <a:rPr lang="en-US"/>
              <a:t>A</a:t>
            </a:r>
            <a:r>
              <a:rPr lang="zh-CN"/>
              <a:t>股总市值</a:t>
            </a:r>
            <a:r>
              <a:rPr lang="en-US"/>
              <a:t>(</a:t>
            </a:r>
            <a:r>
              <a:rPr lang="zh-CN"/>
              <a:t>亿元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2"/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总市值(亿元)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205386208937555E-2"/>
                  <c:y val="-7.835351062427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2B-46C2-B4E4-21008CC38A79}"/>
                </c:ext>
              </c:extLst>
            </c:dLbl>
            <c:dLbl>
              <c:idx val="111"/>
              <c:layout>
                <c:manualLayout>
                  <c:x val="-1.4205386208937555E-2"/>
                  <c:y val="-0.11159439391942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2B-46C2-B4E4-21008CC38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Sheet1!$E$5:$E$116</c:f>
              <c:numCache>
                <c:formatCode>yyyy/mm/dd</c:formatCode>
                <c:ptCount val="112"/>
                <c:pt idx="0">
                  <c:v>44515</c:v>
                </c:pt>
                <c:pt idx="1">
                  <c:v>44516</c:v>
                </c:pt>
                <c:pt idx="2">
                  <c:v>44517</c:v>
                </c:pt>
                <c:pt idx="3">
                  <c:v>44518</c:v>
                </c:pt>
                <c:pt idx="4">
                  <c:v>44519</c:v>
                </c:pt>
                <c:pt idx="5">
                  <c:v>44522</c:v>
                </c:pt>
                <c:pt idx="6">
                  <c:v>44523</c:v>
                </c:pt>
                <c:pt idx="7">
                  <c:v>44524</c:v>
                </c:pt>
                <c:pt idx="8">
                  <c:v>44525</c:v>
                </c:pt>
                <c:pt idx="9">
                  <c:v>44526</c:v>
                </c:pt>
                <c:pt idx="10">
                  <c:v>44529</c:v>
                </c:pt>
                <c:pt idx="11">
                  <c:v>44530</c:v>
                </c:pt>
                <c:pt idx="12">
                  <c:v>44531</c:v>
                </c:pt>
                <c:pt idx="13">
                  <c:v>44532</c:v>
                </c:pt>
                <c:pt idx="14">
                  <c:v>44533</c:v>
                </c:pt>
                <c:pt idx="15">
                  <c:v>44536</c:v>
                </c:pt>
                <c:pt idx="16">
                  <c:v>44537</c:v>
                </c:pt>
                <c:pt idx="17">
                  <c:v>44538</c:v>
                </c:pt>
                <c:pt idx="18">
                  <c:v>44539</c:v>
                </c:pt>
                <c:pt idx="19">
                  <c:v>44540</c:v>
                </c:pt>
                <c:pt idx="20">
                  <c:v>44543</c:v>
                </c:pt>
                <c:pt idx="21">
                  <c:v>44544</c:v>
                </c:pt>
                <c:pt idx="22">
                  <c:v>44545</c:v>
                </c:pt>
                <c:pt idx="23">
                  <c:v>44546</c:v>
                </c:pt>
                <c:pt idx="24">
                  <c:v>44547</c:v>
                </c:pt>
                <c:pt idx="25">
                  <c:v>44550</c:v>
                </c:pt>
                <c:pt idx="26">
                  <c:v>44551</c:v>
                </c:pt>
                <c:pt idx="27">
                  <c:v>44552</c:v>
                </c:pt>
                <c:pt idx="28">
                  <c:v>44553</c:v>
                </c:pt>
                <c:pt idx="29">
                  <c:v>44554</c:v>
                </c:pt>
                <c:pt idx="30">
                  <c:v>44557</c:v>
                </c:pt>
                <c:pt idx="31">
                  <c:v>44558</c:v>
                </c:pt>
                <c:pt idx="32">
                  <c:v>44559</c:v>
                </c:pt>
                <c:pt idx="33">
                  <c:v>44560</c:v>
                </c:pt>
                <c:pt idx="34">
                  <c:v>44561</c:v>
                </c:pt>
                <c:pt idx="35">
                  <c:v>44565</c:v>
                </c:pt>
                <c:pt idx="36">
                  <c:v>44566</c:v>
                </c:pt>
                <c:pt idx="37">
                  <c:v>44567</c:v>
                </c:pt>
                <c:pt idx="38">
                  <c:v>44568</c:v>
                </c:pt>
                <c:pt idx="39">
                  <c:v>44571</c:v>
                </c:pt>
                <c:pt idx="40">
                  <c:v>44572</c:v>
                </c:pt>
                <c:pt idx="41">
                  <c:v>44573</c:v>
                </c:pt>
                <c:pt idx="42">
                  <c:v>44574</c:v>
                </c:pt>
                <c:pt idx="43">
                  <c:v>44575</c:v>
                </c:pt>
                <c:pt idx="44">
                  <c:v>44578</c:v>
                </c:pt>
                <c:pt idx="45">
                  <c:v>44579</c:v>
                </c:pt>
                <c:pt idx="46">
                  <c:v>44580</c:v>
                </c:pt>
                <c:pt idx="47">
                  <c:v>44581</c:v>
                </c:pt>
                <c:pt idx="48">
                  <c:v>44582</c:v>
                </c:pt>
                <c:pt idx="49">
                  <c:v>44585</c:v>
                </c:pt>
                <c:pt idx="50">
                  <c:v>44586</c:v>
                </c:pt>
                <c:pt idx="51">
                  <c:v>44587</c:v>
                </c:pt>
                <c:pt idx="52">
                  <c:v>44588</c:v>
                </c:pt>
                <c:pt idx="53">
                  <c:v>44589</c:v>
                </c:pt>
                <c:pt idx="54">
                  <c:v>44599</c:v>
                </c:pt>
                <c:pt idx="55">
                  <c:v>44600</c:v>
                </c:pt>
                <c:pt idx="56">
                  <c:v>44601</c:v>
                </c:pt>
                <c:pt idx="57">
                  <c:v>44602</c:v>
                </c:pt>
                <c:pt idx="58">
                  <c:v>44603</c:v>
                </c:pt>
                <c:pt idx="59">
                  <c:v>44606</c:v>
                </c:pt>
                <c:pt idx="60">
                  <c:v>44607</c:v>
                </c:pt>
                <c:pt idx="61">
                  <c:v>44608</c:v>
                </c:pt>
                <c:pt idx="62">
                  <c:v>44609</c:v>
                </c:pt>
                <c:pt idx="63">
                  <c:v>44610</c:v>
                </c:pt>
                <c:pt idx="64">
                  <c:v>44613</c:v>
                </c:pt>
                <c:pt idx="65">
                  <c:v>44614</c:v>
                </c:pt>
                <c:pt idx="66">
                  <c:v>44615</c:v>
                </c:pt>
                <c:pt idx="67">
                  <c:v>44616</c:v>
                </c:pt>
                <c:pt idx="68">
                  <c:v>44617</c:v>
                </c:pt>
                <c:pt idx="69">
                  <c:v>44620</c:v>
                </c:pt>
                <c:pt idx="70">
                  <c:v>44621</c:v>
                </c:pt>
                <c:pt idx="71">
                  <c:v>44622</c:v>
                </c:pt>
                <c:pt idx="72">
                  <c:v>44623</c:v>
                </c:pt>
                <c:pt idx="73">
                  <c:v>44624</c:v>
                </c:pt>
                <c:pt idx="74">
                  <c:v>44627</c:v>
                </c:pt>
                <c:pt idx="75">
                  <c:v>44628</c:v>
                </c:pt>
                <c:pt idx="76">
                  <c:v>44629</c:v>
                </c:pt>
                <c:pt idx="77">
                  <c:v>44630</c:v>
                </c:pt>
                <c:pt idx="78">
                  <c:v>44631</c:v>
                </c:pt>
                <c:pt idx="79">
                  <c:v>44634</c:v>
                </c:pt>
                <c:pt idx="80">
                  <c:v>44635</c:v>
                </c:pt>
                <c:pt idx="81">
                  <c:v>44636</c:v>
                </c:pt>
                <c:pt idx="82">
                  <c:v>44637</c:v>
                </c:pt>
                <c:pt idx="83">
                  <c:v>44638</c:v>
                </c:pt>
                <c:pt idx="84">
                  <c:v>44641</c:v>
                </c:pt>
                <c:pt idx="85">
                  <c:v>44642</c:v>
                </c:pt>
                <c:pt idx="86">
                  <c:v>44643</c:v>
                </c:pt>
                <c:pt idx="87">
                  <c:v>44644</c:v>
                </c:pt>
                <c:pt idx="88">
                  <c:v>44645</c:v>
                </c:pt>
                <c:pt idx="89">
                  <c:v>44648</c:v>
                </c:pt>
                <c:pt idx="90">
                  <c:v>44649</c:v>
                </c:pt>
                <c:pt idx="91">
                  <c:v>44650</c:v>
                </c:pt>
                <c:pt idx="92">
                  <c:v>44651</c:v>
                </c:pt>
                <c:pt idx="93">
                  <c:v>44652</c:v>
                </c:pt>
                <c:pt idx="94">
                  <c:v>44657</c:v>
                </c:pt>
                <c:pt idx="95">
                  <c:v>44658</c:v>
                </c:pt>
                <c:pt idx="96">
                  <c:v>44659</c:v>
                </c:pt>
                <c:pt idx="97">
                  <c:v>44662</c:v>
                </c:pt>
                <c:pt idx="98">
                  <c:v>44663</c:v>
                </c:pt>
                <c:pt idx="99">
                  <c:v>44664</c:v>
                </c:pt>
                <c:pt idx="100">
                  <c:v>44665</c:v>
                </c:pt>
                <c:pt idx="101">
                  <c:v>44666</c:v>
                </c:pt>
                <c:pt idx="102">
                  <c:v>44669</c:v>
                </c:pt>
                <c:pt idx="103">
                  <c:v>44670</c:v>
                </c:pt>
                <c:pt idx="104">
                  <c:v>44671</c:v>
                </c:pt>
                <c:pt idx="105">
                  <c:v>44672</c:v>
                </c:pt>
                <c:pt idx="106">
                  <c:v>44673</c:v>
                </c:pt>
                <c:pt idx="107">
                  <c:v>44676</c:v>
                </c:pt>
                <c:pt idx="108">
                  <c:v>44677</c:v>
                </c:pt>
                <c:pt idx="109">
                  <c:v>44678</c:v>
                </c:pt>
                <c:pt idx="110">
                  <c:v>44679</c:v>
                </c:pt>
                <c:pt idx="111">
                  <c:v>44680</c:v>
                </c:pt>
              </c:numCache>
            </c:numRef>
          </c:cat>
          <c:val>
            <c:numRef>
              <c:f>Sheet1!$F$5:$F$116</c:f>
              <c:numCache>
                <c:formatCode>0.00</c:formatCode>
                <c:ptCount val="112"/>
                <c:pt idx="0">
                  <c:v>2896.0080432504997</c:v>
                </c:pt>
                <c:pt idx="1">
                  <c:v>2804.7298286879</c:v>
                </c:pt>
                <c:pt idx="2">
                  <c:v>2814.5223392119001</c:v>
                </c:pt>
                <c:pt idx="3">
                  <c:v>2735.6971689349998</c:v>
                </c:pt>
                <c:pt idx="4">
                  <c:v>2705.0283971692002</c:v>
                </c:pt>
                <c:pt idx="5">
                  <c:v>2815.2204559048</c:v>
                </c:pt>
                <c:pt idx="6">
                  <c:v>2910.128715585</c:v>
                </c:pt>
                <c:pt idx="7">
                  <c:v>2925.2263018233002</c:v>
                </c:pt>
                <c:pt idx="8">
                  <c:v>2923.6125902164003</c:v>
                </c:pt>
                <c:pt idx="9">
                  <c:v>2896.3364748079998</c:v>
                </c:pt>
                <c:pt idx="10">
                  <c:v>2837.8934060442998</c:v>
                </c:pt>
                <c:pt idx="11">
                  <c:v>2765.8603120012999</c:v>
                </c:pt>
                <c:pt idx="12">
                  <c:v>2743.0077625194999</c:v>
                </c:pt>
                <c:pt idx="13">
                  <c:v>2703.8729573748001</c:v>
                </c:pt>
                <c:pt idx="14">
                  <c:v>2636.9101806136</c:v>
                </c:pt>
                <c:pt idx="15">
                  <c:v>2514.0568693742998</c:v>
                </c:pt>
                <c:pt idx="16">
                  <c:v>2501.4167885137999</c:v>
                </c:pt>
                <c:pt idx="17">
                  <c:v>2593.7082230636997</c:v>
                </c:pt>
                <c:pt idx="18">
                  <c:v>2617.9731370882</c:v>
                </c:pt>
                <c:pt idx="19">
                  <c:v>2617.3752248489</c:v>
                </c:pt>
                <c:pt idx="20">
                  <c:v>2660.2046349631</c:v>
                </c:pt>
                <c:pt idx="21">
                  <c:v>2698.2260865908997</c:v>
                </c:pt>
                <c:pt idx="22">
                  <c:v>2644.9198365793</c:v>
                </c:pt>
                <c:pt idx="23">
                  <c:v>2606.5533169078999</c:v>
                </c:pt>
                <c:pt idx="24">
                  <c:v>2601.9488633353999</c:v>
                </c:pt>
                <c:pt idx="25">
                  <c:v>2555.636449867</c:v>
                </c:pt>
                <c:pt idx="26">
                  <c:v>2513.7375702657</c:v>
                </c:pt>
                <c:pt idx="27">
                  <c:v>2483.1721656166001</c:v>
                </c:pt>
                <c:pt idx="28">
                  <c:v>2439.1232628702001</c:v>
                </c:pt>
                <c:pt idx="29">
                  <c:v>2376.6799081210997</c:v>
                </c:pt>
                <c:pt idx="30">
                  <c:v>2460.544795845</c:v>
                </c:pt>
                <c:pt idx="31">
                  <c:v>2547.2915265848001</c:v>
                </c:pt>
                <c:pt idx="32">
                  <c:v>2631.6968923857999</c:v>
                </c:pt>
                <c:pt idx="33">
                  <c:v>2708.6285208257</c:v>
                </c:pt>
                <c:pt idx="34">
                  <c:v>2727.7782713532997</c:v>
                </c:pt>
                <c:pt idx="35">
                  <c:v>2694.6128048635996</c:v>
                </c:pt>
                <c:pt idx="36">
                  <c:v>2623.9716839547</c:v>
                </c:pt>
                <c:pt idx="37">
                  <c:v>2602.2941239858001</c:v>
                </c:pt>
                <c:pt idx="38">
                  <c:v>2528.1314350807997</c:v>
                </c:pt>
                <c:pt idx="39">
                  <c:v>2564.8616456129002</c:v>
                </c:pt>
                <c:pt idx="40">
                  <c:v>2570.3123300339003</c:v>
                </c:pt>
                <c:pt idx="41">
                  <c:v>2583.6483281092001</c:v>
                </c:pt>
                <c:pt idx="42">
                  <c:v>2565.5673315448998</c:v>
                </c:pt>
                <c:pt idx="43">
                  <c:v>2565.9823752259999</c:v>
                </c:pt>
                <c:pt idx="44">
                  <c:v>2626.3000791878999</c:v>
                </c:pt>
                <c:pt idx="45">
                  <c:v>2599.570944002</c:v>
                </c:pt>
                <c:pt idx="46">
                  <c:v>2607.0593509501</c:v>
                </c:pt>
                <c:pt idx="47">
                  <c:v>2637.6635840025001</c:v>
                </c:pt>
                <c:pt idx="48">
                  <c:v>2607.2932527820003</c:v>
                </c:pt>
                <c:pt idx="49">
                  <c:v>2562.7943416201997</c:v>
                </c:pt>
                <c:pt idx="50">
                  <c:v>2473.8304449744001</c:v>
                </c:pt>
                <c:pt idx="51">
                  <c:v>2478.9772600829001</c:v>
                </c:pt>
                <c:pt idx="52">
                  <c:v>2436.2081015975</c:v>
                </c:pt>
                <c:pt idx="53">
                  <c:v>2456.2980254303002</c:v>
                </c:pt>
                <c:pt idx="54">
                  <c:v>2468.5804895145002</c:v>
                </c:pt>
                <c:pt idx="55">
                  <c:v>2454.9753194902</c:v>
                </c:pt>
                <c:pt idx="56">
                  <c:v>2475.9515066876997</c:v>
                </c:pt>
                <c:pt idx="57">
                  <c:v>2401.0120746035</c:v>
                </c:pt>
                <c:pt idx="58">
                  <c:v>2278.1951784707003</c:v>
                </c:pt>
                <c:pt idx="59">
                  <c:v>2226.2834849143001</c:v>
                </c:pt>
                <c:pt idx="60">
                  <c:v>2253.4535944026998</c:v>
                </c:pt>
                <c:pt idx="61">
                  <c:v>2251.6296251945</c:v>
                </c:pt>
                <c:pt idx="62">
                  <c:v>2272.9523495535</c:v>
                </c:pt>
                <c:pt idx="63">
                  <c:v>2277.2034622933998</c:v>
                </c:pt>
                <c:pt idx="64">
                  <c:v>2303.3518062847002</c:v>
                </c:pt>
                <c:pt idx="65">
                  <c:v>2250.3201029643001</c:v>
                </c:pt>
                <c:pt idx="66">
                  <c:v>2300.4520120314</c:v>
                </c:pt>
                <c:pt idx="67">
                  <c:v>2232.5599795008998</c:v>
                </c:pt>
                <c:pt idx="68">
                  <c:v>2249.9580255931</c:v>
                </c:pt>
                <c:pt idx="69">
                  <c:v>2235.7752487273001</c:v>
                </c:pt>
                <c:pt idx="70">
                  <c:v>2270.8619974795001</c:v>
                </c:pt>
                <c:pt idx="71">
                  <c:v>2281.4125727445003</c:v>
                </c:pt>
                <c:pt idx="72">
                  <c:v>2279.3640557240001</c:v>
                </c:pt>
                <c:pt idx="73">
                  <c:v>2225.9667636926001</c:v>
                </c:pt>
                <c:pt idx="74">
                  <c:v>2135.4908955555998</c:v>
                </c:pt>
                <c:pt idx="75">
                  <c:v>2052.3390434242001</c:v>
                </c:pt>
                <c:pt idx="76">
                  <c:v>2024.8885787135998</c:v>
                </c:pt>
                <c:pt idx="77">
                  <c:v>2071.6845010456</c:v>
                </c:pt>
                <c:pt idx="78">
                  <c:v>2068.7216179873999</c:v>
                </c:pt>
                <c:pt idx="79">
                  <c:v>2010.0425315786999</c:v>
                </c:pt>
                <c:pt idx="80">
                  <c:v>1925.0191728679001</c:v>
                </c:pt>
                <c:pt idx="81">
                  <c:v>1970.1223164192002</c:v>
                </c:pt>
                <c:pt idx="82">
                  <c:v>2064.2524001364</c:v>
                </c:pt>
                <c:pt idx="83">
                  <c:v>2083.4313731185002</c:v>
                </c:pt>
                <c:pt idx="84">
                  <c:v>2101.7993509181001</c:v>
                </c:pt>
                <c:pt idx="85">
                  <c:v>2101.2985071970998</c:v>
                </c:pt>
                <c:pt idx="86">
                  <c:v>2090.6504450739003</c:v>
                </c:pt>
                <c:pt idx="87">
                  <c:v>2080.3731201073997</c:v>
                </c:pt>
                <c:pt idx="88">
                  <c:v>2015.5824364257999</c:v>
                </c:pt>
                <c:pt idx="89">
                  <c:v>1984.0351082813002</c:v>
                </c:pt>
                <c:pt idx="90">
                  <c:v>1987.2915022210998</c:v>
                </c:pt>
                <c:pt idx="91">
                  <c:v>2025.4997968682999</c:v>
                </c:pt>
                <c:pt idx="92">
                  <c:v>2006.3198186980999</c:v>
                </c:pt>
                <c:pt idx="93">
                  <c:v>2019.9424874257002</c:v>
                </c:pt>
                <c:pt idx="94">
                  <c:v>2009.0670162817</c:v>
                </c:pt>
                <c:pt idx="95">
                  <c:v>1966.2836051278</c:v>
                </c:pt>
                <c:pt idx="96">
                  <c:v>1938.4587361045001</c:v>
                </c:pt>
                <c:pt idx="97">
                  <c:v>1863.1135559719</c:v>
                </c:pt>
                <c:pt idx="98">
                  <c:v>1873.5819251432999</c:v>
                </c:pt>
                <c:pt idx="99">
                  <c:v>1840.1971287814999</c:v>
                </c:pt>
                <c:pt idx="100">
                  <c:v>1819.8063577198002</c:v>
                </c:pt>
                <c:pt idx="101">
                  <c:v>1777.2985362173001</c:v>
                </c:pt>
                <c:pt idx="102">
                  <c:v>1839.3941689292999</c:v>
                </c:pt>
                <c:pt idx="103">
                  <c:v>1820.1708545399999</c:v>
                </c:pt>
                <c:pt idx="104">
                  <c:v>1793.2201600947001</c:v>
                </c:pt>
                <c:pt idx="105">
                  <c:v>1735.5300424135</c:v>
                </c:pt>
                <c:pt idx="106">
                  <c:v>1735.7126537460999</c:v>
                </c:pt>
                <c:pt idx="107">
                  <c:v>1630.0277601541</c:v>
                </c:pt>
                <c:pt idx="108">
                  <c:v>1576.3264786623999</c:v>
                </c:pt>
                <c:pt idx="109">
                  <c:v>1636.3508450111999</c:v>
                </c:pt>
                <c:pt idx="110">
                  <c:v>1592.9793387384</c:v>
                </c:pt>
                <c:pt idx="111">
                  <c:v>1681.6433161751002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2B-46C2-B4E4-21008CC38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156368"/>
        <c:axId val="906153456"/>
      </c:lineChart>
      <c:dateAx>
        <c:axId val="906156368"/>
        <c:scaling>
          <c:orientation val="minMax"/>
        </c:scaling>
        <c:delete val="0"/>
        <c:axPos val="b"/>
        <c:numFmt formatCode="yyyy/mm/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906153456"/>
        <c:crosses val="autoZero"/>
        <c:auto val="1"/>
        <c:lblOffset val="100"/>
        <c:baseTimeUnit val="days"/>
      </c:dateAx>
      <c:valAx>
        <c:axId val="90615345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9061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dirty="0"/>
              <a:t>4</a:t>
            </a:r>
            <a:r>
              <a:rPr lang="zh-CN" dirty="0"/>
              <a:t>月</a:t>
            </a:r>
            <a:r>
              <a:rPr lang="en-US" dirty="0"/>
              <a:t>A50</a:t>
            </a:r>
            <a:r>
              <a:rPr lang="zh-CN" altLang="en-US" dirty="0"/>
              <a:t>期指主力合约结算价</a:t>
            </a:r>
            <a:endParaRPr lang="zh-CN" dirty="0"/>
          </a:p>
        </c:rich>
      </c:tx>
      <c:layout>
        <c:manualLayout>
          <c:xMode val="edge"/>
          <c:yMode val="edge"/>
          <c:x val="0.37147891956543405"/>
          <c:y val="2.48292985723153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7498740037021835E-2"/>
          <c:y val="0.12705467968413633"/>
          <c:w val="0.90072755909015667"/>
          <c:h val="0.64380335606524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4月富时中国A50（CN0Y）期指主力</c:v>
                </c:pt>
              </c:strCache>
            </c:strRef>
          </c:tx>
          <c:spPr>
            <a:ln w="28575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cat>
            <c:numRef>
              <c:f>Sheet1!$A$3:$A$21</c:f>
              <c:numCache>
                <c:formatCode>yyyy/mm/dd</c:formatCode>
                <c:ptCount val="19"/>
                <c:pt idx="0">
                  <c:v>44652</c:v>
                </c:pt>
                <c:pt idx="1">
                  <c:v>44657</c:v>
                </c:pt>
                <c:pt idx="2">
                  <c:v>44658</c:v>
                </c:pt>
                <c:pt idx="3">
                  <c:v>44659</c:v>
                </c:pt>
                <c:pt idx="4">
                  <c:v>44662</c:v>
                </c:pt>
                <c:pt idx="5">
                  <c:v>44663</c:v>
                </c:pt>
                <c:pt idx="6">
                  <c:v>44664</c:v>
                </c:pt>
                <c:pt idx="7">
                  <c:v>44665</c:v>
                </c:pt>
                <c:pt idx="8">
                  <c:v>44666</c:v>
                </c:pt>
                <c:pt idx="9">
                  <c:v>44669</c:v>
                </c:pt>
                <c:pt idx="10">
                  <c:v>44670</c:v>
                </c:pt>
                <c:pt idx="11">
                  <c:v>44671</c:v>
                </c:pt>
                <c:pt idx="12">
                  <c:v>44672</c:v>
                </c:pt>
                <c:pt idx="13">
                  <c:v>44673</c:v>
                </c:pt>
                <c:pt idx="14">
                  <c:v>44676</c:v>
                </c:pt>
                <c:pt idx="15">
                  <c:v>44677</c:v>
                </c:pt>
                <c:pt idx="16">
                  <c:v>44678</c:v>
                </c:pt>
                <c:pt idx="17">
                  <c:v>44679</c:v>
                </c:pt>
                <c:pt idx="18">
                  <c:v>44680</c:v>
                </c:pt>
              </c:numCache>
            </c:numRef>
          </c:cat>
          <c:val>
            <c:numRef>
              <c:f>Sheet1!$B$3:$B$21</c:f>
              <c:numCache>
                <c:formatCode>#,##0.0000</c:formatCode>
                <c:ptCount val="19"/>
                <c:pt idx="0">
                  <c:v>14001</c:v>
                </c:pt>
                <c:pt idx="1">
                  <c:v>14081</c:v>
                </c:pt>
                <c:pt idx="2">
                  <c:v>13814</c:v>
                </c:pt>
                <c:pt idx="3">
                  <c:v>13938</c:v>
                </c:pt>
                <c:pt idx="4">
                  <c:v>13549</c:v>
                </c:pt>
                <c:pt idx="5">
                  <c:v>13780</c:v>
                </c:pt>
                <c:pt idx="6">
                  <c:v>13802</c:v>
                </c:pt>
                <c:pt idx="7">
                  <c:v>13988</c:v>
                </c:pt>
                <c:pt idx="8">
                  <c:v>13988</c:v>
                </c:pt>
                <c:pt idx="9">
                  <c:v>13738</c:v>
                </c:pt>
                <c:pt idx="10">
                  <c:v>13678</c:v>
                </c:pt>
                <c:pt idx="11">
                  <c:v>13512</c:v>
                </c:pt>
                <c:pt idx="12">
                  <c:v>13512</c:v>
                </c:pt>
                <c:pt idx="13">
                  <c:v>13468</c:v>
                </c:pt>
                <c:pt idx="14">
                  <c:v>13468</c:v>
                </c:pt>
                <c:pt idx="15">
                  <c:v>13468</c:v>
                </c:pt>
                <c:pt idx="16">
                  <c:v>13190</c:v>
                </c:pt>
                <c:pt idx="17">
                  <c:v>13358</c:v>
                </c:pt>
                <c:pt idx="18">
                  <c:v>13358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61-4FE3-B323-E638A060A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884824"/>
        <c:axId val="440881296"/>
      </c:lineChart>
      <c:dateAx>
        <c:axId val="440884824"/>
        <c:scaling>
          <c:orientation val="minMax"/>
        </c:scaling>
        <c:delete val="0"/>
        <c:axPos val="b"/>
        <c:numFmt formatCode="yyyy/mm/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1296"/>
        <c:crosses val="autoZero"/>
        <c:auto val="1"/>
        <c:lblOffset val="100"/>
        <c:baseTimeUnit val="days"/>
        <c:majorUnit val="2"/>
        <c:majorTimeUnit val="days"/>
      </c:dateAx>
      <c:valAx>
        <c:axId val="440881296"/>
        <c:scaling>
          <c:orientation val="minMax"/>
          <c:min val="13000"/>
        </c:scaling>
        <c:delete val="0"/>
        <c:axPos val="l"/>
        <c:numFmt formatCode="#,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4088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48649604270556E-2"/>
          <c:y val="0.11731891632055694"/>
          <c:w val="0.96290375506384929"/>
          <c:h val="0.6858796909732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股票流通统计!$B$18</c:f>
              <c:strCache>
                <c:ptCount val="1"/>
                <c:pt idx="0">
                  <c:v>解禁规模</c:v>
                </c:pt>
              </c:strCache>
            </c:strRef>
          </c:tx>
          <c:spPr>
            <a:solidFill>
              <a:srgbClr val="08275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F39-4615-A4C8-72A4CE3F71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F39-4615-A4C8-72A4CE3F7102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5B-47B2-A373-028140450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股票流通统计!$A$19:$A$30</c:f>
              <c:numCache>
                <c:formatCode>yyyy"年"m"月";@</c:formatCode>
                <c:ptCount val="12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44773</c:v>
                </c:pt>
                <c:pt idx="7">
                  <c:v>44804</c:v>
                </c:pt>
                <c:pt idx="8">
                  <c:v>44834</c:v>
                </c:pt>
                <c:pt idx="9">
                  <c:v>44865</c:v>
                </c:pt>
                <c:pt idx="10">
                  <c:v>44895</c:v>
                </c:pt>
                <c:pt idx="11">
                  <c:v>44926</c:v>
                </c:pt>
              </c:numCache>
            </c:numRef>
          </c:cat>
          <c:val>
            <c:numRef>
              <c:f>股票流通统计!$B$19:$B$30</c:f>
              <c:numCache>
                <c:formatCode>#,##0.00</c:formatCode>
                <c:ptCount val="12"/>
                <c:pt idx="0">
                  <c:v>4093.9146155793001</c:v>
                </c:pt>
                <c:pt idx="1">
                  <c:v>2971.9589878258998</c:v>
                </c:pt>
                <c:pt idx="2">
                  <c:v>3920.7817148537001</c:v>
                </c:pt>
                <c:pt idx="3">
                  <c:v>2304.1289937318002</c:v>
                </c:pt>
                <c:pt idx="4">
                  <c:v>2643.5784846782999</c:v>
                </c:pt>
                <c:pt idx="5">
                  <c:v>3761.1383156118</c:v>
                </c:pt>
                <c:pt idx="6">
                  <c:v>4309.2047655024999</c:v>
                </c:pt>
                <c:pt idx="7">
                  <c:v>4389.8280865309998</c:v>
                </c:pt>
                <c:pt idx="8">
                  <c:v>3758.3952641318001</c:v>
                </c:pt>
                <c:pt idx="9">
                  <c:v>1740.9713331838</c:v>
                </c:pt>
                <c:pt idx="10">
                  <c:v>4003.4816550652999</c:v>
                </c:pt>
                <c:pt idx="11">
                  <c:v>6291.8506879151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9-4615-A4C8-72A4CE3F71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92837760"/>
        <c:axId val="1792848160"/>
      </c:barChart>
      <c:dateAx>
        <c:axId val="1792837760"/>
        <c:scaling>
          <c:orientation val="minMax"/>
        </c:scaling>
        <c:delete val="0"/>
        <c:axPos val="b"/>
        <c:numFmt formatCode="yyyy&quot;年&quot;m&quot;月&quot;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1792848160"/>
        <c:crosses val="autoZero"/>
        <c:auto val="1"/>
        <c:lblOffset val="100"/>
        <c:baseTimeUnit val="months"/>
      </c:dateAx>
      <c:valAx>
        <c:axId val="17928481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92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r>
              <a:rPr lang="zh-CN"/>
              <a:t>近一年大宗交易统计及折价率</a:t>
            </a:r>
          </a:p>
        </c:rich>
      </c:tx>
      <c:layout>
        <c:manualLayout>
          <c:xMode val="edge"/>
          <c:yMode val="edge"/>
          <c:x val="0.35282534785253056"/>
          <c:y val="2.34156956117251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5314179986158136E-2"/>
          <c:y val="0.16848066036992068"/>
          <c:w val="0.86817010111084447"/>
          <c:h val="0.6151421991043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累计成交金额(亿元)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.萍方-简" panose="020B0400000000000000" pitchFamily="34" charset="-122"/>
                    <a:ea typeface=".萍方-简" panose="020B0400000000000000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2021-04-30</c:v>
                </c:pt>
                <c:pt idx="1">
                  <c:v>2021-05-31</c:v>
                </c:pt>
                <c:pt idx="2">
                  <c:v>2021-06-30</c:v>
                </c:pt>
                <c:pt idx="3">
                  <c:v>2021-07-30</c:v>
                </c:pt>
                <c:pt idx="4">
                  <c:v>2021-08-31</c:v>
                </c:pt>
                <c:pt idx="5">
                  <c:v>2021-09-30</c:v>
                </c:pt>
                <c:pt idx="6">
                  <c:v>2021-10-29</c:v>
                </c:pt>
                <c:pt idx="7">
                  <c:v>2021-11-30</c:v>
                </c:pt>
                <c:pt idx="8">
                  <c:v>2021-12-31</c:v>
                </c:pt>
                <c:pt idx="9">
                  <c:v>2022-01-28</c:v>
                </c:pt>
                <c:pt idx="10">
                  <c:v>2022-02-28</c:v>
                </c:pt>
                <c:pt idx="11">
                  <c:v>2022-03-31</c:v>
                </c:pt>
                <c:pt idx="12">
                  <c:v>2022-04-29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496.603026</c:v>
                </c:pt>
                <c:pt idx="1">
                  <c:v>515.88710800000001</c:v>
                </c:pt>
                <c:pt idx="2">
                  <c:v>594.58467400000006</c:v>
                </c:pt>
                <c:pt idx="3">
                  <c:v>671.50480300000004</c:v>
                </c:pt>
                <c:pt idx="4">
                  <c:v>685.11130700000001</c:v>
                </c:pt>
                <c:pt idx="5">
                  <c:v>773.08464700000002</c:v>
                </c:pt>
                <c:pt idx="6">
                  <c:v>395.818085</c:v>
                </c:pt>
                <c:pt idx="7">
                  <c:v>924.292056</c:v>
                </c:pt>
                <c:pt idx="8">
                  <c:v>1102.2162470000001</c:v>
                </c:pt>
                <c:pt idx="9">
                  <c:v>479.66324000000003</c:v>
                </c:pt>
                <c:pt idx="10">
                  <c:v>334.59879900000004</c:v>
                </c:pt>
                <c:pt idx="11">
                  <c:v>561.925073</c:v>
                </c:pt>
                <c:pt idx="12">
                  <c:v>288.91490800000003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7-401B-A464-9E0128D91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0880904"/>
        <c:axId val="4408824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平均溢/折价率（%）</c:v>
                </c:pt>
              </c:strCache>
            </c:strRef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2021-04-30</c:v>
                </c:pt>
                <c:pt idx="1">
                  <c:v>2021-05-31</c:v>
                </c:pt>
                <c:pt idx="2">
                  <c:v>2021-06-30</c:v>
                </c:pt>
                <c:pt idx="3">
                  <c:v>2021-07-30</c:v>
                </c:pt>
                <c:pt idx="4">
                  <c:v>2021-08-31</c:v>
                </c:pt>
                <c:pt idx="5">
                  <c:v>2021-09-30</c:v>
                </c:pt>
                <c:pt idx="6">
                  <c:v>2021-10-29</c:v>
                </c:pt>
                <c:pt idx="7">
                  <c:v>2021-11-30</c:v>
                </c:pt>
                <c:pt idx="8">
                  <c:v>2021-12-31</c:v>
                </c:pt>
                <c:pt idx="9">
                  <c:v>2022-01-28</c:v>
                </c:pt>
                <c:pt idx="10">
                  <c:v>2022-02-28</c:v>
                </c:pt>
                <c:pt idx="11">
                  <c:v>2022-03-31</c:v>
                </c:pt>
                <c:pt idx="12">
                  <c:v>2022-04-29</c:v>
                </c:pt>
              </c:strCache>
            </c:strRef>
          </c:cat>
          <c:val>
            <c:numRef>
              <c:f>Sheet1!$C$2:$C$14</c:f>
              <c:numCache>
                <c:formatCode>#,##0.00</c:formatCode>
                <c:ptCount val="13"/>
                <c:pt idx="0">
                  <c:v>-2.6898586733364982</c:v>
                </c:pt>
                <c:pt idx="1">
                  <c:v>-4.0770047626129804</c:v>
                </c:pt>
                <c:pt idx="2">
                  <c:v>-4.6817544172986514</c:v>
                </c:pt>
                <c:pt idx="3">
                  <c:v>-3.5611107065459531</c:v>
                </c:pt>
                <c:pt idx="4">
                  <c:v>-3.9287135853005841</c:v>
                </c:pt>
                <c:pt idx="5">
                  <c:v>-6.168895672226645</c:v>
                </c:pt>
                <c:pt idx="6">
                  <c:v>-5.0579283322822244</c:v>
                </c:pt>
                <c:pt idx="7">
                  <c:v>-6.7290622729813769</c:v>
                </c:pt>
                <c:pt idx="8">
                  <c:v>-5.7481758870810262</c:v>
                </c:pt>
                <c:pt idx="9">
                  <c:v>-4.771063104666303</c:v>
                </c:pt>
                <c:pt idx="10">
                  <c:v>-4.1432738066471124</c:v>
                </c:pt>
                <c:pt idx="11">
                  <c:v>-3.843916225646399</c:v>
                </c:pt>
                <c:pt idx="12">
                  <c:v>-2.7381479700563669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07-401B-A464-9E0128D91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884040"/>
        <c:axId val="440888352"/>
      </c:lineChart>
      <c:catAx>
        <c:axId val="440880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2472"/>
        <c:crosses val="autoZero"/>
        <c:auto val="0"/>
        <c:lblAlgn val="ctr"/>
        <c:lblOffset val="100"/>
        <c:noMultiLvlLbl val="0"/>
      </c:catAx>
      <c:valAx>
        <c:axId val="44088247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0904"/>
        <c:crosses val="autoZero"/>
        <c:crossBetween val="between"/>
      </c:valAx>
      <c:valAx>
        <c:axId val="44088835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  <a:cs typeface="+mn-cs"/>
              </a:defRPr>
            </a:pPr>
            <a:endParaRPr lang="zh-CN"/>
          </a:p>
        </c:txPr>
        <c:crossAx val="440884040"/>
        <c:crosses val="max"/>
        <c:crossBetween val="between"/>
      </c:valAx>
      <c:catAx>
        <c:axId val="440884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40888352"/>
        <c:crosses val="max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26797053594107"/>
          <c:y val="9.8160116222351906E-2"/>
          <c:w val="0.18873412205540008"/>
          <c:h val="0.13715636640323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.萍方-简" panose="020B0400000000000000" pitchFamily="34" charset="-122"/>
              <a:ea typeface=".萍方-简" panose="020B04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.萍方-简" panose="020B0400000000000000" pitchFamily="34" charset="-122"/>
          <a:ea typeface=".萍方-简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8275D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Sheet1!$A$2:$A$21</c:f>
              <c:numCache>
                <c:formatCode>m/d/yyyy</c:formatCode>
                <c:ptCount val="20"/>
                <c:pt idx="0">
                  <c:v>44651</c:v>
                </c:pt>
                <c:pt idx="1">
                  <c:v>44652</c:v>
                </c:pt>
                <c:pt idx="2">
                  <c:v>44657</c:v>
                </c:pt>
                <c:pt idx="3">
                  <c:v>44658</c:v>
                </c:pt>
                <c:pt idx="4">
                  <c:v>44659</c:v>
                </c:pt>
                <c:pt idx="5">
                  <c:v>44662</c:v>
                </c:pt>
                <c:pt idx="6">
                  <c:v>44663</c:v>
                </c:pt>
                <c:pt idx="7">
                  <c:v>44664</c:v>
                </c:pt>
                <c:pt idx="8">
                  <c:v>44665</c:v>
                </c:pt>
                <c:pt idx="9">
                  <c:v>44666</c:v>
                </c:pt>
                <c:pt idx="10">
                  <c:v>44669</c:v>
                </c:pt>
                <c:pt idx="11">
                  <c:v>44670</c:v>
                </c:pt>
                <c:pt idx="12">
                  <c:v>44671</c:v>
                </c:pt>
                <c:pt idx="13">
                  <c:v>44672</c:v>
                </c:pt>
                <c:pt idx="14">
                  <c:v>44673</c:v>
                </c:pt>
                <c:pt idx="15">
                  <c:v>44676</c:v>
                </c:pt>
                <c:pt idx="16">
                  <c:v>44677</c:v>
                </c:pt>
                <c:pt idx="17">
                  <c:v>44678</c:v>
                </c:pt>
                <c:pt idx="18">
                  <c:v>44679</c:v>
                </c:pt>
                <c:pt idx="19">
                  <c:v>44680</c:v>
                </c:pt>
              </c:numCache>
            </c:numRef>
          </c:cat>
          <c:val>
            <c:numRef>
              <c:f>Sheet1!$C$2:$C$21</c:f>
              <c:numCache>
                <c:formatCode>0.00</c:formatCode>
                <c:ptCount val="20"/>
                <c:pt idx="0">
                  <c:v>1.6728391403040002</c:v>
                </c:pt>
                <c:pt idx="1">
                  <c:v>1.6605523970289999</c:v>
                </c:pt>
                <c:pt idx="2">
                  <c:v>1.6669596356850001</c:v>
                </c:pt>
                <c:pt idx="3">
                  <c:v>1.6620362260300001</c:v>
                </c:pt>
                <c:pt idx="4">
                  <c:v>1.6565030713989999</c:v>
                </c:pt>
                <c:pt idx="5">
                  <c:v>1.6459465977600001</c:v>
                </c:pt>
                <c:pt idx="6">
                  <c:v>1.6449132930669998</c:v>
                </c:pt>
                <c:pt idx="7">
                  <c:v>1.6390112511229999</c:v>
                </c:pt>
                <c:pt idx="8">
                  <c:v>1.63918126037</c:v>
                </c:pt>
                <c:pt idx="9">
                  <c:v>1.6303580509670001</c:v>
                </c:pt>
                <c:pt idx="10">
                  <c:v>1.6295823851510001</c:v>
                </c:pt>
                <c:pt idx="11">
                  <c:v>1.6279306409799998</c:v>
                </c:pt>
                <c:pt idx="12">
                  <c:v>1.6257416162280001</c:v>
                </c:pt>
                <c:pt idx="13">
                  <c:v>1.6139432406730001</c:v>
                </c:pt>
                <c:pt idx="14">
                  <c:v>1.6007723934</c:v>
                </c:pt>
                <c:pt idx="15">
                  <c:v>1.5711225037030001</c:v>
                </c:pt>
                <c:pt idx="16">
                  <c:v>1.541425698829</c:v>
                </c:pt>
                <c:pt idx="17">
                  <c:v>1.5326272668159999</c:v>
                </c:pt>
                <c:pt idx="18">
                  <c:v>1.522348484831</c:v>
                </c:pt>
                <c:pt idx="19">
                  <c:v>1.5120421480569999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6-4499-8C5C-9F6DA1099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221807"/>
        <c:axId val="839222223"/>
      </c:barChart>
      <c:catAx>
        <c:axId val="83922180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39222223"/>
        <c:crosses val="autoZero"/>
        <c:auto val="0"/>
        <c:lblAlgn val="ctr"/>
        <c:lblOffset val="100"/>
        <c:noMultiLvlLbl val="0"/>
      </c:catAx>
      <c:valAx>
        <c:axId val="839222223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83922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1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0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俄乌冲突仍在持续仍动市场且短期难以结束、对俄石油禁运落地、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OPEC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小幅提高产量，加大原油短缺担忧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32323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库存逐渐累积 预计短期甲醇价格震荡偏强运行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944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沪市：招行与农行互换，石油和移动互换，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深市：海康美的互换，泸州老窖到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，东方财富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，平安</a:t>
            </a: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，牧原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到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4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疫情和房地产板块上行明显。牧高笛是露营概念，疫情影响下公园露营成为近期热门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实达有预期大数据公司相关资产注入，但最终落空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6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在业绩披露后，很多公司面临退市风险，所以</a:t>
            </a:r>
            <a:r>
              <a:rPr lang="en-US" altLang="zh-CN" sz="1200" b="0" i="0" u="non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ST</a:t>
            </a:r>
            <a:r>
              <a:rPr lang="zh-CN" altLang="en-US" sz="1200" b="0" i="0" u="none" kern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及退市公司上月跌幅居前</a:t>
            </a:r>
            <a:endParaRPr lang="en-US" altLang="zh-CN" sz="1200" b="0" i="0" u="none" kern="1200" dirty="0"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0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ST</a:t>
            </a:r>
            <a:r>
              <a:rPr lang="zh-CN" altLang="en-US" dirty="0"/>
              <a:t>实达重组，大数据相关公司概念进驻；地产股持续走强</a:t>
            </a:r>
          </a:p>
        </p:txBody>
      </p:sp>
    </p:spTree>
    <p:extLst>
      <p:ext uri="{BB962C8B-B14F-4D97-AF65-F5344CB8AC3E}">
        <p14:creationId xmlns:p14="http://schemas.microsoft.com/office/powerpoint/2010/main" val="2137977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泰禾集团下来到了第</a:t>
            </a:r>
            <a:r>
              <a:rPr lang="en-US" altLang="zh-CN" dirty="0"/>
              <a:t>10</a:t>
            </a:r>
            <a:r>
              <a:rPr lang="zh-CN" altLang="en-US" dirty="0"/>
              <a:t>，其他不变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37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1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ST</a:t>
            </a:r>
            <a:r>
              <a:rPr lang="zh-CN" altLang="en-US" dirty="0"/>
              <a:t>海医质押对外担保，偿还债务后会同步解除质押；盈趣科技质押用于还款；依顿电子质押用于回购股份。华宏科技质押用于生产经营。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3562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2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979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23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77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37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9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3</a:t>
            </a:r>
            <a:r>
              <a:rPr lang="zh-CN" altLang="en-US" dirty="0"/>
              <a:t>月回笼额</a:t>
            </a:r>
            <a:r>
              <a:rPr lang="en-US" altLang="zh-CN" dirty="0"/>
              <a:t>2300</a:t>
            </a:r>
            <a:r>
              <a:rPr lang="zh-CN" altLang="en-US" dirty="0"/>
              <a:t>亿元，整体资金面在收窄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5380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月已经</a:t>
            </a:r>
            <a:r>
              <a:rPr lang="en-US" altLang="zh-CN" dirty="0">
                <a:latin typeface="Arial" panose="020B0604020202020204" pitchFamily="34" charset="0"/>
              </a:rPr>
              <a:t>6.07/9.94/7.70/12.69</a:t>
            </a: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月已经缩水</a:t>
            </a:r>
            <a:r>
              <a:rPr lang="en-US" altLang="zh-CN" dirty="0">
                <a:latin typeface="Arial" panose="020B0604020202020204" pitchFamily="34" charset="0"/>
              </a:rPr>
              <a:t>6.31%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1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月已经缩水</a:t>
            </a:r>
            <a:r>
              <a:rPr lang="en-US" altLang="zh-CN" dirty="0">
                <a:latin typeface="Arial" panose="020B0604020202020204" pitchFamily="34" charset="0"/>
              </a:rPr>
              <a:t>6.31%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60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9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2022/5/12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77749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757681" y="2492375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04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95A5D64E-E74F-466A-955D-065E98523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412946"/>
              </p:ext>
            </p:extLst>
          </p:nvPr>
        </p:nvGraphicFramePr>
        <p:xfrm>
          <a:off x="298162" y="914399"/>
          <a:ext cx="11595675" cy="547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230400" y="295200"/>
            <a:ext cx="357319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1623106" y="914399"/>
            <a:ext cx="4360982" cy="1683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2022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年市场解禁市值</a:t>
            </a:r>
            <a:r>
              <a:rPr lang="en-US" altLang="zh-CN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4.41</a:t>
            </a:r>
            <a:r>
              <a:rPr lang="zh-CN" altLang="en-US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万亿元</a:t>
            </a:r>
            <a:endParaRPr lang="en-US" altLang="zh-CN" b="1" dirty="0">
              <a:solidFill>
                <a:srgbClr val="0076CB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月市场解禁市值</a:t>
            </a:r>
            <a:r>
              <a:rPr lang="en-US" altLang="zh-CN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2304.13</a:t>
            </a:r>
            <a:r>
              <a:rPr lang="zh-CN" altLang="en-US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  <a:endParaRPr lang="en-US" altLang="zh-CN" b="1" dirty="0">
              <a:solidFill>
                <a:srgbClr val="0076CB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marR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环比小幅</a:t>
            </a:r>
            <a:r>
              <a:rPr lang="zh-CN" altLang="en-US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回落</a:t>
            </a:r>
            <a:r>
              <a:rPr lang="zh-CN" altLang="en-US" b="1" dirty="0">
                <a:solidFill>
                  <a:srgbClr val="636946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，</a:t>
            </a:r>
            <a:r>
              <a:rPr lang="zh-CN" altLang="en-US" dirty="0">
                <a:latin typeface=".萍方-简" panose="020B0400000000000000" pitchFamily="34" charset="-122"/>
                <a:ea typeface=".萍方-简" panose="020B0400000000000000" pitchFamily="34" charset="-122"/>
              </a:rPr>
              <a:t>同比</a:t>
            </a:r>
            <a:r>
              <a:rPr lang="zh-CN" altLang="en-US" b="1" dirty="0">
                <a:solidFill>
                  <a:srgbClr val="C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微涨</a:t>
            </a:r>
            <a:r>
              <a:rPr lang="en-US" altLang="zh-CN" dirty="0">
                <a:latin typeface=".萍方-简" panose="020B0400000000000000" pitchFamily="34" charset="-122"/>
                <a:ea typeface=".萍方-简" panose="020B0400000000000000" pitchFamily="34" charset="-122"/>
              </a:rPr>
              <a:t>1.74%</a:t>
            </a:r>
            <a:endParaRPr lang="zh-CN" altLang="en-US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23027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231491" y="295200"/>
            <a:ext cx="3239803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2353733" y="5165696"/>
            <a:ext cx="7484534" cy="124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kumimoji="0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月大宗市场总成交额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288.91</a:t>
            </a:r>
            <a:r>
              <a:rPr 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。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较上月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收窄 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273.01 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亿元</a:t>
            </a:r>
            <a:endParaRPr lang="en-US" altLang="zh-CN" sz="2000" b="1" dirty="0">
              <a:solidFill>
                <a:srgbClr val="007A37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月大宗市场平均折价率 </a:t>
            </a:r>
            <a:r>
              <a:rPr lang="en-US" altLang="zh-CN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2.74%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。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较上月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下行 </a:t>
            </a:r>
            <a:r>
              <a:rPr lang="en-US" altLang="zh-CN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1.11%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686882015"/>
              </p:ext>
            </p:extLst>
          </p:nvPr>
        </p:nvGraphicFramePr>
        <p:xfrm>
          <a:off x="731838" y="889000"/>
          <a:ext cx="10728325" cy="417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609559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3034BD8A-10D1-34B0-9D6E-E01702157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16911"/>
              </p:ext>
            </p:extLst>
          </p:nvPr>
        </p:nvGraphicFramePr>
        <p:xfrm>
          <a:off x="731838" y="1059903"/>
          <a:ext cx="10728000" cy="542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230400" y="296459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8260336" y="944642"/>
            <a:ext cx="3827036" cy="1613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1.67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月底两融余额为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1.51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6C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较上月底</a:t>
            </a:r>
            <a:r>
              <a:rPr lang="zh-CN" altLang="en-US" b="1" noProof="0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</a:t>
            </a:r>
            <a:r>
              <a:rPr lang="en-US" altLang="zh-CN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1608</a:t>
            </a:r>
            <a:r>
              <a:rPr lang="zh-CN" altLang="en-US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b="1" dirty="0">
              <a:solidFill>
                <a:srgbClr val="007A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两融余额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月底加速收窄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36228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687434516"/>
              </p:ext>
            </p:extLst>
          </p:nvPr>
        </p:nvGraphicFramePr>
        <p:xfrm>
          <a:off x="740305" y="931335"/>
          <a:ext cx="10728325" cy="5460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863144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沪深两市市值前十（万亿）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1836030865"/>
              </p:ext>
            </p:extLst>
          </p:nvPr>
        </p:nvGraphicFramePr>
        <p:xfrm>
          <a:off x="731837" y="933450"/>
          <a:ext cx="10728325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715059321"/>
              </p:ext>
            </p:extLst>
          </p:nvPr>
        </p:nvGraphicFramePr>
        <p:xfrm>
          <a:off x="731836" y="3840230"/>
          <a:ext cx="10728325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870611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19112084"/>
              </p:ext>
            </p:extLst>
          </p:nvPr>
        </p:nvGraphicFramePr>
        <p:xfrm>
          <a:off x="0" y="939856"/>
          <a:ext cx="12192000" cy="546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48830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765965504"/>
              </p:ext>
            </p:extLst>
          </p:nvPr>
        </p:nvGraphicFramePr>
        <p:xfrm>
          <a:off x="114300" y="907199"/>
          <a:ext cx="11976100" cy="552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200737564"/>
              </p:ext>
            </p:extLst>
          </p:nvPr>
        </p:nvGraphicFramePr>
        <p:xfrm>
          <a:off x="230400" y="915760"/>
          <a:ext cx="11720300" cy="555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22400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29520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月热门公司解读</a:t>
            </a:r>
            <a:r>
              <a:rPr lang="en-US" altLang="zh-CN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400" b="0" kern="12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湖南发展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731838" y="4186736"/>
            <a:ext cx="10728325" cy="2264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三大主业齐驱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从市值来看，公司市值增长长期落后于市场和行业，近期股价逆势而上、强势上涨，一定程度上帮助公司修复了其估值，但与整个行业仍然存在差距，随着近期业绩大增，市值未来仍存一定上升空间。</a:t>
            </a:r>
          </a:p>
          <a:p>
            <a:pPr lvl="0" indent="457200"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从内在价值来看，公司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一季度业绩表现较好，在基建、绿色电力、养老和光伏等领域确有建树，基本形成了清洁能源、医养健康、自然资源三大产业的业务发展模式。其中水电和矿石销售业务稳步增长，矿石销售作为两年来的新项目表现强劲，养老业务也在逐步展开，同时公司成功进军光伏产业，有望年内实现并网发电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79CD6D-870A-448A-8368-CC9B50AD9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8896" y="967536"/>
            <a:ext cx="5917903" cy="32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D35842-78DA-AEA5-BF67-04A75F9E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98" y="967536"/>
            <a:ext cx="5345210" cy="32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90C349C-8CC2-47FB-8D56-377665886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29432"/>
              </p:ext>
            </p:extLst>
          </p:nvPr>
        </p:nvGraphicFramePr>
        <p:xfrm>
          <a:off x="731838" y="975139"/>
          <a:ext cx="10728325" cy="538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545191" y="971550"/>
            <a:ext cx="914972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83979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2160000" y="2064313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2000" y="2188294"/>
            <a:ext cx="73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160000" y="314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09944" y="3312947"/>
            <a:ext cx="5082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2160000" y="4222800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9833" y="434678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79218" y="3230633"/>
            <a:ext cx="610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主要股指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月持续走低，月末小幅反弹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88742" y="4316003"/>
            <a:ext cx="611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  <a:sym typeface="+mn-ea"/>
              </a:rPr>
              <a:t>内外部因素叠加下，磨底或仍将是主旋律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011B51-258E-4F5B-8F9E-3CAF2C8973E3}"/>
              </a:ext>
            </a:extLst>
          </p:cNvPr>
          <p:cNvSpPr txBox="1"/>
          <p:nvPr/>
        </p:nvSpPr>
        <p:spPr>
          <a:xfrm>
            <a:off x="3631593" y="2144783"/>
            <a:ext cx="617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月宏观数据难言出彩，</a:t>
            </a:r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PMI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创</a:t>
            </a:r>
            <a:r>
              <a:rPr lang="en-US" altLang="zh-CN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年来新低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27522C6-0A96-4C45-8134-F66CABAAC4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月第一大股东累计质押数占持股比例变化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4159648-F974-44E6-A778-2FE9471D9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415709"/>
              </p:ext>
            </p:extLst>
          </p:nvPr>
        </p:nvGraphicFramePr>
        <p:xfrm>
          <a:off x="0" y="1176965"/>
          <a:ext cx="6267450" cy="489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75528A8-53B5-40C6-9985-4C73DA5B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767565"/>
              </p:ext>
            </p:extLst>
          </p:nvPr>
        </p:nvGraphicFramePr>
        <p:xfrm>
          <a:off x="5924550" y="1133475"/>
          <a:ext cx="6267450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7715018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1B271B1-757F-4ED5-BEC7-03406A3C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16" y="2755769"/>
            <a:ext cx="1784773" cy="590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3548DB-CA08-4AB5-81CC-48C4692AE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227" y="3392903"/>
            <a:ext cx="1784773" cy="5254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4A3B73-4523-427D-9874-142A2388F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53156"/>
            <a:ext cx="1329267" cy="5413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CE90A9-7F2A-4E70-9C4D-F92C44AB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274" y="2775922"/>
            <a:ext cx="1329267" cy="557063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991923"/>
            <a:ext cx="5445211" cy="1781018"/>
          </a:xfrm>
          <a:prstGeom prst="wedgeRoundRectCallout">
            <a:avLst>
              <a:gd name="adj1" fmla="val 36516"/>
              <a:gd name="adj2" fmla="val 5365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350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" y="1014150"/>
            <a:ext cx="544521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前期影响市场的四大因素已陆续出现转机，市场受迫性卖出压力充分释放，极端悲观情绪逐渐修复，预计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月起将开启持续数月的中期修复行情，建议积极布局四大投资主线。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：现代化基建、地产、复工复产和消费修复四大主线。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6096000" y="952500"/>
            <a:ext cx="5932516" cy="1838195"/>
          </a:xfrm>
          <a:prstGeom prst="wedgeRoundRectCallout">
            <a:avLst>
              <a:gd name="adj1" fmla="val -34307"/>
              <a:gd name="adj2" fmla="val 5550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6143625" y="4056045"/>
            <a:ext cx="5943600" cy="2331135"/>
          </a:xfrm>
          <a:prstGeom prst="wedgeRoundRectCallout">
            <a:avLst>
              <a:gd name="adj1" fmla="val -34620"/>
              <a:gd name="adj2" fmla="val -5561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405765" y="4007940"/>
            <a:ext cx="5290194" cy="2379241"/>
          </a:xfrm>
          <a:prstGeom prst="wedgeRoundRectCallout">
            <a:avLst>
              <a:gd name="adj1" fmla="val 38270"/>
              <a:gd name="adj2" fmla="val -5528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84352" y="4073226"/>
            <a:ext cx="5922193" cy="232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lvl="0" algn="just">
              <a:lnSpc>
                <a:spcPts val="2200"/>
              </a:lnSpc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继续领先、率先复苏，可能是概率相对高一些的情形，这高度依赖中国稳增长政策落地及疫情防控的进展。政治局会议之后如果稳增长政策落实力度加大，或进一步提高这一情形实现的概率。向前看，我们认为虽然内外部仍有较多不确定性，但市场已经具备中线价值，对于后市不必过于悲观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配置建议：稳增长主线仍有阶段配置价值，根据全球通胀形势等进展关注成长风格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 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3891" y="4017946"/>
            <a:ext cx="5290195" cy="237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当前市场已经处于底部区域。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）悲观预期已很大程度得到反映、释放。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）决策层连续在多个重要场合加码“稳增长”、稳定市场预期，不断夯实“政策底”。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）结合我们独家构建的十一项底部特征指标来看，大部分指标已经达到或者接近历史市场底部水平。从时间上，当前市场仍处在消耗、震荡、整固的阶段。复杂底部的构建很难一蹴而就。</a:t>
            </a:r>
          </a:p>
          <a:p>
            <a:pPr lvl="0" algn="just">
              <a:lnSpc>
                <a:spcPts val="2000"/>
              </a:lnSpc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建议：消费核心资产、稳增长”板块、“新半军”中，免疫力较强、维持高景气的方向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0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6162916" y="991923"/>
            <a:ext cx="5865600" cy="175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200"/>
              </a:lnSpc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月份，叠加了外部因素与内部环境的多重压力，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股市场经历一轮快速杀跌，恐慌情绪加速释放。展望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月，当前市场有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个层面积极因素：一是政策加码、坚定信心；二是接近极限值的估值水平；三是二季度出现盈利底的概率进一步提高。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二季度探底，下半年边际回升。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月资产配置策略：磨底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ts val="2200"/>
              </a:lnSpc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月：看多，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月：中性，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月：谨慎看多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66538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230400" y="295201"/>
            <a:ext cx="1175678" cy="401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149310-3EB9-4068-9087-3E73B071AF7F}"/>
              </a:ext>
            </a:extLst>
          </p:cNvPr>
          <p:cNvSpPr txBox="1"/>
          <p:nvPr/>
        </p:nvSpPr>
        <p:spPr bwMode="auto">
          <a:xfrm>
            <a:off x="1055687" y="1133036"/>
            <a:ext cx="10044113" cy="4994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indent="720000" algn="just">
              <a:lnSpc>
                <a:spcPct val="200000"/>
              </a:lnSpc>
              <a:defRPr/>
            </a:pP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月，两市持续下行，全国被疫情笼罩，市场避险情绪升温明显。尽管稳增长政策密集出台，同时国常会部署适时运用货币政策工具，央行设立金融稳定保障基金等消息，为实体经济及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股提供强力支撑，加速政策底的构筑。但市场表现受制于国内疫情及经济增速放缓等因素未能向上突破，其中最主要的因素之一便是上海疫情。在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月业绩持续披露的情况下，绩优股得到了市场资金的青睐，科技股及前期热门板块成为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月调整的重灾区。</a:t>
            </a:r>
            <a:endParaRPr lang="en-US" altLang="zh-CN" dirty="0">
              <a:solidFill>
                <a:srgbClr val="15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720000" algn="just">
              <a:lnSpc>
                <a:spcPct val="200000"/>
              </a:lnSpc>
              <a:defRPr/>
            </a:pP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目前多部门政策仍在不断推进，在消费、房地产、能源等多领域持续打出组合拳，构筑政策底，以期提振市场信心。进入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月，一季度国民经济运行数据难言出彩。同时，疫情及俄乌冲突的阴霾依旧笼罩着世界经济，近期美联储加息缩表等外围市场因素也对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股形成了压制 。我们认为短期内经济仍将继续寻底，</a:t>
            </a:r>
            <a:r>
              <a:rPr lang="en-US" altLang="zh-CN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solidFill>
                  <a:srgbClr val="15151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月底的报复性反弹并不代表市场底已经到来。</a:t>
            </a:r>
          </a:p>
        </p:txBody>
      </p:sp>
    </p:spTree>
    <p:extLst>
      <p:ext uri="{BB962C8B-B14F-4D97-AF65-F5344CB8AC3E}">
        <p14:creationId xmlns:p14="http://schemas.microsoft.com/office/powerpoint/2010/main" val="412326466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370C8C-E438-4A08-A3AF-2F330F6563D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9B57E8-9267-4EB5-BC85-0F570B4371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30400" y="29520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1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Pre-IPO</a:t>
            </a:r>
            <a:r>
              <a:rPr lang="zh-CN" altLang="en-US" sz="22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财务顾问及财务投资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1838" y="3842127"/>
            <a:ext cx="10851734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月CPI同比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同比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4486910"/>
            <a:ext cx="11772899" cy="19064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CPI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环比上行，同比涨幅</a:t>
            </a:r>
            <a:r>
              <a:rPr lang="zh-CN" altLang="en-US" sz="16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继续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6CB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扩大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月份，受国内疫情及国际大宗商品价格持续上涨等因素影响，</a:t>
            </a:r>
            <a:r>
              <a:rPr lang="en-US" altLang="zh-CN" sz="16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CPI</a:t>
            </a:r>
            <a:r>
              <a:rPr lang="zh-CN" altLang="en-US" sz="16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环比上、同比双双上行。因疫情期间物流成本上升，加之囤货需求增加，薯类、鸡蛋和鲜果价格均出现上涨，随着生猪产能逐步调整、中央冻猪肉储备收储工作有序开展，猪肉价格由降转涨。受小长假因素影响，飞机票、交通工具租赁费和长途汽车价格也实现增长。</a:t>
            </a:r>
            <a:endParaRPr lang="en-US" altLang="zh-CN" sz="1600" dirty="0">
              <a:solidFill>
                <a:srgbClr val="000000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PPI</a:t>
            </a:r>
            <a:r>
              <a:rPr lang="zh-CN" altLang="en-US" sz="16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环比上涨，同比涨幅持续回落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月份，尽管国际大宗商品价格高位运行，但各地区各部门坚决贯彻落实保供稳价决策部署，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环比和同比涨幅均有所回落。国际原油、有色金属等大宗商品价格高位震荡，国内相关行业价格涨幅回落。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/>
        </p:blipFill>
        <p:spPr bwMode="auto">
          <a:xfrm>
            <a:off x="536991" y="917575"/>
            <a:ext cx="5445144" cy="29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10863"/>
          <a:stretch/>
        </p:blipFill>
        <p:spPr bwMode="auto">
          <a:xfrm>
            <a:off x="6076372" y="917575"/>
            <a:ext cx="5702047" cy="29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20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230400" y="29520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7748362" y="1036313"/>
            <a:ext cx="4315622" cy="49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中国官方制造业</a:t>
            </a:r>
            <a:r>
              <a:rPr lang="en-US" altLang="zh-CN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PMI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为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47.40%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较上月继续大幅回落，供需继续收缩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较上月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下降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 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2.1%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，为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2020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年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3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月以来新低。</a:t>
            </a:r>
            <a:endParaRPr lang="en-US" altLang="zh-CN" sz="2000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2000" dirty="0">
              <a:latin typeface=".萍方-简" panose="020B0400000000000000" pitchFamily="34" charset="-122"/>
              <a:ea typeface=".萍方-简" panose="020B0400000000000000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</a:t>
            </a:r>
            <a:r>
              <a:rPr lang="zh-CN" altLang="en-US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财新中国制造业</a:t>
            </a:r>
            <a:r>
              <a:rPr lang="en-US" altLang="zh-CN" sz="2000" b="1" dirty="0">
                <a:solidFill>
                  <a:srgbClr val="0076CB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PMI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为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46.00%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大幅低于荣枯线，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较上月</a:t>
            </a:r>
            <a:r>
              <a:rPr lang="zh-CN" altLang="en-US" sz="2000" b="1" dirty="0">
                <a:solidFill>
                  <a:srgbClr val="007A37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下降 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2.1%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，持续创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2020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年</a:t>
            </a:r>
            <a:r>
              <a:rPr lang="en-US" altLang="zh-CN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3</a:t>
            </a:r>
            <a:r>
              <a:rPr lang="zh-CN" altLang="en-US" sz="2000" dirty="0">
                <a:latin typeface=".萍方-简" panose="020B0400000000000000" pitchFamily="34" charset="-122"/>
                <a:ea typeface=".萍方-简" panose="020B0400000000000000" pitchFamily="34" charset="-122"/>
              </a:rPr>
              <a:t>月以来新低。</a:t>
            </a:r>
            <a:endParaRPr lang="zh-CN" altLang="en-US" sz="2000" dirty="0">
              <a:solidFill>
                <a:srgbClr val="FF0000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275104356"/>
              </p:ext>
            </p:extLst>
          </p:nvPr>
        </p:nvGraphicFramePr>
        <p:xfrm>
          <a:off x="128016" y="897775"/>
          <a:ext cx="7620346" cy="557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9521470-E2B1-4DC5-AE2A-DDEB57087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281955"/>
              </p:ext>
            </p:extLst>
          </p:nvPr>
        </p:nvGraphicFramePr>
        <p:xfrm>
          <a:off x="129601" y="914401"/>
          <a:ext cx="11864279" cy="54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230400" y="294397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6325518" y="4367357"/>
            <a:ext cx="5003800" cy="11382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净回笼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en-US" altLang="zh-CN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7100</a:t>
            </a:r>
            <a:r>
              <a:rPr lang="zh-CN" altLang="en-US" sz="2000" b="1" dirty="0">
                <a:solidFill>
                  <a:srgbClr val="007A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2000" b="1" dirty="0">
              <a:solidFill>
                <a:srgbClr val="007A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资金面整体持续收紧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230400" y="29520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2ADA72B-2FB4-373B-DB56-B3901FA81263}"/>
              </a:ext>
            </a:extLst>
          </p:cNvPr>
          <p:cNvGrpSpPr/>
          <p:nvPr/>
        </p:nvGrpSpPr>
        <p:grpSpPr>
          <a:xfrm>
            <a:off x="584280" y="4897075"/>
            <a:ext cx="1452150" cy="915789"/>
            <a:chOff x="584280" y="4660950"/>
            <a:chExt cx="1452150" cy="915789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CB0F3E8-9B5C-40F7-9012-B0DB166A9F78}"/>
                </a:ext>
              </a:extLst>
            </p:cNvPr>
            <p:cNvSpPr txBox="1"/>
            <p:nvPr/>
          </p:nvSpPr>
          <p:spPr>
            <a:xfrm>
              <a:off x="584280" y="4660950"/>
              <a:ext cx="1200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科创</a:t>
              </a:r>
              <a:r>
                <a:rPr lang="en-US" altLang="zh-CN" sz="2400" b="1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50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E8FEE72-DCE6-4C18-887D-51F02F830B82}"/>
                </a:ext>
              </a:extLst>
            </p:cNvPr>
            <p:cNvSpPr txBox="1"/>
            <p:nvPr/>
          </p:nvSpPr>
          <p:spPr>
            <a:xfrm>
              <a:off x="870030" y="5176629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chemeClr val="accent4">
                      <a:lumMod val="75000"/>
                    </a:schemeClr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13.19%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24" name="箭头: 上 23">
              <a:extLst>
                <a:ext uri="{FF2B5EF4-FFF2-40B4-BE49-F238E27FC236}">
                  <a16:creationId xmlns:a16="http://schemas.microsoft.com/office/drawing/2014/main" id="{A2D78669-B0D0-400F-9162-8D8443135830}"/>
                </a:ext>
              </a:extLst>
            </p:cNvPr>
            <p:cNvSpPr/>
            <p:nvPr/>
          </p:nvSpPr>
          <p:spPr bwMode="auto">
            <a:xfrm rot="10800000">
              <a:off x="584280" y="5203987"/>
              <a:ext cx="288032" cy="372752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396500033"/>
              </p:ext>
            </p:extLst>
          </p:nvPr>
        </p:nvGraphicFramePr>
        <p:xfrm>
          <a:off x="2000052" y="924339"/>
          <a:ext cx="9925649" cy="545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3C4E4333-8D9A-7B8A-1CC2-DC3CA4BE4920}"/>
              </a:ext>
            </a:extLst>
          </p:cNvPr>
          <p:cNvGrpSpPr/>
          <p:nvPr/>
        </p:nvGrpSpPr>
        <p:grpSpPr>
          <a:xfrm>
            <a:off x="584280" y="3664109"/>
            <a:ext cx="1453715" cy="913748"/>
            <a:chOff x="584280" y="3580950"/>
            <a:chExt cx="1453715" cy="913748"/>
          </a:xfrm>
        </p:grpSpPr>
        <p:sp>
          <p:nvSpPr>
            <p:cNvPr id="18" name="文本框 17"/>
            <p:cNvSpPr txBox="1"/>
            <p:nvPr/>
          </p:nvSpPr>
          <p:spPr>
            <a:xfrm>
              <a:off x="584280" y="358095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创业板指</a:t>
              </a:r>
            </a:p>
          </p:txBody>
        </p:sp>
        <p:sp>
          <p:nvSpPr>
            <p:cNvPr id="16" name="箭头: 上 28">
              <a:extLst>
                <a:ext uri="{FF2B5EF4-FFF2-40B4-BE49-F238E27FC236}">
                  <a16:creationId xmlns:a16="http://schemas.microsoft.com/office/drawing/2014/main" id="{D3CDDE88-3854-43CF-856F-CFFA8A2DF963}"/>
                </a:ext>
              </a:extLst>
            </p:cNvPr>
            <p:cNvSpPr/>
            <p:nvPr/>
          </p:nvSpPr>
          <p:spPr bwMode="auto">
            <a:xfrm rot="10800000">
              <a:off x="584280" y="4121946"/>
              <a:ext cx="288032" cy="372752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3E83D6-4039-48F7-9316-C9A51D4C6EB9}"/>
                </a:ext>
              </a:extLst>
            </p:cNvPr>
            <p:cNvSpPr txBox="1"/>
            <p:nvPr/>
          </p:nvSpPr>
          <p:spPr>
            <a:xfrm>
              <a:off x="870030" y="4073669"/>
              <a:ext cx="116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636946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12.80%</a:t>
              </a:r>
              <a:endParaRPr lang="en-US" altLang="zh-CN" sz="2000" b="1" dirty="0">
                <a:solidFill>
                  <a:srgbClr val="C00000"/>
                </a:solidFill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D89F844-B408-5710-5E91-1544959CC7CD}"/>
              </a:ext>
            </a:extLst>
          </p:cNvPr>
          <p:cNvGrpSpPr/>
          <p:nvPr/>
        </p:nvGrpSpPr>
        <p:grpSpPr>
          <a:xfrm>
            <a:off x="584280" y="1190429"/>
            <a:ext cx="1452151" cy="920837"/>
            <a:chOff x="584280" y="1420950"/>
            <a:chExt cx="1452151" cy="920837"/>
          </a:xfrm>
        </p:grpSpPr>
        <p:sp>
          <p:nvSpPr>
            <p:cNvPr id="4" name="文本框 3"/>
            <p:cNvSpPr txBox="1"/>
            <p:nvPr/>
          </p:nvSpPr>
          <p:spPr>
            <a:xfrm>
              <a:off x="584280" y="142095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上证指数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70031" y="1941677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636946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6.31%</a:t>
              </a:r>
            </a:p>
          </p:txBody>
        </p:sp>
        <p:sp>
          <p:nvSpPr>
            <p:cNvPr id="28" name="箭头: 上 27">
              <a:extLst>
                <a:ext uri="{FF2B5EF4-FFF2-40B4-BE49-F238E27FC236}">
                  <a16:creationId xmlns:a16="http://schemas.microsoft.com/office/drawing/2014/main" id="{9A0398DC-C7ED-49F7-8F98-03BE7E70D61B}"/>
                </a:ext>
              </a:extLst>
            </p:cNvPr>
            <p:cNvSpPr/>
            <p:nvPr/>
          </p:nvSpPr>
          <p:spPr bwMode="auto">
            <a:xfrm rot="10800000">
              <a:off x="584281" y="1957059"/>
              <a:ext cx="288032" cy="372752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939EDA-5B67-9735-FCBD-68E00BED5707}"/>
              </a:ext>
            </a:extLst>
          </p:cNvPr>
          <p:cNvGrpSpPr/>
          <p:nvPr/>
        </p:nvGrpSpPr>
        <p:grpSpPr>
          <a:xfrm>
            <a:off x="584280" y="2430484"/>
            <a:ext cx="1452151" cy="914407"/>
            <a:chOff x="584280" y="2423610"/>
            <a:chExt cx="1452151" cy="914407"/>
          </a:xfrm>
        </p:grpSpPr>
        <p:sp>
          <p:nvSpPr>
            <p:cNvPr id="15" name="文本框 14"/>
            <p:cNvSpPr txBox="1"/>
            <p:nvPr/>
          </p:nvSpPr>
          <p:spPr>
            <a:xfrm>
              <a:off x="584280" y="2423610"/>
              <a:ext cx="1447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深证成指</a:t>
              </a:r>
            </a:p>
          </p:txBody>
        </p:sp>
        <p:sp>
          <p:nvSpPr>
            <p:cNvPr id="29" name="箭头: 上 28">
              <a:extLst>
                <a:ext uri="{FF2B5EF4-FFF2-40B4-BE49-F238E27FC236}">
                  <a16:creationId xmlns:a16="http://schemas.microsoft.com/office/drawing/2014/main" id="{D3CDDE88-3854-43CF-856F-CFFA8A2DF963}"/>
                </a:ext>
              </a:extLst>
            </p:cNvPr>
            <p:cNvSpPr/>
            <p:nvPr/>
          </p:nvSpPr>
          <p:spPr bwMode="auto">
            <a:xfrm rot="10800000">
              <a:off x="584280" y="2963610"/>
              <a:ext cx="288032" cy="372752"/>
            </a:xfrm>
            <a:prstGeom prst="upArrow">
              <a:avLst/>
            </a:prstGeom>
            <a:solidFill>
              <a:srgbClr val="636946"/>
            </a:solidFill>
            <a:ln w="9525" cap="flat" cmpd="sng" algn="ctr">
              <a:solidFill>
                <a:srgbClr val="63694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6946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86EBC8F-035B-4953-912B-03AD7E6A998A}"/>
                </a:ext>
              </a:extLst>
            </p:cNvPr>
            <p:cNvSpPr txBox="1"/>
            <p:nvPr/>
          </p:nvSpPr>
          <p:spPr>
            <a:xfrm>
              <a:off x="870031" y="2937907"/>
              <a:ext cx="116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en-US" altLang="zh-CN" sz="2000" b="1" dirty="0">
                  <a:solidFill>
                    <a:srgbClr val="636946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9.05%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737" y="3229993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深市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36946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30.71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737" y="1885544"/>
            <a:ext cx="249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沪市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lang="en-US" altLang="zh-CN" sz="2000" b="1" dirty="0">
                <a:solidFill>
                  <a:srgbClr val="636946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51.96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万亿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462DA51-4BF9-4649-8273-F9720FF7D3A9}"/>
              </a:ext>
            </a:extLst>
          </p:cNvPr>
          <p:cNvGrpSpPr/>
          <p:nvPr/>
        </p:nvGrpSpPr>
        <p:grpSpPr>
          <a:xfrm>
            <a:off x="233476" y="4574441"/>
            <a:ext cx="2498400" cy="581344"/>
            <a:chOff x="233476" y="4574441"/>
            <a:chExt cx="2498400" cy="581344"/>
          </a:xfrm>
        </p:grpSpPr>
        <p:sp>
          <p:nvSpPr>
            <p:cNvPr id="14" name="文本框 13"/>
            <p:cNvSpPr txBox="1"/>
            <p:nvPr/>
          </p:nvSpPr>
          <p:spPr>
            <a:xfrm>
              <a:off x="233476" y="4641816"/>
              <a:ext cx="2498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较</a:t>
              </a:r>
              <a:r>
                <a:rPr lang="en-US" altLang="zh-CN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3</a:t>
              </a:r>
              <a:r>
                <a:rPr lang="zh-CN" altLang="en-US" sz="2000" dirty="0">
                  <a:solidFill>
                    <a:srgbClr val="000000"/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月底       </a:t>
              </a:r>
              <a:r>
                <a:rPr lang="en-US" altLang="zh-CN" sz="2000" b="1" dirty="0">
                  <a:solidFill>
                    <a:schemeClr val="accent4">
                      <a:lumMod val="75000"/>
                    </a:schemeClr>
                  </a:solidFill>
                  <a:latin typeface=".萍方-简" panose="020B0400000000000000" pitchFamily="34" charset="-122"/>
                  <a:ea typeface=".萍方-简" panose="020B0400000000000000" pitchFamily="34" charset="-122"/>
                </a:rPr>
                <a:t>6.98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.萍方-简" panose="020B0400000000000000" pitchFamily="34" charset="-122"/>
                  <a:ea typeface=".萍方-简" panose="020B0400000000000000" pitchFamily="34" charset="-122"/>
                </a:rPr>
                <a:t>%</a:t>
              </a:r>
            </a:p>
          </p:txBody>
        </p:sp>
        <p:sp>
          <p:nvSpPr>
            <p:cNvPr id="9" name="箭头: 上 8">
              <a:extLst>
                <a:ext uri="{FF2B5EF4-FFF2-40B4-BE49-F238E27FC236}">
                  <a16:creationId xmlns:a16="http://schemas.microsoft.com/office/drawing/2014/main" id="{692D7619-314D-45B9-8B74-41BB2B839623}"/>
                </a:ext>
              </a:extLst>
            </p:cNvPr>
            <p:cNvSpPr/>
            <p:nvPr/>
          </p:nvSpPr>
          <p:spPr bwMode="auto">
            <a:xfrm rot="10800000">
              <a:off x="1338300" y="4574441"/>
              <a:ext cx="449215" cy="581344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63694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endParaRPr>
            </a:p>
          </p:txBody>
        </p:sp>
      </p:grp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581558382"/>
              </p:ext>
            </p:extLst>
          </p:nvPr>
        </p:nvGraphicFramePr>
        <p:xfrm>
          <a:off x="2839453" y="943276"/>
          <a:ext cx="9193796" cy="540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9339382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1426E60-D250-EF23-46F5-DFABA8AD9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9506"/>
              </p:ext>
            </p:extLst>
          </p:nvPr>
        </p:nvGraphicFramePr>
        <p:xfrm>
          <a:off x="731838" y="929768"/>
          <a:ext cx="10728325" cy="539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983056" y="4287405"/>
            <a:ext cx="26580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较</a:t>
            </a:r>
            <a:r>
              <a:rPr lang="en-US" altLang="zh-CN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月底      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16.18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230400" y="29520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市值统计</a:t>
            </a: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692D7619-314D-45B9-8B74-41BB2B839623}"/>
              </a:ext>
            </a:extLst>
          </p:cNvPr>
          <p:cNvSpPr/>
          <p:nvPr/>
        </p:nvSpPr>
        <p:spPr bwMode="auto">
          <a:xfrm rot="10800000">
            <a:off x="3087881" y="4220030"/>
            <a:ext cx="449215" cy="581344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3694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83056" y="3653553"/>
            <a:ext cx="360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月底北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市值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1681.64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亿元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CC7872-4182-4B64-0E28-93CEC1E047D0}"/>
              </a:ext>
            </a:extLst>
          </p:cNvPr>
          <p:cNvSpPr txBox="1"/>
          <p:nvPr/>
        </p:nvSpPr>
        <p:spPr>
          <a:xfrm>
            <a:off x="1983056" y="5017016"/>
            <a:ext cx="30960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srgbClr val="000000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较开市首日       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41.93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.萍方-简" panose="020B0400000000000000" pitchFamily="34" charset="-122"/>
                <a:ea typeface=".萍方-简" panose="020B0400000000000000" pitchFamily="34" charset="-122"/>
              </a:rPr>
              <a:t>%</a:t>
            </a:r>
          </a:p>
        </p:txBody>
      </p:sp>
      <p:sp>
        <p:nvSpPr>
          <p:cNvPr id="12" name="箭头: 上 11">
            <a:extLst>
              <a:ext uri="{FF2B5EF4-FFF2-40B4-BE49-F238E27FC236}">
                <a16:creationId xmlns:a16="http://schemas.microsoft.com/office/drawing/2014/main" id="{A4F422F2-7536-54FA-5500-D52A01E5180B}"/>
              </a:ext>
            </a:extLst>
          </p:cNvPr>
          <p:cNvSpPr/>
          <p:nvPr/>
        </p:nvSpPr>
        <p:spPr bwMode="auto">
          <a:xfrm rot="10800000">
            <a:off x="3456715" y="4949641"/>
            <a:ext cx="449215" cy="581344"/>
          </a:xfrm>
          <a:prstGeom prst="upArrow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63694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301760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604285953"/>
              </p:ext>
            </p:extLst>
          </p:nvPr>
        </p:nvGraphicFramePr>
        <p:xfrm>
          <a:off x="452437" y="912559"/>
          <a:ext cx="11287125" cy="535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0400" y="29520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CN0Y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）股指期货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4D4D121-2F68-42D9-9584-73702942E8D6}"/>
              </a:ext>
            </a:extLst>
          </p:cNvPr>
          <p:cNvSpPr txBox="1"/>
          <p:nvPr/>
        </p:nvSpPr>
        <p:spPr>
          <a:xfrm>
            <a:off x="4883120" y="4045614"/>
            <a:ext cx="509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A50</a:t>
            </a:r>
            <a:r>
              <a:rPr lang="zh-CN" altLang="en-US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股指期货主力合约结算价在</a:t>
            </a:r>
            <a:r>
              <a:rPr lang="en-US" altLang="zh-CN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4</a:t>
            </a:r>
            <a:r>
              <a:rPr lang="zh-CN" altLang="en-US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月初处于震荡下行走势，急跌后走出</a:t>
            </a:r>
            <a:r>
              <a:rPr lang="en-US" altLang="zh-CN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V</a:t>
            </a:r>
            <a:r>
              <a:rPr lang="zh-CN" altLang="en-US" dirty="0">
                <a:solidFill>
                  <a:prstClr val="black"/>
                </a:solidFill>
                <a:latin typeface=".萍方-简" panose="020B0400000000000000" pitchFamily="34" charset="-122"/>
                <a:ea typeface=".萍方-简" panose="020B0400000000000000" pitchFamily="34" charset="-122"/>
              </a:rPr>
              <a:t>字行情，随后继续下行。</a:t>
            </a:r>
            <a:endParaRPr lang="en-US" altLang="zh-CN" dirty="0">
              <a:solidFill>
                <a:prstClr val="black"/>
              </a:solidFill>
              <a:latin typeface=".萍方-简" panose="020B0400000000000000" pitchFamily="34" charset="-122"/>
              <a:ea typeface=".萍方-简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5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8CD6"/>
    </a:accent1>
    <a:accent2>
      <a:srgbClr val="4BBFFF"/>
    </a:accent2>
    <a:accent3>
      <a:srgbClr val="606060"/>
    </a:accent3>
    <a:accent4>
      <a:srgbClr val="828282"/>
    </a:accent4>
    <a:accent5>
      <a:srgbClr val="A5A5A5"/>
    </a:accent5>
    <a:accent6>
      <a:srgbClr val="C9C9C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C1B56"/>
    </a:accent1>
    <a:accent2>
      <a:srgbClr val="037FA5"/>
    </a:accent2>
    <a:accent3>
      <a:srgbClr val="F26B2B"/>
    </a:accent3>
    <a:accent4>
      <a:srgbClr val="848C5E"/>
    </a:accent4>
    <a:accent5>
      <a:srgbClr val="EDA59B"/>
    </a:accent5>
    <a:accent6>
      <a:srgbClr val="FFDB93"/>
    </a:accent6>
    <a:hlink>
      <a:srgbClr val="0C1B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23654</TotalTime>
  <Words>2097</Words>
  <Application>Microsoft Office PowerPoint</Application>
  <PresentationFormat>宽屏</PresentationFormat>
  <Paragraphs>150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.萍方-简</vt:lpstr>
      <vt:lpstr>Microsoft YaHei UI</vt:lpstr>
      <vt:lpstr>等线</vt:lpstr>
      <vt:lpstr>等线 Light</vt:lpstr>
      <vt:lpstr>黑体</vt:lpstr>
      <vt:lpstr>华文中宋</vt:lpstr>
      <vt:lpstr>Microsoft YaHei</vt:lpstr>
      <vt:lpstr>Microsoft YaHei</vt:lpstr>
      <vt:lpstr>Microsoft YaHei</vt:lpstr>
      <vt:lpstr>幼圆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PowerPoint 演示文稿</vt:lpstr>
      <vt:lpstr>富时中国A50（CN0Y）股指期货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4月热门公司解读——湖南发展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Xue Yong</cp:lastModifiedBy>
  <cp:revision>669</cp:revision>
  <dcterms:created xsi:type="dcterms:W3CDTF">2020-09-03T02:02:06Z</dcterms:created>
  <dcterms:modified xsi:type="dcterms:W3CDTF">2022-05-12T05:51:08Z</dcterms:modified>
</cp:coreProperties>
</file>