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6.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1.xml" ContentType="application/vnd.openxmlformats-officedocument.themeOverride+xml"/>
  <Override PartName="/ppt/notesSlides/notesSlide9.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2.xml" ContentType="application/vnd.openxmlformats-officedocument.themeOverride+xml"/>
  <Override PartName="/ppt/tags/tag4.xml" ContentType="application/vnd.openxmlformats-officedocument.presentationml.tags+xml"/>
  <Override PartName="/ppt/notesSlides/notesSlide10.xml" ContentType="application/vnd.openxmlformats-officedocument.presentationml.notesSlide+xml"/>
  <Override PartName="/ppt/tags/tag5.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3.xml" ContentType="application/vnd.openxmlformats-officedocument.themeOverride+xml"/>
  <Override PartName="/ppt/notesSlides/notesSlide13.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4.xml" ContentType="application/vnd.openxmlformats-officedocument.themeOverride+xml"/>
  <Override PartName="/ppt/theme/themeOverride5.xml" ContentType="application/vnd.openxmlformats-officedocument.themeOverride+xml"/>
  <Override PartName="/ppt/tags/tag6.xml" ContentType="application/vnd.openxmlformats-officedocument.presentationml.tags+xml"/>
  <Override PartName="/ppt/notesSlides/notesSlide14.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6.xml" ContentType="application/vnd.openxmlformats-officedocument.themeOverride+xml"/>
  <Override PartName="/ppt/tags/tag7.xml" ContentType="application/vnd.openxmlformats-officedocument.presentationml.tags+xml"/>
  <Override PartName="/ppt/notesSlides/notesSlide15.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tags/tag8.xml" ContentType="application/vnd.openxmlformats-officedocument.presentationml.tags+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21"/>
  </p:notesMasterIdLst>
  <p:handoutMasterIdLst>
    <p:handoutMasterId r:id="rId22"/>
  </p:handoutMasterIdLst>
  <p:sldIdLst>
    <p:sldId id="323" r:id="rId4"/>
    <p:sldId id="257" r:id="rId5"/>
    <p:sldId id="305" r:id="rId6"/>
    <p:sldId id="306" r:id="rId7"/>
    <p:sldId id="258" r:id="rId8"/>
    <p:sldId id="259" r:id="rId9"/>
    <p:sldId id="260" r:id="rId10"/>
    <p:sldId id="263" r:id="rId11"/>
    <p:sldId id="316" r:id="rId12"/>
    <p:sldId id="265" r:id="rId13"/>
    <p:sldId id="315" r:id="rId14"/>
    <p:sldId id="310" r:id="rId15"/>
    <p:sldId id="311" r:id="rId16"/>
    <p:sldId id="322" r:id="rId17"/>
    <p:sldId id="312" r:id="rId18"/>
    <p:sldId id="301" r:id="rId19"/>
    <p:sldId id="314" r:id="rId20"/>
  </p:sldIdLst>
  <p:sldSz cx="12192000" cy="6858000"/>
  <p:notesSz cx="6858000" cy="9144000"/>
  <p:custDataLst>
    <p:tags r:id="rId2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0">
          <p15:clr>
            <a:srgbClr val="A4A3A4"/>
          </p15:clr>
        </p15:guide>
        <p15:guide id="2" pos="3868">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cmAuthor id="2" name="Xue Yong" initials="XY" lastIdx="7"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89A7B"/>
    <a:srgbClr val="778495"/>
    <a:srgbClr val="5357E2"/>
    <a:srgbClr val="FFC000"/>
    <a:srgbClr val="6D7CF0"/>
    <a:srgbClr val="E46C0A"/>
    <a:srgbClr val="698ED0"/>
    <a:srgbClr val="2B67A4"/>
    <a:srgbClr val="1F497D"/>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78" autoAdjust="0"/>
    <p:restoredTop sz="81475" autoAdjust="0"/>
  </p:normalViewPr>
  <p:slideViewPr>
    <p:cSldViewPr snapToGrid="0">
      <p:cViewPr varScale="1">
        <p:scale>
          <a:sx n="83" d="100"/>
          <a:sy n="83" d="100"/>
        </p:scale>
        <p:origin x="136" y="68"/>
      </p:cViewPr>
      <p:guideLst>
        <p:guide orient="horz" pos="2180"/>
        <p:guide pos="3868"/>
      </p:guideLst>
    </p:cSldViewPr>
  </p:slideViewPr>
  <p:notesTextViewPr>
    <p:cViewPr>
      <p:scale>
        <a:sx n="125" d="100"/>
        <a:sy n="125" d="100"/>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gs" Target="tags/tag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package" Target="../embeddings/Microsoft_Excel_Worksheet2.xlsx"/></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package" Target="../embeddings/Microsoft_Excel_Worksheet3.xlsx"/></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package" Target="../embeddings/Microsoft_Excel_Worksheet4.xlsx"/></Relationships>
</file>

<file path=ppt/charts/_rels/chart13.xml.rels><?xml version="1.0" encoding="UTF-8" standalone="yes"?>
<Relationships xmlns="http://schemas.openxmlformats.org/package/2006/relationships"><Relationship Id="rId3" Type="http://schemas.openxmlformats.org/officeDocument/2006/relationships/oleObject" Target="file:///C:\Users\Ruiqing_Zhang\Desktop\&#31185;&#21019;&#26495;2&#26376;.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Administrator\Desktop\&#31185;&#21019;&#26495;.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Administrator\Desktop\&#31185;&#21019;&#26495;.xlsx" TargetMode="External"/><Relationship Id="rId2" Type="http://schemas.microsoft.com/office/2011/relationships/chartColorStyle" Target="colors15.xml"/><Relationship Id="rId1" Type="http://schemas.microsoft.com/office/2011/relationships/chartStyle" Target="style15.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dministrator\Desktop\&#24352;&#30591;&#21375;\202204&#19968;&#32423;&#24066;&#22330;&#26376;&#25253;\pevc-&#25237;&#34701;&#20107;&#20214;.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Administrator\Desktop\&#24352;&#30591;&#21375;\202204&#19968;&#32423;&#24066;&#22330;&#26376;&#25253;\pevc-&#25237;&#34701;&#20107;&#20214;.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Ruiqing_Zhang\Desktop\202202pevc-&#25237;&#34701;&#20107;&#20214;&#65288;&#26032;&#65289;.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Ruiqing_Zhang\Desktop\202202pevc-&#25237;&#34701;&#20107;&#20214;&#65288;&#26032;&#65289;.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Administrator\Desktop\&#24352;&#30591;&#21375;\202203&#19968;&#32423;&#24066;&#22330;&#26376;&#25253;\pevc-&#25237;&#34701;&#20107;&#20214;.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Administrator\Desktop\&#24352;&#30591;&#21375;\202204&#19968;&#32423;&#24066;&#22330;&#26376;&#25253;\pevc-&#25237;&#34701;&#20107;&#20214;.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Administrator\Desktop\&#24352;&#30591;&#21375;\202204&#19968;&#32423;&#24066;&#22330;&#26376;&#25253;\pevc-&#25237;&#34701;&#20107;&#20214;.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315815423035105E-2"/>
          <c:y val="3.1972318339100303E-2"/>
          <c:w val="0.85353583858705295"/>
          <c:h val="0.757450617115767"/>
        </c:manualLayout>
      </c:layout>
      <c:barChart>
        <c:barDir val="col"/>
        <c:grouping val="clustered"/>
        <c:varyColors val="0"/>
        <c:ser>
          <c:idx val="1"/>
          <c:order val="1"/>
          <c:tx>
            <c:strRef>
              <c:f>Sheet1!$C$1</c:f>
              <c:strCache>
                <c:ptCount val="1"/>
                <c:pt idx="0">
                  <c:v>募集金额（亿元）</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dPt>
            <c:idx val="7"/>
            <c:invertIfNegative val="0"/>
            <c:bubble3D val="0"/>
            <c:extLst>
              <c:ext xmlns:c16="http://schemas.microsoft.com/office/drawing/2014/chart" uri="{C3380CC4-5D6E-409C-BE32-E72D297353CC}">
                <c16:uniqueId val="{00000001-6497-4C26-A7A5-FF1B6C7E913B}"/>
              </c:ext>
            </c:extLst>
          </c:dPt>
          <c:dLbls>
            <c:spPr>
              <a:noFill/>
              <a:ln>
                <a:noFill/>
              </a:ln>
              <a:effectLst/>
            </c:spPr>
            <c:txPr>
              <a:bodyPr rot="0" spcFirstLastPara="1" vertOverflow="ellipsis" vert="horz" wrap="square" lIns="38100" tIns="19050" rIns="38100" bIns="19050" anchor="ctr" anchorCtr="1"/>
              <a:lstStyle/>
              <a:p>
                <a:pPr>
                  <a:defRPr lang="zh-CN" sz="1200" b="0" i="0" u="none" strike="noStrike" kern="1200" baseline="0">
                    <a:solidFill>
                      <a:srgbClr val="C00000"/>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Sheet1!$A$2:$A$14</c:f>
              <c:numCache>
                <c:formatCode>yyyy"年"m"月"</c:formatCode>
                <c:ptCount val="13"/>
                <c:pt idx="0">
                  <c:v>44652</c:v>
                </c:pt>
                <c:pt idx="1">
                  <c:v>44621</c:v>
                </c:pt>
                <c:pt idx="2">
                  <c:v>44593</c:v>
                </c:pt>
                <c:pt idx="3">
                  <c:v>44562</c:v>
                </c:pt>
                <c:pt idx="4">
                  <c:v>44531</c:v>
                </c:pt>
                <c:pt idx="5">
                  <c:v>44501</c:v>
                </c:pt>
                <c:pt idx="6">
                  <c:v>44470</c:v>
                </c:pt>
                <c:pt idx="7">
                  <c:v>44440</c:v>
                </c:pt>
                <c:pt idx="8">
                  <c:v>44409</c:v>
                </c:pt>
                <c:pt idx="9">
                  <c:v>44378</c:v>
                </c:pt>
                <c:pt idx="10">
                  <c:v>44348</c:v>
                </c:pt>
                <c:pt idx="11">
                  <c:v>44317</c:v>
                </c:pt>
                <c:pt idx="12">
                  <c:v>44287</c:v>
                </c:pt>
              </c:numCache>
            </c:numRef>
          </c:cat>
          <c:val>
            <c:numRef>
              <c:f>Sheet1!$C$2:$C$14</c:f>
              <c:numCache>
                <c:formatCode>0.00_ </c:formatCode>
                <c:ptCount val="13"/>
                <c:pt idx="0" formatCode="General">
                  <c:v>398.86</c:v>
                </c:pt>
                <c:pt idx="1">
                  <c:v>1208.9000000000001</c:v>
                </c:pt>
                <c:pt idx="2">
                  <c:v>239.56</c:v>
                </c:pt>
                <c:pt idx="3" formatCode="0">
                  <c:v>272.56</c:v>
                </c:pt>
                <c:pt idx="4" formatCode="0">
                  <c:v>1053.56</c:v>
                </c:pt>
                <c:pt idx="5" formatCode="0">
                  <c:v>1112.655</c:v>
                </c:pt>
                <c:pt idx="6" formatCode="0">
                  <c:v>493.77</c:v>
                </c:pt>
                <c:pt idx="7" formatCode="0">
                  <c:v>882.74</c:v>
                </c:pt>
                <c:pt idx="8" formatCode="0">
                  <c:v>1754.38</c:v>
                </c:pt>
                <c:pt idx="9" formatCode="0">
                  <c:v>2009.14</c:v>
                </c:pt>
                <c:pt idx="10" formatCode="0">
                  <c:v>1577.67</c:v>
                </c:pt>
                <c:pt idx="11" formatCode="0">
                  <c:v>1341.34</c:v>
                </c:pt>
                <c:pt idx="12" formatCode="0">
                  <c:v>733.64</c:v>
                </c:pt>
              </c:numCache>
            </c:numRef>
          </c:val>
          <c:extLst>
            <c:ext xmlns:c16="http://schemas.microsoft.com/office/drawing/2014/chart" uri="{C3380CC4-5D6E-409C-BE32-E72D297353CC}">
              <c16:uniqueId val="{00000002-6497-4C26-A7A5-FF1B6C7E913B}"/>
            </c:ext>
          </c:extLst>
        </c:ser>
        <c:dLbls>
          <c:showLegendKey val="0"/>
          <c:showVal val="0"/>
          <c:showCatName val="0"/>
          <c:showSerName val="0"/>
          <c:showPercent val="0"/>
          <c:showBubbleSize val="0"/>
        </c:dLbls>
        <c:gapWidth val="219"/>
        <c:axId val="830187616"/>
        <c:axId val="830190568"/>
      </c:barChart>
      <c:lineChart>
        <c:grouping val="standard"/>
        <c:varyColors val="0"/>
        <c:ser>
          <c:idx val="0"/>
          <c:order val="0"/>
          <c:tx>
            <c:strRef>
              <c:f>Sheet1!$B$1</c:f>
              <c:strCache>
                <c:ptCount val="1"/>
                <c:pt idx="0">
                  <c:v>募集事件次数</c:v>
                </c:pt>
              </c:strCache>
            </c:strRef>
          </c:tx>
          <c:spPr>
            <a:ln w="31750"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lstStyle/>
              <a:p>
                <a:pPr>
                  <a:defRPr lang="zh-CN" sz="1200" b="0" i="0" u="none" strike="noStrike" kern="1200" baseline="0">
                    <a:solidFill>
                      <a:srgbClr val="E46C0A"/>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Sheet1!$A$2:$A$14</c:f>
              <c:numCache>
                <c:formatCode>yyyy"年"m"月"</c:formatCode>
                <c:ptCount val="13"/>
                <c:pt idx="0">
                  <c:v>44652</c:v>
                </c:pt>
                <c:pt idx="1">
                  <c:v>44621</c:v>
                </c:pt>
                <c:pt idx="2">
                  <c:v>44593</c:v>
                </c:pt>
                <c:pt idx="3">
                  <c:v>44562</c:v>
                </c:pt>
                <c:pt idx="4">
                  <c:v>44531</c:v>
                </c:pt>
                <c:pt idx="5">
                  <c:v>44501</c:v>
                </c:pt>
                <c:pt idx="6">
                  <c:v>44470</c:v>
                </c:pt>
                <c:pt idx="7">
                  <c:v>44440</c:v>
                </c:pt>
                <c:pt idx="8">
                  <c:v>44409</c:v>
                </c:pt>
                <c:pt idx="9">
                  <c:v>44378</c:v>
                </c:pt>
                <c:pt idx="10">
                  <c:v>44348</c:v>
                </c:pt>
                <c:pt idx="11">
                  <c:v>44317</c:v>
                </c:pt>
                <c:pt idx="12">
                  <c:v>44287</c:v>
                </c:pt>
              </c:numCache>
            </c:numRef>
          </c:cat>
          <c:val>
            <c:numRef>
              <c:f>Sheet1!$B$2:$B$14</c:f>
              <c:numCache>
                <c:formatCode>General</c:formatCode>
                <c:ptCount val="13"/>
                <c:pt idx="0">
                  <c:v>247</c:v>
                </c:pt>
                <c:pt idx="1">
                  <c:v>351</c:v>
                </c:pt>
                <c:pt idx="2">
                  <c:v>50</c:v>
                </c:pt>
                <c:pt idx="3">
                  <c:v>163</c:v>
                </c:pt>
                <c:pt idx="4">
                  <c:v>521</c:v>
                </c:pt>
                <c:pt idx="5">
                  <c:v>413</c:v>
                </c:pt>
                <c:pt idx="6">
                  <c:v>228</c:v>
                </c:pt>
                <c:pt idx="7">
                  <c:v>241</c:v>
                </c:pt>
                <c:pt idx="8">
                  <c:v>500</c:v>
                </c:pt>
                <c:pt idx="9">
                  <c:v>335</c:v>
                </c:pt>
                <c:pt idx="10">
                  <c:v>202</c:v>
                </c:pt>
                <c:pt idx="11">
                  <c:v>131</c:v>
                </c:pt>
                <c:pt idx="12">
                  <c:v>250</c:v>
                </c:pt>
              </c:numCache>
            </c:numRef>
          </c:val>
          <c:smooth val="0"/>
          <c:extLst>
            <c:ext xmlns:c16="http://schemas.microsoft.com/office/drawing/2014/chart" uri="{C3380CC4-5D6E-409C-BE32-E72D297353CC}">
              <c16:uniqueId val="{00000003-6497-4C26-A7A5-FF1B6C7E913B}"/>
            </c:ext>
          </c:extLst>
        </c:ser>
        <c:dLbls>
          <c:showLegendKey val="0"/>
          <c:showVal val="0"/>
          <c:showCatName val="0"/>
          <c:showSerName val="0"/>
          <c:showPercent val="0"/>
          <c:showBubbleSize val="0"/>
        </c:dLbls>
        <c:marker val="1"/>
        <c:smooth val="0"/>
        <c:axId val="830326736"/>
        <c:axId val="830327720"/>
      </c:lineChart>
      <c:dateAx>
        <c:axId val="830187616"/>
        <c:scaling>
          <c:orientation val="minMax"/>
        </c:scaling>
        <c:delete val="0"/>
        <c:axPos val="b"/>
        <c:numFmt formatCode="yyyy/mm" sourceLinked="0"/>
        <c:majorTickMark val="out"/>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lang="zh-CN" sz="1200" b="0" i="0" u="none" strike="noStrike" kern="1200" baseline="0">
                <a:solidFill>
                  <a:schemeClr val="tx2"/>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830190568"/>
        <c:crosses val="autoZero"/>
        <c:auto val="0"/>
        <c:lblOffset val="100"/>
        <c:baseTimeUnit val="months"/>
        <c:majorUnit val="2"/>
        <c:majorTimeUnit val="months"/>
      </c:dateAx>
      <c:valAx>
        <c:axId val="83019056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zh-CN" sz="1200" b="0" i="0" u="none" strike="noStrike" kern="1200" baseline="0">
                <a:solidFill>
                  <a:schemeClr val="tx2"/>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830187616"/>
        <c:crosses val="autoZero"/>
        <c:crossBetween val="between"/>
      </c:valAx>
      <c:dateAx>
        <c:axId val="830326736"/>
        <c:scaling>
          <c:orientation val="minMax"/>
        </c:scaling>
        <c:delete val="1"/>
        <c:axPos val="b"/>
        <c:numFmt formatCode="yyyy&quot;年&quot;m&quot;月&quot;" sourceLinked="1"/>
        <c:majorTickMark val="out"/>
        <c:minorTickMark val="none"/>
        <c:tickLblPos val="nextTo"/>
        <c:crossAx val="830327720"/>
        <c:crosses val="autoZero"/>
        <c:auto val="1"/>
        <c:lblOffset val="100"/>
        <c:baseTimeUnit val="months"/>
        <c:majorUnit val="1"/>
        <c:majorTimeUnit val="days"/>
        <c:minorUnit val="1"/>
        <c:minorTimeUnit val="days"/>
      </c:dateAx>
      <c:valAx>
        <c:axId val="830327720"/>
        <c:scaling>
          <c:orientation val="minMax"/>
          <c:max val="700"/>
        </c:scaling>
        <c:delete val="0"/>
        <c:axPos val="r"/>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zh-CN" sz="1200" b="0" i="0" u="none" strike="noStrike" kern="1200" baseline="0">
                <a:solidFill>
                  <a:schemeClr val="tx2"/>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830326736"/>
        <c:crosses val="max"/>
        <c:crossBetween val="between"/>
      </c:valAx>
      <c:spPr>
        <a:noFill/>
        <a:ln>
          <a:noFill/>
        </a:ln>
        <a:effectLst/>
      </c:spPr>
    </c:plotArea>
    <c:legend>
      <c:legendPos val="b"/>
      <c:legendEntry>
        <c:idx val="0"/>
        <c:txPr>
          <a:bodyPr rot="0" spcFirstLastPara="1" vertOverflow="ellipsis" vert="horz" wrap="square" anchor="ctr" anchorCtr="1"/>
          <a:lstStyle/>
          <a:p>
            <a:pPr>
              <a:defRPr lang="zh-CN" sz="1200" b="0" i="0" u="none" strike="noStrike" kern="1200" baseline="0">
                <a:solidFill>
                  <a:schemeClr val="tx2"/>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legendEntry>
      <c:legendEntry>
        <c:idx val="1"/>
        <c:txPr>
          <a:bodyPr rot="0" spcFirstLastPara="1" vertOverflow="ellipsis" vert="horz" wrap="square" anchor="ctr" anchorCtr="1"/>
          <a:lstStyle/>
          <a:p>
            <a:pPr>
              <a:defRPr lang="zh-CN" sz="1200" b="0" i="0" u="none" strike="noStrike" kern="1200" baseline="0">
                <a:solidFill>
                  <a:schemeClr val="tx2"/>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legendEntry>
      <c:layout>
        <c:manualLayout>
          <c:xMode val="edge"/>
          <c:yMode val="edge"/>
          <c:x val="0.28486407053636997"/>
          <c:y val="0.90089248038391001"/>
          <c:w val="0.430271858927259"/>
          <c:h val="8.5097011735179307E-2"/>
        </c:manualLayout>
      </c:layout>
      <c:overlay val="0"/>
      <c:spPr>
        <a:noFill/>
        <a:ln>
          <a:noFill/>
        </a:ln>
        <a:effectLst/>
      </c:spPr>
      <c:txPr>
        <a:bodyPr rot="0" spcFirstLastPara="1" vertOverflow="ellipsis" vert="horz" wrap="square" anchor="ctr" anchorCtr="1"/>
        <a:lstStyle/>
        <a:p>
          <a:pPr>
            <a:defRPr lang="zh-CN" sz="1200" b="0" i="0" u="none" strike="noStrike" kern="1200" baseline="0">
              <a:solidFill>
                <a:schemeClr val="tx2"/>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legend>
    <c:plotVisOnly val="1"/>
    <c:dispBlanksAs val="gap"/>
    <c:showDLblsOverMax val="0"/>
  </c:chart>
  <c:spPr>
    <a:noFill/>
    <a:ln>
      <a:noFill/>
    </a:ln>
    <a:effectLst/>
  </c:spPr>
  <c:txPr>
    <a:bodyPr/>
    <a:lstStyle/>
    <a:p>
      <a:pPr>
        <a:defRPr lang="zh-CN" sz="1200">
          <a:latin typeface="微软雅黑" panose="020B0503020204020204" pitchFamily="34" charset="-122"/>
          <a:ea typeface="微软雅黑" panose="020B0503020204020204" pitchFamily="34" charset="-122"/>
          <a:sym typeface="微软雅黑" panose="020B0503020204020204" pitchFamily="34" charset="-122"/>
        </a:defRPr>
      </a:pPr>
      <a:endParaRPr lang="zh-CN"/>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zh-CN" sz="132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r>
              <a:rPr lang="en-US" dirty="0"/>
              <a:t>2021</a:t>
            </a:r>
            <a:r>
              <a:rPr lang="zh-CN" dirty="0"/>
              <a:t>年</a:t>
            </a:r>
            <a:r>
              <a:rPr lang="en-US" altLang="zh-CN" dirty="0"/>
              <a:t>4</a:t>
            </a:r>
            <a:r>
              <a:rPr lang="zh-CN" dirty="0"/>
              <a:t>月</a:t>
            </a:r>
            <a:r>
              <a:rPr lang="en-US" dirty="0"/>
              <a:t>-2022</a:t>
            </a:r>
            <a:r>
              <a:rPr lang="zh-CN" dirty="0"/>
              <a:t>年</a:t>
            </a:r>
            <a:r>
              <a:rPr lang="en-US" altLang="zh-CN" dirty="0"/>
              <a:t>4</a:t>
            </a:r>
            <a:r>
              <a:rPr lang="zh-CN" dirty="0"/>
              <a:t>月其他退出事件统计</a:t>
            </a:r>
          </a:p>
        </c:rich>
      </c:tx>
      <c:overlay val="0"/>
      <c:spPr>
        <a:noFill/>
        <a:ln>
          <a:noFill/>
        </a:ln>
        <a:effectLst/>
      </c:spPr>
      <c:txPr>
        <a:bodyPr rot="0" spcFirstLastPara="1" vertOverflow="ellipsis" vert="horz" wrap="square" anchor="ctr" anchorCtr="1"/>
        <a:lstStyle/>
        <a:p>
          <a:pPr>
            <a:defRPr lang="zh-CN" sz="132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title>
    <c:autoTitleDeleted val="0"/>
    <c:plotArea>
      <c:layout>
        <c:manualLayout>
          <c:layoutTarget val="inner"/>
          <c:xMode val="edge"/>
          <c:yMode val="edge"/>
          <c:x val="5.2718992842181102E-2"/>
          <c:y val="9.2742242173720596E-2"/>
          <c:w val="0.93099071009952905"/>
          <c:h val="0.70349627590712505"/>
        </c:manualLayout>
      </c:layout>
      <c:lineChart>
        <c:grouping val="standard"/>
        <c:varyColors val="0"/>
        <c:ser>
          <c:idx val="0"/>
          <c:order val="0"/>
          <c:tx>
            <c:strRef>
              <c:f>Sheet6!$B$1</c:f>
              <c:strCache>
                <c:ptCount val="1"/>
                <c:pt idx="0">
                  <c:v>M&amp;A</c:v>
                </c:pt>
              </c:strCache>
            </c:strRef>
          </c:tx>
          <c:spPr>
            <a:ln w="28575" cap="rnd">
              <a:solidFill>
                <a:srgbClr val="0070C0"/>
              </a:solidFill>
              <a:round/>
            </a:ln>
            <a:effectLst/>
          </c:spPr>
          <c:marker>
            <c:symbol val="none"/>
          </c:marker>
          <c:dLbls>
            <c:dLbl>
              <c:idx val="0"/>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B23-4C3B-8BEF-0F580CC22ADB}"/>
                </c:ext>
              </c:extLst>
            </c:dLbl>
            <c:dLbl>
              <c:idx val="1"/>
              <c:delete val="1"/>
              <c:extLst>
                <c:ext xmlns:c15="http://schemas.microsoft.com/office/drawing/2012/chart" uri="{CE6537A1-D6FC-4f65-9D91-7224C49458BB}"/>
                <c:ext xmlns:c16="http://schemas.microsoft.com/office/drawing/2014/chart" uri="{C3380CC4-5D6E-409C-BE32-E72D297353CC}">
                  <c16:uniqueId val="{00000001-DB23-4C3B-8BEF-0F580CC22ADB}"/>
                </c:ext>
              </c:extLst>
            </c:dLbl>
            <c:dLbl>
              <c:idx val="2"/>
              <c:delete val="1"/>
              <c:extLst>
                <c:ext xmlns:c15="http://schemas.microsoft.com/office/drawing/2012/chart" uri="{CE6537A1-D6FC-4f65-9D91-7224C49458BB}"/>
                <c:ext xmlns:c16="http://schemas.microsoft.com/office/drawing/2014/chart" uri="{C3380CC4-5D6E-409C-BE32-E72D297353CC}">
                  <c16:uniqueId val="{00000002-DB23-4C3B-8BEF-0F580CC22ADB}"/>
                </c:ext>
              </c:extLst>
            </c:dLbl>
            <c:dLbl>
              <c:idx val="3"/>
              <c:delete val="1"/>
              <c:extLst>
                <c:ext xmlns:c15="http://schemas.microsoft.com/office/drawing/2012/chart" uri="{CE6537A1-D6FC-4f65-9D91-7224C49458BB}"/>
                <c:ext xmlns:c16="http://schemas.microsoft.com/office/drawing/2014/chart" uri="{C3380CC4-5D6E-409C-BE32-E72D297353CC}">
                  <c16:uniqueId val="{00000003-DB23-4C3B-8BEF-0F580CC22ADB}"/>
                </c:ext>
              </c:extLst>
            </c:dLbl>
            <c:dLbl>
              <c:idx val="4"/>
              <c:delete val="1"/>
              <c:extLst>
                <c:ext xmlns:c15="http://schemas.microsoft.com/office/drawing/2012/chart" uri="{CE6537A1-D6FC-4f65-9D91-7224C49458BB}"/>
                <c:ext xmlns:c16="http://schemas.microsoft.com/office/drawing/2014/chart" uri="{C3380CC4-5D6E-409C-BE32-E72D297353CC}">
                  <c16:uniqueId val="{00000004-DB23-4C3B-8BEF-0F580CC22ADB}"/>
                </c:ext>
              </c:extLst>
            </c:dLbl>
            <c:dLbl>
              <c:idx val="5"/>
              <c:delete val="1"/>
              <c:extLst>
                <c:ext xmlns:c15="http://schemas.microsoft.com/office/drawing/2012/chart" uri="{CE6537A1-D6FC-4f65-9D91-7224C49458BB}"/>
                <c:ext xmlns:c16="http://schemas.microsoft.com/office/drawing/2014/chart" uri="{C3380CC4-5D6E-409C-BE32-E72D297353CC}">
                  <c16:uniqueId val="{00000005-DB23-4C3B-8BEF-0F580CC22ADB}"/>
                </c:ext>
              </c:extLst>
            </c:dLbl>
            <c:dLbl>
              <c:idx val="6"/>
              <c:delete val="1"/>
              <c:extLst>
                <c:ext xmlns:c15="http://schemas.microsoft.com/office/drawing/2012/chart" uri="{CE6537A1-D6FC-4f65-9D91-7224C49458BB}"/>
                <c:ext xmlns:c16="http://schemas.microsoft.com/office/drawing/2014/chart" uri="{C3380CC4-5D6E-409C-BE32-E72D297353CC}">
                  <c16:uniqueId val="{00000006-DB23-4C3B-8BEF-0F580CC22ADB}"/>
                </c:ext>
              </c:extLst>
            </c:dLbl>
            <c:dLbl>
              <c:idx val="7"/>
              <c:delete val="1"/>
              <c:extLst>
                <c:ext xmlns:c15="http://schemas.microsoft.com/office/drawing/2012/chart" uri="{CE6537A1-D6FC-4f65-9D91-7224C49458BB}"/>
                <c:ext xmlns:c16="http://schemas.microsoft.com/office/drawing/2014/chart" uri="{C3380CC4-5D6E-409C-BE32-E72D297353CC}">
                  <c16:uniqueId val="{00000007-DB23-4C3B-8BEF-0F580CC22ADB}"/>
                </c:ext>
              </c:extLst>
            </c:dLbl>
            <c:dLbl>
              <c:idx val="8"/>
              <c:delete val="1"/>
              <c:extLst>
                <c:ext xmlns:c15="http://schemas.microsoft.com/office/drawing/2012/chart" uri="{CE6537A1-D6FC-4f65-9D91-7224C49458BB}"/>
                <c:ext xmlns:c16="http://schemas.microsoft.com/office/drawing/2014/chart" uri="{C3380CC4-5D6E-409C-BE32-E72D297353CC}">
                  <c16:uniqueId val="{00000008-DB23-4C3B-8BEF-0F580CC22ADB}"/>
                </c:ext>
              </c:extLst>
            </c:dLbl>
            <c:dLbl>
              <c:idx val="9"/>
              <c:delete val="1"/>
              <c:extLst>
                <c:ext xmlns:c15="http://schemas.microsoft.com/office/drawing/2012/chart" uri="{CE6537A1-D6FC-4f65-9D91-7224C49458BB}"/>
                <c:ext xmlns:c16="http://schemas.microsoft.com/office/drawing/2014/chart" uri="{C3380CC4-5D6E-409C-BE32-E72D297353CC}">
                  <c16:uniqueId val="{00000009-DB23-4C3B-8BEF-0F580CC22ADB}"/>
                </c:ext>
              </c:extLst>
            </c:dLbl>
            <c:dLbl>
              <c:idx val="10"/>
              <c:delete val="1"/>
              <c:extLst>
                <c:ext xmlns:c15="http://schemas.microsoft.com/office/drawing/2012/chart" uri="{CE6537A1-D6FC-4f65-9D91-7224C49458BB}"/>
                <c:ext xmlns:c16="http://schemas.microsoft.com/office/drawing/2014/chart" uri="{C3380CC4-5D6E-409C-BE32-E72D297353CC}">
                  <c16:uniqueId val="{0000000A-DB23-4C3B-8BEF-0F580CC22ADB}"/>
                </c:ext>
              </c:extLst>
            </c:dLbl>
            <c:dLbl>
              <c:idx val="11"/>
              <c:delete val="1"/>
              <c:extLst>
                <c:ext xmlns:c15="http://schemas.microsoft.com/office/drawing/2012/chart" uri="{CE6537A1-D6FC-4f65-9D91-7224C49458BB}"/>
                <c:ext xmlns:c16="http://schemas.microsoft.com/office/drawing/2014/chart" uri="{C3380CC4-5D6E-409C-BE32-E72D297353CC}">
                  <c16:uniqueId val="{0000000B-DB23-4C3B-8BEF-0F580CC22ADB}"/>
                </c:ext>
              </c:extLst>
            </c:dLbl>
            <c:dLbl>
              <c:idx val="1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DB23-4C3B-8BEF-0F580CC22ADB}"/>
                </c:ext>
              </c:extLst>
            </c:dLbl>
            <c:spPr>
              <a:noFill/>
              <a:ln>
                <a:noFill/>
              </a:ln>
              <a:effectLst/>
            </c:spPr>
            <c:txPr>
              <a:bodyPr rot="0" spcFirstLastPara="1" vertOverflow="ellipsis" vert="horz" wrap="square" lIns="38100" tIns="19050" rIns="38100" bIns="19050" anchor="ctr" anchorCtr="1"/>
              <a:lstStyle/>
              <a:p>
                <a:pPr>
                  <a:defRPr lang="zh-CN" sz="11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dLblPos val="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Sheet6!$A$12:$A$24</c:f>
              <c:numCache>
                <c:formatCode>yyyy/mm</c:formatCode>
                <c:ptCount val="13"/>
                <c:pt idx="0">
                  <c:v>44287</c:v>
                </c:pt>
                <c:pt idx="1">
                  <c:v>44317</c:v>
                </c:pt>
                <c:pt idx="2">
                  <c:v>44348</c:v>
                </c:pt>
                <c:pt idx="3">
                  <c:v>44378</c:v>
                </c:pt>
                <c:pt idx="4">
                  <c:v>44409</c:v>
                </c:pt>
                <c:pt idx="5">
                  <c:v>44469</c:v>
                </c:pt>
                <c:pt idx="6">
                  <c:v>44500</c:v>
                </c:pt>
                <c:pt idx="7">
                  <c:v>44530</c:v>
                </c:pt>
                <c:pt idx="8">
                  <c:v>44561</c:v>
                </c:pt>
                <c:pt idx="9">
                  <c:v>44592</c:v>
                </c:pt>
                <c:pt idx="10">
                  <c:v>44593</c:v>
                </c:pt>
                <c:pt idx="11">
                  <c:v>44621</c:v>
                </c:pt>
                <c:pt idx="12">
                  <c:v>44652</c:v>
                </c:pt>
              </c:numCache>
            </c:numRef>
          </c:cat>
          <c:val>
            <c:numRef>
              <c:f>Sheet6!$B$12:$B$24</c:f>
              <c:numCache>
                <c:formatCode>General</c:formatCode>
                <c:ptCount val="13"/>
                <c:pt idx="0">
                  <c:v>101</c:v>
                </c:pt>
                <c:pt idx="1">
                  <c:v>65</c:v>
                </c:pt>
                <c:pt idx="2">
                  <c:v>81</c:v>
                </c:pt>
                <c:pt idx="3">
                  <c:v>22</c:v>
                </c:pt>
                <c:pt idx="4">
                  <c:v>9</c:v>
                </c:pt>
                <c:pt idx="5">
                  <c:v>16</c:v>
                </c:pt>
                <c:pt idx="6">
                  <c:v>12</c:v>
                </c:pt>
                <c:pt idx="7">
                  <c:v>20</c:v>
                </c:pt>
                <c:pt idx="8">
                  <c:v>19</c:v>
                </c:pt>
                <c:pt idx="9">
                  <c:v>36</c:v>
                </c:pt>
                <c:pt idx="10">
                  <c:v>11</c:v>
                </c:pt>
                <c:pt idx="11">
                  <c:v>27</c:v>
                </c:pt>
                <c:pt idx="12">
                  <c:v>8</c:v>
                </c:pt>
              </c:numCache>
            </c:numRef>
          </c:val>
          <c:smooth val="0"/>
          <c:extLst>
            <c:ext xmlns:c16="http://schemas.microsoft.com/office/drawing/2014/chart" uri="{C3380CC4-5D6E-409C-BE32-E72D297353CC}">
              <c16:uniqueId val="{0000000D-DB23-4C3B-8BEF-0F580CC22ADB}"/>
            </c:ext>
          </c:extLst>
        </c:ser>
        <c:ser>
          <c:idx val="1"/>
          <c:order val="1"/>
          <c:tx>
            <c:strRef>
              <c:f>Sheet6!$C$1</c:f>
              <c:strCache>
                <c:ptCount val="1"/>
                <c:pt idx="0">
                  <c:v>股权转让</c:v>
                </c:pt>
              </c:strCache>
            </c:strRef>
          </c:tx>
          <c:spPr>
            <a:ln w="28575" cap="rnd">
              <a:solidFill>
                <a:srgbClr val="00B0F0"/>
              </a:solidFill>
              <a:round/>
            </a:ln>
            <a:effectLst/>
          </c:spPr>
          <c:marker>
            <c:symbol val="none"/>
          </c:marker>
          <c:dLbls>
            <c:dLbl>
              <c:idx val="0"/>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DB23-4C3B-8BEF-0F580CC22ADB}"/>
                </c:ext>
              </c:extLst>
            </c:dLbl>
            <c:dLbl>
              <c:idx val="1"/>
              <c:delete val="1"/>
              <c:extLst>
                <c:ext xmlns:c15="http://schemas.microsoft.com/office/drawing/2012/chart" uri="{CE6537A1-D6FC-4f65-9D91-7224C49458BB}"/>
                <c:ext xmlns:c16="http://schemas.microsoft.com/office/drawing/2014/chart" uri="{C3380CC4-5D6E-409C-BE32-E72D297353CC}">
                  <c16:uniqueId val="{0000000F-DB23-4C3B-8BEF-0F580CC22ADB}"/>
                </c:ext>
              </c:extLst>
            </c:dLbl>
            <c:dLbl>
              <c:idx val="2"/>
              <c:delete val="1"/>
              <c:extLst>
                <c:ext xmlns:c15="http://schemas.microsoft.com/office/drawing/2012/chart" uri="{CE6537A1-D6FC-4f65-9D91-7224C49458BB}"/>
                <c:ext xmlns:c16="http://schemas.microsoft.com/office/drawing/2014/chart" uri="{C3380CC4-5D6E-409C-BE32-E72D297353CC}">
                  <c16:uniqueId val="{00000010-DB23-4C3B-8BEF-0F580CC22ADB}"/>
                </c:ext>
              </c:extLst>
            </c:dLbl>
            <c:dLbl>
              <c:idx val="3"/>
              <c:delete val="1"/>
              <c:extLst>
                <c:ext xmlns:c15="http://schemas.microsoft.com/office/drawing/2012/chart" uri="{CE6537A1-D6FC-4f65-9D91-7224C49458BB}"/>
                <c:ext xmlns:c16="http://schemas.microsoft.com/office/drawing/2014/chart" uri="{C3380CC4-5D6E-409C-BE32-E72D297353CC}">
                  <c16:uniqueId val="{00000011-DB23-4C3B-8BEF-0F580CC22ADB}"/>
                </c:ext>
              </c:extLst>
            </c:dLbl>
            <c:dLbl>
              <c:idx val="4"/>
              <c:delete val="1"/>
              <c:extLst>
                <c:ext xmlns:c15="http://schemas.microsoft.com/office/drawing/2012/chart" uri="{CE6537A1-D6FC-4f65-9D91-7224C49458BB}"/>
                <c:ext xmlns:c16="http://schemas.microsoft.com/office/drawing/2014/chart" uri="{C3380CC4-5D6E-409C-BE32-E72D297353CC}">
                  <c16:uniqueId val="{00000012-DB23-4C3B-8BEF-0F580CC22ADB}"/>
                </c:ext>
              </c:extLst>
            </c:dLbl>
            <c:dLbl>
              <c:idx val="5"/>
              <c:delete val="1"/>
              <c:extLst>
                <c:ext xmlns:c15="http://schemas.microsoft.com/office/drawing/2012/chart" uri="{CE6537A1-D6FC-4f65-9D91-7224C49458BB}"/>
                <c:ext xmlns:c16="http://schemas.microsoft.com/office/drawing/2014/chart" uri="{C3380CC4-5D6E-409C-BE32-E72D297353CC}">
                  <c16:uniqueId val="{00000013-DB23-4C3B-8BEF-0F580CC22ADB}"/>
                </c:ext>
              </c:extLst>
            </c:dLbl>
            <c:dLbl>
              <c:idx val="6"/>
              <c:delete val="1"/>
              <c:extLst>
                <c:ext xmlns:c15="http://schemas.microsoft.com/office/drawing/2012/chart" uri="{CE6537A1-D6FC-4f65-9D91-7224C49458BB}"/>
                <c:ext xmlns:c16="http://schemas.microsoft.com/office/drawing/2014/chart" uri="{C3380CC4-5D6E-409C-BE32-E72D297353CC}">
                  <c16:uniqueId val="{00000014-DB23-4C3B-8BEF-0F580CC22ADB}"/>
                </c:ext>
              </c:extLst>
            </c:dLbl>
            <c:dLbl>
              <c:idx val="7"/>
              <c:delete val="1"/>
              <c:extLst>
                <c:ext xmlns:c15="http://schemas.microsoft.com/office/drawing/2012/chart" uri="{CE6537A1-D6FC-4f65-9D91-7224C49458BB}"/>
                <c:ext xmlns:c16="http://schemas.microsoft.com/office/drawing/2014/chart" uri="{C3380CC4-5D6E-409C-BE32-E72D297353CC}">
                  <c16:uniqueId val="{00000015-DB23-4C3B-8BEF-0F580CC22ADB}"/>
                </c:ext>
              </c:extLst>
            </c:dLbl>
            <c:dLbl>
              <c:idx val="8"/>
              <c:delete val="1"/>
              <c:extLst>
                <c:ext xmlns:c15="http://schemas.microsoft.com/office/drawing/2012/chart" uri="{CE6537A1-D6FC-4f65-9D91-7224C49458BB}"/>
                <c:ext xmlns:c16="http://schemas.microsoft.com/office/drawing/2014/chart" uri="{C3380CC4-5D6E-409C-BE32-E72D297353CC}">
                  <c16:uniqueId val="{00000016-DB23-4C3B-8BEF-0F580CC22ADB}"/>
                </c:ext>
              </c:extLst>
            </c:dLbl>
            <c:dLbl>
              <c:idx val="9"/>
              <c:delete val="1"/>
              <c:extLst>
                <c:ext xmlns:c15="http://schemas.microsoft.com/office/drawing/2012/chart" uri="{CE6537A1-D6FC-4f65-9D91-7224C49458BB}"/>
                <c:ext xmlns:c16="http://schemas.microsoft.com/office/drawing/2014/chart" uri="{C3380CC4-5D6E-409C-BE32-E72D297353CC}">
                  <c16:uniqueId val="{00000017-DB23-4C3B-8BEF-0F580CC22ADB}"/>
                </c:ext>
              </c:extLst>
            </c:dLbl>
            <c:dLbl>
              <c:idx val="10"/>
              <c:delete val="1"/>
              <c:extLst>
                <c:ext xmlns:c15="http://schemas.microsoft.com/office/drawing/2012/chart" uri="{CE6537A1-D6FC-4f65-9D91-7224C49458BB}"/>
                <c:ext xmlns:c16="http://schemas.microsoft.com/office/drawing/2014/chart" uri="{C3380CC4-5D6E-409C-BE32-E72D297353CC}">
                  <c16:uniqueId val="{00000018-DB23-4C3B-8BEF-0F580CC22ADB}"/>
                </c:ext>
              </c:extLst>
            </c:dLbl>
            <c:dLbl>
              <c:idx val="11"/>
              <c:delete val="1"/>
              <c:extLst>
                <c:ext xmlns:c15="http://schemas.microsoft.com/office/drawing/2012/chart" uri="{CE6537A1-D6FC-4f65-9D91-7224C49458BB}"/>
                <c:ext xmlns:c16="http://schemas.microsoft.com/office/drawing/2014/chart" uri="{C3380CC4-5D6E-409C-BE32-E72D297353CC}">
                  <c16:uniqueId val="{00000019-DB23-4C3B-8BEF-0F580CC22ADB}"/>
                </c:ext>
              </c:extLst>
            </c:dLbl>
            <c:dLbl>
              <c:idx val="1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DB23-4C3B-8BEF-0F580CC22ADB}"/>
                </c:ext>
              </c:extLst>
            </c:dLbl>
            <c:spPr>
              <a:noFill/>
              <a:ln>
                <a:noFill/>
              </a:ln>
              <a:effectLst/>
            </c:spPr>
            <c:txPr>
              <a:bodyPr rot="0" spcFirstLastPara="1" vertOverflow="ellipsis" vert="horz" wrap="square" lIns="38100" tIns="19050" rIns="38100" bIns="19050" anchor="ctr" anchorCtr="1"/>
              <a:lstStyle/>
              <a:p>
                <a:pPr>
                  <a:defRPr lang="zh-CN" sz="11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dLblPos val="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Sheet6!$A$12:$A$24</c:f>
              <c:numCache>
                <c:formatCode>yyyy/mm</c:formatCode>
                <c:ptCount val="13"/>
                <c:pt idx="0">
                  <c:v>44287</c:v>
                </c:pt>
                <c:pt idx="1">
                  <c:v>44317</c:v>
                </c:pt>
                <c:pt idx="2">
                  <c:v>44348</c:v>
                </c:pt>
                <c:pt idx="3">
                  <c:v>44378</c:v>
                </c:pt>
                <c:pt idx="4">
                  <c:v>44409</c:v>
                </c:pt>
                <c:pt idx="5">
                  <c:v>44469</c:v>
                </c:pt>
                <c:pt idx="6">
                  <c:v>44500</c:v>
                </c:pt>
                <c:pt idx="7">
                  <c:v>44530</c:v>
                </c:pt>
                <c:pt idx="8">
                  <c:v>44561</c:v>
                </c:pt>
                <c:pt idx="9">
                  <c:v>44592</c:v>
                </c:pt>
                <c:pt idx="10">
                  <c:v>44593</c:v>
                </c:pt>
                <c:pt idx="11">
                  <c:v>44621</c:v>
                </c:pt>
                <c:pt idx="12">
                  <c:v>44652</c:v>
                </c:pt>
              </c:numCache>
            </c:numRef>
          </c:cat>
          <c:val>
            <c:numRef>
              <c:f>Sheet6!$C$12:$C$24</c:f>
              <c:numCache>
                <c:formatCode>General</c:formatCode>
                <c:ptCount val="13"/>
                <c:pt idx="0">
                  <c:v>53</c:v>
                </c:pt>
                <c:pt idx="1">
                  <c:v>36</c:v>
                </c:pt>
                <c:pt idx="2">
                  <c:v>55</c:v>
                </c:pt>
                <c:pt idx="3">
                  <c:v>1</c:v>
                </c:pt>
                <c:pt idx="4">
                  <c:v>1</c:v>
                </c:pt>
                <c:pt idx="5">
                  <c:v>3</c:v>
                </c:pt>
                <c:pt idx="6">
                  <c:v>3</c:v>
                </c:pt>
                <c:pt idx="7">
                  <c:v>1</c:v>
                </c:pt>
                <c:pt idx="8">
                  <c:v>4</c:v>
                </c:pt>
                <c:pt idx="9">
                  <c:v>5</c:v>
                </c:pt>
                <c:pt idx="10">
                  <c:v>6</c:v>
                </c:pt>
                <c:pt idx="11">
                  <c:v>12</c:v>
                </c:pt>
                <c:pt idx="12">
                  <c:v>3</c:v>
                </c:pt>
              </c:numCache>
            </c:numRef>
          </c:val>
          <c:smooth val="0"/>
          <c:extLst>
            <c:ext xmlns:c16="http://schemas.microsoft.com/office/drawing/2014/chart" uri="{C3380CC4-5D6E-409C-BE32-E72D297353CC}">
              <c16:uniqueId val="{0000001B-DB23-4C3B-8BEF-0F580CC22ADB}"/>
            </c:ext>
          </c:extLst>
        </c:ser>
        <c:dLbls>
          <c:showLegendKey val="0"/>
          <c:showVal val="0"/>
          <c:showCatName val="0"/>
          <c:showSerName val="0"/>
          <c:showPercent val="0"/>
          <c:showBubbleSize val="0"/>
        </c:dLbls>
        <c:smooth val="0"/>
        <c:axId val="106580304"/>
        <c:axId val="106582384"/>
      </c:lineChart>
      <c:dateAx>
        <c:axId val="106580304"/>
        <c:scaling>
          <c:orientation val="minMax"/>
        </c:scaling>
        <c:delete val="0"/>
        <c:axPos val="b"/>
        <c:numFmt formatCode="yyyy/mm"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CN"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106582384"/>
        <c:crosses val="autoZero"/>
        <c:auto val="1"/>
        <c:lblOffset val="100"/>
        <c:baseTimeUnit val="months"/>
      </c:dateAx>
      <c:valAx>
        <c:axId val="10658238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zh-CN"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106580304"/>
        <c:crosses val="autoZero"/>
        <c:crossBetween val="between"/>
      </c:valAx>
      <c:spPr>
        <a:noFill/>
        <a:ln>
          <a:noFill/>
        </a:ln>
        <a:effectLst/>
      </c:spPr>
    </c:plotArea>
    <c:legend>
      <c:legendPos val="b"/>
      <c:layout>
        <c:manualLayout>
          <c:xMode val="edge"/>
          <c:yMode val="edge"/>
          <c:x val="0.74760242859526704"/>
          <c:y val="9.4317866118400803E-2"/>
          <c:w val="0.24683759972539801"/>
          <c:h val="7.0876046154608005E-2"/>
        </c:manualLayout>
      </c:layout>
      <c:overlay val="0"/>
      <c:spPr>
        <a:noFill/>
        <a:ln>
          <a:noFill/>
        </a:ln>
        <a:effectLst/>
      </c:spPr>
      <c:txPr>
        <a:bodyPr rot="0" spcFirstLastPara="1" vertOverflow="ellipsis" vert="horz" wrap="square" anchor="ctr" anchorCtr="1"/>
        <a:lstStyle/>
        <a:p>
          <a:pPr>
            <a:defRPr lang="zh-CN"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legend>
    <c:plotVisOnly val="1"/>
    <c:dispBlanksAs val="gap"/>
    <c:showDLblsOverMax val="0"/>
  </c:chart>
  <c:spPr>
    <a:noFill/>
    <a:ln w="9525" cap="flat" cmpd="sng" algn="ctr">
      <a:noFill/>
      <a:round/>
    </a:ln>
    <a:effectLst/>
  </c:spPr>
  <c:txPr>
    <a:bodyPr/>
    <a:lstStyle/>
    <a:p>
      <a:pPr>
        <a:defRPr lang="zh-CN" sz="1100">
          <a:latin typeface="微软雅黑" panose="020B0503020204020204" pitchFamily="34" charset="-122"/>
          <a:ea typeface="微软雅黑" panose="020B0503020204020204" pitchFamily="34" charset="-122"/>
          <a:sym typeface="微软雅黑" panose="020B0503020204020204" pitchFamily="34" charset="-122"/>
        </a:defRPr>
      </a:pPr>
      <a:endParaRPr lang="zh-CN"/>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zh-CN" sz="126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r>
              <a:rPr lang="en-US" dirty="0"/>
              <a:t>2021.4-2022.4</a:t>
            </a:r>
            <a:r>
              <a:rPr lang="zh-CN" dirty="0"/>
              <a:t>新三板新挂牌及摘牌情况</a:t>
            </a:r>
          </a:p>
        </c:rich>
      </c:tx>
      <c:layout>
        <c:manualLayout>
          <c:xMode val="edge"/>
          <c:yMode val="edge"/>
          <c:x val="0.32782348668069"/>
          <c:y val="4.9342118043441303E-3"/>
        </c:manualLayout>
      </c:layout>
      <c:overlay val="0"/>
      <c:spPr>
        <a:noFill/>
        <a:ln>
          <a:noFill/>
        </a:ln>
        <a:effectLst/>
      </c:spPr>
      <c:txPr>
        <a:bodyPr rot="0" spcFirstLastPara="1" vertOverflow="ellipsis" vert="horz" wrap="square" anchor="ctr" anchorCtr="1"/>
        <a:lstStyle/>
        <a:p>
          <a:pPr>
            <a:defRPr lang="zh-CN" sz="126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title>
    <c:autoTitleDeleted val="0"/>
    <c:plotArea>
      <c:layout>
        <c:manualLayout>
          <c:layoutTarget val="inner"/>
          <c:xMode val="edge"/>
          <c:yMode val="edge"/>
          <c:x val="0"/>
          <c:y val="0"/>
          <c:w val="0.999624357811146"/>
          <c:h val="0.92203214324236904"/>
        </c:manualLayout>
      </c:layout>
      <c:barChart>
        <c:barDir val="col"/>
        <c:grouping val="clustered"/>
        <c:varyColors val="0"/>
        <c:ser>
          <c:idx val="0"/>
          <c:order val="0"/>
          <c:tx>
            <c:strRef>
              <c:f>'2017年9月摘牌公司情况一览'!$J$1</c:f>
              <c:strCache>
                <c:ptCount val="1"/>
                <c:pt idx="0">
                  <c:v>挂牌家数</c:v>
                </c:pt>
              </c:strCache>
            </c:strRef>
          </c:tx>
          <c:spPr>
            <a:solidFill>
              <a:srgbClr val="0070C0">
                <a:alpha val="70000"/>
              </a:srgbClr>
            </a:solidFill>
            <a:ln>
              <a:no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lIns="38100" tIns="19050" rIns="38100" bIns="19050" anchor="ctr" anchorCtr="1"/>
              <a:lstStyle/>
              <a:p>
                <a:pPr>
                  <a:defRPr lang="zh-CN" sz="105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'2017年9月摘牌公司情况一览'!$I$2:$I$14</c:f>
              <c:numCache>
                <c:formatCode>yyyy/m</c:formatCode>
                <c:ptCount val="13"/>
                <c:pt idx="0">
                  <c:v>44652</c:v>
                </c:pt>
                <c:pt idx="1">
                  <c:v>44621</c:v>
                </c:pt>
                <c:pt idx="2">
                  <c:v>44593</c:v>
                </c:pt>
                <c:pt idx="3">
                  <c:v>44592</c:v>
                </c:pt>
                <c:pt idx="4">
                  <c:v>44561</c:v>
                </c:pt>
                <c:pt idx="5">
                  <c:v>44530</c:v>
                </c:pt>
                <c:pt idx="6">
                  <c:v>44500</c:v>
                </c:pt>
                <c:pt idx="7">
                  <c:v>44440</c:v>
                </c:pt>
                <c:pt idx="8">
                  <c:v>44409</c:v>
                </c:pt>
                <c:pt idx="9">
                  <c:v>44378</c:v>
                </c:pt>
                <c:pt idx="10">
                  <c:v>44348</c:v>
                </c:pt>
                <c:pt idx="11">
                  <c:v>44317</c:v>
                </c:pt>
                <c:pt idx="12">
                  <c:v>44287</c:v>
                </c:pt>
              </c:numCache>
            </c:numRef>
          </c:cat>
          <c:val>
            <c:numRef>
              <c:f>'2017年9月摘牌公司情况一览'!$J$2:$J$14</c:f>
              <c:numCache>
                <c:formatCode>General</c:formatCode>
                <c:ptCount val="13"/>
                <c:pt idx="0">
                  <c:v>8</c:v>
                </c:pt>
                <c:pt idx="1">
                  <c:v>9</c:v>
                </c:pt>
                <c:pt idx="2">
                  <c:v>4</c:v>
                </c:pt>
                <c:pt idx="3">
                  <c:v>14</c:v>
                </c:pt>
                <c:pt idx="4">
                  <c:v>11</c:v>
                </c:pt>
                <c:pt idx="5">
                  <c:v>8</c:v>
                </c:pt>
                <c:pt idx="6">
                  <c:v>12</c:v>
                </c:pt>
                <c:pt idx="7">
                  <c:v>11</c:v>
                </c:pt>
                <c:pt idx="8">
                  <c:v>8</c:v>
                </c:pt>
                <c:pt idx="9">
                  <c:v>3</c:v>
                </c:pt>
                <c:pt idx="10">
                  <c:v>4</c:v>
                </c:pt>
                <c:pt idx="11">
                  <c:v>4</c:v>
                </c:pt>
                <c:pt idx="12">
                  <c:v>7</c:v>
                </c:pt>
              </c:numCache>
            </c:numRef>
          </c:val>
          <c:extLst>
            <c:ext xmlns:c16="http://schemas.microsoft.com/office/drawing/2014/chart" uri="{C3380CC4-5D6E-409C-BE32-E72D297353CC}">
              <c16:uniqueId val="{00000000-E755-4FAE-A7C6-A00101ED5952}"/>
            </c:ext>
          </c:extLst>
        </c:ser>
        <c:ser>
          <c:idx val="1"/>
          <c:order val="1"/>
          <c:tx>
            <c:strRef>
              <c:f>'2017年9月摘牌公司情况一览'!$K$1</c:f>
              <c:strCache>
                <c:ptCount val="1"/>
                <c:pt idx="0">
                  <c:v>摘牌家数</c:v>
                </c:pt>
              </c:strCache>
            </c:strRef>
          </c:tx>
          <c:spPr>
            <a:solidFill>
              <a:srgbClr val="FF0000">
                <a:alpha val="70000"/>
              </a:srgbClr>
            </a:solidFill>
            <a:ln>
              <a:solidFill>
                <a:srgbClr val="FF0000"/>
              </a:solid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lIns="38100" tIns="19050" rIns="38100" bIns="19050" anchor="ctr" anchorCtr="1"/>
              <a:lstStyle/>
              <a:p>
                <a:pPr algn="ctr">
                  <a:defRPr lang="zh-CN" sz="105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'2017年9月摘牌公司情况一览'!$I$2:$I$14</c:f>
              <c:numCache>
                <c:formatCode>yyyy/m</c:formatCode>
                <c:ptCount val="13"/>
                <c:pt idx="0">
                  <c:v>44652</c:v>
                </c:pt>
                <c:pt idx="1">
                  <c:v>44621</c:v>
                </c:pt>
                <c:pt idx="2">
                  <c:v>44593</c:v>
                </c:pt>
                <c:pt idx="3">
                  <c:v>44592</c:v>
                </c:pt>
                <c:pt idx="4">
                  <c:v>44561</c:v>
                </c:pt>
                <c:pt idx="5">
                  <c:v>44530</c:v>
                </c:pt>
                <c:pt idx="6">
                  <c:v>44500</c:v>
                </c:pt>
                <c:pt idx="7">
                  <c:v>44440</c:v>
                </c:pt>
                <c:pt idx="8">
                  <c:v>44409</c:v>
                </c:pt>
                <c:pt idx="9">
                  <c:v>44378</c:v>
                </c:pt>
                <c:pt idx="10">
                  <c:v>44348</c:v>
                </c:pt>
                <c:pt idx="11">
                  <c:v>44317</c:v>
                </c:pt>
                <c:pt idx="12">
                  <c:v>44287</c:v>
                </c:pt>
              </c:numCache>
            </c:numRef>
          </c:cat>
          <c:val>
            <c:numRef>
              <c:f>'2017年9月摘牌公司情况一览'!$K$2:$K$14</c:f>
              <c:numCache>
                <c:formatCode>General</c:formatCode>
                <c:ptCount val="13"/>
                <c:pt idx="0">
                  <c:v>-78</c:v>
                </c:pt>
                <c:pt idx="1">
                  <c:v>-63</c:v>
                </c:pt>
                <c:pt idx="2">
                  <c:v>-28</c:v>
                </c:pt>
                <c:pt idx="3">
                  <c:v>-31</c:v>
                </c:pt>
                <c:pt idx="4">
                  <c:v>-52</c:v>
                </c:pt>
                <c:pt idx="5">
                  <c:v>-205</c:v>
                </c:pt>
                <c:pt idx="6">
                  <c:v>-29</c:v>
                </c:pt>
                <c:pt idx="7">
                  <c:v>-59</c:v>
                </c:pt>
                <c:pt idx="8">
                  <c:v>-124</c:v>
                </c:pt>
                <c:pt idx="9">
                  <c:v>-56</c:v>
                </c:pt>
                <c:pt idx="10">
                  <c:v>-51</c:v>
                </c:pt>
                <c:pt idx="11">
                  <c:v>-65</c:v>
                </c:pt>
                <c:pt idx="12">
                  <c:v>-204</c:v>
                </c:pt>
              </c:numCache>
            </c:numRef>
          </c:val>
          <c:extLst>
            <c:ext xmlns:c16="http://schemas.microsoft.com/office/drawing/2014/chart" uri="{C3380CC4-5D6E-409C-BE32-E72D297353CC}">
              <c16:uniqueId val="{00000001-E755-4FAE-A7C6-A00101ED5952}"/>
            </c:ext>
          </c:extLst>
        </c:ser>
        <c:dLbls>
          <c:showLegendKey val="0"/>
          <c:showVal val="0"/>
          <c:showCatName val="0"/>
          <c:showSerName val="0"/>
          <c:showPercent val="0"/>
          <c:showBubbleSize val="0"/>
        </c:dLbls>
        <c:gapWidth val="219"/>
        <c:overlap val="100"/>
        <c:axId val="1277029968"/>
        <c:axId val="1277032920"/>
      </c:barChart>
      <c:dateAx>
        <c:axId val="1277029968"/>
        <c:scaling>
          <c:orientation val="minMax"/>
        </c:scaling>
        <c:delete val="0"/>
        <c:axPos val="b"/>
        <c:numFmt formatCode="yyyy/m"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CN" sz="105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1277032920"/>
        <c:crossesAt val="0"/>
        <c:auto val="1"/>
        <c:lblOffset val="100"/>
        <c:baseTimeUnit val="months"/>
      </c:dateAx>
      <c:valAx>
        <c:axId val="1277032920"/>
        <c:scaling>
          <c:orientation val="minMax"/>
          <c:max val="100"/>
          <c:min val="-250"/>
        </c:scaling>
        <c:delete val="1"/>
        <c:axPos val="l"/>
        <c:numFmt formatCode="General" sourceLinked="1"/>
        <c:majorTickMark val="none"/>
        <c:minorTickMark val="none"/>
        <c:tickLblPos val="nextTo"/>
        <c:crossAx val="1277029968"/>
        <c:crosses val="autoZero"/>
        <c:crossBetween val="between"/>
      </c:valAx>
      <c:spPr>
        <a:noFill/>
        <a:ln>
          <a:noFill/>
        </a:ln>
        <a:effectLst/>
      </c:spPr>
    </c:plotArea>
    <c:legend>
      <c:legendPos val="t"/>
      <c:layout>
        <c:manualLayout>
          <c:xMode val="edge"/>
          <c:yMode val="edge"/>
          <c:x val="0.36377859399661"/>
          <c:y val="9.9518778366861405E-2"/>
          <c:w val="0.26355055555555601"/>
          <c:h val="6.96194444444444E-2"/>
        </c:manualLayout>
      </c:layout>
      <c:overlay val="0"/>
      <c:spPr>
        <a:noFill/>
        <a:ln>
          <a:noFill/>
        </a:ln>
        <a:effectLst/>
      </c:spPr>
      <c:txPr>
        <a:bodyPr rot="0" spcFirstLastPara="1" vertOverflow="ellipsis" vert="horz" wrap="square" anchor="ctr" anchorCtr="1"/>
        <a:lstStyle/>
        <a:p>
          <a:pPr>
            <a:defRPr lang="zh-CN" sz="105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legend>
    <c:plotVisOnly val="1"/>
    <c:dispBlanksAs val="gap"/>
    <c:showDLblsOverMax val="0"/>
  </c:chart>
  <c:spPr>
    <a:noFill/>
    <a:ln w="9525" cap="flat" cmpd="sng" algn="ctr">
      <a:noFill/>
      <a:round/>
    </a:ln>
    <a:effectLst/>
  </c:spPr>
  <c:txPr>
    <a:bodyPr/>
    <a:lstStyle/>
    <a:p>
      <a:pPr>
        <a:defRPr lang="zh-CN" sz="1050">
          <a:latin typeface="微软雅黑" panose="020B0503020204020204" pitchFamily="34" charset="-122"/>
          <a:ea typeface="微软雅黑" panose="020B0503020204020204" pitchFamily="34" charset="-122"/>
          <a:sym typeface="微软雅黑" panose="020B0503020204020204" pitchFamily="34" charset="-122"/>
        </a:defRPr>
      </a:pPr>
      <a:endParaRPr lang="zh-CN"/>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zh-CN" sz="1680" b="1" i="0" u="none" strike="noStrike" kern="1200" baseline="0">
                <a:solidFill>
                  <a:schemeClr val="tx2"/>
                </a:solidFill>
                <a:latin typeface="微软雅黑" panose="020B0503020204020204" pitchFamily="34" charset="-122"/>
                <a:ea typeface="微软雅黑" panose="020B0503020204020204" pitchFamily="34" charset="-122"/>
                <a:cs typeface="+mn-cs"/>
              </a:defRPr>
            </a:pPr>
            <a:r>
              <a:rPr lang="en-US" sz="1400" dirty="0"/>
              <a:t>2022/4/30</a:t>
            </a:r>
            <a:r>
              <a:rPr lang="zh-CN" sz="1400" dirty="0"/>
              <a:t>北市市值前十</a:t>
            </a:r>
            <a:r>
              <a:rPr lang="zh-CN" altLang="en-US" sz="1400" dirty="0"/>
              <a:t>（亿元）</a:t>
            </a:r>
            <a:endParaRPr lang="zh-CN" sz="1400" dirty="0"/>
          </a:p>
        </c:rich>
      </c:tx>
      <c:overlay val="0"/>
      <c:spPr>
        <a:noFill/>
        <a:ln>
          <a:noFill/>
        </a:ln>
        <a:effectLst/>
      </c:spPr>
      <c:txPr>
        <a:bodyPr rot="0" spcFirstLastPara="1" vertOverflow="ellipsis" vert="horz" wrap="square" anchor="ctr" anchorCtr="1"/>
        <a:lstStyle/>
        <a:p>
          <a:pPr>
            <a:defRPr lang="zh-CN" sz="1680" b="1" i="0" u="none" strike="noStrike" kern="1200" baseline="0">
              <a:solidFill>
                <a:schemeClr val="tx2"/>
              </a:solidFill>
              <a:latin typeface="微软雅黑" panose="020B0503020204020204" pitchFamily="34" charset="-122"/>
              <a:ea typeface="微软雅黑" panose="020B0503020204020204" pitchFamily="34" charset="-122"/>
              <a:cs typeface="+mn-cs"/>
            </a:defRPr>
          </a:pPr>
          <a:endParaRPr lang="zh-CN"/>
        </a:p>
      </c:txPr>
    </c:title>
    <c:autoTitleDeleted val="0"/>
    <c:plotArea>
      <c:layout/>
      <c:barChart>
        <c:barDir val="col"/>
        <c:grouping val="clustered"/>
        <c:varyColors val="0"/>
        <c:ser>
          <c:idx val="0"/>
          <c:order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dPt>
            <c:idx val="0"/>
            <c:invertIfNegative val="0"/>
            <c:bubble3D val="0"/>
            <c:spPr>
              <a:solidFill>
                <a:srgbClr val="E46C0A"/>
              </a:solidFill>
              <a:ln>
                <a:noFill/>
              </a:ln>
              <a:effectLst>
                <a:outerShdw blurRad="40000" dist="23000" dir="5400000" rotWithShape="0">
                  <a:srgbClr val="000000">
                    <a:alpha val="35000"/>
                  </a:srgbClr>
                </a:outerShdw>
              </a:effectLst>
            </c:spPr>
            <c:extLst>
              <c:ext xmlns:c16="http://schemas.microsoft.com/office/drawing/2014/chart" uri="{C3380CC4-5D6E-409C-BE32-E72D297353CC}">
                <c16:uniqueId val="{00000001-2CFF-4CBD-AA9E-CEAD3B7F09CF}"/>
              </c:ext>
            </c:extLst>
          </c:dPt>
          <c:dLbls>
            <c:spPr>
              <a:noFill/>
              <a:ln>
                <a:noFill/>
              </a:ln>
              <a:effectLst/>
            </c:spPr>
            <c:txPr>
              <a:bodyPr rot="0" spcFirstLastPara="1" vertOverflow="ellipsis" vert="horz" wrap="square" lIns="38100" tIns="19050" rIns="38100" bIns="19050" anchor="ctr" anchorCtr="1"/>
              <a:lstStyle/>
              <a:p>
                <a:pPr>
                  <a:defRPr lang="zh-CN" sz="1400" b="0" i="0" u="none" strike="noStrike" kern="1200" baseline="0">
                    <a:solidFill>
                      <a:schemeClr val="tx2"/>
                    </a:solidFill>
                    <a:latin typeface="微软雅黑" panose="020B0503020204020204" pitchFamily="34" charset="-122"/>
                    <a:ea typeface="微软雅黑" panose="020B0503020204020204" pitchFamily="34" charset="-122"/>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北证A股!$H$2:$H$11</c:f>
              <c:strCache>
                <c:ptCount val="10"/>
                <c:pt idx="0">
                  <c:v>贝特瑞</c:v>
                </c:pt>
                <c:pt idx="1">
                  <c:v>吉林碳谷</c:v>
                </c:pt>
                <c:pt idx="2">
                  <c:v>连城数控</c:v>
                </c:pt>
                <c:pt idx="3">
                  <c:v>颖泰生物</c:v>
                </c:pt>
                <c:pt idx="4">
                  <c:v>森萱医药</c:v>
                </c:pt>
                <c:pt idx="5">
                  <c:v>长虹能源</c:v>
                </c:pt>
                <c:pt idx="6">
                  <c:v>翰博高新</c:v>
                </c:pt>
                <c:pt idx="7">
                  <c:v>同力股份</c:v>
                </c:pt>
                <c:pt idx="8">
                  <c:v>诺思兰德</c:v>
                </c:pt>
                <c:pt idx="9">
                  <c:v>富士达</c:v>
                </c:pt>
              </c:strCache>
            </c:strRef>
          </c:cat>
          <c:val>
            <c:numRef>
              <c:f>北证A股!$I$2:$I$11</c:f>
              <c:numCache>
                <c:formatCode>0.00_ </c:formatCode>
                <c:ptCount val="10"/>
                <c:pt idx="0">
                  <c:v>419.85899999999998</c:v>
                </c:pt>
                <c:pt idx="1">
                  <c:v>160.1148</c:v>
                </c:pt>
                <c:pt idx="2">
                  <c:v>121.11069999999999</c:v>
                </c:pt>
                <c:pt idx="3">
                  <c:v>60.309399999999997</c:v>
                </c:pt>
                <c:pt idx="4">
                  <c:v>51.8279</c:v>
                </c:pt>
                <c:pt idx="5">
                  <c:v>43.071899999999999</c:v>
                </c:pt>
                <c:pt idx="6">
                  <c:v>40.891399999999997</c:v>
                </c:pt>
                <c:pt idx="7">
                  <c:v>32.943800000000003</c:v>
                </c:pt>
                <c:pt idx="8">
                  <c:v>27.139900000000001</c:v>
                </c:pt>
                <c:pt idx="9">
                  <c:v>26.77</c:v>
                </c:pt>
              </c:numCache>
            </c:numRef>
          </c:val>
          <c:extLst>
            <c:ext xmlns:c16="http://schemas.microsoft.com/office/drawing/2014/chart" uri="{C3380CC4-5D6E-409C-BE32-E72D297353CC}">
              <c16:uniqueId val="{00000002-2CFF-4CBD-AA9E-CEAD3B7F09CF}"/>
            </c:ext>
          </c:extLst>
        </c:ser>
        <c:dLbls>
          <c:showLegendKey val="0"/>
          <c:showVal val="1"/>
          <c:showCatName val="0"/>
          <c:showSerName val="0"/>
          <c:showPercent val="0"/>
          <c:showBubbleSize val="0"/>
        </c:dLbls>
        <c:gapWidth val="100"/>
        <c:overlap val="-24"/>
        <c:axId val="1643190255"/>
        <c:axId val="1643173615"/>
      </c:barChart>
      <c:catAx>
        <c:axId val="1643190255"/>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lang="zh-CN" sz="1400" b="0" i="0" u="none" strike="noStrike" kern="1200" baseline="0">
                <a:solidFill>
                  <a:schemeClr val="tx2"/>
                </a:solidFill>
                <a:latin typeface="微软雅黑" panose="020B0503020204020204" pitchFamily="34" charset="-122"/>
                <a:ea typeface="微软雅黑" panose="020B0503020204020204" pitchFamily="34" charset="-122"/>
                <a:cs typeface="+mn-cs"/>
              </a:defRPr>
            </a:pPr>
            <a:endParaRPr lang="zh-CN"/>
          </a:p>
        </c:txPr>
        <c:crossAx val="1643173615"/>
        <c:crosses val="autoZero"/>
        <c:auto val="1"/>
        <c:lblAlgn val="ctr"/>
        <c:lblOffset val="100"/>
        <c:noMultiLvlLbl val="0"/>
      </c:catAx>
      <c:valAx>
        <c:axId val="1643173615"/>
        <c:scaling>
          <c:orientation val="minMax"/>
        </c:scaling>
        <c:delete val="1"/>
        <c:axPos val="l"/>
        <c:numFmt formatCode="0.00_ " sourceLinked="1"/>
        <c:majorTickMark val="none"/>
        <c:minorTickMark val="none"/>
        <c:tickLblPos val="nextTo"/>
        <c:crossAx val="1643190255"/>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lang="zh-CN" sz="1400">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dLbls>
          <c:showLegendKey val="0"/>
          <c:showVal val="1"/>
          <c:showCatName val="0"/>
          <c:showSerName val="0"/>
          <c:showPercent val="0"/>
          <c:showBubbleSize val="0"/>
        </c:dLbls>
        <c:gapWidth val="89"/>
        <c:axId val="982259020"/>
        <c:axId val="621596426"/>
      </c:barChart>
      <c:catAx>
        <c:axId val="982259020"/>
        <c:scaling>
          <c:orientation val="minMax"/>
        </c:scaling>
        <c:delete val="0"/>
        <c:axPos val="l"/>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zh-CN" sz="1200" b="0" i="0" u="none" strike="noStrike" kern="1200" baseline="0">
                <a:solidFill>
                  <a:schemeClr val="tx2"/>
                </a:solidFill>
                <a:latin typeface="微软雅黑" panose="020B0503020204020204" pitchFamily="34" charset="-122"/>
                <a:ea typeface="微软雅黑" panose="020B0503020204020204" pitchFamily="34" charset="-122"/>
                <a:cs typeface="+mn-cs"/>
              </a:defRPr>
            </a:pPr>
            <a:endParaRPr lang="zh-CN"/>
          </a:p>
        </c:txPr>
        <c:crossAx val="621596426"/>
        <c:crosses val="autoZero"/>
        <c:auto val="1"/>
        <c:lblAlgn val="ctr"/>
        <c:lblOffset val="100"/>
        <c:noMultiLvlLbl val="0"/>
      </c:catAx>
      <c:valAx>
        <c:axId val="621596426"/>
        <c:scaling>
          <c:orientation val="minMax"/>
        </c:scaling>
        <c:delete val="1"/>
        <c:axPos val="b"/>
        <c:numFmt formatCode="0.00%" sourceLinked="1"/>
        <c:majorTickMark val="none"/>
        <c:minorTickMark val="none"/>
        <c:tickLblPos val="nextTo"/>
        <c:crossAx val="982259020"/>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lang="zh-CN"/>
      </a:pPr>
      <a:endParaRPr lang="zh-CN"/>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E46C0A"/>
            </a:solidFill>
            <a:ln>
              <a:noFill/>
            </a:ln>
            <a:effectLst/>
          </c:spPr>
          <c:invertIfNegative val="0"/>
          <c:dLbls>
            <c:spPr>
              <a:noFill/>
              <a:ln>
                <a:noFill/>
              </a:ln>
              <a:effectLst/>
            </c:spPr>
            <c:txPr>
              <a:bodyPr rot="0" spcFirstLastPara="0" vertOverflow="ellipsis" vert="horz" wrap="square" lIns="38100" tIns="19050" rIns="38100" bIns="19050" anchor="ctr" anchorCtr="1"/>
              <a:lstStyle/>
              <a:p>
                <a:pPr>
                  <a:defRPr lang="zh-CN" sz="1200" b="0" i="0" u="none" strike="noStrike" kern="1200" baseline="0">
                    <a:solidFill>
                      <a:srgbClr val="778495"/>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科创板!$J$15:$J$24</c:f>
              <c:strCache>
                <c:ptCount val="10"/>
                <c:pt idx="0">
                  <c:v>上海谊众</c:v>
                </c:pt>
                <c:pt idx="1">
                  <c:v>派能科技</c:v>
                </c:pt>
                <c:pt idx="2">
                  <c:v>复旦微电</c:v>
                </c:pt>
                <c:pt idx="3">
                  <c:v>爱博医疗</c:v>
                </c:pt>
                <c:pt idx="4">
                  <c:v>阿拉丁</c:v>
                </c:pt>
                <c:pt idx="5">
                  <c:v>华熙生物</c:v>
                </c:pt>
                <c:pt idx="6">
                  <c:v>华秦科技</c:v>
                </c:pt>
                <c:pt idx="7">
                  <c:v>凯立新材</c:v>
                </c:pt>
                <c:pt idx="8">
                  <c:v>君实生物</c:v>
                </c:pt>
                <c:pt idx="9">
                  <c:v>海泰新光</c:v>
                </c:pt>
              </c:strCache>
            </c:strRef>
          </c:cat>
          <c:val>
            <c:numRef>
              <c:f>科创板!$M$15:$M$24</c:f>
              <c:numCache>
                <c:formatCode>0.00%</c:formatCode>
                <c:ptCount val="10"/>
                <c:pt idx="0">
                  <c:v>1.0808857283991999</c:v>
                </c:pt>
                <c:pt idx="1">
                  <c:v>0.41389051539483401</c:v>
                </c:pt>
                <c:pt idx="2">
                  <c:v>0.19316118977410601</c:v>
                </c:pt>
                <c:pt idx="3">
                  <c:v>0.14793273463534101</c:v>
                </c:pt>
                <c:pt idx="4">
                  <c:v>0.123971585451014</c:v>
                </c:pt>
                <c:pt idx="5">
                  <c:v>0.119927307100185</c:v>
                </c:pt>
                <c:pt idx="6">
                  <c:v>0.117431753235788</c:v>
                </c:pt>
                <c:pt idx="7">
                  <c:v>9.3885717359426996E-2</c:v>
                </c:pt>
                <c:pt idx="8">
                  <c:v>8.8678091351224203E-2</c:v>
                </c:pt>
                <c:pt idx="9">
                  <c:v>8.3145438606139196E-2</c:v>
                </c:pt>
              </c:numCache>
            </c:numRef>
          </c:val>
          <c:extLst>
            <c:ext xmlns:c16="http://schemas.microsoft.com/office/drawing/2014/chart" uri="{C3380CC4-5D6E-409C-BE32-E72D297353CC}">
              <c16:uniqueId val="{00000000-021B-4A24-AE99-69D564D93400}"/>
            </c:ext>
          </c:extLst>
        </c:ser>
        <c:dLbls>
          <c:showLegendKey val="0"/>
          <c:showVal val="1"/>
          <c:showCatName val="0"/>
          <c:showSerName val="0"/>
          <c:showPercent val="0"/>
          <c:showBubbleSize val="0"/>
        </c:dLbls>
        <c:gapWidth val="104"/>
        <c:overlap val="-13"/>
        <c:axId val="177547709"/>
        <c:axId val="211954910"/>
      </c:barChart>
      <c:catAx>
        <c:axId val="177547709"/>
        <c:scaling>
          <c:orientation val="maxMin"/>
        </c:scaling>
        <c:delete val="0"/>
        <c:axPos val="l"/>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zh-CN" sz="1200" b="0" i="0" u="none" strike="noStrike" kern="1200" baseline="0">
                <a:solidFill>
                  <a:srgbClr val="778495"/>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endParaRPr lang="zh-CN"/>
          </a:p>
        </c:txPr>
        <c:crossAx val="211954910"/>
        <c:crosses val="autoZero"/>
        <c:auto val="1"/>
        <c:lblAlgn val="ctr"/>
        <c:lblOffset val="100"/>
        <c:noMultiLvlLbl val="0"/>
      </c:catAx>
      <c:valAx>
        <c:axId val="211954910"/>
        <c:scaling>
          <c:orientation val="minMax"/>
        </c:scaling>
        <c:delete val="1"/>
        <c:axPos val="t"/>
        <c:numFmt formatCode="0.00%" sourceLinked="1"/>
        <c:majorTickMark val="none"/>
        <c:minorTickMark val="none"/>
        <c:tickLblPos val="nextTo"/>
        <c:crossAx val="177547709"/>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lang="zh-CN"/>
      </a:pPr>
      <a:endParaRPr lang="zh-CN"/>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0" vertOverflow="ellipsis" vert="horz" wrap="square" lIns="38100" tIns="19050" rIns="38100" bIns="19050" anchor="ctr" anchorCtr="1"/>
              <a:lstStyle/>
              <a:p>
                <a:pPr>
                  <a:defRPr lang="zh-CN" sz="1200" b="0" i="0" u="none" strike="noStrike" kern="1200" baseline="0">
                    <a:solidFill>
                      <a:srgbClr val="778495"/>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科创板!$J$410:$J$419</c:f>
              <c:strCache>
                <c:ptCount val="10"/>
                <c:pt idx="0">
                  <c:v>芳源股份</c:v>
                </c:pt>
                <c:pt idx="1">
                  <c:v>方邦股份</c:v>
                </c:pt>
                <c:pt idx="2">
                  <c:v>东方生物</c:v>
                </c:pt>
                <c:pt idx="3">
                  <c:v>富吉瑞</c:v>
                </c:pt>
                <c:pt idx="4">
                  <c:v>诺泰生物</c:v>
                </c:pt>
                <c:pt idx="5">
                  <c:v>明志科技</c:v>
                </c:pt>
                <c:pt idx="6">
                  <c:v>宝兰德</c:v>
                </c:pt>
                <c:pt idx="7">
                  <c:v>宏微科技</c:v>
                </c:pt>
                <c:pt idx="8">
                  <c:v>明微电子</c:v>
                </c:pt>
                <c:pt idx="9">
                  <c:v>固德威</c:v>
                </c:pt>
              </c:strCache>
            </c:strRef>
          </c:cat>
          <c:val>
            <c:numRef>
              <c:f>科创板!$O$410:$O$419</c:f>
              <c:numCache>
                <c:formatCode>0.00%</c:formatCode>
                <c:ptCount val="10"/>
                <c:pt idx="0">
                  <c:v>-0.35356254946732102</c:v>
                </c:pt>
                <c:pt idx="1">
                  <c:v>-0.35401531513842499</c:v>
                </c:pt>
                <c:pt idx="2">
                  <c:v>-0.35842846137684697</c:v>
                </c:pt>
                <c:pt idx="3">
                  <c:v>-0.365731741183005</c:v>
                </c:pt>
                <c:pt idx="4">
                  <c:v>-0.37277231229020602</c:v>
                </c:pt>
                <c:pt idx="5">
                  <c:v>-0.37480367350464</c:v>
                </c:pt>
                <c:pt idx="6">
                  <c:v>-0.37903743315507998</c:v>
                </c:pt>
                <c:pt idx="7">
                  <c:v>-0.390112800899306</c:v>
                </c:pt>
                <c:pt idx="8">
                  <c:v>-0.396425734482861</c:v>
                </c:pt>
                <c:pt idx="9">
                  <c:v>-0.50237819025522001</c:v>
                </c:pt>
              </c:numCache>
            </c:numRef>
          </c:val>
          <c:extLst>
            <c:ext xmlns:c16="http://schemas.microsoft.com/office/drawing/2014/chart" uri="{C3380CC4-5D6E-409C-BE32-E72D297353CC}">
              <c16:uniqueId val="{00000000-D021-4085-82D2-81F8AAD6A23E}"/>
            </c:ext>
          </c:extLst>
        </c:ser>
        <c:dLbls>
          <c:showLegendKey val="0"/>
          <c:showVal val="1"/>
          <c:showCatName val="0"/>
          <c:showSerName val="0"/>
          <c:showPercent val="0"/>
          <c:showBubbleSize val="0"/>
        </c:dLbls>
        <c:gapWidth val="93"/>
        <c:axId val="470008523"/>
        <c:axId val="394022265"/>
      </c:barChart>
      <c:catAx>
        <c:axId val="470008523"/>
        <c:scaling>
          <c:orientation val="minMax"/>
        </c:scaling>
        <c:delete val="0"/>
        <c:axPos val="l"/>
        <c:numFmt formatCode="General" sourceLinked="0"/>
        <c:majorTickMark val="none"/>
        <c:minorTickMark val="none"/>
        <c:tickLblPos val="high"/>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zh-CN" sz="1200" b="0" i="0" u="none" strike="noStrike" kern="1200" baseline="0">
                <a:solidFill>
                  <a:srgbClr val="778495"/>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endParaRPr lang="zh-CN"/>
          </a:p>
        </c:txPr>
        <c:crossAx val="394022265"/>
        <c:crosses val="autoZero"/>
        <c:auto val="1"/>
        <c:lblAlgn val="ctr"/>
        <c:lblOffset val="100"/>
        <c:noMultiLvlLbl val="0"/>
      </c:catAx>
      <c:valAx>
        <c:axId val="394022265"/>
        <c:scaling>
          <c:orientation val="minMax"/>
        </c:scaling>
        <c:delete val="1"/>
        <c:axPos val="b"/>
        <c:numFmt formatCode="0.00%" sourceLinked="1"/>
        <c:majorTickMark val="none"/>
        <c:minorTickMark val="none"/>
        <c:tickLblPos val="nextTo"/>
        <c:crossAx val="470008523"/>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lang="zh-CN"/>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0250359913750399"/>
          <c:y val="0.21420493202830701"/>
          <c:w val="0.46812867084899301"/>
          <c:h val="0.578338199371915"/>
        </c:manualLayout>
      </c:layout>
      <c:doughnutChart>
        <c:varyColors val="1"/>
        <c:ser>
          <c:idx val="0"/>
          <c:order val="0"/>
          <c:tx>
            <c:strRef>
              <c:f>'[pevc-投融事件.xlsx]Sheet3'!$N$4</c:f>
              <c:strCache>
                <c:ptCount val="1"/>
                <c:pt idx="0">
                  <c:v>求和项:融资金额2</c:v>
                </c:pt>
              </c:strCache>
            </c:strRef>
          </c:tx>
          <c:dPt>
            <c:idx val="0"/>
            <c:bubble3D val="0"/>
            <c:spPr>
              <a:solidFill>
                <a:srgbClr val="00B0F0"/>
              </a:solidFill>
              <a:ln w="19050">
                <a:solidFill>
                  <a:schemeClr val="lt1"/>
                </a:solidFill>
              </a:ln>
              <a:effectLst/>
            </c:spPr>
            <c:extLst>
              <c:ext xmlns:c16="http://schemas.microsoft.com/office/drawing/2014/chart" uri="{C3380CC4-5D6E-409C-BE32-E72D297353CC}">
                <c16:uniqueId val="{00000001-EDD4-4A0C-AB59-FBF2F4F5EDFF}"/>
              </c:ext>
            </c:extLst>
          </c:dPt>
          <c:dPt>
            <c:idx val="1"/>
            <c:bubble3D val="0"/>
            <c:spPr>
              <a:solidFill>
                <a:srgbClr val="0070C0"/>
              </a:solidFill>
              <a:ln w="19050">
                <a:solidFill>
                  <a:schemeClr val="lt1"/>
                </a:solidFill>
              </a:ln>
              <a:effectLst/>
            </c:spPr>
            <c:extLst>
              <c:ext xmlns:c16="http://schemas.microsoft.com/office/drawing/2014/chart" uri="{C3380CC4-5D6E-409C-BE32-E72D297353CC}">
                <c16:uniqueId val="{00000003-EDD4-4A0C-AB59-FBF2F4F5EDFF}"/>
              </c:ext>
            </c:extLst>
          </c:dPt>
          <c:dPt>
            <c:idx val="2"/>
            <c:bubble3D val="0"/>
            <c:spPr>
              <a:solidFill>
                <a:srgbClr val="DEEBF7"/>
              </a:solidFill>
              <a:ln w="19050">
                <a:solidFill>
                  <a:schemeClr val="lt1"/>
                </a:solidFill>
              </a:ln>
              <a:effectLst/>
            </c:spPr>
            <c:extLst>
              <c:ext xmlns:c16="http://schemas.microsoft.com/office/drawing/2014/chart" uri="{C3380CC4-5D6E-409C-BE32-E72D297353CC}">
                <c16:uniqueId val="{00000005-EDD4-4A0C-AB59-FBF2F4F5EDFF}"/>
              </c:ext>
            </c:extLst>
          </c:dPt>
          <c:dPt>
            <c:idx val="3"/>
            <c:bubble3D val="0"/>
            <c:spPr>
              <a:solidFill>
                <a:srgbClr val="9DC3E6"/>
              </a:solidFill>
              <a:ln w="19050">
                <a:solidFill>
                  <a:schemeClr val="lt1"/>
                </a:solidFill>
              </a:ln>
              <a:effectLst/>
            </c:spPr>
            <c:extLst>
              <c:ext xmlns:c16="http://schemas.microsoft.com/office/drawing/2014/chart" uri="{C3380CC4-5D6E-409C-BE32-E72D297353CC}">
                <c16:uniqueId val="{00000007-EDD4-4A0C-AB59-FBF2F4F5EDFF}"/>
              </c:ext>
            </c:extLst>
          </c:dPt>
          <c:dPt>
            <c:idx val="4"/>
            <c:bubble3D val="0"/>
            <c:spPr>
              <a:solidFill>
                <a:srgbClr val="767171"/>
              </a:solidFill>
              <a:ln w="19050">
                <a:solidFill>
                  <a:schemeClr val="lt1"/>
                </a:solidFill>
              </a:ln>
              <a:effectLst/>
            </c:spPr>
            <c:extLst>
              <c:ext xmlns:c16="http://schemas.microsoft.com/office/drawing/2014/chart" uri="{C3380CC4-5D6E-409C-BE32-E72D297353CC}">
                <c16:uniqueId val="{00000009-EDD4-4A0C-AB59-FBF2F4F5EDFF}"/>
              </c:ext>
            </c:extLst>
          </c:dPt>
          <c:dPt>
            <c:idx val="5"/>
            <c:bubble3D val="0"/>
            <c:spPr>
              <a:solidFill>
                <a:srgbClr val="D0CECE"/>
              </a:solidFill>
              <a:ln w="19050">
                <a:solidFill>
                  <a:schemeClr val="lt1"/>
                </a:solidFill>
              </a:ln>
              <a:effectLst/>
            </c:spPr>
            <c:extLst>
              <c:ext xmlns:c16="http://schemas.microsoft.com/office/drawing/2014/chart" uri="{C3380CC4-5D6E-409C-BE32-E72D297353CC}">
                <c16:uniqueId val="{0000000B-EDD4-4A0C-AB59-FBF2F4F5EDFF}"/>
              </c:ext>
            </c:extLst>
          </c:dPt>
          <c:dPt>
            <c:idx val="6"/>
            <c:bubble3D val="0"/>
            <c:spPr>
              <a:solidFill>
                <a:srgbClr val="181717"/>
              </a:solidFill>
              <a:ln w="19050">
                <a:solidFill>
                  <a:schemeClr val="lt1"/>
                </a:solidFill>
              </a:ln>
              <a:effectLst/>
            </c:spPr>
            <c:extLst>
              <c:ext xmlns:c16="http://schemas.microsoft.com/office/drawing/2014/chart" uri="{C3380CC4-5D6E-409C-BE32-E72D297353CC}">
                <c16:uniqueId val="{0000000D-EDD4-4A0C-AB59-FBF2F4F5EDFF}"/>
              </c:ext>
            </c:extLst>
          </c:dPt>
          <c:dPt>
            <c:idx val="7"/>
            <c:bubble3D val="0"/>
            <c:spPr>
              <a:solidFill>
                <a:srgbClr val="5B9BD5"/>
              </a:solidFill>
              <a:ln w="19050">
                <a:solidFill>
                  <a:schemeClr val="lt1"/>
                </a:solidFill>
              </a:ln>
              <a:effectLst/>
            </c:spPr>
            <c:extLst>
              <c:ext xmlns:c16="http://schemas.microsoft.com/office/drawing/2014/chart" uri="{C3380CC4-5D6E-409C-BE32-E72D297353CC}">
                <c16:uniqueId val="{0000000F-EDD4-4A0C-AB59-FBF2F4F5EDFF}"/>
              </c:ext>
            </c:extLst>
          </c:dPt>
          <c:dPt>
            <c:idx val="8"/>
            <c:bubble3D val="0"/>
            <c:spPr>
              <a:solidFill>
                <a:srgbClr val="43682B"/>
              </a:solidFill>
              <a:ln w="19050">
                <a:solidFill>
                  <a:schemeClr val="lt1"/>
                </a:solidFill>
              </a:ln>
              <a:effectLst/>
            </c:spPr>
            <c:extLst>
              <c:ext xmlns:c16="http://schemas.microsoft.com/office/drawing/2014/chart" uri="{C3380CC4-5D6E-409C-BE32-E72D297353CC}">
                <c16:uniqueId val="{00000011-EDD4-4A0C-AB59-FBF2F4F5EDFF}"/>
              </c:ext>
            </c:extLst>
          </c:dPt>
          <c:dPt>
            <c:idx val="9"/>
            <c:bubble3D val="0"/>
            <c:spPr>
              <a:solidFill>
                <a:srgbClr val="F1975A"/>
              </a:solidFill>
              <a:ln w="19050">
                <a:solidFill>
                  <a:schemeClr val="lt1"/>
                </a:solidFill>
              </a:ln>
              <a:effectLst/>
            </c:spPr>
            <c:extLst>
              <c:ext xmlns:c16="http://schemas.microsoft.com/office/drawing/2014/chart" uri="{C3380CC4-5D6E-409C-BE32-E72D297353CC}">
                <c16:uniqueId val="{00000013-EDD4-4A0C-AB59-FBF2F4F5EDFF}"/>
              </c:ext>
            </c:extLst>
          </c:dPt>
          <c:dPt>
            <c:idx val="10"/>
            <c:bubble3D val="0"/>
            <c:spPr>
              <a:solidFill>
                <a:srgbClr val="255E91"/>
              </a:solidFill>
              <a:ln w="19050">
                <a:solidFill>
                  <a:schemeClr val="lt1"/>
                </a:solidFill>
              </a:ln>
              <a:effectLst/>
            </c:spPr>
            <c:extLst>
              <c:ext xmlns:c16="http://schemas.microsoft.com/office/drawing/2014/chart" uri="{C3380CC4-5D6E-409C-BE32-E72D297353CC}">
                <c16:uniqueId val="{00000015-EDD4-4A0C-AB59-FBF2F4F5EDFF}"/>
              </c:ext>
            </c:extLst>
          </c:dPt>
          <c:dPt>
            <c:idx val="11"/>
            <c:bubble3D val="0"/>
            <c:spPr>
              <a:solidFill>
                <a:schemeClr val="accent5">
                  <a:shade val="58000"/>
                </a:schemeClr>
              </a:solidFill>
              <a:ln w="19050">
                <a:solidFill>
                  <a:schemeClr val="lt1"/>
                </a:solidFill>
              </a:ln>
              <a:effectLst/>
            </c:spPr>
            <c:extLst>
              <c:ext xmlns:c16="http://schemas.microsoft.com/office/drawing/2014/chart" uri="{C3380CC4-5D6E-409C-BE32-E72D297353CC}">
                <c16:uniqueId val="{00000017-EDD4-4A0C-AB59-FBF2F4F5EDFF}"/>
              </c:ext>
            </c:extLst>
          </c:dPt>
          <c:dPt>
            <c:idx val="12"/>
            <c:bubble3D val="0"/>
            <c:spPr>
              <a:solidFill>
                <a:schemeClr val="accent5">
                  <a:shade val="62941"/>
                </a:schemeClr>
              </a:solidFill>
              <a:ln w="19050">
                <a:solidFill>
                  <a:schemeClr val="lt1"/>
                </a:solidFill>
              </a:ln>
              <a:effectLst/>
            </c:spPr>
            <c:extLst>
              <c:ext xmlns:c16="http://schemas.microsoft.com/office/drawing/2014/chart" uri="{C3380CC4-5D6E-409C-BE32-E72D297353CC}">
                <c16:uniqueId val="{00000019-EDD4-4A0C-AB59-FBF2F4F5EDFF}"/>
              </c:ext>
            </c:extLst>
          </c:dPt>
          <c:dPt>
            <c:idx val="13"/>
            <c:bubble3D val="0"/>
            <c:spPr>
              <a:solidFill>
                <a:schemeClr val="accent5">
                  <a:shade val="54706"/>
                </a:schemeClr>
              </a:solidFill>
              <a:ln w="19050">
                <a:solidFill>
                  <a:schemeClr val="lt1"/>
                </a:solidFill>
              </a:ln>
              <a:effectLst/>
            </c:spPr>
            <c:extLst>
              <c:ext xmlns:c16="http://schemas.microsoft.com/office/drawing/2014/chart" uri="{C3380CC4-5D6E-409C-BE32-E72D297353CC}">
                <c16:uniqueId val="{0000001B-EDD4-4A0C-AB59-FBF2F4F5EDFF}"/>
              </c:ext>
            </c:extLst>
          </c:dPt>
          <c:dPt>
            <c:idx val="14"/>
            <c:bubble3D val="0"/>
            <c:spPr>
              <a:solidFill>
                <a:schemeClr val="accent5">
                  <a:shade val="46471"/>
                </a:schemeClr>
              </a:solidFill>
              <a:ln w="19050">
                <a:solidFill>
                  <a:schemeClr val="lt1"/>
                </a:solidFill>
              </a:ln>
              <a:effectLst/>
            </c:spPr>
            <c:extLst>
              <c:ext xmlns:c16="http://schemas.microsoft.com/office/drawing/2014/chart" uri="{C3380CC4-5D6E-409C-BE32-E72D297353CC}">
                <c16:uniqueId val="{0000001D-EDD4-4A0C-AB59-FBF2F4F5EDFF}"/>
              </c:ext>
            </c:extLst>
          </c:dPt>
          <c:dPt>
            <c:idx val="15"/>
            <c:bubble3D val="0"/>
            <c:spPr>
              <a:solidFill>
                <a:schemeClr val="accent5">
                  <a:shade val="38235"/>
                </a:schemeClr>
              </a:solidFill>
              <a:ln w="19050">
                <a:solidFill>
                  <a:schemeClr val="lt1"/>
                </a:solidFill>
              </a:ln>
              <a:effectLst/>
            </c:spPr>
            <c:extLst>
              <c:ext xmlns:c16="http://schemas.microsoft.com/office/drawing/2014/chart" uri="{C3380CC4-5D6E-409C-BE32-E72D297353CC}">
                <c16:uniqueId val="{0000001F-EDD4-4A0C-AB59-FBF2F4F5EDFF}"/>
              </c:ext>
            </c:extLst>
          </c:dPt>
          <c:dPt>
            <c:idx val="16"/>
            <c:bubble3D val="0"/>
            <c:spPr>
              <a:solidFill>
                <a:schemeClr val="accent5">
                  <a:shade val="37778"/>
                </a:schemeClr>
              </a:solidFill>
              <a:ln w="19050">
                <a:solidFill>
                  <a:schemeClr val="lt1"/>
                </a:solidFill>
              </a:ln>
              <a:effectLst/>
            </c:spPr>
            <c:extLst>
              <c:ext xmlns:c16="http://schemas.microsoft.com/office/drawing/2014/chart" uri="{C3380CC4-5D6E-409C-BE32-E72D297353CC}">
                <c16:uniqueId val="{00000021-EDD4-4A0C-AB59-FBF2F4F5EDFF}"/>
              </c:ext>
            </c:extLst>
          </c:dPt>
          <c:dLbls>
            <c:dLbl>
              <c:idx val="0"/>
              <c:layout>
                <c:manualLayout>
                  <c:x val="0.18914320829565501"/>
                  <c:y val="-2.9153062208473701E-2"/>
                </c:manualLayout>
              </c:layou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1-EDD4-4A0C-AB59-FBF2F4F5EDFF}"/>
                </c:ext>
              </c:extLst>
            </c:dLbl>
            <c:dLbl>
              <c:idx val="1"/>
              <c:layout>
                <c:manualLayout>
                  <c:x val="-0.115049279757392"/>
                  <c:y val="-6.1867266591675997E-2"/>
                </c:manualLayout>
              </c:layou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3-EDD4-4A0C-AB59-FBF2F4F5EDFF}"/>
                </c:ext>
              </c:extLst>
            </c:dLbl>
            <c:dLbl>
              <c:idx val="2"/>
              <c:layout>
                <c:manualLayout>
                  <c:x val="-4.82373009855952E-2"/>
                  <c:y val="-0.109561304836895"/>
                </c:manualLayout>
              </c:layou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5-EDD4-4A0C-AB59-FBF2F4F5EDFF}"/>
                </c:ext>
              </c:extLst>
            </c:dLbl>
            <c:dLbl>
              <c:idx val="3"/>
              <c:delete val="1"/>
              <c:extLst>
                <c:ext xmlns:c15="http://schemas.microsoft.com/office/drawing/2012/chart" uri="{CE6537A1-D6FC-4f65-9D91-7224C49458BB}"/>
                <c:ext xmlns:c16="http://schemas.microsoft.com/office/drawing/2014/chart" uri="{C3380CC4-5D6E-409C-BE32-E72D297353CC}">
                  <c16:uniqueId val="{00000007-EDD4-4A0C-AB59-FBF2F4F5EDFF}"/>
                </c:ext>
              </c:extLst>
            </c:dLbl>
            <c:dLbl>
              <c:idx val="4"/>
              <c:delete val="1"/>
              <c:extLst>
                <c:ext xmlns:c15="http://schemas.microsoft.com/office/drawing/2012/chart" uri="{CE6537A1-D6FC-4f65-9D91-7224C49458BB}"/>
                <c:ext xmlns:c16="http://schemas.microsoft.com/office/drawing/2014/chart" uri="{C3380CC4-5D6E-409C-BE32-E72D297353CC}">
                  <c16:uniqueId val="{00000009-EDD4-4A0C-AB59-FBF2F4F5EDFF}"/>
                </c:ext>
              </c:extLst>
            </c:dLbl>
            <c:dLbl>
              <c:idx val="5"/>
              <c:delete val="1"/>
              <c:extLst>
                <c:ext xmlns:c15="http://schemas.microsoft.com/office/drawing/2012/chart" uri="{CE6537A1-D6FC-4f65-9D91-7224C49458BB}"/>
                <c:ext xmlns:c16="http://schemas.microsoft.com/office/drawing/2014/chart" uri="{C3380CC4-5D6E-409C-BE32-E72D297353CC}">
                  <c16:uniqueId val="{0000000B-EDD4-4A0C-AB59-FBF2F4F5EDFF}"/>
                </c:ext>
              </c:extLst>
            </c:dLbl>
            <c:dLbl>
              <c:idx val="6"/>
              <c:delete val="1"/>
              <c:extLst>
                <c:ext xmlns:c15="http://schemas.microsoft.com/office/drawing/2012/chart" uri="{CE6537A1-D6FC-4f65-9D91-7224C49458BB}"/>
                <c:ext xmlns:c16="http://schemas.microsoft.com/office/drawing/2014/chart" uri="{C3380CC4-5D6E-409C-BE32-E72D297353CC}">
                  <c16:uniqueId val="{0000000D-EDD4-4A0C-AB59-FBF2F4F5EDFF}"/>
                </c:ext>
              </c:extLst>
            </c:dLbl>
            <c:dLbl>
              <c:idx val="7"/>
              <c:delete val="1"/>
              <c:extLst>
                <c:ext xmlns:c15="http://schemas.microsoft.com/office/drawing/2012/chart" uri="{CE6537A1-D6FC-4f65-9D91-7224C49458BB}"/>
                <c:ext xmlns:c16="http://schemas.microsoft.com/office/drawing/2014/chart" uri="{C3380CC4-5D6E-409C-BE32-E72D297353CC}">
                  <c16:uniqueId val="{0000000F-EDD4-4A0C-AB59-FBF2F4F5EDFF}"/>
                </c:ext>
              </c:extLst>
            </c:dLbl>
            <c:dLbl>
              <c:idx val="8"/>
              <c:delete val="1"/>
              <c:extLst>
                <c:ext xmlns:c15="http://schemas.microsoft.com/office/drawing/2012/chart" uri="{CE6537A1-D6FC-4f65-9D91-7224C49458BB}"/>
                <c:ext xmlns:c16="http://schemas.microsoft.com/office/drawing/2014/chart" uri="{C3380CC4-5D6E-409C-BE32-E72D297353CC}">
                  <c16:uniqueId val="{00000011-EDD4-4A0C-AB59-FBF2F4F5EDFF}"/>
                </c:ext>
              </c:extLst>
            </c:dLbl>
            <c:dLbl>
              <c:idx val="9"/>
              <c:delete val="1"/>
              <c:extLst>
                <c:ext xmlns:c15="http://schemas.microsoft.com/office/drawing/2012/chart" uri="{CE6537A1-D6FC-4f65-9D91-7224C49458BB}"/>
                <c:ext xmlns:c16="http://schemas.microsoft.com/office/drawing/2014/chart" uri="{C3380CC4-5D6E-409C-BE32-E72D297353CC}">
                  <c16:uniqueId val="{00000013-EDD4-4A0C-AB59-FBF2F4F5EDFF}"/>
                </c:ext>
              </c:extLst>
            </c:dLbl>
            <c:dLbl>
              <c:idx val="10"/>
              <c:delete val="1"/>
              <c:extLst>
                <c:ext xmlns:c15="http://schemas.microsoft.com/office/drawing/2012/chart" uri="{CE6537A1-D6FC-4f65-9D91-7224C49458BB}"/>
                <c:ext xmlns:c16="http://schemas.microsoft.com/office/drawing/2014/chart" uri="{C3380CC4-5D6E-409C-BE32-E72D297353CC}">
                  <c16:uniqueId val="{00000015-EDD4-4A0C-AB59-FBF2F4F5EDFF}"/>
                </c:ext>
              </c:extLst>
            </c:dLbl>
            <c:dLbl>
              <c:idx val="11"/>
              <c:delete val="1"/>
              <c:extLst>
                <c:ext xmlns:c15="http://schemas.microsoft.com/office/drawing/2012/chart" uri="{CE6537A1-D6FC-4f65-9D91-7224C49458BB}"/>
                <c:ext xmlns:c16="http://schemas.microsoft.com/office/drawing/2014/chart" uri="{C3380CC4-5D6E-409C-BE32-E72D297353CC}">
                  <c16:uniqueId val="{00000017-EDD4-4A0C-AB59-FBF2F4F5EDFF}"/>
                </c:ext>
              </c:extLst>
            </c:dLbl>
            <c:dLbl>
              <c:idx val="12"/>
              <c:delete val="1"/>
              <c:extLst>
                <c:ext xmlns:c15="http://schemas.microsoft.com/office/drawing/2012/chart" uri="{CE6537A1-D6FC-4f65-9D91-7224C49458BB}"/>
                <c:ext xmlns:c16="http://schemas.microsoft.com/office/drawing/2014/chart" uri="{C3380CC4-5D6E-409C-BE32-E72D297353CC}">
                  <c16:uniqueId val="{00000019-EDD4-4A0C-AB59-FBF2F4F5EDFF}"/>
                </c:ext>
              </c:extLst>
            </c:dLbl>
            <c:dLbl>
              <c:idx val="13"/>
              <c:delete val="1"/>
              <c:extLst>
                <c:ext xmlns:c15="http://schemas.microsoft.com/office/drawing/2012/chart" uri="{CE6537A1-D6FC-4f65-9D91-7224C49458BB}"/>
                <c:ext xmlns:c16="http://schemas.microsoft.com/office/drawing/2014/chart" uri="{C3380CC4-5D6E-409C-BE32-E72D297353CC}">
                  <c16:uniqueId val="{0000001B-EDD4-4A0C-AB59-FBF2F4F5EDFF}"/>
                </c:ext>
              </c:extLst>
            </c:dLbl>
            <c:dLbl>
              <c:idx val="14"/>
              <c:delete val="1"/>
              <c:extLst>
                <c:ext xmlns:c15="http://schemas.microsoft.com/office/drawing/2012/chart" uri="{CE6537A1-D6FC-4f65-9D91-7224C49458BB}"/>
                <c:ext xmlns:c16="http://schemas.microsoft.com/office/drawing/2014/chart" uri="{C3380CC4-5D6E-409C-BE32-E72D297353CC}">
                  <c16:uniqueId val="{0000001D-EDD4-4A0C-AB59-FBF2F4F5EDFF}"/>
                </c:ext>
              </c:extLst>
            </c:dLbl>
            <c:dLbl>
              <c:idx val="15"/>
              <c:delete val="1"/>
              <c:extLst>
                <c:ext xmlns:c15="http://schemas.microsoft.com/office/drawing/2012/chart" uri="{CE6537A1-D6FC-4f65-9D91-7224C49458BB}"/>
                <c:ext xmlns:c16="http://schemas.microsoft.com/office/drawing/2014/chart" uri="{C3380CC4-5D6E-409C-BE32-E72D297353CC}">
                  <c16:uniqueId val="{0000001F-EDD4-4A0C-AB59-FBF2F4F5EDFF}"/>
                </c:ext>
              </c:extLst>
            </c:dLbl>
            <c:dLbl>
              <c:idx val="16"/>
              <c:delete val="1"/>
              <c:extLst>
                <c:ext xmlns:c15="http://schemas.microsoft.com/office/drawing/2012/chart" uri="{CE6537A1-D6FC-4f65-9D91-7224C49458BB}"/>
                <c:ext xmlns:c16="http://schemas.microsoft.com/office/drawing/2014/chart" uri="{C3380CC4-5D6E-409C-BE32-E72D297353CC}">
                  <c16:uniqueId val="{00000021-EDD4-4A0C-AB59-FBF2F4F5EDFF}"/>
                </c:ext>
              </c:extLst>
            </c:dLbl>
            <c:numFmt formatCode="0%" sourceLinked="0"/>
            <c:spPr>
              <a:noFill/>
              <a:ln>
                <a:noFill/>
              </a:ln>
              <a:effectLst/>
            </c:spPr>
            <c:txPr>
              <a:bodyPr rot="0" spcFirstLastPara="0" vertOverflow="ellipsis" vert="horz" wrap="square" lIns="38100" tIns="19050" rIns="38100" bIns="19050" anchor="ctr" anchorCtr="1"/>
              <a:lstStyle/>
              <a:p>
                <a:pPr>
                  <a:defRPr lang="zh-CN" sz="1200" b="1" i="0" u="none" strike="noStrike" kern="1200" baseline="0">
                    <a:solidFill>
                      <a:srgbClr val="698ED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endParaRPr lang="zh-CN"/>
              </a:p>
            </c:txPr>
            <c:showLegendKey val="0"/>
            <c:showVal val="0"/>
            <c:showCatName val="1"/>
            <c:showSerName val="0"/>
            <c:showPercent val="1"/>
            <c:showBubbleSize val="0"/>
            <c:separator>
</c:separator>
            <c:showLeaderLines val="0"/>
            <c:extLst>
              <c:ext xmlns:c15="http://schemas.microsoft.com/office/drawing/2012/chart" uri="{CE6537A1-D6FC-4f65-9D91-7224C49458BB}"/>
            </c:extLst>
          </c:dLbls>
          <c:cat>
            <c:strRef>
              <c:f>'[pevc-投融事件.xlsx]Sheet3'!$M$5:$M$21</c:f>
              <c:strCache>
                <c:ptCount val="17"/>
                <c:pt idx="0">
                  <c:v>高端制造</c:v>
                </c:pt>
                <c:pt idx="1">
                  <c:v>金融服务</c:v>
                </c:pt>
                <c:pt idx="2">
                  <c:v>传统产业</c:v>
                </c:pt>
                <c:pt idx="3">
                  <c:v>企业服务</c:v>
                </c:pt>
                <c:pt idx="4">
                  <c:v>智能硬件</c:v>
                </c:pt>
                <c:pt idx="5">
                  <c:v>医疗健康</c:v>
                </c:pt>
                <c:pt idx="6">
                  <c:v>汽车交通</c:v>
                </c:pt>
                <c:pt idx="7">
                  <c:v>电子商务</c:v>
                </c:pt>
                <c:pt idx="8">
                  <c:v>游戏</c:v>
                </c:pt>
                <c:pt idx="9">
                  <c:v>农业</c:v>
                </c:pt>
                <c:pt idx="10">
                  <c:v>本地生活</c:v>
                </c:pt>
                <c:pt idx="11">
                  <c:v>物流</c:v>
                </c:pt>
                <c:pt idx="12">
                  <c:v>教育培训</c:v>
                </c:pt>
                <c:pt idx="13">
                  <c:v>互联网及电信服务</c:v>
                </c:pt>
                <c:pt idx="14">
                  <c:v>文化传媒</c:v>
                </c:pt>
                <c:pt idx="15">
                  <c:v>房产服务</c:v>
                </c:pt>
                <c:pt idx="16">
                  <c:v>工具软件</c:v>
                </c:pt>
              </c:strCache>
            </c:strRef>
          </c:cat>
          <c:val>
            <c:numRef>
              <c:f>'[pevc-投融事件.xlsx]Sheet3'!$N$5:$N$21</c:f>
              <c:numCache>
                <c:formatCode>General</c:formatCode>
                <c:ptCount val="17"/>
                <c:pt idx="0">
                  <c:v>647.55999999999995</c:v>
                </c:pt>
                <c:pt idx="1">
                  <c:v>21.24</c:v>
                </c:pt>
                <c:pt idx="2">
                  <c:v>20.95</c:v>
                </c:pt>
                <c:pt idx="3">
                  <c:v>16.602</c:v>
                </c:pt>
                <c:pt idx="4">
                  <c:v>15.86</c:v>
                </c:pt>
                <c:pt idx="5">
                  <c:v>14.23</c:v>
                </c:pt>
                <c:pt idx="6">
                  <c:v>7.1159999999999997</c:v>
                </c:pt>
                <c:pt idx="7">
                  <c:v>6.6</c:v>
                </c:pt>
                <c:pt idx="8">
                  <c:v>2.9</c:v>
                </c:pt>
                <c:pt idx="9">
                  <c:v>2.6</c:v>
                </c:pt>
                <c:pt idx="10">
                  <c:v>2.4500000000000002</c:v>
                </c:pt>
                <c:pt idx="11">
                  <c:v>1.65</c:v>
                </c:pt>
                <c:pt idx="12">
                  <c:v>0.3</c:v>
                </c:pt>
                <c:pt idx="13">
                  <c:v>0.08</c:v>
                </c:pt>
                <c:pt idx="14">
                  <c:v>0.05</c:v>
                </c:pt>
                <c:pt idx="15">
                  <c:v>0</c:v>
                </c:pt>
                <c:pt idx="16">
                  <c:v>0</c:v>
                </c:pt>
              </c:numCache>
            </c:numRef>
          </c:val>
          <c:extLst>
            <c:ext xmlns:c16="http://schemas.microsoft.com/office/drawing/2014/chart" uri="{C3380CC4-5D6E-409C-BE32-E72D297353CC}">
              <c16:uniqueId val="{00000022-EDD4-4A0C-AB59-FBF2F4F5EDFF}"/>
            </c:ext>
          </c:extLst>
        </c:ser>
        <c:dLbls>
          <c:showLegendKey val="0"/>
          <c:showVal val="0"/>
          <c:showCatName val="0"/>
          <c:showSerName val="0"/>
          <c:showPercent val="0"/>
          <c:showBubbleSize val="0"/>
          <c:showLeaderLines val="0"/>
        </c:dLbls>
        <c:firstSliceAng val="0"/>
        <c:holeSize val="52"/>
      </c:doughnutChart>
      <c:spPr>
        <a:noFill/>
        <a:ln>
          <a:noFill/>
        </a:ln>
        <a:effectLst/>
      </c:spPr>
    </c:plotArea>
    <c:plotVisOnly val="1"/>
    <c:dispBlanksAs val="gap"/>
    <c:showDLblsOverMax val="0"/>
  </c:chart>
  <c:spPr>
    <a:noFill/>
    <a:ln w="9525" cap="flat" cmpd="sng" algn="ctr">
      <a:noFill/>
      <a:round/>
    </a:ln>
    <a:effectLst/>
  </c:spPr>
  <c:txPr>
    <a:bodyPr/>
    <a:lstStyle/>
    <a:p>
      <a:pPr>
        <a:defRPr lang="zh-CN"/>
      </a:pPr>
      <a:endParaRPr lang="zh-C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0136637396692"/>
          <c:y val="0.19731527974608501"/>
          <c:w val="0.46812867084899301"/>
          <c:h val="0.578338199371915"/>
        </c:manualLayout>
      </c:layout>
      <c:doughnutChart>
        <c:varyColors val="1"/>
        <c:ser>
          <c:idx val="0"/>
          <c:order val="0"/>
          <c:dPt>
            <c:idx val="0"/>
            <c:bubble3D val="0"/>
            <c:spPr>
              <a:solidFill>
                <a:srgbClr val="00B0F0"/>
              </a:solidFill>
              <a:ln w="19050">
                <a:solidFill>
                  <a:schemeClr val="lt1"/>
                </a:solidFill>
              </a:ln>
              <a:effectLst/>
            </c:spPr>
            <c:extLst>
              <c:ext xmlns:c16="http://schemas.microsoft.com/office/drawing/2014/chart" uri="{C3380CC4-5D6E-409C-BE32-E72D297353CC}">
                <c16:uniqueId val="{00000001-7167-4EDE-BBD3-8534AFC76D97}"/>
              </c:ext>
            </c:extLst>
          </c:dPt>
          <c:dPt>
            <c:idx val="1"/>
            <c:bubble3D val="0"/>
            <c:spPr>
              <a:solidFill>
                <a:srgbClr val="0070C0"/>
              </a:solidFill>
              <a:ln w="19050">
                <a:solidFill>
                  <a:schemeClr val="lt1"/>
                </a:solidFill>
              </a:ln>
              <a:effectLst/>
            </c:spPr>
            <c:extLst>
              <c:ext xmlns:c16="http://schemas.microsoft.com/office/drawing/2014/chart" uri="{C3380CC4-5D6E-409C-BE32-E72D297353CC}">
                <c16:uniqueId val="{00000003-7167-4EDE-BBD3-8534AFC76D97}"/>
              </c:ext>
            </c:extLst>
          </c:dPt>
          <c:dPt>
            <c:idx val="2"/>
            <c:bubble3D val="0"/>
            <c:spPr>
              <a:solidFill>
                <a:srgbClr val="DEEBF7"/>
              </a:solidFill>
              <a:ln w="19050">
                <a:solidFill>
                  <a:schemeClr val="lt1"/>
                </a:solidFill>
              </a:ln>
              <a:effectLst/>
            </c:spPr>
            <c:extLst>
              <c:ext xmlns:c16="http://schemas.microsoft.com/office/drawing/2014/chart" uri="{C3380CC4-5D6E-409C-BE32-E72D297353CC}">
                <c16:uniqueId val="{00000005-7167-4EDE-BBD3-8534AFC76D97}"/>
              </c:ext>
            </c:extLst>
          </c:dPt>
          <c:dPt>
            <c:idx val="3"/>
            <c:bubble3D val="0"/>
            <c:spPr>
              <a:solidFill>
                <a:srgbClr val="9DC3E6"/>
              </a:solidFill>
              <a:ln w="19050">
                <a:solidFill>
                  <a:schemeClr val="lt1"/>
                </a:solidFill>
              </a:ln>
              <a:effectLst/>
            </c:spPr>
            <c:extLst>
              <c:ext xmlns:c16="http://schemas.microsoft.com/office/drawing/2014/chart" uri="{C3380CC4-5D6E-409C-BE32-E72D297353CC}">
                <c16:uniqueId val="{00000007-7167-4EDE-BBD3-8534AFC76D97}"/>
              </c:ext>
            </c:extLst>
          </c:dPt>
          <c:dPt>
            <c:idx val="4"/>
            <c:bubble3D val="0"/>
            <c:spPr>
              <a:solidFill>
                <a:srgbClr val="767171"/>
              </a:solidFill>
              <a:ln w="19050">
                <a:solidFill>
                  <a:schemeClr val="lt1"/>
                </a:solidFill>
              </a:ln>
              <a:effectLst/>
            </c:spPr>
            <c:extLst>
              <c:ext xmlns:c16="http://schemas.microsoft.com/office/drawing/2014/chart" uri="{C3380CC4-5D6E-409C-BE32-E72D297353CC}">
                <c16:uniqueId val="{00000009-7167-4EDE-BBD3-8534AFC76D97}"/>
              </c:ext>
            </c:extLst>
          </c:dPt>
          <c:dPt>
            <c:idx val="5"/>
            <c:bubble3D val="0"/>
            <c:spPr>
              <a:solidFill>
                <a:srgbClr val="D0CECE"/>
              </a:solidFill>
              <a:ln w="19050">
                <a:solidFill>
                  <a:schemeClr val="lt1"/>
                </a:solidFill>
              </a:ln>
              <a:effectLst/>
            </c:spPr>
            <c:extLst>
              <c:ext xmlns:c16="http://schemas.microsoft.com/office/drawing/2014/chart" uri="{C3380CC4-5D6E-409C-BE32-E72D297353CC}">
                <c16:uniqueId val="{0000000B-7167-4EDE-BBD3-8534AFC76D97}"/>
              </c:ext>
            </c:extLst>
          </c:dPt>
          <c:dPt>
            <c:idx val="6"/>
            <c:bubble3D val="0"/>
            <c:spPr>
              <a:solidFill>
                <a:srgbClr val="181717"/>
              </a:solidFill>
              <a:ln w="19050">
                <a:solidFill>
                  <a:schemeClr val="lt1"/>
                </a:solidFill>
              </a:ln>
              <a:effectLst/>
            </c:spPr>
            <c:extLst>
              <c:ext xmlns:c16="http://schemas.microsoft.com/office/drawing/2014/chart" uri="{C3380CC4-5D6E-409C-BE32-E72D297353CC}">
                <c16:uniqueId val="{0000000D-7167-4EDE-BBD3-8534AFC76D97}"/>
              </c:ext>
            </c:extLst>
          </c:dPt>
          <c:dPt>
            <c:idx val="7"/>
            <c:bubble3D val="0"/>
            <c:spPr>
              <a:solidFill>
                <a:srgbClr val="5B9BD5"/>
              </a:solidFill>
              <a:ln w="19050">
                <a:solidFill>
                  <a:schemeClr val="lt1"/>
                </a:solidFill>
              </a:ln>
              <a:effectLst/>
            </c:spPr>
            <c:extLst>
              <c:ext xmlns:c16="http://schemas.microsoft.com/office/drawing/2014/chart" uri="{C3380CC4-5D6E-409C-BE32-E72D297353CC}">
                <c16:uniqueId val="{0000000F-7167-4EDE-BBD3-8534AFC76D97}"/>
              </c:ext>
            </c:extLst>
          </c:dPt>
          <c:dPt>
            <c:idx val="8"/>
            <c:bubble3D val="0"/>
            <c:spPr>
              <a:solidFill>
                <a:srgbClr val="43682B"/>
              </a:solidFill>
              <a:ln w="19050">
                <a:solidFill>
                  <a:schemeClr val="lt1"/>
                </a:solidFill>
              </a:ln>
              <a:effectLst/>
            </c:spPr>
            <c:extLst>
              <c:ext xmlns:c16="http://schemas.microsoft.com/office/drawing/2014/chart" uri="{C3380CC4-5D6E-409C-BE32-E72D297353CC}">
                <c16:uniqueId val="{00000011-7167-4EDE-BBD3-8534AFC76D97}"/>
              </c:ext>
            </c:extLst>
          </c:dPt>
          <c:dPt>
            <c:idx val="9"/>
            <c:bubble3D val="0"/>
            <c:spPr>
              <a:solidFill>
                <a:srgbClr val="F1975A"/>
              </a:solidFill>
              <a:ln w="19050">
                <a:solidFill>
                  <a:schemeClr val="lt1"/>
                </a:solidFill>
              </a:ln>
              <a:effectLst/>
            </c:spPr>
            <c:extLst>
              <c:ext xmlns:c16="http://schemas.microsoft.com/office/drawing/2014/chart" uri="{C3380CC4-5D6E-409C-BE32-E72D297353CC}">
                <c16:uniqueId val="{00000013-7167-4EDE-BBD3-8534AFC76D97}"/>
              </c:ext>
            </c:extLst>
          </c:dPt>
          <c:dPt>
            <c:idx val="10"/>
            <c:bubble3D val="0"/>
            <c:spPr>
              <a:solidFill>
                <a:srgbClr val="255E91"/>
              </a:solidFill>
              <a:ln w="19050">
                <a:solidFill>
                  <a:schemeClr val="lt1"/>
                </a:solidFill>
              </a:ln>
              <a:effectLst/>
            </c:spPr>
            <c:extLst>
              <c:ext xmlns:c16="http://schemas.microsoft.com/office/drawing/2014/chart" uri="{C3380CC4-5D6E-409C-BE32-E72D297353CC}">
                <c16:uniqueId val="{00000015-7167-4EDE-BBD3-8534AFC76D97}"/>
              </c:ext>
            </c:extLst>
          </c:dPt>
          <c:dPt>
            <c:idx val="11"/>
            <c:bubble3D val="0"/>
            <c:spPr>
              <a:solidFill>
                <a:schemeClr val="accent5">
                  <a:shade val="58000"/>
                </a:schemeClr>
              </a:solidFill>
              <a:ln w="19050">
                <a:solidFill>
                  <a:schemeClr val="lt1"/>
                </a:solidFill>
              </a:ln>
              <a:effectLst/>
            </c:spPr>
            <c:extLst>
              <c:ext xmlns:c16="http://schemas.microsoft.com/office/drawing/2014/chart" uri="{C3380CC4-5D6E-409C-BE32-E72D297353CC}">
                <c16:uniqueId val="{00000017-7167-4EDE-BBD3-8534AFC76D97}"/>
              </c:ext>
            </c:extLst>
          </c:dPt>
          <c:dPt>
            <c:idx val="12"/>
            <c:bubble3D val="0"/>
            <c:spPr>
              <a:solidFill>
                <a:schemeClr val="accent5">
                  <a:shade val="62941"/>
                </a:schemeClr>
              </a:solidFill>
              <a:ln w="19050">
                <a:solidFill>
                  <a:schemeClr val="lt1"/>
                </a:solidFill>
              </a:ln>
              <a:effectLst/>
            </c:spPr>
            <c:extLst>
              <c:ext xmlns:c16="http://schemas.microsoft.com/office/drawing/2014/chart" uri="{C3380CC4-5D6E-409C-BE32-E72D297353CC}">
                <c16:uniqueId val="{00000019-7167-4EDE-BBD3-8534AFC76D97}"/>
              </c:ext>
            </c:extLst>
          </c:dPt>
          <c:dPt>
            <c:idx val="13"/>
            <c:bubble3D val="0"/>
            <c:spPr>
              <a:solidFill>
                <a:schemeClr val="accent5">
                  <a:shade val="54706"/>
                </a:schemeClr>
              </a:solidFill>
              <a:ln w="19050">
                <a:solidFill>
                  <a:schemeClr val="lt1"/>
                </a:solidFill>
              </a:ln>
              <a:effectLst/>
            </c:spPr>
            <c:extLst>
              <c:ext xmlns:c16="http://schemas.microsoft.com/office/drawing/2014/chart" uri="{C3380CC4-5D6E-409C-BE32-E72D297353CC}">
                <c16:uniqueId val="{0000001B-7167-4EDE-BBD3-8534AFC76D97}"/>
              </c:ext>
            </c:extLst>
          </c:dPt>
          <c:dPt>
            <c:idx val="14"/>
            <c:bubble3D val="0"/>
            <c:spPr>
              <a:solidFill>
                <a:schemeClr val="accent5">
                  <a:shade val="46471"/>
                </a:schemeClr>
              </a:solidFill>
              <a:ln w="19050">
                <a:solidFill>
                  <a:schemeClr val="lt1"/>
                </a:solidFill>
              </a:ln>
              <a:effectLst/>
            </c:spPr>
            <c:extLst>
              <c:ext xmlns:c16="http://schemas.microsoft.com/office/drawing/2014/chart" uri="{C3380CC4-5D6E-409C-BE32-E72D297353CC}">
                <c16:uniqueId val="{0000001D-7167-4EDE-BBD3-8534AFC76D97}"/>
              </c:ext>
            </c:extLst>
          </c:dPt>
          <c:dPt>
            <c:idx val="15"/>
            <c:bubble3D val="0"/>
            <c:spPr>
              <a:solidFill>
                <a:schemeClr val="accent5">
                  <a:shade val="38235"/>
                </a:schemeClr>
              </a:solidFill>
              <a:ln w="19050">
                <a:solidFill>
                  <a:schemeClr val="lt1"/>
                </a:solidFill>
              </a:ln>
              <a:effectLst/>
            </c:spPr>
            <c:extLst>
              <c:ext xmlns:c16="http://schemas.microsoft.com/office/drawing/2014/chart" uri="{C3380CC4-5D6E-409C-BE32-E72D297353CC}">
                <c16:uniqueId val="{0000001F-7167-4EDE-BBD3-8534AFC76D97}"/>
              </c:ext>
            </c:extLst>
          </c:dPt>
          <c:dPt>
            <c:idx val="16"/>
            <c:bubble3D val="0"/>
            <c:spPr>
              <a:solidFill>
                <a:schemeClr val="accent5">
                  <a:shade val="37778"/>
                </a:schemeClr>
              </a:solidFill>
              <a:ln w="19050">
                <a:solidFill>
                  <a:schemeClr val="lt1"/>
                </a:solidFill>
              </a:ln>
              <a:effectLst/>
            </c:spPr>
            <c:extLst>
              <c:ext xmlns:c16="http://schemas.microsoft.com/office/drawing/2014/chart" uri="{C3380CC4-5D6E-409C-BE32-E72D297353CC}">
                <c16:uniqueId val="{00000021-7167-4EDE-BBD3-8534AFC76D97}"/>
              </c:ext>
            </c:extLst>
          </c:dPt>
          <c:dLbls>
            <c:dLbl>
              <c:idx val="0"/>
              <c:layout>
                <c:manualLayout>
                  <c:x val="0.13209626450389"/>
                  <c:y val="-1.9451761465406801E-2"/>
                </c:manualLayout>
              </c:layou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1-7167-4EDE-BBD3-8534AFC76D97}"/>
                </c:ext>
              </c:extLst>
            </c:dLbl>
            <c:dLbl>
              <c:idx val="1"/>
              <c:layout>
                <c:manualLayout>
                  <c:x val="0.119711879882317"/>
                  <c:y val="4.7490521812066602E-2"/>
                </c:manualLayout>
              </c:layou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3-7167-4EDE-BBD3-8534AFC76D97}"/>
                </c:ext>
              </c:extLst>
            </c:dLbl>
            <c:dLbl>
              <c:idx val="2"/>
              <c:layout>
                <c:manualLayout>
                  <c:x val="-5.47834026580096E-2"/>
                  <c:y val="9.2916238327956396E-2"/>
                </c:manualLayout>
              </c:layou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5-7167-4EDE-BBD3-8534AFC76D97}"/>
                </c:ext>
              </c:extLst>
            </c:dLbl>
            <c:dLbl>
              <c:idx val="3"/>
              <c:layout>
                <c:manualLayout>
                  <c:x val="-0.10956680531601901"/>
                  <c:y val="3.0972079442652099E-2"/>
                </c:manualLayout>
              </c:layou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7-7167-4EDE-BBD3-8534AFC76D97}"/>
                </c:ext>
              </c:extLst>
            </c:dLbl>
            <c:dLbl>
              <c:idx val="4"/>
              <c:layout>
                <c:manualLayout>
                  <c:x val="-0.11565385005579799"/>
                  <c:y val="1.8583247665591301E-2"/>
                </c:manualLayout>
              </c:layou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9-7167-4EDE-BBD3-8534AFC76D97}"/>
                </c:ext>
              </c:extLst>
            </c:dLbl>
            <c:dLbl>
              <c:idx val="5"/>
              <c:delete val="1"/>
              <c:extLst>
                <c:ext xmlns:c15="http://schemas.microsoft.com/office/drawing/2012/chart" uri="{CE6537A1-D6FC-4f65-9D91-7224C49458BB}"/>
                <c:ext xmlns:c16="http://schemas.microsoft.com/office/drawing/2014/chart" uri="{C3380CC4-5D6E-409C-BE32-E72D297353CC}">
                  <c16:uniqueId val="{0000000B-7167-4EDE-BBD3-8534AFC76D97}"/>
                </c:ext>
              </c:extLst>
            </c:dLbl>
            <c:dLbl>
              <c:idx val="6"/>
              <c:delete val="1"/>
              <c:extLst>
                <c:ext xmlns:c15="http://schemas.microsoft.com/office/drawing/2012/chart" uri="{CE6537A1-D6FC-4f65-9D91-7224C49458BB}"/>
                <c:ext xmlns:c16="http://schemas.microsoft.com/office/drawing/2014/chart" uri="{C3380CC4-5D6E-409C-BE32-E72D297353CC}">
                  <c16:uniqueId val="{0000000D-7167-4EDE-BBD3-8534AFC76D97}"/>
                </c:ext>
              </c:extLst>
            </c:dLbl>
            <c:dLbl>
              <c:idx val="7"/>
              <c:delete val="1"/>
              <c:extLst>
                <c:ext xmlns:c15="http://schemas.microsoft.com/office/drawing/2012/chart" uri="{CE6537A1-D6FC-4f65-9D91-7224C49458BB}"/>
                <c:ext xmlns:c16="http://schemas.microsoft.com/office/drawing/2014/chart" uri="{C3380CC4-5D6E-409C-BE32-E72D297353CC}">
                  <c16:uniqueId val="{0000000F-7167-4EDE-BBD3-8534AFC76D97}"/>
                </c:ext>
              </c:extLst>
            </c:dLbl>
            <c:dLbl>
              <c:idx val="8"/>
              <c:delete val="1"/>
              <c:extLst>
                <c:ext xmlns:c15="http://schemas.microsoft.com/office/drawing/2012/chart" uri="{CE6537A1-D6FC-4f65-9D91-7224C49458BB}"/>
                <c:ext xmlns:c16="http://schemas.microsoft.com/office/drawing/2014/chart" uri="{C3380CC4-5D6E-409C-BE32-E72D297353CC}">
                  <c16:uniqueId val="{00000011-7167-4EDE-BBD3-8534AFC76D97}"/>
                </c:ext>
              </c:extLst>
            </c:dLbl>
            <c:dLbl>
              <c:idx val="9"/>
              <c:delete val="1"/>
              <c:extLst>
                <c:ext xmlns:c15="http://schemas.microsoft.com/office/drawing/2012/chart" uri="{CE6537A1-D6FC-4f65-9D91-7224C49458BB}"/>
                <c:ext xmlns:c16="http://schemas.microsoft.com/office/drawing/2014/chart" uri="{C3380CC4-5D6E-409C-BE32-E72D297353CC}">
                  <c16:uniqueId val="{00000013-7167-4EDE-BBD3-8534AFC76D97}"/>
                </c:ext>
              </c:extLst>
            </c:dLbl>
            <c:dLbl>
              <c:idx val="10"/>
              <c:delete val="1"/>
              <c:extLst>
                <c:ext xmlns:c15="http://schemas.microsoft.com/office/drawing/2012/chart" uri="{CE6537A1-D6FC-4f65-9D91-7224C49458BB}"/>
                <c:ext xmlns:c16="http://schemas.microsoft.com/office/drawing/2014/chart" uri="{C3380CC4-5D6E-409C-BE32-E72D297353CC}">
                  <c16:uniqueId val="{00000015-7167-4EDE-BBD3-8534AFC76D97}"/>
                </c:ext>
              </c:extLst>
            </c:dLbl>
            <c:dLbl>
              <c:idx val="11"/>
              <c:delete val="1"/>
              <c:extLst>
                <c:ext xmlns:c15="http://schemas.microsoft.com/office/drawing/2012/chart" uri="{CE6537A1-D6FC-4f65-9D91-7224C49458BB}"/>
                <c:ext xmlns:c16="http://schemas.microsoft.com/office/drawing/2014/chart" uri="{C3380CC4-5D6E-409C-BE32-E72D297353CC}">
                  <c16:uniqueId val="{00000017-7167-4EDE-BBD3-8534AFC76D97}"/>
                </c:ext>
              </c:extLst>
            </c:dLbl>
            <c:dLbl>
              <c:idx val="12"/>
              <c:delete val="1"/>
              <c:extLst>
                <c:ext xmlns:c15="http://schemas.microsoft.com/office/drawing/2012/chart" uri="{CE6537A1-D6FC-4f65-9D91-7224C49458BB}"/>
                <c:ext xmlns:c16="http://schemas.microsoft.com/office/drawing/2014/chart" uri="{C3380CC4-5D6E-409C-BE32-E72D297353CC}">
                  <c16:uniqueId val="{00000019-7167-4EDE-BBD3-8534AFC76D97}"/>
                </c:ext>
              </c:extLst>
            </c:dLbl>
            <c:dLbl>
              <c:idx val="13"/>
              <c:delete val="1"/>
              <c:extLst>
                <c:ext xmlns:c15="http://schemas.microsoft.com/office/drawing/2012/chart" uri="{CE6537A1-D6FC-4f65-9D91-7224C49458BB}"/>
                <c:ext xmlns:c16="http://schemas.microsoft.com/office/drawing/2014/chart" uri="{C3380CC4-5D6E-409C-BE32-E72D297353CC}">
                  <c16:uniqueId val="{0000001B-7167-4EDE-BBD3-8534AFC76D97}"/>
                </c:ext>
              </c:extLst>
            </c:dLbl>
            <c:dLbl>
              <c:idx val="14"/>
              <c:delete val="1"/>
              <c:extLst>
                <c:ext xmlns:c15="http://schemas.microsoft.com/office/drawing/2012/chart" uri="{CE6537A1-D6FC-4f65-9D91-7224C49458BB}"/>
                <c:ext xmlns:c16="http://schemas.microsoft.com/office/drawing/2014/chart" uri="{C3380CC4-5D6E-409C-BE32-E72D297353CC}">
                  <c16:uniqueId val="{0000001D-7167-4EDE-BBD3-8534AFC76D97}"/>
                </c:ext>
              </c:extLst>
            </c:dLbl>
            <c:dLbl>
              <c:idx val="15"/>
              <c:delete val="1"/>
              <c:extLst>
                <c:ext xmlns:c15="http://schemas.microsoft.com/office/drawing/2012/chart" uri="{CE6537A1-D6FC-4f65-9D91-7224C49458BB}"/>
                <c:ext xmlns:c16="http://schemas.microsoft.com/office/drawing/2014/chart" uri="{C3380CC4-5D6E-409C-BE32-E72D297353CC}">
                  <c16:uniqueId val="{0000001F-7167-4EDE-BBD3-8534AFC76D97}"/>
                </c:ext>
              </c:extLst>
            </c:dLbl>
            <c:dLbl>
              <c:idx val="16"/>
              <c:delete val="1"/>
              <c:extLst>
                <c:ext xmlns:c15="http://schemas.microsoft.com/office/drawing/2012/chart" uri="{CE6537A1-D6FC-4f65-9D91-7224C49458BB}"/>
                <c:ext xmlns:c16="http://schemas.microsoft.com/office/drawing/2014/chart" uri="{C3380CC4-5D6E-409C-BE32-E72D297353CC}">
                  <c16:uniqueId val="{00000021-7167-4EDE-BBD3-8534AFC76D97}"/>
                </c:ext>
              </c:extLst>
            </c:dLbl>
            <c:spPr>
              <a:noFill/>
              <a:ln>
                <a:noFill/>
              </a:ln>
              <a:effectLst/>
            </c:spPr>
            <c:txPr>
              <a:bodyPr rot="0" spcFirstLastPara="1" vertOverflow="ellipsis" vert="horz" wrap="square" lIns="38100" tIns="19050" rIns="38100" bIns="19050" anchor="ctr" anchorCtr="1">
                <a:spAutoFit/>
              </a:bodyPr>
              <a:lstStyle/>
              <a:p>
                <a:pPr>
                  <a:defRPr lang="zh-CN" sz="1200" b="1" i="0" u="none" strike="noStrike" kern="1200" baseline="0">
                    <a:solidFill>
                      <a:srgbClr val="698ED0"/>
                    </a:solidFill>
                    <a:latin typeface="微软雅黑" panose="020B0503020204020204" pitchFamily="34" charset="-122"/>
                    <a:ea typeface="微软雅黑" panose="020B0503020204020204" pitchFamily="34" charset="-122"/>
                    <a:cs typeface="+mn-cs"/>
                  </a:defRPr>
                </a:pPr>
                <a:endParaRPr lang="zh-CN"/>
              </a:p>
            </c:txPr>
            <c:showLegendKey val="0"/>
            <c:showVal val="0"/>
            <c:showCatName val="1"/>
            <c:showSerName val="0"/>
            <c:showPercent val="1"/>
            <c:showBubbleSize val="0"/>
            <c:separator>
</c:separator>
            <c:showLeaderLines val="0"/>
            <c:extLst>
              <c:ext xmlns:c15="http://schemas.microsoft.com/office/drawing/2012/chart" uri="{CE6537A1-D6FC-4f65-9D91-7224C49458BB}"/>
            </c:extLst>
          </c:dLbls>
          <c:cat>
            <c:strRef>
              <c:f>'[pevc-投融事件.xlsx]Sheet3'!$G$5:$G$21</c:f>
              <c:strCache>
                <c:ptCount val="17"/>
                <c:pt idx="0">
                  <c:v>高端制造</c:v>
                </c:pt>
                <c:pt idx="1">
                  <c:v>企业服务</c:v>
                </c:pt>
                <c:pt idx="2">
                  <c:v>医疗健康</c:v>
                </c:pt>
                <c:pt idx="3">
                  <c:v>传统产业</c:v>
                </c:pt>
                <c:pt idx="4">
                  <c:v>智能硬件</c:v>
                </c:pt>
                <c:pt idx="5">
                  <c:v>汽车交通</c:v>
                </c:pt>
                <c:pt idx="6">
                  <c:v>本地生活</c:v>
                </c:pt>
                <c:pt idx="7">
                  <c:v>电子商务</c:v>
                </c:pt>
                <c:pt idx="8">
                  <c:v>文化传媒</c:v>
                </c:pt>
                <c:pt idx="9">
                  <c:v>房产服务</c:v>
                </c:pt>
                <c:pt idx="10">
                  <c:v>工具软件</c:v>
                </c:pt>
                <c:pt idx="11">
                  <c:v>互联网及电信服务</c:v>
                </c:pt>
                <c:pt idx="12">
                  <c:v>教育培训</c:v>
                </c:pt>
                <c:pt idx="13">
                  <c:v>金融服务</c:v>
                </c:pt>
                <c:pt idx="14">
                  <c:v>农业</c:v>
                </c:pt>
                <c:pt idx="15">
                  <c:v>物流</c:v>
                </c:pt>
                <c:pt idx="16">
                  <c:v>游戏</c:v>
                </c:pt>
              </c:strCache>
            </c:strRef>
          </c:cat>
          <c:val>
            <c:numRef>
              <c:f>'[pevc-投融事件.xlsx]Sheet3'!$H$5:$H$21</c:f>
              <c:numCache>
                <c:formatCode>General</c:formatCode>
                <c:ptCount val="17"/>
                <c:pt idx="0">
                  <c:v>35</c:v>
                </c:pt>
                <c:pt idx="1">
                  <c:v>34</c:v>
                </c:pt>
                <c:pt idx="2">
                  <c:v>19</c:v>
                </c:pt>
                <c:pt idx="3">
                  <c:v>14</c:v>
                </c:pt>
                <c:pt idx="4">
                  <c:v>13</c:v>
                </c:pt>
                <c:pt idx="5">
                  <c:v>9</c:v>
                </c:pt>
                <c:pt idx="6">
                  <c:v>6</c:v>
                </c:pt>
                <c:pt idx="7">
                  <c:v>3</c:v>
                </c:pt>
                <c:pt idx="8">
                  <c:v>2</c:v>
                </c:pt>
                <c:pt idx="9">
                  <c:v>1</c:v>
                </c:pt>
                <c:pt idx="10">
                  <c:v>1</c:v>
                </c:pt>
                <c:pt idx="11">
                  <c:v>1</c:v>
                </c:pt>
                <c:pt idx="12">
                  <c:v>1</c:v>
                </c:pt>
                <c:pt idx="13">
                  <c:v>1</c:v>
                </c:pt>
                <c:pt idx="14">
                  <c:v>1</c:v>
                </c:pt>
                <c:pt idx="15">
                  <c:v>1</c:v>
                </c:pt>
                <c:pt idx="16">
                  <c:v>1</c:v>
                </c:pt>
              </c:numCache>
            </c:numRef>
          </c:val>
          <c:extLst>
            <c:ext xmlns:c16="http://schemas.microsoft.com/office/drawing/2014/chart" uri="{C3380CC4-5D6E-409C-BE32-E72D297353CC}">
              <c16:uniqueId val="{00000022-7167-4EDE-BBD3-8534AFC76D97}"/>
            </c:ext>
          </c:extLst>
        </c:ser>
        <c:dLbls>
          <c:showLegendKey val="0"/>
          <c:showVal val="0"/>
          <c:showCatName val="0"/>
          <c:showSerName val="0"/>
          <c:showPercent val="0"/>
          <c:showBubbleSize val="0"/>
          <c:showLeaderLines val="0"/>
        </c:dLbls>
        <c:firstSliceAng val="0"/>
        <c:holeSize val="52"/>
      </c:doughnutChart>
      <c:spPr>
        <a:noFill/>
        <a:ln>
          <a:noFill/>
        </a:ln>
        <a:effectLst/>
      </c:spPr>
    </c:plotArea>
    <c:plotVisOnly val="1"/>
    <c:dispBlanksAs val="gap"/>
    <c:showDLblsOverMax val="0"/>
  </c:chart>
  <c:spPr>
    <a:noFill/>
    <a:ln w="9525" cap="flat" cmpd="sng" algn="ctr">
      <a:noFill/>
      <a:round/>
    </a:ln>
    <a:effectLst/>
  </c:spPr>
  <c:txPr>
    <a:bodyPr/>
    <a:lstStyle/>
    <a:p>
      <a:pPr>
        <a:defRPr lang="zh-CN"/>
      </a:pPr>
      <a:endParaRPr lang="zh-CN"/>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0136637396692"/>
          <c:y val="0.19731527974608501"/>
          <c:w val="0.46812867084899301"/>
          <c:h val="0.578338199371915"/>
        </c:manualLayout>
      </c:layout>
      <c:doughnutChart>
        <c:varyColors val="1"/>
        <c:dLbls>
          <c:showLegendKey val="0"/>
          <c:showVal val="0"/>
          <c:showCatName val="0"/>
          <c:showSerName val="0"/>
          <c:showPercent val="0"/>
          <c:showBubbleSize val="0"/>
          <c:showLeaderLines val="0"/>
        </c:dLbls>
        <c:firstSliceAng val="0"/>
        <c:holeSize val="52"/>
      </c:doughnutChart>
      <c:spPr>
        <a:noFill/>
        <a:ln>
          <a:noFill/>
        </a:ln>
        <a:effectLst/>
      </c:spPr>
    </c:plotArea>
    <c:plotVisOnly val="1"/>
    <c:dispBlanksAs val="gap"/>
    <c:showDLblsOverMax val="0"/>
  </c:chart>
  <c:spPr>
    <a:noFill/>
    <a:ln w="9525" cap="flat" cmpd="sng" algn="ctr">
      <a:noFill/>
      <a:round/>
    </a:ln>
    <a:effectLst/>
  </c:spPr>
  <c:txPr>
    <a:bodyPr/>
    <a:lstStyle/>
    <a:p>
      <a:pPr>
        <a:defRPr lang="zh-CN"/>
      </a:pPr>
      <a:endParaRPr lang="zh-CN"/>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0136637396692"/>
          <c:y val="0.19731527974608501"/>
          <c:w val="0.46812867084899301"/>
          <c:h val="0.578338199371915"/>
        </c:manualLayout>
      </c:layout>
      <c:doughnutChart>
        <c:varyColors val="1"/>
        <c:dLbls>
          <c:showLegendKey val="0"/>
          <c:showVal val="0"/>
          <c:showCatName val="0"/>
          <c:showSerName val="0"/>
          <c:showPercent val="0"/>
          <c:showBubbleSize val="0"/>
          <c:showLeaderLines val="0"/>
        </c:dLbls>
        <c:firstSliceAng val="0"/>
        <c:holeSize val="52"/>
      </c:doughnutChart>
      <c:spPr>
        <a:noFill/>
        <a:ln>
          <a:noFill/>
        </a:ln>
        <a:effectLst/>
      </c:spPr>
    </c:plotArea>
    <c:plotVisOnly val="1"/>
    <c:dispBlanksAs val="gap"/>
    <c:showDLblsOverMax val="0"/>
  </c:chart>
  <c:spPr>
    <a:noFill/>
    <a:ln w="9525" cap="flat" cmpd="sng" algn="ctr">
      <a:noFill/>
      <a:round/>
    </a:ln>
    <a:effectLst/>
  </c:spPr>
  <c:txPr>
    <a:bodyPr/>
    <a:lstStyle/>
    <a:p>
      <a:pPr>
        <a:defRPr lang="zh-CN"/>
      </a:pPr>
      <a:endParaRPr lang="zh-CN"/>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0250359913750399"/>
          <c:y val="0.21420493202830701"/>
          <c:w val="0.46812867084899301"/>
          <c:h val="0.578338199371915"/>
        </c:manualLayout>
      </c:layout>
      <c:doughnutChart>
        <c:varyColors val="1"/>
        <c:dLbls>
          <c:showLegendKey val="0"/>
          <c:showVal val="0"/>
          <c:showCatName val="0"/>
          <c:showSerName val="0"/>
          <c:showPercent val="0"/>
          <c:showBubbleSize val="0"/>
          <c:showLeaderLines val="0"/>
        </c:dLbls>
        <c:firstSliceAng val="0"/>
        <c:holeSize val="52"/>
      </c:doughnutChart>
      <c:spPr>
        <a:noFill/>
        <a:ln>
          <a:noFill/>
        </a:ln>
        <a:effectLst/>
      </c:spPr>
    </c:plotArea>
    <c:plotVisOnly val="1"/>
    <c:dispBlanksAs val="gap"/>
    <c:showDLblsOverMax val="0"/>
  </c:chart>
  <c:spPr>
    <a:noFill/>
    <a:ln w="9525" cap="flat" cmpd="sng" algn="ctr">
      <a:noFill/>
      <a:round/>
    </a:ln>
    <a:effectLst/>
  </c:spPr>
  <c:txPr>
    <a:bodyPr/>
    <a:lstStyle/>
    <a:p>
      <a:pPr>
        <a:defRPr lang="zh-CN"/>
      </a:pPr>
      <a:endParaRPr lang="zh-CN"/>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2373563782775199E-2"/>
          <c:y val="4.2486693792647197E-2"/>
          <c:w val="0.726161249140725"/>
          <c:h val="0.81867538838920695"/>
        </c:manualLayout>
      </c:layout>
      <c:barChart>
        <c:barDir val="bar"/>
        <c:grouping val="clustered"/>
        <c:varyColors val="0"/>
        <c:ser>
          <c:idx val="0"/>
          <c:order val="0"/>
          <c:spPr>
            <a:solidFill>
              <a:srgbClr val="FFC000"/>
            </a:solidFill>
            <a:ln>
              <a:noFill/>
            </a:ln>
            <a:effectLst/>
          </c:spPr>
          <c:invertIfNegative val="0"/>
          <c:dLbls>
            <c:numFmt formatCode="#,##0.00_);[Red]\(#,##0.00\)" sourceLinked="0"/>
            <c:spPr>
              <a:noFill/>
              <a:ln>
                <a:noFill/>
              </a:ln>
              <a:effectLst/>
            </c:spPr>
            <c:txPr>
              <a:bodyPr rot="0" spcFirstLastPara="0" vertOverflow="ellipsis" vert="horz" wrap="square" lIns="38100" tIns="19050" rIns="38100" bIns="19050" anchor="ctr" anchorCtr="1"/>
              <a:lstStyle/>
              <a:p>
                <a:pPr>
                  <a:defRPr lang="zh-CN" sz="12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'[pevc-投融事件.xlsx]Sheet2'!$G$4:$G$11</c:f>
              <c:strCache>
                <c:ptCount val="8"/>
                <c:pt idx="0">
                  <c:v>Angel</c:v>
                </c:pt>
                <c:pt idx="1">
                  <c:v>Pre-A</c:v>
                </c:pt>
                <c:pt idx="2">
                  <c:v>A</c:v>
                </c:pt>
                <c:pt idx="3">
                  <c:v>B</c:v>
                </c:pt>
                <c:pt idx="4">
                  <c:v>C</c:v>
                </c:pt>
                <c:pt idx="5">
                  <c:v>D</c:v>
                </c:pt>
                <c:pt idx="6">
                  <c:v>E</c:v>
                </c:pt>
                <c:pt idx="7">
                  <c:v>Strategy</c:v>
                </c:pt>
              </c:strCache>
            </c:strRef>
          </c:cat>
          <c:val>
            <c:numRef>
              <c:f>'[pevc-投融事件.xlsx]Sheet2'!$I$4:$I$11</c:f>
              <c:numCache>
                <c:formatCode>General</c:formatCode>
                <c:ptCount val="8"/>
                <c:pt idx="0">
                  <c:v>0.72</c:v>
                </c:pt>
                <c:pt idx="1">
                  <c:v>1.22</c:v>
                </c:pt>
                <c:pt idx="2">
                  <c:v>7.52</c:v>
                </c:pt>
                <c:pt idx="3">
                  <c:v>27.641999999999999</c:v>
                </c:pt>
                <c:pt idx="4">
                  <c:v>21.48</c:v>
                </c:pt>
                <c:pt idx="5">
                  <c:v>0.08</c:v>
                </c:pt>
                <c:pt idx="6">
                  <c:v>1</c:v>
                </c:pt>
                <c:pt idx="7">
                  <c:v>700.52599999999995</c:v>
                </c:pt>
              </c:numCache>
            </c:numRef>
          </c:val>
          <c:extLst>
            <c:ext xmlns:c16="http://schemas.microsoft.com/office/drawing/2014/chart" uri="{C3380CC4-5D6E-409C-BE32-E72D297353CC}">
              <c16:uniqueId val="{00000000-B6C6-414B-AD84-1105FDB923D9}"/>
            </c:ext>
          </c:extLst>
        </c:ser>
        <c:dLbls>
          <c:showLegendKey val="0"/>
          <c:showVal val="0"/>
          <c:showCatName val="0"/>
          <c:showSerName val="0"/>
          <c:showPercent val="0"/>
          <c:showBubbleSize val="0"/>
        </c:dLbls>
        <c:gapWidth val="182"/>
        <c:overlap val="-100"/>
        <c:axId val="433333452"/>
        <c:axId val="746568612"/>
      </c:barChart>
      <c:catAx>
        <c:axId val="433333452"/>
        <c:scaling>
          <c:orientation val="maxMin"/>
        </c:scaling>
        <c:delete val="1"/>
        <c:axPos val="l"/>
        <c:numFmt formatCode="General" sourceLinked="0"/>
        <c:majorTickMark val="none"/>
        <c:minorTickMark val="none"/>
        <c:tickLblPos val="nextTo"/>
        <c:crossAx val="746568612"/>
        <c:crosses val="autoZero"/>
        <c:auto val="1"/>
        <c:lblAlgn val="ctr"/>
        <c:lblOffset val="100"/>
        <c:noMultiLvlLbl val="0"/>
      </c:catAx>
      <c:valAx>
        <c:axId val="746568612"/>
        <c:scaling>
          <c:orientation val="minMax"/>
        </c:scaling>
        <c:delete val="0"/>
        <c:axPos val="t"/>
        <c:numFmt formatCode="General" sourceLinked="1"/>
        <c:majorTickMark val="none"/>
        <c:minorTickMark val="none"/>
        <c:tickLblPos val="high"/>
        <c:spPr>
          <a:noFill/>
          <a:ln>
            <a:noFill/>
          </a:ln>
          <a:effectLst/>
        </c:spPr>
        <c:txPr>
          <a:bodyPr rot="-60000000" spcFirstLastPara="0" vertOverflow="ellipsis" vert="horz" wrap="square" anchor="ctr" anchorCtr="1"/>
          <a:lstStyle/>
          <a:p>
            <a:pPr>
              <a:defRPr lang="zh-CN" sz="12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endParaRPr lang="zh-CN"/>
          </a:p>
        </c:txPr>
        <c:crossAx val="433333452"/>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lang="zh-CN" sz="1200">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endParaRPr lang="zh-CN"/>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283723522853999"/>
          <c:y val="5.1177072671443197E-3"/>
          <c:w val="0.78368171683389098"/>
          <c:h val="0.85025588536335694"/>
        </c:manualLayout>
      </c:layout>
      <c:barChart>
        <c:barDir val="bar"/>
        <c:grouping val="clustered"/>
        <c:varyColors val="0"/>
        <c:ser>
          <c:idx val="0"/>
          <c:order val="0"/>
          <c:spPr>
            <a:solidFill>
              <a:srgbClr val="5357E2"/>
            </a:solidFill>
            <a:ln>
              <a:noFill/>
            </a:ln>
            <a:effectLst/>
          </c:spPr>
          <c:invertIfNegative val="0"/>
          <c:dLbls>
            <c:dLbl>
              <c:idx val="0"/>
              <c:tx>
                <c:rich>
                  <a:bodyPr/>
                  <a:lstStyle/>
                  <a:p>
                    <a:r>
                      <a:rPr lang="en-US" altLang="zh-CN"/>
                      <a:t>5</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54A4-4E79-8011-352593AE0785}"/>
                </c:ext>
              </c:extLst>
            </c:dLbl>
            <c:dLbl>
              <c:idx val="1"/>
              <c:tx>
                <c:rich>
                  <a:bodyPr/>
                  <a:lstStyle/>
                  <a:p>
                    <a:r>
                      <a:rPr lang="en-US" altLang="zh-CN"/>
                      <a:t>9</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54A4-4E79-8011-352593AE0785}"/>
                </c:ext>
              </c:extLst>
            </c:dLbl>
            <c:dLbl>
              <c:idx val="2"/>
              <c:tx>
                <c:rich>
                  <a:bodyPr/>
                  <a:lstStyle/>
                  <a:p>
                    <a:r>
                      <a:rPr lang="en-US" altLang="zh-CN"/>
                      <a:t>25</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54A4-4E79-8011-352593AE0785}"/>
                </c:ext>
              </c:extLst>
            </c:dLbl>
            <c:dLbl>
              <c:idx val="3"/>
              <c:layout>
                <c:manualLayout>
                  <c:x val="1.9509476031215199E-3"/>
                  <c:y val="0"/>
                </c:manualLayout>
              </c:layout>
              <c:tx>
                <c:rich>
                  <a:bodyPr/>
                  <a:lstStyle/>
                  <a:p>
                    <a:r>
                      <a:rPr lang="en-US" altLang="zh-CN"/>
                      <a:t>39</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54A4-4E79-8011-352593AE0785}"/>
                </c:ext>
              </c:extLst>
            </c:dLbl>
            <c:dLbl>
              <c:idx val="4"/>
              <c:tx>
                <c:rich>
                  <a:bodyPr/>
                  <a:lstStyle/>
                  <a:p>
                    <a:r>
                      <a:rPr lang="en-US" altLang="zh-CN"/>
                      <a:t>11</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54A4-4E79-8011-352593AE0785}"/>
                </c:ext>
              </c:extLst>
            </c:dLbl>
            <c:dLbl>
              <c:idx val="5"/>
              <c:tx>
                <c:rich>
                  <a:bodyPr/>
                  <a:lstStyle/>
                  <a:p>
                    <a:r>
                      <a:rPr lang="en-US" altLang="zh-CN"/>
                      <a:t>3</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54A4-4E79-8011-352593AE0785}"/>
                </c:ext>
              </c:extLst>
            </c:dLbl>
            <c:dLbl>
              <c:idx val="6"/>
              <c:tx>
                <c:rich>
                  <a:bodyPr/>
                  <a:lstStyle/>
                  <a:p>
                    <a:r>
                      <a:rPr lang="en-US" altLang="zh-CN"/>
                      <a:t>2</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54A4-4E79-8011-352593AE0785}"/>
                </c:ext>
              </c:extLst>
            </c:dLbl>
            <c:dLbl>
              <c:idx val="7"/>
              <c:tx>
                <c:rich>
                  <a:bodyPr/>
                  <a:lstStyle/>
                  <a:p>
                    <a:r>
                      <a:rPr lang="en-US" altLang="zh-CN"/>
                      <a:t>49</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54A4-4E79-8011-352593AE0785}"/>
                </c:ext>
              </c:extLst>
            </c:dLbl>
            <c:spPr>
              <a:noFill/>
              <a:ln>
                <a:noFill/>
              </a:ln>
              <a:effectLst/>
            </c:spPr>
            <c:txPr>
              <a:bodyPr rot="0" spcFirstLastPara="0" vertOverflow="ellipsis" vert="horz" wrap="square" lIns="38100" tIns="19050" rIns="38100" bIns="19050" anchor="ctr" anchorCtr="1"/>
              <a:lstStyle/>
              <a:p>
                <a:pPr>
                  <a:defRPr lang="zh-CN" sz="12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'[pevc-投融事件.xlsx]Sheet2'!$E$4:$E$11</c:f>
              <c:strCache>
                <c:ptCount val="8"/>
                <c:pt idx="0">
                  <c:v>Angel</c:v>
                </c:pt>
                <c:pt idx="1">
                  <c:v>Pre-A</c:v>
                </c:pt>
                <c:pt idx="2">
                  <c:v>A</c:v>
                </c:pt>
                <c:pt idx="3">
                  <c:v>B</c:v>
                </c:pt>
                <c:pt idx="4">
                  <c:v>C</c:v>
                </c:pt>
                <c:pt idx="5">
                  <c:v>D</c:v>
                </c:pt>
                <c:pt idx="6">
                  <c:v>E</c:v>
                </c:pt>
                <c:pt idx="7">
                  <c:v>Strategy</c:v>
                </c:pt>
              </c:strCache>
            </c:strRef>
          </c:cat>
          <c:val>
            <c:numRef>
              <c:f>'[pevc-投融事件.xlsx]Sheet2'!$F$4:$F$11</c:f>
              <c:numCache>
                <c:formatCode>General</c:formatCode>
                <c:ptCount val="8"/>
                <c:pt idx="0">
                  <c:v>-5</c:v>
                </c:pt>
                <c:pt idx="1">
                  <c:v>-9</c:v>
                </c:pt>
                <c:pt idx="2">
                  <c:v>-25</c:v>
                </c:pt>
                <c:pt idx="3">
                  <c:v>-39</c:v>
                </c:pt>
                <c:pt idx="4">
                  <c:v>-11</c:v>
                </c:pt>
                <c:pt idx="5">
                  <c:v>-3</c:v>
                </c:pt>
                <c:pt idx="6">
                  <c:v>-2</c:v>
                </c:pt>
                <c:pt idx="7">
                  <c:v>-49</c:v>
                </c:pt>
              </c:numCache>
            </c:numRef>
          </c:val>
          <c:extLst>
            <c:ext xmlns:c16="http://schemas.microsoft.com/office/drawing/2014/chart" uri="{C3380CC4-5D6E-409C-BE32-E72D297353CC}">
              <c16:uniqueId val="{00000008-54A4-4E79-8011-352593AE0785}"/>
            </c:ext>
          </c:extLst>
        </c:ser>
        <c:dLbls>
          <c:showLegendKey val="0"/>
          <c:showVal val="0"/>
          <c:showCatName val="0"/>
          <c:showSerName val="0"/>
          <c:showPercent val="0"/>
          <c:showBubbleSize val="0"/>
        </c:dLbls>
        <c:gapWidth val="182"/>
        <c:axId val="868987714"/>
        <c:axId val="173592884"/>
      </c:barChart>
      <c:catAx>
        <c:axId val="868987714"/>
        <c:scaling>
          <c:orientation val="maxMin"/>
        </c:scaling>
        <c:delete val="0"/>
        <c:axPos val="l"/>
        <c:numFmt formatCode="General" sourceLinked="0"/>
        <c:majorTickMark val="none"/>
        <c:minorTickMark val="none"/>
        <c:tickLblPos val="low"/>
        <c:spPr>
          <a:noFill/>
          <a:ln w="9525" cap="flat" cmpd="sng" algn="ctr">
            <a:noFill/>
            <a:round/>
          </a:ln>
          <a:effectLst/>
        </c:spPr>
        <c:txPr>
          <a:bodyPr rot="-60000000" spcFirstLastPara="0" vertOverflow="ellipsis" vert="horz" wrap="square" anchor="ctr" anchorCtr="1"/>
          <a:lstStyle/>
          <a:p>
            <a:pPr>
              <a:defRPr lang="zh-CN" sz="12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endParaRPr lang="zh-CN"/>
          </a:p>
        </c:txPr>
        <c:crossAx val="173592884"/>
        <c:crosses val="autoZero"/>
        <c:auto val="1"/>
        <c:lblAlgn val="ctr"/>
        <c:lblOffset val="100"/>
        <c:noMultiLvlLbl val="0"/>
      </c:catAx>
      <c:valAx>
        <c:axId val="173592884"/>
        <c:scaling>
          <c:orientation val="minMax"/>
        </c:scaling>
        <c:delete val="0"/>
        <c:axPos val="t"/>
        <c:numFmt formatCode="General" sourceLinked="1"/>
        <c:majorTickMark val="none"/>
        <c:minorTickMark val="none"/>
        <c:tickLblPos val="high"/>
        <c:spPr>
          <a:noFill/>
          <a:ln>
            <a:noFill/>
          </a:ln>
          <a:effectLst/>
        </c:spPr>
        <c:txPr>
          <a:bodyPr rot="-60000000" spcFirstLastPara="0" vertOverflow="ellipsis" vert="horz" wrap="square" anchor="ctr" anchorCtr="1"/>
          <a:lstStyle/>
          <a:p>
            <a:pPr>
              <a:defRPr lang="zh-CN" sz="12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endParaRPr lang="zh-CN"/>
          </a:p>
        </c:txPr>
        <c:crossAx val="868987714"/>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lang="zh-CN" sz="1200">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endParaRPr lang="zh-CN"/>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zh-CN" sz="144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r>
              <a:rPr lang="en-US" dirty="0"/>
              <a:t>2021</a:t>
            </a:r>
            <a:r>
              <a:rPr lang="zh-CN" dirty="0"/>
              <a:t>年</a:t>
            </a:r>
            <a:r>
              <a:rPr lang="en-US" altLang="zh-CN" dirty="0"/>
              <a:t>4</a:t>
            </a:r>
            <a:r>
              <a:rPr lang="zh-CN" dirty="0"/>
              <a:t>月</a:t>
            </a:r>
            <a:r>
              <a:rPr lang="en-US" dirty="0"/>
              <a:t>-2022</a:t>
            </a:r>
            <a:r>
              <a:rPr lang="zh-CN" dirty="0"/>
              <a:t>年</a:t>
            </a:r>
            <a:r>
              <a:rPr lang="en-US" altLang="zh-CN" dirty="0"/>
              <a:t>4</a:t>
            </a:r>
            <a:r>
              <a:rPr lang="zh-CN" dirty="0"/>
              <a:t>月</a:t>
            </a:r>
            <a:r>
              <a:rPr lang="en-US" dirty="0"/>
              <a:t>A</a:t>
            </a:r>
            <a:r>
              <a:rPr lang="zh-CN" dirty="0"/>
              <a:t>股</a:t>
            </a:r>
            <a:r>
              <a:rPr lang="en-US" dirty="0"/>
              <a:t>IPO</a:t>
            </a:r>
            <a:r>
              <a:rPr lang="zh-CN" dirty="0"/>
              <a:t>情况及退出基金数量</a:t>
            </a:r>
          </a:p>
        </c:rich>
      </c:tx>
      <c:layout>
        <c:manualLayout>
          <c:xMode val="edge"/>
          <c:yMode val="edge"/>
          <c:x val="0.25864712722812699"/>
          <c:y val="0"/>
        </c:manualLayout>
      </c:layout>
      <c:overlay val="0"/>
      <c:spPr>
        <a:noFill/>
        <a:ln>
          <a:noFill/>
        </a:ln>
        <a:effectLst/>
      </c:spPr>
      <c:txPr>
        <a:bodyPr rot="0" spcFirstLastPara="1" vertOverflow="ellipsis" vert="horz" wrap="square" anchor="ctr" anchorCtr="1"/>
        <a:lstStyle/>
        <a:p>
          <a:pPr>
            <a:defRPr lang="zh-CN" sz="144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title>
    <c:autoTitleDeleted val="0"/>
    <c:plotArea>
      <c:layout>
        <c:manualLayout>
          <c:layoutTarget val="inner"/>
          <c:xMode val="edge"/>
          <c:yMode val="edge"/>
          <c:x val="8.3998173654488306E-2"/>
          <c:y val="0.179484129169349"/>
          <c:w val="0.83531215468015096"/>
          <c:h val="0.72286524559381904"/>
        </c:manualLayout>
      </c:layout>
      <c:areaChart>
        <c:grouping val="standard"/>
        <c:varyColors val="0"/>
        <c:ser>
          <c:idx val="1"/>
          <c:order val="1"/>
          <c:tx>
            <c:strRef>
              <c:f>数据汇总!$C$1</c:f>
              <c:strCache>
                <c:ptCount val="1"/>
                <c:pt idx="0">
                  <c:v>募集资金（亿元）</c:v>
                </c:pt>
              </c:strCache>
            </c:strRef>
          </c:tx>
          <c:spPr>
            <a:solidFill>
              <a:schemeClr val="bg1">
                <a:lumMod val="75000"/>
              </a:schemeClr>
            </a:solidFill>
            <a:ln>
              <a:noFill/>
            </a:ln>
            <a:effectLst/>
          </c:spPr>
          <c:dLbls>
            <c:dLbl>
              <c:idx val="0"/>
              <c:layout>
                <c:manualLayout>
                  <c:x val="-1.4695077149155199E-3"/>
                  <c:y val="-5.808985906576869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3A9-4D6D-8E1B-9D43DCC5ACE5}"/>
                </c:ext>
              </c:extLst>
            </c:dLbl>
            <c:dLbl>
              <c:idx val="1"/>
              <c:layout>
                <c:manualLayout>
                  <c:x val="-2.69406635526066E-17"/>
                  <c:y val="-6.97078308789224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3A9-4D6D-8E1B-9D43DCC5ACE5}"/>
                </c:ext>
              </c:extLst>
            </c:dLbl>
            <c:dLbl>
              <c:idx val="2"/>
              <c:layout>
                <c:manualLayout>
                  <c:x val="0"/>
                  <c:y val="-9.681643177628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3A9-4D6D-8E1B-9D43DCC5ACE5}"/>
                </c:ext>
              </c:extLst>
            </c:dLbl>
            <c:dLbl>
              <c:idx val="3"/>
              <c:layout>
                <c:manualLayout>
                  <c:x val="2.9390154298310099E-3"/>
                  <c:y val="-0.1006890890473319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3A9-4D6D-8E1B-9D43DCC5ACE5}"/>
                </c:ext>
              </c:extLst>
            </c:dLbl>
            <c:dLbl>
              <c:idx val="4"/>
              <c:layout>
                <c:manualLayout>
                  <c:x val="2.9390154298310101E-2"/>
                  <c:y val="-0.3136852389551509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3A9-4D6D-8E1B-9D43DCC5ACE5}"/>
                </c:ext>
              </c:extLst>
            </c:dLbl>
            <c:dLbl>
              <c:idx val="5"/>
              <c:layout>
                <c:manualLayout>
                  <c:x val="1.6164584864070498E-2"/>
                  <c:y val="-0.2401047508051769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3A9-4D6D-8E1B-9D43DCC5ACE5}"/>
                </c:ext>
              </c:extLst>
            </c:dLbl>
            <c:dLbl>
              <c:idx val="6"/>
              <c:layout>
                <c:manualLayout>
                  <c:x val="0"/>
                  <c:y val="-0.1549062908420499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3A9-4D6D-8E1B-9D43DCC5ACE5}"/>
                </c:ext>
              </c:extLst>
            </c:dLbl>
            <c:dLbl>
              <c:idx val="7"/>
              <c:layout>
                <c:manualLayout>
                  <c:x val="4.1146216017633998E-2"/>
                  <c:y val="-0.2943219525998950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3A9-4D6D-8E1B-9D43DCC5ACE5}"/>
                </c:ext>
              </c:extLst>
            </c:dLbl>
            <c:dLbl>
              <c:idx val="8"/>
              <c:layout>
                <c:manualLayout>
                  <c:x val="2.9390154298310099E-3"/>
                  <c:y val="-0.1200523754025890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3A9-4D6D-8E1B-9D43DCC5ACE5}"/>
                </c:ext>
              </c:extLst>
            </c:dLbl>
            <c:dLbl>
              <c:idx val="9"/>
              <c:layout>
                <c:manualLayout>
                  <c:x val="4.40852314474651E-3"/>
                  <c:y val="-0.1549062908420499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3A9-4D6D-8E1B-9D43DCC5ACE5}"/>
                </c:ext>
              </c:extLst>
            </c:dLbl>
            <c:dLbl>
              <c:idx val="10"/>
              <c:layout>
                <c:manualLayout>
                  <c:x val="1.4695077149155E-3"/>
                  <c:y val="-0.1394156617578450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43A9-4D6D-8E1B-9D43DCC5ACE5}"/>
                </c:ext>
              </c:extLst>
            </c:dLbl>
            <c:dLbl>
              <c:idx val="11"/>
              <c:layout>
                <c:manualLayout>
                  <c:x val="-4.40852314474651E-3"/>
                  <c:y val="-0.2981946098709459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43A9-4D6D-8E1B-9D43DCC5ACE5}"/>
                </c:ext>
              </c:extLst>
            </c:dLbl>
            <c:dLbl>
              <c:idx val="12"/>
              <c:layout>
                <c:manualLayout>
                  <c:x val="5.8780308596619096E-3"/>
                  <c:y val="-0.3330485253104070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43A9-4D6D-8E1B-9D43DCC5ACE5}"/>
                </c:ext>
              </c:extLst>
            </c:dLbl>
            <c:spPr>
              <a:noFill/>
              <a:ln>
                <a:noFill/>
              </a:ln>
              <a:effectLst/>
            </c:spPr>
            <c:txPr>
              <a:bodyPr rot="0" spcFirstLastPara="1" vertOverflow="overflow" horzOverflow="overflow" vert="horz" wrap="square" lIns="38100" tIns="19050" rIns="38100" bIns="19050" anchor="t" anchorCtr="0">
                <a:spAutoFit/>
              </a:bodyPr>
              <a:lstStyle/>
              <a:p>
                <a:pPr>
                  <a:defRPr lang="zh-CN" sz="12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数据汇总!$A$38:$A$50</c:f>
              <c:numCache>
                <c:formatCode>yyyy/mm</c:formatCode>
                <c:ptCount val="13"/>
                <c:pt idx="0">
                  <c:v>44308</c:v>
                </c:pt>
                <c:pt idx="1">
                  <c:v>44344</c:v>
                </c:pt>
                <c:pt idx="2">
                  <c:v>44348</c:v>
                </c:pt>
                <c:pt idx="3">
                  <c:v>44408</c:v>
                </c:pt>
                <c:pt idx="4">
                  <c:v>44439</c:v>
                </c:pt>
                <c:pt idx="5">
                  <c:v>44440</c:v>
                </c:pt>
                <c:pt idx="6">
                  <c:v>44500</c:v>
                </c:pt>
                <c:pt idx="7">
                  <c:v>44530</c:v>
                </c:pt>
                <c:pt idx="8">
                  <c:v>44561</c:v>
                </c:pt>
                <c:pt idx="9">
                  <c:v>44592</c:v>
                </c:pt>
                <c:pt idx="10">
                  <c:v>44593</c:v>
                </c:pt>
                <c:pt idx="11">
                  <c:v>44621</c:v>
                </c:pt>
                <c:pt idx="12">
                  <c:v>44652</c:v>
                </c:pt>
              </c:numCache>
            </c:numRef>
          </c:cat>
          <c:val>
            <c:numRef>
              <c:f>数据汇总!$C$38:$C$50</c:f>
              <c:numCache>
                <c:formatCode>0</c:formatCode>
                <c:ptCount val="13"/>
                <c:pt idx="0">
                  <c:v>340</c:v>
                </c:pt>
                <c:pt idx="1">
                  <c:v>958</c:v>
                </c:pt>
                <c:pt idx="2">
                  <c:v>561.45000000000005</c:v>
                </c:pt>
                <c:pt idx="3">
                  <c:v>287.82</c:v>
                </c:pt>
                <c:pt idx="4">
                  <c:v>914.95640000000003</c:v>
                </c:pt>
                <c:pt idx="5">
                  <c:v>315.5</c:v>
                </c:pt>
                <c:pt idx="6">
                  <c:v>394.46620000000001</c:v>
                </c:pt>
                <c:pt idx="7">
                  <c:v>381.78</c:v>
                </c:pt>
                <c:pt idx="8">
                  <c:v>861.7</c:v>
                </c:pt>
                <c:pt idx="9">
                  <c:v>1092.1475</c:v>
                </c:pt>
                <c:pt idx="10">
                  <c:v>205.92599999999999</c:v>
                </c:pt>
                <c:pt idx="11">
                  <c:v>500.17430000000002</c:v>
                </c:pt>
                <c:pt idx="12">
                  <c:v>791</c:v>
                </c:pt>
              </c:numCache>
            </c:numRef>
          </c:val>
          <c:extLst>
            <c:ext xmlns:c16="http://schemas.microsoft.com/office/drawing/2014/chart" uri="{C3380CC4-5D6E-409C-BE32-E72D297353CC}">
              <c16:uniqueId val="{0000000D-43A9-4D6D-8E1B-9D43DCC5ACE5}"/>
            </c:ext>
          </c:extLst>
        </c:ser>
        <c:dLbls>
          <c:showLegendKey val="0"/>
          <c:showVal val="0"/>
          <c:showCatName val="0"/>
          <c:showSerName val="0"/>
          <c:showPercent val="0"/>
          <c:showBubbleSize val="0"/>
        </c:dLbls>
        <c:axId val="751323792"/>
        <c:axId val="751325104"/>
      </c:areaChart>
      <c:lineChart>
        <c:grouping val="standard"/>
        <c:varyColors val="0"/>
        <c:ser>
          <c:idx val="0"/>
          <c:order val="0"/>
          <c:tx>
            <c:strRef>
              <c:f>数据汇总!$B$1</c:f>
              <c:strCache>
                <c:ptCount val="1"/>
                <c:pt idx="0">
                  <c:v>IPO数量</c:v>
                </c:pt>
              </c:strCache>
            </c:strRef>
          </c:tx>
          <c:spPr>
            <a:ln w="19050" cap="rnd">
              <a:solidFill>
                <a:srgbClr val="0070C0"/>
              </a:solidFill>
              <a:round/>
            </a:ln>
            <a:effectLst/>
          </c:spPr>
          <c:marker>
            <c:symbol val="none"/>
          </c:marker>
          <c:dLbls>
            <c:dLbl>
              <c:idx val="12"/>
              <c:layout>
                <c:manualLayout>
                  <c:x val="-2.2828860205846901E-2"/>
                  <c:y val="2.8241429382552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43A9-4D6D-8E1B-9D43DCC5ACE5}"/>
                </c:ext>
              </c:extLst>
            </c:dLbl>
            <c:spPr>
              <a:noFill/>
              <a:ln>
                <a:noFill/>
              </a:ln>
              <a:effectLst/>
            </c:spPr>
            <c:txPr>
              <a:bodyPr rot="0" spcFirstLastPara="1" vertOverflow="ellipsis" vert="horz" wrap="square" lIns="38100" tIns="19050" rIns="38100" bIns="19050" anchor="ctr" anchorCtr="1"/>
              <a:lstStyle/>
              <a:p>
                <a:pPr>
                  <a:defRPr lang="zh-CN" sz="1200" b="0" i="0" u="none" strike="noStrike" kern="1200" baseline="0">
                    <a:solidFill>
                      <a:srgbClr val="417EC1"/>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数据汇总!$A$38:$A$50</c:f>
              <c:numCache>
                <c:formatCode>yyyy/mm</c:formatCode>
                <c:ptCount val="13"/>
                <c:pt idx="0">
                  <c:v>44308</c:v>
                </c:pt>
                <c:pt idx="1">
                  <c:v>44344</c:v>
                </c:pt>
                <c:pt idx="2">
                  <c:v>44348</c:v>
                </c:pt>
                <c:pt idx="3">
                  <c:v>44408</c:v>
                </c:pt>
                <c:pt idx="4">
                  <c:v>44439</c:v>
                </c:pt>
                <c:pt idx="5">
                  <c:v>44440</c:v>
                </c:pt>
                <c:pt idx="6">
                  <c:v>44500</c:v>
                </c:pt>
                <c:pt idx="7">
                  <c:v>44530</c:v>
                </c:pt>
                <c:pt idx="8">
                  <c:v>44561</c:v>
                </c:pt>
                <c:pt idx="9">
                  <c:v>44592</c:v>
                </c:pt>
                <c:pt idx="10">
                  <c:v>44593</c:v>
                </c:pt>
                <c:pt idx="11">
                  <c:v>44621</c:v>
                </c:pt>
                <c:pt idx="12">
                  <c:v>44652</c:v>
                </c:pt>
              </c:numCache>
            </c:numRef>
          </c:cat>
          <c:val>
            <c:numRef>
              <c:f>数据汇总!$B$38:$B$50</c:f>
              <c:numCache>
                <c:formatCode>General</c:formatCode>
                <c:ptCount val="13"/>
                <c:pt idx="0">
                  <c:v>50</c:v>
                </c:pt>
                <c:pt idx="1">
                  <c:v>41</c:v>
                </c:pt>
                <c:pt idx="2">
                  <c:v>49</c:v>
                </c:pt>
                <c:pt idx="3">
                  <c:v>48</c:v>
                </c:pt>
                <c:pt idx="4">
                  <c:v>40</c:v>
                </c:pt>
                <c:pt idx="5">
                  <c:v>40</c:v>
                </c:pt>
                <c:pt idx="6">
                  <c:v>32</c:v>
                </c:pt>
                <c:pt idx="7">
                  <c:v>47</c:v>
                </c:pt>
                <c:pt idx="8">
                  <c:v>45</c:v>
                </c:pt>
                <c:pt idx="9">
                  <c:v>32</c:v>
                </c:pt>
                <c:pt idx="10">
                  <c:v>17</c:v>
                </c:pt>
                <c:pt idx="11">
                  <c:v>37</c:v>
                </c:pt>
                <c:pt idx="12">
                  <c:v>36</c:v>
                </c:pt>
              </c:numCache>
            </c:numRef>
          </c:val>
          <c:smooth val="0"/>
          <c:extLst>
            <c:ext xmlns:c16="http://schemas.microsoft.com/office/drawing/2014/chart" uri="{C3380CC4-5D6E-409C-BE32-E72D297353CC}">
              <c16:uniqueId val="{0000000F-43A9-4D6D-8E1B-9D43DCC5ACE5}"/>
            </c:ext>
          </c:extLst>
        </c:ser>
        <c:ser>
          <c:idx val="2"/>
          <c:order val="2"/>
          <c:tx>
            <c:strRef>
              <c:f>数据汇总!$D$1</c:f>
              <c:strCache>
                <c:ptCount val="1"/>
                <c:pt idx="0">
                  <c:v>退出基金数量</c:v>
                </c:pt>
              </c:strCache>
            </c:strRef>
          </c:tx>
          <c:spPr>
            <a:ln w="19050" cap="rnd">
              <a:solidFill>
                <a:srgbClr val="00B0F0"/>
              </a:solidFill>
              <a:round/>
            </a:ln>
            <a:effectLst/>
          </c:spPr>
          <c:marker>
            <c:symbol val="none"/>
          </c:marker>
          <c:dLbls>
            <c:spPr>
              <a:noFill/>
              <a:ln>
                <a:noFill/>
              </a:ln>
              <a:effectLst/>
            </c:spPr>
            <c:txPr>
              <a:bodyPr rot="0" spcFirstLastPara="1" vertOverflow="ellipsis" vert="horz" wrap="square" lIns="38100" tIns="19050" rIns="38100" bIns="19050" anchor="ctr" anchorCtr="1"/>
              <a:lstStyle/>
              <a:p>
                <a:pPr>
                  <a:defRPr lang="zh-CN" sz="1200" b="0" i="0" u="none" strike="noStrike" kern="1200" baseline="0">
                    <a:solidFill>
                      <a:srgbClr val="00B0F0"/>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数据汇总!$A$38:$A$50</c:f>
              <c:numCache>
                <c:formatCode>yyyy/mm</c:formatCode>
                <c:ptCount val="13"/>
                <c:pt idx="0">
                  <c:v>44308</c:v>
                </c:pt>
                <c:pt idx="1">
                  <c:v>44344</c:v>
                </c:pt>
                <c:pt idx="2">
                  <c:v>44348</c:v>
                </c:pt>
                <c:pt idx="3">
                  <c:v>44408</c:v>
                </c:pt>
                <c:pt idx="4">
                  <c:v>44439</c:v>
                </c:pt>
                <c:pt idx="5">
                  <c:v>44440</c:v>
                </c:pt>
                <c:pt idx="6">
                  <c:v>44500</c:v>
                </c:pt>
                <c:pt idx="7">
                  <c:v>44530</c:v>
                </c:pt>
                <c:pt idx="8">
                  <c:v>44561</c:v>
                </c:pt>
                <c:pt idx="9">
                  <c:v>44592</c:v>
                </c:pt>
                <c:pt idx="10">
                  <c:v>44593</c:v>
                </c:pt>
                <c:pt idx="11">
                  <c:v>44621</c:v>
                </c:pt>
                <c:pt idx="12">
                  <c:v>44652</c:v>
                </c:pt>
              </c:numCache>
            </c:numRef>
          </c:cat>
          <c:val>
            <c:numRef>
              <c:f>数据汇总!$D$38:$D$50</c:f>
              <c:numCache>
                <c:formatCode>0</c:formatCode>
                <c:ptCount val="13"/>
                <c:pt idx="0">
                  <c:v>160</c:v>
                </c:pt>
                <c:pt idx="1">
                  <c:v>155</c:v>
                </c:pt>
                <c:pt idx="2">
                  <c:v>87</c:v>
                </c:pt>
                <c:pt idx="3">
                  <c:v>236</c:v>
                </c:pt>
                <c:pt idx="4">
                  <c:v>212</c:v>
                </c:pt>
                <c:pt idx="5">
                  <c:v>151</c:v>
                </c:pt>
                <c:pt idx="6">
                  <c:v>125</c:v>
                </c:pt>
                <c:pt idx="7">
                  <c:v>16</c:v>
                </c:pt>
                <c:pt idx="8">
                  <c:v>52</c:v>
                </c:pt>
                <c:pt idx="9">
                  <c:v>141</c:v>
                </c:pt>
                <c:pt idx="10" formatCode="General">
                  <c:v>21</c:v>
                </c:pt>
                <c:pt idx="11" formatCode="General">
                  <c:v>261</c:v>
                </c:pt>
                <c:pt idx="12" formatCode="General">
                  <c:v>248</c:v>
                </c:pt>
              </c:numCache>
            </c:numRef>
          </c:val>
          <c:smooth val="0"/>
          <c:extLst>
            <c:ext xmlns:c16="http://schemas.microsoft.com/office/drawing/2014/chart" uri="{C3380CC4-5D6E-409C-BE32-E72D297353CC}">
              <c16:uniqueId val="{00000010-43A9-4D6D-8E1B-9D43DCC5ACE5}"/>
            </c:ext>
          </c:extLst>
        </c:ser>
        <c:dLbls>
          <c:showLegendKey val="0"/>
          <c:showVal val="0"/>
          <c:showCatName val="0"/>
          <c:showSerName val="0"/>
          <c:showPercent val="0"/>
          <c:showBubbleSize val="0"/>
        </c:dLbls>
        <c:marker val="1"/>
        <c:smooth val="0"/>
        <c:axId val="754309336"/>
        <c:axId val="754306056"/>
      </c:lineChart>
      <c:catAx>
        <c:axId val="751323792"/>
        <c:scaling>
          <c:orientation val="minMax"/>
        </c:scaling>
        <c:delete val="0"/>
        <c:axPos val="b"/>
        <c:numFmt formatCode="yyyy/mm" sourceLinked="1"/>
        <c:majorTickMark val="cross"/>
        <c:minorTickMark val="none"/>
        <c:tickLblPos val="nextTo"/>
        <c:spPr>
          <a:noFill/>
          <a:ln w="6350" cap="flat" cmpd="sng" algn="ctr">
            <a:solidFill>
              <a:schemeClr val="tx1"/>
            </a:solidFill>
            <a:round/>
          </a:ln>
          <a:effectLst/>
        </c:spPr>
        <c:txPr>
          <a:bodyPr rot="-60000000" spcFirstLastPara="0" vertOverflow="ellipsis" vert="horz" wrap="square" anchor="ctr" anchorCtr="1"/>
          <a:lstStyle/>
          <a:p>
            <a:pPr>
              <a:defRPr lang="zh-CN"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751325104"/>
        <c:crosses val="autoZero"/>
        <c:auto val="0"/>
        <c:lblAlgn val="ctr"/>
        <c:lblOffset val="100"/>
        <c:noMultiLvlLbl val="0"/>
      </c:catAx>
      <c:valAx>
        <c:axId val="751325104"/>
        <c:scaling>
          <c:orientation val="minMax"/>
          <c:max val="1100"/>
          <c:min val="0"/>
        </c:scaling>
        <c:delete val="0"/>
        <c:axPos val="l"/>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lang="zh-CN" sz="12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751323792"/>
        <c:crosses val="autoZero"/>
        <c:crossBetween val="between"/>
      </c:valAx>
      <c:dateAx>
        <c:axId val="754309336"/>
        <c:scaling>
          <c:orientation val="minMax"/>
        </c:scaling>
        <c:delete val="1"/>
        <c:axPos val="b"/>
        <c:numFmt formatCode="yyyy/mm" sourceLinked="1"/>
        <c:majorTickMark val="out"/>
        <c:minorTickMark val="none"/>
        <c:tickLblPos val="nextTo"/>
        <c:crossAx val="754306056"/>
        <c:crosses val="autoZero"/>
        <c:auto val="1"/>
        <c:lblOffset val="100"/>
        <c:baseTimeUnit val="days"/>
        <c:majorUnit val="1"/>
        <c:majorTimeUnit val="days"/>
        <c:minorUnit val="1"/>
        <c:minorTimeUnit val="days"/>
      </c:dateAx>
      <c:valAx>
        <c:axId val="754306056"/>
        <c:scaling>
          <c:orientation val="minMax"/>
          <c:max val="280"/>
          <c:min val="0"/>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lang="zh-CN" sz="12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754309336"/>
        <c:crosses val="max"/>
        <c:crossBetween val="between"/>
      </c:valAx>
      <c:spPr>
        <a:noFill/>
        <a:ln>
          <a:noFill/>
        </a:ln>
        <a:effectLst/>
      </c:spPr>
    </c:plotArea>
    <c:legend>
      <c:legendPos val="tr"/>
      <c:layout>
        <c:manualLayout>
          <c:xMode val="edge"/>
          <c:yMode val="edge"/>
          <c:x val="0.182368300733597"/>
          <c:y val="6.3373309870526404E-2"/>
          <c:w val="0.63895377019931499"/>
          <c:h val="0.12681002335324701"/>
        </c:manualLayout>
      </c:layout>
      <c:overlay val="1"/>
      <c:spPr>
        <a:noFill/>
        <a:ln>
          <a:noFill/>
        </a:ln>
        <a:effectLst/>
      </c:spPr>
      <c:txPr>
        <a:bodyPr rot="0" spcFirstLastPara="1" vertOverflow="ellipsis" vert="horz" wrap="square" anchor="ctr" anchorCtr="1"/>
        <a:lstStyle/>
        <a:p>
          <a:pPr>
            <a:defRPr lang="zh-CN" sz="12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legend>
    <c:plotVisOnly val="1"/>
    <c:dispBlanksAs val="gap"/>
    <c:showDLblsOverMax val="0"/>
  </c:chart>
  <c:spPr>
    <a:noFill/>
    <a:ln w="9525" cap="flat" cmpd="sng" algn="ctr">
      <a:noFill/>
      <a:round/>
    </a:ln>
    <a:effectLst/>
  </c:spPr>
  <c:txPr>
    <a:bodyPr/>
    <a:lstStyle/>
    <a:p>
      <a:pPr>
        <a:defRPr lang="zh-CN" sz="1200">
          <a:latin typeface="微软雅黑" panose="020B0503020204020204" pitchFamily="34" charset="-122"/>
          <a:ea typeface="微软雅黑" panose="020B0503020204020204" pitchFamily="34" charset="-122"/>
          <a:sym typeface="微软雅黑" panose="020B0503020204020204" pitchFamily="34" charset="-122"/>
        </a:defRPr>
      </a:pPr>
      <a:endParaRPr lang="zh-CN"/>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Reversed" id="25">
  <a:schemeClr val="accent5"/>
</cs:colorStyle>
</file>

<file path=ppt/charts/colors3.xml><?xml version="1.0" encoding="utf-8"?>
<cs:colorStyle xmlns:cs="http://schemas.microsoft.com/office/drawing/2012/chartStyle" xmlns:a="http://schemas.openxmlformats.org/drawingml/2006/main" meth="withinLinearReversed" id="25">
  <a:schemeClr val="accent5"/>
</cs:colorStyle>
</file>

<file path=ppt/charts/colors4.xml><?xml version="1.0" encoding="utf-8"?>
<cs:colorStyle xmlns:cs="http://schemas.microsoft.com/office/drawing/2012/chartStyle" xmlns:a="http://schemas.openxmlformats.org/drawingml/2006/main" meth="withinLinearReversed" id="25">
  <a:schemeClr val="accent5"/>
</cs:colorStyle>
</file>

<file path=ppt/charts/colors5.xml><?xml version="1.0" encoding="utf-8"?>
<cs:colorStyle xmlns:cs="http://schemas.microsoft.com/office/drawing/2012/chartStyle" xmlns:a="http://schemas.openxmlformats.org/drawingml/2006/main" meth="withinLinearReversed" id="25">
  <a:schemeClr val="accent5"/>
</cs:colorStyle>
</file>

<file path=ppt/charts/colors6.xml><?xml version="1.0" encoding="utf-8"?>
<cs:colorStyle xmlns:cs="http://schemas.microsoft.com/office/drawing/2012/chartStyle" xmlns:a="http://schemas.openxmlformats.org/drawingml/2006/main" meth="withinLinearReversed" id="25">
  <a:schemeClr val="accent5"/>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6">
  <cs:axisTitle>
    <cs:lnRef idx="0"/>
    <cs:fillRef idx="0"/>
    <cs:effectRef idx="0"/>
    <cs:fontRef idx="minor">
      <a:schemeClr val="tx2"/>
    </cs:fontRef>
    <cs:defRPr sz="1195"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5"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5" kern="1200"/>
  </cs:chartArea>
  <cs:dataLabel>
    <cs:lnRef idx="0"/>
    <cs:fillRef idx="0"/>
    <cs:effectRef idx="0"/>
    <cs:fontRef idx="minor">
      <a:schemeClr val="tx2"/>
    </cs:fontRef>
    <cs:defRPr sz="1195"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dk1">
            <a:lumMod val="75000"/>
            <a:lumOff val="25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dk1">
            <a:lumMod val="75000"/>
            <a:lumOff val="25000"/>
          </a:schemeClr>
        </a:solidFill>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5"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5"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3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5"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5" kern="1200"/>
  </cs:valueAxis>
  <cs:wall>
    <cs:lnRef idx="0"/>
    <cs:fillRef idx="0"/>
    <cs:effectRef idx="0"/>
    <cs:fontRef idx="minor">
      <a:schemeClr val="tx2"/>
    </cs:fontRef>
  </cs:wall>
</cs:chartStyle>
</file>

<file path=ppt/charts/style1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2022/5/12</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2022/5/12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endParaRPr lang="en-US" altLang="zh-CN"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b="0" i="0" kern="1200" dirty="0">
                <a:solidFill>
                  <a:srgbClr val="404040"/>
                </a:solidFill>
                <a:effectLst/>
                <a:latin typeface="Arial" panose="020B0604020202020204" pitchFamily="34" charset="0"/>
                <a:ea typeface="+mn-ea"/>
                <a:cs typeface="+mn-cs"/>
              </a:rPr>
              <a:t>1.</a:t>
            </a:r>
            <a:r>
              <a:rPr sz="1200" b="0" i="0" kern="1200" dirty="0">
                <a:solidFill>
                  <a:srgbClr val="404040"/>
                </a:solidFill>
                <a:effectLst/>
                <a:latin typeface="Arial" panose="020B0604020202020204" pitchFamily="34" charset="0"/>
                <a:ea typeface="+mn-ea"/>
                <a:cs typeface="+mn-cs"/>
              </a:rPr>
              <a:t>紫金</a:t>
            </a:r>
            <a:r>
              <a:rPr dirty="0">
                <a:solidFill>
                  <a:srgbClr val="000000"/>
                </a:solidFill>
                <a:effectLst/>
                <a:latin typeface="微软雅黑" panose="020B0503020204020204" pitchFamily="34" charset="-122"/>
                <a:ea typeface="微软雅黑" panose="020B0503020204020204" pitchFamily="34" charset="-122"/>
                <a:sym typeface="+mn-ea"/>
              </a:rPr>
              <a:t>（601899.SH）</a:t>
            </a:r>
            <a:r>
              <a:rPr sz="1200" b="0" i="0" kern="1200" dirty="0">
                <a:solidFill>
                  <a:srgbClr val="404040"/>
                </a:solidFill>
                <a:effectLst/>
                <a:latin typeface="Arial" panose="020B0604020202020204" pitchFamily="34" charset="0"/>
                <a:ea typeface="+mn-ea"/>
                <a:cs typeface="+mn-cs"/>
              </a:rPr>
              <a:t>斥近77亿人民币购西藏拉果错盐湖锂矿等四项资产</a:t>
            </a:r>
            <a:r>
              <a:rPr lang="zh-CN" sz="1200" b="0" i="0" kern="1200" dirty="0">
                <a:solidFill>
                  <a:srgbClr val="404040"/>
                </a:solidFill>
                <a:effectLst/>
                <a:latin typeface="Arial" panose="020B0604020202020204" pitchFamily="34" charset="0"/>
                <a:ea typeface="+mn-ea"/>
                <a:cs typeface="+mn-cs"/>
              </a:rPr>
              <a:t>。有望在较短时间内形成碳酸锂产能。</a:t>
            </a:r>
          </a:p>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b="0" i="0" kern="1200" dirty="0">
                <a:solidFill>
                  <a:srgbClr val="404040"/>
                </a:solidFill>
                <a:effectLst/>
                <a:latin typeface="Arial" panose="020B0604020202020204" pitchFamily="34" charset="0"/>
                <a:ea typeface="+mn-ea"/>
                <a:cs typeface="+mn-cs"/>
              </a:rPr>
              <a:t>2.</a:t>
            </a:r>
            <a:r>
              <a:rPr lang="zh-CN" altLang="en-US" sz="1200" b="0" i="0" kern="1200" dirty="0">
                <a:solidFill>
                  <a:srgbClr val="404040"/>
                </a:solidFill>
                <a:effectLst/>
                <a:latin typeface="Arial" panose="020B0604020202020204" pitchFamily="34" charset="0"/>
                <a:ea typeface="+mn-ea"/>
                <a:cs typeface="+mn-cs"/>
              </a:rPr>
              <a:t>比亚迪</a:t>
            </a:r>
            <a:r>
              <a:rPr lang="en-US" altLang="zh-CN" sz="1200" b="0" i="0" kern="1200" dirty="0">
                <a:solidFill>
                  <a:srgbClr val="404040"/>
                </a:solidFill>
                <a:effectLst/>
                <a:latin typeface="Arial" panose="020B0604020202020204" pitchFamily="34" charset="0"/>
                <a:ea typeface="+mn-ea"/>
                <a:cs typeface="+mn-cs"/>
              </a:rPr>
              <a:t>与控股子公司比亚迪精密制造有限公司拟分别对比亚迪汽车金融以货币方式增资人民币46.2亿元及人民币1.8亿元，比亚迪汽车金融的其他现有股东方西安银行（600928.SH）股份有限公司拟对比亚迪汽车金融以货币方式增资人民币12亿元。</a:t>
            </a:r>
            <a:endParaRPr b="0" i="0" dirty="0">
              <a:effectLst/>
            </a:endParaRPr>
          </a:p>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b="0" i="0" kern="1200" dirty="0">
                <a:solidFill>
                  <a:srgbClr val="404040"/>
                </a:solidFill>
                <a:effectLst/>
                <a:latin typeface="Arial" panose="020B0604020202020204" pitchFamily="34" charset="0"/>
                <a:ea typeface="+mn-ea"/>
                <a:cs typeface="+mn-cs"/>
              </a:rPr>
              <a:t>3.晶澳太阳能科技股份有限公司关于引入投资人对下属公司增资实施市场化债转股</a:t>
            </a:r>
            <a:r>
              <a:rPr lang="zh-CN" altLang="en-US" sz="1200" b="0" i="0" kern="1200" dirty="0">
                <a:solidFill>
                  <a:srgbClr val="404040"/>
                </a:solidFill>
                <a:effectLst/>
                <a:latin typeface="Arial" panose="020B0604020202020204" pitchFamily="34" charset="0"/>
                <a:ea typeface="+mn-ea"/>
                <a:cs typeface="+mn-cs"/>
              </a:rPr>
              <a:t>的公告</a:t>
            </a:r>
            <a:endParaRPr lang="en-US" altLang="zh-CN" sz="1200" b="0" i="0" kern="1200" dirty="0">
              <a:solidFill>
                <a:srgbClr val="404040"/>
              </a:solidFill>
              <a:effectLst/>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b="0" i="0" kern="1200" dirty="0">
                <a:solidFill>
                  <a:srgbClr val="303133"/>
                </a:solidFill>
                <a:effectLst/>
                <a:latin typeface="微软雅黑" panose="020B0503020204020204" pitchFamily="34" charset="-122"/>
                <a:ea typeface="微软雅黑" panose="020B0503020204020204" pitchFamily="34" charset="-122"/>
                <a:cs typeface="+mn-cs"/>
              </a:rPr>
              <a:t>4.杉杉股份(600884.SH)发布公告，拟对控股子</a:t>
            </a:r>
            <a:r>
              <a:rPr lang="zh-CN" altLang="en-US" sz="1200" b="0" i="0" kern="1200" dirty="0">
                <a:solidFill>
                  <a:srgbClr val="303133"/>
                </a:solidFill>
                <a:effectLst/>
                <a:latin typeface="微软雅黑" panose="020B0503020204020204" pitchFamily="34" charset="-122"/>
                <a:ea typeface="微软雅黑" panose="020B0503020204020204" pitchFamily="34" charset="-122"/>
                <a:cs typeface="+mn-cs"/>
              </a:rPr>
              <a:t>公司</a:t>
            </a:r>
            <a:r>
              <a:rPr lang="en-US" altLang="zh-CN" sz="1200" b="0" i="0" kern="1200" dirty="0">
                <a:solidFill>
                  <a:srgbClr val="303133"/>
                </a:solidFill>
                <a:effectLst/>
                <a:latin typeface="微软雅黑" panose="020B0503020204020204" pitchFamily="34" charset="-122"/>
                <a:ea typeface="微软雅黑" panose="020B0503020204020204" pitchFamily="34" charset="-122"/>
                <a:cs typeface="+mn-cs"/>
              </a:rPr>
              <a:t>进行增资30.50亿元，行业巨头比亚迪、宁德时代、中国石油将联袂入股。</a:t>
            </a:r>
          </a:p>
          <a:p>
            <a:pPr marL="0" marR="0" lvl="0" indent="0" algn="l" defTabSz="914400" rtl="0" eaLnBrk="1" fontAlgn="auto" latinLnBrk="0" hangingPunct="1">
              <a:lnSpc>
                <a:spcPct val="100000"/>
              </a:lnSpc>
              <a:spcBef>
                <a:spcPts val="0"/>
              </a:spcBef>
              <a:spcAft>
                <a:spcPts val="0"/>
              </a:spcAft>
              <a:buClrTx/>
              <a:buSzTx/>
              <a:buFontTx/>
              <a:buNone/>
              <a:defRPr/>
            </a:pPr>
            <a:endParaRPr lang="en-US" altLang="zh-CN" sz="1200" b="0" i="0" kern="1200" dirty="0">
              <a:solidFill>
                <a:srgbClr val="303133"/>
              </a:solidFill>
              <a:effectLst/>
              <a:latin typeface="微软雅黑" panose="020B0503020204020204" pitchFamily="34" charset="-122"/>
              <a:ea typeface="微软雅黑" panose="020B0503020204020204" pitchFamily="34" charset="-122"/>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dirty="0"/>
              <a:t>摘挂牌正常</a:t>
            </a:r>
            <a:endParaRPr lang="en-US" altLang="zh-CN" dirty="0"/>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D657167E-6F4E-4B58-ACBF-890421EF14B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lang="en-US" altLang="zh-CN" dirty="0"/>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D657167E-6F4E-4B58-ACBF-890421EF14B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14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t>1.</a:t>
            </a:r>
            <a:r>
              <a:rPr lang="zh-CN" altLang="en-US" dirty="0"/>
              <a:t>上海谊众：</a:t>
            </a:r>
            <a:r>
              <a:rPr lang="zh-CN" altLang="en-US" b="0" i="0" dirty="0">
                <a:solidFill>
                  <a:srgbClr val="333333"/>
                </a:solidFill>
                <a:effectLst/>
                <a:latin typeface="Arial" panose="020B0604020202020204" pitchFamily="34" charset="0"/>
              </a:rPr>
              <a:t>2022年一季度实现营收3434万元 环比增长742%</a:t>
            </a:r>
          </a:p>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t>2.</a:t>
            </a:r>
            <a:r>
              <a:rPr lang="en-US" altLang="zh-CN">
                <a:solidFill>
                  <a:srgbClr val="000000"/>
                </a:solidFill>
                <a:effectLst/>
                <a:latin typeface="微软雅黑" panose="020B0503020204020204" pitchFamily="34" charset="-122"/>
                <a:ea typeface="微软雅黑" panose="020B0503020204020204" pitchFamily="34" charset="-122"/>
                <a:sym typeface="+mn-ea"/>
              </a:rPr>
              <a:t>派能科技</a:t>
            </a:r>
            <a:r>
              <a:rPr lang="zh-CN" altLang="en-US" dirty="0"/>
              <a:t>：</a:t>
            </a:r>
            <a:r>
              <a:rPr lang="zh-CN" b="0" i="0" dirty="0">
                <a:solidFill>
                  <a:srgbClr val="333333"/>
                </a:solidFill>
                <a:effectLst/>
                <a:latin typeface="Arial" panose="020B0604020202020204" pitchFamily="34" charset="0"/>
              </a:rPr>
              <a:t>业绩环比超预期</a:t>
            </a:r>
          </a:p>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t>3.</a:t>
            </a:r>
            <a:r>
              <a:rPr lang="zh-CN" altLang="en-US" dirty="0"/>
              <a:t>复旦微电</a:t>
            </a:r>
            <a:r>
              <a:rPr lang="zh-CN" altLang="en-US" dirty="0">
                <a:sym typeface="+mn-ea"/>
              </a:rPr>
              <a:t>：</a:t>
            </a:r>
            <a:r>
              <a:rPr lang="zh-CN" altLang="en-US" dirty="0">
                <a:solidFill>
                  <a:srgbClr val="333333"/>
                </a:solidFill>
                <a:effectLst/>
                <a:latin typeface="Arial" panose="020B0604020202020204" pitchFamily="34" charset="0"/>
                <a:sym typeface="+mn-ea"/>
              </a:rPr>
              <a:t>业绩</a:t>
            </a:r>
            <a:r>
              <a:rPr lang="en-US" altLang="zh-CN" dirty="0">
                <a:solidFill>
                  <a:srgbClr val="333333"/>
                </a:solidFill>
                <a:effectLst/>
                <a:latin typeface="Arial" panose="020B0604020202020204" pitchFamily="34" charset="0"/>
                <a:sym typeface="+mn-ea"/>
              </a:rPr>
              <a:t>+</a:t>
            </a:r>
            <a:r>
              <a:rPr lang="zh-CN" altLang="en-US" dirty="0">
                <a:solidFill>
                  <a:srgbClr val="333333"/>
                </a:solidFill>
                <a:effectLst/>
                <a:latin typeface="Arial" panose="020B0604020202020204" pitchFamily="34" charset="0"/>
                <a:sym typeface="+mn-ea"/>
              </a:rPr>
              <a:t>芯片行业</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defRPr/>
            </a:pPr>
            <a:r>
              <a:rPr lang="en-US" altLang="zh-CN" u="none" dirty="0"/>
              <a:t>4</a:t>
            </a:r>
            <a:r>
              <a:rPr lang="en-US" altLang="zh-CN" sz="1200" b="0" i="0" u="none" kern="1200" dirty="0">
                <a:solidFill>
                  <a:srgbClr val="333333"/>
                </a:solidFill>
                <a:effectLst/>
                <a:latin typeface="Arial" panose="020B0604020202020204" pitchFamily="34" charset="0"/>
                <a:ea typeface="+mn-ea"/>
                <a:cs typeface="+mn-cs"/>
              </a:rPr>
              <a:t>,</a:t>
            </a:r>
            <a:r>
              <a:rPr lang="zh-CN" altLang="en-US" sz="1200" b="0" i="0" u="none" kern="1200" dirty="0">
                <a:solidFill>
                  <a:srgbClr val="333333"/>
                </a:solidFill>
                <a:effectLst/>
                <a:latin typeface="Arial" panose="020B0604020202020204" pitchFamily="34" charset="0"/>
                <a:ea typeface="+mn-ea"/>
                <a:cs typeface="+mn-cs"/>
              </a:rPr>
              <a:t>爱博医疗：</a:t>
            </a:r>
            <a:r>
              <a:rPr lang="zh-CN" sz="1200" b="0" i="0" u="none" kern="1200" dirty="0">
                <a:solidFill>
                  <a:srgbClr val="333333"/>
                </a:solidFill>
                <a:effectLst/>
                <a:latin typeface="Arial" panose="020B0604020202020204" pitchFamily="34" charset="0"/>
                <a:ea typeface="+mn-ea"/>
                <a:cs typeface="+mn-cs"/>
              </a:rPr>
              <a:t>业绩</a:t>
            </a:r>
            <a:endParaRPr lang="zh-CN" altLang="en-US" sz="1200" b="0" i="0" u="none" kern="1200" dirty="0">
              <a:solidFill>
                <a:srgbClr val="333333"/>
              </a:solidFill>
              <a:effectLst/>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t>5.</a:t>
            </a:r>
            <a:r>
              <a:rPr lang="zh-CN" altLang="en-US" dirty="0"/>
              <a:t>阿拉丁：</a:t>
            </a:r>
            <a:r>
              <a:rPr lang="zh-CN" dirty="0"/>
              <a:t>业绩</a:t>
            </a:r>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D657167E-6F4E-4B58-ACBF-890421EF14B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en-US" altLang="zh-CN" dirty="0"/>
              <a:t>1.</a:t>
            </a:r>
            <a:r>
              <a:rPr lang="zh-CN" altLang="en-US" dirty="0"/>
              <a:t>固德威：</a:t>
            </a:r>
            <a:r>
              <a:rPr lang="zh-CN" dirty="0"/>
              <a:t>光伏逆变器</a:t>
            </a:r>
          </a:p>
          <a:p>
            <a:r>
              <a:rPr lang="en-US" altLang="zh-CN" dirty="0"/>
              <a:t>2.</a:t>
            </a:r>
            <a:r>
              <a:rPr lang="zh-CN" altLang="en-US" dirty="0"/>
              <a:t>明微电子：</a:t>
            </a:r>
            <a:r>
              <a:rPr lang="zh-CN" dirty="0"/>
              <a:t>集成电路，半导体</a:t>
            </a:r>
            <a:endParaRPr dirty="0"/>
          </a:p>
          <a:p>
            <a:r>
              <a:rPr lang="en-US" altLang="zh-CN" dirty="0"/>
              <a:t>3.</a:t>
            </a:r>
            <a:r>
              <a:rPr lang="zh-CN" altLang="en-US" dirty="0"/>
              <a:t>宏微科技：半导体，一季度净利下滑</a:t>
            </a:r>
          </a:p>
          <a:p>
            <a:r>
              <a:rPr lang="en-US" altLang="zh-CN" dirty="0"/>
              <a:t>4.</a:t>
            </a:r>
            <a:r>
              <a:rPr lang="zh-CN" altLang="en-US" dirty="0"/>
              <a:t>宝兰德：基础设施软件、智能运维软件，</a:t>
            </a:r>
            <a:r>
              <a:rPr lang="en-US" altLang="zh-CN" dirty="0"/>
              <a:t>21</a:t>
            </a:r>
            <a:r>
              <a:rPr lang="zh-CN" altLang="en-US" dirty="0"/>
              <a:t>年净利下滑</a:t>
            </a:r>
          </a:p>
          <a:p>
            <a:r>
              <a:rPr lang="en-US" altLang="zh-CN" dirty="0"/>
              <a:t>5.</a:t>
            </a:r>
            <a:r>
              <a:rPr lang="zh-CN" altLang="en-US" dirty="0"/>
              <a:t>明志科技：智能制芯装备，一季度净利下滑</a:t>
            </a:r>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D657167E-6F4E-4B58-ACBF-890421EF14B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D657167E-6F4E-4B58-ACBF-890421EF14B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en-US" altLang="zh-CN" dirty="0"/>
              <a:t>12</a:t>
            </a:r>
            <a:r>
              <a:rPr lang="zh-CN" altLang="en-US" dirty="0"/>
              <a:t>月</a:t>
            </a:r>
            <a:r>
              <a:rPr lang="en-US" altLang="zh-CN" dirty="0"/>
              <a:t>521</a:t>
            </a:r>
            <a:r>
              <a:rPr lang="zh-CN" altLang="en-US" dirty="0"/>
              <a:t>起募集，金额</a:t>
            </a:r>
            <a:r>
              <a:rPr lang="en-US" altLang="zh-CN" dirty="0"/>
              <a:t>1053.56</a:t>
            </a:r>
            <a:r>
              <a:rPr lang="zh-CN" altLang="en-US" dirty="0"/>
              <a:t>亿元。</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endParaRPr lang="en-US" altLang="zh-CN"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lang="en-US" altLang="zh-CN" sz="1200" dirty="0">
              <a:solidFill>
                <a:prstClr val="black"/>
              </a:solidFill>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5"/>
          </p:nvPr>
        </p:nvSpPr>
        <p:spPr/>
        <p:txBody>
          <a:bodyPr/>
          <a:lstStyle/>
          <a:p>
            <a:fld id="{D657167E-6F4E-4B58-ACBF-890421EF14B4}" type="slidenum">
              <a:rPr lang="en-US" smtClean="0"/>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zh-CN" altLang="en-US" dirty="0"/>
              <a:t>高端制造：</a:t>
            </a:r>
            <a:r>
              <a:rPr lang="zh-CN" altLang="en-US" sz="1800" b="0" i="0" u="none" strike="noStrike" dirty="0">
                <a:solidFill>
                  <a:srgbClr val="000000"/>
                </a:solidFill>
                <a:effectLst/>
                <a:latin typeface="等线" panose="02010600030101010101" pitchFamily="2" charset="-122"/>
                <a:ea typeface="等线" panose="02010600030101010101" pitchFamily="2" charset="-122"/>
              </a:rPr>
              <a:t>新能源</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新材料</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节能环保</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化学工程</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轻工设备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通信设备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军工制造</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石油开采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工业</a:t>
            </a:r>
            <a:r>
              <a:rPr lang="en-US" altLang="zh-CN" sz="1800" b="0" i="0" u="none" strike="noStrike" dirty="0">
                <a:solidFill>
                  <a:srgbClr val="000000"/>
                </a:solidFill>
                <a:effectLst/>
                <a:latin typeface="等线" panose="02010600030101010101" pitchFamily="2" charset="-122"/>
                <a:ea typeface="等线" panose="02010600030101010101" pitchFamily="2" charset="-122"/>
              </a:rPr>
              <a:t>4.0</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航空航天</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集成电路</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机械装备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智能装备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传感设备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电子元件</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光电设备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其他工业</a:t>
            </a:r>
            <a:r>
              <a:rPr lang="zh-CN" altLang="en-US" dirty="0">
                <a:effectLst/>
              </a:rPr>
              <a:t> </a:t>
            </a:r>
            <a:endParaRPr lang="en-US" altLang="zh-CN" dirty="0"/>
          </a:p>
          <a:p>
            <a:r>
              <a:rPr lang="zh-CN" altLang="en-US" dirty="0"/>
              <a:t>智能硬件：</a:t>
            </a:r>
            <a:r>
              <a:rPr lang="zh-CN" altLang="en-US" sz="1800" b="0" i="0" u="none" strike="noStrike" dirty="0">
                <a:solidFill>
                  <a:srgbClr val="000000"/>
                </a:solidFill>
                <a:effectLst/>
                <a:latin typeface="等线" panose="02010600030101010101" pitchFamily="2" charset="-122"/>
                <a:ea typeface="等线" panose="02010600030101010101" pitchFamily="2" charset="-122"/>
              </a:rPr>
              <a:t>智能家居</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消费电子</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机器人</a:t>
            </a:r>
            <a:r>
              <a:rPr lang="zh-CN" altLang="en-US" dirty="0">
                <a:effectLst/>
              </a:rPr>
              <a:t> </a:t>
            </a:r>
            <a:r>
              <a:rPr lang="en-US" altLang="zh-CN" sz="1800" b="0" i="0" u="none" strike="noStrike" dirty="0">
                <a:solidFill>
                  <a:srgbClr val="000000"/>
                </a:solidFill>
                <a:effectLst/>
                <a:latin typeface="等线" panose="02010600030101010101" pitchFamily="2" charset="-122"/>
                <a:ea typeface="等线" panose="02010600030101010101" pitchFamily="2" charset="-122"/>
              </a:rPr>
              <a:t>3D</a:t>
            </a:r>
            <a:r>
              <a:rPr lang="zh-CN" altLang="en-US" sz="1800" b="0" i="0" u="none" strike="noStrike" dirty="0">
                <a:solidFill>
                  <a:srgbClr val="000000"/>
                </a:solidFill>
                <a:effectLst/>
                <a:latin typeface="等线" panose="02010600030101010101" pitchFamily="2" charset="-122"/>
                <a:ea typeface="等线" panose="02010600030101010101" pitchFamily="2" charset="-122"/>
              </a:rPr>
              <a:t>打印</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无人机</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车载智能硬件</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综合硬件</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可穿戴设备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其他硬件服务</a:t>
            </a:r>
            <a:r>
              <a:rPr lang="zh-CN" altLang="en-US" dirty="0">
                <a:effectLst/>
              </a:rPr>
              <a:t> </a:t>
            </a:r>
            <a:endParaRPr lang="en-US" altLang="zh-CN" dirty="0">
              <a:effectLst/>
            </a:endParaRPr>
          </a:p>
          <a:p>
            <a:r>
              <a:rPr lang="zh-CN" altLang="en-US" dirty="0">
                <a:effectLst/>
              </a:rPr>
              <a:t>工具软件：</a:t>
            </a:r>
            <a:r>
              <a:rPr lang="zh-CN" altLang="en-US" sz="1800" b="0" i="0" u="none" strike="noStrike" dirty="0">
                <a:solidFill>
                  <a:srgbClr val="000000"/>
                </a:solidFill>
                <a:effectLst/>
                <a:latin typeface="等线" panose="02010600030101010101" pitchFamily="2" charset="-122"/>
                <a:ea typeface="等线" panose="02010600030101010101" pitchFamily="2" charset="-122"/>
              </a:rPr>
              <a:t>搜索引擎</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事项及效率</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浏览器</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系统工具</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安全隐私</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综合工具</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文档处理</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图像视频处理</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地图定位</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无线通讯</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优化清理</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实用生活服务</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应用商店</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资讯门户</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即时通讯</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其他工具</a:t>
            </a:r>
            <a:r>
              <a:rPr lang="zh-CN" altLang="en-US" sz="2800" dirty="0">
                <a:effectLst/>
              </a:rPr>
              <a:t> </a:t>
            </a:r>
            <a:endParaRPr lang="en-US" altLang="zh-CN" sz="2800" dirty="0">
              <a:effectLst/>
            </a:endParaRPr>
          </a:p>
          <a:p>
            <a:r>
              <a:rPr lang="zh-CN" altLang="en-US" sz="2800" dirty="0">
                <a:effectLst/>
              </a:rPr>
              <a:t>汽车服务：汽车电商、二手商、自动</a:t>
            </a:r>
            <a:r>
              <a:rPr lang="en-US" altLang="zh-CN" sz="2800" dirty="0">
                <a:effectLst/>
              </a:rPr>
              <a:t>/</a:t>
            </a:r>
            <a:r>
              <a:rPr lang="zh-CN" altLang="en-US" sz="2800" dirty="0">
                <a:effectLst/>
              </a:rPr>
              <a:t>无人驾驶等</a:t>
            </a:r>
            <a:endParaRPr lang="en-US" altLang="zh-CN" sz="2800" dirty="0">
              <a:effectLst/>
            </a:endParaRPr>
          </a:p>
          <a:p>
            <a:r>
              <a:rPr lang="zh-CN" altLang="en-US" sz="2800" dirty="0">
                <a:effectLst/>
              </a:rPr>
              <a:t>企业服务：办公系统、</a:t>
            </a:r>
            <a:r>
              <a:rPr lang="en-US" altLang="zh-CN" sz="2800" dirty="0">
                <a:effectLst/>
              </a:rPr>
              <a:t>IT</a:t>
            </a:r>
            <a:r>
              <a:rPr lang="zh-CN" altLang="en-US" sz="2800" dirty="0">
                <a:effectLst/>
              </a:rPr>
              <a:t>服务、信息化解决方案、法律服务等</a:t>
            </a:r>
            <a:endParaRPr lang="en-US" altLang="zh-CN"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b="0" i="0" dirty="0">
                <a:solidFill>
                  <a:srgbClr val="333333"/>
                </a:solidFill>
                <a:effectLst/>
                <a:latin typeface="Microsoft YaHei tahoma"/>
              </a:rPr>
              <a:t>紫光集团被银行申请破产重整</a:t>
            </a:r>
            <a:r>
              <a:rPr lang="zh-CN" altLang="en-US" b="0" i="0" dirty="0">
                <a:solidFill>
                  <a:srgbClr val="333333"/>
                </a:solidFill>
                <a:effectLst/>
                <a:latin typeface="Microsoft YaHei tahoma"/>
              </a:rPr>
              <a:t>，600亿投资款到位</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lang="en-US" altLang="zh-CN"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en-US" altLang="zh-CN" sz="1200" dirty="0">
                <a:solidFill>
                  <a:srgbClr val="FF0000"/>
                </a:solidFill>
                <a:latin typeface="微软雅黑" panose="020B0503020204020204" pitchFamily="34" charset="-122"/>
                <a:ea typeface="微软雅黑" panose="020B0503020204020204" pitchFamily="34" charset="-122"/>
              </a:rPr>
              <a:t>12</a:t>
            </a:r>
            <a:r>
              <a:rPr lang="zh-CN" altLang="en-US" sz="1200" dirty="0">
                <a:solidFill>
                  <a:srgbClr val="FF0000"/>
                </a:solidFill>
                <a:latin typeface="微软雅黑" panose="020B0503020204020204" pitchFamily="34" charset="-122"/>
                <a:ea typeface="微软雅黑" panose="020B0503020204020204" pitchFamily="34" charset="-122"/>
              </a:rPr>
              <a:t>月</a:t>
            </a:r>
            <a:r>
              <a:rPr lang="en-US" altLang="zh-CN" sz="1200" dirty="0">
                <a:solidFill>
                  <a:srgbClr val="FF0000"/>
                </a:solidFill>
                <a:latin typeface="微软雅黑" panose="020B0503020204020204" pitchFamily="34" charset="-122"/>
                <a:ea typeface="微软雅黑" panose="020B0503020204020204" pitchFamily="34" charset="-122"/>
              </a:rPr>
              <a:t>23</a:t>
            </a:r>
            <a:r>
              <a:rPr lang="zh-CN" altLang="en-US" sz="1200" dirty="0">
                <a:solidFill>
                  <a:srgbClr val="FF0000"/>
                </a:solidFill>
                <a:latin typeface="微软雅黑" panose="020B0503020204020204" pitchFamily="34" charset="-122"/>
                <a:ea typeface="微软雅黑" panose="020B0503020204020204" pitchFamily="34" charset="-122"/>
              </a:rPr>
              <a:t>家 </a:t>
            </a:r>
            <a:r>
              <a:rPr lang="en-US" altLang="zh-CN" sz="1200" dirty="0">
                <a:solidFill>
                  <a:srgbClr val="FF0000"/>
                </a:solidFill>
                <a:latin typeface="微软雅黑" panose="020B0503020204020204" pitchFamily="34" charset="-122"/>
                <a:ea typeface="微软雅黑" panose="020B0503020204020204" pitchFamily="34" charset="-122"/>
              </a:rPr>
              <a:t>19MA 4</a:t>
            </a:r>
            <a:r>
              <a:rPr lang="zh-CN" altLang="en-US" sz="1200" dirty="0">
                <a:solidFill>
                  <a:srgbClr val="FF0000"/>
                </a:solidFill>
                <a:latin typeface="微软雅黑" panose="020B0503020204020204" pitchFamily="34" charset="-122"/>
                <a:ea typeface="微软雅黑" panose="020B0503020204020204" pitchFamily="34" charset="-122"/>
              </a:rPr>
              <a:t>股权</a:t>
            </a:r>
            <a:endParaRPr lang="en-US" altLang="zh-CN" u="sng" dirty="0">
              <a:solidFill>
                <a:schemeClr val="tx1"/>
              </a:solidFill>
            </a:endParaRPr>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D657167E-6F4E-4B58-ACBF-890421EF14B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2" y="365125"/>
            <a:ext cx="2628900" cy="5811838"/>
          </a:xfrm>
          <a:prstGeom prst="rect">
            <a:avLst/>
          </a:prstGeo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838203" y="365125"/>
            <a:ext cx="7683500" cy="58118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表格占位符 2"/>
          <p:cNvSpPr>
            <a:spLocks noGrp="1"/>
          </p:cNvSpPr>
          <p:nvPr>
            <p:ph type="tbl" idx="1"/>
          </p:nvPr>
        </p:nvSpPr>
        <p:spPr>
          <a:xfrm>
            <a:off x="838200" y="1825625"/>
            <a:ext cx="10515600" cy="4351338"/>
          </a:xfrm>
          <a:prstGeom prst="rect">
            <a:avLst/>
          </a:prstGeom>
        </p:spPr>
        <p:txBody>
          <a:bodyPr/>
          <a:lstStyle/>
          <a:p>
            <a:pPr lvl="0"/>
            <a:endParaRPr lang="zh-CN" altLang="en-US" noProof="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51"/>
            <a:ext cx="10515600" cy="2852737"/>
          </a:xfrm>
          <a:prstGeom prst="rect">
            <a:avLst/>
          </a:prstGeo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831851" y="4589476"/>
            <a:ext cx="10515600" cy="1500187"/>
          </a:xfrm>
          <a:prstGeom prst="rect">
            <a:avLst/>
          </a:prstGeo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zh-CN" altLang="en-US" noProof="1"/>
              <a:t>单击此处编辑母版文本样式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内容占位符 2"/>
          <p:cNvSpPr>
            <a:spLocks noGrp="1"/>
          </p:cNvSpPr>
          <p:nvPr>
            <p:ph sz="half" idx="1"/>
          </p:nvPr>
        </p:nvSpPr>
        <p:spPr>
          <a:xfrm>
            <a:off x="838200" y="1825625"/>
            <a:ext cx="51562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6197600" y="1825625"/>
            <a:ext cx="51562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40317" y="365129"/>
            <a:ext cx="10515600" cy="1325563"/>
          </a:xfrm>
          <a:prstGeom prst="rect">
            <a:avLst/>
          </a:prstGeom>
        </p:spPr>
        <p:txBody>
          <a:bodyPr/>
          <a:lstStyle/>
          <a:p>
            <a:r>
              <a:rPr lang="zh-CN" altLang="en-US" noProof="1"/>
              <a:t>单击此处编辑母版标题样式</a:t>
            </a:r>
          </a:p>
        </p:txBody>
      </p:sp>
      <p:sp>
        <p:nvSpPr>
          <p:cNvPr id="3" name="文本占位符 2"/>
          <p:cNvSpPr>
            <a:spLocks noGrp="1"/>
          </p:cNvSpPr>
          <p:nvPr>
            <p:ph type="body" idx="1"/>
          </p:nvPr>
        </p:nvSpPr>
        <p:spPr>
          <a:xfrm>
            <a:off x="840319" y="1681163"/>
            <a:ext cx="5158316"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840319" y="2505075"/>
            <a:ext cx="5158316"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6172200" y="1681163"/>
            <a:ext cx="5183717"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6172200" y="2505075"/>
            <a:ext cx="5183717"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26" y="457200"/>
            <a:ext cx="3932767" cy="1600200"/>
          </a:xfrm>
          <a:prstGeom prst="rect">
            <a:avLst/>
          </a:prstGeo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5183717" y="987438"/>
            <a:ext cx="617220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840326" y="2057400"/>
            <a:ext cx="3932767"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26" y="457200"/>
            <a:ext cx="3932767" cy="1600200"/>
          </a:xfrm>
          <a:prstGeom prst="rect">
            <a:avLst/>
          </a:prstGeo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5183717" y="987438"/>
            <a:ext cx="617220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zh-CN" altLang="en-US" noProof="0"/>
          </a:p>
        </p:txBody>
      </p:sp>
      <p:sp>
        <p:nvSpPr>
          <p:cNvPr id="4" name="文本占位符 3"/>
          <p:cNvSpPr>
            <a:spLocks noGrp="1"/>
          </p:cNvSpPr>
          <p:nvPr>
            <p:ph type="body" sz="half" idx="2"/>
          </p:nvPr>
        </p:nvSpPr>
        <p:spPr>
          <a:xfrm>
            <a:off x="840326" y="2057400"/>
            <a:ext cx="3932767"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2" y="365125"/>
            <a:ext cx="2628900" cy="5811838"/>
          </a:xfrm>
          <a:prstGeom prst="rect">
            <a:avLst/>
          </a:prstGeo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838203" y="365125"/>
            <a:ext cx="7683500" cy="58118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表格占位符 2"/>
          <p:cNvSpPr>
            <a:spLocks noGrp="1"/>
          </p:cNvSpPr>
          <p:nvPr>
            <p:ph type="tbl" idx="1"/>
          </p:nvPr>
        </p:nvSpPr>
        <p:spPr>
          <a:xfrm>
            <a:off x="838200" y="1825625"/>
            <a:ext cx="10515600" cy="4351338"/>
          </a:xfrm>
          <a:prstGeom prst="rect">
            <a:avLst/>
          </a:prstGeom>
        </p:spPr>
        <p:txBody>
          <a:bodyPr/>
          <a:lstStyle/>
          <a:p>
            <a:pPr lvl="0"/>
            <a:endParaRPr lang="zh-CN" altLang="en-US" noProof="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C764DE79-268F-4C1A-8933-263129D2AF90}" type="datetimeFigureOut">
              <a:rPr lang="en-US" dirty="0"/>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5/12/2022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5/12/2022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51"/>
            <a:ext cx="10515600" cy="2852737"/>
          </a:xfrm>
          <a:prstGeom prst="rect">
            <a:avLst/>
          </a:prstGeo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831851" y="4589476"/>
            <a:ext cx="10515600" cy="1500187"/>
          </a:xfrm>
          <a:prstGeom prst="rect">
            <a:avLst/>
          </a:prstGeo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zh-CN" altLang="en-US" noProof="1"/>
              <a:t>单击此处编辑母版文本样式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5/12/2022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5/12/2022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C764DE79-268F-4C1A-8933-263129D2AF90}" type="datetimeFigureOut">
              <a:rPr lang="en-US" dirty="0"/>
              <a:t>5/12/2022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C764DE79-268F-4C1A-8933-263129D2AF90}" type="datetimeFigureOut">
              <a:rPr lang="en-US" dirty="0"/>
              <a:t>5/12/2022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内容占位符 2"/>
          <p:cNvSpPr>
            <a:spLocks noGrp="1"/>
          </p:cNvSpPr>
          <p:nvPr>
            <p:ph sz="half" idx="1"/>
          </p:nvPr>
        </p:nvSpPr>
        <p:spPr>
          <a:xfrm>
            <a:off x="838200" y="1825625"/>
            <a:ext cx="51562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6197600" y="1825625"/>
            <a:ext cx="51562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40317" y="365129"/>
            <a:ext cx="10515600" cy="1325563"/>
          </a:xfrm>
          <a:prstGeom prst="rect">
            <a:avLst/>
          </a:prstGeom>
        </p:spPr>
        <p:txBody>
          <a:bodyPr/>
          <a:lstStyle/>
          <a:p>
            <a:r>
              <a:rPr lang="zh-CN" altLang="en-US" noProof="1"/>
              <a:t>单击此处编辑母版标题样式</a:t>
            </a:r>
          </a:p>
        </p:txBody>
      </p:sp>
      <p:sp>
        <p:nvSpPr>
          <p:cNvPr id="3" name="文本占位符 2"/>
          <p:cNvSpPr>
            <a:spLocks noGrp="1"/>
          </p:cNvSpPr>
          <p:nvPr>
            <p:ph type="body" idx="1"/>
          </p:nvPr>
        </p:nvSpPr>
        <p:spPr>
          <a:xfrm>
            <a:off x="840319" y="1681163"/>
            <a:ext cx="5158316"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840319" y="2505075"/>
            <a:ext cx="5158316"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6172200" y="1681163"/>
            <a:ext cx="5183717"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6172200" y="2505075"/>
            <a:ext cx="5183717"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26" y="457200"/>
            <a:ext cx="3932767" cy="1600200"/>
          </a:xfrm>
          <a:prstGeom prst="rect">
            <a:avLst/>
          </a:prstGeo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5183717" y="987438"/>
            <a:ext cx="617220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840326" y="2057400"/>
            <a:ext cx="3932767"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26" y="457200"/>
            <a:ext cx="3932767" cy="1600200"/>
          </a:xfrm>
          <a:prstGeom prst="rect">
            <a:avLst/>
          </a:prstGeo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5183717" y="987438"/>
            <a:ext cx="617220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zh-CN" altLang="en-US" noProof="0"/>
          </a:p>
        </p:txBody>
      </p:sp>
      <p:sp>
        <p:nvSpPr>
          <p:cNvPr id="4" name="文本占位符 3"/>
          <p:cNvSpPr>
            <a:spLocks noGrp="1"/>
          </p:cNvSpPr>
          <p:nvPr>
            <p:ph type="body" sz="half" idx="2"/>
          </p:nvPr>
        </p:nvSpPr>
        <p:spPr>
          <a:xfrm>
            <a:off x="840326" y="2057400"/>
            <a:ext cx="3932767"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jpe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3.pn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1.jpe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userDrawn="1"/>
        </p:nvSpPr>
        <p:spPr bwMode="auto">
          <a:xfrm>
            <a:off x="9" y="6477000"/>
            <a:ext cx="11410951" cy="381000"/>
          </a:xfrm>
          <a:prstGeom prst="rect">
            <a:avLst/>
          </a:prstGeom>
          <a:solidFill>
            <a:srgbClr val="969696"/>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800" rtl="0" eaLnBrk="0" fontAlgn="auto" latinLnBrk="0" hangingPunct="0">
              <a:lnSpc>
                <a:spcPct val="100000"/>
              </a:lnSpc>
              <a:spcBef>
                <a:spcPct val="50000"/>
              </a:spcBef>
              <a:spcAft>
                <a:spcPts val="0"/>
              </a:spcAft>
              <a:buClrTx/>
              <a:buSzTx/>
              <a:buFont typeface="Arial" panose="020B0604020202020204" pitchFamily="34" charset="0"/>
              <a:buNone/>
              <a:defRPr/>
            </a:pPr>
            <a:endParaRPr kumimoji="0" lang="zh-CN" altLang="en-US" sz="900" b="0" i="0" u="none" strike="noStrike" kern="1200" cap="none" spc="0" normalizeH="0" baseline="-25000" noProof="0">
              <a:ln>
                <a:noFill/>
              </a:ln>
              <a:solidFill>
                <a:srgbClr val="777777"/>
              </a:solidFill>
              <a:effectLst/>
              <a:uLnTx/>
              <a:uFillTx/>
              <a:latin typeface="Arial" panose="020B0604020202020204" pitchFamily="34" charset="0"/>
              <a:ea typeface="宋体" panose="02010600030101010101" pitchFamily="2" charset="-122"/>
              <a:cs typeface="+mn-cs"/>
            </a:endParaRPr>
          </a:p>
        </p:txBody>
      </p:sp>
      <p:pic>
        <p:nvPicPr>
          <p:cNvPr id="1027" name="Picture 7" descr="bottom"/>
          <p:cNvPicPr>
            <a:picLocks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1588"/>
            <a:ext cx="12192000"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SBottomSquare"/>
          <p:cNvSpPr>
            <a:spLocks noChangeArrowheads="1"/>
          </p:cNvSpPr>
          <p:nvPr userDrawn="1"/>
        </p:nvSpPr>
        <p:spPr bwMode="auto">
          <a:xfrm>
            <a:off x="11472333" y="6477000"/>
            <a:ext cx="719667" cy="381000"/>
          </a:xfrm>
          <a:prstGeom prst="rect">
            <a:avLst/>
          </a:prstGeom>
          <a:solidFill>
            <a:srgbClr val="6598FF"/>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800" rtl="0" eaLnBrk="0" fontAlgn="auto" latinLnBrk="0" hangingPunct="0">
              <a:lnSpc>
                <a:spcPct val="100000"/>
              </a:lnSpc>
              <a:spcBef>
                <a:spcPts val="0"/>
              </a:spcBef>
              <a:spcAft>
                <a:spcPts val="0"/>
              </a:spcAft>
              <a:buClrTx/>
              <a:buSzTx/>
              <a:buFont typeface="Arial" panose="020B0604020202020204" pitchFamily="34" charset="0"/>
              <a:buNone/>
              <a:defRPr/>
            </a:pPr>
            <a:endParaRPr kumimoji="0" lang="en-GB" altLang="en-US" sz="10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029" name="SBottomSquare"/>
          <p:cNvSpPr>
            <a:spLocks noChangeArrowheads="1"/>
          </p:cNvSpPr>
          <p:nvPr userDrawn="1"/>
        </p:nvSpPr>
        <p:spPr bwMode="auto">
          <a:xfrm>
            <a:off x="11472333" y="6477000"/>
            <a:ext cx="719667" cy="381000"/>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幼圆" panose="02010509060101010101" pitchFamily="49" charset="-122"/>
                <a:ea typeface="宋体" panose="02010600030101010101" pitchFamily="2" charset="-122"/>
              </a:defRPr>
            </a:lvl1pPr>
            <a:lvl2pPr>
              <a:defRPr b="1">
                <a:solidFill>
                  <a:schemeClr val="tx1"/>
                </a:solidFill>
                <a:latin typeface="幼圆" panose="02010509060101010101" pitchFamily="49" charset="-122"/>
                <a:ea typeface="宋体" panose="02010600030101010101" pitchFamily="2" charset="-122"/>
              </a:defRPr>
            </a:lvl2pPr>
            <a:lvl3pPr>
              <a:defRPr b="1">
                <a:solidFill>
                  <a:schemeClr val="tx1"/>
                </a:solidFill>
                <a:latin typeface="幼圆" panose="02010509060101010101" pitchFamily="49" charset="-122"/>
                <a:ea typeface="宋体" panose="02010600030101010101" pitchFamily="2" charset="-122"/>
              </a:defRPr>
            </a:lvl3pPr>
            <a:lvl4pPr>
              <a:defRPr b="1">
                <a:solidFill>
                  <a:schemeClr val="tx1"/>
                </a:solidFill>
                <a:latin typeface="幼圆" panose="02010509060101010101" pitchFamily="49" charset="-122"/>
                <a:ea typeface="宋体" panose="02010600030101010101" pitchFamily="2" charset="-122"/>
              </a:defRPr>
            </a:lvl4pPr>
            <a:lvl5pPr>
              <a:defRPr b="1">
                <a:solidFill>
                  <a:schemeClr val="tx1"/>
                </a:solidFill>
                <a:latin typeface="幼圆" panose="02010509060101010101" pitchFamily="49" charset="-122"/>
                <a:ea typeface="宋体" panose="02010600030101010101" pitchFamily="2" charset="-122"/>
              </a:defRPr>
            </a:lvl5pPr>
            <a:lvl6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marL="0" marR="0" lvl="0" indent="0" algn="ctr" defTabSz="685800" rtl="0" eaLnBrk="1" fontAlgn="auto" latinLnBrk="0" hangingPunct="1">
              <a:lnSpc>
                <a:spcPct val="100000"/>
              </a:lnSpc>
              <a:spcBef>
                <a:spcPts val="0"/>
              </a:spcBef>
              <a:spcAft>
                <a:spcPts val="0"/>
              </a:spcAft>
              <a:buClrTx/>
              <a:buSzTx/>
              <a:buFont typeface="Arial" panose="020B0604020202020204" pitchFamily="34" charset="0"/>
              <a:buNone/>
              <a:defRPr/>
            </a:pPr>
            <a:fld id="{A614356D-AF49-4C37-8ADA-81BDD80874FE}" type="slidenum">
              <a:rPr kumimoji="0" lang="zh-CN" altLang="en-US" sz="750" b="0" i="0" u="none" strike="noStrike" kern="120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rPr>
              <a:t>‹#›</a:t>
            </a:fld>
            <a:endParaRPr kumimoji="0" lang="zh-CN" altLang="en-US" sz="750"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pic>
        <p:nvPicPr>
          <p:cNvPr id="1030" name="Picture 35" descr="招牌设计"/>
          <p:cNvPicPr>
            <a:picLocks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10370914" y="6524625"/>
            <a:ext cx="288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Text Box 36"/>
          <p:cNvSpPr txBox="1">
            <a:spLocks noChangeArrowheads="1"/>
          </p:cNvSpPr>
          <p:nvPr userDrawn="1"/>
        </p:nvSpPr>
        <p:spPr bwMode="auto">
          <a:xfrm>
            <a:off x="10689600" y="6601742"/>
            <a:ext cx="698500" cy="180755"/>
          </a:xfrm>
          <a:prstGeom prst="rect">
            <a:avLst/>
          </a:prstGeom>
          <a:noFill/>
          <a:ln>
            <a:noFill/>
          </a:ln>
        </p:spPr>
        <p:txBody>
          <a:bodyPr wrap="square" lIns="0" tIns="0" rIns="0" bIns="0">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800"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BESTCLIENTS</a:t>
            </a:r>
          </a:p>
          <a:p>
            <a:pPr marL="0" marR="0" lvl="0" indent="0" algn="l" defTabSz="685800"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BESTSERVICE</a:t>
            </a:r>
          </a:p>
        </p:txBody>
      </p:sp>
      <p:sp>
        <p:nvSpPr>
          <p:cNvPr id="1032" name="Rectangle 38"/>
          <p:cNvSpPr>
            <a:spLocks noChangeArrowheads="1"/>
          </p:cNvSpPr>
          <p:nvPr userDrawn="1"/>
        </p:nvSpPr>
        <p:spPr bwMode="auto">
          <a:xfrm>
            <a:off x="9" y="6524625"/>
            <a:ext cx="2927351" cy="236538"/>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defRPr/>
            </a:pPr>
            <a:r>
              <a:rPr kumimoji="0" lang="en-US" sz="900" b="0" i="0" u="none" strike="noStrike" kern="1200" cap="none" spc="0" normalizeH="0" baseline="0" noProof="0" dirty="0">
                <a:ln>
                  <a:noFill/>
                </a:ln>
                <a:solidFill>
                  <a:srgbClr val="FFFFFF"/>
                </a:solidFill>
                <a:effectLst/>
                <a:uLnTx/>
                <a:uFillTx/>
                <a:latin typeface="Verdana" panose="020B0604030504040204" pitchFamily="34" charset="0"/>
                <a:ea typeface="宋体" panose="02010600030101010101" pitchFamily="2" charset="-122"/>
                <a:cs typeface="+mn-cs"/>
              </a:rPr>
              <a:t>www.rongke.com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txStyles>
    <p:titleStyle>
      <a:lvl1pPr algn="l" rtl="0" eaLnBrk="0" fontAlgn="base" hangingPunct="0">
        <a:spcBef>
          <a:spcPct val="0"/>
        </a:spcBef>
        <a:spcAft>
          <a:spcPct val="0"/>
        </a:spcAft>
        <a:defRPr sz="2100" b="1" kern="1200">
          <a:solidFill>
            <a:srgbClr val="777777"/>
          </a:solidFill>
          <a:latin typeface="+mj-lt"/>
          <a:ea typeface="+mj-ea"/>
          <a:cs typeface="+mj-cs"/>
        </a:defRPr>
      </a:lvl1pPr>
      <a:lvl2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5pPr>
      <a:lvl6pPr marL="3429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6pPr>
      <a:lvl7pPr marL="6858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7pPr>
      <a:lvl8pPr marL="10287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8pPr>
      <a:lvl9pPr marL="13716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9pPr>
    </p:titleStyle>
    <p:bodyStyle>
      <a:lvl1pPr marL="257175" indent="-257175" algn="l" rtl="0" eaLnBrk="0" fontAlgn="base" hangingPunct="0">
        <a:spcBef>
          <a:spcPct val="20000"/>
        </a:spcBef>
        <a:spcAft>
          <a:spcPct val="0"/>
        </a:spcAft>
        <a:buChar char="•"/>
        <a:defRPr sz="2400" kern="1200">
          <a:solidFill>
            <a:srgbClr val="777777"/>
          </a:solidFill>
          <a:latin typeface="+mn-lt"/>
          <a:ea typeface="+mn-ea"/>
          <a:cs typeface="+mn-cs"/>
        </a:defRPr>
      </a:lvl1pPr>
      <a:lvl2pPr marL="557530" indent="-214630" algn="l" rtl="0" eaLnBrk="0" fontAlgn="base" hangingPunct="0">
        <a:spcBef>
          <a:spcPct val="20000"/>
        </a:spcBef>
        <a:spcAft>
          <a:spcPct val="0"/>
        </a:spcAft>
        <a:buFont typeface="Wingdings" panose="05000000000000000000" pitchFamily="2" charset="2"/>
        <a:buChar char="n"/>
        <a:defRPr sz="2100" kern="1200">
          <a:solidFill>
            <a:srgbClr val="777777"/>
          </a:solidFill>
          <a:latin typeface="+mn-lt"/>
          <a:ea typeface="+mn-ea"/>
          <a:cs typeface="+mn-cs"/>
        </a:defRPr>
      </a:lvl2pPr>
      <a:lvl3pPr marL="857250" indent="-171450" algn="l" rtl="0" eaLnBrk="0" fontAlgn="base" hangingPunct="0">
        <a:spcBef>
          <a:spcPct val="20000"/>
        </a:spcBef>
        <a:spcAft>
          <a:spcPct val="0"/>
        </a:spcAft>
        <a:buFont typeface="Wingdings" panose="05000000000000000000" pitchFamily="2" charset="2"/>
        <a:buChar char="n"/>
        <a:defRPr sz="1800" kern="1200">
          <a:solidFill>
            <a:srgbClr val="777777"/>
          </a:solidFill>
          <a:latin typeface="+mn-lt"/>
          <a:ea typeface="+mn-ea"/>
          <a:cs typeface="+mn-cs"/>
        </a:defRPr>
      </a:lvl3pPr>
      <a:lvl4pPr marL="1200150" indent="-171450"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4pPr>
      <a:lvl5pPr marL="1543050" indent="-171450"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userDrawn="1"/>
        </p:nvSpPr>
        <p:spPr bwMode="auto">
          <a:xfrm>
            <a:off x="9" y="6477000"/>
            <a:ext cx="11410951" cy="381000"/>
          </a:xfrm>
          <a:prstGeom prst="rect">
            <a:avLst/>
          </a:prstGeom>
          <a:solidFill>
            <a:srgbClr val="969696"/>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800" rtl="0" eaLnBrk="0" fontAlgn="auto" latinLnBrk="0" hangingPunct="0">
              <a:lnSpc>
                <a:spcPct val="100000"/>
              </a:lnSpc>
              <a:spcBef>
                <a:spcPct val="50000"/>
              </a:spcBef>
              <a:spcAft>
                <a:spcPts val="0"/>
              </a:spcAft>
              <a:buClrTx/>
              <a:buSzTx/>
              <a:buFont typeface="Arial" panose="020B0604020202020204" pitchFamily="34" charset="0"/>
              <a:buNone/>
              <a:defRPr/>
            </a:pPr>
            <a:endParaRPr kumimoji="0" lang="zh-CN" altLang="en-US" sz="900" b="0" i="0" u="none" strike="noStrike" kern="1200" cap="none" spc="0" normalizeH="0" baseline="-25000" noProof="0">
              <a:ln>
                <a:noFill/>
              </a:ln>
              <a:solidFill>
                <a:srgbClr val="777777"/>
              </a:solidFill>
              <a:effectLst/>
              <a:uLnTx/>
              <a:uFillTx/>
              <a:latin typeface="Arial" panose="020B0604020202020204" pitchFamily="34" charset="0"/>
              <a:ea typeface="宋体" panose="02010600030101010101" pitchFamily="2" charset="-122"/>
              <a:cs typeface="+mn-cs"/>
            </a:endParaRPr>
          </a:p>
        </p:txBody>
      </p:sp>
      <p:pic>
        <p:nvPicPr>
          <p:cNvPr id="1027" name="Picture 7" descr="bottom"/>
          <p:cNvPicPr>
            <a:picLocks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1588"/>
            <a:ext cx="12192000"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SBottomSquare"/>
          <p:cNvSpPr>
            <a:spLocks noChangeArrowheads="1"/>
          </p:cNvSpPr>
          <p:nvPr userDrawn="1"/>
        </p:nvSpPr>
        <p:spPr bwMode="auto">
          <a:xfrm>
            <a:off x="11472333" y="6477000"/>
            <a:ext cx="719667" cy="381000"/>
          </a:xfrm>
          <a:prstGeom prst="rect">
            <a:avLst/>
          </a:prstGeom>
          <a:solidFill>
            <a:srgbClr val="6598FF"/>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800" rtl="0" eaLnBrk="0" fontAlgn="auto" latinLnBrk="0" hangingPunct="0">
              <a:lnSpc>
                <a:spcPct val="100000"/>
              </a:lnSpc>
              <a:spcBef>
                <a:spcPts val="0"/>
              </a:spcBef>
              <a:spcAft>
                <a:spcPts val="0"/>
              </a:spcAft>
              <a:buClrTx/>
              <a:buSzTx/>
              <a:buFont typeface="Arial" panose="020B0604020202020204" pitchFamily="34" charset="0"/>
              <a:buNone/>
              <a:defRPr/>
            </a:pPr>
            <a:endParaRPr kumimoji="0" lang="en-GB" altLang="en-US" sz="10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029" name="SBottomSquare"/>
          <p:cNvSpPr>
            <a:spLocks noChangeArrowheads="1"/>
          </p:cNvSpPr>
          <p:nvPr userDrawn="1"/>
        </p:nvSpPr>
        <p:spPr bwMode="auto">
          <a:xfrm>
            <a:off x="11472333" y="6477000"/>
            <a:ext cx="719667" cy="381000"/>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幼圆" panose="02010509060101010101" pitchFamily="49" charset="-122"/>
                <a:ea typeface="宋体" panose="02010600030101010101" pitchFamily="2" charset="-122"/>
              </a:defRPr>
            </a:lvl1pPr>
            <a:lvl2pPr>
              <a:defRPr b="1">
                <a:solidFill>
                  <a:schemeClr val="tx1"/>
                </a:solidFill>
                <a:latin typeface="幼圆" panose="02010509060101010101" pitchFamily="49" charset="-122"/>
                <a:ea typeface="宋体" panose="02010600030101010101" pitchFamily="2" charset="-122"/>
              </a:defRPr>
            </a:lvl2pPr>
            <a:lvl3pPr>
              <a:defRPr b="1">
                <a:solidFill>
                  <a:schemeClr val="tx1"/>
                </a:solidFill>
                <a:latin typeface="幼圆" panose="02010509060101010101" pitchFamily="49" charset="-122"/>
                <a:ea typeface="宋体" panose="02010600030101010101" pitchFamily="2" charset="-122"/>
              </a:defRPr>
            </a:lvl3pPr>
            <a:lvl4pPr>
              <a:defRPr b="1">
                <a:solidFill>
                  <a:schemeClr val="tx1"/>
                </a:solidFill>
                <a:latin typeface="幼圆" panose="02010509060101010101" pitchFamily="49" charset="-122"/>
                <a:ea typeface="宋体" panose="02010600030101010101" pitchFamily="2" charset="-122"/>
              </a:defRPr>
            </a:lvl4pPr>
            <a:lvl5pPr>
              <a:defRPr b="1">
                <a:solidFill>
                  <a:schemeClr val="tx1"/>
                </a:solidFill>
                <a:latin typeface="幼圆" panose="02010509060101010101" pitchFamily="49" charset="-122"/>
                <a:ea typeface="宋体" panose="02010600030101010101" pitchFamily="2" charset="-122"/>
              </a:defRPr>
            </a:lvl5pPr>
            <a:lvl6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marL="0" marR="0" lvl="0" indent="0" algn="ctr" defTabSz="685800" rtl="0" eaLnBrk="1" fontAlgn="auto" latinLnBrk="0" hangingPunct="1">
              <a:lnSpc>
                <a:spcPct val="100000"/>
              </a:lnSpc>
              <a:spcBef>
                <a:spcPts val="0"/>
              </a:spcBef>
              <a:spcAft>
                <a:spcPts val="0"/>
              </a:spcAft>
              <a:buClrTx/>
              <a:buSzTx/>
              <a:buFont typeface="Arial" panose="020B0604020202020204" pitchFamily="34" charset="0"/>
              <a:buNone/>
              <a:defRPr/>
            </a:pPr>
            <a:fld id="{A614356D-AF49-4C37-8ADA-81BDD80874FE}" type="slidenum">
              <a:rPr kumimoji="0" lang="zh-CN" altLang="en-US" sz="750" b="0" i="0" u="none" strike="noStrike" kern="120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rPr>
              <a:t>‹#›</a:t>
            </a:fld>
            <a:endParaRPr kumimoji="0" lang="zh-CN" altLang="en-US" sz="750"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pic>
        <p:nvPicPr>
          <p:cNvPr id="1030" name="Picture 35" descr="招牌设计"/>
          <p:cNvPicPr>
            <a:picLocks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10370914" y="6524625"/>
            <a:ext cx="288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Text Box 36"/>
          <p:cNvSpPr txBox="1">
            <a:spLocks noChangeArrowheads="1"/>
          </p:cNvSpPr>
          <p:nvPr userDrawn="1"/>
        </p:nvSpPr>
        <p:spPr bwMode="auto">
          <a:xfrm>
            <a:off x="10689600" y="6601742"/>
            <a:ext cx="698500" cy="180755"/>
          </a:xfrm>
          <a:prstGeom prst="rect">
            <a:avLst/>
          </a:prstGeom>
          <a:noFill/>
          <a:ln>
            <a:noFill/>
          </a:ln>
        </p:spPr>
        <p:txBody>
          <a:bodyPr wrap="square" lIns="0" tIns="0" rIns="0" bIns="0">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800"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BESTCLIENTS</a:t>
            </a:r>
          </a:p>
          <a:p>
            <a:pPr marL="0" marR="0" lvl="0" indent="0" algn="l" defTabSz="685800"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BESTSERVICE</a:t>
            </a:r>
          </a:p>
        </p:txBody>
      </p:sp>
      <p:sp>
        <p:nvSpPr>
          <p:cNvPr id="1032" name="Rectangle 38"/>
          <p:cNvSpPr>
            <a:spLocks noChangeArrowheads="1"/>
          </p:cNvSpPr>
          <p:nvPr userDrawn="1"/>
        </p:nvSpPr>
        <p:spPr bwMode="auto">
          <a:xfrm>
            <a:off x="9" y="6524625"/>
            <a:ext cx="2927351" cy="236538"/>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defRPr/>
            </a:pPr>
            <a:r>
              <a:rPr kumimoji="0" lang="en-US" sz="900" b="0" i="0" u="none" strike="noStrike" kern="1200" cap="none" spc="0" normalizeH="0" baseline="0" noProof="0" dirty="0">
                <a:ln>
                  <a:noFill/>
                </a:ln>
                <a:solidFill>
                  <a:srgbClr val="FFFFFF"/>
                </a:solidFill>
                <a:effectLst/>
                <a:uLnTx/>
                <a:uFillTx/>
                <a:latin typeface="Verdana" panose="020B0604030504040204" pitchFamily="34" charset="0"/>
                <a:ea typeface="宋体" panose="02010600030101010101" pitchFamily="2" charset="-122"/>
                <a:cs typeface="+mn-cs"/>
              </a:rPr>
              <a:t>www.rongke.com</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txStyles>
    <p:titleStyle>
      <a:lvl1pPr algn="l" rtl="0" eaLnBrk="0" fontAlgn="base" hangingPunct="0">
        <a:spcBef>
          <a:spcPct val="0"/>
        </a:spcBef>
        <a:spcAft>
          <a:spcPct val="0"/>
        </a:spcAft>
        <a:defRPr sz="2100" b="1" kern="1200">
          <a:solidFill>
            <a:srgbClr val="777777"/>
          </a:solidFill>
          <a:latin typeface="+mj-lt"/>
          <a:ea typeface="+mj-ea"/>
          <a:cs typeface="+mj-cs"/>
        </a:defRPr>
      </a:lvl1pPr>
      <a:lvl2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5pPr>
      <a:lvl6pPr marL="3429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6pPr>
      <a:lvl7pPr marL="6858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7pPr>
      <a:lvl8pPr marL="10287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8pPr>
      <a:lvl9pPr marL="13716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9pPr>
    </p:titleStyle>
    <p:bodyStyle>
      <a:lvl1pPr marL="257175" indent="-257175" algn="l" rtl="0" eaLnBrk="0" fontAlgn="base" hangingPunct="0">
        <a:spcBef>
          <a:spcPct val="20000"/>
        </a:spcBef>
        <a:spcAft>
          <a:spcPct val="0"/>
        </a:spcAft>
        <a:buChar char="•"/>
        <a:defRPr sz="2400" kern="1200">
          <a:solidFill>
            <a:srgbClr val="777777"/>
          </a:solidFill>
          <a:latin typeface="+mn-lt"/>
          <a:ea typeface="+mn-ea"/>
          <a:cs typeface="+mn-cs"/>
        </a:defRPr>
      </a:lvl1pPr>
      <a:lvl2pPr marL="557530" indent="-214630" algn="l" rtl="0" eaLnBrk="0" fontAlgn="base" hangingPunct="0">
        <a:spcBef>
          <a:spcPct val="20000"/>
        </a:spcBef>
        <a:spcAft>
          <a:spcPct val="0"/>
        </a:spcAft>
        <a:buFont typeface="Wingdings" panose="05000000000000000000" pitchFamily="2" charset="2"/>
        <a:buChar char="n"/>
        <a:defRPr sz="2100" kern="1200">
          <a:solidFill>
            <a:srgbClr val="777777"/>
          </a:solidFill>
          <a:latin typeface="+mn-lt"/>
          <a:ea typeface="+mn-ea"/>
          <a:cs typeface="+mn-cs"/>
        </a:defRPr>
      </a:lvl2pPr>
      <a:lvl3pPr marL="857250" indent="-171450" algn="l" rtl="0" eaLnBrk="0" fontAlgn="base" hangingPunct="0">
        <a:spcBef>
          <a:spcPct val="20000"/>
        </a:spcBef>
        <a:spcAft>
          <a:spcPct val="0"/>
        </a:spcAft>
        <a:buFont typeface="Wingdings" panose="05000000000000000000" pitchFamily="2" charset="2"/>
        <a:buChar char="n"/>
        <a:defRPr sz="1800" kern="1200">
          <a:solidFill>
            <a:srgbClr val="777777"/>
          </a:solidFill>
          <a:latin typeface="+mn-lt"/>
          <a:ea typeface="+mn-ea"/>
          <a:cs typeface="+mn-cs"/>
        </a:defRPr>
      </a:lvl3pPr>
      <a:lvl4pPr marL="1200150" indent="-171450"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4pPr>
      <a:lvl5pPr marL="1543050" indent="-171450"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5/12/2022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pic>
        <p:nvPicPr>
          <p:cNvPr id="8" name="Picture 33" descr="rkk"/>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261485" y="4776058"/>
            <a:ext cx="7239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5" descr="top"/>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 y="0"/>
            <a:ext cx="12192001" cy="90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6" descr="bottom"/>
          <p:cNvPicPr>
            <a:picLocks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5944893"/>
            <a:ext cx="12192000" cy="90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37"/>
          <p:cNvSpPr txBox="1">
            <a:spLocks noChangeArrowheads="1"/>
          </p:cNvSpPr>
          <p:nvPr userDrawn="1"/>
        </p:nvSpPr>
        <p:spPr bwMode="auto">
          <a:xfrm>
            <a:off x="4548192" y="5269763"/>
            <a:ext cx="4319587" cy="253916"/>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chemeClr val="hlink"/>
              </a:buClr>
              <a:buFont typeface="Wingdings" panose="05000000000000000000" pitchFamily="2" charset="2"/>
              <a:buNone/>
              <a:defRPr/>
            </a:pPr>
            <a:r>
              <a:rPr lang="en-US" sz="1050">
                <a:solidFill>
                  <a:srgbClr val="777777"/>
                </a:solidFill>
                <a:ea typeface="宋体" panose="02010600030101010101" pitchFamily="2" charset="-122"/>
              </a:rPr>
              <a:t>RONGKEINVESTMENTMANAGEMENTCO.,LTD</a:t>
            </a:r>
            <a:endParaRPr lang="en-US" sz="1050" dirty="0">
              <a:solidFill>
                <a:srgbClr val="777777"/>
              </a:solidFill>
              <a:ea typeface="宋体" panose="02010600030101010101" pitchFamily="2" charset="-122"/>
            </a:endParaRPr>
          </a:p>
        </p:txBody>
      </p:sp>
      <p:sp>
        <p:nvSpPr>
          <p:cNvPr id="16" name="Text Box 38"/>
          <p:cNvSpPr txBox="1">
            <a:spLocks noChangeArrowheads="1"/>
          </p:cNvSpPr>
          <p:nvPr userDrawn="1"/>
        </p:nvSpPr>
        <p:spPr bwMode="auto">
          <a:xfrm>
            <a:off x="4530729" y="4731608"/>
            <a:ext cx="4321175" cy="39241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buFont typeface="Arial" panose="020B0604020202020204" pitchFamily="34" charset="0"/>
              <a:buNone/>
              <a:defRPr/>
            </a:pPr>
            <a:r>
              <a:rPr lang="zh-CN" altLang="en-US" sz="1950">
                <a:solidFill>
                  <a:srgbClr val="777777"/>
                </a:solidFill>
                <a:ea typeface="黑体" panose="02010609060101010101" pitchFamily="49" charset="-122"/>
              </a:rPr>
              <a:t>上海融客投资管理有限公司</a:t>
            </a:r>
          </a:p>
        </p:txBody>
      </p:sp>
      <p:sp>
        <p:nvSpPr>
          <p:cNvPr id="18" name="Rectangle 41"/>
          <p:cNvSpPr>
            <a:spLocks noChangeArrowheads="1"/>
          </p:cNvSpPr>
          <p:nvPr userDrawn="1"/>
        </p:nvSpPr>
        <p:spPr bwMode="auto">
          <a:xfrm>
            <a:off x="60326" y="6577021"/>
            <a:ext cx="2208213" cy="236537"/>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eaLnBrk="1" hangingPunct="1">
              <a:buFont typeface="Arial" panose="020B0604020202020204" pitchFamily="34" charset="0"/>
              <a:buNone/>
              <a:defRPr/>
            </a:pPr>
            <a:r>
              <a:rPr lang="en-US" sz="900" dirty="0">
                <a:solidFill>
                  <a:schemeClr val="bg1"/>
                </a:solidFill>
                <a:latin typeface="Verdana" panose="020B0604030504040204" pitchFamily="34" charset="0"/>
                <a:ea typeface="宋体" panose="02010600030101010101" pitchFamily="2" charset="-122"/>
              </a:rPr>
              <a:t>www.rongke.com</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4.xml"/><Relationship Id="rId1" Type="http://schemas.openxmlformats.org/officeDocument/2006/relationships/tags" Target="../tags/tag4.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4.xml"/><Relationship Id="rId1" Type="http://schemas.openxmlformats.org/officeDocument/2006/relationships/tags" Target="../tags/tag5.xml"/></Relationships>
</file>

<file path=ppt/slides/_rels/slide1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6.xml"/><Relationship Id="rId1" Type="http://schemas.openxmlformats.org/officeDocument/2006/relationships/themeOverride" Target="../theme/themeOverride5.xml"/><Relationship Id="rId6" Type="http://schemas.openxmlformats.org/officeDocument/2006/relationships/chart" Target="../charts/chart14.xml"/><Relationship Id="rId5" Type="http://schemas.openxmlformats.org/officeDocument/2006/relationships/chart" Target="../charts/chart13.xml"/><Relationship Id="rId4"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7.xml"/><Relationship Id="rId1" Type="http://schemas.openxmlformats.org/officeDocument/2006/relationships/themeOverride" Target="../theme/themeOverride6.xml"/><Relationship Id="rId5" Type="http://schemas.openxmlformats.org/officeDocument/2006/relationships/chart" Target="../charts/chart15.xml"/><Relationship Id="rId4"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3.xml"/><Relationship Id="rId1" Type="http://schemas.openxmlformats.org/officeDocument/2006/relationships/tags" Target="../tags/tag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chart" Target="../charts/char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5"/>
          <p:cNvSpPr>
            <a:spLocks noChangeArrowheads="1"/>
          </p:cNvSpPr>
          <p:nvPr/>
        </p:nvSpPr>
        <p:spPr bwMode="auto">
          <a:xfrm>
            <a:off x="3343747" y="2221926"/>
            <a:ext cx="367347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defRPr/>
            </a:pPr>
            <a:r>
              <a:rPr kumimoji="0" lang="en-US" altLang="zh-CN" sz="2800" b="1" i="0" u="none" strike="noStrike" kern="1200" cap="none" spc="0" normalizeH="0" baseline="0" noProof="0" dirty="0">
                <a:ln>
                  <a:noFill/>
                </a:ln>
                <a:solidFill>
                  <a:srgbClr val="CC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a:t>
            </a:r>
            <a:r>
              <a:rPr kumimoji="0" lang="zh-CN" altLang="en-US" sz="2800" b="1" i="0" u="none" strike="noStrike" kern="1200" cap="none" spc="0" normalizeH="0" baseline="0" noProof="0" dirty="0">
                <a:ln>
                  <a:noFill/>
                </a:ln>
                <a:solidFill>
                  <a:srgbClr val="CC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融客月报</a:t>
            </a:r>
            <a:r>
              <a:rPr kumimoji="0" lang="en-US" altLang="zh-CN" sz="2800" b="1" i="0" u="none" strike="noStrike" kern="1200" cap="none" spc="0" normalizeH="0" baseline="0" noProof="0" dirty="0">
                <a:ln>
                  <a:noFill/>
                </a:ln>
                <a:solidFill>
                  <a:srgbClr val="CC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a:t>
            </a:r>
            <a:endParaRPr kumimoji="0" lang="zh-CN" altLang="en-US" sz="2800" b="1" i="0" u="none" strike="noStrike" kern="1200" cap="none" spc="0" normalizeH="0" baseline="0" noProof="0" dirty="0">
              <a:ln>
                <a:noFill/>
              </a:ln>
              <a:solidFill>
                <a:srgbClr val="CC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5" name="Text Box 6"/>
          <p:cNvSpPr txBox="1">
            <a:spLocks noChangeArrowheads="1"/>
          </p:cNvSpPr>
          <p:nvPr/>
        </p:nvSpPr>
        <p:spPr bwMode="auto">
          <a:xfrm>
            <a:off x="2208222" y="2936567"/>
            <a:ext cx="70564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marL="0" marR="0" lvl="0" indent="0" algn="r" defTabSz="457200" rtl="0" eaLnBrk="1" fontAlgn="auto" latinLnBrk="0" hangingPunct="1">
              <a:lnSpc>
                <a:spcPct val="100000"/>
              </a:lnSpc>
              <a:spcBef>
                <a:spcPct val="50000"/>
              </a:spcBef>
              <a:spcAft>
                <a:spcPts val="0"/>
              </a:spcAft>
              <a:buClrTx/>
              <a:buSzTx/>
              <a:buFont typeface="Arial" panose="020B0604020202020204" pitchFamily="34" charset="0"/>
              <a:buNone/>
              <a:defRPr/>
            </a:pPr>
            <a:r>
              <a:rPr kumimoji="0" lang="en-US" altLang="zh-CN" sz="3200" b="0"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a:t>
            </a:r>
            <a:r>
              <a:rPr kumimoji="0" lang="zh-CN" altLang="en-US" sz="28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私募股权投资市场</a:t>
            </a:r>
            <a:r>
              <a:rPr kumimoji="0" lang="zh-CN" altLang="en-US" sz="16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a:t>
            </a:r>
            <a:r>
              <a:rPr kumimoji="0" lang="en-US" altLang="zh-CN" sz="16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2022</a:t>
            </a:r>
            <a:r>
              <a:rPr kumimoji="0" lang="zh-CN" altLang="en-US" sz="16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年</a:t>
            </a:r>
            <a:r>
              <a:rPr kumimoji="0" lang="en-US" altLang="zh-CN" sz="16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4</a:t>
            </a:r>
            <a:r>
              <a:rPr kumimoji="0" lang="zh-CN" altLang="en-US" sz="16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月）</a:t>
            </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774825" y="945474"/>
            <a:ext cx="2378075" cy="360000"/>
            <a:chOff x="7155444" y="740531"/>
            <a:chExt cx="3098165" cy="369870"/>
          </a:xfrm>
        </p:grpSpPr>
        <p:sp>
          <p:nvSpPr>
            <p:cNvPr id="5" name="矩形 4"/>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基金退出情况</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sp>
        <p:nvSpPr>
          <p:cNvPr id="7"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j-cs"/>
                <a:sym typeface="微软雅黑" panose="020B0503020204020204" pitchFamily="34" charset="-122"/>
              </a:rPr>
              <a:t>其他退出情况</a:t>
            </a:r>
          </a:p>
        </p:txBody>
      </p:sp>
      <p:graphicFrame>
        <p:nvGraphicFramePr>
          <p:cNvPr id="9" name="图表 8"/>
          <p:cNvGraphicFramePr/>
          <p:nvPr/>
        </p:nvGraphicFramePr>
        <p:xfrm>
          <a:off x="1841518" y="1364343"/>
          <a:ext cx="8575657" cy="4996116"/>
        </p:xfrm>
        <a:graphic>
          <a:graphicData uri="http://schemas.openxmlformats.org/drawingml/2006/chart">
            <c:chart xmlns:c="http://schemas.openxmlformats.org/drawingml/2006/chart" xmlns:r="http://schemas.openxmlformats.org/officeDocument/2006/relationships" r:id="rId3"/>
          </a:graphicData>
        </a:graphic>
      </p:graphicFrame>
      <p:sp>
        <p:nvSpPr>
          <p:cNvPr id="3" name="文本框 2"/>
          <p:cNvSpPr txBox="1"/>
          <p:nvPr/>
        </p:nvSpPr>
        <p:spPr>
          <a:xfrm>
            <a:off x="6140450" y="2028190"/>
            <a:ext cx="5819775" cy="2077085"/>
          </a:xfrm>
          <a:prstGeom prst="rect">
            <a:avLst/>
          </a:prstGeom>
          <a:noFill/>
        </p:spPr>
        <p:txBody>
          <a:bodyPr wrap="square" lIns="0" tIns="0" rIns="0" bIns="0" rtlCol="0">
            <a:spAutoFit/>
          </a:bodyPr>
          <a:lstStyle/>
          <a:p>
            <a:pPr marL="0" marR="0" lvl="0" indent="0" algn="just" defTabSz="457200" rtl="0" eaLnBrk="1" fontAlgn="auto" latinLnBrk="0" hangingPunct="1">
              <a:lnSpc>
                <a:spcPct val="1500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4</a:t>
            </a:r>
            <a:r>
              <a:rPr kumimoji="0" lang="zh-CN" altLang="en-US"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月共有</a:t>
            </a:r>
            <a:r>
              <a:rPr kumimoji="0" lang="en-US" altLang="zh-CN" sz="2400" b="0" i="0" u="none" strike="noStrike" kern="1200" cap="none" spc="0" normalizeH="0" baseline="0" dirty="0">
                <a:solidFill>
                  <a:srgbClr val="C00000"/>
                </a:solidFill>
                <a:latin typeface="微软雅黑" panose="020B0503020204020204" pitchFamily="34" charset="-122"/>
                <a:ea typeface="微软雅黑" panose="020B0503020204020204" pitchFamily="34" charset="-122"/>
                <a:cs typeface="+mn-cs"/>
                <a:sym typeface="微软雅黑" panose="020B0503020204020204" pitchFamily="34" charset="-122"/>
              </a:rPr>
              <a:t>11</a:t>
            </a:r>
            <a:r>
              <a:rPr kumimoji="0" lang="zh-CN" altLang="en-US"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家</a:t>
            </a:r>
            <a:r>
              <a:rPr kumimoji="0" lang="en-US" altLang="zh-CN"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PE</a:t>
            </a:r>
            <a:r>
              <a:rPr kumimoji="0" lang="zh-CN" altLang="en-US"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通过其他方式实现退出，数量进一步减少，近</a:t>
            </a:r>
            <a:r>
              <a:rPr kumimoji="0" lang="en-US" altLang="zh-CN"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10</a:t>
            </a:r>
            <a:r>
              <a:rPr kumimoji="0" lang="zh-CN" altLang="en-US"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个月来维持低位。</a:t>
            </a:r>
            <a:endParaRPr kumimoji="0" lang="en-US" altLang="zh-CN"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just" defTabSz="457200" rtl="0" eaLnBrk="1" fontAlgn="auto" latinLnBrk="0" hangingPunct="1">
              <a:lnSpc>
                <a:spcPct val="150000"/>
              </a:lnSpc>
              <a:spcBef>
                <a:spcPts val="0"/>
              </a:spcBef>
              <a:spcAft>
                <a:spcPts val="0"/>
              </a:spcAft>
              <a:buClrTx/>
              <a:buSzTx/>
              <a:buFontTx/>
              <a:buNone/>
              <a:defRPr/>
            </a:pPr>
            <a:r>
              <a:rPr kumimoji="0" lang="en-US" altLang="zh-CN" sz="2400" b="0" i="0" u="none" strike="noStrike" kern="1200" cap="none" spc="0" normalizeH="0" baseline="0" dirty="0">
                <a:solidFill>
                  <a:srgbClr val="C00000"/>
                </a:solidFill>
                <a:latin typeface="微软雅黑" panose="020B0503020204020204" pitchFamily="34" charset="-122"/>
                <a:ea typeface="微软雅黑" panose="020B0503020204020204" pitchFamily="34" charset="-122"/>
                <a:cs typeface="+mn-cs"/>
                <a:sym typeface="微软雅黑" panose="020B0503020204020204" pitchFamily="34" charset="-122"/>
              </a:rPr>
              <a:t>8</a:t>
            </a:r>
            <a:r>
              <a:rPr kumimoji="0" lang="zh-CN" altLang="en-US"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家通过</a:t>
            </a:r>
            <a:r>
              <a:rPr kumimoji="0" lang="en-US" altLang="zh-CN" sz="2400" b="0"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M&amp;A</a:t>
            </a:r>
            <a:r>
              <a:rPr kumimoji="0" lang="zh-CN" altLang="en-US"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途径完成退出。</a:t>
            </a:r>
          </a:p>
          <a:p>
            <a:pPr marL="0" marR="0" lvl="0" indent="0" algn="just" defTabSz="457200" rtl="0" eaLnBrk="1" fontAlgn="auto" latinLnBrk="0" hangingPunct="1">
              <a:lnSpc>
                <a:spcPct val="150000"/>
              </a:lnSpc>
              <a:spcBef>
                <a:spcPts val="0"/>
              </a:spcBef>
              <a:spcAft>
                <a:spcPts val="0"/>
              </a:spcAft>
              <a:buClrTx/>
              <a:buSzTx/>
              <a:buFontTx/>
              <a:buNone/>
              <a:defRPr/>
            </a:pPr>
            <a:r>
              <a:rPr lang="en-US" altLang="zh-CN" sz="2400" dirty="0">
                <a:solidFill>
                  <a:srgbClr val="C00000"/>
                </a:solidFill>
                <a:latin typeface="微软雅黑" panose="020B0503020204020204" pitchFamily="34" charset="-122"/>
                <a:ea typeface="微软雅黑" panose="020B0503020204020204" pitchFamily="34" charset="-122"/>
                <a:sym typeface="微软雅黑" panose="020B0503020204020204" pitchFamily="34" charset="-122"/>
              </a:rPr>
              <a:t>3</a:t>
            </a:r>
            <a:r>
              <a:rPr kumimoji="0" lang="zh-CN" altLang="en-US"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家通过</a:t>
            </a:r>
            <a:r>
              <a:rPr kumimoji="0" lang="zh-CN" altLang="en-US" sz="2400" b="0"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股权转让</a:t>
            </a:r>
            <a:r>
              <a:rPr kumimoji="0" lang="zh-CN" altLang="en-US"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途径完成退出。</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774824" y="958861"/>
            <a:ext cx="2378075" cy="374543"/>
            <a:chOff x="7155444" y="826031"/>
            <a:chExt cx="3098164" cy="374542"/>
          </a:xfrm>
        </p:grpSpPr>
        <p:sp>
          <p:nvSpPr>
            <p:cNvPr id="5" name="矩形 4"/>
            <p:cNvSpPr/>
            <p:nvPr/>
          </p:nvSpPr>
          <p:spPr>
            <a:xfrm>
              <a:off x="7155444" y="830704"/>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上市公司并购事件</a:t>
              </a:r>
            </a:p>
          </p:txBody>
        </p:sp>
        <p:sp>
          <p:nvSpPr>
            <p:cNvPr id="6" name="等腰三角形 5"/>
            <p:cNvSpPr/>
            <p:nvPr/>
          </p:nvSpPr>
          <p:spPr>
            <a:xfrm rot="5400000">
              <a:off x="9927151" y="869442"/>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sp>
        <p:nvSpPr>
          <p:cNvPr id="10"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j-cs"/>
                <a:sym typeface="微软雅黑" panose="020B0503020204020204" pitchFamily="34" charset="-122"/>
              </a:rPr>
              <a:t>并购</a:t>
            </a:r>
          </a:p>
        </p:txBody>
      </p:sp>
      <p:sp>
        <p:nvSpPr>
          <p:cNvPr id="11" name="文本框 10"/>
          <p:cNvSpPr txBox="1"/>
          <p:nvPr/>
        </p:nvSpPr>
        <p:spPr>
          <a:xfrm>
            <a:off x="1774825" y="5292725"/>
            <a:ext cx="8642350" cy="1015365"/>
          </a:xfrm>
          <a:prstGeom prst="rect">
            <a:avLst/>
          </a:prstGeom>
          <a:noFill/>
        </p:spPr>
        <p:txBody>
          <a:bodyPr wrap="square" lIns="0" tIns="0" rIns="0" bIns="0" rtlCol="0">
            <a:spAutoFit/>
          </a:bodyPr>
          <a:lstStyle/>
          <a:p>
            <a:pPr marR="0" indent="457200" defTabSz="457200" fontAlgn="auto">
              <a:lnSpc>
                <a:spcPct val="150000"/>
              </a:lnSpc>
              <a:spcBef>
                <a:spcPts val="0"/>
              </a:spcBef>
              <a:spcAft>
                <a:spcPts val="0"/>
              </a:spcAft>
              <a:buClrTx/>
              <a:buSzTx/>
              <a:buFontTx/>
              <a:buNone/>
              <a:defRPr/>
            </a:pPr>
            <a:r>
              <a:rPr kumimoji="0" lang="en-US" altLang="zh-CN" sz="1600" b="0" i="0" kern="1200" cap="none" spc="0" normalizeH="0" baseline="0" noProof="0" dirty="0">
                <a:solidFill>
                  <a:srgbClr val="000000"/>
                </a:solidFill>
                <a:latin typeface="微软雅黑" panose="020B0503020204020204" pitchFamily="34" charset="-122"/>
                <a:ea typeface="微软雅黑" panose="020B0503020204020204" pitchFamily="34" charset="-122"/>
                <a:cs typeface="+mn-cs"/>
                <a:sym typeface="微软雅黑" panose="020B0503020204020204" pitchFamily="34" charset="-122"/>
              </a:rPr>
              <a:t>4</a:t>
            </a:r>
            <a:r>
              <a:rPr kumimoji="0" lang="zh-CN" altLang="en-US" sz="1600" b="0" i="0" kern="1200" cap="none" spc="0" normalizeH="0" baseline="0" noProof="0" dirty="0">
                <a:solidFill>
                  <a:srgbClr val="000000"/>
                </a:solidFill>
                <a:latin typeface="微软雅黑" panose="020B0503020204020204" pitchFamily="34" charset="-122"/>
                <a:ea typeface="微软雅黑" panose="020B0503020204020204" pitchFamily="34" charset="-122"/>
                <a:cs typeface="+mn-cs"/>
                <a:sym typeface="微软雅黑" panose="020B0503020204020204" pitchFamily="34" charset="-122"/>
              </a:rPr>
              <a:t>月</a:t>
            </a:r>
            <a:r>
              <a:rPr kumimoji="0" lang="en-US" altLang="zh-CN" sz="1600" b="0" i="0" kern="1200" cap="none" spc="0" normalizeH="0" baseline="0" noProof="0" dirty="0">
                <a:solidFill>
                  <a:srgbClr val="000000"/>
                </a:solidFill>
                <a:latin typeface="微软雅黑" panose="020B0503020204020204" pitchFamily="34" charset="-122"/>
                <a:ea typeface="微软雅黑" panose="020B0503020204020204" pitchFamily="34" charset="-122"/>
                <a:cs typeface="+mn-cs"/>
                <a:sym typeface="微软雅黑" panose="020B0503020204020204" pitchFamily="34" charset="-122"/>
              </a:rPr>
              <a:t>A</a:t>
            </a:r>
            <a:r>
              <a:rPr kumimoji="0" lang="zh-CN" altLang="en-US" sz="1600" b="0" i="0" kern="1200" cap="none" spc="0" normalizeH="0" baseline="0" noProof="0" dirty="0">
                <a:solidFill>
                  <a:srgbClr val="000000"/>
                </a:solidFill>
                <a:latin typeface="微软雅黑" panose="020B0503020204020204" pitchFamily="34" charset="-122"/>
                <a:ea typeface="微软雅黑" panose="020B0503020204020204" pitchFamily="34" charset="-122"/>
                <a:cs typeface="+mn-cs"/>
                <a:sym typeface="微软雅黑" panose="020B0503020204020204" pitchFamily="34" charset="-122"/>
              </a:rPr>
              <a:t>股上市公司并购事件共计</a:t>
            </a:r>
            <a:r>
              <a:rPr kumimoji="0" lang="en-US" altLang="zh-CN" sz="2000" b="0" i="0" kern="1200" cap="none" spc="0" normalizeH="0" baseline="0" noProof="0"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372</a:t>
            </a:r>
            <a:r>
              <a:rPr kumimoji="0" lang="zh-CN" altLang="en-US" sz="1600" b="0" i="0" kern="1200" cap="none" spc="0" normalizeH="0" baseline="0" noProof="0" dirty="0">
                <a:solidFill>
                  <a:srgbClr val="000000"/>
                </a:solidFill>
                <a:latin typeface="微软雅黑" panose="020B0503020204020204" pitchFamily="34" charset="-122"/>
                <a:ea typeface="微软雅黑" panose="020B0503020204020204" pitchFamily="34" charset="-122"/>
                <a:cs typeface="+mn-cs"/>
                <a:sym typeface="微软雅黑" panose="020B0503020204020204" pitchFamily="34" charset="-122"/>
              </a:rPr>
              <a:t>起，涉及规模总计</a:t>
            </a:r>
            <a:r>
              <a:rPr kumimoji="0" lang="en-US" altLang="zh-CN" sz="2000" b="0" i="0" kern="1200" cap="none" spc="0" normalizeH="0" baseline="0" noProof="0"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1053.79</a:t>
            </a:r>
            <a:r>
              <a:rPr kumimoji="0" lang="zh-CN" altLang="en-US" sz="1600" b="0" i="0" kern="1200" cap="none" spc="0" normalizeH="0" baseline="0" noProof="0" dirty="0">
                <a:solidFill>
                  <a:srgbClr val="000000"/>
                </a:solidFill>
                <a:latin typeface="微软雅黑" panose="020B0503020204020204" pitchFamily="34" charset="-122"/>
                <a:ea typeface="微软雅黑" panose="020B0503020204020204" pitchFamily="34" charset="-122"/>
                <a:cs typeface="+mn-cs"/>
                <a:sym typeface="微软雅黑" panose="020B0503020204020204" pitchFamily="34" charset="-122"/>
              </a:rPr>
              <a:t>亿元人民币，其中，进行中的</a:t>
            </a:r>
            <a:r>
              <a:rPr kumimoji="0" lang="en-US" altLang="zh-CN" sz="2000" b="0" i="0" kern="1200" cap="none" spc="0" normalizeH="0" baseline="0" noProof="0"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346</a:t>
            </a:r>
            <a:r>
              <a:rPr kumimoji="0" lang="zh-CN" altLang="en-US" sz="1600" b="0" i="0" kern="1200" cap="none" spc="0" normalizeH="0" baseline="0" noProof="0" dirty="0">
                <a:solidFill>
                  <a:srgbClr val="000000"/>
                </a:solidFill>
                <a:latin typeface="微软雅黑" panose="020B0503020204020204" pitchFamily="34" charset="-122"/>
                <a:ea typeface="微软雅黑" panose="020B0503020204020204" pitchFamily="34" charset="-122"/>
                <a:cs typeface="+mn-cs"/>
                <a:sym typeface="微软雅黑" panose="020B0503020204020204" pitchFamily="34" charset="-122"/>
              </a:rPr>
              <a:t>家，完成的</a:t>
            </a:r>
            <a:r>
              <a:rPr kumimoji="0" lang="en-US" altLang="zh-CN" sz="2000" b="0" i="0" kern="1200" cap="none" spc="0" normalizeH="0" baseline="0" noProof="0"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23</a:t>
            </a:r>
            <a:r>
              <a:rPr kumimoji="0" lang="zh-CN" altLang="en-US" sz="1600" b="0" i="0" kern="1200" cap="none" spc="0" normalizeH="0" baseline="0" noProof="0" dirty="0">
                <a:solidFill>
                  <a:srgbClr val="000000"/>
                </a:solidFill>
                <a:latin typeface="微软雅黑" panose="020B0503020204020204" pitchFamily="34" charset="-122"/>
                <a:ea typeface="微软雅黑" panose="020B0503020204020204" pitchFamily="34" charset="-122"/>
                <a:cs typeface="+mn-cs"/>
                <a:sym typeface="微软雅黑" panose="020B0503020204020204" pitchFamily="34" charset="-122"/>
              </a:rPr>
              <a:t>家。相较</a:t>
            </a:r>
            <a:r>
              <a:rPr kumimoji="0" lang="en-US" altLang="zh-CN" sz="1600" b="0" i="0" kern="1200" cap="none" spc="0" normalizeH="0" baseline="0" noProof="0" dirty="0">
                <a:solidFill>
                  <a:srgbClr val="000000"/>
                </a:solidFill>
                <a:latin typeface="微软雅黑" panose="020B0503020204020204" pitchFamily="34" charset="-122"/>
                <a:ea typeface="微软雅黑" panose="020B0503020204020204" pitchFamily="34" charset="-122"/>
                <a:cs typeface="+mn-cs"/>
                <a:sym typeface="微软雅黑" panose="020B0503020204020204" pitchFamily="34" charset="-122"/>
              </a:rPr>
              <a:t>3</a:t>
            </a:r>
            <a:r>
              <a:rPr kumimoji="0" lang="zh-CN" altLang="en-US" sz="1600" b="0" i="0" kern="1200" cap="none" spc="0" normalizeH="0" baseline="0" noProof="0" dirty="0">
                <a:solidFill>
                  <a:srgbClr val="000000"/>
                </a:solidFill>
                <a:latin typeface="微软雅黑" panose="020B0503020204020204" pitchFamily="34" charset="-122"/>
                <a:ea typeface="微软雅黑" panose="020B0503020204020204" pitchFamily="34" charset="-122"/>
                <a:cs typeface="+mn-cs"/>
                <a:sym typeface="微软雅黑" panose="020B0503020204020204" pitchFamily="34" charset="-122"/>
              </a:rPr>
              <a:t>月，并购数量环比</a:t>
            </a:r>
            <a:r>
              <a:rPr kumimoji="0" lang="zh-CN" altLang="en-US" sz="2400" b="0" i="0" kern="1200" cap="none" spc="0" normalizeH="0" baseline="0" dirty="0">
                <a:solidFill>
                  <a:srgbClr val="E46C0A"/>
                </a:solidFill>
                <a:latin typeface="微软雅黑" panose="020B0503020204020204" pitchFamily="34" charset="-122"/>
                <a:ea typeface="微软雅黑" panose="020B0503020204020204" pitchFamily="34" charset="-122"/>
                <a:cs typeface="+mn-cs"/>
                <a:sym typeface="微软雅黑" panose="020B0503020204020204" pitchFamily="34" charset="-122"/>
              </a:rPr>
              <a:t>增加</a:t>
            </a:r>
            <a:r>
              <a:rPr kumimoji="0" lang="en-US" altLang="zh-CN" sz="2000" b="0" i="0" kern="1200" cap="none" spc="0" normalizeH="0" baseline="0" noProof="0"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41.98%</a:t>
            </a:r>
            <a:r>
              <a:rPr kumimoji="0" lang="zh-CN" altLang="en-US" sz="1600" b="0" i="0" kern="1200" cap="none" spc="0" normalizeH="0" baseline="0" noProof="0" dirty="0">
                <a:solidFill>
                  <a:srgbClr val="000000"/>
                </a:solidFill>
                <a:latin typeface="微软雅黑" panose="020B0503020204020204" pitchFamily="34" charset="-122"/>
                <a:ea typeface="微软雅黑" panose="020B0503020204020204" pitchFamily="34" charset="-122"/>
                <a:cs typeface="+mn-cs"/>
                <a:sym typeface="微软雅黑" panose="020B0503020204020204" pitchFamily="34" charset="-122"/>
              </a:rPr>
              <a:t>、规模环比</a:t>
            </a:r>
            <a:r>
              <a:rPr kumimoji="0" lang="zh-CN" altLang="en-US" sz="2400" b="0" i="0" kern="1200" cap="none" spc="0" normalizeH="0" baseline="0" dirty="0">
                <a:solidFill>
                  <a:srgbClr val="E46C0A"/>
                </a:solidFill>
                <a:latin typeface="微软雅黑" panose="020B0503020204020204" pitchFamily="34" charset="-122"/>
                <a:ea typeface="微软雅黑" panose="020B0503020204020204" pitchFamily="34" charset="-122"/>
                <a:cs typeface="+mn-cs"/>
                <a:sym typeface="微软雅黑" panose="020B0503020204020204" pitchFamily="34" charset="-122"/>
              </a:rPr>
              <a:t>扩大</a:t>
            </a:r>
            <a:r>
              <a:rPr kumimoji="0" lang="en-US" altLang="zh-CN" sz="2000" b="0" i="0" kern="1200" cap="none" spc="0" normalizeH="0" baseline="0" noProof="0"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28.34%</a:t>
            </a:r>
            <a:r>
              <a:rPr kumimoji="0" lang="zh-CN" altLang="en-US" sz="1600" b="0" i="0" kern="1200" cap="none" spc="0" normalizeH="0" baseline="0" noProof="0" dirty="0">
                <a:solidFill>
                  <a:srgbClr val="000000"/>
                </a:solidFill>
                <a:latin typeface="微软雅黑" panose="020B0503020204020204" pitchFamily="34" charset="-122"/>
                <a:ea typeface="微软雅黑" panose="020B0503020204020204" pitchFamily="34" charset="-122"/>
                <a:cs typeface="+mn-cs"/>
                <a:sym typeface="微软雅黑" panose="020B0503020204020204" pitchFamily="34" charset="-122"/>
              </a:rPr>
              <a:t>。</a:t>
            </a:r>
          </a:p>
        </p:txBody>
      </p:sp>
      <p:graphicFrame>
        <p:nvGraphicFramePr>
          <p:cNvPr id="7" name="表格 6"/>
          <p:cNvGraphicFramePr>
            <a:graphicFrameLocks noGrp="1"/>
          </p:cNvGraphicFramePr>
          <p:nvPr>
            <p:custDataLst>
              <p:tags r:id="rId1"/>
            </p:custDataLst>
          </p:nvPr>
        </p:nvGraphicFramePr>
        <p:xfrm>
          <a:off x="1774825" y="1512570"/>
          <a:ext cx="8642350" cy="3780155"/>
        </p:xfrm>
        <a:graphic>
          <a:graphicData uri="http://schemas.openxmlformats.org/drawingml/2006/table">
            <a:tbl>
              <a:tblPr/>
              <a:tblGrid>
                <a:gridCol w="2898140">
                  <a:extLst>
                    <a:ext uri="{9D8B030D-6E8A-4147-A177-3AD203B41FA5}">
                      <a16:colId xmlns:a16="http://schemas.microsoft.com/office/drawing/2014/main" val="20000"/>
                    </a:ext>
                  </a:extLst>
                </a:gridCol>
                <a:gridCol w="2738755">
                  <a:extLst>
                    <a:ext uri="{9D8B030D-6E8A-4147-A177-3AD203B41FA5}">
                      <a16:colId xmlns:a16="http://schemas.microsoft.com/office/drawing/2014/main" val="20001"/>
                    </a:ext>
                  </a:extLst>
                </a:gridCol>
                <a:gridCol w="3005455">
                  <a:extLst>
                    <a:ext uri="{9D8B030D-6E8A-4147-A177-3AD203B41FA5}">
                      <a16:colId xmlns:a16="http://schemas.microsoft.com/office/drawing/2014/main" val="20002"/>
                    </a:ext>
                  </a:extLst>
                </a:gridCol>
              </a:tblGrid>
              <a:tr h="810260">
                <a:tc>
                  <a:txBody>
                    <a:bodyPr/>
                    <a:lstStyle/>
                    <a:p>
                      <a:pPr algn="ctr" fontAlgn="b"/>
                      <a:r>
                        <a:rPr lang="zh-CN" altLang="en-US" sz="20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交易状态</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b"/>
                      <a:r>
                        <a:rPr lang="zh-CN" altLang="en-US" sz="20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数量</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b"/>
                      <a:r>
                        <a:rPr lang="zh-CN" altLang="en-US" sz="20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金额总计</a:t>
                      </a:r>
                      <a:br>
                        <a:rPr lang="zh-CN" altLang="en-US" sz="20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br>
                      <a:r>
                        <a:rPr lang="zh-CN" altLang="en-US" sz="20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（人民币 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10000"/>
                  </a:ext>
                </a:extLst>
              </a:tr>
              <a:tr h="742315">
                <a:tc>
                  <a:txBody>
                    <a:bodyPr/>
                    <a:lstStyle/>
                    <a:p>
                      <a:pPr marL="0" algn="ctr" defTabSz="685800" rtl="0" eaLnBrk="1" fontAlgn="ctr" latinLnBrk="0" hangingPunct="1"/>
                      <a:r>
                        <a:rPr lang="zh-CN" altLang="en-US"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进行中</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marL="0" algn="ctr" defTabSz="685800" rtl="0" eaLnBrk="1" fontAlgn="ctr" latinLnBrk="0" hangingPunct="1">
                        <a:buClrTx/>
                        <a:buSzTx/>
                        <a:buFontTx/>
                      </a:pPr>
                      <a:r>
                        <a:rPr lang="en-US" altLang="zh-CN"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346</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buClrTx/>
                        <a:buSzTx/>
                        <a:buFontTx/>
                        <a:buNone/>
                      </a:pPr>
                      <a:r>
                        <a:rPr lang="en-US" altLang="zh-CN" sz="1800" b="0" dirty="0">
                          <a:solidFill>
                            <a:srgbClr val="000000"/>
                          </a:solidFill>
                          <a:effectLst/>
                          <a:latin typeface="微软雅黑" panose="020B0503020204020204" pitchFamily="34" charset="-122"/>
                          <a:ea typeface="微软雅黑" panose="020B0503020204020204" pitchFamily="34" charset="-122"/>
                        </a:rPr>
                        <a:t>1033.58</a:t>
                      </a:r>
                    </a:p>
                  </a:txBody>
                  <a:tcPr marL="12700" marR="12700" marT="1270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10001"/>
                  </a:ext>
                </a:extLst>
              </a:tr>
              <a:tr h="742315">
                <a:tc>
                  <a:txBody>
                    <a:bodyPr/>
                    <a:lstStyle/>
                    <a:p>
                      <a:pPr marL="0" algn="ctr" defTabSz="685800" rtl="0" eaLnBrk="1" fontAlgn="ctr" latinLnBrk="0" hangingPunct="1"/>
                      <a:r>
                        <a:rPr lang="zh-CN" altLang="en-US" sz="1800" b="0" i="0" u="none" strike="noStrike" kern="1200">
                          <a:solidFill>
                            <a:srgbClr val="000000"/>
                          </a:solidFill>
                          <a:effectLst/>
                          <a:latin typeface="微软雅黑" panose="020B0503020204020204" pitchFamily="34" charset="-122"/>
                          <a:ea typeface="微软雅黑" panose="020B0503020204020204" pitchFamily="34" charset="-122"/>
                          <a:cs typeface="+mn-cs"/>
                        </a:rPr>
                        <a:t>完成</a:t>
                      </a:r>
                    </a:p>
                  </a:txBody>
                  <a:tcPr marL="9525" marR="9525" marT="9525" marB="0" anchor="ctr">
                    <a:lnL>
                      <a:noFill/>
                    </a:lnL>
                    <a:lnR>
                      <a:noFill/>
                    </a:lnR>
                    <a:lnT>
                      <a:noFill/>
                    </a:lnT>
                    <a:lnB>
                      <a:noFill/>
                    </a:lnB>
                    <a:solidFill>
                      <a:srgbClr val="FFFFFF"/>
                    </a:solidFill>
                  </a:tcPr>
                </a:tc>
                <a:tc>
                  <a:txBody>
                    <a:bodyPr/>
                    <a:lstStyle/>
                    <a:p>
                      <a:pPr marL="0" algn="ctr" defTabSz="685800" rtl="0" eaLnBrk="1" fontAlgn="ctr" latinLnBrk="0" hangingPunct="1">
                        <a:buClrTx/>
                        <a:buSzTx/>
                        <a:buFontTx/>
                      </a:pPr>
                      <a:r>
                        <a:rPr lang="en-US" altLang="zh-CN"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23</a:t>
                      </a:r>
                    </a:p>
                  </a:txBody>
                  <a:tcPr marL="9525" marR="9525" marT="9525" marB="0" anchor="ctr">
                    <a:lnL>
                      <a:noFill/>
                    </a:lnL>
                    <a:lnR>
                      <a:noFill/>
                    </a:lnR>
                    <a:lnT>
                      <a:noFill/>
                    </a:lnT>
                    <a:lnB>
                      <a:noFill/>
                    </a:lnB>
                    <a:solidFill>
                      <a:srgbClr val="FFFFFF"/>
                    </a:solidFill>
                  </a:tcPr>
                </a:tc>
                <a:tc>
                  <a:txBody>
                    <a:bodyPr/>
                    <a:lstStyle/>
                    <a:p>
                      <a:pPr algn="ctr" fontAlgn="ctr">
                        <a:buClrTx/>
                        <a:buSzTx/>
                        <a:buFontTx/>
                        <a:buNone/>
                      </a:pPr>
                      <a:r>
                        <a:rPr lang="en-US" altLang="zh-CN" sz="1800" b="0" dirty="0">
                          <a:solidFill>
                            <a:srgbClr val="000000"/>
                          </a:solidFill>
                          <a:effectLst/>
                          <a:latin typeface="微软雅黑" panose="020B0503020204020204" pitchFamily="34" charset="-122"/>
                          <a:ea typeface="微软雅黑" panose="020B0503020204020204" pitchFamily="34" charset="-122"/>
                        </a:rPr>
                        <a:t>20.22</a:t>
                      </a:r>
                    </a:p>
                  </a:txBody>
                  <a:tcPr marL="12700" marR="12700" marT="12700" anchor="ctr">
                    <a:lnL>
                      <a:noFill/>
                    </a:lnL>
                    <a:lnR>
                      <a:noFill/>
                    </a:lnR>
                    <a:lnT>
                      <a:noFill/>
                    </a:lnT>
                    <a:lnB>
                      <a:noFill/>
                    </a:lnB>
                    <a:solidFill>
                      <a:srgbClr val="FFFFFF"/>
                    </a:solidFill>
                  </a:tcPr>
                </a:tc>
                <a:extLst>
                  <a:ext uri="{0D108BD9-81ED-4DB2-BD59-A6C34878D82A}">
                    <a16:rowId xmlns:a16="http://schemas.microsoft.com/office/drawing/2014/main" val="10002"/>
                  </a:ext>
                </a:extLst>
              </a:tr>
              <a:tr h="742950">
                <a:tc>
                  <a:txBody>
                    <a:bodyPr/>
                    <a:lstStyle/>
                    <a:p>
                      <a:pPr marL="0" algn="ctr" defTabSz="685800" rtl="0" eaLnBrk="1" fontAlgn="ctr" latinLnBrk="0" hangingPunct="1"/>
                      <a:r>
                        <a:rPr lang="zh-CN" altLang="en-US" sz="1800" b="0" i="0" u="none" strike="noStrike" kern="1200">
                          <a:solidFill>
                            <a:srgbClr val="000000"/>
                          </a:solidFill>
                          <a:effectLst/>
                          <a:latin typeface="微软雅黑" panose="020B0503020204020204" pitchFamily="34" charset="-122"/>
                          <a:ea typeface="微软雅黑" panose="020B0503020204020204" pitchFamily="34" charset="-122"/>
                          <a:cs typeface="+mn-cs"/>
                        </a:rPr>
                        <a:t>失败</a:t>
                      </a:r>
                    </a:p>
                  </a:txBody>
                  <a:tcPr marL="9525" marR="9525" marT="9525" marB="0" anchor="ctr">
                    <a:lnL>
                      <a:noFill/>
                    </a:lnL>
                    <a:lnR>
                      <a:noFill/>
                    </a:lnR>
                    <a:lnT>
                      <a:noFill/>
                    </a:lnT>
                    <a:lnB>
                      <a:noFill/>
                    </a:lnB>
                    <a:solidFill>
                      <a:srgbClr val="D9D9D9"/>
                    </a:solidFill>
                  </a:tcPr>
                </a:tc>
                <a:tc>
                  <a:txBody>
                    <a:bodyPr/>
                    <a:lstStyle/>
                    <a:p>
                      <a:pPr marL="0" algn="ctr" defTabSz="685800" rtl="0" eaLnBrk="1" fontAlgn="ctr" latinLnBrk="0" hangingPunct="1"/>
                      <a:r>
                        <a:rPr lang="en-US" altLang="zh-CN"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3</a:t>
                      </a:r>
                    </a:p>
                  </a:txBody>
                  <a:tcPr marL="9525" marR="9525" marT="9525" marB="0" anchor="ctr">
                    <a:lnL>
                      <a:noFill/>
                    </a:lnL>
                    <a:lnR>
                      <a:noFill/>
                    </a:lnR>
                    <a:lnT>
                      <a:noFill/>
                    </a:lnT>
                    <a:lnB>
                      <a:noFill/>
                    </a:lnB>
                    <a:solidFill>
                      <a:srgbClr val="D9D9D9"/>
                    </a:solidFill>
                  </a:tcPr>
                </a:tc>
                <a:tc>
                  <a:txBody>
                    <a:bodyPr/>
                    <a:lstStyle/>
                    <a:p>
                      <a:pPr marL="0" algn="ctr" defTabSz="685800" rtl="0" eaLnBrk="1" fontAlgn="ctr" latinLnBrk="0" hangingPunct="1"/>
                      <a:r>
                        <a:rPr lang="zh-CN" altLang="en-US"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未披露</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0003"/>
                  </a:ext>
                </a:extLst>
              </a:tr>
              <a:tr h="742315">
                <a:tc>
                  <a:txBody>
                    <a:bodyPr/>
                    <a:lstStyle/>
                    <a:p>
                      <a:pPr marL="0" algn="ctr" defTabSz="685800" rtl="0" eaLnBrk="1" fontAlgn="ctr" latinLnBrk="0" hangingPunct="1">
                        <a:buClrTx/>
                        <a:buSzTx/>
                        <a:buFontTx/>
                        <a:buNone/>
                      </a:pPr>
                      <a:r>
                        <a:rPr lang="zh-CN" altLang="en-US"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合计</a:t>
                      </a:r>
                    </a:p>
                  </a:txBody>
                  <a:tcPr marL="9525" marR="9525" marT="9525" marB="0" anchor="ctr">
                    <a:lnL>
                      <a:noFill/>
                    </a:lnL>
                    <a:lnR>
                      <a:noFill/>
                    </a:lnR>
                    <a:lnT>
                      <a:noFill/>
                    </a:lnT>
                    <a:lnB>
                      <a:noFill/>
                    </a:lnB>
                    <a:solidFill>
                      <a:schemeClr val="bg1"/>
                    </a:solidFill>
                  </a:tcPr>
                </a:tc>
                <a:tc>
                  <a:txBody>
                    <a:bodyPr/>
                    <a:lstStyle/>
                    <a:p>
                      <a:pPr marL="0" algn="ctr" defTabSz="685800" rtl="0" eaLnBrk="1" fontAlgn="ctr" latinLnBrk="0" hangingPunct="1">
                        <a:buClrTx/>
                        <a:buSzTx/>
                        <a:buFontTx/>
                        <a:buNone/>
                      </a:pPr>
                      <a:r>
                        <a:rPr lang="en-US" altLang="zh-CN"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372</a:t>
                      </a:r>
                    </a:p>
                  </a:txBody>
                  <a:tcPr marL="9525" marR="9525" marT="9525" marB="0" anchor="ctr">
                    <a:lnL>
                      <a:noFill/>
                    </a:lnL>
                    <a:lnR>
                      <a:noFill/>
                    </a:lnR>
                    <a:lnT>
                      <a:noFill/>
                    </a:lnT>
                    <a:lnB>
                      <a:noFill/>
                    </a:lnB>
                    <a:solidFill>
                      <a:schemeClr val="bg1"/>
                    </a:solidFill>
                  </a:tcPr>
                </a:tc>
                <a:tc>
                  <a:txBody>
                    <a:bodyPr/>
                    <a:lstStyle/>
                    <a:p>
                      <a:pPr algn="ctr" fontAlgn="ctr">
                        <a:buClrTx/>
                        <a:buSzTx/>
                        <a:buFontTx/>
                        <a:buNone/>
                      </a:pPr>
                      <a:r>
                        <a:rPr lang="en-US" altLang="zh-CN" sz="1800" b="0" dirty="0">
                          <a:solidFill>
                            <a:srgbClr val="000000"/>
                          </a:solidFill>
                          <a:effectLst/>
                          <a:latin typeface="微软雅黑" panose="020B0503020204020204" pitchFamily="34" charset="-122"/>
                          <a:ea typeface="微软雅黑" panose="020B0503020204020204" pitchFamily="34" charset="-122"/>
                        </a:rPr>
                        <a:t>1053.79</a:t>
                      </a:r>
                    </a:p>
                  </a:txBody>
                  <a:tcPr marL="12700" marR="12700" marT="12700" anchor="ctr">
                    <a:lnL>
                      <a:noFill/>
                    </a:lnL>
                    <a:lnR>
                      <a:noFill/>
                    </a:lnR>
                    <a:lnT>
                      <a:noFill/>
                    </a:lnT>
                    <a:lnB>
                      <a:noFill/>
                    </a:lnB>
                    <a:solidFill>
                      <a:schemeClr val="bg1"/>
                    </a:solidFill>
                  </a:tcPr>
                </a:tc>
                <a:extLst>
                  <a:ext uri="{0D108BD9-81ED-4DB2-BD59-A6C34878D82A}">
                    <a16:rowId xmlns:a16="http://schemas.microsoft.com/office/drawing/2014/main" val="10004"/>
                  </a:ext>
                </a:extLst>
              </a:tr>
            </a:tbl>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19087" y="1020818"/>
            <a:ext cx="2911475" cy="369869"/>
            <a:chOff x="1066511" y="1100283"/>
            <a:chExt cx="4066666" cy="369869"/>
          </a:xfrm>
        </p:grpSpPr>
        <p:sp>
          <p:nvSpPr>
            <p:cNvPr id="5" name="矩形 4"/>
            <p:cNvSpPr/>
            <p:nvPr/>
          </p:nvSpPr>
          <p:spPr>
            <a:xfrm>
              <a:off x="1066511" y="1100283"/>
              <a:ext cx="3617333"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上市公司并购规模前五</a:t>
              </a:r>
            </a:p>
          </p:txBody>
        </p:sp>
        <p:sp>
          <p:nvSpPr>
            <p:cNvPr id="4" name="等腰三角形 3"/>
            <p:cNvSpPr/>
            <p:nvPr/>
          </p:nvSpPr>
          <p:spPr>
            <a:xfrm rot="5400000">
              <a:off x="4723576" y="1060551"/>
              <a:ext cx="369868" cy="449334"/>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graphicFrame>
        <p:nvGraphicFramePr>
          <p:cNvPr id="3" name="表格 2"/>
          <p:cNvGraphicFramePr>
            <a:graphicFrameLocks noGrp="1"/>
          </p:cNvGraphicFramePr>
          <p:nvPr>
            <p:custDataLst>
              <p:tags r:id="rId1"/>
            </p:custDataLst>
          </p:nvPr>
        </p:nvGraphicFramePr>
        <p:xfrm>
          <a:off x="342901" y="1536700"/>
          <a:ext cx="11595100" cy="4852402"/>
        </p:xfrm>
        <a:graphic>
          <a:graphicData uri="http://schemas.openxmlformats.org/drawingml/2006/table">
            <a:tbl>
              <a:tblPr/>
              <a:tblGrid>
                <a:gridCol w="1224280">
                  <a:extLst>
                    <a:ext uri="{9D8B030D-6E8A-4147-A177-3AD203B41FA5}">
                      <a16:colId xmlns:a16="http://schemas.microsoft.com/office/drawing/2014/main" val="20000"/>
                    </a:ext>
                  </a:extLst>
                </a:gridCol>
                <a:gridCol w="3720436">
                  <a:extLst>
                    <a:ext uri="{9D8B030D-6E8A-4147-A177-3AD203B41FA5}">
                      <a16:colId xmlns:a16="http://schemas.microsoft.com/office/drawing/2014/main" val="20001"/>
                    </a:ext>
                  </a:extLst>
                </a:gridCol>
                <a:gridCol w="3134140">
                  <a:extLst>
                    <a:ext uri="{9D8B030D-6E8A-4147-A177-3AD203B41FA5}">
                      <a16:colId xmlns:a16="http://schemas.microsoft.com/office/drawing/2014/main" val="20002"/>
                    </a:ext>
                  </a:extLst>
                </a:gridCol>
                <a:gridCol w="1375557">
                  <a:extLst>
                    <a:ext uri="{9D8B030D-6E8A-4147-A177-3AD203B41FA5}">
                      <a16:colId xmlns:a16="http://schemas.microsoft.com/office/drawing/2014/main" val="20003"/>
                    </a:ext>
                  </a:extLst>
                </a:gridCol>
                <a:gridCol w="1164259">
                  <a:extLst>
                    <a:ext uri="{9D8B030D-6E8A-4147-A177-3AD203B41FA5}">
                      <a16:colId xmlns:a16="http://schemas.microsoft.com/office/drawing/2014/main" val="20004"/>
                    </a:ext>
                  </a:extLst>
                </a:gridCol>
                <a:gridCol w="976428">
                  <a:extLst>
                    <a:ext uri="{9D8B030D-6E8A-4147-A177-3AD203B41FA5}">
                      <a16:colId xmlns:a16="http://schemas.microsoft.com/office/drawing/2014/main" val="20005"/>
                    </a:ext>
                  </a:extLst>
                </a:gridCol>
              </a:tblGrid>
              <a:tr h="670927">
                <a:tc>
                  <a:txBody>
                    <a:bodyPr/>
                    <a:lstStyle/>
                    <a:p>
                      <a:pPr algn="ctr" fontAlgn="b"/>
                      <a:r>
                        <a:rPr lang="zh-CN" altLang="en-US" sz="1400" b="1"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rPr>
                        <a:t>首次披露日</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zh-CN" altLang="en-US" sz="1400" b="1"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rPr>
                        <a:t>交易标的</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zh-CN" altLang="en-US" sz="1400" b="1"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rPr>
                        <a:t>交易买方</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zh-CN" altLang="en-US" sz="1400" b="1"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rPr>
                        <a:t>标的方所属行业</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zh-CN" altLang="en-US" sz="1400" b="1"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rPr>
                        <a:t>交易总价值</a:t>
                      </a:r>
                      <a:endParaRPr lang="en-US" altLang="zh-CN" sz="1400" b="1"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endParaRPr>
                    </a:p>
                    <a:p>
                      <a:pPr algn="ctr" fontAlgn="b"/>
                      <a:r>
                        <a:rPr lang="zh-CN" altLang="en-US" sz="1400" b="1"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rPr>
                        <a:t>（亿元）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zh-CN" altLang="en-US" sz="1400" b="1"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rPr>
                        <a:t>最新进度</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0000"/>
                  </a:ext>
                </a:extLst>
              </a:tr>
              <a:tr h="836295">
                <a:tc>
                  <a:txBody>
                    <a:bodyPr/>
                    <a:lstStyle/>
                    <a:p>
                      <a:pPr algn="ctr" fontAlgn="ctr"/>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2022-04-30</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indent="0" algn="ctr">
                        <a:buNone/>
                      </a:pPr>
                      <a:r>
                        <a:rPr sz="1200" b="0" dirty="0">
                          <a:solidFill>
                            <a:srgbClr val="000000"/>
                          </a:solidFill>
                          <a:effectLst/>
                          <a:latin typeface="微软雅黑" panose="020B0503020204020204" pitchFamily="34" charset="-122"/>
                          <a:ea typeface="微软雅黑" panose="020B0503020204020204" pitchFamily="34" charset="-122"/>
                        </a:rPr>
                        <a:t>浙江金石矿业有限公司100%股权</a:t>
                      </a:r>
                    </a:p>
                    <a:p>
                      <a:pPr indent="0" algn="ctr">
                        <a:buNone/>
                      </a:pPr>
                      <a:r>
                        <a:rPr sz="1200" b="0" dirty="0">
                          <a:solidFill>
                            <a:srgbClr val="000000"/>
                          </a:solidFill>
                          <a:effectLst/>
                          <a:latin typeface="微软雅黑" panose="020B0503020204020204" pitchFamily="34" charset="-122"/>
                          <a:ea typeface="微软雅黑" panose="020B0503020204020204" pitchFamily="34" charset="-122"/>
                        </a:rPr>
                        <a:t>如山系部分企业的股权或财产份额</a:t>
                      </a:r>
                    </a:p>
                    <a:p>
                      <a:pPr indent="0" algn="ctr">
                        <a:buNone/>
                      </a:pPr>
                      <a:r>
                        <a:rPr sz="1200" b="0" dirty="0">
                          <a:solidFill>
                            <a:srgbClr val="000000"/>
                          </a:solidFill>
                          <a:effectLst/>
                          <a:latin typeface="微软雅黑" panose="020B0503020204020204" pitchFamily="34" charset="-122"/>
                          <a:ea typeface="微软雅黑" panose="020B0503020204020204" pitchFamily="34" charset="-122"/>
                        </a:rPr>
                        <a:t>安徽江南化工股份有限公司260,110,468股流通股</a:t>
                      </a:r>
                    </a:p>
                    <a:p>
                      <a:pPr indent="0" algn="ctr">
                        <a:buNone/>
                      </a:pPr>
                      <a:r>
                        <a:rPr sz="1200" b="0" dirty="0">
                          <a:solidFill>
                            <a:srgbClr val="000000"/>
                          </a:solidFill>
                          <a:effectLst/>
                          <a:latin typeface="微软雅黑" panose="020B0503020204020204" pitchFamily="34" charset="-122"/>
                          <a:ea typeface="微软雅黑" panose="020B0503020204020204" pitchFamily="34" charset="-122"/>
                        </a:rPr>
                        <a:t>浙江盾安人工环境股份有限公司89,069,416股流通股</a:t>
                      </a:r>
                    </a:p>
                  </a:txBody>
                  <a:tcPr marL="12700" marR="12700" marT="1270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marL="0" algn="ctr" defTabSz="685800" rtl="0" eaLnBrk="1" fontAlgn="ctr" latinLnBrk="0" hangingPunct="1"/>
                      <a:r>
                        <a:rPr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紫金矿业集团股份有限公司（601899.SH）</a:t>
                      </a:r>
                    </a:p>
                  </a:txBody>
                  <a:tcPr marL="5443" marR="5443" marT="5443"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基础化工</a:t>
                      </a:r>
                    </a:p>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家用电器</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76.82</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进行中</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10001"/>
                  </a:ext>
                </a:extLst>
              </a:tr>
              <a:tr h="836295">
                <a:tc>
                  <a:txBody>
                    <a:bodyPr/>
                    <a:lstStyle/>
                    <a:p>
                      <a:pPr algn="ctr" fontAlgn="ctr"/>
                      <a:r>
                        <a:rPr lang="en-US" altLang="zh-CN" sz="1400" dirty="0">
                          <a:solidFill>
                            <a:srgbClr val="000000"/>
                          </a:solidFill>
                          <a:effectLst/>
                          <a:latin typeface="微软雅黑" panose="020B0503020204020204" pitchFamily="34" charset="-122"/>
                          <a:ea typeface="微软雅黑" panose="020B0503020204020204" pitchFamily="34" charset="-122"/>
                          <a:sym typeface="+mn-ea"/>
                        </a:rPr>
                        <a:t>2022-04-29</a:t>
                      </a:r>
                      <a:endParaRPr lang="en-US" altLang="zh-CN" sz="14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a:noFill/>
                    </a:lnL>
                    <a:lnR>
                      <a:noFill/>
                    </a:lnR>
                    <a:lnT>
                      <a:noFill/>
                    </a:lnT>
                    <a:lnB>
                      <a:noFill/>
                    </a:lnB>
                  </a:tcPr>
                </a:tc>
                <a:tc>
                  <a:txBody>
                    <a:bodyPr/>
                    <a:lstStyle/>
                    <a:p>
                      <a:pPr indent="0" algn="ctr">
                        <a:buNone/>
                      </a:pPr>
                      <a:r>
                        <a:rPr sz="1400" b="0" dirty="0">
                          <a:solidFill>
                            <a:srgbClr val="000000"/>
                          </a:solidFill>
                          <a:effectLst/>
                          <a:latin typeface="微软雅黑" panose="020B0503020204020204" pitchFamily="34" charset="-122"/>
                          <a:ea typeface="微软雅黑" panose="020B0503020204020204" pitchFamily="34" charset="-122"/>
                        </a:rPr>
                        <a:t>比亚迪汽车金融有限公司部分股权</a:t>
                      </a:r>
                    </a:p>
                  </a:txBody>
                  <a:tcPr marL="12700" marR="12700" marT="12700" anchor="ctr">
                    <a:lnL>
                      <a:noFill/>
                    </a:lnL>
                    <a:lnR>
                      <a:noFill/>
                    </a:lnR>
                    <a:lnT>
                      <a:noFill/>
                    </a:lnT>
                    <a:lnB>
                      <a:noFill/>
                    </a:lnB>
                  </a:tcPr>
                </a:tc>
                <a:tc>
                  <a:txBody>
                    <a:bodyPr/>
                    <a:lstStyle/>
                    <a:p>
                      <a:pPr indent="0" algn="ctr">
                        <a:buNone/>
                      </a:pPr>
                      <a:r>
                        <a:rPr sz="1400" b="0" dirty="0">
                          <a:solidFill>
                            <a:srgbClr val="000000"/>
                          </a:solidFill>
                          <a:effectLst/>
                          <a:latin typeface="微软雅黑" panose="020B0503020204020204" pitchFamily="34" charset="-122"/>
                          <a:ea typeface="微软雅黑" panose="020B0503020204020204" pitchFamily="34" charset="-122"/>
                        </a:rPr>
                        <a:t>比亚迪股份有限公司（002594.SZ）</a:t>
                      </a:r>
                      <a:endParaRPr lang="zh-CN" sz="1400" b="0" dirty="0">
                        <a:solidFill>
                          <a:srgbClr val="000000"/>
                        </a:solidFill>
                        <a:effectLst/>
                        <a:latin typeface="微软雅黑" panose="020B0503020204020204" pitchFamily="34" charset="-122"/>
                        <a:ea typeface="微软雅黑" panose="020B0503020204020204" pitchFamily="34" charset="-122"/>
                      </a:endParaRPr>
                    </a:p>
                    <a:p>
                      <a:pPr indent="0" algn="ctr">
                        <a:buNone/>
                      </a:pPr>
                      <a:r>
                        <a:rPr sz="1400" b="0" dirty="0">
                          <a:solidFill>
                            <a:srgbClr val="000000"/>
                          </a:solidFill>
                          <a:effectLst/>
                          <a:latin typeface="微软雅黑" panose="020B0503020204020204" pitchFamily="34" charset="-122"/>
                          <a:ea typeface="微软雅黑" panose="020B0503020204020204" pitchFamily="34" charset="-122"/>
                        </a:rPr>
                        <a:t>西安银行股份有限公司（600928.SH）</a:t>
                      </a:r>
                      <a:endParaRPr lang="zh-CN" sz="1400" b="0" dirty="0">
                        <a:solidFill>
                          <a:srgbClr val="000000"/>
                        </a:solidFill>
                        <a:effectLst/>
                        <a:latin typeface="微软雅黑" panose="020B0503020204020204" pitchFamily="34" charset="-122"/>
                        <a:ea typeface="微软雅黑" panose="020B0503020204020204" pitchFamily="34" charset="-122"/>
                      </a:endParaRPr>
                    </a:p>
                    <a:p>
                      <a:pPr indent="0" algn="ctr">
                        <a:buNone/>
                      </a:pPr>
                      <a:r>
                        <a:rPr sz="1400" b="0" dirty="0">
                          <a:solidFill>
                            <a:srgbClr val="000000"/>
                          </a:solidFill>
                          <a:effectLst/>
                          <a:latin typeface="微软雅黑" panose="020B0503020204020204" pitchFamily="34" charset="-122"/>
                          <a:ea typeface="微软雅黑" panose="020B0503020204020204" pitchFamily="34" charset="-122"/>
                        </a:rPr>
                        <a:t>比亚迪精密制造有限公司</a:t>
                      </a:r>
                    </a:p>
                  </a:txBody>
                  <a:tcPr marL="12700" marR="12700" marT="12700" anchor="ctr">
                    <a:lnL>
                      <a:noFill/>
                    </a:lnL>
                    <a:lnR>
                      <a:noFill/>
                    </a:lnR>
                    <a:lnT>
                      <a:noFill/>
                    </a:lnT>
                    <a:lnB>
                      <a:noFill/>
                    </a:lnB>
                  </a:tcPr>
                </a:tc>
                <a:tc>
                  <a:txBody>
                    <a:bodyPr/>
                    <a:lstStyle/>
                    <a:p>
                      <a:pPr algn="ctr" fontAlgn="ctr"/>
                      <a:r>
                        <a:rPr lang="zh-CN" altLang="en-US" sz="1400" dirty="0">
                          <a:solidFill>
                            <a:srgbClr val="000000"/>
                          </a:solidFill>
                          <a:effectLst/>
                          <a:latin typeface="微软雅黑" panose="020B0503020204020204" pitchFamily="34" charset="-122"/>
                          <a:ea typeface="微软雅黑" panose="020B0503020204020204" pitchFamily="34" charset="-122"/>
                          <a:sym typeface="+mn-ea"/>
                        </a:rPr>
                        <a:t>非银金融</a:t>
                      </a:r>
                      <a:endParaRPr lang="zh-CN" altLang="en-US" sz="14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a:noFill/>
                    </a:lnL>
                    <a:lnR>
                      <a:noFill/>
                    </a:lnR>
                    <a:lnT>
                      <a:noFill/>
                    </a:lnT>
                    <a:lnB>
                      <a:noFill/>
                    </a:lnB>
                  </a:tcPr>
                </a:tc>
                <a:tc>
                  <a:txBody>
                    <a:bodyPr/>
                    <a:lstStyle/>
                    <a:p>
                      <a:pPr algn="ctr" fontAlgn="ctr">
                        <a:buClrTx/>
                        <a:buSzTx/>
                        <a:buFontTx/>
                        <a:buNone/>
                      </a:pPr>
                      <a:r>
                        <a:rPr lang="en-US" altLang="zh-CN" sz="1400" dirty="0">
                          <a:solidFill>
                            <a:srgbClr val="000000"/>
                          </a:solidFill>
                          <a:effectLst/>
                          <a:latin typeface="微软雅黑" panose="020B0503020204020204" pitchFamily="34" charset="-122"/>
                          <a:ea typeface="微软雅黑" panose="020B0503020204020204" pitchFamily="34" charset="-122"/>
                          <a:sym typeface="+mn-ea"/>
                        </a:rPr>
                        <a:t>60.00</a:t>
                      </a:r>
                      <a:endParaRPr lang="en-US" altLang="zh-CN" sz="14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a:noFill/>
                    </a:lnL>
                    <a:lnR>
                      <a:noFill/>
                    </a:lnR>
                    <a:lnT>
                      <a:noFill/>
                    </a:lnT>
                    <a:lnB>
                      <a:noFill/>
                    </a:lnB>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进行中</a:t>
                      </a:r>
                    </a:p>
                  </a:txBody>
                  <a:tcPr marL="9525" marR="9525" marT="9525" marB="0" anchor="ctr">
                    <a:lnL>
                      <a:noFill/>
                    </a:lnL>
                    <a:lnR>
                      <a:noFill/>
                    </a:lnR>
                    <a:lnT>
                      <a:noFill/>
                    </a:lnT>
                    <a:lnB>
                      <a:noFill/>
                    </a:lnB>
                  </a:tcPr>
                </a:tc>
                <a:extLst>
                  <a:ext uri="{0D108BD9-81ED-4DB2-BD59-A6C34878D82A}">
                    <a16:rowId xmlns:a16="http://schemas.microsoft.com/office/drawing/2014/main" val="10002"/>
                  </a:ext>
                </a:extLst>
              </a:tr>
              <a:tr h="836295">
                <a:tc>
                  <a:txBody>
                    <a:bodyPr/>
                    <a:lstStyle/>
                    <a:p>
                      <a:pPr algn="ctr" fontAlgn="ctr"/>
                      <a:r>
                        <a:rPr lang="en-US" altLang="zh-CN" sz="1400" dirty="0">
                          <a:solidFill>
                            <a:srgbClr val="000000"/>
                          </a:solidFill>
                          <a:effectLst/>
                          <a:latin typeface="微软雅黑" panose="020B0503020204020204" pitchFamily="34" charset="-122"/>
                          <a:ea typeface="微软雅黑" panose="020B0503020204020204" pitchFamily="34" charset="-122"/>
                          <a:sym typeface="+mn-ea"/>
                        </a:rPr>
                        <a:t>2022-04-30</a:t>
                      </a:r>
                      <a:endParaRPr lang="en-US" altLang="zh-CN" sz="14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a:noFill/>
                    </a:lnL>
                    <a:lnR>
                      <a:noFill/>
                    </a:lnR>
                    <a:lnT>
                      <a:noFill/>
                    </a:lnT>
                    <a:lnB>
                      <a:noFill/>
                    </a:lnB>
                    <a:solidFill>
                      <a:srgbClr val="D9D9D9"/>
                    </a:solidFill>
                  </a:tcPr>
                </a:tc>
                <a:tc>
                  <a:txBody>
                    <a:bodyPr/>
                    <a:lstStyle/>
                    <a:p>
                      <a:pPr indent="0" algn="ctr">
                        <a:buNone/>
                      </a:pPr>
                      <a:r>
                        <a:rPr sz="1400" b="0" dirty="0">
                          <a:solidFill>
                            <a:srgbClr val="000000"/>
                          </a:solidFill>
                          <a:effectLst/>
                          <a:latin typeface="微软雅黑" panose="020B0503020204020204" pitchFamily="34" charset="-122"/>
                          <a:ea typeface="微软雅黑" panose="020B0503020204020204" pitchFamily="34" charset="-122"/>
                        </a:rPr>
                        <a:t>晶澳太阳能有限公司部分股权</a:t>
                      </a:r>
                    </a:p>
                    <a:p>
                      <a:pPr indent="0" algn="ctr">
                        <a:buNone/>
                      </a:pPr>
                      <a:r>
                        <a:rPr sz="1400" b="0" dirty="0">
                          <a:solidFill>
                            <a:srgbClr val="000000"/>
                          </a:solidFill>
                          <a:effectLst/>
                          <a:latin typeface="微软雅黑" panose="020B0503020204020204" pitchFamily="34" charset="-122"/>
                          <a:ea typeface="微软雅黑" panose="020B0503020204020204" pitchFamily="34" charset="-122"/>
                        </a:rPr>
                        <a:t>曲靖晶龙电子材料有限公司部分股权</a:t>
                      </a:r>
                      <a:endParaRPr lang="zh-CN" sz="1400" b="0" dirty="0">
                        <a:solidFill>
                          <a:srgbClr val="000000"/>
                        </a:solidFill>
                        <a:effectLst/>
                        <a:latin typeface="微软雅黑" panose="020B0503020204020204" pitchFamily="34" charset="-122"/>
                        <a:ea typeface="微软雅黑" panose="020B0503020204020204" pitchFamily="34" charset="-122"/>
                      </a:endParaRPr>
                    </a:p>
                    <a:p>
                      <a:pPr indent="0" algn="ctr">
                        <a:buNone/>
                      </a:pPr>
                      <a:r>
                        <a:rPr sz="1400" b="0" dirty="0">
                          <a:solidFill>
                            <a:srgbClr val="000000"/>
                          </a:solidFill>
                          <a:effectLst/>
                          <a:latin typeface="微软雅黑" panose="020B0503020204020204" pitchFamily="34" charset="-122"/>
                          <a:ea typeface="微软雅黑" panose="020B0503020204020204" pitchFamily="34" charset="-122"/>
                        </a:rPr>
                        <a:t>曲靖晶澳光伏科技有限公司部分股权</a:t>
                      </a:r>
                    </a:p>
                  </a:txBody>
                  <a:tcPr marL="12700" marR="12700" marT="12700" anchor="ctr">
                    <a:lnL>
                      <a:noFill/>
                    </a:lnL>
                    <a:lnR>
                      <a:noFill/>
                    </a:lnR>
                    <a:lnT>
                      <a:noFill/>
                    </a:lnT>
                    <a:lnB>
                      <a:noFill/>
                    </a:lnB>
                    <a:solidFill>
                      <a:srgbClr val="D9D9D9"/>
                    </a:solidFill>
                  </a:tcPr>
                </a:tc>
                <a:tc>
                  <a:txBody>
                    <a:bodyPr/>
                    <a:lstStyle/>
                    <a:p>
                      <a:pPr indent="0" algn="ctr">
                        <a:buNone/>
                      </a:pPr>
                      <a:r>
                        <a:rPr sz="1400" b="0" dirty="0">
                          <a:solidFill>
                            <a:srgbClr val="000000"/>
                          </a:solidFill>
                          <a:effectLst/>
                          <a:latin typeface="微软雅黑" panose="020B0503020204020204" pitchFamily="34" charset="-122"/>
                          <a:ea typeface="微软雅黑" panose="020B0503020204020204" pitchFamily="34" charset="-122"/>
                        </a:rPr>
                        <a:t>晶澳太阳能科技股份有限公司（002459.SZ）</a:t>
                      </a:r>
                    </a:p>
                  </a:txBody>
                  <a:tcPr marL="12700" marR="12700" marT="12700" anchor="ctr">
                    <a:lnL>
                      <a:noFill/>
                    </a:lnL>
                    <a:lnR>
                      <a:noFill/>
                    </a:lnR>
                    <a:lnT>
                      <a:noFill/>
                    </a:lnT>
                    <a:lnB>
                      <a:noFill/>
                    </a:lnB>
                    <a:solidFill>
                      <a:srgbClr val="D9D9D9"/>
                    </a:solidFill>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公用事业</a:t>
                      </a:r>
                    </a:p>
                  </a:txBody>
                  <a:tcPr marL="9525" marR="9525" marT="9525" marB="0" anchor="ctr">
                    <a:lnL>
                      <a:noFill/>
                    </a:lnL>
                    <a:lnR>
                      <a:noFill/>
                    </a:lnR>
                    <a:lnT>
                      <a:noFill/>
                    </a:lnT>
                    <a:lnB>
                      <a:noFill/>
                    </a:lnB>
                    <a:solidFill>
                      <a:srgbClr val="D9D9D9"/>
                    </a:solidFill>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32.00</a:t>
                      </a:r>
                    </a:p>
                  </a:txBody>
                  <a:tcPr marL="9525" marR="9525" marT="9525" marB="0" anchor="ctr">
                    <a:lnL>
                      <a:noFill/>
                    </a:lnL>
                    <a:lnR>
                      <a:noFill/>
                    </a:lnR>
                    <a:lnT>
                      <a:noFill/>
                    </a:lnT>
                    <a:lnB>
                      <a:noFill/>
                    </a:lnB>
                    <a:solidFill>
                      <a:srgbClr val="D9D9D9"/>
                    </a:solidFill>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进行中</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0003"/>
                  </a:ext>
                </a:extLst>
              </a:tr>
              <a:tr h="836295">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2022-04-20</a:t>
                      </a:r>
                    </a:p>
                  </a:txBody>
                  <a:tcPr marL="9525" marR="9525" marT="9525" marB="0" anchor="ctr">
                    <a:lnL>
                      <a:noFill/>
                    </a:lnL>
                    <a:lnR>
                      <a:noFill/>
                    </a:lnR>
                    <a:lnT>
                      <a:noFill/>
                    </a:lnT>
                    <a:lnB>
                      <a:noFill/>
                    </a:lnB>
                  </a:tcPr>
                </a:tc>
                <a:tc>
                  <a:txBody>
                    <a:bodyPr/>
                    <a:lstStyle/>
                    <a:p>
                      <a:pPr indent="0" algn="ctr">
                        <a:buNone/>
                      </a:pPr>
                      <a:r>
                        <a:rPr sz="1400" b="0" dirty="0">
                          <a:solidFill>
                            <a:srgbClr val="000000"/>
                          </a:solidFill>
                          <a:effectLst/>
                          <a:latin typeface="微软雅黑" panose="020B0503020204020204" pitchFamily="34" charset="-122"/>
                          <a:ea typeface="微软雅黑" panose="020B0503020204020204" pitchFamily="34" charset="-122"/>
                        </a:rPr>
                        <a:t>上海杉杉锂电材料科技有限公司部分股权</a:t>
                      </a:r>
                    </a:p>
                  </a:txBody>
                  <a:tcPr marL="12700" marR="12700" marT="12700" anchor="ctr">
                    <a:lnL>
                      <a:noFill/>
                    </a:lnL>
                    <a:lnR>
                      <a:noFill/>
                    </a:lnR>
                    <a:lnT>
                      <a:noFill/>
                    </a:lnT>
                    <a:lnB>
                      <a:noFill/>
                    </a:lnB>
                  </a:tcPr>
                </a:tc>
                <a:tc>
                  <a:txBody>
                    <a:bodyPr/>
                    <a:lstStyle/>
                    <a:p>
                      <a:pPr indent="0" algn="ctr">
                        <a:buNone/>
                      </a:pPr>
                      <a:r>
                        <a:rPr sz="1400" b="0" dirty="0">
                          <a:solidFill>
                            <a:srgbClr val="000000"/>
                          </a:solidFill>
                          <a:effectLst/>
                          <a:latin typeface="微软雅黑" panose="020B0503020204020204" pitchFamily="34" charset="-122"/>
                          <a:ea typeface="微软雅黑" panose="020B0503020204020204" pitchFamily="34" charset="-122"/>
                        </a:rPr>
                        <a:t>中国石油集团昆仑资本有限公司</a:t>
                      </a:r>
                      <a:endParaRPr lang="zh-CN" sz="1400" b="0" dirty="0">
                        <a:solidFill>
                          <a:srgbClr val="000000"/>
                        </a:solidFill>
                        <a:effectLst/>
                        <a:latin typeface="微软雅黑" panose="020B0503020204020204" pitchFamily="34" charset="-122"/>
                        <a:ea typeface="微软雅黑" panose="020B0503020204020204" pitchFamily="34" charset="-122"/>
                      </a:endParaRPr>
                    </a:p>
                    <a:p>
                      <a:pPr indent="0" algn="ctr">
                        <a:buNone/>
                      </a:pPr>
                      <a:r>
                        <a:rPr sz="1400" b="0" dirty="0">
                          <a:solidFill>
                            <a:srgbClr val="000000"/>
                          </a:solidFill>
                          <a:effectLst/>
                          <a:latin typeface="微软雅黑" panose="020B0503020204020204" pitchFamily="34" charset="-122"/>
                          <a:ea typeface="微软雅黑" panose="020B0503020204020204" pitchFamily="34" charset="-122"/>
                        </a:rPr>
                        <a:t>比亚迪股份有限公司（002594.SZ）</a:t>
                      </a:r>
                      <a:endParaRPr lang="zh-CN" sz="1400" b="0" dirty="0">
                        <a:solidFill>
                          <a:srgbClr val="000000"/>
                        </a:solidFill>
                        <a:effectLst/>
                        <a:latin typeface="微软雅黑" panose="020B0503020204020204" pitchFamily="34" charset="-122"/>
                        <a:ea typeface="微软雅黑" panose="020B0503020204020204" pitchFamily="34" charset="-122"/>
                      </a:endParaRPr>
                    </a:p>
                    <a:p>
                      <a:pPr indent="0" algn="ctr">
                        <a:buNone/>
                      </a:pPr>
                      <a:r>
                        <a:rPr sz="1400" b="0" dirty="0">
                          <a:solidFill>
                            <a:srgbClr val="000000"/>
                          </a:solidFill>
                          <a:effectLst/>
                          <a:latin typeface="微软雅黑" panose="020B0503020204020204" pitchFamily="34" charset="-122"/>
                          <a:ea typeface="微软雅黑" panose="020B0503020204020204" pitchFamily="34" charset="-122"/>
                        </a:rPr>
                        <a:t>宁波梅山保税港区问鼎投资有限公司</a:t>
                      </a:r>
                    </a:p>
                  </a:txBody>
                  <a:tcPr marL="12700" marR="12700" marT="12700" anchor="ctr">
                    <a:lnL>
                      <a:noFill/>
                    </a:lnL>
                    <a:lnR>
                      <a:noFill/>
                    </a:lnR>
                    <a:lnT>
                      <a:noFill/>
                    </a:lnT>
                    <a:lnB>
                      <a:noFill/>
                    </a:lnB>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电子</a:t>
                      </a:r>
                    </a:p>
                  </a:txBody>
                  <a:tcPr marL="9525" marR="9525" marT="9525" marB="0" anchor="ctr">
                    <a:lnL>
                      <a:noFill/>
                    </a:lnL>
                    <a:lnR>
                      <a:noFill/>
                    </a:lnR>
                    <a:lnT>
                      <a:noFill/>
                    </a:lnT>
                    <a:lnB>
                      <a:noFill/>
                    </a:lnB>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30.50</a:t>
                      </a:r>
                    </a:p>
                  </a:txBody>
                  <a:tcPr marL="9525" marR="9525" marT="9525" marB="0" anchor="ctr">
                    <a:lnL>
                      <a:noFill/>
                    </a:lnL>
                    <a:lnR>
                      <a:noFill/>
                    </a:lnR>
                    <a:lnT>
                      <a:noFill/>
                    </a:lnT>
                    <a:lnB>
                      <a:noFill/>
                    </a:lnB>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进行中</a:t>
                      </a:r>
                    </a:p>
                  </a:txBody>
                  <a:tcPr marL="9525" marR="9525" marT="9525" marB="0" anchor="ctr">
                    <a:lnL>
                      <a:noFill/>
                    </a:lnL>
                    <a:lnR>
                      <a:noFill/>
                    </a:lnR>
                    <a:lnT>
                      <a:noFill/>
                    </a:lnT>
                    <a:lnB>
                      <a:noFill/>
                    </a:lnB>
                  </a:tcPr>
                </a:tc>
                <a:extLst>
                  <a:ext uri="{0D108BD9-81ED-4DB2-BD59-A6C34878D82A}">
                    <a16:rowId xmlns:a16="http://schemas.microsoft.com/office/drawing/2014/main" val="10004"/>
                  </a:ext>
                </a:extLst>
              </a:tr>
              <a:tr h="836295">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2022-04-23</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indent="0" algn="ctr">
                        <a:buNone/>
                      </a:pPr>
                      <a:r>
                        <a:rPr sz="1400" b="0" dirty="0">
                          <a:solidFill>
                            <a:srgbClr val="000000"/>
                          </a:solidFill>
                          <a:effectLst/>
                          <a:latin typeface="微软雅黑" panose="020B0503020204020204" pitchFamily="34" charset="-122"/>
                          <a:ea typeface="微软雅黑" panose="020B0503020204020204" pitchFamily="34" charset="-122"/>
                        </a:rPr>
                        <a:t>南京市NO.2022G05地块</a:t>
                      </a:r>
                    </a:p>
                  </a:txBody>
                  <a:tcPr marL="12700" marR="12700" marT="1270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indent="0" algn="ctr">
                        <a:buNone/>
                      </a:pPr>
                      <a:r>
                        <a:rPr sz="1400" b="0" dirty="0">
                          <a:solidFill>
                            <a:srgbClr val="000000"/>
                          </a:solidFill>
                          <a:effectLst/>
                          <a:latin typeface="微软雅黑" panose="020B0503020204020204" pitchFamily="34" charset="-122"/>
                          <a:ea typeface="微软雅黑" panose="020B0503020204020204" pitchFamily="34" charset="-122"/>
                        </a:rPr>
                        <a:t>合肥城建发展股份有限公司（002208.SZ）</a:t>
                      </a:r>
                    </a:p>
                  </a:txBody>
                  <a:tcPr marL="12700" marR="12700" marT="1270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26.20</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进行中</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5"/>
                  </a:ext>
                </a:extLst>
              </a:tr>
            </a:tbl>
          </a:graphicData>
        </a:graphic>
      </p:graphicFrame>
      <p:sp>
        <p:nvSpPr>
          <p:cNvPr id="8"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j-cs"/>
                <a:sym typeface="微软雅黑" panose="020B0503020204020204" pitchFamily="34" charset="-122"/>
              </a:rPr>
              <a:t>并购</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785938" y="981075"/>
            <a:ext cx="2366962" cy="369871"/>
            <a:chOff x="7155445" y="740531"/>
            <a:chExt cx="3098164" cy="369870"/>
          </a:xfrm>
        </p:grpSpPr>
        <p:sp>
          <p:nvSpPr>
            <p:cNvPr id="3" name="矩形 2"/>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新三板市场概况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grpSp>
        <p:nvGrpSpPr>
          <p:cNvPr id="5" name="组合 4"/>
          <p:cNvGrpSpPr/>
          <p:nvPr/>
        </p:nvGrpSpPr>
        <p:grpSpPr>
          <a:xfrm>
            <a:off x="2155266" y="1454430"/>
            <a:ext cx="1222942" cy="940011"/>
            <a:chOff x="415341" y="1328632"/>
            <a:chExt cx="1154098" cy="837775"/>
          </a:xfrm>
        </p:grpSpPr>
        <p:grpSp>
          <p:nvGrpSpPr>
            <p:cNvPr id="6" name="组合 5"/>
            <p:cNvGrpSpPr/>
            <p:nvPr/>
          </p:nvGrpSpPr>
          <p:grpSpPr>
            <a:xfrm>
              <a:off x="415341" y="1328632"/>
              <a:ext cx="1154098" cy="665289"/>
              <a:chOff x="539468" y="1205342"/>
              <a:chExt cx="1154098" cy="665289"/>
            </a:xfrm>
          </p:grpSpPr>
          <p:sp>
            <p:nvSpPr>
              <p:cNvPr id="8" name="文本框 7"/>
              <p:cNvSpPr txBox="1"/>
              <p:nvPr/>
            </p:nvSpPr>
            <p:spPr>
              <a:xfrm>
                <a:off x="539468" y="1205342"/>
                <a:ext cx="973009" cy="233157"/>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1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挂牌企业总数</a:t>
                </a:r>
              </a:p>
            </p:txBody>
          </p:sp>
          <p:sp>
            <p:nvSpPr>
              <p:cNvPr id="9" name="文本框 8"/>
              <p:cNvSpPr txBox="1"/>
              <p:nvPr/>
            </p:nvSpPr>
            <p:spPr>
              <a:xfrm>
                <a:off x="1386173" y="1608747"/>
                <a:ext cx="307393" cy="233157"/>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1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家</a:t>
                </a:r>
              </a:p>
            </p:txBody>
          </p:sp>
          <p:sp>
            <p:nvSpPr>
              <p:cNvPr id="10" name="文本框 9"/>
              <p:cNvSpPr txBox="1"/>
              <p:nvPr/>
            </p:nvSpPr>
            <p:spPr>
              <a:xfrm>
                <a:off x="612365" y="1461456"/>
                <a:ext cx="882101" cy="40917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sz="2400" b="1" i="0" u="none" strike="noStrike" kern="1200" cap="none" spc="0" normalizeH="0" baseline="0" noProof="0" dirty="0">
                    <a:ln>
                      <a:noFill/>
                    </a:ln>
                    <a:solidFill>
                      <a:srgbClr val="EA3737"/>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6767</a:t>
                </a:r>
              </a:p>
            </p:txBody>
          </p:sp>
        </p:grpSp>
        <p:sp>
          <p:nvSpPr>
            <p:cNvPr id="7" name="文本框 6"/>
            <p:cNvSpPr txBox="1"/>
            <p:nvPr/>
          </p:nvSpPr>
          <p:spPr>
            <a:xfrm>
              <a:off x="872350" y="1893059"/>
              <a:ext cx="557081" cy="27334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1400" b="1" i="0" u="none" strike="noStrike" kern="1200" cap="none" spc="0" normalizeH="0" baseline="0" noProof="0" dirty="0">
                  <a:ln>
                    <a:noFill/>
                  </a:ln>
                  <a:solidFill>
                    <a:srgbClr val="00B05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-70</a:t>
              </a:r>
              <a:endParaRPr kumimoji="0" lang="zh-CN" altLang="en-US" sz="1400" b="1" i="0" u="none" strike="noStrike" kern="1200" cap="none" spc="0" normalizeH="0" baseline="0" noProof="0" dirty="0">
                <a:ln>
                  <a:noFill/>
                </a:ln>
                <a:solidFill>
                  <a:srgbClr val="00B05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grpSp>
      <p:sp>
        <p:nvSpPr>
          <p:cNvPr id="24"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j-cs"/>
                <a:sym typeface="微软雅黑" panose="020B0503020204020204" pitchFamily="34" charset="-122"/>
              </a:rPr>
              <a:t>新三板</a:t>
            </a:r>
          </a:p>
        </p:txBody>
      </p:sp>
      <p:grpSp>
        <p:nvGrpSpPr>
          <p:cNvPr id="11" name="组合 10"/>
          <p:cNvGrpSpPr/>
          <p:nvPr/>
        </p:nvGrpSpPr>
        <p:grpSpPr>
          <a:xfrm>
            <a:off x="4853398" y="1397064"/>
            <a:ext cx="2034242" cy="1003279"/>
            <a:chOff x="1918958" y="1139661"/>
            <a:chExt cx="2034240" cy="1003280"/>
          </a:xfrm>
        </p:grpSpPr>
        <p:sp>
          <p:nvSpPr>
            <p:cNvPr id="12" name="矩形: 对角圆角 11"/>
            <p:cNvSpPr/>
            <p:nvPr/>
          </p:nvSpPr>
          <p:spPr>
            <a:xfrm>
              <a:off x="1918958" y="1419306"/>
              <a:ext cx="975600" cy="705600"/>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5526</a:t>
              </a:r>
              <a:endParaRPr kumimoji="0" lang="en-US" sz="18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13" name="矩形: 对角圆角 12"/>
            <p:cNvSpPr/>
            <p:nvPr/>
          </p:nvSpPr>
          <p:spPr>
            <a:xfrm>
              <a:off x="2935197" y="1415404"/>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1241</a:t>
              </a:r>
              <a:endParaRPr kumimoji="0" lang="zh-CN" altLang="en-US" sz="18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14" name="文本框 13"/>
            <p:cNvSpPr txBox="1"/>
            <p:nvPr/>
          </p:nvSpPr>
          <p:spPr>
            <a:xfrm>
              <a:off x="2419671" y="1139661"/>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1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市场分层分布</a:t>
              </a:r>
            </a:p>
          </p:txBody>
        </p:sp>
        <p:sp>
          <p:nvSpPr>
            <p:cNvPr id="15" name="文本框 14"/>
            <p:cNvSpPr txBox="1"/>
            <p:nvPr/>
          </p:nvSpPr>
          <p:spPr>
            <a:xfrm>
              <a:off x="3460755" y="1862841"/>
              <a:ext cx="492443" cy="276999"/>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创新</a:t>
              </a:r>
            </a:p>
          </p:txBody>
        </p:sp>
        <p:sp>
          <p:nvSpPr>
            <p:cNvPr id="16" name="文本框 15"/>
            <p:cNvSpPr txBox="1"/>
            <p:nvPr/>
          </p:nvSpPr>
          <p:spPr>
            <a:xfrm>
              <a:off x="2452878" y="1865942"/>
              <a:ext cx="492443" cy="276999"/>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基础</a:t>
              </a:r>
            </a:p>
          </p:txBody>
        </p:sp>
      </p:grpSp>
      <p:grpSp>
        <p:nvGrpSpPr>
          <p:cNvPr id="29" name="组合 28"/>
          <p:cNvGrpSpPr/>
          <p:nvPr/>
        </p:nvGrpSpPr>
        <p:grpSpPr>
          <a:xfrm>
            <a:off x="8031204" y="1412791"/>
            <a:ext cx="2057487" cy="994504"/>
            <a:chOff x="1918958" y="1145335"/>
            <a:chExt cx="2057486" cy="994505"/>
          </a:xfrm>
        </p:grpSpPr>
        <p:sp>
          <p:nvSpPr>
            <p:cNvPr id="30" name="矩形: 对角圆角 29"/>
            <p:cNvSpPr/>
            <p:nvPr/>
          </p:nvSpPr>
          <p:spPr>
            <a:xfrm>
              <a:off x="1918958" y="1419306"/>
              <a:ext cx="975600" cy="705600"/>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6367</a:t>
              </a:r>
              <a:endParaRPr kumimoji="0" lang="en-US" sz="18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31" name="矩形: 对角圆角 30"/>
            <p:cNvSpPr/>
            <p:nvPr/>
          </p:nvSpPr>
          <p:spPr>
            <a:xfrm>
              <a:off x="2949851" y="1418000"/>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400</a:t>
              </a:r>
            </a:p>
          </p:txBody>
        </p:sp>
        <p:sp>
          <p:nvSpPr>
            <p:cNvPr id="32" name="文本框 31"/>
            <p:cNvSpPr txBox="1"/>
            <p:nvPr/>
          </p:nvSpPr>
          <p:spPr>
            <a:xfrm>
              <a:off x="2434326" y="1145335"/>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1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转让方式分布</a:t>
              </a:r>
            </a:p>
          </p:txBody>
        </p:sp>
        <p:sp>
          <p:nvSpPr>
            <p:cNvPr id="33" name="文本框 32"/>
            <p:cNvSpPr txBox="1"/>
            <p:nvPr/>
          </p:nvSpPr>
          <p:spPr>
            <a:xfrm>
              <a:off x="3484001" y="1862841"/>
              <a:ext cx="492443" cy="276999"/>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做市</a:t>
              </a:r>
            </a:p>
          </p:txBody>
        </p:sp>
        <p:sp>
          <p:nvSpPr>
            <p:cNvPr id="35" name="文本框 34"/>
            <p:cNvSpPr txBox="1"/>
            <p:nvPr/>
          </p:nvSpPr>
          <p:spPr>
            <a:xfrm>
              <a:off x="2167899" y="1850443"/>
              <a:ext cx="800219" cy="276999"/>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集合竞价</a:t>
              </a:r>
            </a:p>
          </p:txBody>
        </p:sp>
      </p:grpSp>
      <p:graphicFrame>
        <p:nvGraphicFramePr>
          <p:cNvPr id="36" name="图表 35"/>
          <p:cNvGraphicFramePr/>
          <p:nvPr/>
        </p:nvGraphicFramePr>
        <p:xfrm>
          <a:off x="2100500" y="2568575"/>
          <a:ext cx="8569325" cy="3860799"/>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785938" y="981075"/>
            <a:ext cx="2379662" cy="369871"/>
            <a:chOff x="7155445" y="740531"/>
            <a:chExt cx="3098164" cy="369870"/>
          </a:xfrm>
        </p:grpSpPr>
        <p:sp>
          <p:nvSpPr>
            <p:cNvPr id="3" name="矩形 2"/>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北交所市场概况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grpSp>
        <p:nvGrpSpPr>
          <p:cNvPr id="6" name="组合 5"/>
          <p:cNvGrpSpPr/>
          <p:nvPr/>
        </p:nvGrpSpPr>
        <p:grpSpPr>
          <a:xfrm>
            <a:off x="1059833" y="1488824"/>
            <a:ext cx="1978584" cy="999205"/>
            <a:chOff x="539468" y="1179875"/>
            <a:chExt cx="1336073" cy="890530"/>
          </a:xfrm>
        </p:grpSpPr>
        <p:sp>
          <p:nvSpPr>
            <p:cNvPr id="8" name="文本框 7"/>
            <p:cNvSpPr txBox="1"/>
            <p:nvPr/>
          </p:nvSpPr>
          <p:spPr>
            <a:xfrm>
              <a:off x="539468" y="1179875"/>
              <a:ext cx="1336073" cy="301733"/>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市场企业总数</a:t>
              </a:r>
            </a:p>
          </p:txBody>
        </p:sp>
        <p:sp>
          <p:nvSpPr>
            <p:cNvPr id="9" name="文本框 8"/>
            <p:cNvSpPr txBox="1"/>
            <p:nvPr/>
          </p:nvSpPr>
          <p:spPr>
            <a:xfrm>
              <a:off x="1386173" y="1608747"/>
              <a:ext cx="367904" cy="301733"/>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家</a:t>
              </a:r>
            </a:p>
          </p:txBody>
        </p:sp>
        <p:sp>
          <p:nvSpPr>
            <p:cNvPr id="10" name="文本框 9"/>
            <p:cNvSpPr txBox="1"/>
            <p:nvPr/>
          </p:nvSpPr>
          <p:spPr>
            <a:xfrm>
              <a:off x="971917" y="1495413"/>
              <a:ext cx="537004" cy="57499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sz="3600" b="1" i="0" u="none" strike="noStrike" kern="1200" cap="none" spc="0" normalizeH="0" baseline="0" noProof="0" dirty="0">
                  <a:ln>
                    <a:noFill/>
                  </a:ln>
                  <a:solidFill>
                    <a:srgbClr val="E46C0A"/>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89</a:t>
              </a:r>
            </a:p>
          </p:txBody>
        </p:sp>
      </p:grpSp>
      <p:sp>
        <p:nvSpPr>
          <p:cNvPr id="24"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j-cs"/>
                <a:sym typeface="微软雅黑" panose="020B0503020204020204" pitchFamily="34" charset="-122"/>
              </a:rPr>
              <a:t>北交所</a:t>
            </a:r>
          </a:p>
        </p:txBody>
      </p:sp>
      <p:grpSp>
        <p:nvGrpSpPr>
          <p:cNvPr id="28" name="组合 27"/>
          <p:cNvGrpSpPr/>
          <p:nvPr/>
        </p:nvGrpSpPr>
        <p:grpSpPr>
          <a:xfrm>
            <a:off x="3308771" y="1488824"/>
            <a:ext cx="1798709" cy="1003649"/>
            <a:chOff x="539468" y="1179875"/>
            <a:chExt cx="1214609" cy="894491"/>
          </a:xfrm>
        </p:grpSpPr>
        <p:sp>
          <p:nvSpPr>
            <p:cNvPr id="34" name="文本框 33"/>
            <p:cNvSpPr txBox="1"/>
            <p:nvPr/>
          </p:nvSpPr>
          <p:spPr>
            <a:xfrm>
              <a:off x="539468" y="1179875"/>
              <a:ext cx="890178" cy="30051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4</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月上涨家数</a:t>
              </a:r>
            </a:p>
          </p:txBody>
        </p:sp>
        <p:sp>
          <p:nvSpPr>
            <p:cNvPr id="37" name="文本框 36"/>
            <p:cNvSpPr txBox="1"/>
            <p:nvPr/>
          </p:nvSpPr>
          <p:spPr>
            <a:xfrm>
              <a:off x="1386173" y="1608747"/>
              <a:ext cx="367904" cy="301733"/>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家</a:t>
              </a:r>
            </a:p>
          </p:txBody>
        </p:sp>
        <p:sp>
          <p:nvSpPr>
            <p:cNvPr id="38" name="文本框 37"/>
            <p:cNvSpPr txBox="1"/>
            <p:nvPr/>
          </p:nvSpPr>
          <p:spPr>
            <a:xfrm>
              <a:off x="905454" y="1499375"/>
              <a:ext cx="537004" cy="574991"/>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defRPr/>
              </a:pPr>
              <a:r>
                <a:rPr kumimoji="0" lang="en-US" sz="36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5</a:t>
              </a:r>
            </a:p>
          </p:txBody>
        </p:sp>
      </p:grpSp>
      <p:grpSp>
        <p:nvGrpSpPr>
          <p:cNvPr id="43" name="组合 42"/>
          <p:cNvGrpSpPr/>
          <p:nvPr/>
        </p:nvGrpSpPr>
        <p:grpSpPr>
          <a:xfrm>
            <a:off x="7626771" y="1488824"/>
            <a:ext cx="1798709" cy="999204"/>
            <a:chOff x="539468" y="1179875"/>
            <a:chExt cx="1214609" cy="890529"/>
          </a:xfrm>
        </p:grpSpPr>
        <p:sp>
          <p:nvSpPr>
            <p:cNvPr id="44" name="文本框 43"/>
            <p:cNvSpPr txBox="1"/>
            <p:nvPr/>
          </p:nvSpPr>
          <p:spPr>
            <a:xfrm>
              <a:off x="539468" y="1179875"/>
              <a:ext cx="890178" cy="30051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4</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月下跌家数</a:t>
              </a:r>
            </a:p>
          </p:txBody>
        </p:sp>
        <p:sp>
          <p:nvSpPr>
            <p:cNvPr id="45" name="文本框 44"/>
            <p:cNvSpPr txBox="1"/>
            <p:nvPr/>
          </p:nvSpPr>
          <p:spPr>
            <a:xfrm>
              <a:off x="1386173" y="1608747"/>
              <a:ext cx="367904" cy="301733"/>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家</a:t>
              </a:r>
            </a:p>
          </p:txBody>
        </p:sp>
        <p:sp>
          <p:nvSpPr>
            <p:cNvPr id="46" name="文本框 45"/>
            <p:cNvSpPr txBox="1"/>
            <p:nvPr/>
          </p:nvSpPr>
          <p:spPr>
            <a:xfrm>
              <a:off x="971917" y="1495413"/>
              <a:ext cx="537004" cy="57499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sz="3600" b="1" i="0" u="none" strike="noStrike" kern="1200" cap="none" spc="0" normalizeH="0" baseline="0" noProof="0" dirty="0">
                  <a:ln>
                    <a:noFill/>
                  </a:ln>
                  <a:solidFill>
                    <a:srgbClr val="00B05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82</a:t>
              </a:r>
            </a:p>
          </p:txBody>
        </p:sp>
      </p:grpSp>
      <p:grpSp>
        <p:nvGrpSpPr>
          <p:cNvPr id="51" name="组合 50"/>
          <p:cNvGrpSpPr/>
          <p:nvPr/>
        </p:nvGrpSpPr>
        <p:grpSpPr>
          <a:xfrm>
            <a:off x="5467771" y="1488824"/>
            <a:ext cx="1798709" cy="999205"/>
            <a:chOff x="539468" y="1179875"/>
            <a:chExt cx="1214609" cy="890530"/>
          </a:xfrm>
        </p:grpSpPr>
        <p:sp>
          <p:nvSpPr>
            <p:cNvPr id="52" name="文本框 51"/>
            <p:cNvSpPr txBox="1"/>
            <p:nvPr/>
          </p:nvSpPr>
          <p:spPr>
            <a:xfrm>
              <a:off x="539468" y="1179875"/>
              <a:ext cx="890178" cy="30051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4</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月持平家数</a:t>
              </a:r>
            </a:p>
          </p:txBody>
        </p:sp>
        <p:sp>
          <p:nvSpPr>
            <p:cNvPr id="53" name="文本框 52"/>
            <p:cNvSpPr txBox="1"/>
            <p:nvPr/>
          </p:nvSpPr>
          <p:spPr>
            <a:xfrm>
              <a:off x="1386173" y="1608747"/>
              <a:ext cx="367904" cy="301733"/>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家</a:t>
              </a:r>
            </a:p>
          </p:txBody>
        </p:sp>
        <p:sp>
          <p:nvSpPr>
            <p:cNvPr id="54" name="文本框 53"/>
            <p:cNvSpPr txBox="1"/>
            <p:nvPr/>
          </p:nvSpPr>
          <p:spPr>
            <a:xfrm>
              <a:off x="1145579" y="1495413"/>
              <a:ext cx="537004" cy="57499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sz="3600" b="1" i="0" u="none" strike="noStrike" kern="1200" cap="none" spc="0" normalizeH="0" baseline="0" noProof="0" dirty="0">
                  <a:ln>
                    <a:noFill/>
                  </a:ln>
                  <a:solidFill>
                    <a:srgbClr val="417EC1"/>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2</a:t>
              </a:r>
            </a:p>
          </p:txBody>
        </p:sp>
      </p:grpSp>
      <p:grpSp>
        <p:nvGrpSpPr>
          <p:cNvPr id="26" name="组合 25"/>
          <p:cNvGrpSpPr/>
          <p:nvPr/>
        </p:nvGrpSpPr>
        <p:grpSpPr>
          <a:xfrm>
            <a:off x="9675061" y="1491999"/>
            <a:ext cx="1620957" cy="999204"/>
            <a:chOff x="539468" y="1179875"/>
            <a:chExt cx="1220242" cy="890529"/>
          </a:xfrm>
        </p:grpSpPr>
        <p:sp>
          <p:nvSpPr>
            <p:cNvPr id="29" name="文本框 28"/>
            <p:cNvSpPr txBox="1"/>
            <p:nvPr/>
          </p:nvSpPr>
          <p:spPr>
            <a:xfrm>
              <a:off x="539468" y="1179875"/>
              <a:ext cx="1220242" cy="3017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新上市企业家数</a:t>
              </a:r>
            </a:p>
          </p:txBody>
        </p:sp>
        <p:sp>
          <p:nvSpPr>
            <p:cNvPr id="30" name="文本框 29"/>
            <p:cNvSpPr txBox="1"/>
            <p:nvPr/>
          </p:nvSpPr>
          <p:spPr>
            <a:xfrm>
              <a:off x="1386173" y="1608747"/>
              <a:ext cx="367904" cy="301733"/>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家</a:t>
              </a:r>
            </a:p>
          </p:txBody>
        </p:sp>
        <p:sp>
          <p:nvSpPr>
            <p:cNvPr id="31" name="文本框 30"/>
            <p:cNvSpPr txBox="1"/>
            <p:nvPr/>
          </p:nvSpPr>
          <p:spPr>
            <a:xfrm>
              <a:off x="971917" y="1495413"/>
              <a:ext cx="537004" cy="574991"/>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defRPr/>
              </a:pPr>
              <a:r>
                <a:rPr kumimoji="0" lang="en-US" sz="3600" b="1" i="0" u="none" strike="noStrike" kern="1200" cap="none" spc="0" normalizeH="0" baseline="0" noProof="0" dirty="0">
                  <a:ln>
                    <a:noFill/>
                  </a:ln>
                  <a:solidFill>
                    <a:srgbClr val="0B88A1"/>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a:t>
              </a:r>
            </a:p>
          </p:txBody>
        </p:sp>
      </p:grpSp>
      <p:graphicFrame>
        <p:nvGraphicFramePr>
          <p:cNvPr id="32" name="图表 31"/>
          <p:cNvGraphicFramePr/>
          <p:nvPr/>
        </p:nvGraphicFramePr>
        <p:xfrm>
          <a:off x="1774825" y="2492374"/>
          <a:ext cx="8642350" cy="3934929"/>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j-cs"/>
                <a:sym typeface="微软雅黑" panose="020B0503020204020204" pitchFamily="34" charset="-122"/>
              </a:rPr>
              <a:t>科创板</a:t>
            </a:r>
            <a:r>
              <a:rPr kumimoji="0" lang="en-US" altLang="zh-CN" sz="24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j-cs"/>
                <a:sym typeface="微软雅黑" panose="020B0503020204020204" pitchFamily="34" charset="-122"/>
              </a:rPr>
              <a:t>4</a:t>
            </a:r>
            <a:r>
              <a:rPr kumimoji="0" lang="zh-CN" altLang="en-US" sz="24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j-cs"/>
                <a:sym typeface="微软雅黑" panose="020B0503020204020204" pitchFamily="34" charset="-122"/>
              </a:rPr>
              <a:t>月总市值变化情况</a:t>
            </a:r>
          </a:p>
        </p:txBody>
      </p:sp>
      <p:graphicFrame>
        <p:nvGraphicFramePr>
          <p:cNvPr id="7" name="表格 6"/>
          <p:cNvGraphicFramePr>
            <a:graphicFrameLocks noGrp="1"/>
          </p:cNvGraphicFramePr>
          <p:nvPr>
            <p:custDataLst>
              <p:tags r:id="rId2"/>
            </p:custDataLst>
          </p:nvPr>
        </p:nvGraphicFramePr>
        <p:xfrm>
          <a:off x="1774825" y="3874135"/>
          <a:ext cx="8733465" cy="2591700"/>
        </p:xfrm>
        <a:graphic>
          <a:graphicData uri="http://schemas.openxmlformats.org/drawingml/2006/table">
            <a:tbl>
              <a:tblPr/>
              <a:tblGrid>
                <a:gridCol w="1598400">
                  <a:extLst>
                    <a:ext uri="{9D8B030D-6E8A-4147-A177-3AD203B41FA5}">
                      <a16:colId xmlns:a16="http://schemas.microsoft.com/office/drawing/2014/main" val="20000"/>
                    </a:ext>
                  </a:extLst>
                </a:gridCol>
                <a:gridCol w="1663065">
                  <a:extLst>
                    <a:ext uri="{9D8B030D-6E8A-4147-A177-3AD203B41FA5}">
                      <a16:colId xmlns:a16="http://schemas.microsoft.com/office/drawing/2014/main" val="20001"/>
                    </a:ext>
                  </a:extLst>
                </a:gridCol>
                <a:gridCol w="1926000">
                  <a:extLst>
                    <a:ext uri="{9D8B030D-6E8A-4147-A177-3AD203B41FA5}">
                      <a16:colId xmlns:a16="http://schemas.microsoft.com/office/drawing/2014/main" val="20002"/>
                    </a:ext>
                  </a:extLst>
                </a:gridCol>
                <a:gridCol w="1926000">
                  <a:extLst>
                    <a:ext uri="{9D8B030D-6E8A-4147-A177-3AD203B41FA5}">
                      <a16:colId xmlns:a16="http://schemas.microsoft.com/office/drawing/2014/main" val="20003"/>
                    </a:ext>
                  </a:extLst>
                </a:gridCol>
                <a:gridCol w="1620000">
                  <a:extLst>
                    <a:ext uri="{9D8B030D-6E8A-4147-A177-3AD203B41FA5}">
                      <a16:colId xmlns:a16="http://schemas.microsoft.com/office/drawing/2014/main" val="20004"/>
                    </a:ext>
                  </a:extLst>
                </a:gridCol>
              </a:tblGrid>
              <a:tr h="431800">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证券代码</a:t>
                      </a:r>
                    </a:p>
                  </a:txBody>
                  <a:tcPr marL="4763" marR="4763" marT="4763" marB="0" anchor="ctr">
                    <a:lnL>
                      <a:noFill/>
                    </a:lnL>
                    <a:lnR>
                      <a:noFill/>
                    </a:lnR>
                    <a:lnT>
                      <a:noFill/>
                    </a:lnT>
                    <a:lnB>
                      <a:noFill/>
                    </a:lnB>
                    <a:solidFill>
                      <a:srgbClr val="4472C4"/>
                    </a:solidFill>
                  </a:tcPr>
                </a:tc>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证券名称</a:t>
                      </a:r>
                    </a:p>
                  </a:txBody>
                  <a:tcPr marL="4763" marR="4763" marT="4763" marB="0" anchor="ctr">
                    <a:lnL>
                      <a:noFill/>
                    </a:lnL>
                    <a:lnR>
                      <a:noFill/>
                    </a:lnR>
                    <a:lnT>
                      <a:noFill/>
                    </a:lnT>
                    <a:lnB>
                      <a:noFill/>
                    </a:lnB>
                    <a:solidFill>
                      <a:srgbClr val="4472C4"/>
                    </a:solidFill>
                  </a:tcPr>
                </a:tc>
                <a:tc>
                  <a:txBody>
                    <a:bodyPr/>
                    <a:lstStyle/>
                    <a:p>
                      <a:pPr algn="ctr" fontAlgn="ctr"/>
                      <a:r>
                        <a:rPr lang="en-US" altLang="zh-CN"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2022/3/31</a:t>
                      </a: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总市值</a:t>
                      </a:r>
                      <a:endParaRPr lang="en-US" altLang="zh-CN"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endParaRPr>
                    </a:p>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（亿元）</a:t>
                      </a:r>
                    </a:p>
                  </a:txBody>
                  <a:tcPr marL="4763" marR="4763" marT="4763" marB="0" anchor="ctr">
                    <a:lnL>
                      <a:noFill/>
                    </a:lnL>
                    <a:lnR>
                      <a:noFill/>
                    </a:lnR>
                    <a:lnT>
                      <a:noFill/>
                    </a:lnT>
                    <a:lnB>
                      <a:noFill/>
                    </a:lnB>
                    <a:solidFill>
                      <a:srgbClr val="4472C4"/>
                    </a:solidFill>
                  </a:tcPr>
                </a:tc>
                <a:tc>
                  <a:txBody>
                    <a:bodyPr/>
                    <a:lstStyle/>
                    <a:p>
                      <a:pPr algn="ctr" fontAlgn="ctr"/>
                      <a:r>
                        <a:rPr lang="en-US" altLang="zh-CN"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2022/4/30</a:t>
                      </a: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总市值</a:t>
                      </a:r>
                      <a:endParaRPr lang="en-US" altLang="zh-CN"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endParaRPr>
                    </a:p>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（亿元）</a:t>
                      </a:r>
                    </a:p>
                  </a:txBody>
                  <a:tcPr marL="4763" marR="4763" marT="4763" marB="0" anchor="ctr">
                    <a:lnL>
                      <a:noFill/>
                    </a:lnL>
                    <a:lnR>
                      <a:noFill/>
                    </a:lnR>
                    <a:lnT>
                      <a:noFill/>
                    </a:lnT>
                    <a:lnB>
                      <a:noFill/>
                    </a:lnB>
                    <a:solidFill>
                      <a:srgbClr val="4472C4"/>
                    </a:solidFill>
                  </a:tcPr>
                </a:tc>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月涨跌幅</a:t>
                      </a:r>
                    </a:p>
                  </a:txBody>
                  <a:tcPr marL="4763" marR="4763" marT="4763" marB="0" anchor="ctr">
                    <a:lnL>
                      <a:noFill/>
                    </a:lnL>
                    <a:lnR>
                      <a:noFill/>
                    </a:lnR>
                    <a:lnT>
                      <a:noFill/>
                    </a:lnT>
                    <a:lnB>
                      <a:noFill/>
                    </a:lnB>
                    <a:solidFill>
                      <a:srgbClr val="4472C4"/>
                    </a:solidFill>
                  </a:tcPr>
                </a:tc>
                <a:extLst>
                  <a:ext uri="{0D108BD9-81ED-4DB2-BD59-A6C34878D82A}">
                    <a16:rowId xmlns:a16="http://schemas.microsoft.com/office/drawing/2014/main" val="10000"/>
                  </a:ext>
                </a:extLst>
              </a:tr>
              <a:tr h="216000">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688091.SH</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上海谊众</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57.29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119.22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108.09%</a:t>
                      </a:r>
                    </a:p>
                  </a:txBody>
                  <a:tcPr marL="0" marR="0" marT="0" marB="0" anchor="b">
                    <a:lnL>
                      <a:noFill/>
                    </a:lnL>
                    <a:lnR>
                      <a:noFill/>
                    </a:lnR>
                    <a:lnT>
                      <a:noFill/>
                    </a:lnT>
                    <a:lnB>
                      <a:noFill/>
                    </a:lnB>
                    <a:solidFill>
                      <a:srgbClr val="D9D9D9"/>
                    </a:solidFill>
                  </a:tcPr>
                </a:tc>
                <a:extLst>
                  <a:ext uri="{0D108BD9-81ED-4DB2-BD59-A6C34878D82A}">
                    <a16:rowId xmlns:a16="http://schemas.microsoft.com/office/drawing/2014/main" val="10001"/>
                  </a:ext>
                </a:extLst>
              </a:tr>
              <a:tr h="216000">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688063.SH</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派能科技</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186.84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264.16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41.39%</a:t>
                      </a:r>
                    </a:p>
                  </a:txBody>
                  <a:tcPr marL="0" marR="0" marT="0" marB="0" anchor="b">
                    <a:lnL>
                      <a:noFill/>
                    </a:lnL>
                    <a:lnR>
                      <a:noFill/>
                    </a:lnR>
                    <a:lnT>
                      <a:noFill/>
                    </a:lnT>
                    <a:lnB>
                      <a:noFill/>
                    </a:lnB>
                  </a:tcPr>
                </a:tc>
                <a:extLst>
                  <a:ext uri="{0D108BD9-81ED-4DB2-BD59-A6C34878D82A}">
                    <a16:rowId xmlns:a16="http://schemas.microsoft.com/office/drawing/2014/main" val="10002"/>
                  </a:ext>
                </a:extLst>
              </a:tr>
              <a:tr h="215900">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688385.SH</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复旦微电</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293.62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350.33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19.32%</a:t>
                      </a:r>
                    </a:p>
                  </a:txBody>
                  <a:tcPr marL="0" marR="0" marT="0" marB="0" anchor="b">
                    <a:lnL>
                      <a:noFill/>
                    </a:lnL>
                    <a:lnR>
                      <a:noFill/>
                    </a:lnR>
                    <a:lnT>
                      <a:noFill/>
                    </a:lnT>
                    <a:lnB>
                      <a:noFill/>
                    </a:lnB>
                    <a:solidFill>
                      <a:srgbClr val="D9D9D9"/>
                    </a:solidFill>
                  </a:tcPr>
                </a:tc>
                <a:extLst>
                  <a:ext uri="{0D108BD9-81ED-4DB2-BD59-A6C34878D82A}">
                    <a16:rowId xmlns:a16="http://schemas.microsoft.com/office/drawing/2014/main" val="10003"/>
                  </a:ext>
                </a:extLst>
              </a:tr>
              <a:tr h="216000">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688050.SH</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爱博医疗</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169.58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194.67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14.79%</a:t>
                      </a:r>
                    </a:p>
                  </a:txBody>
                  <a:tcPr marL="0" marR="0" marT="0" marB="0" anchor="b">
                    <a:lnL>
                      <a:noFill/>
                    </a:lnL>
                    <a:lnR>
                      <a:noFill/>
                    </a:lnR>
                    <a:lnT>
                      <a:noFill/>
                    </a:lnT>
                    <a:lnB>
                      <a:noFill/>
                    </a:lnB>
                  </a:tcPr>
                </a:tc>
                <a:extLst>
                  <a:ext uri="{0D108BD9-81ED-4DB2-BD59-A6C34878D82A}">
                    <a16:rowId xmlns:a16="http://schemas.microsoft.com/office/drawing/2014/main" val="10004"/>
                  </a:ext>
                </a:extLst>
              </a:tr>
              <a:tr h="216000">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688179.SH</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阿拉丁</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56.42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63.42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12.40%</a:t>
                      </a:r>
                    </a:p>
                  </a:txBody>
                  <a:tcPr marL="0" marR="0" marT="0" marB="0" anchor="b">
                    <a:lnL>
                      <a:noFill/>
                    </a:lnL>
                    <a:lnR>
                      <a:noFill/>
                    </a:lnR>
                    <a:lnT>
                      <a:noFill/>
                    </a:lnT>
                    <a:lnB>
                      <a:noFill/>
                    </a:lnB>
                    <a:solidFill>
                      <a:srgbClr val="D9D9D9"/>
                    </a:solidFill>
                  </a:tcPr>
                </a:tc>
                <a:extLst>
                  <a:ext uri="{0D108BD9-81ED-4DB2-BD59-A6C34878D82A}">
                    <a16:rowId xmlns:a16="http://schemas.microsoft.com/office/drawing/2014/main" val="10005"/>
                  </a:ext>
                </a:extLst>
              </a:tr>
              <a:tr h="216000">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688363.SH</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华熙生物</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582.07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651.87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11.99%</a:t>
                      </a:r>
                    </a:p>
                  </a:txBody>
                  <a:tcPr marL="0" marR="0" marT="0" marB="0" anchor="b">
                    <a:lnL>
                      <a:noFill/>
                    </a:lnL>
                    <a:lnR>
                      <a:noFill/>
                    </a:lnR>
                    <a:lnT>
                      <a:noFill/>
                    </a:lnT>
                    <a:lnB>
                      <a:noFill/>
                    </a:lnB>
                  </a:tcPr>
                </a:tc>
                <a:extLst>
                  <a:ext uri="{0D108BD9-81ED-4DB2-BD59-A6C34878D82A}">
                    <a16:rowId xmlns:a16="http://schemas.microsoft.com/office/drawing/2014/main" val="10006"/>
                  </a:ext>
                </a:extLst>
              </a:tr>
              <a:tr h="216000">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688281.SH</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华秦科技</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167.59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187.27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11.74%</a:t>
                      </a:r>
                    </a:p>
                  </a:txBody>
                  <a:tcPr marL="0" marR="0" marT="0" marB="0" anchor="b">
                    <a:lnL>
                      <a:noFill/>
                    </a:lnL>
                    <a:lnR>
                      <a:noFill/>
                    </a:lnR>
                    <a:lnT>
                      <a:noFill/>
                    </a:lnT>
                    <a:lnB>
                      <a:noFill/>
                    </a:lnB>
                    <a:solidFill>
                      <a:srgbClr val="D9D9D9"/>
                    </a:solidFill>
                  </a:tcPr>
                </a:tc>
                <a:extLst>
                  <a:ext uri="{0D108BD9-81ED-4DB2-BD59-A6C34878D82A}">
                    <a16:rowId xmlns:a16="http://schemas.microsoft.com/office/drawing/2014/main" val="10007"/>
                  </a:ext>
                </a:extLst>
              </a:tr>
              <a:tr h="216000">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688269.SH</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凯立新材</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85.52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93.55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9.39%</a:t>
                      </a:r>
                    </a:p>
                  </a:txBody>
                  <a:tcPr marL="0" marR="0" marT="0" marB="0" anchor="b">
                    <a:lnL>
                      <a:noFill/>
                    </a:lnL>
                    <a:lnR>
                      <a:noFill/>
                    </a:lnR>
                    <a:lnT>
                      <a:noFill/>
                    </a:lnT>
                    <a:lnB>
                      <a:noFill/>
                    </a:lnB>
                  </a:tcPr>
                </a:tc>
                <a:extLst>
                  <a:ext uri="{0D108BD9-81ED-4DB2-BD59-A6C34878D82A}">
                    <a16:rowId xmlns:a16="http://schemas.microsoft.com/office/drawing/2014/main" val="10008"/>
                  </a:ext>
                </a:extLst>
              </a:tr>
              <a:tr h="216000">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688180.SH</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君实生物</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701.95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764.20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8.87%</a:t>
                      </a:r>
                    </a:p>
                  </a:txBody>
                  <a:tcPr marL="0" marR="0" marT="0" marB="0" anchor="b">
                    <a:lnL>
                      <a:noFill/>
                    </a:lnL>
                    <a:lnR>
                      <a:noFill/>
                    </a:lnR>
                    <a:lnT>
                      <a:noFill/>
                    </a:lnT>
                    <a:lnB>
                      <a:noFill/>
                    </a:lnB>
                    <a:solidFill>
                      <a:srgbClr val="D9D9D9"/>
                    </a:solidFill>
                  </a:tcPr>
                </a:tc>
                <a:extLst>
                  <a:ext uri="{0D108BD9-81ED-4DB2-BD59-A6C34878D82A}">
                    <a16:rowId xmlns:a16="http://schemas.microsoft.com/office/drawing/2014/main" val="10009"/>
                  </a:ext>
                </a:extLst>
              </a:tr>
              <a:tr h="216000">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688677.SH</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海泰新光</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61.83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66.97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8.31%</a:t>
                      </a:r>
                    </a:p>
                  </a:txBody>
                  <a:tcPr marL="0" marR="0" marT="0" marB="0" anchor="b">
                    <a:lnL>
                      <a:noFill/>
                    </a:lnL>
                    <a:lnR>
                      <a:noFill/>
                    </a:lnR>
                    <a:lnT>
                      <a:noFill/>
                    </a:lnT>
                    <a:lnB>
                      <a:noFill/>
                    </a:lnB>
                  </a:tcPr>
                </a:tc>
                <a:extLst>
                  <a:ext uri="{0D108BD9-81ED-4DB2-BD59-A6C34878D82A}">
                    <a16:rowId xmlns:a16="http://schemas.microsoft.com/office/drawing/2014/main" val="10010"/>
                  </a:ext>
                </a:extLst>
              </a:tr>
            </a:tbl>
          </a:graphicData>
        </a:graphic>
      </p:graphicFrame>
      <p:graphicFrame>
        <p:nvGraphicFramePr>
          <p:cNvPr id="5" name="图表 4"/>
          <p:cNvGraphicFramePr/>
          <p:nvPr/>
        </p:nvGraphicFramePr>
        <p:xfrm>
          <a:off x="1774823" y="879815"/>
          <a:ext cx="8465275" cy="304448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 name="图表 2"/>
          <p:cNvGraphicFramePr/>
          <p:nvPr/>
        </p:nvGraphicFramePr>
        <p:xfrm>
          <a:off x="1774825" y="829310"/>
          <a:ext cx="8622030" cy="3145790"/>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custDataLst>
              <p:tags r:id="rId2"/>
            </p:custDataLst>
          </p:nvPr>
        </p:nvGraphicFramePr>
        <p:xfrm>
          <a:off x="1774825" y="3883024"/>
          <a:ext cx="8736244" cy="2592000"/>
        </p:xfrm>
        <a:graphic>
          <a:graphicData uri="http://schemas.openxmlformats.org/drawingml/2006/table">
            <a:tbl>
              <a:tblPr/>
              <a:tblGrid>
                <a:gridCol w="1599732">
                  <a:extLst>
                    <a:ext uri="{9D8B030D-6E8A-4147-A177-3AD203B41FA5}">
                      <a16:colId xmlns:a16="http://schemas.microsoft.com/office/drawing/2014/main" val="20000"/>
                    </a:ext>
                  </a:extLst>
                </a:gridCol>
                <a:gridCol w="1663200">
                  <a:extLst>
                    <a:ext uri="{9D8B030D-6E8A-4147-A177-3AD203B41FA5}">
                      <a16:colId xmlns:a16="http://schemas.microsoft.com/office/drawing/2014/main" val="20001"/>
                    </a:ext>
                  </a:extLst>
                </a:gridCol>
                <a:gridCol w="1927312">
                  <a:extLst>
                    <a:ext uri="{9D8B030D-6E8A-4147-A177-3AD203B41FA5}">
                      <a16:colId xmlns:a16="http://schemas.microsoft.com/office/drawing/2014/main" val="20002"/>
                    </a:ext>
                  </a:extLst>
                </a:gridCol>
                <a:gridCol w="1926000">
                  <a:extLst>
                    <a:ext uri="{9D8B030D-6E8A-4147-A177-3AD203B41FA5}">
                      <a16:colId xmlns:a16="http://schemas.microsoft.com/office/drawing/2014/main" val="20003"/>
                    </a:ext>
                  </a:extLst>
                </a:gridCol>
                <a:gridCol w="1620000">
                  <a:extLst>
                    <a:ext uri="{9D8B030D-6E8A-4147-A177-3AD203B41FA5}">
                      <a16:colId xmlns:a16="http://schemas.microsoft.com/office/drawing/2014/main" val="20004"/>
                    </a:ext>
                  </a:extLst>
                </a:gridCol>
              </a:tblGrid>
              <a:tr h="432000">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证券代码</a:t>
                      </a:r>
                    </a:p>
                  </a:txBody>
                  <a:tcPr marL="4763" marR="4763" marT="4763" marB="0" anchor="ctr">
                    <a:lnL>
                      <a:noFill/>
                    </a:lnL>
                    <a:lnR>
                      <a:noFill/>
                    </a:lnR>
                    <a:lnT>
                      <a:noFill/>
                    </a:lnT>
                    <a:lnB>
                      <a:noFill/>
                    </a:lnB>
                    <a:solidFill>
                      <a:srgbClr val="4472C4"/>
                    </a:solidFill>
                  </a:tcPr>
                </a:tc>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证券名称</a:t>
                      </a:r>
                    </a:p>
                  </a:txBody>
                  <a:tcPr marL="4763" marR="4763" marT="4763" marB="0" anchor="ctr">
                    <a:lnL>
                      <a:noFill/>
                    </a:lnL>
                    <a:lnR>
                      <a:noFill/>
                    </a:lnR>
                    <a:lnT>
                      <a:noFill/>
                    </a:lnT>
                    <a:lnB>
                      <a:noFill/>
                    </a:lnB>
                    <a:solidFill>
                      <a:srgbClr val="4472C4"/>
                    </a:solidFill>
                  </a:tcPr>
                </a:tc>
                <a:tc>
                  <a:txBody>
                    <a:bodyPr/>
                    <a:lstStyle/>
                    <a:p>
                      <a:pPr algn="ctr" fontAlgn="ctr"/>
                      <a:r>
                        <a:rPr lang="en-US" altLang="zh-CN"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2022/3/31</a:t>
                      </a: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总市值</a:t>
                      </a:r>
                      <a:endParaRPr lang="en-US" altLang="zh-CN"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endParaRPr>
                    </a:p>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（亿元）</a:t>
                      </a:r>
                    </a:p>
                  </a:txBody>
                  <a:tcPr marL="4763" marR="4763" marT="4763" marB="0" anchor="ctr">
                    <a:lnL>
                      <a:noFill/>
                    </a:lnL>
                    <a:lnR>
                      <a:noFill/>
                    </a:lnR>
                    <a:lnT>
                      <a:noFill/>
                    </a:lnT>
                    <a:lnB>
                      <a:noFill/>
                    </a:lnB>
                    <a:solidFill>
                      <a:srgbClr val="4472C4"/>
                    </a:solidFill>
                  </a:tcPr>
                </a:tc>
                <a:tc>
                  <a:txBody>
                    <a:bodyPr/>
                    <a:lstStyle/>
                    <a:p>
                      <a:pPr algn="ctr" fontAlgn="ctr"/>
                      <a:r>
                        <a:rPr lang="en-US" altLang="zh-CN"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2022/4/30</a:t>
                      </a: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总市值</a:t>
                      </a:r>
                      <a:endParaRPr lang="en-US" altLang="zh-CN"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endParaRPr>
                    </a:p>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（亿元）</a:t>
                      </a:r>
                    </a:p>
                  </a:txBody>
                  <a:tcPr marL="4763" marR="4763" marT="4763" marB="0" anchor="ctr">
                    <a:lnL>
                      <a:noFill/>
                    </a:lnL>
                    <a:lnR>
                      <a:noFill/>
                    </a:lnR>
                    <a:lnT>
                      <a:noFill/>
                    </a:lnT>
                    <a:lnB>
                      <a:noFill/>
                    </a:lnB>
                    <a:solidFill>
                      <a:srgbClr val="4472C4"/>
                    </a:solidFill>
                  </a:tcPr>
                </a:tc>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月涨跌幅</a:t>
                      </a:r>
                    </a:p>
                  </a:txBody>
                  <a:tcPr marL="4763" marR="4763" marT="4763" marB="0" anchor="ctr">
                    <a:lnL>
                      <a:noFill/>
                    </a:lnL>
                    <a:lnR>
                      <a:noFill/>
                    </a:lnR>
                    <a:lnT>
                      <a:noFill/>
                    </a:lnT>
                    <a:lnB>
                      <a:noFill/>
                    </a:lnB>
                    <a:solidFill>
                      <a:srgbClr val="4472C4"/>
                    </a:solidFill>
                  </a:tcPr>
                </a:tc>
                <a:extLst>
                  <a:ext uri="{0D108BD9-81ED-4DB2-BD59-A6C34878D82A}">
                    <a16:rowId xmlns:a16="http://schemas.microsoft.com/office/drawing/2014/main" val="10000"/>
                  </a:ext>
                </a:extLst>
              </a:tr>
              <a:tr h="216000">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688390.SH</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固德威</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303.42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150.99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-50.24%</a:t>
                      </a:r>
                    </a:p>
                  </a:txBody>
                  <a:tcPr marL="0" marR="0" marT="0" marB="0" anchor="b">
                    <a:lnL>
                      <a:noFill/>
                    </a:lnL>
                    <a:lnR>
                      <a:noFill/>
                    </a:lnR>
                    <a:lnT>
                      <a:noFill/>
                    </a:lnT>
                    <a:lnB>
                      <a:noFill/>
                    </a:lnB>
                    <a:solidFill>
                      <a:srgbClr val="D9D9D9"/>
                    </a:solidFill>
                  </a:tcPr>
                </a:tc>
                <a:extLst>
                  <a:ext uri="{0D108BD9-81ED-4DB2-BD59-A6C34878D82A}">
                    <a16:rowId xmlns:a16="http://schemas.microsoft.com/office/drawing/2014/main" val="10001"/>
                  </a:ext>
                </a:extLst>
              </a:tr>
              <a:tr h="216000">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688699.SH</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明微电子</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104.87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63.29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-39.64%</a:t>
                      </a:r>
                    </a:p>
                  </a:txBody>
                  <a:tcPr marL="0" marR="0" marT="0" marB="0" anchor="b">
                    <a:lnL>
                      <a:noFill/>
                    </a:lnL>
                    <a:lnR>
                      <a:noFill/>
                    </a:lnR>
                    <a:lnT>
                      <a:noFill/>
                    </a:lnT>
                    <a:lnB>
                      <a:noFill/>
                    </a:lnB>
                  </a:tcPr>
                </a:tc>
                <a:extLst>
                  <a:ext uri="{0D108BD9-81ED-4DB2-BD59-A6C34878D82A}">
                    <a16:rowId xmlns:a16="http://schemas.microsoft.com/office/drawing/2014/main" val="10002"/>
                  </a:ext>
                </a:extLst>
              </a:tr>
              <a:tr h="216000">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688711.SH</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宏微科技</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100.61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61.36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-39.01%</a:t>
                      </a:r>
                    </a:p>
                  </a:txBody>
                  <a:tcPr marL="0" marR="0" marT="0" marB="0" anchor="b">
                    <a:lnL>
                      <a:noFill/>
                    </a:lnL>
                    <a:lnR>
                      <a:noFill/>
                    </a:lnR>
                    <a:lnT>
                      <a:noFill/>
                    </a:lnT>
                    <a:lnB>
                      <a:noFill/>
                    </a:lnB>
                    <a:solidFill>
                      <a:srgbClr val="D9D9D9"/>
                    </a:solidFill>
                  </a:tcPr>
                </a:tc>
                <a:extLst>
                  <a:ext uri="{0D108BD9-81ED-4DB2-BD59-A6C34878D82A}">
                    <a16:rowId xmlns:a16="http://schemas.microsoft.com/office/drawing/2014/main" val="10003"/>
                  </a:ext>
                </a:extLst>
              </a:tr>
              <a:tr h="216000">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688058.SH</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宝兰德</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37.40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23.22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-37.90%</a:t>
                      </a:r>
                    </a:p>
                  </a:txBody>
                  <a:tcPr marL="0" marR="0" marT="0" marB="0" anchor="b">
                    <a:lnL>
                      <a:noFill/>
                    </a:lnL>
                    <a:lnR>
                      <a:noFill/>
                    </a:lnR>
                    <a:lnT>
                      <a:noFill/>
                    </a:lnT>
                    <a:lnB>
                      <a:noFill/>
                    </a:lnB>
                  </a:tcPr>
                </a:tc>
                <a:extLst>
                  <a:ext uri="{0D108BD9-81ED-4DB2-BD59-A6C34878D82A}">
                    <a16:rowId xmlns:a16="http://schemas.microsoft.com/office/drawing/2014/main" val="10004"/>
                  </a:ext>
                </a:extLst>
              </a:tr>
              <a:tr h="216000">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688355.SH</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明志科技</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31.26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19.54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-37.48%</a:t>
                      </a:r>
                    </a:p>
                  </a:txBody>
                  <a:tcPr marL="0" marR="0" marT="0" marB="0" anchor="b">
                    <a:lnL>
                      <a:noFill/>
                    </a:lnL>
                    <a:lnR>
                      <a:noFill/>
                    </a:lnR>
                    <a:lnT>
                      <a:noFill/>
                    </a:lnT>
                    <a:lnB>
                      <a:noFill/>
                    </a:lnB>
                    <a:solidFill>
                      <a:srgbClr val="D9D9D9"/>
                    </a:solidFill>
                  </a:tcPr>
                </a:tc>
                <a:extLst>
                  <a:ext uri="{0D108BD9-81ED-4DB2-BD59-A6C34878D82A}">
                    <a16:rowId xmlns:a16="http://schemas.microsoft.com/office/drawing/2014/main" val="10005"/>
                  </a:ext>
                </a:extLst>
              </a:tr>
              <a:tr h="216000">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688076.SH</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诺泰生物</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86.13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54.02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-37.28%</a:t>
                      </a:r>
                    </a:p>
                  </a:txBody>
                  <a:tcPr marL="0" marR="0" marT="0" marB="0" anchor="b">
                    <a:lnL>
                      <a:noFill/>
                    </a:lnL>
                    <a:lnR>
                      <a:noFill/>
                    </a:lnR>
                    <a:lnT>
                      <a:noFill/>
                    </a:lnT>
                    <a:lnB>
                      <a:noFill/>
                    </a:lnB>
                  </a:tcPr>
                </a:tc>
                <a:extLst>
                  <a:ext uri="{0D108BD9-81ED-4DB2-BD59-A6C34878D82A}">
                    <a16:rowId xmlns:a16="http://schemas.microsoft.com/office/drawing/2014/main" val="10006"/>
                  </a:ext>
                </a:extLst>
              </a:tr>
              <a:tr h="216000">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688272.SH</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富吉瑞</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27.37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17.36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-36.57%</a:t>
                      </a:r>
                    </a:p>
                  </a:txBody>
                  <a:tcPr marL="0" marR="0" marT="0" marB="0" anchor="b">
                    <a:lnL>
                      <a:noFill/>
                    </a:lnL>
                    <a:lnR>
                      <a:noFill/>
                    </a:lnR>
                    <a:lnT>
                      <a:noFill/>
                    </a:lnT>
                    <a:lnB>
                      <a:noFill/>
                    </a:lnB>
                    <a:solidFill>
                      <a:srgbClr val="D9D9D9"/>
                    </a:solidFill>
                  </a:tcPr>
                </a:tc>
                <a:extLst>
                  <a:ext uri="{0D108BD9-81ED-4DB2-BD59-A6C34878D82A}">
                    <a16:rowId xmlns:a16="http://schemas.microsoft.com/office/drawing/2014/main" val="10007"/>
                  </a:ext>
                </a:extLst>
              </a:tr>
              <a:tr h="216000">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688298.SH</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东方生物</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342.70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219.86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-35.84%</a:t>
                      </a:r>
                    </a:p>
                  </a:txBody>
                  <a:tcPr marL="0" marR="0" marT="0" marB="0" anchor="b">
                    <a:lnL>
                      <a:noFill/>
                    </a:lnL>
                    <a:lnR>
                      <a:noFill/>
                    </a:lnR>
                    <a:lnT>
                      <a:noFill/>
                    </a:lnT>
                    <a:lnB>
                      <a:noFill/>
                    </a:lnB>
                  </a:tcPr>
                </a:tc>
                <a:extLst>
                  <a:ext uri="{0D108BD9-81ED-4DB2-BD59-A6C34878D82A}">
                    <a16:rowId xmlns:a16="http://schemas.microsoft.com/office/drawing/2014/main" val="10008"/>
                  </a:ext>
                </a:extLst>
              </a:tr>
              <a:tr h="216000">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688020.SH</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方邦股份</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40.74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26.32 </a:t>
                      </a:r>
                    </a:p>
                  </a:txBody>
                  <a:tcPr marL="0" marR="0" marT="0" marB="0" anchor="b">
                    <a:lnL>
                      <a:noFill/>
                    </a:lnL>
                    <a:lnR>
                      <a:noFill/>
                    </a:lnR>
                    <a:lnT>
                      <a:noFill/>
                    </a:lnT>
                    <a:lnB>
                      <a:noFill/>
                    </a:lnB>
                    <a:solidFill>
                      <a:srgbClr val="D9D9D9"/>
                    </a:solidFill>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-35.40%</a:t>
                      </a:r>
                    </a:p>
                  </a:txBody>
                  <a:tcPr marL="0" marR="0" marT="0" marB="0" anchor="b">
                    <a:lnL>
                      <a:noFill/>
                    </a:lnL>
                    <a:lnR>
                      <a:noFill/>
                    </a:lnR>
                    <a:lnT>
                      <a:noFill/>
                    </a:lnT>
                    <a:lnB>
                      <a:noFill/>
                    </a:lnB>
                    <a:solidFill>
                      <a:srgbClr val="D9D9D9"/>
                    </a:solidFill>
                  </a:tcPr>
                </a:tc>
                <a:extLst>
                  <a:ext uri="{0D108BD9-81ED-4DB2-BD59-A6C34878D82A}">
                    <a16:rowId xmlns:a16="http://schemas.microsoft.com/office/drawing/2014/main" val="10009"/>
                  </a:ext>
                </a:extLst>
              </a:tr>
              <a:tr h="216000">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688148.SH</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芳源股份</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116.36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75.22 </a:t>
                      </a:r>
                    </a:p>
                  </a:txBody>
                  <a:tcPr marL="0" marR="0" marT="0" marB="0" anchor="b">
                    <a:lnL>
                      <a:noFill/>
                    </a:lnL>
                    <a:lnR>
                      <a:noFill/>
                    </a:lnR>
                    <a:lnT>
                      <a:noFill/>
                    </a:lnT>
                    <a:lnB>
                      <a:noFill/>
                    </a:lnB>
                  </a:tcPr>
                </a:tc>
                <a:tc>
                  <a:txBody>
                    <a:bodyPr/>
                    <a:lstStyle/>
                    <a:p>
                      <a:pPr algn="ctr" fontAlgn="b">
                        <a:buClrTx/>
                        <a:buSzTx/>
                        <a:buFontTx/>
                        <a:buNone/>
                      </a:pPr>
                      <a:r>
                        <a:rPr lang="en-US" altLang="zh-CN" sz="1200" b="0">
                          <a:solidFill>
                            <a:srgbClr val="000000"/>
                          </a:solidFill>
                          <a:effectLst/>
                          <a:latin typeface="微软雅黑" panose="020B0503020204020204" pitchFamily="34" charset="-122"/>
                          <a:ea typeface="微软雅黑" panose="020B0503020204020204" pitchFamily="34" charset="-122"/>
                        </a:rPr>
                        <a:t>-35.36%</a:t>
                      </a:r>
                    </a:p>
                  </a:txBody>
                  <a:tcPr marL="0" marR="0" marT="0" marB="0" anchor="b">
                    <a:lnL>
                      <a:noFill/>
                    </a:lnL>
                    <a:lnR>
                      <a:noFill/>
                    </a:lnR>
                    <a:lnT>
                      <a:noFill/>
                    </a:lnT>
                    <a:lnB>
                      <a:noFill/>
                    </a:lnB>
                  </a:tcPr>
                </a:tc>
                <a:extLst>
                  <a:ext uri="{0D108BD9-81ED-4DB2-BD59-A6C34878D82A}">
                    <a16:rowId xmlns:a16="http://schemas.microsoft.com/office/drawing/2014/main" val="10010"/>
                  </a:ext>
                </a:extLst>
              </a:tr>
            </a:tbl>
          </a:graphicData>
        </a:graphic>
      </p:graphicFrame>
      <p:sp>
        <p:nvSpPr>
          <p:cNvPr id="5"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j-cs"/>
                <a:sym typeface="微软雅黑" panose="020B0503020204020204" pitchFamily="34" charset="-122"/>
              </a:rPr>
              <a:t>科创板</a:t>
            </a:r>
            <a:r>
              <a:rPr kumimoji="0" lang="en-US" altLang="zh-CN" sz="24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j-cs"/>
                <a:sym typeface="微软雅黑" panose="020B0503020204020204" pitchFamily="34" charset="-122"/>
              </a:rPr>
              <a:t>4</a:t>
            </a:r>
            <a:r>
              <a:rPr kumimoji="0" lang="zh-CN" altLang="en-US" sz="24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j-cs"/>
                <a:sym typeface="微软雅黑" panose="020B0503020204020204" pitchFamily="34" charset="-122"/>
              </a:rPr>
              <a:t>月总市值变化情况</a:t>
            </a:r>
          </a:p>
        </p:txBody>
      </p:sp>
      <p:graphicFrame>
        <p:nvGraphicFramePr>
          <p:cNvPr id="6" name="图表 5"/>
          <p:cNvGraphicFramePr/>
          <p:nvPr/>
        </p:nvGraphicFramePr>
        <p:xfrm>
          <a:off x="1774825" y="821690"/>
          <a:ext cx="8672195" cy="3168015"/>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1778000" y="277200"/>
            <a:ext cx="1102360" cy="368935"/>
          </a:xfrm>
          <a:prstGeom prst="rect">
            <a:avLst/>
          </a:prstGeom>
          <a:noFill/>
        </p:spPr>
        <p:txBody>
          <a:bodyPr wrap="non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4</a:t>
            </a:r>
            <a:r>
              <a:rPr kumimoji="0" lang="zh-CN" altLang="en-US" sz="24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月小结</a:t>
            </a:r>
          </a:p>
        </p:txBody>
      </p:sp>
      <p:grpSp>
        <p:nvGrpSpPr>
          <p:cNvPr id="2" name="组合 1"/>
          <p:cNvGrpSpPr/>
          <p:nvPr/>
        </p:nvGrpSpPr>
        <p:grpSpPr>
          <a:xfrm>
            <a:off x="1789113" y="1020256"/>
            <a:ext cx="8642985" cy="5426271"/>
            <a:chOff x="1793876" y="920289"/>
            <a:chExt cx="8642985" cy="5076515"/>
          </a:xfrm>
        </p:grpSpPr>
        <p:sp>
          <p:nvSpPr>
            <p:cNvPr id="10" name="文本框 9"/>
            <p:cNvSpPr txBox="1"/>
            <p:nvPr/>
          </p:nvSpPr>
          <p:spPr>
            <a:xfrm>
              <a:off x="1794510" y="3578343"/>
              <a:ext cx="8642351" cy="2418461"/>
            </a:xfrm>
            <a:prstGeom prst="rect">
              <a:avLst/>
            </a:prstGeom>
            <a:noFill/>
          </p:spPr>
          <p:txBody>
            <a:bodyPr wrap="square" lIns="0" tIns="0" rIns="0" bIns="0" rtlCol="0">
              <a:spAutoFit/>
            </a:bodyPr>
            <a:lstStyle/>
            <a:p>
              <a:pPr marL="0" marR="0" lvl="0" indent="360045" algn="just" defTabSz="457200" rtl="0" eaLnBrk="1" fontAlgn="auto" latinLnBrk="0" hangingPunct="1">
                <a:lnSpc>
                  <a:spcPct val="150000"/>
                </a:lnSpc>
                <a:spcBef>
                  <a:spcPts val="0"/>
                </a:spcBef>
                <a:spcAft>
                  <a:spcPts val="0"/>
                </a:spcAft>
                <a:buClrTx/>
                <a:buSzTx/>
                <a:buFontTx/>
                <a:buNone/>
                <a:defRPr/>
              </a:pPr>
              <a:endPar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360045" algn="just" defTabSz="457200" rtl="0" eaLnBrk="1" fontAlgn="auto" latinLnBrk="0" hangingPunct="1">
                <a:lnSpc>
                  <a:spcPct val="1500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4</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月份</a:t>
              </a:r>
              <a:r>
                <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IPO</a:t>
              </a: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节奏总体稳定</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a:t>
              </a: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当月</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共有</a:t>
              </a:r>
              <a:r>
                <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36</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家企业上市，</a:t>
              </a:r>
              <a:r>
                <a:rPr kumimoji="0" 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与上月基本持平</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，低于</a:t>
              </a:r>
              <a:r>
                <a:rPr kumimoji="0" 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去年同期</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a:t>
              </a:r>
              <a:r>
                <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IPO</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募资规模同比环比均有明显增加，退出基金数量小幅减少。</a:t>
              </a:r>
              <a:endPar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360045" algn="just" defTabSz="457200" rtl="0" eaLnBrk="1" fontAlgn="auto" latinLnBrk="0" hangingPunct="1">
                <a:lnSpc>
                  <a:spcPct val="15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并购市场方面，</a:t>
              </a:r>
              <a:r>
                <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4</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月市场景气度继续上升，</a:t>
              </a:r>
              <a:r>
                <a:rPr lang="zh-CN" altLang="en-US" sz="1600" noProof="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并</a:t>
              </a:r>
              <a:r>
                <a:rPr lang="zh-CN" altLang="en-US" sz="1600" noProof="0" dirty="0">
                  <a:ln>
                    <a:noFill/>
                  </a:ln>
                  <a:solidFill>
                    <a:srgbClr val="000000"/>
                  </a:solidFill>
                  <a:effectLst/>
                  <a:uLnTx/>
                  <a:uFillTx/>
                  <a:latin typeface="微软雅黑" panose="020B0503020204020204" pitchFamily="34" charset="-122"/>
                  <a:ea typeface="微软雅黑" panose="020B0503020204020204" pitchFamily="34" charset="-122"/>
                  <a:sym typeface="微软雅黑" panose="020B0503020204020204" pitchFamily="34" charset="-122"/>
                </a:rPr>
                <a:t>购数量环比增加41.98%、规模环比扩大28.34%。</a:t>
              </a:r>
              <a:endPar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360045" algn="just" defTabSz="457200" rtl="0" eaLnBrk="1" fontAlgn="auto" latinLnBrk="0" hangingPunct="1">
                <a:lnSpc>
                  <a:spcPct val="15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过去一个月，国内疫情持续蔓延，经济下行压力增大，对市场抑制作用明显。展望</a:t>
              </a:r>
              <a:r>
                <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5</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月，国内疫情有望进一步好转，多部门密集政策将逐步发力，市场积极因素不断积累；货币方面，美联储加息风暴继续，依旧构成市场短期上行的阻力。</a:t>
              </a:r>
              <a:endPar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12" name="文本框 11"/>
            <p:cNvSpPr txBox="1"/>
            <p:nvPr/>
          </p:nvSpPr>
          <p:spPr>
            <a:xfrm>
              <a:off x="1793876" y="1326168"/>
              <a:ext cx="8632825" cy="2072712"/>
            </a:xfrm>
            <a:prstGeom prst="rect">
              <a:avLst/>
            </a:prstGeom>
            <a:noFill/>
          </p:spPr>
          <p:txBody>
            <a:bodyPr wrap="square" lIns="0" tIns="0" rIns="0" bIns="0" rtlCol="0">
              <a:spAutoFit/>
            </a:bodyPr>
            <a:lstStyle/>
            <a:p>
              <a:pPr marL="0" marR="0" lvl="0" indent="360045" algn="just" defTabSz="457200" rtl="0" eaLnBrk="1" fontAlgn="auto" latinLnBrk="0" hangingPunct="1">
                <a:lnSpc>
                  <a:spcPct val="150000"/>
                </a:lnSpc>
                <a:spcBef>
                  <a:spcPts val="0"/>
                </a:spcBef>
                <a:spcAft>
                  <a:spcPts val="0"/>
                </a:spcAft>
                <a:buClrTx/>
                <a:buSzTx/>
                <a:buFontTx/>
                <a:buNone/>
                <a:defRPr/>
              </a:pPr>
              <a:r>
                <a:rPr kumimoji="0" 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4月份，募集市场在3月数量、规模大幅反弹的基础上出现一定回落。数据上看，</a:t>
              </a:r>
              <a:r>
                <a:rPr lang="zh-CN" sz="1600" noProof="0" dirty="0">
                  <a:ln>
                    <a:noFill/>
                  </a:ln>
                  <a:solidFill>
                    <a:srgbClr val="000000"/>
                  </a:solidFill>
                  <a:effectLst/>
                  <a:uLnTx/>
                  <a:uFillTx/>
                  <a:latin typeface="微软雅黑" panose="020B0503020204020204" pitchFamily="34" charset="-122"/>
                  <a:ea typeface="微软雅黑" panose="020B0503020204020204" pitchFamily="34" charset="-122"/>
                  <a:sym typeface="微软雅黑" panose="020B0503020204020204" pitchFamily="34" charset="-122"/>
                </a:rPr>
                <a:t>4月共发生247起基金募集事件，总体环比减少29.63%；募资总额398.86亿元，环比缩小67.01%。</a:t>
              </a:r>
            </a:p>
            <a:p>
              <a:pPr marL="0" marR="0" lvl="0" indent="360045" algn="just" defTabSz="457200" rtl="0" eaLnBrk="1" fontAlgn="auto" latinLnBrk="0" hangingPunct="1">
                <a:lnSpc>
                  <a:spcPct val="1500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4</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月投资市场运行总体</a:t>
              </a:r>
              <a:r>
                <a:rPr lang="zh-CN" altLang="en-US" sz="1600" noProof="0" dirty="0">
                  <a:ln>
                    <a:noFill/>
                  </a:ln>
                  <a:solidFill>
                    <a:srgbClr val="000000"/>
                  </a:solidFill>
                  <a:effectLst/>
                  <a:uLnTx/>
                  <a:uFillTx/>
                  <a:latin typeface="微软雅黑" panose="020B0503020204020204" pitchFamily="34" charset="-122"/>
                  <a:ea typeface="微软雅黑" panose="020B0503020204020204" pitchFamily="34" charset="-122"/>
                  <a:sym typeface="微软雅黑" panose="020B0503020204020204" pitchFamily="34" charset="-122"/>
                </a:rPr>
                <a:t>平稳</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，与上月相比投资</a:t>
              </a:r>
              <a:r>
                <a:rPr lang="zh-CN" altLang="en-US" sz="1600" noProof="0" dirty="0">
                  <a:ln>
                    <a:noFill/>
                  </a:ln>
                  <a:solidFill>
                    <a:srgbClr val="000000"/>
                  </a:solidFill>
                  <a:effectLst/>
                  <a:uLnTx/>
                  <a:uFillTx/>
                  <a:latin typeface="微软雅黑" panose="020B0503020204020204" pitchFamily="34" charset="-122"/>
                  <a:ea typeface="微软雅黑" panose="020B0503020204020204" pitchFamily="34" charset="-122"/>
                  <a:sym typeface="微软雅黑" panose="020B0503020204020204" pitchFamily="34" charset="-122"/>
                </a:rPr>
                <a:t>数量减少但规模有所扩大</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，市场表现总体平稳。融资轮次上依然集中于</a:t>
              </a:r>
              <a:r>
                <a:rPr lang="en-US" altLang="zh-CN"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A</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轮和</a:t>
              </a:r>
              <a:r>
                <a:rPr lang="en-US" altLang="zh-CN"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B</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轮。从行业偏好来看，融资数量分布较上月未发生明显变化，高端制造超越</a:t>
              </a: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企业服务列第一；融资规模分布则发生较大变动，受紫光集团破产重组</a:t>
              </a:r>
              <a:r>
                <a:rPr lang="en-US" altLang="zh-CN"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600</a:t>
              </a: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亿投资额的影响，高端制造行业占比高达</a:t>
              </a:r>
              <a:r>
                <a:rPr lang="en-US" altLang="zh-CN"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85%</a:t>
              </a: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a:t>
              </a:r>
              <a:endPar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nvGrpSpPr>
            <p:cNvPr id="7" name="组合 6"/>
            <p:cNvGrpSpPr/>
            <p:nvPr/>
          </p:nvGrpSpPr>
          <p:grpSpPr>
            <a:xfrm>
              <a:off x="1794509" y="3512529"/>
              <a:ext cx="4690290" cy="357504"/>
              <a:chOff x="7171620" y="1230201"/>
              <a:chExt cx="3362812" cy="369869"/>
            </a:xfrm>
          </p:grpSpPr>
          <p:sp>
            <p:nvSpPr>
              <p:cNvPr id="8" name="矩形 7"/>
              <p:cNvSpPr/>
              <p:nvPr/>
            </p:nvSpPr>
            <p:spPr>
              <a:xfrm>
                <a:off x="7171620" y="1230201"/>
                <a:ext cx="3104998"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IPO</a:t>
                </a:r>
                <a:r>
                  <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节奏总体平稳，并购市场持续回暖</a:t>
                </a:r>
              </a:p>
            </p:txBody>
          </p:sp>
          <p:sp>
            <p:nvSpPr>
              <p:cNvPr id="9" name="等腰三角形 8"/>
              <p:cNvSpPr/>
              <p:nvPr/>
            </p:nvSpPr>
            <p:spPr>
              <a:xfrm rot="5400000">
                <a:off x="10220591" y="1286229"/>
                <a:ext cx="369868" cy="257813"/>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grpSp>
          <p:nvGrpSpPr>
            <p:cNvPr id="13" name="组合 12"/>
            <p:cNvGrpSpPr/>
            <p:nvPr/>
          </p:nvGrpSpPr>
          <p:grpSpPr>
            <a:xfrm>
              <a:off x="1793876" y="920289"/>
              <a:ext cx="4646941" cy="357505"/>
              <a:chOff x="7222718" y="716015"/>
              <a:chExt cx="3814471" cy="369870"/>
            </a:xfrm>
          </p:grpSpPr>
          <p:sp>
            <p:nvSpPr>
              <p:cNvPr id="14" name="矩形 13"/>
              <p:cNvSpPr/>
              <p:nvPr/>
            </p:nvSpPr>
            <p:spPr>
              <a:xfrm>
                <a:off x="7222718" y="716016"/>
                <a:ext cx="3531425"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r>
                  <a:rPr lang="zh-CN" altLang="en-US" dirty="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募集</a:t>
                </a:r>
                <a:r>
                  <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市场回落，投资市场平稳</a:t>
                </a:r>
              </a:p>
            </p:txBody>
          </p:sp>
          <p:sp>
            <p:nvSpPr>
              <p:cNvPr id="15" name="等腰三角形 14"/>
              <p:cNvSpPr/>
              <p:nvPr/>
            </p:nvSpPr>
            <p:spPr>
              <a:xfrm rot="5400000">
                <a:off x="10710732" y="759426"/>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grpSp>
    </p:spTree>
    <p:custDataLst>
      <p:tags r:id="rId1"/>
    </p:custData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440319" y="4150016"/>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rgbClr val="000798"/>
                </a:solidFill>
                <a:latin typeface="微软雅黑" panose="020B0503020204020204" pitchFamily="34" charset="-122"/>
                <a:ea typeface="微软雅黑" panose="020B0503020204020204" pitchFamily="34" charset="-122"/>
                <a:sym typeface="微软雅黑" panose="020B0503020204020204" pitchFamily="34" charset="-122"/>
              </a:rPr>
              <a:t>IPO</a:t>
            </a:r>
            <a:endParaRPr lang="zh-CN" altLang="en-US" sz="1600" dirty="0">
              <a:solidFill>
                <a:srgbClr val="000798"/>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 name="文本框 5"/>
          <p:cNvSpPr txBox="1"/>
          <p:nvPr/>
        </p:nvSpPr>
        <p:spPr>
          <a:xfrm>
            <a:off x="3298365" y="3115283"/>
            <a:ext cx="2087308" cy="645160"/>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sym typeface="微软雅黑" panose="020B0503020204020204" pitchFamily="34" charset="-122"/>
              </a:rPr>
              <a:t>投资市场表现平稳，数量减少规模扩大。</a:t>
            </a:r>
          </a:p>
        </p:txBody>
      </p:sp>
      <p:sp>
        <p:nvSpPr>
          <p:cNvPr id="7" name="文本框 6"/>
          <p:cNvSpPr txBox="1"/>
          <p:nvPr/>
        </p:nvSpPr>
        <p:spPr>
          <a:xfrm>
            <a:off x="3332357" y="4210001"/>
            <a:ext cx="2019324" cy="645160"/>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en-US" altLang="zh-CN" dirty="0">
                <a:sym typeface="微软雅黑" panose="020B0503020204020204" pitchFamily="34" charset="-122"/>
              </a:rPr>
              <a:t>IPO</a:t>
            </a:r>
            <a:r>
              <a:rPr lang="zh-CN" altLang="en-US" dirty="0">
                <a:sym typeface="微软雅黑" panose="020B0503020204020204" pitchFamily="34" charset="-122"/>
              </a:rPr>
              <a:t>节奏总体平稳，</a:t>
            </a:r>
            <a:endParaRPr lang="en-US" altLang="zh-CN" dirty="0">
              <a:sym typeface="微软雅黑" panose="020B0503020204020204" pitchFamily="34" charset="-122"/>
            </a:endParaRPr>
          </a:p>
          <a:p>
            <a:r>
              <a:rPr lang="zh-CN" altLang="en-US" dirty="0">
                <a:sym typeface="微软雅黑" panose="020B0503020204020204" pitchFamily="34" charset="-122"/>
              </a:rPr>
              <a:t>募资总额增长明显。</a:t>
            </a:r>
            <a:endParaRPr lang="en-US" altLang="zh-CN" dirty="0">
              <a:sym typeface="微软雅黑" panose="020B0503020204020204" pitchFamily="34" charset="-122"/>
            </a:endParaRPr>
          </a:p>
        </p:txBody>
      </p:sp>
      <p:sp>
        <p:nvSpPr>
          <p:cNvPr id="8" name="矩形 7"/>
          <p:cNvSpPr/>
          <p:nvPr/>
        </p:nvSpPr>
        <p:spPr>
          <a:xfrm>
            <a:off x="6108581" y="3092789"/>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000798"/>
                </a:solidFill>
                <a:latin typeface="微软雅黑" panose="020B0503020204020204" pitchFamily="34" charset="-122"/>
                <a:ea typeface="微软雅黑" panose="020B0503020204020204" pitchFamily="34" charset="-122"/>
                <a:sym typeface="微软雅黑" panose="020B0503020204020204" pitchFamily="34" charset="-122"/>
              </a:rPr>
              <a:t>新三板</a:t>
            </a:r>
          </a:p>
        </p:txBody>
      </p:sp>
      <p:sp>
        <p:nvSpPr>
          <p:cNvPr id="9" name="文本框 8"/>
          <p:cNvSpPr txBox="1"/>
          <p:nvPr/>
        </p:nvSpPr>
        <p:spPr>
          <a:xfrm>
            <a:off x="7104415" y="3115944"/>
            <a:ext cx="2309460" cy="645160"/>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sym typeface="微软雅黑" panose="020B0503020204020204" pitchFamily="34" charset="-122"/>
              </a:rPr>
              <a:t>市场体量缩水，</a:t>
            </a:r>
            <a:endParaRPr lang="en-US" altLang="zh-CN" dirty="0">
              <a:sym typeface="微软雅黑" panose="020B0503020204020204" pitchFamily="34" charset="-122"/>
            </a:endParaRPr>
          </a:p>
          <a:p>
            <a:r>
              <a:rPr lang="zh-CN" altLang="en-US" dirty="0">
                <a:sym typeface="微软雅黑" panose="020B0503020204020204" pitchFamily="34" charset="-122"/>
              </a:rPr>
              <a:t>撤出规模扩大。</a:t>
            </a:r>
            <a:endParaRPr lang="en-US" altLang="zh-CN" dirty="0">
              <a:sym typeface="微软雅黑" panose="020B0503020204020204" pitchFamily="34" charset="-122"/>
            </a:endParaRPr>
          </a:p>
        </p:txBody>
      </p:sp>
      <p:sp>
        <p:nvSpPr>
          <p:cNvPr id="10" name="矩形 9"/>
          <p:cNvSpPr/>
          <p:nvPr/>
        </p:nvSpPr>
        <p:spPr>
          <a:xfrm>
            <a:off x="6108581" y="2007277"/>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000798"/>
                </a:solidFill>
                <a:latin typeface="微软雅黑" panose="020B0503020204020204" pitchFamily="34" charset="-122"/>
                <a:ea typeface="微软雅黑" panose="020B0503020204020204" pitchFamily="34" charset="-122"/>
                <a:sym typeface="微软雅黑" panose="020B0503020204020204" pitchFamily="34" charset="-122"/>
              </a:rPr>
              <a:t>并购</a:t>
            </a:r>
          </a:p>
        </p:txBody>
      </p:sp>
      <p:sp>
        <p:nvSpPr>
          <p:cNvPr id="11" name="文本框 10"/>
          <p:cNvSpPr txBox="1"/>
          <p:nvPr/>
        </p:nvSpPr>
        <p:spPr>
          <a:xfrm>
            <a:off x="7104415" y="2067264"/>
            <a:ext cx="2207860" cy="645160"/>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sym typeface="微软雅黑" panose="020B0503020204020204" pitchFamily="34" charset="-122"/>
              </a:rPr>
              <a:t>并购市场持续回暖，</a:t>
            </a:r>
            <a:endParaRPr lang="en-US" altLang="zh-CN" dirty="0">
              <a:sym typeface="微软雅黑" panose="020B0503020204020204" pitchFamily="34" charset="-122"/>
            </a:endParaRPr>
          </a:p>
          <a:p>
            <a:r>
              <a:rPr lang="zh-CN" altLang="en-US" dirty="0">
                <a:sym typeface="微软雅黑" panose="020B0503020204020204" pitchFamily="34" charset="-122"/>
              </a:rPr>
              <a:t>规模数量双双增加。</a:t>
            </a:r>
            <a:endParaRPr lang="en-US" altLang="zh-CN" dirty="0">
              <a:sym typeface="微软雅黑" panose="020B0503020204020204" pitchFamily="34" charset="-122"/>
            </a:endParaRPr>
          </a:p>
        </p:txBody>
      </p:sp>
      <p:sp>
        <p:nvSpPr>
          <p:cNvPr id="18" name="矩形 17"/>
          <p:cNvSpPr/>
          <p:nvPr/>
        </p:nvSpPr>
        <p:spPr>
          <a:xfrm>
            <a:off x="2430794" y="2007277"/>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000798"/>
                </a:solidFill>
                <a:latin typeface="微软雅黑" panose="020B0503020204020204" pitchFamily="34" charset="-122"/>
                <a:ea typeface="微软雅黑" panose="020B0503020204020204" pitchFamily="34" charset="-122"/>
                <a:sym typeface="微软雅黑" panose="020B0503020204020204" pitchFamily="34" charset="-122"/>
              </a:rPr>
              <a:t>募集</a:t>
            </a:r>
          </a:p>
        </p:txBody>
      </p:sp>
      <p:sp>
        <p:nvSpPr>
          <p:cNvPr id="20" name="矩形 19"/>
          <p:cNvSpPr/>
          <p:nvPr/>
        </p:nvSpPr>
        <p:spPr>
          <a:xfrm>
            <a:off x="2430794" y="3055298"/>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000798"/>
                </a:solidFill>
                <a:latin typeface="微软雅黑" panose="020B0503020204020204" pitchFamily="34" charset="-122"/>
                <a:ea typeface="微软雅黑" panose="020B0503020204020204" pitchFamily="34" charset="-122"/>
                <a:sym typeface="微软雅黑" panose="020B0503020204020204" pitchFamily="34" charset="-122"/>
              </a:rPr>
              <a:t>投资</a:t>
            </a:r>
          </a:p>
        </p:txBody>
      </p:sp>
      <p:sp>
        <p:nvSpPr>
          <p:cNvPr id="21" name="矩形 20"/>
          <p:cNvSpPr/>
          <p:nvPr/>
        </p:nvSpPr>
        <p:spPr>
          <a:xfrm>
            <a:off x="6108581" y="4178635"/>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000798"/>
                </a:solidFill>
                <a:latin typeface="微软雅黑" panose="020B0503020204020204" pitchFamily="34" charset="-122"/>
                <a:ea typeface="微软雅黑" panose="020B0503020204020204" pitchFamily="34" charset="-122"/>
                <a:sym typeface="微软雅黑" panose="020B0503020204020204" pitchFamily="34" charset="-122"/>
              </a:rPr>
              <a:t>科创板</a:t>
            </a:r>
          </a:p>
        </p:txBody>
      </p:sp>
      <p:sp>
        <p:nvSpPr>
          <p:cNvPr id="22" name="文本框 21"/>
          <p:cNvSpPr txBox="1"/>
          <p:nvPr/>
        </p:nvSpPr>
        <p:spPr>
          <a:xfrm>
            <a:off x="7104380" y="4219575"/>
            <a:ext cx="2306955" cy="645160"/>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sym typeface="微软雅黑" panose="020B0503020204020204" pitchFamily="34" charset="-122"/>
              </a:rPr>
              <a:t>科创板表现持续低迷，</a:t>
            </a:r>
            <a:endParaRPr lang="en-US" altLang="zh-CN" dirty="0">
              <a:sym typeface="微软雅黑" panose="020B0503020204020204" pitchFamily="34" charset="-122"/>
            </a:endParaRPr>
          </a:p>
          <a:p>
            <a:r>
              <a:rPr lang="zh-CN" altLang="en-US" dirty="0">
                <a:effectLst/>
                <a:sym typeface="微软雅黑" panose="020B0503020204020204" pitchFamily="34" charset="-122"/>
              </a:rPr>
              <a:t>仅二十余家市值上涨。</a:t>
            </a:r>
            <a:endParaRPr lang="en-US" altLang="zh-CN" dirty="0">
              <a:sym typeface="微软雅黑" panose="020B0503020204020204" pitchFamily="34" charset="-122"/>
            </a:endParaRPr>
          </a:p>
        </p:txBody>
      </p:sp>
      <p:sp>
        <p:nvSpPr>
          <p:cNvPr id="13" name="文本框 12"/>
          <p:cNvSpPr txBox="1"/>
          <p:nvPr/>
        </p:nvSpPr>
        <p:spPr>
          <a:xfrm>
            <a:off x="3332357" y="2067262"/>
            <a:ext cx="2087308" cy="645160"/>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sym typeface="微软雅黑" panose="020B0503020204020204" pitchFamily="34" charset="-122"/>
              </a:rPr>
              <a:t>募集市场有所回落，同比环比均有下滑。</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txBox="1">
            <a:spLocks noChangeArrowheads="1"/>
          </p:cNvSpPr>
          <p:nvPr/>
        </p:nvSpPr>
        <p:spPr bwMode="auto">
          <a:xfrm>
            <a:off x="1774825" y="277200"/>
            <a:ext cx="842645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066"/>
                </a:solidFill>
                <a:latin typeface="微软雅黑" panose="020B0503020204020204" pitchFamily="34" charset="-122"/>
                <a:ea typeface="微软雅黑" panose="020B0503020204020204" pitchFamily="34" charset="-122"/>
                <a:cs typeface="+mn-cs"/>
                <a:sym typeface="微软雅黑" panose="020B0503020204020204" pitchFamily="34" charset="-122"/>
              </a:rPr>
              <a:t>募集</a:t>
            </a:r>
          </a:p>
        </p:txBody>
      </p:sp>
      <p:sp>
        <p:nvSpPr>
          <p:cNvPr id="14" name="文本框 13"/>
          <p:cNvSpPr txBox="1"/>
          <p:nvPr/>
        </p:nvSpPr>
        <p:spPr>
          <a:xfrm>
            <a:off x="2248078" y="5263552"/>
            <a:ext cx="1563903" cy="368935"/>
          </a:xfrm>
          <a:prstGeom prst="rect">
            <a:avLst/>
          </a:prstGeom>
          <a:noFill/>
        </p:spPr>
        <p:txBody>
          <a:bodyPr wrap="square" lIns="0" tIns="0" rIns="0" bIns="0" rtlCol="0">
            <a:spAutoFit/>
          </a:bodyPr>
          <a:lstStyle/>
          <a:p>
            <a:r>
              <a:rPr lang="en-US" altLang="zh-CN" sz="2400" dirty="0">
                <a:solidFill>
                  <a:srgbClr val="889A7B"/>
                </a:solidFill>
                <a:latin typeface="微软雅黑" panose="020B0503020204020204" pitchFamily="34" charset="-122"/>
                <a:ea typeface="微软雅黑" panose="020B0503020204020204" pitchFamily="34" charset="-122"/>
                <a:sym typeface="微软雅黑" panose="020B0503020204020204" pitchFamily="34" charset="-122"/>
              </a:rPr>
              <a:t>67.01%</a:t>
            </a:r>
            <a:endParaRPr lang="en-US" altLang="zh-CN" sz="2400" dirty="0">
              <a:solidFill>
                <a:srgbClr val="889A7B"/>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15" name="文本框 14"/>
          <p:cNvSpPr txBox="1"/>
          <p:nvPr/>
        </p:nvSpPr>
        <p:spPr>
          <a:xfrm>
            <a:off x="2246846" y="6069999"/>
            <a:ext cx="1058545" cy="368935"/>
          </a:xfrm>
          <a:prstGeom prst="rect">
            <a:avLst/>
          </a:prstGeom>
          <a:noFill/>
        </p:spPr>
        <p:txBody>
          <a:bodyPr wrap="none" lIns="0" tIns="0" rIns="0" bIns="0" rtlCol="0">
            <a:spAutoFit/>
          </a:bodyPr>
          <a:lstStyle>
            <a:defPPr>
              <a:defRPr lang="zh-CN"/>
            </a:defPPr>
            <a:lvl1pPr>
              <a:defRPr>
                <a:solidFill>
                  <a:srgbClr val="0070C0"/>
                </a:solidFill>
                <a:latin typeface="Arial" panose="020B0604020202020204" pitchFamily="34" charset="0"/>
                <a:cs typeface="Arial" panose="020B0604020202020204" pitchFamily="34" charset="0"/>
              </a:defRPr>
            </a:lvl1pPr>
          </a:lstStyle>
          <a:p>
            <a:r>
              <a:rPr lang="en-US" altLang="zh-CN" sz="2400" dirty="0">
                <a:solidFill>
                  <a:srgbClr val="889A7B"/>
                </a:solidFill>
                <a:latin typeface="微软雅黑" panose="020B0503020204020204" pitchFamily="34" charset="-122"/>
                <a:ea typeface="微软雅黑" panose="020B0503020204020204" pitchFamily="34" charset="-122"/>
                <a:cs typeface="+mn-cs"/>
                <a:sym typeface="微软雅黑" panose="020B0503020204020204" pitchFamily="34" charset="-122"/>
              </a:rPr>
              <a:t>29.63%</a:t>
            </a:r>
          </a:p>
        </p:txBody>
      </p:sp>
      <p:sp>
        <p:nvSpPr>
          <p:cNvPr id="16" name="文本框 15"/>
          <p:cNvSpPr txBox="1"/>
          <p:nvPr/>
        </p:nvSpPr>
        <p:spPr>
          <a:xfrm>
            <a:off x="2170060" y="5005201"/>
            <a:ext cx="1418978" cy="338554"/>
          </a:xfrm>
          <a:prstGeom prst="rect">
            <a:avLst/>
          </a:prstGeom>
          <a:noFill/>
        </p:spPr>
        <p:txBody>
          <a:bodyPr wrap="none" rtlCol="0">
            <a:spAutoFit/>
          </a:bodyPr>
          <a:lstStyle/>
          <a:p>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募集金额</a:t>
            </a:r>
            <a:r>
              <a:rPr lang="zh-CN" altLang="en-US" sz="1600" b="1" dirty="0">
                <a:latin typeface="微软雅黑" panose="020B0503020204020204" pitchFamily="34" charset="-122"/>
                <a:ea typeface="微软雅黑" panose="020B0503020204020204" pitchFamily="34" charset="-122"/>
                <a:sym typeface="微软雅黑" panose="020B0503020204020204" pitchFamily="34" charset="-122"/>
              </a:rPr>
              <a:t>环比</a:t>
            </a:r>
          </a:p>
        </p:txBody>
      </p:sp>
      <p:sp>
        <p:nvSpPr>
          <p:cNvPr id="17" name="文本框 16"/>
          <p:cNvSpPr txBox="1"/>
          <p:nvPr/>
        </p:nvSpPr>
        <p:spPr>
          <a:xfrm>
            <a:off x="2176168" y="5815245"/>
            <a:ext cx="1418978" cy="338554"/>
          </a:xfrm>
          <a:prstGeom prst="rect">
            <a:avLst/>
          </a:prstGeom>
          <a:noFill/>
        </p:spPr>
        <p:txBody>
          <a:bodyPr wrap="none" rtlCol="0">
            <a:spAutoFit/>
          </a:bodyPr>
          <a:lstStyle>
            <a:defPPr>
              <a:defRPr lang="zh-CN"/>
            </a:defPPr>
            <a:lvl1pPr>
              <a:defRPr sz="1400"/>
            </a:lvl1pPr>
          </a:lstStyle>
          <a:p>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募集事件</a:t>
            </a:r>
            <a:r>
              <a:rPr lang="zh-CN" altLang="en-US" sz="1600" b="1" dirty="0">
                <a:latin typeface="微软雅黑" panose="020B0503020204020204" pitchFamily="34" charset="-122"/>
                <a:ea typeface="微软雅黑" panose="020B0503020204020204" pitchFamily="34" charset="-122"/>
                <a:sym typeface="微软雅黑" panose="020B0503020204020204" pitchFamily="34" charset="-122"/>
              </a:rPr>
              <a:t>环比</a:t>
            </a:r>
          </a:p>
        </p:txBody>
      </p:sp>
      <p:grpSp>
        <p:nvGrpSpPr>
          <p:cNvPr id="19" name="组合 18"/>
          <p:cNvGrpSpPr/>
          <p:nvPr/>
        </p:nvGrpSpPr>
        <p:grpSpPr>
          <a:xfrm>
            <a:off x="1774826" y="4621104"/>
            <a:ext cx="2428874" cy="309671"/>
            <a:chOff x="7265361" y="761312"/>
            <a:chExt cx="3114359" cy="369868"/>
          </a:xfrm>
        </p:grpSpPr>
        <p:sp>
          <p:nvSpPr>
            <p:cNvPr id="20" name="矩形 19"/>
            <p:cNvSpPr/>
            <p:nvPr/>
          </p:nvSpPr>
          <p:spPr>
            <a:xfrm>
              <a:off x="7265361" y="761312"/>
              <a:ext cx="2796288" cy="369868"/>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募集市场有所回落</a:t>
              </a:r>
            </a:p>
          </p:txBody>
        </p:sp>
        <p:sp>
          <p:nvSpPr>
            <p:cNvPr id="21" name="等腰三角形 20"/>
            <p:cNvSpPr/>
            <p:nvPr/>
          </p:nvSpPr>
          <p:spPr>
            <a:xfrm rot="5400000">
              <a:off x="10035750" y="787209"/>
              <a:ext cx="369868" cy="318073"/>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23" name="箭头: 下 22"/>
          <p:cNvSpPr/>
          <p:nvPr/>
        </p:nvSpPr>
        <p:spPr>
          <a:xfrm rot="10800000" flipV="1">
            <a:off x="1774825" y="5876925"/>
            <a:ext cx="419576" cy="461667"/>
          </a:xfrm>
          <a:prstGeom prst="downArrow">
            <a:avLst/>
          </a:prstGeom>
          <a:solidFill>
            <a:srgbClr val="889A7B"/>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solidFill>
                <a:srgbClr val="FF0000"/>
              </a:solidFill>
              <a:highlight>
                <a:srgbClr val="FF0000"/>
              </a:highlight>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5" name="箭头: 下 24"/>
          <p:cNvSpPr/>
          <p:nvPr/>
        </p:nvSpPr>
        <p:spPr>
          <a:xfrm rot="10800000" flipV="1">
            <a:off x="1774825" y="5079015"/>
            <a:ext cx="419576" cy="461667"/>
          </a:xfrm>
          <a:prstGeom prst="downArrow">
            <a:avLst/>
          </a:prstGeom>
          <a:solidFill>
            <a:srgbClr val="889A7B"/>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solidFill>
                <a:srgbClr val="00B050"/>
              </a:solidFill>
              <a:highlight>
                <a:srgbClr val="FF0000"/>
              </a:highlight>
              <a:latin typeface="微软雅黑" panose="020B0503020204020204" pitchFamily="34" charset="-122"/>
              <a:ea typeface="微软雅黑" panose="020B0503020204020204" pitchFamily="34" charset="-122"/>
              <a:sym typeface="微软雅黑" panose="020B0503020204020204" pitchFamily="34" charset="-122"/>
            </a:endParaRPr>
          </a:p>
        </p:txBody>
      </p:sp>
      <p:graphicFrame>
        <p:nvGraphicFramePr>
          <p:cNvPr id="26" name="图表 25"/>
          <p:cNvGraphicFramePr/>
          <p:nvPr/>
        </p:nvGraphicFramePr>
        <p:xfrm>
          <a:off x="1774825" y="1017453"/>
          <a:ext cx="8642350" cy="3625850"/>
        </p:xfrm>
        <a:graphic>
          <a:graphicData uri="http://schemas.openxmlformats.org/drawingml/2006/chart">
            <c:chart xmlns:c="http://schemas.openxmlformats.org/drawingml/2006/chart" xmlns:r="http://schemas.openxmlformats.org/officeDocument/2006/relationships" r:id="rId3"/>
          </a:graphicData>
        </a:graphic>
      </p:graphicFrame>
      <p:sp>
        <p:nvSpPr>
          <p:cNvPr id="4" name="文本框 3"/>
          <p:cNvSpPr txBox="1"/>
          <p:nvPr/>
        </p:nvSpPr>
        <p:spPr>
          <a:xfrm>
            <a:off x="4203383" y="5263625"/>
            <a:ext cx="6481762" cy="922020"/>
          </a:xfrm>
          <a:prstGeom prst="rect">
            <a:avLst/>
          </a:prstGeom>
          <a:noFill/>
        </p:spPr>
        <p:txBody>
          <a:bodyPr wrap="square" rtlCol="0">
            <a:spAutoFit/>
          </a:bodyPr>
          <a:lstStyle/>
          <a:p>
            <a:pPr algn="just">
              <a:lnSpc>
                <a:spcPct val="150000"/>
              </a:lnSpc>
            </a:pP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4</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月募集市场在上月大幅反弹的基础上有所回落。</a:t>
            </a:r>
          </a:p>
          <a:p>
            <a:pPr algn="just">
              <a:lnSpc>
                <a:spcPct val="150000"/>
              </a:lnSpc>
            </a:pP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4</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月共发生</a:t>
            </a:r>
            <a:r>
              <a:rPr lang="en-US" altLang="zh-CN"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247</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起基金募集事件，募资总额</a:t>
            </a:r>
            <a:r>
              <a:rPr lang="en-US" altLang="zh-CN"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398.86</a:t>
            </a:r>
            <a:r>
              <a:rPr lang="zh-CN" altLang="en-US"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亿元</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a:t>
            </a:r>
          </a:p>
        </p:txBody>
      </p:sp>
      <p:graphicFrame>
        <p:nvGraphicFramePr>
          <p:cNvPr id="2" name="表格 1"/>
          <p:cNvGraphicFramePr/>
          <p:nvPr/>
        </p:nvGraphicFramePr>
        <p:xfrm>
          <a:off x="5788025" y="3315970"/>
          <a:ext cx="615950" cy="226060"/>
        </p:xfrm>
        <a:graphic>
          <a:graphicData uri="http://schemas.openxmlformats.org/drawingml/2006/table">
            <a:tbl>
              <a:tblPr firstRow="1" bandRow="1">
                <a:tableStyleId>{5C22544A-7EE6-4342-B048-85BDC9FD1C3A}</a:tableStyleId>
              </a:tblPr>
              <a:tblGrid>
                <a:gridCol w="615950">
                  <a:extLst>
                    <a:ext uri="{9D8B030D-6E8A-4147-A177-3AD203B41FA5}">
                      <a16:colId xmlns:a16="http://schemas.microsoft.com/office/drawing/2014/main" val="20000"/>
                    </a:ext>
                  </a:extLst>
                </a:gridCol>
              </a:tblGrid>
              <a:tr h="165100">
                <a:tc>
                  <a:txBody>
                    <a:bodyPr/>
                    <a:lstStyle/>
                    <a:p>
                      <a:pPr indent="0">
                        <a:buNone/>
                      </a:pPr>
                      <a:r>
                        <a:rPr lang="en-US" sz="1100" b="0">
                          <a:solidFill>
                            <a:srgbClr val="000000"/>
                          </a:solidFill>
                          <a:latin typeface="等线" panose="02010600030101010101" pitchFamily="2" charset="-122"/>
                        </a:rPr>
                        <a:t>404.63%</a:t>
                      </a:r>
                      <a:endParaRPr lang="en-US" altLang="en-US" sz="1100" b="0">
                        <a:solidFill>
                          <a:srgbClr val="000000"/>
                        </a:solidFill>
                        <a:latin typeface="等线" panose="02010600030101010101" pitchFamily="2" charset="-122"/>
                      </a:endParaRPr>
                    </a:p>
                  </a:txBody>
                  <a:tcPr marL="12700" marR="12700" marT="12700" anchor="ctr">
                    <a:lnL>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263650" y="5265420"/>
            <a:ext cx="9534525" cy="1198880"/>
          </a:xfrm>
          <a:prstGeom prst="rect">
            <a:avLst/>
          </a:prstGeom>
          <a:noFill/>
        </p:spPr>
        <p:txBody>
          <a:bodyPr wrap="square" rtlCol="0">
            <a:spAutoFit/>
          </a:bodyPr>
          <a:lstStyle/>
          <a:p>
            <a:pPr indent="457200" algn="just">
              <a:lnSpc>
                <a:spcPct val="150000"/>
              </a:lnSpc>
            </a:pP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4</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月一级市场共有</a:t>
            </a:r>
            <a:r>
              <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247</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起基金募集事件，数量最多的为创业投资基金及股权投资基金。</a:t>
            </a:r>
            <a:endParaRPr lang="en-US" altLang="zh-CN" dirty="0">
              <a:latin typeface="微软雅黑" panose="020B0503020204020204" pitchFamily="34" charset="-122"/>
              <a:ea typeface="微软雅黑" panose="020B0503020204020204" pitchFamily="34" charset="-122"/>
              <a:sym typeface="微软雅黑" panose="020B0503020204020204" pitchFamily="34" charset="-122"/>
            </a:endParaRPr>
          </a:p>
          <a:p>
            <a:pPr indent="457200" algn="just">
              <a:lnSpc>
                <a:spcPct val="150000"/>
              </a:lnSpc>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募集数量总体环比</a:t>
            </a:r>
            <a:r>
              <a:rPr lang="zh-CN" altLang="en-US" sz="2400" dirty="0">
                <a:solidFill>
                  <a:srgbClr val="889A7B"/>
                </a:solidFill>
                <a:latin typeface="微软雅黑" panose="020B0503020204020204" pitchFamily="34" charset="-122"/>
                <a:ea typeface="微软雅黑" panose="020B0503020204020204" pitchFamily="34" charset="-122"/>
                <a:sym typeface="微软雅黑" panose="020B0503020204020204" pitchFamily="34" charset="-122"/>
              </a:rPr>
              <a:t>减少</a:t>
            </a:r>
            <a:r>
              <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29.63%</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4</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月募资总额</a:t>
            </a:r>
            <a:r>
              <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398.86</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亿元，环比</a:t>
            </a:r>
            <a:r>
              <a:rPr lang="zh-CN" altLang="en-US" sz="2400" dirty="0">
                <a:solidFill>
                  <a:srgbClr val="889A7B"/>
                </a:solidFill>
                <a:latin typeface="微软雅黑" panose="020B0503020204020204" pitchFamily="34" charset="-122"/>
                <a:ea typeface="微软雅黑" panose="020B0503020204020204" pitchFamily="34" charset="-122"/>
                <a:sym typeface="微软雅黑" panose="020B0503020204020204" pitchFamily="34" charset="-122"/>
              </a:rPr>
              <a:t>缩小</a:t>
            </a:r>
            <a:r>
              <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67.01%</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066"/>
                </a:solidFill>
                <a:latin typeface="微软雅黑" panose="020B0503020204020204" pitchFamily="34" charset="-122"/>
                <a:ea typeface="微软雅黑" panose="020B0503020204020204" pitchFamily="34" charset="-122"/>
                <a:cs typeface="+mn-cs"/>
                <a:sym typeface="微软雅黑" panose="020B0503020204020204" pitchFamily="34" charset="-122"/>
              </a:rPr>
              <a:t>募集</a:t>
            </a:r>
          </a:p>
        </p:txBody>
      </p:sp>
      <p:grpSp>
        <p:nvGrpSpPr>
          <p:cNvPr id="11" name="组合 10"/>
          <p:cNvGrpSpPr/>
          <p:nvPr/>
        </p:nvGrpSpPr>
        <p:grpSpPr>
          <a:xfrm>
            <a:off x="1774826" y="4905375"/>
            <a:ext cx="2390774" cy="360000"/>
            <a:chOff x="7155445" y="740531"/>
            <a:chExt cx="3098164" cy="369870"/>
          </a:xfrm>
        </p:grpSpPr>
        <p:sp>
          <p:nvSpPr>
            <p:cNvPr id="12" name="矩形 11"/>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募集市场降温</a:t>
              </a:r>
              <a:endParaRPr lang="en-US" altLang="zh-CN"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3" name="等腰三角形 12"/>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graphicFrame>
        <p:nvGraphicFramePr>
          <p:cNvPr id="2" name="表格 1"/>
          <p:cNvGraphicFramePr>
            <a:graphicFrameLocks noGrp="1"/>
          </p:cNvGraphicFramePr>
          <p:nvPr>
            <p:custDataLst>
              <p:tags r:id="rId1"/>
            </p:custDataLst>
          </p:nvPr>
        </p:nvGraphicFramePr>
        <p:xfrm>
          <a:off x="1774825" y="939801"/>
          <a:ext cx="8642350" cy="3784600"/>
        </p:xfrm>
        <a:graphic>
          <a:graphicData uri="http://schemas.openxmlformats.org/drawingml/2006/table">
            <a:tbl>
              <a:tblPr/>
              <a:tblGrid>
                <a:gridCol w="3175667">
                  <a:extLst>
                    <a:ext uri="{9D8B030D-6E8A-4147-A177-3AD203B41FA5}">
                      <a16:colId xmlns:a16="http://schemas.microsoft.com/office/drawing/2014/main" val="20000"/>
                    </a:ext>
                  </a:extLst>
                </a:gridCol>
                <a:gridCol w="2291016">
                  <a:extLst>
                    <a:ext uri="{9D8B030D-6E8A-4147-A177-3AD203B41FA5}">
                      <a16:colId xmlns:a16="http://schemas.microsoft.com/office/drawing/2014/main" val="20001"/>
                    </a:ext>
                  </a:extLst>
                </a:gridCol>
                <a:gridCol w="3175667">
                  <a:extLst>
                    <a:ext uri="{9D8B030D-6E8A-4147-A177-3AD203B41FA5}">
                      <a16:colId xmlns:a16="http://schemas.microsoft.com/office/drawing/2014/main" val="20002"/>
                    </a:ext>
                  </a:extLst>
                </a:gridCol>
              </a:tblGrid>
              <a:tr h="526334">
                <a:tc gridSpan="3">
                  <a:txBody>
                    <a:bodyPr/>
                    <a:lstStyle/>
                    <a:p>
                      <a:pPr algn="ctr" fontAlgn="ctr"/>
                      <a:r>
                        <a:rPr lang="en-US" altLang="zh-CN" sz="20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2022</a:t>
                      </a:r>
                      <a:r>
                        <a:rPr lang="zh-CN" altLang="en-US" sz="20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年</a:t>
                      </a:r>
                      <a:r>
                        <a:rPr lang="en-US" altLang="zh-CN" sz="20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4</a:t>
                      </a:r>
                      <a:r>
                        <a:rPr lang="zh-CN" altLang="en-US" sz="20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月基金募集数量及规模</a:t>
                      </a:r>
                    </a:p>
                  </a:txBody>
                  <a:tcPr marL="9525" marR="9525" marT="9525" marB="0" anchor="ctr">
                    <a:lnL>
                      <a:noFill/>
                    </a:lnL>
                    <a:lnR>
                      <a:noFill/>
                    </a:lnR>
                    <a:lnT>
                      <a:noFill/>
                    </a:lnT>
                    <a:lnB>
                      <a:noFill/>
                    </a:lnB>
                  </a:tcPr>
                </a:tc>
                <a:tc hMerge="1">
                  <a:txBody>
                    <a:bodyPr/>
                    <a:lstStyle/>
                    <a:p>
                      <a:endParaRPr lang="zh-CN"/>
                    </a:p>
                  </a:txBody>
                  <a:tcPr/>
                </a:tc>
                <a:tc hMerge="1">
                  <a:txBody>
                    <a:bodyPr/>
                    <a:lstStyle/>
                    <a:p>
                      <a:endParaRPr lang="zh-CN"/>
                    </a:p>
                  </a:txBody>
                  <a:tcPr/>
                </a:tc>
                <a:extLst>
                  <a:ext uri="{0D108BD9-81ED-4DB2-BD59-A6C34878D82A}">
                    <a16:rowId xmlns:a16="http://schemas.microsoft.com/office/drawing/2014/main" val="10000"/>
                  </a:ext>
                </a:extLst>
              </a:tr>
              <a:tr h="642356">
                <a:tc>
                  <a:txBody>
                    <a:bodyPr/>
                    <a:lstStyle/>
                    <a:p>
                      <a:pPr algn="ctr" fontAlgn="ctr"/>
                      <a:r>
                        <a:rPr lang="zh-CN" altLang="en-US" sz="18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类型</a:t>
                      </a:r>
                    </a:p>
                  </a:txBody>
                  <a:tcPr marL="9525" marR="9525" marT="9525" marB="0" anchor="ctr">
                    <a:lnL>
                      <a:noFill/>
                    </a:lnL>
                    <a:lnR>
                      <a:noFill/>
                    </a:lnR>
                    <a:lnT>
                      <a:noFill/>
                    </a:lnT>
                    <a:lnB>
                      <a:noFill/>
                    </a:lnB>
                    <a:solidFill>
                      <a:srgbClr val="0070C0"/>
                    </a:solidFill>
                  </a:tcPr>
                </a:tc>
                <a:tc>
                  <a:txBody>
                    <a:bodyPr/>
                    <a:lstStyle/>
                    <a:p>
                      <a:pPr algn="ctr" fontAlgn="ctr"/>
                      <a:r>
                        <a:rPr lang="zh-CN" altLang="en-US" sz="18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数量</a:t>
                      </a:r>
                    </a:p>
                  </a:txBody>
                  <a:tcPr marL="9525" marR="9525" marT="9525" marB="0" anchor="ctr">
                    <a:lnL>
                      <a:noFill/>
                    </a:lnL>
                    <a:lnR>
                      <a:noFill/>
                    </a:lnR>
                    <a:lnT>
                      <a:noFill/>
                    </a:lnT>
                    <a:lnB>
                      <a:noFill/>
                    </a:lnB>
                    <a:solidFill>
                      <a:srgbClr val="0070C0"/>
                    </a:solidFill>
                  </a:tcPr>
                </a:tc>
                <a:tc>
                  <a:txBody>
                    <a:bodyPr/>
                    <a:lstStyle/>
                    <a:p>
                      <a:pPr algn="ctr" fontAlgn="ctr"/>
                      <a:r>
                        <a:rPr lang="zh-CN" altLang="en-US" sz="18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募集规模</a:t>
                      </a:r>
                      <a:br>
                        <a:rPr lang="zh-CN" altLang="en-US" sz="18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br>
                      <a:r>
                        <a:rPr lang="zh-CN" altLang="en-US" sz="18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（人民币亿元）</a:t>
                      </a:r>
                    </a:p>
                  </a:txBody>
                  <a:tcPr marL="9525" marR="9525" marT="9525" marB="0" anchor="ctr">
                    <a:lnL>
                      <a:noFill/>
                    </a:lnL>
                    <a:lnR>
                      <a:noFill/>
                    </a:lnR>
                    <a:lnT>
                      <a:noFill/>
                    </a:lnT>
                    <a:lnB>
                      <a:noFill/>
                    </a:lnB>
                    <a:solidFill>
                      <a:srgbClr val="0070C0"/>
                    </a:solidFill>
                  </a:tcPr>
                </a:tc>
                <a:extLst>
                  <a:ext uri="{0D108BD9-81ED-4DB2-BD59-A6C34878D82A}">
                    <a16:rowId xmlns:a16="http://schemas.microsoft.com/office/drawing/2014/main" val="10001"/>
                  </a:ext>
                </a:extLst>
              </a:tr>
              <a:tr h="523182">
                <a:tc>
                  <a:txBody>
                    <a:bodyPr/>
                    <a:lstStyle/>
                    <a:p>
                      <a:pPr algn="ctr" fontAlgn="ctr"/>
                      <a:r>
                        <a:rPr lang="zh-CN" altLang="en-US" sz="1800" b="0" i="0" u="none" strike="noStrike">
                          <a:solidFill>
                            <a:srgbClr val="000000"/>
                          </a:solidFill>
                          <a:effectLst/>
                          <a:latin typeface="微软雅黑" panose="020B0503020204020204" pitchFamily="34" charset="-122"/>
                          <a:ea typeface="微软雅黑" panose="020B0503020204020204" pitchFamily="34" charset="-122"/>
                        </a:rPr>
                        <a:t>成长基金</a:t>
                      </a:r>
                    </a:p>
                  </a:txBody>
                  <a:tcPr marL="9525" marR="9525" marT="9525" marB="0" anchor="ctr">
                    <a:lnL>
                      <a:noFill/>
                    </a:lnL>
                    <a:lnR>
                      <a:noFill/>
                    </a:lnR>
                    <a:lnT>
                      <a:noFill/>
                    </a:lnT>
                    <a:lnB>
                      <a:noFill/>
                    </a:lnB>
                  </a:tcPr>
                </a:tc>
                <a:tc>
                  <a:txBody>
                    <a:bodyPr/>
                    <a:lstStyle/>
                    <a:p>
                      <a:pPr algn="ctr" fontAlgn="ct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rPr>
                        <a:t>23</a:t>
                      </a:r>
                    </a:p>
                  </a:txBody>
                  <a:tcPr marL="9525" marR="9525" marT="9525" marB="0" anchor="ctr">
                    <a:lnL>
                      <a:noFill/>
                    </a:lnL>
                    <a:lnR>
                      <a:noFill/>
                    </a:lnR>
                    <a:lnT>
                      <a:noFill/>
                    </a:lnT>
                    <a:lnB>
                      <a:noFill/>
                    </a:lnB>
                  </a:tcPr>
                </a:tc>
                <a:tc>
                  <a:txBody>
                    <a:bodyPr/>
                    <a:lstStyle/>
                    <a:p>
                      <a:pPr algn="ctr" fontAlgn="ct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rPr>
                        <a:t>333.23</a:t>
                      </a:r>
                    </a:p>
                  </a:txBody>
                  <a:tcPr marL="9525" marR="9525" marT="9525" marB="0" anchor="ctr">
                    <a:lnL>
                      <a:noFill/>
                    </a:lnL>
                    <a:lnR>
                      <a:noFill/>
                    </a:lnR>
                    <a:lnT>
                      <a:noFill/>
                    </a:lnT>
                    <a:lnB>
                      <a:noFill/>
                    </a:lnB>
                  </a:tcPr>
                </a:tc>
                <a:extLst>
                  <a:ext uri="{0D108BD9-81ED-4DB2-BD59-A6C34878D82A}">
                    <a16:rowId xmlns:a16="http://schemas.microsoft.com/office/drawing/2014/main" val="10002"/>
                  </a:ext>
                </a:extLst>
              </a:tr>
              <a:tr h="523182">
                <a:tc>
                  <a:txBody>
                    <a:bodyPr/>
                    <a:lstStyle/>
                    <a:p>
                      <a:pPr algn="ctr" fontAlgn="ctr"/>
                      <a:r>
                        <a:rPr lang="zh-CN" altLang="en-US" sz="1800" b="0" i="0" u="none" strike="noStrike">
                          <a:solidFill>
                            <a:srgbClr val="000000"/>
                          </a:solidFill>
                          <a:effectLst/>
                          <a:latin typeface="微软雅黑" panose="020B0503020204020204" pitchFamily="34" charset="-122"/>
                          <a:ea typeface="微软雅黑" panose="020B0503020204020204" pitchFamily="34" charset="-122"/>
                        </a:rPr>
                        <a:t>创业投资基金</a:t>
                      </a:r>
                    </a:p>
                  </a:txBody>
                  <a:tcPr marL="9525" marR="9525" marT="9525" marB="0" anchor="ctr">
                    <a:lnL>
                      <a:noFill/>
                    </a:lnL>
                    <a:lnR>
                      <a:noFill/>
                    </a:lnR>
                    <a:lnT>
                      <a:noFill/>
                    </a:lnT>
                    <a:lnB>
                      <a:noFill/>
                    </a:lnB>
                  </a:tcPr>
                </a:tc>
                <a:tc>
                  <a:txBody>
                    <a:bodyPr/>
                    <a:lstStyle/>
                    <a:p>
                      <a:pPr algn="ctr" fontAlgn="ct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rPr>
                        <a:t>137</a:t>
                      </a:r>
                    </a:p>
                  </a:txBody>
                  <a:tcPr marL="9525" marR="9525" marT="9525" marB="0" anchor="ctr">
                    <a:lnL>
                      <a:noFill/>
                    </a:lnL>
                    <a:lnR>
                      <a:noFill/>
                    </a:lnR>
                    <a:lnT>
                      <a:noFill/>
                    </a:lnT>
                    <a:lnB>
                      <a:noFill/>
                    </a:lnB>
                  </a:tcPr>
                </a:tc>
                <a:tc>
                  <a:txBody>
                    <a:bodyPr/>
                    <a:lstStyle/>
                    <a:p>
                      <a:pPr algn="ctr" fontAlgn="ct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rPr>
                        <a:t>65.63</a:t>
                      </a:r>
                    </a:p>
                  </a:txBody>
                  <a:tcPr marL="9525" marR="9525" marT="9525" marB="0" anchor="ctr">
                    <a:lnL>
                      <a:noFill/>
                    </a:lnL>
                    <a:lnR>
                      <a:noFill/>
                    </a:lnR>
                    <a:lnT>
                      <a:noFill/>
                    </a:lnT>
                    <a:lnB>
                      <a:noFill/>
                    </a:lnB>
                  </a:tcPr>
                </a:tc>
                <a:extLst>
                  <a:ext uri="{0D108BD9-81ED-4DB2-BD59-A6C34878D82A}">
                    <a16:rowId xmlns:a16="http://schemas.microsoft.com/office/drawing/2014/main" val="10003"/>
                  </a:ext>
                </a:extLst>
              </a:tr>
              <a:tr h="523182">
                <a:tc>
                  <a:txBody>
                    <a:bodyPr/>
                    <a:lstStyle/>
                    <a:p>
                      <a:pPr algn="ctr" fontAlgn="ctr"/>
                      <a:r>
                        <a:rPr lang="zh-CN" altLang="en-US" sz="1800" b="0" i="0" u="none" strike="noStrike">
                          <a:solidFill>
                            <a:srgbClr val="000000"/>
                          </a:solidFill>
                          <a:effectLst/>
                          <a:latin typeface="微软雅黑" panose="020B0503020204020204" pitchFamily="34" charset="-122"/>
                          <a:ea typeface="微软雅黑" panose="020B0503020204020204" pitchFamily="34" charset="-122"/>
                        </a:rPr>
                        <a:t>股权投资基金</a:t>
                      </a:r>
                    </a:p>
                  </a:txBody>
                  <a:tcPr marL="9525" marR="9525" marT="9525" marB="0" anchor="ctr">
                    <a:lnL>
                      <a:noFill/>
                    </a:lnL>
                    <a:lnR>
                      <a:noFill/>
                    </a:lnR>
                    <a:lnT>
                      <a:noFill/>
                    </a:lnT>
                    <a:lnB>
                      <a:noFill/>
                    </a:lnB>
                  </a:tcPr>
                </a:tc>
                <a:tc>
                  <a:txBody>
                    <a:bodyPr/>
                    <a:lstStyle/>
                    <a:p>
                      <a:pPr algn="ctr" fontAlgn="ct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rPr>
                        <a:t>85</a:t>
                      </a:r>
                    </a:p>
                  </a:txBody>
                  <a:tcPr marL="9525" marR="9525" marT="9525" marB="0" anchor="ctr">
                    <a:lnL>
                      <a:noFill/>
                    </a:lnL>
                    <a:lnR>
                      <a:noFill/>
                    </a:lnR>
                    <a:lnT>
                      <a:noFill/>
                    </a:lnT>
                    <a:lnB>
                      <a:noFill/>
                    </a:lnB>
                  </a:tcPr>
                </a:tc>
                <a:tc>
                  <a:txBody>
                    <a:bodyPr/>
                    <a:lstStyle/>
                    <a:p>
                      <a:pPr algn="ctr" fontAlgn="ctr"/>
                      <a:r>
                        <a:rPr lang="zh-CN" altLang="en-US" sz="1800" b="0" i="0" u="none" strike="noStrike" dirty="0">
                          <a:solidFill>
                            <a:srgbClr val="000000"/>
                          </a:solidFill>
                          <a:effectLst/>
                          <a:latin typeface="微软雅黑" panose="020B0503020204020204" pitchFamily="34" charset="-122"/>
                          <a:ea typeface="微软雅黑" panose="020B0503020204020204" pitchFamily="34" charset="-122"/>
                        </a:rPr>
                        <a:t>未披露</a:t>
                      </a:r>
                    </a:p>
                  </a:txBody>
                  <a:tcPr marL="9525" marR="9525" marT="9525" marB="0" anchor="ctr">
                    <a:lnL>
                      <a:noFill/>
                    </a:lnL>
                    <a:lnR>
                      <a:noFill/>
                    </a:lnR>
                    <a:lnT>
                      <a:noFill/>
                    </a:lnT>
                    <a:lnB>
                      <a:noFill/>
                    </a:lnB>
                  </a:tcPr>
                </a:tc>
                <a:extLst>
                  <a:ext uri="{0D108BD9-81ED-4DB2-BD59-A6C34878D82A}">
                    <a16:rowId xmlns:a16="http://schemas.microsoft.com/office/drawing/2014/main" val="10004"/>
                  </a:ext>
                </a:extLst>
              </a:tr>
              <a:tr h="523182">
                <a:tc>
                  <a:txBody>
                    <a:bodyPr/>
                    <a:lstStyle/>
                    <a:p>
                      <a:pPr algn="ctr" fontAlgn="ctr"/>
                      <a:r>
                        <a:rPr lang="zh-CN" altLang="en-US" sz="1800" b="0" i="0" u="none" strike="noStrike" dirty="0">
                          <a:solidFill>
                            <a:srgbClr val="000000"/>
                          </a:solidFill>
                          <a:effectLst/>
                          <a:latin typeface="微软雅黑" panose="020B0503020204020204" pitchFamily="34" charset="-122"/>
                          <a:ea typeface="微软雅黑" panose="020B0503020204020204" pitchFamily="34" charset="-122"/>
                        </a:rPr>
                        <a:t>私募股权投资基金</a:t>
                      </a:r>
                    </a:p>
                  </a:txBody>
                  <a:tcPr marL="9525" marR="9525" marT="9525" marB="0" anchor="ctr">
                    <a:lnL>
                      <a:noFill/>
                    </a:lnL>
                    <a:lnR>
                      <a:noFill/>
                    </a:lnR>
                    <a:lnT>
                      <a:noFill/>
                    </a:lnT>
                    <a:lnB w="28575" cap="flat" cmpd="sng" algn="ctr">
                      <a:solidFill>
                        <a:schemeClr val="tx1"/>
                      </a:solidFill>
                      <a:prstDash val="solid"/>
                      <a:round/>
                      <a:headEnd type="none" w="med" len="med"/>
                      <a:tailEnd type="none" w="med" len="med"/>
                    </a:lnB>
                  </a:tcPr>
                </a:tc>
                <a:tc>
                  <a:txBody>
                    <a:bodyPr/>
                    <a:lstStyle/>
                    <a:p>
                      <a:pPr algn="ctr" fontAlgn="ct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rPr>
                        <a:t>2</a:t>
                      </a:r>
                    </a:p>
                  </a:txBody>
                  <a:tcPr marL="9525" marR="9525" marT="9525" marB="0" anchor="ctr">
                    <a:lnL>
                      <a:noFill/>
                    </a:lnL>
                    <a:lnR>
                      <a:noFill/>
                    </a:lnR>
                    <a:lnT>
                      <a:noFill/>
                    </a:lnT>
                    <a:lnB w="28575" cap="flat" cmpd="sng" algn="ctr">
                      <a:solidFill>
                        <a:schemeClr val="tx1"/>
                      </a:solidFill>
                      <a:prstDash val="solid"/>
                      <a:round/>
                      <a:headEnd type="none" w="med" len="med"/>
                      <a:tailEnd type="none" w="med" len="med"/>
                    </a:lnB>
                  </a:tcPr>
                </a:tc>
                <a:tc>
                  <a:txBody>
                    <a:bodyPr/>
                    <a:lstStyle/>
                    <a:p>
                      <a:pPr algn="ctr" fontAlgn="ctr"/>
                      <a:r>
                        <a:rPr lang="zh-CN" altLang="en-US" sz="1800" b="0" i="0" u="none" strike="noStrike" dirty="0">
                          <a:solidFill>
                            <a:srgbClr val="000000"/>
                          </a:solidFill>
                          <a:effectLst/>
                          <a:latin typeface="微软雅黑" panose="020B0503020204020204" pitchFamily="34" charset="-122"/>
                          <a:ea typeface="微软雅黑" panose="020B0503020204020204" pitchFamily="34" charset="-122"/>
                        </a:rPr>
                        <a:t>未披露</a:t>
                      </a:r>
                    </a:p>
                  </a:txBody>
                  <a:tcPr marL="9525" marR="9525" marT="9525" marB="0" anchor="ctr">
                    <a:lnL>
                      <a:noFill/>
                    </a:lnL>
                    <a:lnR>
                      <a:noFill/>
                    </a:lnR>
                    <a:lnT>
                      <a:noFill/>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523182">
                <a:tc>
                  <a:txBody>
                    <a:bodyPr/>
                    <a:lstStyle/>
                    <a:p>
                      <a:pPr algn="ctr" fontAlgn="ctr"/>
                      <a:r>
                        <a:rPr lang="zh-CN" altLang="en-US" sz="1800" b="1"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合计</a:t>
                      </a:r>
                    </a:p>
                  </a:txBody>
                  <a:tcPr marL="9525" marR="9525" marT="9525" marB="0" anchor="ctr">
                    <a:lnL>
                      <a:noFill/>
                    </a:lnL>
                    <a:lnR>
                      <a:noFill/>
                    </a:lnR>
                    <a:lnT w="28575" cap="flat" cmpd="sng" algn="ctr">
                      <a:solidFill>
                        <a:schemeClr val="tx1"/>
                      </a:solidFill>
                      <a:prstDash val="solid"/>
                      <a:round/>
                      <a:headEnd type="none" w="med" len="med"/>
                      <a:tailEnd type="none" w="med" len="med"/>
                    </a:lnT>
                    <a:lnB>
                      <a:noFill/>
                    </a:lnB>
                  </a:tcPr>
                </a:tc>
                <a:tc>
                  <a:txBody>
                    <a:bodyPr/>
                    <a:lstStyle/>
                    <a:p>
                      <a:pPr marL="0" algn="ctr" defTabSz="685800" rtl="0" eaLnBrk="1" fontAlgn="ctr" latinLnBrk="0" hangingPunct="1"/>
                      <a:r>
                        <a:rPr lang="en-US" altLang="zh-CN" sz="1800" b="1" i="0" u="none" strike="noStrike" kern="1200" dirty="0">
                          <a:solidFill>
                            <a:srgbClr val="000000"/>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247</a:t>
                      </a:r>
                    </a:p>
                  </a:txBody>
                  <a:tcPr marL="9525" marR="9525" marT="9525" marB="0" anchor="ctr">
                    <a:lnL>
                      <a:noFill/>
                    </a:lnL>
                    <a:lnR>
                      <a:noFill/>
                    </a:lnR>
                    <a:lnT w="28575" cap="flat" cmpd="sng" algn="ctr">
                      <a:solidFill>
                        <a:schemeClr val="tx1"/>
                      </a:solidFill>
                      <a:prstDash val="solid"/>
                      <a:round/>
                      <a:headEnd type="none" w="med" len="med"/>
                      <a:tailEnd type="none" w="med" len="med"/>
                    </a:lnT>
                    <a:lnB>
                      <a:noFill/>
                    </a:lnB>
                  </a:tcPr>
                </a:tc>
                <a:tc>
                  <a:txBody>
                    <a:bodyPr/>
                    <a:lstStyle/>
                    <a:p>
                      <a:pPr marL="0" algn="ctr" defTabSz="685800" rtl="0" eaLnBrk="1" fontAlgn="ctr" latinLnBrk="0" hangingPunct="1"/>
                      <a:r>
                        <a:rPr lang="en-US" altLang="zh-CN" sz="1800" b="1" i="0" u="none" strike="noStrike" kern="1200" dirty="0">
                          <a:solidFill>
                            <a:srgbClr val="000000"/>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398.86</a:t>
                      </a:r>
                    </a:p>
                  </a:txBody>
                  <a:tcPr marL="9525" marR="9525" marT="9525" marB="0" anchor="ctr">
                    <a:lnL>
                      <a:noFill/>
                    </a:lnL>
                    <a:lnR>
                      <a:noFill/>
                    </a:lnR>
                    <a:lnT w="28575"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066"/>
                </a:solidFill>
                <a:latin typeface="微软雅黑" panose="020B0503020204020204" pitchFamily="34" charset="-122"/>
                <a:ea typeface="微软雅黑" panose="020B0503020204020204" pitchFamily="34" charset="-122"/>
                <a:cs typeface="+mn-cs"/>
                <a:sym typeface="微软雅黑" panose="020B0503020204020204" pitchFamily="34" charset="-122"/>
              </a:rPr>
              <a:t>投资</a:t>
            </a:r>
          </a:p>
        </p:txBody>
      </p:sp>
      <p:graphicFrame>
        <p:nvGraphicFramePr>
          <p:cNvPr id="8" name="表格 7"/>
          <p:cNvGraphicFramePr>
            <a:graphicFrameLocks noGrp="1"/>
          </p:cNvGraphicFramePr>
          <p:nvPr>
            <p:custDataLst>
              <p:tags r:id="rId1"/>
            </p:custDataLst>
          </p:nvPr>
        </p:nvGraphicFramePr>
        <p:xfrm>
          <a:off x="1765299" y="914400"/>
          <a:ext cx="8642351" cy="5244878"/>
        </p:xfrm>
        <a:graphic>
          <a:graphicData uri="http://schemas.openxmlformats.org/drawingml/2006/table">
            <a:tbl>
              <a:tblPr/>
              <a:tblGrid>
                <a:gridCol w="3105995">
                  <a:extLst>
                    <a:ext uri="{9D8B030D-6E8A-4147-A177-3AD203B41FA5}">
                      <a16:colId xmlns:a16="http://schemas.microsoft.com/office/drawing/2014/main" val="20000"/>
                    </a:ext>
                  </a:extLst>
                </a:gridCol>
                <a:gridCol w="2478541">
                  <a:extLst>
                    <a:ext uri="{9D8B030D-6E8A-4147-A177-3AD203B41FA5}">
                      <a16:colId xmlns:a16="http://schemas.microsoft.com/office/drawing/2014/main" val="20001"/>
                    </a:ext>
                  </a:extLst>
                </a:gridCol>
                <a:gridCol w="3057815">
                  <a:extLst>
                    <a:ext uri="{9D8B030D-6E8A-4147-A177-3AD203B41FA5}">
                      <a16:colId xmlns:a16="http://schemas.microsoft.com/office/drawing/2014/main" val="20002"/>
                    </a:ext>
                  </a:extLst>
                </a:gridCol>
              </a:tblGrid>
              <a:tr h="337770">
                <a:tc gridSpan="3">
                  <a:txBody>
                    <a:bodyPr/>
                    <a:lstStyle/>
                    <a:p>
                      <a:pPr algn="ctr" fontAlgn="ct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2022</a:t>
                      </a:r>
                      <a:r>
                        <a:rPr lang="zh-CN" altLang="en-US" sz="18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年</a:t>
                      </a: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4</a:t>
                      </a:r>
                      <a:r>
                        <a:rPr lang="zh-CN" altLang="en-US" sz="18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月中国</a:t>
                      </a: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PEVC</a:t>
                      </a:r>
                      <a:r>
                        <a:rPr lang="zh-CN" altLang="en-US" sz="18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案例行业分布及规模</a:t>
                      </a:r>
                    </a:p>
                  </a:txBody>
                  <a:tcPr marL="0" marR="0" marT="0" marB="0" anchor="ctr">
                    <a:lnL>
                      <a:noFill/>
                    </a:lnL>
                    <a:lnR>
                      <a:noFill/>
                    </a:lnR>
                    <a:lnT>
                      <a:noFill/>
                    </a:lnT>
                    <a:lnB>
                      <a:noFill/>
                    </a:lnB>
                  </a:tcPr>
                </a:tc>
                <a:tc hMerge="1">
                  <a:txBody>
                    <a:bodyPr/>
                    <a:lstStyle/>
                    <a:p>
                      <a:endParaRPr lang="zh-CN"/>
                    </a:p>
                  </a:txBody>
                  <a:tcPr/>
                </a:tc>
                <a:tc hMerge="1">
                  <a:txBody>
                    <a:bodyPr/>
                    <a:lstStyle/>
                    <a:p>
                      <a:endParaRPr lang="zh-CN"/>
                    </a:p>
                  </a:txBody>
                  <a:tcPr/>
                </a:tc>
                <a:extLst>
                  <a:ext uri="{0D108BD9-81ED-4DB2-BD59-A6C34878D82A}">
                    <a16:rowId xmlns:a16="http://schemas.microsoft.com/office/drawing/2014/main" val="10000"/>
                  </a:ext>
                </a:extLst>
              </a:tr>
              <a:tr h="407721">
                <a:tc>
                  <a:txBody>
                    <a:bodyPr/>
                    <a:lstStyle/>
                    <a:p>
                      <a:pPr algn="ctr" fontAlgn="ctr"/>
                      <a:r>
                        <a:rPr lang="zh-CN" altLang="en-US" sz="16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行业</a:t>
                      </a:r>
                    </a:p>
                  </a:txBody>
                  <a:tcPr marL="0" marR="0" marT="0" marB="0" anchor="ctr">
                    <a:lnL>
                      <a:noFill/>
                    </a:lnL>
                    <a:lnR>
                      <a:noFill/>
                    </a:lnR>
                    <a:lnT>
                      <a:noFill/>
                    </a:lnT>
                    <a:lnB>
                      <a:noFill/>
                    </a:lnB>
                    <a:solidFill>
                      <a:srgbClr val="0070C0"/>
                    </a:solidFill>
                  </a:tcPr>
                </a:tc>
                <a:tc>
                  <a:txBody>
                    <a:bodyPr/>
                    <a:lstStyle/>
                    <a:p>
                      <a:pPr algn="ctr" fontAlgn="ctr"/>
                      <a:r>
                        <a:rPr lang="zh-CN" altLang="en-US" sz="16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案例数量</a:t>
                      </a:r>
                    </a:p>
                  </a:txBody>
                  <a:tcPr marL="0" marR="0" marT="0" marB="0" anchor="ctr">
                    <a:lnL>
                      <a:noFill/>
                    </a:lnL>
                    <a:lnR>
                      <a:noFill/>
                    </a:lnR>
                    <a:lnT>
                      <a:noFill/>
                    </a:lnT>
                    <a:lnB>
                      <a:noFill/>
                    </a:lnB>
                    <a:solidFill>
                      <a:srgbClr val="0070C0"/>
                    </a:solidFill>
                  </a:tcPr>
                </a:tc>
                <a:tc>
                  <a:txBody>
                    <a:bodyPr/>
                    <a:lstStyle/>
                    <a:p>
                      <a:pPr algn="ctr" fontAlgn="ctr"/>
                      <a:r>
                        <a:rPr lang="zh-CN" altLang="en-US" sz="16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融资金额（人民币 亿元）</a:t>
                      </a:r>
                    </a:p>
                  </a:txBody>
                  <a:tcPr marL="0" marR="0" marT="0" marB="0" anchor="ctr">
                    <a:lnL>
                      <a:noFill/>
                    </a:lnL>
                    <a:lnR>
                      <a:noFill/>
                    </a:lnR>
                    <a:lnT>
                      <a:noFill/>
                    </a:lnT>
                    <a:lnB>
                      <a:noFill/>
                    </a:lnB>
                    <a:solidFill>
                      <a:srgbClr val="0070C0"/>
                    </a:solidFill>
                  </a:tcPr>
                </a:tc>
                <a:extLst>
                  <a:ext uri="{0D108BD9-81ED-4DB2-BD59-A6C34878D82A}">
                    <a16:rowId xmlns:a16="http://schemas.microsoft.com/office/drawing/2014/main" val="10001"/>
                  </a:ext>
                </a:extLst>
              </a:tr>
              <a:tr h="329854">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高端制造</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35</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647.56</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2"/>
                  </a:ext>
                </a:extLst>
              </a:tr>
              <a:tr h="330200">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企业服务</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34</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16.602</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3"/>
                  </a:ext>
                </a:extLst>
              </a:tr>
              <a:tr h="329854">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医疗健康</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19</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14.23</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4"/>
                  </a:ext>
                </a:extLst>
              </a:tr>
              <a:tr h="300355">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传统产业</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14</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20.95</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5"/>
                  </a:ext>
                </a:extLst>
              </a:tr>
              <a:tr h="300262">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智能硬件</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13</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15.86</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6"/>
                  </a:ext>
                </a:extLst>
              </a:tr>
              <a:tr h="300262">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汽车交通</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9</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7.116</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7"/>
                  </a:ext>
                </a:extLst>
              </a:tr>
              <a:tr h="264638">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本地生活</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6</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2.45</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8"/>
                  </a:ext>
                </a:extLst>
              </a:tr>
              <a:tr h="300355">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电子商务</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3</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6.6</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9"/>
                  </a:ext>
                </a:extLst>
              </a:tr>
              <a:tr h="300262">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文化传媒</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2</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0.05</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10"/>
                  </a:ext>
                </a:extLst>
              </a:tr>
              <a:tr h="300355">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房产服务</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1</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未披露</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11"/>
                  </a:ext>
                </a:extLst>
              </a:tr>
              <a:tr h="287207">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工具软件</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1</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未披露</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12"/>
                  </a:ext>
                </a:extLst>
              </a:tr>
              <a:tr h="287207">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互联网及电信服务</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1</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0.08</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13"/>
                  </a:ext>
                </a:extLst>
              </a:tr>
              <a:tr h="287207">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教育培训</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1</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0.3</a:t>
                      </a:r>
                    </a:p>
                  </a:txBody>
                  <a:tcPr marL="12700" marR="12700" marT="1270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14"/>
                  </a:ext>
                </a:extLst>
              </a:tr>
              <a:tr h="287020">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金融服务</a:t>
                      </a:r>
                    </a:p>
                  </a:txBody>
                  <a:tcPr marL="12700" marR="12700" marT="12700" anchor="ctr">
                    <a:lnL>
                      <a:noFill/>
                    </a:lnL>
                    <a:lnR>
                      <a:noFill/>
                    </a:lnR>
                    <a:lnT>
                      <a:noFill/>
                    </a:lnT>
                    <a:lnB w="12700">
                      <a:solidFill>
                        <a:schemeClr val="tx1"/>
                      </a:solidFill>
                      <a:prstDash val="solid"/>
                    </a:lnB>
                    <a:lnTlToBr w="12700" cmpd="sng">
                      <a:noFill/>
                      <a:prstDash val="solid"/>
                    </a:lnTlToBr>
                    <a:lnBlToTr w="12700" cmpd="sng">
                      <a:noFill/>
                      <a:prstDash val="solid"/>
                    </a:lnBlToTr>
                    <a:solidFill>
                      <a:srgbClr val="FFFFFF"/>
                    </a:solidFill>
                  </a:tcPr>
                </a:tc>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1</a:t>
                      </a:r>
                    </a:p>
                  </a:txBody>
                  <a:tcPr marL="12700" marR="12700" marT="12700" anchor="ctr">
                    <a:lnL>
                      <a:noFill/>
                    </a:lnL>
                    <a:lnR>
                      <a:noFill/>
                    </a:lnR>
                    <a:lnT>
                      <a:noFill/>
                    </a:lnT>
                    <a:lnB w="12700">
                      <a:solidFill>
                        <a:schemeClr val="tx1"/>
                      </a:solidFill>
                      <a:prstDash val="solid"/>
                    </a:lnB>
                    <a:lnTlToBr w="12700" cmpd="sng">
                      <a:noFill/>
                      <a:prstDash val="solid"/>
                    </a:lnTlToBr>
                    <a:lnBlToTr w="12700" cmpd="sng">
                      <a:noFill/>
                      <a:prstDash val="solid"/>
                    </a:lnBlToTr>
                    <a:solidFill>
                      <a:srgbClr val="FFFFFF"/>
                    </a:solidFill>
                  </a:tcPr>
                </a:tc>
                <a:tc>
                  <a:txBody>
                    <a:bodyPr/>
                    <a:lstStyle/>
                    <a:p>
                      <a:pPr indent="0" algn="ctr">
                        <a:buNone/>
                      </a:pPr>
                      <a:r>
                        <a:rPr lang="zh-CN" altLang="en-US" sz="1400" b="0" dirty="0">
                          <a:solidFill>
                            <a:srgbClr val="000000"/>
                          </a:solidFill>
                          <a:effectLst/>
                          <a:latin typeface="微软雅黑" panose="020B0503020204020204" pitchFamily="34" charset="-122"/>
                          <a:ea typeface="微软雅黑" panose="020B0503020204020204" pitchFamily="34" charset="-122"/>
                        </a:rPr>
                        <a:t>21.24</a:t>
                      </a:r>
                    </a:p>
                  </a:txBody>
                  <a:tcPr marL="12700" marR="12700" marT="12700" anchor="ctr">
                    <a:lnL>
                      <a:noFill/>
                    </a:lnL>
                    <a:lnR>
                      <a:noFill/>
                    </a:lnR>
                    <a:lnT>
                      <a:noFill/>
                    </a:lnT>
                    <a:lnB w="12700">
                      <a:solidFill>
                        <a:schemeClr val="tx1"/>
                      </a:solidFill>
                      <a:prstDash val="soli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15"/>
                  </a:ext>
                </a:extLst>
              </a:tr>
              <a:tr h="287207">
                <a:tc>
                  <a:txBody>
                    <a:bodyPr/>
                    <a:lstStyle/>
                    <a:p>
                      <a:pPr marL="0" algn="ctr" defTabSz="685800" rtl="0" eaLnBrk="1" fontAlgn="ctr" latinLnBrk="0" hangingPunct="1">
                        <a:buClrTx/>
                        <a:buSzTx/>
                        <a:buFontTx/>
                      </a:pPr>
                      <a:r>
                        <a:rPr lang="zh-CN" altLang="en-US" sz="1400" b="0" i="0" u="none" strike="noStrike" kern="1200" dirty="0">
                          <a:solidFill>
                            <a:srgbClr val="000000"/>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合计</a:t>
                      </a:r>
                    </a:p>
                  </a:txBody>
                  <a:tcPr marL="0" marR="0" marT="0" marB="0" anchor="ctr">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FFFFFF"/>
                    </a:solidFill>
                  </a:tcPr>
                </a:tc>
                <a:tc>
                  <a:txBody>
                    <a:bodyPr/>
                    <a:lstStyle/>
                    <a:p>
                      <a:pPr algn="ctr">
                        <a:buClrTx/>
                        <a:buSzTx/>
                        <a:buFontTx/>
                        <a:buNone/>
                      </a:pPr>
                      <a:r>
                        <a:rPr lang="zh-CN" altLang="en-US" sz="1400" b="0" dirty="0">
                          <a:solidFill>
                            <a:srgbClr val="000000"/>
                          </a:solidFill>
                          <a:effectLst/>
                          <a:latin typeface="微软雅黑" panose="020B0503020204020204" pitchFamily="34" charset="-122"/>
                          <a:ea typeface="微软雅黑" panose="020B0503020204020204" pitchFamily="34" charset="-122"/>
                        </a:rPr>
                        <a:t>143</a:t>
                      </a:r>
                    </a:p>
                  </a:txBody>
                  <a:tcPr marL="12700" marR="12700" marT="12700" anchor="ctr">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FFFFFF"/>
                    </a:solidFill>
                  </a:tcPr>
                </a:tc>
                <a:tc>
                  <a:txBody>
                    <a:bodyPr/>
                    <a:lstStyle/>
                    <a:p>
                      <a:pPr algn="ctr">
                        <a:buClrTx/>
                        <a:buSzTx/>
                        <a:buFontTx/>
                        <a:buNone/>
                      </a:pPr>
                      <a:r>
                        <a:rPr lang="zh-CN" altLang="en-US" sz="1400" b="0" dirty="0">
                          <a:solidFill>
                            <a:srgbClr val="000000"/>
                          </a:solidFill>
                          <a:effectLst/>
                          <a:latin typeface="微软雅黑" panose="020B0503020204020204" pitchFamily="34" charset="-122"/>
                          <a:ea typeface="微软雅黑" panose="020B0503020204020204" pitchFamily="34" charset="-122"/>
                        </a:rPr>
                        <a:t>760.188</a:t>
                      </a:r>
                    </a:p>
                  </a:txBody>
                  <a:tcPr marL="12700" marR="12700" marT="12700" anchor="ctr">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FFFFFF"/>
                    </a:solidFill>
                  </a:tcPr>
                </a:tc>
                <a:extLst>
                  <a:ext uri="{0D108BD9-81ED-4DB2-BD59-A6C34878D82A}">
                    <a16:rowId xmlns:a16="http://schemas.microsoft.com/office/drawing/2014/main" val="10016"/>
                  </a:ext>
                </a:extLst>
              </a:tr>
            </a:tbl>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图表 10"/>
          <p:cNvGraphicFramePr/>
          <p:nvPr/>
        </p:nvGraphicFramePr>
        <p:xfrm>
          <a:off x="6239510" y="548958"/>
          <a:ext cx="6700520" cy="576008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图表 9"/>
          <p:cNvGraphicFramePr/>
          <p:nvPr/>
        </p:nvGraphicFramePr>
        <p:xfrm>
          <a:off x="869633" y="244158"/>
          <a:ext cx="6534785" cy="636968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图表 12"/>
          <p:cNvGraphicFramePr/>
          <p:nvPr/>
        </p:nvGraphicFramePr>
        <p:xfrm>
          <a:off x="854084" y="277200"/>
          <a:ext cx="6534915" cy="6369911"/>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5" name="图表 14"/>
          <p:cNvGraphicFramePr/>
          <p:nvPr/>
        </p:nvGraphicFramePr>
        <p:xfrm>
          <a:off x="6239009" y="581800"/>
          <a:ext cx="6701053" cy="576071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 name="图表 2"/>
          <p:cNvGraphicFramePr/>
          <p:nvPr/>
        </p:nvGraphicFramePr>
        <p:xfrm>
          <a:off x="6238875" y="463868"/>
          <a:ext cx="6700520" cy="5760085"/>
        </p:xfrm>
        <a:graphic>
          <a:graphicData uri="http://schemas.openxmlformats.org/drawingml/2006/chart">
            <c:chart xmlns:c="http://schemas.openxmlformats.org/drawingml/2006/chart" xmlns:r="http://schemas.openxmlformats.org/officeDocument/2006/relationships" r:id="rId7"/>
          </a:graphicData>
        </a:graphic>
      </p:graphicFrame>
      <p:grpSp>
        <p:nvGrpSpPr>
          <p:cNvPr id="4" name="组合 3"/>
          <p:cNvGrpSpPr/>
          <p:nvPr/>
        </p:nvGrpSpPr>
        <p:grpSpPr>
          <a:xfrm>
            <a:off x="869950" y="1009649"/>
            <a:ext cx="3725355" cy="360000"/>
            <a:chOff x="7155445" y="740531"/>
            <a:chExt cx="3098166" cy="369870"/>
          </a:xfrm>
        </p:grpSpPr>
        <p:sp>
          <p:nvSpPr>
            <p:cNvPr id="5" name="矩形 4"/>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分行业融资案例及金额分布情况</a:t>
              </a:r>
            </a:p>
          </p:txBody>
        </p:sp>
        <p:sp>
          <p:nvSpPr>
            <p:cNvPr id="6" name="等腰三角形 5"/>
            <p:cNvSpPr/>
            <p:nvPr/>
          </p:nvSpPr>
          <p:spPr>
            <a:xfrm rot="5400000">
              <a:off x="9927152" y="783942"/>
              <a:ext cx="369870" cy="283048"/>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7"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066"/>
                </a:solidFill>
                <a:latin typeface="微软雅黑" panose="020B0503020204020204" pitchFamily="34" charset="-122"/>
                <a:ea typeface="微软雅黑" panose="020B0503020204020204" pitchFamily="34" charset="-122"/>
                <a:cs typeface="+mn-cs"/>
                <a:sym typeface="微软雅黑" panose="020B0503020204020204" pitchFamily="34" charset="-122"/>
              </a:rPr>
              <a:t>投资</a:t>
            </a:r>
          </a:p>
        </p:txBody>
      </p:sp>
      <p:sp>
        <p:nvSpPr>
          <p:cNvPr id="8" name="文本框 7"/>
          <p:cNvSpPr txBox="1"/>
          <p:nvPr/>
        </p:nvSpPr>
        <p:spPr>
          <a:xfrm>
            <a:off x="869950" y="5536043"/>
            <a:ext cx="10694746" cy="738505"/>
          </a:xfrm>
          <a:prstGeom prst="rect">
            <a:avLst/>
          </a:prstGeom>
          <a:noFill/>
        </p:spPr>
        <p:txBody>
          <a:bodyPr wrap="square" lIns="0" tIns="0" rIns="0" bIns="0" rtlCol="0">
            <a:spAutoFit/>
          </a:bodyPr>
          <a:lstStyle/>
          <a:p>
            <a:pPr algn="just" defTabSz="914400">
              <a:lnSpc>
                <a:spcPct val="150000"/>
              </a:lnSpc>
            </a:pP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从投资数量来看，高端制造、企业服务和医疗健康继续蝉联前三位，高端制造行业反超企业服务重回榜首。</a:t>
            </a:r>
            <a:endParaRPr lang="en-US" altLang="zh-CN" sz="1600" dirty="0">
              <a:latin typeface="微软雅黑" panose="020B0503020204020204" pitchFamily="34" charset="-122"/>
              <a:ea typeface="微软雅黑" panose="020B0503020204020204" pitchFamily="34" charset="-122"/>
              <a:sym typeface="微软雅黑" panose="020B0503020204020204" pitchFamily="34" charset="-122"/>
            </a:endParaRPr>
          </a:p>
          <a:p>
            <a:pPr algn="just" defTabSz="914400">
              <a:lnSpc>
                <a:spcPct val="150000"/>
              </a:lnSpc>
            </a:pP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从投资金额来看，高端制造、金融服务和传统产业分列前三位，受极端个案影响，高端制造行业占比高达</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85%</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a:t>
            </a:r>
          </a:p>
        </p:txBody>
      </p:sp>
      <p:sp>
        <p:nvSpPr>
          <p:cNvPr id="14" name="文本框 13"/>
          <p:cNvSpPr txBox="1"/>
          <p:nvPr/>
        </p:nvSpPr>
        <p:spPr>
          <a:xfrm>
            <a:off x="2805657" y="3051692"/>
            <a:ext cx="1832610" cy="58547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vertOverflow="clip" horzOverflow="clip"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zh-CN" altLang="en-US" sz="2000" dirty="0">
                <a:latin typeface="华文新魏" panose="02010800040101010101" pitchFamily="2" charset="-122"/>
                <a:ea typeface="华文新魏" panose="02010800040101010101" pitchFamily="2" charset="-122"/>
              </a:rPr>
              <a:t>案例数量分布</a:t>
            </a:r>
          </a:p>
        </p:txBody>
      </p:sp>
      <p:sp>
        <p:nvSpPr>
          <p:cNvPr id="21" name="文本框 20"/>
          <p:cNvSpPr txBox="1"/>
          <p:nvPr/>
        </p:nvSpPr>
        <p:spPr>
          <a:xfrm>
            <a:off x="8001395" y="3149234"/>
            <a:ext cx="2334168" cy="559296"/>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vertOverflow="clip" horzOverflow="clip"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zh-CN" altLang="en-US" sz="2000" dirty="0">
                <a:latin typeface="华文新魏" panose="02010800040101010101" pitchFamily="2" charset="-122"/>
                <a:ea typeface="华文新魏" panose="02010800040101010101" pitchFamily="2" charset="-122"/>
              </a:rPr>
              <a:t>投资金额分布</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219642" y="5493306"/>
            <a:ext cx="7832725" cy="738505"/>
          </a:xfrm>
          <a:prstGeom prst="rect">
            <a:avLst/>
          </a:prstGeom>
          <a:noFill/>
        </p:spPr>
        <p:txBody>
          <a:bodyPr wrap="square" lIns="0" tIns="0" rIns="0" bIns="0" rtlCol="0">
            <a:spAutoFit/>
          </a:bodyPr>
          <a:lstStyle/>
          <a:p>
            <a:pPr algn="ctr" defTabSz="914400"/>
            <a:r>
              <a:rPr lang="zh-CN" altLang="en-US"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按融资轮次来看，</a:t>
            </a:r>
            <a:r>
              <a:rPr lang="en-US" altLang="zh-CN"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4</a:t>
            </a:r>
            <a:r>
              <a:rPr lang="zh-CN" altLang="en-US"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月融资事件最多的为</a:t>
            </a:r>
            <a:r>
              <a:rPr lang="en-US" altLang="zh-CN" sz="2400" dirty="0">
                <a:solidFill>
                  <a:srgbClr val="FF0000"/>
                </a:solidFill>
                <a:latin typeface="微软雅黑" panose="020B0503020204020204" pitchFamily="34" charset="-122"/>
                <a:ea typeface="微软雅黑" panose="020B0503020204020204" pitchFamily="34" charset="-122"/>
                <a:sym typeface="微软雅黑" panose="020B0503020204020204" pitchFamily="34" charset="-122"/>
              </a:rPr>
              <a:t>B</a:t>
            </a:r>
            <a:r>
              <a:rPr lang="zh-CN" altLang="en-US"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轮，共计发生</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39</a:t>
            </a:r>
            <a:r>
              <a:rPr lang="zh-CN" altLang="en-US"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起</a:t>
            </a:r>
            <a:r>
              <a:rPr lang="en-US" altLang="zh-CN"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a:t>
            </a:r>
          </a:p>
          <a:p>
            <a:pPr algn="ctr" defTabSz="914400"/>
            <a:r>
              <a:rPr lang="zh-CN" altLang="en-US"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按融资规模来看，融资规模最大的同样是</a:t>
            </a:r>
            <a:r>
              <a:rPr lang="en-US" altLang="zh-CN" sz="2400" dirty="0">
                <a:solidFill>
                  <a:srgbClr val="FF0000"/>
                </a:solidFill>
                <a:latin typeface="微软雅黑" panose="020B0503020204020204" pitchFamily="34" charset="-122"/>
                <a:ea typeface="微软雅黑" panose="020B0503020204020204" pitchFamily="34" charset="-122"/>
                <a:sym typeface="微软雅黑" panose="020B0503020204020204" pitchFamily="34" charset="-122"/>
              </a:rPr>
              <a:t>B</a:t>
            </a:r>
            <a:r>
              <a:rPr lang="zh-CN" altLang="en-US"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轮，涉及金额</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27.64</a:t>
            </a:r>
            <a:r>
              <a:rPr lang="zh-CN" altLang="en-US"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亿元。</a:t>
            </a:r>
            <a:endParaRPr lang="en-US" altLang="zh-CN"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5"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066"/>
                </a:solidFill>
                <a:latin typeface="微软雅黑" panose="020B0503020204020204" pitchFamily="34" charset="-122"/>
                <a:ea typeface="微软雅黑" panose="020B0503020204020204" pitchFamily="34" charset="-122"/>
                <a:cs typeface="+mn-cs"/>
                <a:sym typeface="微软雅黑" panose="020B0503020204020204" pitchFamily="34" charset="-122"/>
              </a:rPr>
              <a:t>投资</a:t>
            </a:r>
          </a:p>
        </p:txBody>
      </p:sp>
      <p:grpSp>
        <p:nvGrpSpPr>
          <p:cNvPr id="16" name="组合 15"/>
          <p:cNvGrpSpPr/>
          <p:nvPr/>
        </p:nvGrpSpPr>
        <p:grpSpPr>
          <a:xfrm>
            <a:off x="1378779" y="1098467"/>
            <a:ext cx="9190080" cy="3954503"/>
            <a:chOff x="33461" y="0"/>
            <a:chExt cx="4690045" cy="3862593"/>
          </a:xfrm>
        </p:grpSpPr>
        <p:sp>
          <p:nvSpPr>
            <p:cNvPr id="18" name="文本框 16"/>
            <p:cNvSpPr txBox="1"/>
            <p:nvPr/>
          </p:nvSpPr>
          <p:spPr>
            <a:xfrm>
              <a:off x="1380945" y="0"/>
              <a:ext cx="2160119" cy="29957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zh-CN" sz="1400">
                  <a:latin typeface="微软雅黑" panose="020B0503020204020204" pitchFamily="34" charset="-122"/>
                  <a:ea typeface="微软雅黑" panose="020B0503020204020204" pitchFamily="34" charset="-122"/>
                </a:rPr>
                <a:t>2022</a:t>
              </a:r>
              <a:r>
                <a:rPr lang="zh-CN" altLang="en-US" sz="1400">
                  <a:latin typeface="微软雅黑" panose="020B0503020204020204" pitchFamily="34" charset="-122"/>
                  <a:ea typeface="微软雅黑" panose="020B0503020204020204" pitchFamily="34" charset="-122"/>
                </a:rPr>
                <a:t>年</a:t>
              </a:r>
              <a:r>
                <a:rPr lang="en-US" altLang="zh-CN" sz="1400">
                  <a:latin typeface="微软雅黑" panose="020B0503020204020204" pitchFamily="34" charset="-122"/>
                  <a:ea typeface="微软雅黑" panose="020B0503020204020204" pitchFamily="34" charset="-122"/>
                </a:rPr>
                <a:t>4</a:t>
              </a:r>
              <a:r>
                <a:rPr lang="zh-CN" altLang="en-US" sz="1400">
                  <a:latin typeface="微软雅黑" panose="020B0503020204020204" pitchFamily="34" charset="-122"/>
                  <a:ea typeface="微软雅黑" panose="020B0503020204020204" pitchFamily="34" charset="-122"/>
                </a:rPr>
                <a:t>月中国</a:t>
              </a:r>
              <a:r>
                <a:rPr lang="en-US" altLang="zh-CN" sz="1400">
                  <a:latin typeface="微软雅黑" panose="020B0503020204020204" pitchFamily="34" charset="-122"/>
                  <a:ea typeface="微软雅黑" panose="020B0503020204020204" pitchFamily="34" charset="-122"/>
                </a:rPr>
                <a:t>PEVC</a:t>
              </a:r>
              <a:r>
                <a:rPr lang="zh-CN" altLang="en-US" sz="1400">
                  <a:latin typeface="微软雅黑" panose="020B0503020204020204" pitchFamily="34" charset="-122"/>
                  <a:ea typeface="微软雅黑" panose="020B0503020204020204" pitchFamily="34" charset="-122"/>
                </a:rPr>
                <a:t>轮次及融资规模一览</a:t>
              </a:r>
            </a:p>
          </p:txBody>
        </p:sp>
        <p:cxnSp>
          <p:nvCxnSpPr>
            <p:cNvPr id="20" name="直接连接符 19"/>
            <p:cNvCxnSpPr/>
            <p:nvPr/>
          </p:nvCxnSpPr>
          <p:spPr>
            <a:xfrm>
              <a:off x="33461" y="3825026"/>
              <a:ext cx="2399861" cy="3756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2434124" y="3862593"/>
              <a:ext cx="2289382" cy="0"/>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sp>
          <p:nvSpPr>
            <p:cNvPr id="22" name="文本框 27"/>
            <p:cNvSpPr txBox="1"/>
            <p:nvPr/>
          </p:nvSpPr>
          <p:spPr>
            <a:xfrm>
              <a:off x="3808734" y="268409"/>
              <a:ext cx="678986" cy="239413"/>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zh-CN" altLang="en-US" sz="1000" b="1">
                  <a:latin typeface="微软雅黑" panose="020B0503020204020204" pitchFamily="34" charset="-122"/>
                  <a:ea typeface="微软雅黑" panose="020B0503020204020204" pitchFamily="34" charset="-122"/>
                </a:rPr>
                <a:t>单位：人民币亿元</a:t>
              </a:r>
            </a:p>
          </p:txBody>
        </p:sp>
      </p:grpSp>
      <p:grpSp>
        <p:nvGrpSpPr>
          <p:cNvPr id="10" name="组合 9"/>
          <p:cNvGrpSpPr/>
          <p:nvPr/>
        </p:nvGrpSpPr>
        <p:grpSpPr>
          <a:xfrm>
            <a:off x="1621790" y="1696085"/>
            <a:ext cx="10782935" cy="3871595"/>
            <a:chOff x="2601" y="2522"/>
            <a:chExt cx="16981" cy="6097"/>
          </a:xfrm>
        </p:grpSpPr>
        <p:graphicFrame>
          <p:nvGraphicFramePr>
            <p:cNvPr id="11" name="图表 10"/>
            <p:cNvGraphicFramePr/>
            <p:nvPr>
              <p:extLst>
                <p:ext uri="{D42A27DB-BD31-4B8C-83A1-F6EECF244321}">
                  <p14:modId xmlns:p14="http://schemas.microsoft.com/office/powerpoint/2010/main" val="116789353"/>
                </p:ext>
              </p:extLst>
            </p:nvPr>
          </p:nvGraphicFramePr>
          <p:xfrm>
            <a:off x="9399" y="2522"/>
            <a:ext cx="10183" cy="609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图表 11"/>
            <p:cNvGraphicFramePr/>
            <p:nvPr/>
          </p:nvGraphicFramePr>
          <p:xfrm>
            <a:off x="2601" y="2757"/>
            <a:ext cx="7176" cy="5862"/>
          </p:xfrm>
          <a:graphic>
            <a:graphicData uri="http://schemas.openxmlformats.org/drawingml/2006/chart">
              <c:chart xmlns:c="http://schemas.openxmlformats.org/drawingml/2006/chart" xmlns:r="http://schemas.openxmlformats.org/officeDocument/2006/relationships" r:id="rId4"/>
            </a:graphicData>
          </a:graphic>
        </p:graphicFrame>
      </p:gr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1110009" y="1004374"/>
            <a:ext cx="2361845" cy="318499"/>
            <a:chOff x="5796284" y="1387012"/>
            <a:chExt cx="2679895" cy="318498"/>
          </a:xfrm>
        </p:grpSpPr>
        <p:sp>
          <p:nvSpPr>
            <p:cNvPr id="6" name="平行四边形 5"/>
            <p:cNvSpPr/>
            <p:nvPr/>
          </p:nvSpPr>
          <p:spPr>
            <a:xfrm>
              <a:off x="5796284" y="1387012"/>
              <a:ext cx="534257" cy="318498"/>
            </a:xfrm>
            <a:prstGeom prst="parallelogram">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 name="平行四边形 6"/>
            <p:cNvSpPr/>
            <p:nvPr/>
          </p:nvSpPr>
          <p:spPr>
            <a:xfrm>
              <a:off x="6249270" y="1387012"/>
              <a:ext cx="2226909" cy="318498"/>
            </a:xfrm>
            <a:prstGeom prst="parallelogram">
              <a:avLst/>
            </a:prstGeom>
            <a:solidFill>
              <a:srgbClr val="0070C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latin typeface="微软雅黑" panose="020B0503020204020204" pitchFamily="34" charset="-122"/>
                  <a:ea typeface="微软雅黑" panose="020B0503020204020204" pitchFamily="34" charset="-122"/>
                  <a:sym typeface="微软雅黑" panose="020B0503020204020204" pitchFamily="34" charset="-122"/>
                </a:rPr>
                <a:t>融资规模前列</a:t>
              </a:r>
            </a:p>
          </p:txBody>
        </p:sp>
      </p:grpSp>
      <p:grpSp>
        <p:nvGrpSpPr>
          <p:cNvPr id="8" name="组合 7"/>
          <p:cNvGrpSpPr/>
          <p:nvPr/>
        </p:nvGrpSpPr>
        <p:grpSpPr>
          <a:xfrm>
            <a:off x="1119534" y="4876718"/>
            <a:ext cx="2352342" cy="322888"/>
            <a:chOff x="5600471" y="1351925"/>
            <a:chExt cx="2682950" cy="318498"/>
          </a:xfrm>
        </p:grpSpPr>
        <p:sp>
          <p:nvSpPr>
            <p:cNvPr id="9" name="平行四边形 8"/>
            <p:cNvSpPr/>
            <p:nvPr/>
          </p:nvSpPr>
          <p:spPr>
            <a:xfrm>
              <a:off x="5600471" y="1351925"/>
              <a:ext cx="534256" cy="318498"/>
            </a:xfrm>
            <a:prstGeom prst="parallelogram">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 name="平行四边形 9"/>
            <p:cNvSpPr/>
            <p:nvPr/>
          </p:nvSpPr>
          <p:spPr>
            <a:xfrm>
              <a:off x="6056510" y="1351925"/>
              <a:ext cx="2226911" cy="318498"/>
            </a:xfrm>
            <a:prstGeom prst="parallelogram">
              <a:avLst/>
            </a:prstGeom>
            <a:solidFill>
              <a:srgbClr val="FF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latin typeface="微软雅黑" panose="020B0503020204020204" pitchFamily="34" charset="-122"/>
                  <a:ea typeface="微软雅黑" panose="020B0503020204020204" pitchFamily="34" charset="-122"/>
                  <a:sym typeface="微软雅黑" panose="020B0503020204020204" pitchFamily="34" charset="-122"/>
                </a:rPr>
                <a:t>市场关注</a:t>
              </a:r>
            </a:p>
          </p:txBody>
        </p:sp>
      </p:grpSp>
      <p:grpSp>
        <p:nvGrpSpPr>
          <p:cNvPr id="4" name="组合 3"/>
          <p:cNvGrpSpPr/>
          <p:nvPr/>
        </p:nvGrpSpPr>
        <p:grpSpPr>
          <a:xfrm>
            <a:off x="1167071" y="3661737"/>
            <a:ext cx="7102217" cy="1015365"/>
            <a:chOff x="1154371" y="3920665"/>
            <a:chExt cx="7102217" cy="1015365"/>
          </a:xfrm>
        </p:grpSpPr>
        <p:sp>
          <p:nvSpPr>
            <p:cNvPr id="14" name="箭头: 五边形 13"/>
            <p:cNvSpPr/>
            <p:nvPr/>
          </p:nvSpPr>
          <p:spPr>
            <a:xfrm>
              <a:off x="1154371" y="3983962"/>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3</a:t>
              </a:r>
              <a:endParaRPr lang="zh-CN" altLang="en-US" sz="2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16" name="文本框 15"/>
            <p:cNvSpPr txBox="1"/>
            <p:nvPr/>
          </p:nvSpPr>
          <p:spPr>
            <a:xfrm>
              <a:off x="1592250" y="3920665"/>
              <a:ext cx="6664338" cy="1015365"/>
            </a:xfrm>
            <a:prstGeom prst="rect">
              <a:avLst/>
            </a:prstGeom>
            <a:noFill/>
            <a:ln w="19050">
              <a:noFill/>
              <a:prstDash val="sysDash"/>
            </a:ln>
          </p:spPr>
          <p:txBody>
            <a:bodyPr wrap="square" lIns="0" tIns="0" rIns="0" bIns="0" rtlCol="0">
              <a:spAutoFit/>
            </a:bodyPr>
            <a:lstStyle/>
            <a:p>
              <a:pPr algn="just">
                <a:lnSpc>
                  <a:spcPct val="150000"/>
                </a:lnSpc>
              </a:pPr>
              <a:r>
                <a:rPr lang="zh-CN" altLang="en-US" sz="1600" b="1" dirty="0">
                  <a:latin typeface="微软雅黑" panose="020B0503020204020204" pitchFamily="34" charset="-122"/>
                  <a:ea typeface="微软雅黑" panose="020B0503020204020204" pitchFamily="34" charset="-122"/>
                  <a:sym typeface="微软雅黑" panose="020B0503020204020204" pitchFamily="34" charset="-122"/>
                </a:rPr>
                <a:t>雷沃重工：</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全球知名的机械装备制造企业，致力于通过工业互联网技术实现智能制造、智能管理、智能服务，为全球现代农业生产、城市生活建设和资源产业提供互联、高效、可靠的整体解决方案。 </a:t>
              </a:r>
              <a:r>
                <a:rPr lang="zh-CN" altLang="en-US" sz="1600" b="1" dirty="0">
                  <a:latin typeface="微软雅黑" panose="020B0503020204020204" pitchFamily="34" charset="-122"/>
                  <a:ea typeface="微软雅黑" panose="020B0503020204020204" pitchFamily="34" charset="-122"/>
                  <a:sym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潍柴动力</a:t>
              </a:r>
            </a:p>
          </p:txBody>
        </p:sp>
      </p:grpSp>
      <p:grpSp>
        <p:nvGrpSpPr>
          <p:cNvPr id="3" name="组合 2"/>
          <p:cNvGrpSpPr/>
          <p:nvPr/>
        </p:nvGrpSpPr>
        <p:grpSpPr>
          <a:xfrm>
            <a:off x="1149345" y="1397049"/>
            <a:ext cx="7107243" cy="1015365"/>
            <a:chOff x="1149345" y="1397049"/>
            <a:chExt cx="7107243" cy="1015365"/>
          </a:xfrm>
        </p:grpSpPr>
        <p:sp>
          <p:nvSpPr>
            <p:cNvPr id="12" name="箭头: 五边形 11"/>
            <p:cNvSpPr/>
            <p:nvPr/>
          </p:nvSpPr>
          <p:spPr>
            <a:xfrm>
              <a:off x="1149345" y="1452247"/>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a:t>
              </a:r>
              <a:endParaRPr lang="zh-CN" altLang="en-US" sz="2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18" name="文本框 17"/>
            <p:cNvSpPr txBox="1"/>
            <p:nvPr/>
          </p:nvSpPr>
          <p:spPr>
            <a:xfrm>
              <a:off x="1592250" y="1397049"/>
              <a:ext cx="6664338" cy="1015365"/>
            </a:xfrm>
            <a:prstGeom prst="rect">
              <a:avLst/>
            </a:prstGeom>
            <a:noFill/>
            <a:ln w="19050">
              <a:noFill/>
              <a:prstDash val="sysDash"/>
            </a:ln>
          </p:spPr>
          <p:txBody>
            <a:bodyPr wrap="square" lIns="0" tIns="0" rIns="0" bIns="0" rtlCol="0">
              <a:spAutoFit/>
            </a:bodyPr>
            <a:lstStyle/>
            <a:p>
              <a:pPr algn="just">
                <a:lnSpc>
                  <a:spcPct val="150000"/>
                </a:lnSpc>
              </a:pPr>
              <a:r>
                <a:rPr lang="zh-CN" altLang="en-US" sz="1600" b="1" dirty="0">
                  <a:latin typeface="微软雅黑" panose="020B0503020204020204" pitchFamily="34" charset="-122"/>
                  <a:ea typeface="微软雅黑" panose="020B0503020204020204" pitchFamily="34" charset="-122"/>
                  <a:sym typeface="微软雅黑" panose="020B0503020204020204" pitchFamily="34" charset="-122"/>
                </a:rPr>
                <a:t>紫光集团：</a:t>
              </a:r>
              <a:r>
                <a:rPr sz="1200">
                  <a:latin typeface="微软雅黑" panose="020B0503020204020204" pitchFamily="34" charset="-122"/>
                  <a:ea typeface="微软雅黑" panose="020B0503020204020204" pitchFamily="34" charset="-122"/>
                  <a:sym typeface="微软雅黑" panose="020B0503020204020204" pitchFamily="34" charset="-122"/>
                </a:rPr>
                <a:t>清华大学旗下的高科技企业。在国家战略引导下，紫光集团以“自主创新加国际合作”为“双轮驱动”，形成了以集成电路为主导，从“芯”到“云”的高科技产业生态链</a:t>
              </a:r>
              <a:r>
                <a:rPr lang="zh-CN" sz="1200">
                  <a:latin typeface="微软雅黑" panose="020B0503020204020204" pitchFamily="34" charset="-122"/>
                  <a:ea typeface="微软雅黑" panose="020B0503020204020204" pitchFamily="34" charset="-122"/>
                  <a:sym typeface="微软雅黑" panose="020B0503020204020204" pitchFamily="34" charset="-122"/>
                </a:rPr>
                <a:t>。</a:t>
              </a:r>
            </a:p>
            <a:p>
              <a:pPr algn="just">
                <a:lnSpc>
                  <a:spcPct val="150000"/>
                </a:lnSpc>
              </a:pPr>
              <a:r>
                <a:rPr lang="zh-CN" altLang="en-US" sz="1600" b="1" dirty="0">
                  <a:latin typeface="微软雅黑" panose="020B0503020204020204" pitchFamily="34" charset="-122"/>
                  <a:ea typeface="微软雅黑" panose="020B0503020204020204" pitchFamily="34" charset="-122"/>
                  <a:sym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中植集团、北京智路资本、建广资产</a:t>
              </a:r>
            </a:p>
          </p:txBody>
        </p:sp>
      </p:grpSp>
      <p:sp>
        <p:nvSpPr>
          <p:cNvPr id="19" name="文本框 18"/>
          <p:cNvSpPr txBox="1"/>
          <p:nvPr/>
        </p:nvSpPr>
        <p:spPr>
          <a:xfrm>
            <a:off x="8872835" y="1046014"/>
            <a:ext cx="923330" cy="276999"/>
          </a:xfrm>
          <a:prstGeom prst="rect">
            <a:avLst/>
          </a:prstGeom>
          <a:noFill/>
        </p:spPr>
        <p:txBody>
          <a:bodyPr wrap="none" lIns="0" tIns="0" rIns="0" bIns="0" rtlCol="0">
            <a:spAutoFit/>
          </a:bodyPr>
          <a:lstStyle/>
          <a:p>
            <a:r>
              <a:rPr lang="zh-CN" altLang="en-US"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融资规模</a:t>
            </a:r>
          </a:p>
        </p:txBody>
      </p:sp>
      <p:sp>
        <p:nvSpPr>
          <p:cNvPr id="21" name="文本框 20"/>
          <p:cNvSpPr txBox="1"/>
          <p:nvPr/>
        </p:nvSpPr>
        <p:spPr>
          <a:xfrm>
            <a:off x="8575040" y="2901315"/>
            <a:ext cx="1518920" cy="368935"/>
          </a:xfrm>
          <a:prstGeom prst="rect">
            <a:avLst/>
          </a:prstGeom>
          <a:noFill/>
        </p:spPr>
        <p:txBody>
          <a:bodyPr wrap="square" lIns="0" tIns="0" rIns="0" bIns="0" rtlCol="0">
            <a:spAutoFit/>
          </a:bodyPr>
          <a:lstStyle/>
          <a:p>
            <a:r>
              <a:rPr lang="en-US" altLang="zh-CN"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21.24</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亿人民币</a:t>
            </a:r>
          </a:p>
        </p:txBody>
      </p:sp>
      <p:sp>
        <p:nvSpPr>
          <p:cNvPr id="22" name="文本框 21"/>
          <p:cNvSpPr txBox="1"/>
          <p:nvPr/>
        </p:nvSpPr>
        <p:spPr>
          <a:xfrm>
            <a:off x="8711103" y="1720147"/>
            <a:ext cx="1246505" cy="368935"/>
          </a:xfrm>
          <a:prstGeom prst="rect">
            <a:avLst/>
          </a:prstGeom>
          <a:noFill/>
        </p:spPr>
        <p:txBody>
          <a:bodyPr wrap="none" lIns="0" tIns="0" rIns="0" bIns="0" rtlCol="0">
            <a:spAutoFit/>
          </a:bodyPr>
          <a:lstStyle/>
          <a:p>
            <a:r>
              <a:rPr lang="en-US" altLang="zh-CN"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600</a:t>
            </a:r>
            <a:r>
              <a:rPr lang="zh-CN" altLang="en-US" sz="1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亿人民币</a:t>
            </a:r>
            <a:endParaRPr lang="zh-CN" altLang="en-US" sz="1400"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7" name="文本框 26"/>
          <p:cNvSpPr txBox="1"/>
          <p:nvPr/>
        </p:nvSpPr>
        <p:spPr>
          <a:xfrm>
            <a:off x="10832445" y="1045790"/>
            <a:ext cx="923330" cy="276999"/>
          </a:xfrm>
          <a:prstGeom prst="rect">
            <a:avLst/>
          </a:prstGeom>
          <a:noFill/>
        </p:spPr>
        <p:txBody>
          <a:bodyPr wrap="none" lIns="0" tIns="0" rIns="0" bIns="0" rtlCol="0">
            <a:spAutoFit/>
          </a:bodyPr>
          <a:lstStyle/>
          <a:p>
            <a:r>
              <a:rPr lang="zh-CN" altLang="en-US"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融资轮次</a:t>
            </a:r>
          </a:p>
        </p:txBody>
      </p:sp>
      <p:sp>
        <p:nvSpPr>
          <p:cNvPr id="29" name="Rectangle 2"/>
          <p:cNvSpPr txBox="1">
            <a:spLocks noChangeArrowheads="1"/>
          </p:cNvSpPr>
          <p:nvPr/>
        </p:nvSpPr>
        <p:spPr bwMode="auto">
          <a:xfrm>
            <a:off x="1778000" y="277200"/>
            <a:ext cx="3464428"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066"/>
                </a:solidFill>
                <a:latin typeface="微软雅黑" panose="020B0503020204020204" pitchFamily="34" charset="-122"/>
                <a:ea typeface="微软雅黑" panose="020B0503020204020204" pitchFamily="34" charset="-122"/>
                <a:cs typeface="+mn-cs"/>
                <a:sym typeface="微软雅黑" panose="020B0503020204020204" pitchFamily="34" charset="-122"/>
              </a:rPr>
              <a:t>投资：重要投资事件</a:t>
            </a:r>
          </a:p>
        </p:txBody>
      </p:sp>
      <p:sp>
        <p:nvSpPr>
          <p:cNvPr id="32" name="文本框 31"/>
          <p:cNvSpPr txBox="1"/>
          <p:nvPr/>
        </p:nvSpPr>
        <p:spPr>
          <a:xfrm>
            <a:off x="10669270" y="1720215"/>
            <a:ext cx="1306195" cy="368935"/>
          </a:xfrm>
          <a:prstGeom prst="rect">
            <a:avLst/>
          </a:prstGeom>
          <a:noFill/>
        </p:spPr>
        <p:txBody>
          <a:bodyPr wrap="square" lIns="0" tIns="0" rIns="0" bIns="0" rtlCol="0">
            <a:spAutoFit/>
          </a:bodyPr>
          <a:lstStyle/>
          <a:p>
            <a:pPr>
              <a:buClrTx/>
              <a:buSzTx/>
              <a:buFontTx/>
            </a:pPr>
            <a:r>
              <a:rPr lang="en-US" altLang="zh-CN"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Strategy</a:t>
            </a:r>
          </a:p>
        </p:txBody>
      </p:sp>
      <p:grpSp>
        <p:nvGrpSpPr>
          <p:cNvPr id="2" name="组合 1"/>
          <p:cNvGrpSpPr/>
          <p:nvPr/>
        </p:nvGrpSpPr>
        <p:grpSpPr>
          <a:xfrm>
            <a:off x="1154370" y="2529393"/>
            <a:ext cx="7097983" cy="1015365"/>
            <a:chOff x="1154371" y="2666667"/>
            <a:chExt cx="7097983" cy="1015365"/>
          </a:xfrm>
        </p:grpSpPr>
        <p:sp>
          <p:nvSpPr>
            <p:cNvPr id="13" name="箭头: 五边形 12"/>
            <p:cNvSpPr/>
            <p:nvPr/>
          </p:nvSpPr>
          <p:spPr>
            <a:xfrm>
              <a:off x="1154371" y="2725210"/>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2</a:t>
              </a:r>
              <a:endParaRPr lang="zh-CN" altLang="en-US" sz="2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34" name="文本框 33"/>
            <p:cNvSpPr txBox="1"/>
            <p:nvPr/>
          </p:nvSpPr>
          <p:spPr>
            <a:xfrm>
              <a:off x="1588016" y="2666667"/>
              <a:ext cx="6664338" cy="1015365"/>
            </a:xfrm>
            <a:prstGeom prst="rect">
              <a:avLst/>
            </a:prstGeom>
            <a:noFill/>
          </p:spPr>
          <p:txBody>
            <a:bodyPr wrap="square" lIns="0" tIns="0" rIns="0" bIns="0">
              <a:spAutoFit/>
            </a:bodyPr>
            <a:lstStyle/>
            <a:p>
              <a:pPr marL="0" marR="0" lvl="0" indent="0" algn="just" defTabSz="457200" rtl="0" eaLnBrk="1" fontAlgn="auto" latinLnBrk="0" hangingPunct="1">
                <a:lnSpc>
                  <a:spcPct val="150000"/>
                </a:lnSpc>
                <a:spcBef>
                  <a:spcPts val="0"/>
                </a:spcBef>
                <a:spcAft>
                  <a:spcPts val="0"/>
                </a:spcAft>
                <a:buClrTx/>
                <a:buSzTx/>
                <a:buFontTx/>
                <a:buNone/>
                <a:defRPr/>
              </a:pPr>
              <a:r>
                <a:rPr kumimoji="0" lang="zh-CN" altLang="en-US" sz="1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sym typeface="微软雅黑" panose="020B0503020204020204" pitchFamily="34" charset="-122"/>
                </a:rPr>
                <a:t>天风证券：</a:t>
              </a:r>
              <a:r>
                <a:rPr sz="1200" dirty="0">
                  <a:latin typeface="微软雅黑" panose="020B0503020204020204" pitchFamily="34" charset="-122"/>
                  <a:ea typeface="微软雅黑" panose="020B0503020204020204" pitchFamily="34" charset="-122"/>
                  <a:sym typeface="微软雅黑" panose="020B0503020204020204" pitchFamily="34" charset="-122"/>
                </a:rPr>
                <a:t>2000年</a:t>
              </a:r>
              <a:r>
                <a:rPr lang="zh-CN" sz="1200" dirty="0">
                  <a:latin typeface="微软雅黑" panose="020B0503020204020204" pitchFamily="34" charset="-122"/>
                  <a:ea typeface="微软雅黑" panose="020B0503020204020204" pitchFamily="34" charset="-122"/>
                  <a:sym typeface="微软雅黑" panose="020B0503020204020204" pitchFamily="34" charset="-122"/>
                </a:rPr>
                <a:t>成立于</a:t>
              </a:r>
              <a:r>
                <a:rPr sz="1200" dirty="0">
                  <a:latin typeface="微软雅黑" panose="020B0503020204020204" pitchFamily="34" charset="-122"/>
                  <a:ea typeface="微软雅黑" panose="020B0503020204020204" pitchFamily="34" charset="-122"/>
                  <a:sym typeface="微软雅黑" panose="020B0503020204020204" pitchFamily="34" charset="-122"/>
                </a:rPr>
                <a:t>武汉，是一家拥有全牌照的全国性综合类上市证券公司。 公司以证券业务为核心，统筹推进各个业务板块协同发展，不断完善多元金融业务布局。</a:t>
              </a:r>
            </a:p>
            <a:p>
              <a:pPr marL="0" marR="0" lvl="0" indent="0" algn="just" defTabSz="457200" rtl="0" eaLnBrk="1" fontAlgn="auto" latinLnBrk="0" hangingPunct="1">
                <a:lnSpc>
                  <a:spcPct val="150000"/>
                </a:lnSpc>
                <a:spcBef>
                  <a:spcPts val="0"/>
                </a:spcBef>
                <a:spcAft>
                  <a:spcPts val="0"/>
                </a:spcAft>
                <a:buClrTx/>
                <a:buSzTx/>
                <a:buFontTx/>
                <a:buNone/>
                <a:defRPr/>
              </a:pPr>
              <a:r>
                <a:rPr kumimoji="0" lang="zh-CN" altLang="en-US" sz="1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sym typeface="微软雅黑" panose="020B0503020204020204" pitchFamily="34" charset="-122"/>
                </a:rPr>
                <a:t>投资方：</a:t>
              </a:r>
              <a:r>
                <a:rPr sz="1200" dirty="0">
                  <a:latin typeface="微软雅黑" panose="020B0503020204020204" pitchFamily="34" charset="-122"/>
                  <a:ea typeface="微软雅黑" panose="020B0503020204020204" pitchFamily="34" charset="-122"/>
                  <a:sym typeface="微软雅黑" panose="020B0503020204020204" pitchFamily="34" charset="-122"/>
                </a:rPr>
                <a:t>宏泰集团</a:t>
              </a:r>
            </a:p>
          </p:txBody>
        </p:sp>
      </p:grpSp>
      <p:sp>
        <p:nvSpPr>
          <p:cNvPr id="35" name="文本框 34"/>
          <p:cNvSpPr txBox="1"/>
          <p:nvPr/>
        </p:nvSpPr>
        <p:spPr>
          <a:xfrm>
            <a:off x="10674350" y="2901315"/>
            <a:ext cx="1244600" cy="368935"/>
          </a:xfrm>
          <a:prstGeom prst="rect">
            <a:avLst/>
          </a:prstGeom>
          <a:noFill/>
        </p:spPr>
        <p:txBody>
          <a:bodyPr wrap="square" lIns="0" tIns="0" rIns="0" bIns="0" rtlCol="0">
            <a:spAutoFit/>
          </a:bodyPr>
          <a:lstStyle/>
          <a:p>
            <a:pPr>
              <a:buClrTx/>
              <a:buSzTx/>
              <a:buFontTx/>
            </a:pPr>
            <a:r>
              <a:rPr lang="en-US" altLang="zh-CN"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Strategy</a:t>
            </a:r>
          </a:p>
        </p:txBody>
      </p:sp>
      <p:sp>
        <p:nvSpPr>
          <p:cNvPr id="36" name="文本框 35"/>
          <p:cNvSpPr txBox="1"/>
          <p:nvPr/>
        </p:nvSpPr>
        <p:spPr>
          <a:xfrm>
            <a:off x="11196217" y="5642363"/>
            <a:ext cx="217748" cy="368935"/>
          </a:xfrm>
          <a:prstGeom prst="rect">
            <a:avLst/>
          </a:prstGeom>
          <a:noFill/>
        </p:spPr>
        <p:txBody>
          <a:bodyPr wrap="square" lIns="0" tIns="0" rIns="0" bIns="0" rtlCol="0">
            <a:spAutoFit/>
          </a:bodyPr>
          <a:lstStyle/>
          <a:p>
            <a:r>
              <a:rPr lang="en-US" altLang="zh-CN"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C</a:t>
            </a:r>
          </a:p>
        </p:txBody>
      </p:sp>
      <p:grpSp>
        <p:nvGrpSpPr>
          <p:cNvPr id="11" name="组合 10"/>
          <p:cNvGrpSpPr/>
          <p:nvPr/>
        </p:nvGrpSpPr>
        <p:grpSpPr>
          <a:xfrm>
            <a:off x="1167071" y="5293976"/>
            <a:ext cx="6987916" cy="1106805"/>
            <a:chOff x="1167071" y="5392336"/>
            <a:chExt cx="6987916" cy="1106805"/>
          </a:xfrm>
        </p:grpSpPr>
        <p:sp>
          <p:nvSpPr>
            <p:cNvPr id="15" name="箭头: 五边形 14"/>
            <p:cNvSpPr/>
            <p:nvPr/>
          </p:nvSpPr>
          <p:spPr>
            <a:xfrm>
              <a:off x="1167071" y="5497343"/>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a:t>
              </a:r>
              <a:endParaRPr lang="zh-CN" altLang="en-US" sz="2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33" name="文本框 32"/>
            <p:cNvSpPr txBox="1"/>
            <p:nvPr/>
          </p:nvSpPr>
          <p:spPr>
            <a:xfrm>
              <a:off x="1528264" y="5392336"/>
              <a:ext cx="6626723" cy="1106805"/>
            </a:xfrm>
            <a:prstGeom prst="rect">
              <a:avLst/>
            </a:prstGeom>
            <a:noFill/>
          </p:spPr>
          <p:txBody>
            <a:bodyPr wrap="square">
              <a:spAutoFit/>
            </a:bodyPr>
            <a:lstStyle/>
            <a:p>
              <a:pPr marR="0" lvl="0" indent="0" algn="just" fontAlgn="auto">
                <a:lnSpc>
                  <a:spcPct val="150000"/>
                </a:lnSpc>
                <a:spcBef>
                  <a:spcPts val="0"/>
                </a:spcBef>
                <a:spcAft>
                  <a:spcPts val="0"/>
                </a:spcAft>
                <a:buClrTx/>
                <a:buSzTx/>
                <a:buFontTx/>
                <a:buNone/>
                <a:defRPr/>
              </a:pPr>
              <a:r>
                <a:rPr kumimoji="0" lang="zh-CN" altLang="en-US" sz="1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sym typeface="微软雅黑" panose="020B0503020204020204" pitchFamily="34" charset="-122"/>
                </a:rPr>
                <a:t>魔珐科技Xmov：</a:t>
              </a:r>
              <a:r>
                <a:rPr sz="1200" b="0" i="0"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智能交互技术研发商，主打人体运动感知、理解、捕捉和合成的人工智能公司，致力于打造新一代的智能交互技术、智能动画技术和智能监控技术。</a:t>
              </a:r>
            </a:p>
            <a:p>
              <a:pPr marR="0" lvl="0" indent="0" algn="just" fontAlgn="auto">
                <a:lnSpc>
                  <a:spcPct val="150000"/>
                </a:lnSpc>
                <a:spcBef>
                  <a:spcPts val="0"/>
                </a:spcBef>
                <a:spcAft>
                  <a:spcPts val="0"/>
                </a:spcAft>
                <a:buClrTx/>
                <a:buSzTx/>
                <a:buFontTx/>
                <a:buNone/>
                <a:defRPr/>
              </a:pPr>
              <a:r>
                <a:rPr kumimoji="0" lang="zh-CN" altLang="en-US" sz="1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sym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北极光创投、指数创投、软银愿景基金2期</a:t>
              </a:r>
            </a:p>
          </p:txBody>
        </p:sp>
      </p:grpSp>
      <p:sp>
        <p:nvSpPr>
          <p:cNvPr id="37" name="文本框 36"/>
          <p:cNvSpPr txBox="1"/>
          <p:nvPr/>
        </p:nvSpPr>
        <p:spPr>
          <a:xfrm>
            <a:off x="8852068" y="5642841"/>
            <a:ext cx="963930" cy="368935"/>
          </a:xfrm>
          <a:prstGeom prst="rect">
            <a:avLst/>
          </a:prstGeom>
          <a:noFill/>
        </p:spPr>
        <p:txBody>
          <a:bodyPr wrap="none" lIns="0" tIns="0" rIns="0" bIns="0" rtlCol="0">
            <a:spAutoFit/>
          </a:bodyPr>
          <a:lstStyle/>
          <a:p>
            <a:r>
              <a:rPr lang="en-US" altLang="zh-CN"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1.1</a:t>
            </a:r>
            <a:r>
              <a:rPr lang="zh-CN" altLang="en-US" sz="1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亿美元</a:t>
            </a:r>
            <a:endParaRPr lang="en-US" altLang="zh-CN" sz="1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38" name="文本框 37"/>
          <p:cNvSpPr txBox="1"/>
          <p:nvPr/>
        </p:nvSpPr>
        <p:spPr>
          <a:xfrm>
            <a:off x="10669270" y="3985260"/>
            <a:ext cx="1250315" cy="368935"/>
          </a:xfrm>
          <a:prstGeom prst="rect">
            <a:avLst/>
          </a:prstGeom>
          <a:noFill/>
        </p:spPr>
        <p:txBody>
          <a:bodyPr wrap="square" lIns="0" tIns="0" rIns="0" bIns="0" rtlCol="0">
            <a:spAutoFit/>
          </a:bodyPr>
          <a:lstStyle/>
          <a:p>
            <a:r>
              <a:rPr lang="en-US" altLang="zh-CN"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Strategy</a:t>
            </a:r>
            <a:endParaRPr lang="zh-CN" altLang="en-US"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17" name="文本框 16"/>
          <p:cNvSpPr txBox="1"/>
          <p:nvPr/>
        </p:nvSpPr>
        <p:spPr>
          <a:xfrm>
            <a:off x="8573770" y="3985260"/>
            <a:ext cx="1519555" cy="368935"/>
          </a:xfrm>
          <a:prstGeom prst="rect">
            <a:avLst/>
          </a:prstGeom>
          <a:noFill/>
        </p:spPr>
        <p:txBody>
          <a:bodyPr wrap="square" lIns="0" tIns="0" rIns="0" bIns="0" rtlCol="0">
            <a:spAutoFit/>
          </a:bodyPr>
          <a:lstStyle/>
          <a:p>
            <a:r>
              <a:rPr lang="en-US" altLang="zh-CN"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15.84</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亿人民币</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774825" y="942975"/>
            <a:ext cx="2378075" cy="360000"/>
            <a:chOff x="7155444" y="740531"/>
            <a:chExt cx="3098165" cy="369870"/>
          </a:xfrm>
        </p:grpSpPr>
        <p:sp>
          <p:nvSpPr>
            <p:cNvPr id="3" name="矩形 2"/>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A</a:t>
              </a:r>
              <a:r>
                <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股、港股</a:t>
              </a:r>
              <a:r>
                <a:rPr kumimoji="0" lang="en-US" altLang="zh-CN"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IPO</a:t>
              </a:r>
              <a:r>
                <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情况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sp>
        <p:nvSpPr>
          <p:cNvPr id="8" name="文本框 7"/>
          <p:cNvSpPr txBox="1"/>
          <p:nvPr/>
        </p:nvSpPr>
        <p:spPr>
          <a:xfrm>
            <a:off x="1774825" y="4487863"/>
            <a:ext cx="8642350" cy="1985010"/>
          </a:xfrm>
          <a:prstGeom prst="rect">
            <a:avLst/>
          </a:prstGeom>
          <a:noFill/>
        </p:spPr>
        <p:txBody>
          <a:bodyPr wrap="square" lIns="0" tIns="0" rIns="0" bIns="0" rtlCol="0">
            <a:spAutoFit/>
          </a:bodyPr>
          <a:lstStyle/>
          <a:p>
            <a:pPr marL="0" marR="0" lvl="0" indent="457200" algn="just" defTabSz="457200" rtl="0" eaLnBrk="1" fontAlgn="auto" latinLnBrk="0" hangingPunct="1">
              <a:lnSpc>
                <a:spcPct val="150000"/>
              </a:lnSpc>
              <a:spcBef>
                <a:spcPts val="0"/>
              </a:spcBef>
              <a:spcAft>
                <a:spcPts val="0"/>
              </a:spcAft>
              <a:buClrTx/>
              <a:buSzTx/>
              <a:buFontTx/>
              <a:buNone/>
              <a:defRPr/>
            </a:pPr>
            <a:r>
              <a:rPr kumimoji="0" lang="en-US" altLang="zh-CN"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4</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月份</a:t>
            </a:r>
            <a:r>
              <a:rPr kumimoji="0" lang="en-US" altLang="zh-CN"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IPO</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数量</a:t>
            </a:r>
            <a:r>
              <a:rPr kumimoji="0" lang="zh-CN"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与上月基本持平</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a:t>
            </a:r>
            <a:r>
              <a:rPr kumimoji="0" lang="en-US" altLang="zh-CN"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A</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股共有</a:t>
            </a:r>
            <a:r>
              <a:rPr kumimoji="0" lang="en-US" altLang="zh-CN" sz="1800" b="0" i="0" u="none" strike="noStrike" kern="1200" cap="none" spc="0" normalizeH="0" baseline="0" noProof="0" dirty="0">
                <a:ln>
                  <a:noFill/>
                </a:ln>
                <a:solidFill>
                  <a:srgbClr val="0070C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36</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家公司上市，其中科创板上市企业共</a:t>
            </a:r>
            <a:r>
              <a:rPr kumimoji="0" lang="en-US" altLang="zh-CN" sz="1800" b="0" i="0" u="none" strike="noStrike" kern="1200" cap="none" spc="0" normalizeH="0" baseline="0" noProof="0" dirty="0">
                <a:ln>
                  <a:noFill/>
                </a:ln>
                <a:solidFill>
                  <a:srgbClr val="0070C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16</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家。</a:t>
            </a:r>
            <a:r>
              <a:rPr kumimoji="0" lang="en-US" altLang="zh-CN"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IPO</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总实际募资额为</a:t>
            </a:r>
            <a:r>
              <a:rPr kumimoji="0" lang="en-US" altLang="zh-CN" sz="1800" b="0" i="0" u="none" strike="noStrike" kern="1200" cap="none" spc="0" normalizeH="0" baseline="0" noProof="0" dirty="0">
                <a:ln>
                  <a:noFill/>
                </a:ln>
                <a:solidFill>
                  <a:srgbClr val="0070C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791.49</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亿元，其中科创板总募资额为</a:t>
            </a:r>
            <a:r>
              <a:rPr kumimoji="0" lang="en-US" altLang="zh-CN" sz="1800" b="0" i="0" u="none" strike="noStrike" kern="1200" cap="none" spc="0" normalizeH="0" baseline="0" noProof="0" dirty="0">
                <a:ln>
                  <a:noFill/>
                </a:ln>
                <a:solidFill>
                  <a:srgbClr val="0070C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320.88</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亿元，上市退出基金共计</a:t>
            </a:r>
            <a:r>
              <a:rPr kumimoji="0" lang="en-US" altLang="zh-CN" sz="1800" b="0" i="0" u="none" strike="noStrike" kern="1200" cap="none" spc="0" normalizeH="0" baseline="0" noProof="0" dirty="0">
                <a:ln>
                  <a:noFill/>
                </a:ln>
                <a:solidFill>
                  <a:srgbClr val="0070C0"/>
                </a:solidFill>
                <a:effectLst/>
                <a:uLnTx/>
                <a:uFillTx/>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248</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支；</a:t>
            </a:r>
            <a:r>
              <a:rPr kumimoji="0" lang="en-US" altLang="zh-CN"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2022</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年</a:t>
            </a:r>
            <a:r>
              <a:rPr kumimoji="0" lang="en-US" altLang="zh-CN"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4</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月</a:t>
            </a:r>
            <a:r>
              <a:rPr kumimoji="0" lang="en-US" altLang="zh-CN"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IPO</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较去年同期也有明显上升。</a:t>
            </a:r>
            <a:endParaRPr kumimoji="0" lang="en-US" altLang="zh-CN"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457200" algn="just" defTabSz="457200" rtl="0" eaLnBrk="1" fontAlgn="auto" latinLnBrk="0" hangingPunct="1">
              <a:lnSpc>
                <a:spcPct val="150000"/>
              </a:lnSpc>
              <a:spcBef>
                <a:spcPts val="0"/>
              </a:spcBef>
              <a:spcAft>
                <a:spcPts val="0"/>
              </a:spcAft>
              <a:buClrTx/>
              <a:buSzTx/>
              <a:buFontTx/>
              <a:buNone/>
              <a:defRPr/>
            </a:pP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港股</a:t>
            </a:r>
            <a:r>
              <a:rPr kumimoji="0" lang="en-US" altLang="zh-CN"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4</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月仅有</a:t>
            </a:r>
            <a:r>
              <a:rPr kumimoji="0" lang="en-US" altLang="zh-CN" sz="1800" b="0" i="0" u="none" strike="noStrike" kern="1200" cap="none" spc="0" normalizeH="0" baseline="0"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2</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家企业上市交易，其中东原仁知服务</a:t>
            </a:r>
            <a:r>
              <a:rPr lang="zh-CN" altLang="en-US" sz="1400" noProof="0" dirty="0">
                <a:ln>
                  <a:noFill/>
                </a:ln>
                <a:solidFill>
                  <a:srgbClr val="000000"/>
                </a:solidFill>
                <a:effectLst/>
                <a:uLnTx/>
                <a:uFillTx/>
                <a:latin typeface="微软雅黑" panose="020B0503020204020204" pitchFamily="34" charset="-122"/>
                <a:ea typeface="微软雅黑" panose="020B0503020204020204" pitchFamily="34" charset="-122"/>
                <a:sym typeface="微软雅黑" panose="020B0503020204020204" pitchFamily="34" charset="-122"/>
              </a:rPr>
              <a:t>募集资金总额为</a:t>
            </a:r>
            <a:r>
              <a:rPr lang="en-US" altLang="zh-CN" sz="1800"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1.98</a:t>
            </a:r>
            <a:r>
              <a:rPr lang="zh-CN" altLang="en-US" sz="1400" noProof="0" dirty="0">
                <a:ln>
                  <a:noFill/>
                </a:ln>
                <a:solidFill>
                  <a:srgbClr val="000000"/>
                </a:solidFill>
                <a:effectLst/>
                <a:uLnTx/>
                <a:uFillTx/>
                <a:latin typeface="微软雅黑" panose="020B0503020204020204" pitchFamily="34" charset="-122"/>
                <a:ea typeface="微软雅黑" panose="020B0503020204020204" pitchFamily="34" charset="-122"/>
                <a:sym typeface="微软雅黑" panose="020B0503020204020204" pitchFamily="34" charset="-122"/>
              </a:rPr>
              <a:t>亿港元；</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知乎成首家以双重主要上市方式回港的中概互联网公司，知乎</a:t>
            </a:r>
            <a:r>
              <a:rPr kumimoji="0" lang="en-US" altLang="zh-CN"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-W</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首发募资资金总额约为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8.3</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亿港元。</a:t>
            </a:r>
            <a:endParaRPr kumimoji="0" lang="en-US" altLang="zh-CN"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9"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en-US" altLang="zh-CN" sz="24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j-cs"/>
                <a:sym typeface="微软雅黑" panose="020B0503020204020204" pitchFamily="34" charset="-122"/>
              </a:rPr>
              <a:t>IPO</a:t>
            </a:r>
            <a:r>
              <a:rPr kumimoji="0" lang="zh-CN" altLang="en-US" sz="2400" b="1"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j-cs"/>
                <a:sym typeface="微软雅黑" panose="020B0503020204020204" pitchFamily="34" charset="-122"/>
              </a:rPr>
              <a:t>及退出</a:t>
            </a:r>
          </a:p>
        </p:txBody>
      </p:sp>
      <p:graphicFrame>
        <p:nvGraphicFramePr>
          <p:cNvPr id="11" name="图表 10"/>
          <p:cNvGraphicFramePr/>
          <p:nvPr/>
        </p:nvGraphicFramePr>
        <p:xfrm>
          <a:off x="1774825" y="1264285"/>
          <a:ext cx="8642350" cy="335153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COMMONDATA" val="eyJoZGlkIjoiMzk0OTVmNTM5YjcwYTdmMjE0NWQyMTZkOWMxNjA2Y2QifQ=="/>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ad020bfa-8d90-4694-a0bf-77510c82c34e}"/>
</p:tagLst>
</file>

<file path=ppt/tags/tag3.xml><?xml version="1.0" encoding="utf-8"?>
<p:tagLst xmlns:a="http://schemas.openxmlformats.org/drawingml/2006/main" xmlns:r="http://schemas.openxmlformats.org/officeDocument/2006/relationships" xmlns:p="http://schemas.openxmlformats.org/presentationml/2006/main">
  <p:tag name="KSO_WM_UNIT_TABLE_BEAUTIFY" val="smartTable{8de9140a-78c0-43dd-81b0-943d97aba602}"/>
</p:tagLst>
</file>

<file path=ppt/tags/tag4.xml><?xml version="1.0" encoding="utf-8"?>
<p:tagLst xmlns:a="http://schemas.openxmlformats.org/drawingml/2006/main" xmlns:r="http://schemas.openxmlformats.org/officeDocument/2006/relationships" xmlns:p="http://schemas.openxmlformats.org/presentationml/2006/main">
  <p:tag name="KSO_WM_UNIT_TABLE_BEAUTIFY" val="smartTable{5a78bfda-e455-4b03-a97b-801a7620fad3}"/>
  <p:tag name="TABLE_ENDDRAG_ORIGIN_RECT" val="680*297"/>
  <p:tag name="TABLE_ENDDRAG_RECT" val="139*119*680*297"/>
</p:tagLst>
</file>

<file path=ppt/tags/tag5.xml><?xml version="1.0" encoding="utf-8"?>
<p:tagLst xmlns:a="http://schemas.openxmlformats.org/drawingml/2006/main" xmlns:r="http://schemas.openxmlformats.org/officeDocument/2006/relationships" xmlns:p="http://schemas.openxmlformats.org/presentationml/2006/main">
  <p:tag name="KSO_WM_UNIT_TABLE_BEAUTIFY" val="smartTable{c23e1ba6-242b-4894-92ad-7ebe017cbdb6}"/>
</p:tagLst>
</file>

<file path=ppt/tags/tag6.xml><?xml version="1.0" encoding="utf-8"?>
<p:tagLst xmlns:a="http://schemas.openxmlformats.org/drawingml/2006/main" xmlns:r="http://schemas.openxmlformats.org/officeDocument/2006/relationships" xmlns:p="http://schemas.openxmlformats.org/presentationml/2006/main">
  <p:tag name="KSO_WM_UNIT_TABLE_BEAUTIFY" val="smartTable{ea3aa2de-7c2c-445a-bf78-b3e8ed9f1e79}"/>
  <p:tag name="TABLE_ENDDRAG_ORIGIN_RECT" val="678*181"/>
  <p:tag name="TABLE_ENDDRAG_RECT" val="139*306*678*181"/>
</p:tagLst>
</file>

<file path=ppt/tags/tag7.xml><?xml version="1.0" encoding="utf-8"?>
<p:tagLst xmlns:a="http://schemas.openxmlformats.org/drawingml/2006/main" xmlns:r="http://schemas.openxmlformats.org/officeDocument/2006/relationships" xmlns:p="http://schemas.openxmlformats.org/presentationml/2006/main">
  <p:tag name="KSO_WM_UNIT_TABLE_BEAUTIFY" val="smartTable{30e42580-3eed-42b4-afc4-c0b1bd5691e1}"/>
</p:tagLst>
</file>

<file path=ppt/tags/tag8.xml><?xml version="1.0" encoding="utf-8"?>
<p:tagLst xmlns:a="http://schemas.openxmlformats.org/drawingml/2006/main" xmlns:r="http://schemas.openxmlformats.org/officeDocument/2006/relationships" xmlns:p="http://schemas.openxmlformats.org/presentationml/2006/main">
  <p:tag name="KSO_WM_SLIDE_MODEL_TYPE" val="dynamicNum"/>
</p:tagLst>
</file>

<file path=ppt/theme/theme1.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融客投资PPT模板">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
    <a:dk1>
      <a:srgbClr val="000000"/>
    </a:dk1>
    <a:lt1>
      <a:srgbClr val="FFFFFF"/>
    </a:lt1>
    <a:dk2>
      <a:srgbClr val="778495"/>
    </a:dk2>
    <a:lt2>
      <a:srgbClr val="F0F0F0"/>
    </a:lt2>
    <a:accent1>
      <a:srgbClr val="4276AA"/>
    </a:accent1>
    <a:accent2>
      <a:srgbClr val="178AA1"/>
    </a:accent2>
    <a:accent3>
      <a:srgbClr val="40A693"/>
    </a:accent3>
    <a:accent4>
      <a:srgbClr val="5268A5"/>
    </a:accent4>
    <a:accent5>
      <a:srgbClr val="5E5CA2"/>
    </a:accent5>
    <a:accent6>
      <a:srgbClr val="778495"/>
    </a:accent6>
    <a:hlink>
      <a:srgbClr val="4276AA"/>
    </a:hlink>
    <a:folHlink>
      <a:srgbClr val="BFBFBF"/>
    </a:folHlink>
  </a:clrScheme>
</a:themeOverride>
</file>

<file path=ppt/theme/themeOverride6.xml><?xml version="1.0" encoding="utf-8"?>
<a:themeOverride xmlns:a="http://schemas.openxmlformats.org/drawingml/2006/main">
  <a:clrScheme name="">
    <a:dk1>
      <a:srgbClr val="000000"/>
    </a:dk1>
    <a:lt1>
      <a:srgbClr val="FFFFFF"/>
    </a:lt1>
    <a:dk2>
      <a:srgbClr val="778495"/>
    </a:dk2>
    <a:lt2>
      <a:srgbClr val="F0F0F0"/>
    </a:lt2>
    <a:accent1>
      <a:srgbClr val="4276AA"/>
    </a:accent1>
    <a:accent2>
      <a:srgbClr val="178AA1"/>
    </a:accent2>
    <a:accent3>
      <a:srgbClr val="40A693"/>
    </a:accent3>
    <a:accent4>
      <a:srgbClr val="5268A5"/>
    </a:accent4>
    <a:accent5>
      <a:srgbClr val="5E5CA2"/>
    </a:accent5>
    <a:accent6>
      <a:srgbClr val="778495"/>
    </a:accent6>
    <a:hlink>
      <a:srgbClr val="4276AA"/>
    </a:hlink>
    <a:folHlink>
      <a:srgbClr val="BFBFBF"/>
    </a:folHlink>
  </a:clrScheme>
</a:themeOverride>
</file>

<file path=docProps/app.xml><?xml version="1.0" encoding="utf-8"?>
<Properties xmlns="http://schemas.openxmlformats.org/officeDocument/2006/extended-properties" xmlns:vt="http://schemas.openxmlformats.org/officeDocument/2006/docPropsVTypes">
  <TotalTime>6</TotalTime>
  <Words>2046</Words>
  <Application>Microsoft Office PowerPoint</Application>
  <PresentationFormat>宽屏</PresentationFormat>
  <Paragraphs>413</Paragraphs>
  <Slides>17</Slides>
  <Notes>16</Notes>
  <HiddenSlides>0</HiddenSlides>
  <MMClips>0</MMClips>
  <ScaleCrop>false</ScaleCrop>
  <HeadingPairs>
    <vt:vector size="6" baseType="variant">
      <vt:variant>
        <vt:lpstr>已用的字体</vt:lpstr>
      </vt:variant>
      <vt:variant>
        <vt:i4>10</vt:i4>
      </vt:variant>
      <vt:variant>
        <vt:lpstr>主题</vt:lpstr>
      </vt:variant>
      <vt:variant>
        <vt:i4>3</vt:i4>
      </vt:variant>
      <vt:variant>
        <vt:lpstr>幻灯片标题</vt:lpstr>
      </vt:variant>
      <vt:variant>
        <vt:i4>17</vt:i4>
      </vt:variant>
    </vt:vector>
  </HeadingPairs>
  <TitlesOfParts>
    <vt:vector size="30" baseType="lpstr">
      <vt:lpstr>Microsoft YaHei tahoma</vt:lpstr>
      <vt:lpstr>等线</vt:lpstr>
      <vt:lpstr>华文新魏</vt:lpstr>
      <vt:lpstr>微软雅黑</vt:lpstr>
      <vt:lpstr>幼圆</vt:lpstr>
      <vt:lpstr>Arial</vt:lpstr>
      <vt:lpstr>Calibri</vt:lpstr>
      <vt:lpstr>Calibri Light</vt:lpstr>
      <vt:lpstr>Verdana</vt:lpstr>
      <vt:lpstr>Wingdings</vt:lpstr>
      <vt:lpstr>融客PPT模板</vt:lpstr>
      <vt:lpstr>1_融客PPT模板</vt:lpstr>
      <vt:lpstr>1_融客投资PPT模板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Yong Xue</dc:creator>
  <cp:lastModifiedBy>Xue Yong</cp:lastModifiedBy>
  <cp:revision>269</cp:revision>
  <dcterms:created xsi:type="dcterms:W3CDTF">2019-06-19T02:08:00Z</dcterms:created>
  <dcterms:modified xsi:type="dcterms:W3CDTF">2022-05-12T05:53:51Z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2052-11.1.0.11636</vt:lpwstr>
  </property>
  <property fmtid="{D5CDD505-2E9C-101B-9397-08002B2CF9AE}" pid="3" name="ICV">
    <vt:lpwstr>7D67E444C4C5402B9272D95CCA777AAE</vt:lpwstr>
  </property>
</Properties>
</file>