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1.xml" ContentType="application/vnd.openxmlformats-officedocument.themeOverride+xml"/>
  <Override PartName="/ppt/notesSlides/notesSlide9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2.xml" ContentType="application/vnd.openxmlformats-officedocument.themeOverride+xml"/>
  <Override PartName="/ppt/tags/tag4.xml" ContentType="application/vnd.openxmlformats-officedocument.presentationml.tags+xml"/>
  <Override PartName="/ppt/notesSlides/notesSlide10.xml" ContentType="application/vnd.openxmlformats-officedocument.presentationml.notesSlide+xml"/>
  <Override PartName="/ppt/tags/tag5.xml" ContentType="application/vnd.openxmlformats-officedocument.presentationml.tags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theme/themeOverride3.xml" ContentType="application/vnd.openxmlformats-officedocument.themeOverride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ags/tag6.xml" ContentType="application/vnd.openxmlformats-officedocument.presentationml.tags+xml"/>
  <Override PartName="/ppt/notesSlides/notesSlide14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theme/themeOverride6.xml" ContentType="application/vnd.openxmlformats-officedocument.themeOverride+xml"/>
  <Override PartName="/ppt/tags/tag7.xml" ContentType="application/vnd.openxmlformats-officedocument.presentationml.tags+xml"/>
  <Override PartName="/ppt/notesSlides/notesSlide15.xml" ContentType="application/vnd.openxmlformats-officedocument.presentationml.notesSlid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tags/tag8.xml" ContentType="application/vnd.openxmlformats-officedocument.presentationml.tags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  <p:sldMasterId id="2147483674" r:id="rId3"/>
  </p:sldMasterIdLst>
  <p:notesMasterIdLst>
    <p:notesMasterId r:id="rId21"/>
  </p:notesMasterIdLst>
  <p:handoutMasterIdLst>
    <p:handoutMasterId r:id="rId22"/>
  </p:handoutMasterIdLst>
  <p:sldIdLst>
    <p:sldId id="323" r:id="rId4"/>
    <p:sldId id="257" r:id="rId5"/>
    <p:sldId id="305" r:id="rId6"/>
    <p:sldId id="306" r:id="rId7"/>
    <p:sldId id="341" r:id="rId8"/>
    <p:sldId id="340" r:id="rId9"/>
    <p:sldId id="260" r:id="rId10"/>
    <p:sldId id="263" r:id="rId11"/>
    <p:sldId id="316" r:id="rId12"/>
    <p:sldId id="265" r:id="rId13"/>
    <p:sldId id="315" r:id="rId14"/>
    <p:sldId id="310" r:id="rId15"/>
    <p:sldId id="311" r:id="rId16"/>
    <p:sldId id="322" r:id="rId17"/>
    <p:sldId id="312" r:id="rId18"/>
    <p:sldId id="301" r:id="rId19"/>
    <p:sldId id="314" r:id="rId20"/>
  </p:sldIdLst>
  <p:sldSz cx="12192000" cy="6858000"/>
  <p:notesSz cx="6858000" cy="9144000"/>
  <p:custDataLst>
    <p:tags r:id="rId23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5">
          <p15:clr>
            <a:srgbClr val="A4A3A4"/>
          </p15:clr>
        </p15:guide>
        <p15:guide id="2" pos="38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  <p:cmAuthor id="2" name="Xue Yong" initials="XY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9A7B"/>
    <a:srgbClr val="E46C0A"/>
    <a:srgbClr val="778495"/>
    <a:srgbClr val="5357E2"/>
    <a:srgbClr val="FFC000"/>
    <a:srgbClr val="6D7CF0"/>
    <a:srgbClr val="698ED0"/>
    <a:srgbClr val="2B67A4"/>
    <a:srgbClr val="1F497D"/>
    <a:srgbClr val="007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78" autoAdjust="0"/>
    <p:restoredTop sz="92816" autoAdjust="0"/>
  </p:normalViewPr>
  <p:slideViewPr>
    <p:cSldViewPr snapToGrid="0">
      <p:cViewPr varScale="1">
        <p:scale>
          <a:sx n="88" d="100"/>
          <a:sy n="88" d="100"/>
        </p:scale>
        <p:origin x="363" y="58"/>
      </p:cViewPr>
      <p:guideLst>
        <p:guide orient="horz" pos="2165"/>
        <p:guide pos="3849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92" d="100"/>
          <a:sy n="92" d="100"/>
        </p:scale>
        <p:origin x="2550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commentAuthors" Target="commentAuthor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gs" Target="tags/tag1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Ruiqing_Zhang\Desktop\&#31185;&#21019;&#26495;2&#26376;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7101\Desktop\&#24352;&#30591;&#21375;2\202205&#19968;&#32423;&#24066;&#22330;&#26376;&#25253;\&#31185;&#21019;&#26495;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7101\Desktop\&#24352;&#30591;&#21375;2\202205&#19968;&#32423;&#24066;&#22330;&#26376;&#25253;\&#31185;&#21019;&#26495;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7101\Desktop\&#24352;&#30591;&#21375;2\202205&#19968;&#32423;&#24066;&#22330;&#26376;&#25253;\pevc-&#25237;&#34701;&#20107;&#20214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7101\Desktop\&#24352;&#30591;&#21375;2\202205&#19968;&#32423;&#24066;&#22330;&#26376;&#25253;\pevc-&#25237;&#34701;&#20107;&#20214;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7101\Desktop\&#24352;&#30591;&#21375;2\202205&#19968;&#32423;&#24066;&#22330;&#26376;&#25253;\pevc-&#25237;&#34701;&#20107;&#20214;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97101\Desktop\&#24352;&#30591;&#21375;2\202205&#19968;&#32423;&#24066;&#22330;&#26376;&#25253;\pevc-&#25237;&#34701;&#20107;&#20214;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package" Target="../embeddings/Microsoft_Excel_Worksheet1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package" Target="../embeddings/Microsoft_Excel_Worksheet2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package" Target="../embeddings/Microsoft_Excel_Worksheet3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9315815423035105E-2"/>
          <c:y val="3.1972318339100303E-2"/>
          <c:w val="0.85353583858705295"/>
          <c:h val="0.757450617115767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募集金额（亿元）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444-42D0-882A-5AE978C349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200" b="0" i="0" u="none" strike="noStrike" kern="1200" baseline="0">
                    <a:solidFill>
                      <a:srgbClr val="C0000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yyyy"年"m"月"</c:formatCode>
                <c:ptCount val="13"/>
                <c:pt idx="0">
                  <c:v>44682</c:v>
                </c:pt>
                <c:pt idx="1">
                  <c:v>44652</c:v>
                </c:pt>
                <c:pt idx="2">
                  <c:v>44621</c:v>
                </c:pt>
                <c:pt idx="3">
                  <c:v>44593</c:v>
                </c:pt>
                <c:pt idx="4">
                  <c:v>44562</c:v>
                </c:pt>
                <c:pt idx="5">
                  <c:v>44531</c:v>
                </c:pt>
                <c:pt idx="6">
                  <c:v>44501</c:v>
                </c:pt>
                <c:pt idx="7">
                  <c:v>44470</c:v>
                </c:pt>
                <c:pt idx="8">
                  <c:v>44440</c:v>
                </c:pt>
                <c:pt idx="9">
                  <c:v>44409</c:v>
                </c:pt>
                <c:pt idx="10">
                  <c:v>44378</c:v>
                </c:pt>
                <c:pt idx="11">
                  <c:v>44348</c:v>
                </c:pt>
                <c:pt idx="12">
                  <c:v>44317</c:v>
                </c:pt>
              </c:numCache>
            </c:num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2346.6999999999998</c:v>
                </c:pt>
                <c:pt idx="1">
                  <c:v>398.86</c:v>
                </c:pt>
                <c:pt idx="2" formatCode="0.00_ ">
                  <c:v>1208.9000000000001</c:v>
                </c:pt>
                <c:pt idx="3" formatCode="0.00_ ">
                  <c:v>239.56</c:v>
                </c:pt>
                <c:pt idx="4" formatCode="0">
                  <c:v>272.56</c:v>
                </c:pt>
                <c:pt idx="5" formatCode="0">
                  <c:v>1053.56</c:v>
                </c:pt>
                <c:pt idx="6" formatCode="0">
                  <c:v>1112.655</c:v>
                </c:pt>
                <c:pt idx="7" formatCode="0">
                  <c:v>493.77</c:v>
                </c:pt>
                <c:pt idx="8" formatCode="0">
                  <c:v>882.74</c:v>
                </c:pt>
                <c:pt idx="9" formatCode="0">
                  <c:v>1754.38</c:v>
                </c:pt>
                <c:pt idx="10" formatCode="0">
                  <c:v>2009.14</c:v>
                </c:pt>
                <c:pt idx="11" formatCode="0">
                  <c:v>1577.67</c:v>
                </c:pt>
                <c:pt idx="12" formatCode="0">
                  <c:v>1341.34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44-42D0-882A-5AE978C34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830187616"/>
        <c:axId val="8301905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募集事件次数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200" b="0" i="0" u="none" strike="noStrike" kern="1200" baseline="0">
                    <a:solidFill>
                      <a:srgbClr val="E46C0A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Sheet1!$A$2:$A$14</c:f>
              <c:numCache>
                <c:formatCode>yyyy"年"m"月"</c:formatCode>
                <c:ptCount val="13"/>
                <c:pt idx="0">
                  <c:v>44682</c:v>
                </c:pt>
                <c:pt idx="1">
                  <c:v>44652</c:v>
                </c:pt>
                <c:pt idx="2">
                  <c:v>44621</c:v>
                </c:pt>
                <c:pt idx="3">
                  <c:v>44593</c:v>
                </c:pt>
                <c:pt idx="4">
                  <c:v>44562</c:v>
                </c:pt>
                <c:pt idx="5">
                  <c:v>44531</c:v>
                </c:pt>
                <c:pt idx="6">
                  <c:v>44501</c:v>
                </c:pt>
                <c:pt idx="7">
                  <c:v>44470</c:v>
                </c:pt>
                <c:pt idx="8">
                  <c:v>44440</c:v>
                </c:pt>
                <c:pt idx="9">
                  <c:v>44409</c:v>
                </c:pt>
                <c:pt idx="10">
                  <c:v>44378</c:v>
                </c:pt>
                <c:pt idx="11">
                  <c:v>44348</c:v>
                </c:pt>
                <c:pt idx="12">
                  <c:v>44317</c:v>
                </c:pt>
              </c:numCache>
            </c:num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270</c:v>
                </c:pt>
                <c:pt idx="1">
                  <c:v>247</c:v>
                </c:pt>
                <c:pt idx="2">
                  <c:v>351</c:v>
                </c:pt>
                <c:pt idx="3">
                  <c:v>50</c:v>
                </c:pt>
                <c:pt idx="4">
                  <c:v>163</c:v>
                </c:pt>
                <c:pt idx="5">
                  <c:v>521</c:v>
                </c:pt>
                <c:pt idx="6">
                  <c:v>413</c:v>
                </c:pt>
                <c:pt idx="7">
                  <c:v>228</c:v>
                </c:pt>
                <c:pt idx="8">
                  <c:v>241</c:v>
                </c:pt>
                <c:pt idx="9">
                  <c:v>500</c:v>
                </c:pt>
                <c:pt idx="10">
                  <c:v>335</c:v>
                </c:pt>
                <c:pt idx="11">
                  <c:v>202</c:v>
                </c:pt>
                <c:pt idx="12">
                  <c:v>131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44-42D0-882A-5AE978C349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30326736"/>
        <c:axId val="830327720"/>
      </c:lineChart>
      <c:dateAx>
        <c:axId val="830187616"/>
        <c:scaling>
          <c:orientation val="minMax"/>
        </c:scaling>
        <c:delete val="0"/>
        <c:axPos val="b"/>
        <c:numFmt formatCode="yyyy/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830190568"/>
        <c:crosses val="autoZero"/>
        <c:auto val="0"/>
        <c:lblOffset val="100"/>
        <c:baseTimeUnit val="months"/>
        <c:majorUnit val="2"/>
        <c:majorTimeUnit val="months"/>
      </c:dateAx>
      <c:valAx>
        <c:axId val="83019056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830187616"/>
        <c:crosses val="autoZero"/>
        <c:crossBetween val="between"/>
      </c:valAx>
      <c:dateAx>
        <c:axId val="830326736"/>
        <c:scaling>
          <c:orientation val="minMax"/>
        </c:scaling>
        <c:delete val="1"/>
        <c:axPos val="b"/>
        <c:numFmt formatCode="yyyy&quot;年&quot;m&quot;月&quot;" sourceLinked="1"/>
        <c:majorTickMark val="out"/>
        <c:minorTickMark val="none"/>
        <c:tickLblPos val="nextTo"/>
        <c:crossAx val="830327720"/>
        <c:crosses val="autoZero"/>
        <c:auto val="1"/>
        <c:lblOffset val="100"/>
        <c:baseTimeUnit val="months"/>
        <c:majorUnit val="1"/>
        <c:majorTimeUnit val="days"/>
        <c:minorUnit val="1"/>
        <c:minorTimeUnit val="days"/>
      </c:dateAx>
      <c:valAx>
        <c:axId val="830327720"/>
        <c:scaling>
          <c:orientation val="minMax"/>
          <c:max val="700"/>
        </c:scaling>
        <c:delete val="0"/>
        <c:axPos val="r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830326736"/>
        <c:crosses val="max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</c:legendEntry>
      <c:legendEntry>
        <c:idx val="1"/>
        <c:txPr>
          <a:bodyPr rot="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</c:legendEntry>
      <c:layout>
        <c:manualLayout>
          <c:xMode val="edge"/>
          <c:yMode val="edge"/>
          <c:x val="0.28486407053636997"/>
          <c:y val="0.90089248038391001"/>
          <c:w val="0.430271858927259"/>
          <c:h val="8.50970117351793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lang="zh-CN" sz="1200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dLbls>
          <c:showLegendKey val="0"/>
          <c:showVal val="1"/>
          <c:showCatName val="0"/>
          <c:showSerName val="0"/>
          <c:showPercent val="0"/>
          <c:showBubbleSize val="0"/>
        </c:dLbls>
        <c:gapWidth val="89"/>
        <c:axId val="982259020"/>
        <c:axId val="621596426"/>
      </c:barChart>
      <c:catAx>
        <c:axId val="9822590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621596426"/>
        <c:crosses val="autoZero"/>
        <c:auto val="1"/>
        <c:lblAlgn val="ctr"/>
        <c:lblOffset val="100"/>
        <c:noMultiLvlLbl val="0"/>
      </c:catAx>
      <c:valAx>
        <c:axId val="62159642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9822590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E46C0A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200" b="0" i="0" u="none" strike="noStrike" kern="1200" baseline="0">
                    <a:solidFill>
                      <a:srgbClr val="77849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科创板.xlsx!$J$15:$J$24</c:f>
              <c:strCache>
                <c:ptCount val="10"/>
                <c:pt idx="0">
                  <c:v>蓝特光学</c:v>
                </c:pt>
                <c:pt idx="1">
                  <c:v>莱特光电</c:v>
                </c:pt>
                <c:pt idx="2">
                  <c:v>东微半导</c:v>
                </c:pt>
                <c:pt idx="3">
                  <c:v>固德威</c:v>
                </c:pt>
                <c:pt idx="4">
                  <c:v>国力股份</c:v>
                </c:pt>
                <c:pt idx="5">
                  <c:v>上海谊众</c:v>
                </c:pt>
                <c:pt idx="6">
                  <c:v>中信博</c:v>
                </c:pt>
                <c:pt idx="7">
                  <c:v>华兴源创</c:v>
                </c:pt>
                <c:pt idx="8">
                  <c:v>坤恒顺维</c:v>
                </c:pt>
                <c:pt idx="9">
                  <c:v>禾迈股份</c:v>
                </c:pt>
              </c:strCache>
            </c:strRef>
          </c:cat>
          <c:val>
            <c:numRef>
              <c:f>科创板.xlsx!$M$15:$M$24</c:f>
              <c:numCache>
                <c:formatCode>0.00%</c:formatCode>
                <c:ptCount val="10"/>
                <c:pt idx="0">
                  <c:v>0.60319900000000004</c:v>
                </c:pt>
                <c:pt idx="1">
                  <c:v>0.59506499999999996</c:v>
                </c:pt>
                <c:pt idx="2">
                  <c:v>0.57690600000000003</c:v>
                </c:pt>
                <c:pt idx="3">
                  <c:v>0.54528500000000002</c:v>
                </c:pt>
                <c:pt idx="4">
                  <c:v>0.51954900000000004</c:v>
                </c:pt>
                <c:pt idx="5">
                  <c:v>0.48242800000000002</c:v>
                </c:pt>
                <c:pt idx="6">
                  <c:v>0.46990199999999999</c:v>
                </c:pt>
                <c:pt idx="7">
                  <c:v>0.44644499999999998</c:v>
                </c:pt>
                <c:pt idx="8">
                  <c:v>0.42151699999999998</c:v>
                </c:pt>
                <c:pt idx="9">
                  <c:v>0.40910800000000003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35C-4D18-B737-6A635486B06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4"/>
        <c:overlap val="-13"/>
        <c:axId val="177547709"/>
        <c:axId val="211954910"/>
      </c:barChart>
      <c:catAx>
        <c:axId val="177547709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rgbClr val="7784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211954910"/>
        <c:crosses val="autoZero"/>
        <c:auto val="1"/>
        <c:lblAlgn val="ctr"/>
        <c:lblOffset val="100"/>
        <c:noMultiLvlLbl val="0"/>
      </c:catAx>
      <c:valAx>
        <c:axId val="211954910"/>
        <c:scaling>
          <c:orientation val="minMax"/>
        </c:scaling>
        <c:delete val="1"/>
        <c:axPos val="t"/>
        <c:numFmt formatCode="0.00%" sourceLinked="1"/>
        <c:majorTickMark val="none"/>
        <c:minorTickMark val="none"/>
        <c:tickLblPos val="nextTo"/>
        <c:crossAx val="17754770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200" b="0" i="0" u="none" strike="noStrike" kern="1200" baseline="0">
                    <a:solidFill>
                      <a:srgbClr val="778495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科创板.xlsx!$J$410:$J$419</c:f>
              <c:strCache>
                <c:ptCount val="10"/>
                <c:pt idx="0">
                  <c:v>东方生物</c:v>
                </c:pt>
                <c:pt idx="1">
                  <c:v>安博通</c:v>
                </c:pt>
                <c:pt idx="2">
                  <c:v>振华新材</c:v>
                </c:pt>
                <c:pt idx="3">
                  <c:v>亚辉龙</c:v>
                </c:pt>
                <c:pt idx="4">
                  <c:v>热景生物</c:v>
                </c:pt>
                <c:pt idx="5">
                  <c:v>君实生物</c:v>
                </c:pt>
                <c:pt idx="6">
                  <c:v>奥精医疗</c:v>
                </c:pt>
                <c:pt idx="7">
                  <c:v>泽达易盛</c:v>
                </c:pt>
                <c:pt idx="8">
                  <c:v>安旭生物</c:v>
                </c:pt>
                <c:pt idx="9">
                  <c:v>*ST紫晶</c:v>
                </c:pt>
              </c:strCache>
            </c:strRef>
          </c:cat>
          <c:val>
            <c:numRef>
              <c:f>科创板.xlsx!$O$410:$O$419</c:f>
              <c:numCache>
                <c:formatCode>0.00%</c:formatCode>
                <c:ptCount val="10"/>
                <c:pt idx="0">
                  <c:v>-6.8387730597096394E-2</c:v>
                </c:pt>
                <c:pt idx="1">
                  <c:v>-7.7204798613654493E-2</c:v>
                </c:pt>
                <c:pt idx="2">
                  <c:v>-8.2862453907958003E-2</c:v>
                </c:pt>
                <c:pt idx="3">
                  <c:v>-9.6385542168674801E-2</c:v>
                </c:pt>
                <c:pt idx="4">
                  <c:v>-0.10397764223219901</c:v>
                </c:pt>
                <c:pt idx="5">
                  <c:v>-0.11871114622139101</c:v>
                </c:pt>
                <c:pt idx="6">
                  <c:v>-0.121590471607315</c:v>
                </c:pt>
                <c:pt idx="7">
                  <c:v>-0.14147760685877001</c:v>
                </c:pt>
                <c:pt idx="8">
                  <c:v>-0.146077321905459</c:v>
                </c:pt>
                <c:pt idx="9">
                  <c:v>-0.35389652839755997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D22-47E9-93F5-72B0E6323FF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3"/>
        <c:axId val="470008523"/>
        <c:axId val="394022265"/>
      </c:barChart>
      <c:catAx>
        <c:axId val="470008523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high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rgbClr val="778495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394022265"/>
        <c:crosses val="autoZero"/>
        <c:auto val="1"/>
        <c:lblAlgn val="ctr"/>
        <c:lblOffset val="100"/>
        <c:noMultiLvlLbl val="0"/>
      </c:catAx>
      <c:valAx>
        <c:axId val="394022265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extTo"/>
        <c:crossAx val="4700085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36637396692"/>
          <c:y val="0.19731527974608501"/>
          <c:w val="0.46812867084899301"/>
          <c:h val="0.57833819937191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5C7-4334-BA11-E2B03469DB01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5C7-4334-BA11-E2B03469DB01}"/>
              </c:ext>
            </c:extLst>
          </c:dPt>
          <c:dPt>
            <c:idx val="2"/>
            <c:bubble3D val="0"/>
            <c:spPr>
              <a:solidFill>
                <a:srgbClr val="DEEBF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5C7-4334-BA11-E2B03469DB01}"/>
              </c:ext>
            </c:extLst>
          </c:dPt>
          <c:dPt>
            <c:idx val="3"/>
            <c:bubble3D val="0"/>
            <c:spPr>
              <a:solidFill>
                <a:srgbClr val="9DC3E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5C7-4334-BA11-E2B03469DB01}"/>
              </c:ext>
            </c:extLst>
          </c:dPt>
          <c:dPt>
            <c:idx val="4"/>
            <c:bubble3D val="0"/>
            <c:spPr>
              <a:solidFill>
                <a:srgbClr val="76717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5C7-4334-BA11-E2B03469DB01}"/>
              </c:ext>
            </c:extLst>
          </c:dPt>
          <c:dPt>
            <c:idx val="5"/>
            <c:bubble3D val="0"/>
            <c:spPr>
              <a:solidFill>
                <a:srgbClr val="D0CE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5C7-4334-BA11-E2B03469DB01}"/>
              </c:ext>
            </c:extLst>
          </c:dPt>
          <c:dPt>
            <c:idx val="6"/>
            <c:bubble3D val="0"/>
            <c:spPr>
              <a:solidFill>
                <a:srgbClr val="18171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15C7-4334-BA11-E2B03469DB01}"/>
              </c:ext>
            </c:extLst>
          </c:dPt>
          <c:dPt>
            <c:idx val="7"/>
            <c:bubble3D val="0"/>
            <c:spPr>
              <a:solidFill>
                <a:srgbClr val="5B9B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15C7-4334-BA11-E2B03469DB01}"/>
              </c:ext>
            </c:extLst>
          </c:dPt>
          <c:dPt>
            <c:idx val="8"/>
            <c:bubble3D val="0"/>
            <c:spPr>
              <a:solidFill>
                <a:srgbClr val="43682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15C7-4334-BA11-E2B03469DB01}"/>
              </c:ext>
            </c:extLst>
          </c:dPt>
          <c:dPt>
            <c:idx val="9"/>
            <c:bubble3D val="0"/>
            <c:spPr>
              <a:solidFill>
                <a:srgbClr val="F1975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15C7-4334-BA11-E2B03469DB01}"/>
              </c:ext>
            </c:extLst>
          </c:dPt>
          <c:dPt>
            <c:idx val="10"/>
            <c:bubble3D val="0"/>
            <c:spPr>
              <a:solidFill>
                <a:srgbClr val="255E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15C7-4334-BA11-E2B03469DB01}"/>
              </c:ext>
            </c:extLst>
          </c:dPt>
          <c:dPt>
            <c:idx val="11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15C7-4334-BA11-E2B03469DB01}"/>
              </c:ext>
            </c:extLst>
          </c:dPt>
          <c:dPt>
            <c:idx val="12"/>
            <c:bubble3D val="0"/>
            <c:spPr>
              <a:solidFill>
                <a:schemeClr val="accent5">
                  <a:shade val="62941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15C7-4334-BA11-E2B03469DB01}"/>
              </c:ext>
            </c:extLst>
          </c:dPt>
          <c:dLbls>
            <c:dLbl>
              <c:idx val="0"/>
              <c:layout>
                <c:manualLayout>
                  <c:x val="0.13209626450389"/>
                  <c:y val="-1.94517614654068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5C7-4334-BA11-E2B03469DB01}"/>
                </c:ext>
              </c:extLst>
            </c:dLbl>
            <c:dLbl>
              <c:idx val="1"/>
              <c:layout>
                <c:manualLayout>
                  <c:x val="0.119711879882317"/>
                  <c:y val="4.749052181206660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5C7-4334-BA11-E2B03469DB01}"/>
                </c:ext>
              </c:extLst>
            </c:dLbl>
            <c:dLbl>
              <c:idx val="2"/>
              <c:layout>
                <c:manualLayout>
                  <c:x val="-5.47834026580096E-2"/>
                  <c:y val="9.291623832795639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5C7-4334-BA11-E2B03469DB01}"/>
                </c:ext>
              </c:extLst>
            </c:dLbl>
            <c:dLbl>
              <c:idx val="3"/>
              <c:layout>
                <c:manualLayout>
                  <c:x val="-0.10956680531601901"/>
                  <c:y val="3.09720794426520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5C7-4334-BA11-E2B03469DB01}"/>
                </c:ext>
              </c:extLst>
            </c:dLbl>
            <c:dLbl>
              <c:idx val="4"/>
              <c:layout>
                <c:manualLayout>
                  <c:x val="-0.11565385005579799"/>
                  <c:y val="1.85832476655913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5C7-4334-BA11-E2B03469DB01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5C7-4334-BA11-E2B03469DB01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5C7-4334-BA11-E2B03469DB01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5C7-4334-BA11-E2B03469DB01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5C7-4334-BA11-E2B03469DB01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5C7-4334-BA11-E2B03469DB01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5C7-4334-BA11-E2B03469DB01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5C7-4334-BA11-E2B03469DB01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5C7-4334-BA11-E2B03469DB0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lang="zh-CN" sz="1200" b="1" i="0" u="none" strike="noStrike" kern="1200" baseline="0">
                    <a:solidFill>
                      <a:srgbClr val="698ED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'[pevc-投融事件.xlsx]Sheet3'!$H$22:$H$34</c:f>
              <c:strCache>
                <c:ptCount val="13"/>
                <c:pt idx="0">
                  <c:v>高端制造</c:v>
                </c:pt>
                <c:pt idx="1">
                  <c:v>企业服务</c:v>
                </c:pt>
                <c:pt idx="2">
                  <c:v>医疗健康</c:v>
                </c:pt>
                <c:pt idx="3">
                  <c:v>汽车交通</c:v>
                </c:pt>
                <c:pt idx="4">
                  <c:v>智能硬件</c:v>
                </c:pt>
                <c:pt idx="5">
                  <c:v>传统产业</c:v>
                </c:pt>
                <c:pt idx="6">
                  <c:v>文化传媒</c:v>
                </c:pt>
                <c:pt idx="7">
                  <c:v>金融服务</c:v>
                </c:pt>
                <c:pt idx="8">
                  <c:v>电子商务</c:v>
                </c:pt>
                <c:pt idx="9">
                  <c:v>工具软件</c:v>
                </c:pt>
                <c:pt idx="10">
                  <c:v>互联网及电信服务</c:v>
                </c:pt>
                <c:pt idx="11">
                  <c:v>农业</c:v>
                </c:pt>
                <c:pt idx="12">
                  <c:v>游戏</c:v>
                </c:pt>
              </c:strCache>
            </c:strRef>
          </c:cat>
          <c:val>
            <c:numRef>
              <c:f>'[pevc-投融事件.xlsx]Sheet3'!$I$22:$I$34</c:f>
              <c:numCache>
                <c:formatCode>General</c:formatCode>
                <c:ptCount val="13"/>
                <c:pt idx="0">
                  <c:v>31</c:v>
                </c:pt>
                <c:pt idx="1">
                  <c:v>18</c:v>
                </c:pt>
                <c:pt idx="2">
                  <c:v>16</c:v>
                </c:pt>
                <c:pt idx="3">
                  <c:v>11</c:v>
                </c:pt>
                <c:pt idx="4">
                  <c:v>9</c:v>
                </c:pt>
                <c:pt idx="5">
                  <c:v>7</c:v>
                </c:pt>
                <c:pt idx="6">
                  <c:v>4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15C7-4334-BA11-E2B03469DB0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250359913750399"/>
          <c:y val="0.21420493202830701"/>
          <c:w val="0.46812867084899301"/>
          <c:h val="0.578338199371915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rgbClr val="00B0F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6F4A-4A0B-AA14-804B119B956F}"/>
              </c:ext>
            </c:extLst>
          </c:dPt>
          <c:dPt>
            <c:idx val="1"/>
            <c:bubble3D val="0"/>
            <c:spPr>
              <a:solidFill>
                <a:srgbClr val="0070C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6F4A-4A0B-AA14-804B119B956F}"/>
              </c:ext>
            </c:extLst>
          </c:dPt>
          <c:dPt>
            <c:idx val="2"/>
            <c:bubble3D val="0"/>
            <c:spPr>
              <a:solidFill>
                <a:srgbClr val="DEEBF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6F4A-4A0B-AA14-804B119B956F}"/>
              </c:ext>
            </c:extLst>
          </c:dPt>
          <c:dPt>
            <c:idx val="3"/>
            <c:bubble3D val="0"/>
            <c:spPr>
              <a:solidFill>
                <a:srgbClr val="9DC3E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6F4A-4A0B-AA14-804B119B956F}"/>
              </c:ext>
            </c:extLst>
          </c:dPt>
          <c:dPt>
            <c:idx val="4"/>
            <c:bubble3D val="0"/>
            <c:spPr>
              <a:solidFill>
                <a:srgbClr val="76717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6F4A-4A0B-AA14-804B119B956F}"/>
              </c:ext>
            </c:extLst>
          </c:dPt>
          <c:dPt>
            <c:idx val="5"/>
            <c:bubble3D val="0"/>
            <c:spPr>
              <a:solidFill>
                <a:srgbClr val="D0CECE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6F4A-4A0B-AA14-804B119B956F}"/>
              </c:ext>
            </c:extLst>
          </c:dPt>
          <c:dPt>
            <c:idx val="6"/>
            <c:bubble3D val="0"/>
            <c:spPr>
              <a:solidFill>
                <a:srgbClr val="181717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6F4A-4A0B-AA14-804B119B956F}"/>
              </c:ext>
            </c:extLst>
          </c:dPt>
          <c:dPt>
            <c:idx val="7"/>
            <c:bubble3D val="0"/>
            <c:spPr>
              <a:solidFill>
                <a:srgbClr val="5B9BD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6F4A-4A0B-AA14-804B119B956F}"/>
              </c:ext>
            </c:extLst>
          </c:dPt>
          <c:dPt>
            <c:idx val="8"/>
            <c:bubble3D val="0"/>
            <c:spPr>
              <a:solidFill>
                <a:srgbClr val="43682B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6F4A-4A0B-AA14-804B119B956F}"/>
              </c:ext>
            </c:extLst>
          </c:dPt>
          <c:dPt>
            <c:idx val="9"/>
            <c:bubble3D val="0"/>
            <c:spPr>
              <a:solidFill>
                <a:srgbClr val="F1975A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6F4A-4A0B-AA14-804B119B956F}"/>
              </c:ext>
            </c:extLst>
          </c:dPt>
          <c:dPt>
            <c:idx val="10"/>
            <c:bubble3D val="0"/>
            <c:spPr>
              <a:solidFill>
                <a:srgbClr val="255E9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5-6F4A-4A0B-AA14-804B119B956F}"/>
              </c:ext>
            </c:extLst>
          </c:dPt>
          <c:dPt>
            <c:idx val="11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7-6F4A-4A0B-AA14-804B119B956F}"/>
              </c:ext>
            </c:extLst>
          </c:dPt>
          <c:dPt>
            <c:idx val="12"/>
            <c:bubble3D val="0"/>
            <c:spPr>
              <a:solidFill>
                <a:schemeClr val="accent5">
                  <a:shade val="62941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9-6F4A-4A0B-AA14-804B119B956F}"/>
              </c:ext>
            </c:extLst>
          </c:dPt>
          <c:dLbls>
            <c:dLbl>
              <c:idx val="0"/>
              <c:layout>
                <c:manualLayout>
                  <c:x val="0.117877097605738"/>
                  <c:y val="-2.5625336489148401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4A-4A0B-AA14-804B119B956F}"/>
                </c:ext>
              </c:extLst>
            </c:dLbl>
            <c:dLbl>
              <c:idx val="1"/>
              <c:layout>
                <c:manualLayout>
                  <c:x val="-0.114101592115239"/>
                  <c:y val="5.7872968119463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F4A-4A0B-AA14-804B119B956F}"/>
                </c:ext>
              </c:extLst>
            </c:dLbl>
            <c:dLbl>
              <c:idx val="2"/>
              <c:layout>
                <c:manualLayout>
                  <c:x val="-0.116376042456406"/>
                  <c:y val="-4.0424728373120199E-4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F4A-4A0B-AA14-804B119B956F}"/>
                </c:ext>
              </c:extLst>
            </c:dLbl>
            <c:dLbl>
              <c:idx val="3"/>
              <c:layout>
                <c:manualLayout>
                  <c:x val="-0.103866565579985"/>
                  <c:y val="-6.0124195594467002E-2"/>
                </c:manualLayout>
              </c:layout>
              <c:tx>
                <c:rich>
                  <a:bodyPr/>
                  <a:lstStyle/>
                  <a:p>
                    <a:r>
                      <a:rPr lang="zh-CN" altLang="en-US"/>
                      <a:t>医疗健康</a:t>
                    </a:r>
                  </a:p>
                  <a:p>
                    <a:r>
                      <a:rPr lang="zh-CN" altLang="en-US"/>
                      <a:t> </a:t>
                    </a:r>
                    <a:r>
                      <a:rPr lang="en-US" altLang="zh-CN"/>
                      <a:t>5%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separator>
</c:separator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6F4A-4A0B-AA14-804B119B956F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6F4A-4A0B-AA14-804B119B956F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6F4A-4A0B-AA14-804B119B956F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F4A-4A0B-AA14-804B119B956F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6F4A-4A0B-AA14-804B119B956F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6F4A-4A0B-AA14-804B119B956F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6F4A-4A0B-AA14-804B119B956F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6F4A-4A0B-AA14-804B119B956F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6F4A-4A0B-AA14-804B119B956F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6F4A-4A0B-AA14-804B119B956F}"/>
                </c:ext>
              </c:extLst>
            </c:dLbl>
            <c:numFmt formatCode="0%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200" b="1" i="0" u="none" strike="noStrike" kern="1200" baseline="0">
                    <a:solidFill>
                      <a:srgbClr val="698ED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  <a:endParaRPr lang="zh-CN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eparator>
</c:separator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'[pevc-投融事件.xlsx]Sheet3'!$M$5:$M$17</c:f>
              <c:strCache>
                <c:ptCount val="13"/>
                <c:pt idx="0">
                  <c:v>高端制造</c:v>
                </c:pt>
                <c:pt idx="1">
                  <c:v>金融服务</c:v>
                </c:pt>
                <c:pt idx="2">
                  <c:v>企业服务</c:v>
                </c:pt>
                <c:pt idx="3">
                  <c:v>医疗健康</c:v>
                </c:pt>
                <c:pt idx="4">
                  <c:v>工具软件</c:v>
                </c:pt>
                <c:pt idx="5">
                  <c:v>汽车交通</c:v>
                </c:pt>
                <c:pt idx="6">
                  <c:v>传统产业</c:v>
                </c:pt>
                <c:pt idx="7">
                  <c:v>智能硬件</c:v>
                </c:pt>
                <c:pt idx="8">
                  <c:v>游戏</c:v>
                </c:pt>
                <c:pt idx="9">
                  <c:v>文化传媒</c:v>
                </c:pt>
                <c:pt idx="10">
                  <c:v>互联网及电信服务</c:v>
                </c:pt>
                <c:pt idx="11">
                  <c:v>电子商务</c:v>
                </c:pt>
                <c:pt idx="12">
                  <c:v>农业</c:v>
                </c:pt>
              </c:strCache>
            </c:strRef>
          </c:cat>
          <c:val>
            <c:numRef>
              <c:f>'[pevc-投融事件.xlsx]Sheet3'!$N$5:$N$17</c:f>
              <c:numCache>
                <c:formatCode>General</c:formatCode>
                <c:ptCount val="13"/>
                <c:pt idx="0">
                  <c:v>111.63</c:v>
                </c:pt>
                <c:pt idx="1">
                  <c:v>23.6</c:v>
                </c:pt>
                <c:pt idx="2">
                  <c:v>23.59</c:v>
                </c:pt>
                <c:pt idx="3">
                  <c:v>13.762600000000001</c:v>
                </c:pt>
                <c:pt idx="4">
                  <c:v>9.99</c:v>
                </c:pt>
                <c:pt idx="5">
                  <c:v>7.62</c:v>
                </c:pt>
                <c:pt idx="6">
                  <c:v>4.26</c:v>
                </c:pt>
                <c:pt idx="7">
                  <c:v>2.649</c:v>
                </c:pt>
                <c:pt idx="8">
                  <c:v>1.26</c:v>
                </c:pt>
                <c:pt idx="9">
                  <c:v>0.1</c:v>
                </c:pt>
                <c:pt idx="10">
                  <c:v>0.02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6F4A-4A0B-AA14-804B119B95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52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/>
      </a:pPr>
      <a:endParaRPr lang="zh-CN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3748404203083601E-2"/>
          <c:y val="4.2653803933391903E-2"/>
          <c:w val="0.726161249140725"/>
          <c:h val="0.818675388389206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numFmt formatCode="#,##0.00_);[Red]\(#,##0.00\)" sourceLinked="0"/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'[pevc-投融事件.xlsx]Sheet4'!$G$6:$G$12</c:f>
              <c:strCache>
                <c:ptCount val="7"/>
                <c:pt idx="0">
                  <c:v>Angel</c:v>
                </c:pt>
                <c:pt idx="1">
                  <c:v>Pre-A</c:v>
                </c:pt>
                <c:pt idx="2">
                  <c:v>A</c:v>
                </c:pt>
                <c:pt idx="3">
                  <c:v>B</c:v>
                </c:pt>
                <c:pt idx="4">
                  <c:v>C</c:v>
                </c:pt>
                <c:pt idx="5">
                  <c:v>D</c:v>
                </c:pt>
                <c:pt idx="6">
                  <c:v>Strategy</c:v>
                </c:pt>
              </c:strCache>
            </c:strRef>
          </c:cat>
          <c:val>
            <c:numRef>
              <c:f>'[pevc-投融事件.xlsx]Sheet4'!$H$6:$H$12</c:f>
              <c:numCache>
                <c:formatCode>General</c:formatCode>
                <c:ptCount val="7"/>
                <c:pt idx="0">
                  <c:v>0.02</c:v>
                </c:pt>
                <c:pt idx="1">
                  <c:v>3.8</c:v>
                </c:pt>
                <c:pt idx="2">
                  <c:v>95.59</c:v>
                </c:pt>
                <c:pt idx="3">
                  <c:v>9.9990000000000006</c:v>
                </c:pt>
                <c:pt idx="4">
                  <c:v>4</c:v>
                </c:pt>
                <c:pt idx="5">
                  <c:v>35.0426</c:v>
                </c:pt>
                <c:pt idx="6">
                  <c:v>50.03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B7-4630-A14C-A37D00556EE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433333452"/>
        <c:axId val="746568612"/>
      </c:barChart>
      <c:catAx>
        <c:axId val="433333452"/>
        <c:scaling>
          <c:orientation val="maxMin"/>
        </c:scaling>
        <c:delete val="1"/>
        <c:axPos val="l"/>
        <c:numFmt formatCode="General" sourceLinked="0"/>
        <c:majorTickMark val="none"/>
        <c:minorTickMark val="none"/>
        <c:tickLblPos val="nextTo"/>
        <c:crossAx val="746568612"/>
        <c:crosses val="autoZero"/>
        <c:auto val="1"/>
        <c:lblAlgn val="ctr"/>
        <c:lblOffset val="100"/>
        <c:noMultiLvlLbl val="0"/>
      </c:catAx>
      <c:valAx>
        <c:axId val="746568612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4333334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200"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283723522853999"/>
          <c:y val="5.1177072671443197E-3"/>
          <c:w val="0.78368171683389098"/>
          <c:h val="0.85025588536335694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5357E2"/>
            </a:solidFill>
            <a:ln>
              <a:noFill/>
            </a:ln>
            <a:effectLst/>
          </c:spPr>
          <c:invertIfNegative val="0"/>
          <c:dLbls>
            <c:dLbl>
              <c:idx val="0"/>
              <c:tx>
                <c:rich>
                  <a:bodyPr/>
                  <a:lstStyle/>
                  <a:p>
                    <a:r>
                      <a:rPr lang="en-US" altLang="zh-CN"/>
                      <a:t>2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CCC-4BBD-A36F-A58538114D7C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r>
                      <a:rPr lang="en-US" altLang="zh-CN"/>
                      <a:t>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CCC-4BBD-A36F-A58538114D7C}"/>
                </c:ext>
              </c:extLst>
            </c:dLbl>
            <c:dLbl>
              <c:idx val="2"/>
              <c:tx>
                <c:rich>
                  <a:bodyPr/>
                  <a:lstStyle/>
                  <a:p>
                    <a:r>
                      <a:rPr lang="en-US" altLang="zh-CN"/>
                      <a:t>20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CCC-4BBD-A36F-A58538114D7C}"/>
                </c:ext>
              </c:extLst>
            </c:dLbl>
            <c:dLbl>
              <c:idx val="3"/>
              <c:layout>
                <c:manualLayout>
                  <c:x val="1.9509476031215199E-3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 altLang="zh-CN"/>
                      <a:t>15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CCC-4BBD-A36F-A58538114D7C}"/>
                </c:ext>
              </c:extLst>
            </c:dLbl>
            <c:dLbl>
              <c:idx val="4"/>
              <c:tx>
                <c:rich>
                  <a:bodyPr/>
                  <a:lstStyle/>
                  <a:p>
                    <a:r>
                      <a:rPr lang="en-US" altLang="zh-CN"/>
                      <a:t>11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CCC-4BBD-A36F-A58538114D7C}"/>
                </c:ext>
              </c:extLst>
            </c:dLbl>
            <c:dLbl>
              <c:idx val="5"/>
              <c:tx>
                <c:rich>
                  <a:bodyPr/>
                  <a:lstStyle/>
                  <a:p>
                    <a:r>
                      <a:rPr lang="en-US" altLang="zh-CN"/>
                      <a:t>9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CCC-4BBD-A36F-A58538114D7C}"/>
                </c:ext>
              </c:extLst>
            </c:dLbl>
            <c:dLbl>
              <c:idx val="6"/>
              <c:tx>
                <c:rich>
                  <a:bodyPr/>
                  <a:lstStyle/>
                  <a:p>
                    <a:r>
                      <a:rPr lang="en-US" altLang="zh-CN"/>
                      <a:t>40</a:t>
                    </a:r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CCC-4BBD-A36F-A58538114D7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0" vertOverflow="ellipsis" vert="horz" wrap="square" lIns="38100" tIns="19050" rIns="38100" bIns="19050" anchor="ctr" anchorCtr="1"/>
              <a:lstStyle/>
              <a:p>
                <a:pPr>
                  <a:defRPr lang="zh-CN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微软雅黑" panose="020B0503020204020204" pitchFamily="34" charset="-122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'[pevc-投融事件.xlsx]Sheet4'!$E$16:$E$22</c:f>
              <c:strCache>
                <c:ptCount val="7"/>
                <c:pt idx="0">
                  <c:v>Angel</c:v>
                </c:pt>
                <c:pt idx="1">
                  <c:v>Pre-A</c:v>
                </c:pt>
                <c:pt idx="2">
                  <c:v>A</c:v>
                </c:pt>
                <c:pt idx="3">
                  <c:v>B</c:v>
                </c:pt>
                <c:pt idx="4">
                  <c:v>C</c:v>
                </c:pt>
                <c:pt idx="5">
                  <c:v>D</c:v>
                </c:pt>
                <c:pt idx="6">
                  <c:v>Strategy</c:v>
                </c:pt>
              </c:strCache>
            </c:strRef>
          </c:cat>
          <c:val>
            <c:numRef>
              <c:f>'[pevc-投融事件.xlsx]Sheet4'!$F$16:$F$22</c:f>
              <c:numCache>
                <c:formatCode>General</c:formatCode>
                <c:ptCount val="7"/>
                <c:pt idx="0">
                  <c:v>-2</c:v>
                </c:pt>
                <c:pt idx="1">
                  <c:v>-9</c:v>
                </c:pt>
                <c:pt idx="2">
                  <c:v>-20</c:v>
                </c:pt>
                <c:pt idx="3">
                  <c:v>-15</c:v>
                </c:pt>
                <c:pt idx="4">
                  <c:v>-11</c:v>
                </c:pt>
                <c:pt idx="5">
                  <c:v>-9</c:v>
                </c:pt>
                <c:pt idx="6">
                  <c:v>-40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CCC-4BBD-A36F-A58538114D7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868987714"/>
        <c:axId val="173592884"/>
      </c:barChart>
      <c:catAx>
        <c:axId val="868987714"/>
        <c:scaling>
          <c:orientation val="maxMin"/>
        </c:scaling>
        <c:delete val="0"/>
        <c:axPos val="l"/>
        <c:numFmt formatCode="General" sourceLinked="0"/>
        <c:majorTickMark val="none"/>
        <c:minorTickMark val="none"/>
        <c:tickLblPos val="low"/>
        <c:spPr>
          <a:noFill/>
          <a:ln w="9525" cap="flat" cmpd="sng" algn="ctr">
            <a:noFill/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173592884"/>
        <c:crosses val="autoZero"/>
        <c:auto val="1"/>
        <c:lblAlgn val="ctr"/>
        <c:lblOffset val="100"/>
        <c:noMultiLvlLbl val="0"/>
      </c:catAx>
      <c:valAx>
        <c:axId val="173592884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  <a:sym typeface="微软雅黑" panose="020B0503020204020204" pitchFamily="34" charset="-122"/>
              </a:defRPr>
            </a:pPr>
            <a:endParaRPr lang="zh-CN"/>
          </a:p>
        </c:txPr>
        <c:crossAx val="86898771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200">
          <a:latin typeface="微软雅黑" panose="020B0503020204020204" pitchFamily="34" charset="-122"/>
          <a:ea typeface="微软雅黑" panose="020B0503020204020204" pitchFamily="34" charset="-122"/>
          <a:cs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r>
              <a:rPr lang="en-US" dirty="0"/>
              <a:t>2021</a:t>
            </a:r>
            <a:r>
              <a:rPr lang="zh-CN" dirty="0"/>
              <a:t>年</a:t>
            </a:r>
            <a:r>
              <a:rPr lang="en-US" altLang="zh-CN" dirty="0"/>
              <a:t>5</a:t>
            </a:r>
            <a:r>
              <a:rPr lang="zh-CN" dirty="0"/>
              <a:t>月</a:t>
            </a:r>
            <a:r>
              <a:rPr lang="en-US" dirty="0"/>
              <a:t>-2022</a:t>
            </a:r>
            <a:r>
              <a:rPr lang="zh-CN" dirty="0"/>
              <a:t>年</a:t>
            </a:r>
            <a:r>
              <a:rPr lang="en-US" altLang="zh-CN" dirty="0"/>
              <a:t>5</a:t>
            </a:r>
            <a:r>
              <a:rPr lang="zh-CN" dirty="0"/>
              <a:t>月</a:t>
            </a:r>
            <a:r>
              <a:rPr lang="en-US" dirty="0"/>
              <a:t>A</a:t>
            </a:r>
            <a:r>
              <a:rPr lang="zh-CN" dirty="0"/>
              <a:t>股</a:t>
            </a:r>
            <a:r>
              <a:rPr lang="en-US" dirty="0"/>
              <a:t>IPO</a:t>
            </a:r>
            <a:r>
              <a:rPr lang="zh-CN" dirty="0"/>
              <a:t>情况及退出基金数量</a:t>
            </a:r>
          </a:p>
        </c:rich>
      </c:tx>
      <c:layout>
        <c:manualLayout>
          <c:xMode val="edge"/>
          <c:yMode val="edge"/>
          <c:x val="0.2586471272281269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8.3998173654488306E-2"/>
          <c:y val="0.17683160927545"/>
          <c:w val="0.83531215468015096"/>
          <c:h val="0.72286524559381904"/>
        </c:manualLayout>
      </c:layout>
      <c:areaChart>
        <c:grouping val="standard"/>
        <c:varyColors val="0"/>
        <c:ser>
          <c:idx val="1"/>
          <c:order val="1"/>
          <c:tx>
            <c:strRef>
              <c:f>数据汇总!$C$1</c:f>
              <c:strCache>
                <c:ptCount val="1"/>
                <c:pt idx="0">
                  <c:v>募集资金（亿元）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dLbls>
            <c:dLbl>
              <c:idx val="0"/>
              <c:layout>
                <c:manualLayout>
                  <c:x val="4.7759000734753703E-3"/>
                  <c:y val="-0.261386562362471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960-4BAA-BB5F-6CEF6CE09981}"/>
                </c:ext>
              </c:extLst>
            </c:dLbl>
            <c:dLbl>
              <c:idx val="1"/>
              <c:layout>
                <c:manualLayout>
                  <c:x val="-3.1594415870683699E-3"/>
                  <c:y val="-0.18755550045072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960-4BAA-BB5F-6CEF6CE09981}"/>
                </c:ext>
              </c:extLst>
            </c:dLbl>
            <c:dLbl>
              <c:idx val="2"/>
              <c:layout>
                <c:manualLayout>
                  <c:x val="0"/>
                  <c:y val="-9.681643177628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960-4BAA-BB5F-6CEF6CE09981}"/>
                </c:ext>
              </c:extLst>
            </c:dLbl>
            <c:dLbl>
              <c:idx val="3"/>
              <c:layout>
                <c:manualLayout>
                  <c:x val="1.9103600293901501E-3"/>
                  <c:y val="-0.15677093823262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960-4BAA-BB5F-6CEF6CE09981}"/>
                </c:ext>
              </c:extLst>
            </c:dLbl>
            <c:dLbl>
              <c:idx val="4"/>
              <c:layout>
                <c:manualLayout>
                  <c:x val="2.4246877296106098E-3"/>
                  <c:y val="-0.10243097597674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960-4BAA-BB5F-6CEF6CE09981}"/>
                </c:ext>
              </c:extLst>
            </c:dLbl>
            <c:dLbl>
              <c:idx val="5"/>
              <c:layout>
                <c:manualLayout>
                  <c:x val="-2.5716385011021999E-3"/>
                  <c:y val="-0.122446546940077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960-4BAA-BB5F-6CEF6CE09981}"/>
                </c:ext>
              </c:extLst>
            </c:dLbl>
            <c:dLbl>
              <c:idx val="6"/>
              <c:layout>
                <c:manualLayout>
                  <c:x val="6.1719324026451097E-3"/>
                  <c:y val="-0.1120870411262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960-4BAA-BB5F-6CEF6CE09981}"/>
                </c:ext>
              </c:extLst>
            </c:dLbl>
            <c:dLbl>
              <c:idx val="7"/>
              <c:layout>
                <c:manualLayout>
                  <c:x val="2.4540778839088801E-2"/>
                  <c:y val="-0.286364392918196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2960-4BAA-BB5F-6CEF6CE09981}"/>
                </c:ext>
              </c:extLst>
            </c:dLbl>
            <c:dLbl>
              <c:idx val="8"/>
              <c:layout>
                <c:manualLayout>
                  <c:x val="6.0249816311535604E-3"/>
                  <c:y val="-0.296634414053592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2960-4BAA-BB5F-6CEF6CE09981}"/>
                </c:ext>
              </c:extLst>
            </c:dLbl>
            <c:dLbl>
              <c:idx val="9"/>
              <c:layout>
                <c:manualLayout>
                  <c:x val="4.40852314474651E-3"/>
                  <c:y val="-0.1549062908420499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2960-4BAA-BB5F-6CEF6CE09981}"/>
                </c:ext>
              </c:extLst>
            </c:dLbl>
            <c:dLbl>
              <c:idx val="10"/>
              <c:layout>
                <c:manualLayout>
                  <c:x val="1.4695077149155E-3"/>
                  <c:y val="-0.1394156617578450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2960-4BAA-BB5F-6CEF6CE09981}"/>
                </c:ext>
              </c:extLst>
            </c:dLbl>
            <c:dLbl>
              <c:idx val="11"/>
              <c:layout>
                <c:manualLayout>
                  <c:x val="-4.40852314474651E-3"/>
                  <c:y val="-0.2981946098709459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2960-4BAA-BB5F-6CEF6CE09981}"/>
                </c:ext>
              </c:extLst>
            </c:dLbl>
            <c:dLbl>
              <c:idx val="12"/>
              <c:layout>
                <c:manualLayout>
                  <c:x val="1.93240264511387E-2"/>
                  <c:y val="-7.10174529345069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2960-4BAA-BB5F-6CEF6CE099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overflow" horzOverflow="overflow" vert="horz" wrap="square" lIns="38100" tIns="19050" rIns="38100" bIns="19050" anchor="t" anchorCtr="0">
                <a:spAutoFit/>
              </a:bodyPr>
              <a:lstStyle/>
              <a:p>
                <a:pPr>
                  <a:defRPr lang="zh-CN"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数据汇总!$A$39:$A$51</c:f>
              <c:numCache>
                <c:formatCode>yyyy/mm</c:formatCode>
                <c:ptCount val="13"/>
                <c:pt idx="0">
                  <c:v>44344</c:v>
                </c:pt>
                <c:pt idx="1">
                  <c:v>44348</c:v>
                </c:pt>
                <c:pt idx="2">
                  <c:v>44408</c:v>
                </c:pt>
                <c:pt idx="3">
                  <c:v>44439</c:v>
                </c:pt>
                <c:pt idx="4">
                  <c:v>44440</c:v>
                </c:pt>
                <c:pt idx="5">
                  <c:v>44500</c:v>
                </c:pt>
                <c:pt idx="6">
                  <c:v>44530</c:v>
                </c:pt>
                <c:pt idx="7">
                  <c:v>44561</c:v>
                </c:pt>
                <c:pt idx="8">
                  <c:v>44592</c:v>
                </c:pt>
                <c:pt idx="9">
                  <c:v>44593</c:v>
                </c:pt>
                <c:pt idx="10">
                  <c:v>44621</c:v>
                </c:pt>
                <c:pt idx="11">
                  <c:v>44652</c:v>
                </c:pt>
                <c:pt idx="12">
                  <c:v>44682</c:v>
                </c:pt>
              </c:numCache>
            </c:numRef>
          </c:cat>
          <c:val>
            <c:numRef>
              <c:f>数据汇总!$C$39:$C$51</c:f>
              <c:numCache>
                <c:formatCode>0</c:formatCode>
                <c:ptCount val="13"/>
                <c:pt idx="0">
                  <c:v>958</c:v>
                </c:pt>
                <c:pt idx="1">
                  <c:v>561.45000000000005</c:v>
                </c:pt>
                <c:pt idx="2">
                  <c:v>287.82</c:v>
                </c:pt>
                <c:pt idx="3">
                  <c:v>914.95640000000003</c:v>
                </c:pt>
                <c:pt idx="4">
                  <c:v>315.5</c:v>
                </c:pt>
                <c:pt idx="5">
                  <c:v>394.46620000000001</c:v>
                </c:pt>
                <c:pt idx="6">
                  <c:v>381.78</c:v>
                </c:pt>
                <c:pt idx="7">
                  <c:v>861.7</c:v>
                </c:pt>
                <c:pt idx="8">
                  <c:v>1092.1475</c:v>
                </c:pt>
                <c:pt idx="9">
                  <c:v>205.92599999999999</c:v>
                </c:pt>
                <c:pt idx="10">
                  <c:v>500.17430000000002</c:v>
                </c:pt>
                <c:pt idx="11">
                  <c:v>791</c:v>
                </c:pt>
                <c:pt idx="12">
                  <c:v>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2960-4BAA-BB5F-6CEF6CE099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751323792"/>
        <c:axId val="751325104"/>
      </c:areaChart>
      <c:lineChart>
        <c:grouping val="standard"/>
        <c:varyColors val="0"/>
        <c:ser>
          <c:idx val="0"/>
          <c:order val="0"/>
          <c:tx>
            <c:strRef>
              <c:f>数据汇总!$B$1</c:f>
              <c:strCache>
                <c:ptCount val="1"/>
                <c:pt idx="0">
                  <c:v>IPO数量</c:v>
                </c:pt>
              </c:strCache>
            </c:strRef>
          </c:tx>
          <c:spPr>
            <a:ln w="19050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layout>
                <c:manualLayout>
                  <c:x val="-2.2828860205846901E-2"/>
                  <c:y val="2.8241429382552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2960-4BAA-BB5F-6CEF6CE099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200" b="0" i="0" u="none" strike="noStrike" kern="1200" baseline="0">
                    <a:solidFill>
                      <a:srgbClr val="417EC1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数据汇总!$A$39:$A$51</c:f>
              <c:numCache>
                <c:formatCode>yyyy/mm</c:formatCode>
                <c:ptCount val="13"/>
                <c:pt idx="0">
                  <c:v>44344</c:v>
                </c:pt>
                <c:pt idx="1">
                  <c:v>44348</c:v>
                </c:pt>
                <c:pt idx="2">
                  <c:v>44408</c:v>
                </c:pt>
                <c:pt idx="3">
                  <c:v>44439</c:v>
                </c:pt>
                <c:pt idx="4">
                  <c:v>44440</c:v>
                </c:pt>
                <c:pt idx="5">
                  <c:v>44500</c:v>
                </c:pt>
                <c:pt idx="6">
                  <c:v>44530</c:v>
                </c:pt>
                <c:pt idx="7">
                  <c:v>44561</c:v>
                </c:pt>
                <c:pt idx="8">
                  <c:v>44592</c:v>
                </c:pt>
                <c:pt idx="9">
                  <c:v>44593</c:v>
                </c:pt>
                <c:pt idx="10">
                  <c:v>44621</c:v>
                </c:pt>
                <c:pt idx="11">
                  <c:v>44652</c:v>
                </c:pt>
                <c:pt idx="12">
                  <c:v>44682</c:v>
                </c:pt>
              </c:numCache>
            </c:numRef>
          </c:cat>
          <c:val>
            <c:numRef>
              <c:f>数据汇总!$B$39:$B$51</c:f>
              <c:numCache>
                <c:formatCode>General</c:formatCode>
                <c:ptCount val="13"/>
                <c:pt idx="0">
                  <c:v>41</c:v>
                </c:pt>
                <c:pt idx="1">
                  <c:v>49</c:v>
                </c:pt>
                <c:pt idx="2">
                  <c:v>48</c:v>
                </c:pt>
                <c:pt idx="3">
                  <c:v>40</c:v>
                </c:pt>
                <c:pt idx="4">
                  <c:v>40</c:v>
                </c:pt>
                <c:pt idx="5">
                  <c:v>32</c:v>
                </c:pt>
                <c:pt idx="6">
                  <c:v>47</c:v>
                </c:pt>
                <c:pt idx="7">
                  <c:v>45</c:v>
                </c:pt>
                <c:pt idx="8">
                  <c:v>32</c:v>
                </c:pt>
                <c:pt idx="9">
                  <c:v>17</c:v>
                </c:pt>
                <c:pt idx="10">
                  <c:v>37</c:v>
                </c:pt>
                <c:pt idx="11">
                  <c:v>36</c:v>
                </c:pt>
                <c:pt idx="12">
                  <c:v>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2960-4BAA-BB5F-6CEF6CE09981}"/>
            </c:ext>
          </c:extLst>
        </c:ser>
        <c:ser>
          <c:idx val="2"/>
          <c:order val="2"/>
          <c:tx>
            <c:strRef>
              <c:f>数据汇总!$D$1</c:f>
              <c:strCache>
                <c:ptCount val="1"/>
                <c:pt idx="0">
                  <c:v>退出基金数量</c:v>
                </c:pt>
              </c:strCache>
            </c:strRef>
          </c:tx>
          <c:spPr>
            <a:ln w="19050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12"/>
              <c:layout>
                <c:manualLayout>
                  <c:x val="1.66054371785452E-2"/>
                  <c:y val="-5.3050397877984099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2960-4BAA-BB5F-6CEF6CE099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200" b="0" i="0" u="none" strike="noStrike" kern="1200" baseline="0">
                    <a:solidFill>
                      <a:srgbClr val="00B0F0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数据汇总!$A$39:$A$51</c:f>
              <c:numCache>
                <c:formatCode>yyyy/mm</c:formatCode>
                <c:ptCount val="13"/>
                <c:pt idx="0">
                  <c:v>44344</c:v>
                </c:pt>
                <c:pt idx="1">
                  <c:v>44348</c:v>
                </c:pt>
                <c:pt idx="2">
                  <c:v>44408</c:v>
                </c:pt>
                <c:pt idx="3">
                  <c:v>44439</c:v>
                </c:pt>
                <c:pt idx="4">
                  <c:v>44440</c:v>
                </c:pt>
                <c:pt idx="5">
                  <c:v>44500</c:v>
                </c:pt>
                <c:pt idx="6">
                  <c:v>44530</c:v>
                </c:pt>
                <c:pt idx="7">
                  <c:v>44561</c:v>
                </c:pt>
                <c:pt idx="8">
                  <c:v>44592</c:v>
                </c:pt>
                <c:pt idx="9">
                  <c:v>44593</c:v>
                </c:pt>
                <c:pt idx="10">
                  <c:v>44621</c:v>
                </c:pt>
                <c:pt idx="11">
                  <c:v>44652</c:v>
                </c:pt>
                <c:pt idx="12">
                  <c:v>44682</c:v>
                </c:pt>
              </c:numCache>
            </c:numRef>
          </c:cat>
          <c:val>
            <c:numRef>
              <c:f>数据汇总!$D$39:$D$51</c:f>
              <c:numCache>
                <c:formatCode>0</c:formatCode>
                <c:ptCount val="13"/>
                <c:pt idx="0">
                  <c:v>155</c:v>
                </c:pt>
                <c:pt idx="1">
                  <c:v>87</c:v>
                </c:pt>
                <c:pt idx="2">
                  <c:v>236</c:v>
                </c:pt>
                <c:pt idx="3">
                  <c:v>212</c:v>
                </c:pt>
                <c:pt idx="4">
                  <c:v>151</c:v>
                </c:pt>
                <c:pt idx="5">
                  <c:v>125</c:v>
                </c:pt>
                <c:pt idx="6">
                  <c:v>16</c:v>
                </c:pt>
                <c:pt idx="7">
                  <c:v>52</c:v>
                </c:pt>
                <c:pt idx="8">
                  <c:v>141</c:v>
                </c:pt>
                <c:pt idx="9" formatCode="General">
                  <c:v>21</c:v>
                </c:pt>
                <c:pt idx="10" formatCode="General">
                  <c:v>261</c:v>
                </c:pt>
                <c:pt idx="11" formatCode="General">
                  <c:v>248</c:v>
                </c:pt>
                <c:pt idx="12" formatCode="General">
                  <c:v>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2960-4BAA-BB5F-6CEF6CE099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4309336"/>
        <c:axId val="754306056"/>
      </c:lineChart>
      <c:catAx>
        <c:axId val="751323792"/>
        <c:scaling>
          <c:orientation val="minMax"/>
        </c:scaling>
        <c:delete val="0"/>
        <c:axPos val="b"/>
        <c:numFmt formatCode="yyyy/mm" sourceLinked="1"/>
        <c:majorTickMark val="cross"/>
        <c:minorTickMark val="none"/>
        <c:tickLblPos val="nextTo"/>
        <c:spPr>
          <a:noFill/>
          <a:ln w="635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0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751325104"/>
        <c:crosses val="autoZero"/>
        <c:auto val="0"/>
        <c:lblAlgn val="ctr"/>
        <c:lblOffset val="100"/>
        <c:noMultiLvlLbl val="0"/>
      </c:catAx>
      <c:valAx>
        <c:axId val="751325104"/>
        <c:scaling>
          <c:orientation val="minMax"/>
          <c:max val="1100"/>
          <c:min val="0"/>
        </c:scaling>
        <c:delete val="0"/>
        <c:axPos val="l"/>
        <c:numFmt formatCode="#,##0_);[Red]\(#,##0\)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751323792"/>
        <c:crosses val="autoZero"/>
        <c:crossBetween val="between"/>
      </c:valAx>
      <c:dateAx>
        <c:axId val="754309336"/>
        <c:scaling>
          <c:orientation val="minMax"/>
        </c:scaling>
        <c:delete val="1"/>
        <c:axPos val="b"/>
        <c:numFmt formatCode="yyyy/mm" sourceLinked="1"/>
        <c:majorTickMark val="out"/>
        <c:minorTickMark val="none"/>
        <c:tickLblPos val="nextTo"/>
        <c:crossAx val="754306056"/>
        <c:crosses val="autoZero"/>
        <c:auto val="1"/>
        <c:lblOffset val="100"/>
        <c:baseTimeUnit val="days"/>
        <c:majorUnit val="1"/>
        <c:majorTimeUnit val="days"/>
        <c:minorUnit val="1"/>
        <c:minorTimeUnit val="days"/>
      </c:dateAx>
      <c:valAx>
        <c:axId val="754306056"/>
        <c:scaling>
          <c:orientation val="minMax"/>
          <c:max val="280"/>
          <c:min val="0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754309336"/>
        <c:crosses val="max"/>
        <c:crossBetween val="between"/>
      </c:valAx>
      <c:spPr>
        <a:noFill/>
        <a:ln>
          <a:noFill/>
        </a:ln>
        <a:effectLst/>
      </c:spPr>
    </c:plotArea>
    <c:legend>
      <c:legendPos val="tr"/>
      <c:layout>
        <c:manualLayout>
          <c:xMode val="edge"/>
          <c:yMode val="edge"/>
          <c:x val="0.182368300733597"/>
          <c:y val="6.3373309870526404E-2"/>
          <c:w val="0.63895377019931499"/>
          <c:h val="0.12681002335324701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200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32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r>
              <a:rPr lang="en-US" dirty="0"/>
              <a:t>2021</a:t>
            </a:r>
            <a:r>
              <a:rPr lang="zh-CN" dirty="0"/>
              <a:t>年</a:t>
            </a:r>
            <a:r>
              <a:rPr lang="en-US" altLang="zh-CN" dirty="0"/>
              <a:t>5</a:t>
            </a:r>
            <a:r>
              <a:rPr lang="zh-CN" dirty="0"/>
              <a:t>月</a:t>
            </a:r>
            <a:r>
              <a:rPr lang="en-US" dirty="0"/>
              <a:t>-2022</a:t>
            </a:r>
            <a:r>
              <a:rPr lang="zh-CN" dirty="0"/>
              <a:t>年</a:t>
            </a:r>
            <a:r>
              <a:rPr lang="en-US" altLang="zh-CN" dirty="0"/>
              <a:t>5</a:t>
            </a:r>
            <a:r>
              <a:rPr lang="zh-CN" dirty="0"/>
              <a:t>月其他退出事件统计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32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5.2718992842181102E-2"/>
          <c:y val="9.2742242173720596E-2"/>
          <c:w val="0.93099071009952905"/>
          <c:h val="0.70349627590712505"/>
        </c:manualLayout>
      </c:layout>
      <c:lineChart>
        <c:grouping val="standard"/>
        <c:varyColors val="0"/>
        <c:ser>
          <c:idx val="0"/>
          <c:order val="0"/>
          <c:tx>
            <c:strRef>
              <c:f>Sheet6!$B$1</c:f>
              <c:strCache>
                <c:ptCount val="1"/>
                <c:pt idx="0">
                  <c:v>M&amp;A</c:v>
                </c:pt>
              </c:strCache>
            </c:strRef>
          </c:tx>
          <c:spPr>
            <a:ln w="28575" cap="rnd">
              <a:solidFill>
                <a:srgbClr val="0070C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662-4575-86AE-16794C089A6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662-4575-86AE-16794C089A6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662-4575-86AE-16794C089A6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662-4575-86AE-16794C089A6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662-4575-86AE-16794C089A6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662-4575-86AE-16794C089A6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662-4575-86AE-16794C089A6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662-4575-86AE-16794C089A6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662-4575-86AE-16794C089A6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662-4575-86AE-16794C089A6C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662-4575-86AE-16794C089A6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662-4575-86AE-16794C089A6C}"/>
                </c:ext>
              </c:extLst>
            </c:dLbl>
            <c:dLbl>
              <c:idx val="12"/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662-4575-86AE-16794C089A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r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Sheet6!$A$13:$A$25</c:f>
              <c:numCache>
                <c:formatCode>yyyy/mm</c:formatCode>
                <c:ptCount val="13"/>
                <c:pt idx="0">
                  <c:v>44317</c:v>
                </c:pt>
                <c:pt idx="1">
                  <c:v>44348</c:v>
                </c:pt>
                <c:pt idx="2">
                  <c:v>44378</c:v>
                </c:pt>
                <c:pt idx="3">
                  <c:v>44409</c:v>
                </c:pt>
                <c:pt idx="4">
                  <c:v>44469</c:v>
                </c:pt>
                <c:pt idx="5">
                  <c:v>44500</c:v>
                </c:pt>
                <c:pt idx="6">
                  <c:v>44530</c:v>
                </c:pt>
                <c:pt idx="7">
                  <c:v>44561</c:v>
                </c:pt>
                <c:pt idx="8">
                  <c:v>44592</c:v>
                </c:pt>
                <c:pt idx="9">
                  <c:v>44593</c:v>
                </c:pt>
                <c:pt idx="10">
                  <c:v>44621</c:v>
                </c:pt>
                <c:pt idx="11">
                  <c:v>44652</c:v>
                </c:pt>
                <c:pt idx="12">
                  <c:v>44682</c:v>
                </c:pt>
              </c:numCache>
            </c:numRef>
          </c:cat>
          <c:val>
            <c:numRef>
              <c:f>Sheet6!$B$13:$B$25</c:f>
              <c:numCache>
                <c:formatCode>General</c:formatCode>
                <c:ptCount val="13"/>
                <c:pt idx="0">
                  <c:v>65</c:v>
                </c:pt>
                <c:pt idx="1">
                  <c:v>81</c:v>
                </c:pt>
                <c:pt idx="2">
                  <c:v>22</c:v>
                </c:pt>
                <c:pt idx="3">
                  <c:v>9</c:v>
                </c:pt>
                <c:pt idx="4">
                  <c:v>16</c:v>
                </c:pt>
                <c:pt idx="5">
                  <c:v>12</c:v>
                </c:pt>
                <c:pt idx="6">
                  <c:v>20</c:v>
                </c:pt>
                <c:pt idx="7">
                  <c:v>19</c:v>
                </c:pt>
                <c:pt idx="8">
                  <c:v>36</c:v>
                </c:pt>
                <c:pt idx="9">
                  <c:v>11</c:v>
                </c:pt>
                <c:pt idx="10">
                  <c:v>27</c:v>
                </c:pt>
                <c:pt idx="11">
                  <c:v>8</c:v>
                </c:pt>
                <c:pt idx="12">
                  <c:v>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D-B662-4575-86AE-16794C089A6C}"/>
            </c:ext>
          </c:extLst>
        </c:ser>
        <c:ser>
          <c:idx val="1"/>
          <c:order val="1"/>
          <c:tx>
            <c:strRef>
              <c:f>Sheet6!$C$1</c:f>
              <c:strCache>
                <c:ptCount val="1"/>
                <c:pt idx="0">
                  <c:v>股权转让</c:v>
                </c:pt>
              </c:strCache>
            </c:strRef>
          </c:tx>
          <c:spPr>
            <a:ln w="28575" cap="rnd">
              <a:solidFill>
                <a:srgbClr val="00B0F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662-4575-86AE-16794C089A6C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662-4575-86AE-16794C089A6C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662-4575-86AE-16794C089A6C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662-4575-86AE-16794C089A6C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662-4575-86AE-16794C089A6C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662-4575-86AE-16794C089A6C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662-4575-86AE-16794C089A6C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662-4575-86AE-16794C089A6C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662-4575-86AE-16794C089A6C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662-4575-86AE-16794C089A6C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662-4575-86AE-16794C089A6C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662-4575-86AE-16794C089A6C}"/>
                </c:ext>
              </c:extLst>
            </c:dLbl>
            <c:dLbl>
              <c:idx val="12"/>
              <c:layout>
                <c:manualLayout>
                  <c:x val="7.3306336762302901E-3"/>
                  <c:y val="9.02400985085214E-3"/>
                </c:manualLayout>
              </c:layout>
              <c:dLblPos val="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662-4575-86AE-16794C089A6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t"/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Sheet6!$A$13:$A$25</c:f>
              <c:numCache>
                <c:formatCode>yyyy/mm</c:formatCode>
                <c:ptCount val="13"/>
                <c:pt idx="0">
                  <c:v>44317</c:v>
                </c:pt>
                <c:pt idx="1">
                  <c:v>44348</c:v>
                </c:pt>
                <c:pt idx="2">
                  <c:v>44378</c:v>
                </c:pt>
                <c:pt idx="3">
                  <c:v>44409</c:v>
                </c:pt>
                <c:pt idx="4">
                  <c:v>44469</c:v>
                </c:pt>
                <c:pt idx="5">
                  <c:v>44500</c:v>
                </c:pt>
                <c:pt idx="6">
                  <c:v>44530</c:v>
                </c:pt>
                <c:pt idx="7">
                  <c:v>44561</c:v>
                </c:pt>
                <c:pt idx="8">
                  <c:v>44592</c:v>
                </c:pt>
                <c:pt idx="9">
                  <c:v>44593</c:v>
                </c:pt>
                <c:pt idx="10">
                  <c:v>44621</c:v>
                </c:pt>
                <c:pt idx="11">
                  <c:v>44652</c:v>
                </c:pt>
                <c:pt idx="12">
                  <c:v>44682</c:v>
                </c:pt>
              </c:numCache>
            </c:numRef>
          </c:cat>
          <c:val>
            <c:numRef>
              <c:f>Sheet6!$C$13:$C$25</c:f>
              <c:numCache>
                <c:formatCode>General</c:formatCode>
                <c:ptCount val="13"/>
                <c:pt idx="0">
                  <c:v>36</c:v>
                </c:pt>
                <c:pt idx="1">
                  <c:v>55</c:v>
                </c:pt>
                <c:pt idx="2">
                  <c:v>1</c:v>
                </c:pt>
                <c:pt idx="3">
                  <c:v>1</c:v>
                </c:pt>
                <c:pt idx="4">
                  <c:v>3</c:v>
                </c:pt>
                <c:pt idx="5">
                  <c:v>3</c:v>
                </c:pt>
                <c:pt idx="6">
                  <c:v>1</c:v>
                </c:pt>
                <c:pt idx="7">
                  <c:v>4</c:v>
                </c:pt>
                <c:pt idx="8">
                  <c:v>5</c:v>
                </c:pt>
                <c:pt idx="9">
                  <c:v>6</c:v>
                </c:pt>
                <c:pt idx="10">
                  <c:v>12</c:v>
                </c:pt>
                <c:pt idx="11">
                  <c:v>3</c:v>
                </c:pt>
                <c:pt idx="12">
                  <c:v>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B662-4575-86AE-16794C089A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06580304"/>
        <c:axId val="106582384"/>
      </c:lineChart>
      <c:dateAx>
        <c:axId val="106580304"/>
        <c:scaling>
          <c:orientation val="minMax"/>
        </c:scaling>
        <c:delete val="0"/>
        <c:axPos val="b"/>
        <c:numFmt formatCode="yyyy/mm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106582384"/>
        <c:crosses val="autoZero"/>
        <c:auto val="1"/>
        <c:lblOffset val="100"/>
        <c:baseTimeUnit val="months"/>
      </c:dateAx>
      <c:valAx>
        <c:axId val="1065823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1065803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74760242859526704"/>
          <c:y val="7.4617562922878494E-2"/>
          <c:w val="0.24683759972539801"/>
          <c:h val="7.087604615460800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100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26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r>
              <a:rPr lang="en-US" dirty="0"/>
              <a:t>2021.5-2022.5</a:t>
            </a:r>
            <a:r>
              <a:rPr lang="zh-CN" dirty="0"/>
              <a:t>新三板新挂牌及摘牌情况</a:t>
            </a:r>
          </a:p>
        </c:rich>
      </c:tx>
      <c:layout>
        <c:manualLayout>
          <c:xMode val="edge"/>
          <c:yMode val="edge"/>
          <c:x val="0.32782348668069"/>
          <c:y val="4.9342118043441303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26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"/>
          <c:w val="0.999624357811146"/>
          <c:h val="0.922032143242369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'2017年9月摘牌公司情况一览'!$J$1</c:f>
              <c:strCache>
                <c:ptCount val="1"/>
                <c:pt idx="0">
                  <c:v>挂牌家数</c:v>
                </c:pt>
              </c:strCache>
            </c:strRef>
          </c:tx>
          <c:spPr>
            <a:solidFill>
              <a:srgbClr val="0070C0">
                <a:alpha val="70000"/>
              </a:srgb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44682</c:v>
                </c:pt>
                <c:pt idx="1">
                  <c:v>44652</c:v>
                </c:pt>
                <c:pt idx="2">
                  <c:v>44621</c:v>
                </c:pt>
                <c:pt idx="3">
                  <c:v>44593</c:v>
                </c:pt>
                <c:pt idx="4">
                  <c:v>44592</c:v>
                </c:pt>
                <c:pt idx="5">
                  <c:v>44561</c:v>
                </c:pt>
                <c:pt idx="6">
                  <c:v>44530</c:v>
                </c:pt>
                <c:pt idx="7">
                  <c:v>44500</c:v>
                </c:pt>
                <c:pt idx="8">
                  <c:v>44440</c:v>
                </c:pt>
                <c:pt idx="9">
                  <c:v>44409</c:v>
                </c:pt>
                <c:pt idx="10">
                  <c:v>44378</c:v>
                </c:pt>
                <c:pt idx="11">
                  <c:v>44348</c:v>
                </c:pt>
                <c:pt idx="12">
                  <c:v>44317</c:v>
                </c:pt>
              </c:numCache>
            </c:numRef>
          </c:cat>
          <c:val>
            <c:numRef>
              <c:f>'2017年9月摘牌公司情况一览'!$J$2:$J$14</c:f>
              <c:numCache>
                <c:formatCode>General</c:formatCode>
                <c:ptCount val="13"/>
                <c:pt idx="0">
                  <c:v>16</c:v>
                </c:pt>
                <c:pt idx="1">
                  <c:v>8</c:v>
                </c:pt>
                <c:pt idx="2">
                  <c:v>9</c:v>
                </c:pt>
                <c:pt idx="3">
                  <c:v>4</c:v>
                </c:pt>
                <c:pt idx="4">
                  <c:v>14</c:v>
                </c:pt>
                <c:pt idx="5">
                  <c:v>11</c:v>
                </c:pt>
                <c:pt idx="6">
                  <c:v>8</c:v>
                </c:pt>
                <c:pt idx="7">
                  <c:v>12</c:v>
                </c:pt>
                <c:pt idx="8">
                  <c:v>11</c:v>
                </c:pt>
                <c:pt idx="9">
                  <c:v>8</c:v>
                </c:pt>
                <c:pt idx="10">
                  <c:v>3</c:v>
                </c:pt>
                <c:pt idx="11">
                  <c:v>4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849-44B0-B5FE-825783833D81}"/>
            </c:ext>
          </c:extLst>
        </c:ser>
        <c:ser>
          <c:idx val="1"/>
          <c:order val="1"/>
          <c:tx>
            <c:strRef>
              <c:f>'2017年9月摘牌公司情况一览'!$K$1</c:f>
              <c:strCache>
                <c:ptCount val="1"/>
                <c:pt idx="0">
                  <c:v>摘牌家数</c:v>
                </c:pt>
              </c:strCache>
            </c:strRef>
          </c:tx>
          <c:spPr>
            <a:solidFill>
              <a:srgbClr val="FF0000">
                <a:alpha val="70000"/>
              </a:srgbClr>
            </a:solidFill>
            <a:ln>
              <a:solidFill>
                <a:srgbClr val="FF000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 algn="ctr">
                  <a:defRPr lang="zh-CN"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'2017年9月摘牌公司情况一览'!$I$2:$I$14</c:f>
              <c:numCache>
                <c:formatCode>yyyy/m</c:formatCode>
                <c:ptCount val="13"/>
                <c:pt idx="0">
                  <c:v>44682</c:v>
                </c:pt>
                <c:pt idx="1">
                  <c:v>44652</c:v>
                </c:pt>
                <c:pt idx="2">
                  <c:v>44621</c:v>
                </c:pt>
                <c:pt idx="3">
                  <c:v>44593</c:v>
                </c:pt>
                <c:pt idx="4">
                  <c:v>44592</c:v>
                </c:pt>
                <c:pt idx="5">
                  <c:v>44561</c:v>
                </c:pt>
                <c:pt idx="6">
                  <c:v>44530</c:v>
                </c:pt>
                <c:pt idx="7">
                  <c:v>44500</c:v>
                </c:pt>
                <c:pt idx="8">
                  <c:v>44440</c:v>
                </c:pt>
                <c:pt idx="9">
                  <c:v>44409</c:v>
                </c:pt>
                <c:pt idx="10">
                  <c:v>44378</c:v>
                </c:pt>
                <c:pt idx="11">
                  <c:v>44348</c:v>
                </c:pt>
                <c:pt idx="12">
                  <c:v>44317</c:v>
                </c:pt>
              </c:numCache>
            </c:numRef>
          </c:cat>
          <c:val>
            <c:numRef>
              <c:f>'2017年9月摘牌公司情况一览'!$K$2:$K$14</c:f>
              <c:numCache>
                <c:formatCode>General</c:formatCode>
                <c:ptCount val="13"/>
                <c:pt idx="0">
                  <c:v>-66</c:v>
                </c:pt>
                <c:pt idx="1">
                  <c:v>-78</c:v>
                </c:pt>
                <c:pt idx="2">
                  <c:v>-63</c:v>
                </c:pt>
                <c:pt idx="3">
                  <c:v>-28</c:v>
                </c:pt>
                <c:pt idx="4">
                  <c:v>-31</c:v>
                </c:pt>
                <c:pt idx="5">
                  <c:v>-52</c:v>
                </c:pt>
                <c:pt idx="6">
                  <c:v>-205</c:v>
                </c:pt>
                <c:pt idx="7">
                  <c:v>-29</c:v>
                </c:pt>
                <c:pt idx="8">
                  <c:v>-59</c:v>
                </c:pt>
                <c:pt idx="9">
                  <c:v>-124</c:v>
                </c:pt>
                <c:pt idx="10">
                  <c:v>-56</c:v>
                </c:pt>
                <c:pt idx="11">
                  <c:v>-51</c:v>
                </c:pt>
                <c:pt idx="12">
                  <c:v>-65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849-44B0-B5FE-825783833D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1277029968"/>
        <c:axId val="1277032920"/>
      </c:barChart>
      <c:dateAx>
        <c:axId val="1277029968"/>
        <c:scaling>
          <c:orientation val="minMax"/>
        </c:scaling>
        <c:delete val="0"/>
        <c:axPos val="b"/>
        <c:numFmt formatCode="yyyy/m" sourceLinked="1"/>
        <c:majorTickMark val="out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defRPr>
            </a:pPr>
            <a:endParaRPr lang="zh-CN"/>
          </a:p>
        </c:txPr>
        <c:crossAx val="1277032920"/>
        <c:crossesAt val="0"/>
        <c:auto val="1"/>
        <c:lblOffset val="100"/>
        <c:baseTimeUnit val="months"/>
      </c:dateAx>
      <c:valAx>
        <c:axId val="1277032920"/>
        <c:scaling>
          <c:orientation val="minMax"/>
          <c:max val="100"/>
          <c:min val="-250"/>
        </c:scaling>
        <c:delete val="1"/>
        <c:axPos val="l"/>
        <c:numFmt formatCode="General" sourceLinked="1"/>
        <c:majorTickMark val="none"/>
        <c:minorTickMark val="none"/>
        <c:tickLblPos val="nextTo"/>
        <c:crossAx val="12770299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36377859399661"/>
          <c:y val="9.9518778366861405E-2"/>
          <c:w val="0.26355055555555601"/>
          <c:h val="6.9619444444444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defRPr>
          </a:pPr>
          <a:endParaRPr lang="zh-CN"/>
        </a:p>
      </c:txPr>
    </c:legend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050">
          <a:latin typeface="微软雅黑" panose="020B0503020204020204" pitchFamily="34" charset="-122"/>
          <a:ea typeface="微软雅黑" panose="020B0503020204020204" pitchFamily="34" charset="-122"/>
          <a:sym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lang="zh-CN" sz="1680" b="1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r>
              <a:rPr lang="en-US" sz="1400" dirty="0"/>
              <a:t>2022/5/31</a:t>
            </a:r>
            <a:r>
              <a:rPr lang="zh-CN" sz="1400" dirty="0"/>
              <a:t>北市市值前十</a:t>
            </a:r>
            <a:r>
              <a:rPr lang="zh-CN" altLang="en-US" sz="1400" dirty="0"/>
              <a:t>（亿元）</a:t>
            </a:r>
            <a:endParaRPr lang="zh-CN" sz="14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zh-CN" sz="1680" b="1" i="0" u="none" strike="noStrike" kern="1200" baseline="0">
              <a:solidFill>
                <a:schemeClr val="tx2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+mn-cs"/>
            </a:defRPr>
          </a:pPr>
          <a:endParaRPr lang="zh-CN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shade val="51000"/>
                    <a:satMod val="130000"/>
                  </a:schemeClr>
                </a:gs>
                <a:gs pos="80000">
                  <a:schemeClr val="accent1">
                    <a:shade val="93000"/>
                    <a:satMod val="130000"/>
                  </a:schemeClr>
                </a:gs>
                <a:gs pos="100000">
                  <a:schemeClr val="accent1">
                    <a:shade val="94000"/>
                    <a:satMod val="135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E46C0A"/>
              </a:soli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C6E4-460E-A431-09F01360D1A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/>
              <a:lstStyle/>
              <a:p>
                <a:pPr>
                  <a:defRPr lang="zh-CN" sz="1400" b="0" i="0" u="none" strike="noStrike" kern="1200" baseline="0">
                    <a:solidFill>
                      <a:schemeClr val="tx2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</a:defRPr>
                </a:pPr>
                <a:endParaRPr lang="zh-CN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北证A股!$H$2:$H$11</c:f>
              <c:strCache>
                <c:ptCount val="10"/>
                <c:pt idx="0">
                  <c:v>贝特瑞</c:v>
                </c:pt>
                <c:pt idx="1">
                  <c:v>吉林碳谷</c:v>
                </c:pt>
                <c:pt idx="2">
                  <c:v>连城数控</c:v>
                </c:pt>
                <c:pt idx="3">
                  <c:v>颖泰生物</c:v>
                </c:pt>
                <c:pt idx="4">
                  <c:v>长虹能源</c:v>
                </c:pt>
                <c:pt idx="5">
                  <c:v>森萱医药</c:v>
                </c:pt>
                <c:pt idx="6">
                  <c:v>翰博高新</c:v>
                </c:pt>
                <c:pt idx="7">
                  <c:v>同力股份</c:v>
                </c:pt>
                <c:pt idx="8">
                  <c:v>富士达</c:v>
                </c:pt>
                <c:pt idx="9">
                  <c:v>诺思兰德</c:v>
                </c:pt>
              </c:strCache>
            </c:strRef>
          </c:cat>
          <c:val>
            <c:numRef>
              <c:f>北证A股!$I$2:$I$11</c:f>
              <c:numCache>
                <c:formatCode>0.00_ </c:formatCode>
                <c:ptCount val="10"/>
                <c:pt idx="0">
                  <c:v>485.04640000000001</c:v>
                </c:pt>
                <c:pt idx="1">
                  <c:v>181.33600000000001</c:v>
                </c:pt>
                <c:pt idx="2">
                  <c:v>147.4068</c:v>
                </c:pt>
                <c:pt idx="3">
                  <c:v>66.315799999999996</c:v>
                </c:pt>
                <c:pt idx="4">
                  <c:v>55.662700000000001</c:v>
                </c:pt>
                <c:pt idx="5">
                  <c:v>42.691800000000001</c:v>
                </c:pt>
                <c:pt idx="6">
                  <c:v>40.891399999999997</c:v>
                </c:pt>
                <c:pt idx="7">
                  <c:v>36.066200000000002</c:v>
                </c:pt>
                <c:pt idx="8">
                  <c:v>29.717300000000002</c:v>
                </c:pt>
                <c:pt idx="9">
                  <c:v>29.660900000000002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6E4-460E-A431-09F01360D1A2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43190255"/>
        <c:axId val="1643173615"/>
      </c:barChart>
      <c:catAx>
        <c:axId val="16431902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zh-CN" sz="1400" b="0" i="0" u="none" strike="noStrike" kern="1200" baseline="0">
                <a:solidFill>
                  <a:schemeClr val="tx2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defRPr>
            </a:pPr>
            <a:endParaRPr lang="zh-CN"/>
          </a:p>
        </c:txPr>
        <c:crossAx val="1643173615"/>
        <c:crosses val="autoZero"/>
        <c:auto val="1"/>
        <c:lblAlgn val="ctr"/>
        <c:lblOffset val="100"/>
        <c:noMultiLvlLbl val="0"/>
      </c:catAx>
      <c:valAx>
        <c:axId val="1643173615"/>
        <c:scaling>
          <c:orientation val="minMax"/>
        </c:scaling>
        <c:delete val="1"/>
        <c:axPos val="l"/>
        <c:numFmt formatCode="0.00_ " sourceLinked="1"/>
        <c:majorTickMark val="none"/>
        <c:minorTickMark val="none"/>
        <c:tickLblPos val="nextTo"/>
        <c:crossAx val="164319025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 lang="zh-CN" sz="1400">
          <a:latin typeface="微软雅黑" panose="020B0503020204020204" pitchFamily="34" charset="-122"/>
          <a:ea typeface="微软雅黑" panose="020B0503020204020204" pitchFamily="34" charset="-122"/>
        </a:defRPr>
      </a:pPr>
      <a:endParaRPr lang="zh-CN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26">
  <cs:axisTitle>
    <cs:lnRef idx="0"/>
    <cs:fillRef idx="0"/>
    <cs:effectRef idx="0"/>
    <cs:fontRef idx="minor">
      <a:schemeClr val="tx2"/>
    </cs:fontRef>
    <cs:defRPr sz="1195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chartArea>
  <cs:dataLabel>
    <cs:lnRef idx="0"/>
    <cs:fillRef idx="0"/>
    <cs:effectRef idx="0"/>
    <cs:fontRef idx="minor">
      <a:schemeClr val="tx2"/>
    </cs:fontRef>
    <cs:defRPr sz="1195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5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5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dk1">
            <a:lumMod val="75000"/>
            <a:lumOff val="25000"/>
          </a:schemeClr>
        </a:solidFill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5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5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3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5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5" kern="1200"/>
  </cs:valueAxis>
  <cs:wall>
    <cs:lnRef idx="0"/>
    <cs:fillRef idx="0"/>
    <cs:effectRef idx="0"/>
    <cs:fontRef idx="minor">
      <a:schemeClr val="tx2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2022/6/11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2022/6/11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1.</a:t>
            </a:r>
            <a:r>
              <a:rPr b="0" i="0" dirty="0">
                <a:effectLst/>
              </a:rPr>
              <a:t>股权结构调整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2.</a:t>
            </a:r>
            <a:r>
              <a:rPr lang="zh-CN" altLang="en-US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加码</a:t>
            </a: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“</a:t>
            </a:r>
            <a:r>
              <a:rPr lang="zh-CN" altLang="en-US" dirty="0">
                <a:solidFill>
                  <a:srgbClr val="404040"/>
                </a:solidFill>
                <a:effectLst/>
                <a:latin typeface="Arial" panose="020B0604020202020204" pitchFamily="34" charset="0"/>
                <a:sym typeface="+mn-ea"/>
              </a:rPr>
              <a:t>滇中引水</a:t>
            </a:r>
            <a:r>
              <a:rPr lang="en-US" altLang="zh-CN" dirty="0">
                <a:solidFill>
                  <a:srgbClr val="404040"/>
                </a:solidFill>
                <a:effectLst/>
                <a:latin typeface="Arial" panose="020B0604020202020204" pitchFamily="34" charset="0"/>
                <a:sym typeface="+mn-ea"/>
              </a:rPr>
              <a:t>”</a:t>
            </a:r>
            <a:r>
              <a:rPr lang="zh-CN" altLang="en-US" dirty="0">
                <a:solidFill>
                  <a:srgbClr val="404040"/>
                </a:solidFill>
                <a:effectLst/>
                <a:latin typeface="Arial" panose="020B0604020202020204" pitchFamily="34" charset="0"/>
                <a:sym typeface="+mn-ea"/>
              </a:rPr>
              <a:t>项目 基建业务提速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3.</a:t>
            </a:r>
            <a:r>
              <a:rPr lang="zh-CN" sz="1200" b="0" i="0" kern="1200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增资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i="0" kern="1200" dirty="0">
                <a:solidFill>
                  <a:srgbClr val="3031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4.</a:t>
            </a:r>
            <a:r>
              <a:rPr sz="1200" b="0" i="0" kern="1200" dirty="0">
                <a:solidFill>
                  <a:srgbClr val="3031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追加认缴出资75亿元</a:t>
            </a:r>
            <a:r>
              <a:rPr lang="zh-CN" sz="1200" b="0" i="0" kern="1200" dirty="0">
                <a:solidFill>
                  <a:srgbClr val="3031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。该基金聚焦的投资领域为汽车产业链及其相关领域，包括但不限于新能源、智能网联、共享化、智能制造、新材料等方向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1200" b="0" i="0" kern="1200" dirty="0">
                <a:solidFill>
                  <a:srgbClr val="3031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5.</a:t>
            </a:r>
            <a:r>
              <a:rPr lang="zh-CN" altLang="en-US" sz="1200" b="0" i="0" kern="1200" dirty="0">
                <a:solidFill>
                  <a:srgbClr val="3031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绝对控股红淖三铁路，</a:t>
            </a:r>
            <a:r>
              <a:rPr lang="en-US" altLang="zh-CN" sz="1200" b="0" i="0" kern="1200" dirty="0">
                <a:solidFill>
                  <a:srgbClr val="303133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铁路物流运营将成为广汇物流主营业务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200" b="0" i="0" kern="1200" dirty="0">
              <a:solidFill>
                <a:srgbClr val="303133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摘挂牌正常</a:t>
            </a:r>
            <a:endParaRPr lang="en-US" alt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57167E-6F4E-4B58-ACBF-890421EF1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dirty="0"/>
              <a:t>五六位（森萱医药、长虹能源）、九十位（诺思兰德、富士达）发生交替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57167E-6F4E-4B58-ACBF-890421EF1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14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1.</a:t>
            </a:r>
            <a:r>
              <a:rPr lang="zh-CN" altLang="en-US" dirty="0"/>
              <a:t>蓝特光学：</a:t>
            </a:r>
            <a:r>
              <a:rPr lang="zh-CN" altLang="en-US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智能穿戴、虚拟现实、苹果产业链概念板块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2.</a:t>
            </a:r>
            <a:r>
              <a:rPr lang="zh-CN" altLang="en-US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莱特光电</a:t>
            </a:r>
            <a:r>
              <a:rPr lang="zh-CN" altLang="en-US" dirty="0"/>
              <a:t>：</a:t>
            </a:r>
            <a:r>
              <a:rPr 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次新股 </a:t>
            </a:r>
            <a:r>
              <a:rPr lang="en-US" altLang="zh-CN" b="0" i="0" dirty="0">
                <a:solidFill>
                  <a:srgbClr val="333333"/>
                </a:solidFill>
                <a:effectLst/>
                <a:latin typeface="Arial" panose="020B0604020202020204" pitchFamily="34" charset="0"/>
              </a:rPr>
              <a:t>OLED</a:t>
            </a:r>
            <a:endParaRPr lang="zh-CN" b="0" i="0" dirty="0">
              <a:solidFill>
                <a:srgbClr val="333333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3.</a:t>
            </a:r>
            <a:r>
              <a:rPr lang="zh-CN" altLang="en-US" dirty="0"/>
              <a:t>东微半导</a:t>
            </a:r>
            <a:r>
              <a:rPr lang="zh-CN" altLang="en-US" dirty="0">
                <a:sym typeface="+mn-ea"/>
              </a:rPr>
              <a:t>：</a:t>
            </a:r>
            <a:r>
              <a:rPr lang="zh-CN" altLang="en-US" dirty="0">
                <a:solidFill>
                  <a:srgbClr val="333333"/>
                </a:solidFill>
                <a:effectLst/>
                <a:latin typeface="Arial" panose="020B0604020202020204" pitchFamily="34" charset="0"/>
                <a:sym typeface="+mn-ea"/>
              </a:rPr>
              <a:t>芯片 半导体</a:t>
            </a:r>
            <a:endParaRPr lang="en-US" altLang="zh-CN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u="none" dirty="0"/>
              <a:t>4</a:t>
            </a:r>
            <a:r>
              <a:rPr lang="en-US" altLang="zh-CN" sz="1200" b="0" i="0" u="none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,</a:t>
            </a:r>
            <a:r>
              <a:rPr lang="zh-CN" altLang="en-US" sz="1200" b="0" i="0" u="none" kern="1200" dirty="0">
                <a:solidFill>
                  <a:srgbClr val="333333"/>
                </a:solidFill>
                <a:effectLst/>
                <a:latin typeface="Arial" panose="020B0604020202020204" pitchFamily="34" charset="0"/>
                <a:ea typeface="+mn-ea"/>
                <a:cs typeface="+mn-cs"/>
              </a:rPr>
              <a:t>固德威：光伏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dirty="0"/>
              <a:t>5.</a:t>
            </a:r>
            <a:r>
              <a:rPr lang="zh-CN" altLang="en-US" dirty="0"/>
              <a:t>国力股份：智能电网</a:t>
            </a:r>
            <a:endParaRPr lang="zh-CN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57167E-6F4E-4B58-ACBF-890421EF1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/>
              <a:t>1.*ST</a:t>
            </a:r>
            <a:r>
              <a:rPr lang="zh-CN" altLang="en-US" dirty="0"/>
              <a:t>紫晶：</a:t>
            </a:r>
            <a:r>
              <a:rPr lang="zh-CN" dirty="0"/>
              <a:t>退市危机 诉讼缠身</a:t>
            </a:r>
          </a:p>
          <a:p>
            <a:r>
              <a:rPr lang="en-US" altLang="zh-CN" dirty="0"/>
              <a:t>2.</a:t>
            </a:r>
            <a:r>
              <a:rPr lang="zh-CN" altLang="en-US" dirty="0"/>
              <a:t>安旭生物：</a:t>
            </a:r>
            <a:r>
              <a:rPr lang="zh-CN" dirty="0"/>
              <a:t>暴涨回调</a:t>
            </a:r>
            <a:endParaRPr dirty="0"/>
          </a:p>
          <a:p>
            <a:r>
              <a:rPr lang="en-US" altLang="zh-CN" dirty="0"/>
              <a:t>3.</a:t>
            </a:r>
            <a:r>
              <a:rPr lang="zh-CN" altLang="en-US" dirty="0"/>
              <a:t>泽达易盛：业绩亏损 信披违规遭立案调查</a:t>
            </a:r>
          </a:p>
          <a:p>
            <a:r>
              <a:rPr lang="en-US" altLang="zh-CN" dirty="0"/>
              <a:t>4.</a:t>
            </a:r>
            <a:r>
              <a:rPr lang="zh-CN" altLang="en-US" dirty="0"/>
              <a:t>奥精医疗：</a:t>
            </a:r>
            <a:r>
              <a:rPr lang="en-US" dirty="0"/>
              <a:t>22</a:t>
            </a:r>
            <a:r>
              <a:rPr lang="zh-CN" altLang="en-US" dirty="0"/>
              <a:t>年研发投入增加，净利下滑 高比例减持</a:t>
            </a:r>
          </a:p>
          <a:p>
            <a:r>
              <a:rPr lang="en-US" altLang="zh-CN" dirty="0"/>
              <a:t>5.</a:t>
            </a:r>
            <a:r>
              <a:rPr lang="zh-CN" altLang="en-US" dirty="0"/>
              <a:t>明志科技：暴涨回调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57167E-6F4E-4B58-ACBF-890421EF1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57167E-6F4E-4B58-ACBF-890421EF1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sz="1200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zh-CN" altLang="en-US" dirty="0"/>
              <a:t>高端制造：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新能源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新材料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节能环保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化学工程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轻工设备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通信设备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军工制造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石油开采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工业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4.0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航空航天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集成电路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机械装备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智能装备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传感设备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电子元件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光电设备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其他工业</a:t>
            </a:r>
            <a:r>
              <a:rPr lang="zh-CN" altLang="en-US" dirty="0">
                <a:effectLst/>
              </a:rPr>
              <a:t> </a:t>
            </a:r>
            <a:endParaRPr lang="en-US" altLang="zh-CN" dirty="0"/>
          </a:p>
          <a:p>
            <a:r>
              <a:rPr lang="zh-CN" altLang="en-US" dirty="0"/>
              <a:t>智能硬件：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智能家居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消费电子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机器人</a:t>
            </a:r>
            <a:r>
              <a:rPr lang="zh-CN" altLang="en-US" dirty="0">
                <a:effectLst/>
              </a:rPr>
              <a:t> </a:t>
            </a:r>
            <a:r>
              <a:rPr lang="en-US" altLang="zh-CN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3D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打印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无人机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车载智能硬件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综合硬件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可穿戴设备</a:t>
            </a:r>
            <a:r>
              <a:rPr lang="zh-CN" altLang="en-US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其他硬件服务</a:t>
            </a:r>
            <a:r>
              <a:rPr lang="zh-CN" altLang="en-US" dirty="0">
                <a:effectLst/>
              </a:rPr>
              <a:t> </a:t>
            </a:r>
            <a:endParaRPr lang="en-US" altLang="zh-CN" dirty="0">
              <a:effectLst/>
            </a:endParaRPr>
          </a:p>
          <a:p>
            <a:r>
              <a:rPr lang="zh-CN" altLang="en-US" dirty="0">
                <a:effectLst/>
              </a:rPr>
              <a:t>工具软件：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搜索引擎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事项及效率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浏览器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系统工具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安全隐私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综合工具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文档处理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图像视频处理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地图定位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无线通讯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优化清理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实用生活服务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应用商店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资讯门户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即时通讯</a:t>
            </a:r>
            <a:r>
              <a:rPr lang="zh-CN" altLang="en-US" sz="2800" dirty="0">
                <a:effectLst/>
              </a:rPr>
              <a:t> </a:t>
            </a:r>
            <a:r>
              <a:rPr lang="zh-CN" altLang="en-US" sz="1800" b="0" i="0" u="none" strike="noStrike" dirty="0">
                <a:solidFill>
                  <a:srgbClr val="000000"/>
                </a:solidFill>
                <a:effectLst/>
                <a:latin typeface="等线" panose="02010600030101010101" pitchFamily="2" charset="-122"/>
                <a:ea typeface="等线" panose="02010600030101010101" pitchFamily="2" charset="-122"/>
              </a:rPr>
              <a:t>其他工具</a:t>
            </a:r>
            <a:r>
              <a:rPr lang="zh-CN" altLang="en-US" sz="2800" dirty="0">
                <a:effectLst/>
              </a:rPr>
              <a:t> </a:t>
            </a:r>
            <a:endParaRPr lang="en-US" altLang="zh-CN" sz="2800" dirty="0">
              <a:effectLst/>
            </a:endParaRPr>
          </a:p>
          <a:p>
            <a:r>
              <a:rPr lang="zh-CN" altLang="en-US" sz="2800" dirty="0">
                <a:effectLst/>
              </a:rPr>
              <a:t>汽车服务：汽车电商、二手商、自动</a:t>
            </a:r>
            <a:r>
              <a:rPr lang="en-US" altLang="zh-CN" sz="2800" dirty="0">
                <a:effectLst/>
              </a:rPr>
              <a:t>/</a:t>
            </a:r>
            <a:r>
              <a:rPr lang="zh-CN" altLang="en-US" sz="2800" dirty="0">
                <a:effectLst/>
              </a:rPr>
              <a:t>无人驾驶等</a:t>
            </a:r>
            <a:endParaRPr lang="en-US" altLang="zh-CN" sz="2800" dirty="0">
              <a:effectLst/>
            </a:endParaRPr>
          </a:p>
          <a:p>
            <a:r>
              <a:rPr lang="zh-CN" altLang="en-US" sz="2800" dirty="0">
                <a:effectLst/>
              </a:rPr>
              <a:t>企业服务：办公系统、</a:t>
            </a:r>
            <a:r>
              <a:rPr lang="en-US" altLang="zh-CN" sz="2800" dirty="0">
                <a:effectLst/>
              </a:rPr>
              <a:t>IT</a:t>
            </a:r>
            <a:r>
              <a:rPr lang="zh-CN" altLang="en-US" sz="2800" dirty="0">
                <a:effectLst/>
              </a:rPr>
              <a:t>服务、信息化解决方案、法律服务等</a:t>
            </a:r>
            <a:endParaRPr lang="en-US" altLang="zh-CN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657167E-6F4E-4B58-ACBF-890421EF14B4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zh-CN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中国是全球范围内唯一的拥有完整工业体系的国家，工业体系的复杂程度、联动效应远超过其他国家与地区，工业网络安全至关重要。天地和兴在多年前便超前布局工业网络安全产业，深耕产业，成长为行业领先企业。</a:t>
            </a:r>
            <a:endParaRPr lang="zh-CN" altLang="en-US" b="0" i="0" dirty="0">
              <a:solidFill>
                <a:srgbClr val="333333"/>
              </a:solidFill>
              <a:effectLst/>
              <a:latin typeface="Microsoft YaHei tahoma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en-US" altLang="zh-CN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u="sng" dirty="0">
              <a:solidFill>
                <a:schemeClr val="tx1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D657167E-6F4E-4B58-ACBF-890421EF14B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5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76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3" y="365125"/>
            <a:ext cx="76835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  <p:hf sldNum="0" hdr="0" ftr="0" dt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标题和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表格占位符 2"/>
          <p:cNvSpPr>
            <a:spLocks noGrp="1"/>
          </p:cNvSpPr>
          <p:nvPr>
            <p:ph type="tbl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 noProof="0"/>
          </a:p>
        </p:txBody>
      </p:sp>
    </p:spTree>
  </p:cSld>
  <p:clrMapOvr>
    <a:masterClrMapping/>
  </p:clrMapOvr>
  <p:hf sldNum="0" hdr="0" ftr="0" dt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51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76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6/11/2022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17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40319" y="1681163"/>
            <a:ext cx="515831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40319" y="2505075"/>
            <a:ext cx="5158316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9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326" y="457200"/>
            <a:ext cx="3932767" cy="160020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717" y="987438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40326" y="2057400"/>
            <a:ext cx="393276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noProof="1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image" Target="../media/image4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 userDrawn="1"/>
        </p:nvSpPr>
        <p:spPr bwMode="auto">
          <a:xfrm>
            <a:off x="9" y="6477000"/>
            <a:ext cx="11410951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7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914" y="6524625"/>
            <a:ext cx="288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 userDrawn="1"/>
        </p:nvSpPr>
        <p:spPr bwMode="auto">
          <a:xfrm>
            <a:off x="10689600" y="6601742"/>
            <a:ext cx="698500" cy="18075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BESTCLIENTS</a:t>
            </a:r>
          </a:p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BESTSERVICE</a:t>
            </a:r>
          </a:p>
        </p:txBody>
      </p:sp>
      <p:sp>
        <p:nvSpPr>
          <p:cNvPr id="1032" name="Rectangle 38"/>
          <p:cNvSpPr>
            <a:spLocks noChangeArrowheads="1"/>
          </p:cNvSpPr>
          <p:nvPr userDrawn="1"/>
        </p:nvSpPr>
        <p:spPr bwMode="auto">
          <a:xfrm>
            <a:off x="9" y="6524625"/>
            <a:ext cx="2927351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SBottomband"/>
          <p:cNvSpPr>
            <a:spLocks noChangeArrowheads="1"/>
          </p:cNvSpPr>
          <p:nvPr userDrawn="1"/>
        </p:nvSpPr>
        <p:spPr bwMode="auto">
          <a:xfrm>
            <a:off x="9" y="6477000"/>
            <a:ext cx="11410951" cy="381000"/>
          </a:xfrm>
          <a:prstGeom prst="rect">
            <a:avLst/>
          </a:prstGeom>
          <a:solidFill>
            <a:srgbClr val="969696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900" b="0" i="0" u="none" strike="noStrike" kern="1200" cap="none" spc="0" normalizeH="0" baseline="-25000" noProof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7" descr="bottom"/>
          <p:cNvPicPr>
            <a:picLocks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88"/>
            <a:ext cx="12192000" cy="906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6598FF"/>
          </a:solidFill>
          <a:ln>
            <a:noFill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ctr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GB" alt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SBottomSquare"/>
          <p:cNvSpPr>
            <a:spLocks noChangeArrowheads="1"/>
          </p:cNvSpPr>
          <p:nvPr userDrawn="1"/>
        </p:nvSpPr>
        <p:spPr bwMode="auto">
          <a:xfrm>
            <a:off x="11472333" y="6477000"/>
            <a:ext cx="719667" cy="381000"/>
          </a:xfrm>
          <a:prstGeom prst="rect">
            <a:avLst/>
          </a:prstGeom>
          <a:solidFill>
            <a:srgbClr val="0000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fld id="{A614356D-AF49-4C37-8ADA-81BDD80874FE}" type="slidenum">
              <a:rPr kumimoji="0" lang="zh-CN" altLang="en-US" sz="750" b="0" i="0" u="none" strike="noStrike" kern="120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kumimoji="0" lang="zh-CN" altLang="en-US" sz="75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30" name="Picture 35" descr="招牌设计"/>
          <p:cNvPicPr>
            <a:picLocks noChangeArrowheads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0914" y="6524625"/>
            <a:ext cx="288000" cy="2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Text Box 36"/>
          <p:cNvSpPr txBox="1">
            <a:spLocks noChangeArrowheads="1"/>
          </p:cNvSpPr>
          <p:nvPr userDrawn="1"/>
        </p:nvSpPr>
        <p:spPr bwMode="auto">
          <a:xfrm>
            <a:off x="10689600" y="6601742"/>
            <a:ext cx="698500" cy="180755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BESTCLIENTS</a:t>
            </a:r>
          </a:p>
          <a:p>
            <a:pPr marL="0" marR="0" lvl="0" indent="0" algn="l" defTabSz="685800" rtl="0" eaLnBrk="1" fontAlgn="auto" latinLnBrk="0" hangingPunct="1">
              <a:lnSpc>
                <a:spcPct val="5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75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BESTSERVICE</a:t>
            </a:r>
          </a:p>
        </p:txBody>
      </p:sp>
      <p:sp>
        <p:nvSpPr>
          <p:cNvPr id="1032" name="Rectangle 38"/>
          <p:cNvSpPr>
            <a:spLocks noChangeArrowheads="1"/>
          </p:cNvSpPr>
          <p:nvPr userDrawn="1"/>
        </p:nvSpPr>
        <p:spPr bwMode="auto">
          <a:xfrm>
            <a:off x="9" y="6524625"/>
            <a:ext cx="2927351" cy="2365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anose="020B0604030504040204" pitchFamily="34" charset="0"/>
                <a:ea typeface="宋体" panose="02010600030101010101" pitchFamily="2" charset="-122"/>
                <a:cs typeface="+mn-cs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 kern="1200">
          <a:solidFill>
            <a:srgbClr val="777777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5pPr>
      <a:lvl6pPr marL="3429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6pPr>
      <a:lvl7pPr marL="6858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7pPr>
      <a:lvl8pPr marL="10287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8pPr>
      <a:lvl9pPr marL="1371600" algn="l" rtl="0" eaLnBrk="0" fontAlgn="base" hangingPunct="0">
        <a:spcBef>
          <a:spcPct val="0"/>
        </a:spcBef>
        <a:spcAft>
          <a:spcPct val="0"/>
        </a:spcAft>
        <a:defRPr sz="2100" b="1">
          <a:solidFill>
            <a:srgbClr val="777777"/>
          </a:solidFill>
          <a:latin typeface="幼圆" panose="02010509060101010101" pitchFamily="49" charset="-122"/>
          <a:ea typeface="幼圆" panose="02010509060101010101" pitchFamily="49" charset="-122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rgbClr val="777777"/>
          </a:solidFill>
          <a:latin typeface="+mn-lt"/>
          <a:ea typeface="+mn-ea"/>
          <a:cs typeface="+mn-cs"/>
        </a:defRPr>
      </a:lvl1pPr>
      <a:lvl2pPr marL="557530" indent="-21463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2100" kern="1200">
          <a:solidFill>
            <a:srgbClr val="777777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800" kern="1200">
          <a:solidFill>
            <a:srgbClr val="777777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Wingdings" panose="05000000000000000000" pitchFamily="2" charset="2"/>
        <a:buChar char="n"/>
        <a:defRPr sz="1500" kern="1200">
          <a:solidFill>
            <a:srgbClr val="777777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6/11/2022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33" descr="rkk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1485" y="4776058"/>
            <a:ext cx="7239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5" descr="top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2192001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36" descr="bottom"/>
          <p:cNvPicPr>
            <a:picLocks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944893"/>
            <a:ext cx="12192000" cy="90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 Box 37"/>
          <p:cNvSpPr txBox="1">
            <a:spLocks noChangeArrowheads="1"/>
          </p:cNvSpPr>
          <p:nvPr userDrawn="1"/>
        </p:nvSpPr>
        <p:spPr bwMode="auto">
          <a:xfrm>
            <a:off x="4548192" y="5269763"/>
            <a:ext cx="4319587" cy="25391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20000"/>
              </a:spcBef>
              <a:buClr>
                <a:schemeClr val="hlink"/>
              </a:buClr>
              <a:buFont typeface="Wingdings" panose="05000000000000000000" pitchFamily="2" charset="2"/>
              <a:buNone/>
              <a:defRPr/>
            </a:pPr>
            <a:r>
              <a:rPr lang="en-US" sz="1050">
                <a:solidFill>
                  <a:srgbClr val="777777"/>
                </a:solidFill>
                <a:ea typeface="宋体" panose="02010600030101010101" pitchFamily="2" charset="-122"/>
              </a:rPr>
              <a:t>RONGKEINVESTMENTMANAGEMENTCO.,LTD</a:t>
            </a:r>
            <a:endParaRPr lang="en-US" sz="1050" dirty="0">
              <a:solidFill>
                <a:srgbClr val="777777"/>
              </a:solidFill>
              <a:ea typeface="宋体" panose="02010600030101010101" pitchFamily="2" charset="-122"/>
            </a:endParaRPr>
          </a:p>
        </p:txBody>
      </p:sp>
      <p:sp>
        <p:nvSpPr>
          <p:cNvPr id="16" name="Text Box 38"/>
          <p:cNvSpPr txBox="1">
            <a:spLocks noChangeArrowheads="1"/>
          </p:cNvSpPr>
          <p:nvPr userDrawn="1"/>
        </p:nvSpPr>
        <p:spPr bwMode="auto">
          <a:xfrm>
            <a:off x="4530729" y="4731608"/>
            <a:ext cx="4321175" cy="39241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Arial" panose="020B0604020202020204" pitchFamily="34" charset="0"/>
              <a:buNone/>
              <a:defRPr/>
            </a:pPr>
            <a:r>
              <a:rPr lang="zh-CN" altLang="en-US" sz="1950">
                <a:solidFill>
                  <a:srgbClr val="777777"/>
                </a:solidFill>
                <a:ea typeface="黑体" panose="02010609060101010101" pitchFamily="49" charset="-122"/>
              </a:rPr>
              <a:t>上海融客投资管理有限公司</a:t>
            </a:r>
          </a:p>
        </p:txBody>
      </p:sp>
      <p:sp>
        <p:nvSpPr>
          <p:cNvPr id="18" name="Rectangle 41"/>
          <p:cNvSpPr>
            <a:spLocks noChangeArrowheads="1"/>
          </p:cNvSpPr>
          <p:nvPr userDrawn="1"/>
        </p:nvSpPr>
        <p:spPr bwMode="auto">
          <a:xfrm>
            <a:off x="60326" y="6577021"/>
            <a:ext cx="2208213" cy="236537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幼圆" panose="02010509060101010101" pitchFamily="49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  <a:defRPr/>
            </a:pPr>
            <a:r>
              <a:rPr lang="en-US" sz="900" dirty="0">
                <a:solidFill>
                  <a:schemeClr val="bg1"/>
                </a:solidFill>
                <a:latin typeface="Verdana" panose="020B0604030504040204" pitchFamily="34" charset="0"/>
                <a:ea typeface="宋体" panose="02010600030101010101" pitchFamily="2" charset="-122"/>
              </a:rPr>
              <a:t>www.rongke.com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6.xml"/><Relationship Id="rId1" Type="http://schemas.openxmlformats.org/officeDocument/2006/relationships/themeOverride" Target="../theme/themeOverride5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3.xml"/><Relationship Id="rId2" Type="http://schemas.openxmlformats.org/officeDocument/2006/relationships/tags" Target="../tags/tag7.xml"/><Relationship Id="rId1" Type="http://schemas.openxmlformats.org/officeDocument/2006/relationships/themeOverride" Target="../theme/themeOverride6.xml"/><Relationship Id="rId5" Type="http://schemas.openxmlformats.org/officeDocument/2006/relationships/chart" Target="../charts/chart12.xml"/><Relationship Id="rId4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tags" Target="../tags/tag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343747" y="2221926"/>
            <a:ext cx="3673475" cy="622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『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融客月报</a:t>
            </a:r>
            <a:r>
              <a:rPr kumimoji="0" lang="en-US" altLang="zh-CN" sz="2800" b="1" i="0" u="none" strike="noStrike" kern="1200" cap="none" spc="0" normalizeH="0" baseline="0" noProof="0" dirty="0">
                <a:ln>
                  <a:noFill/>
                </a:ln>
                <a:solidFill>
                  <a:srgbClr val="CC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』</a:t>
            </a:r>
            <a:endParaRPr kumimoji="0" lang="zh-CN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CC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208222" y="2936567"/>
            <a:ext cx="7056437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1pPr>
            <a:lvl2pPr marL="742950" indent="-28575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2pPr>
            <a:lvl3pPr marL="11430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3pPr>
            <a:lvl4pPr marL="16002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4pPr>
            <a:lvl5pPr marL="2057400" indent="-228600"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 b="1">
                <a:solidFill>
                  <a:schemeClr val="tx1"/>
                </a:solidFill>
                <a:latin typeface="幼圆" panose="02010509060101010101" pitchFamily="49" charset="-122"/>
                <a:ea typeface="宋体" panose="02010600030101010101" pitchFamily="2" charset="-122"/>
              </a:defRPr>
            </a:lvl9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ct val="5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r>
              <a:rPr kumimoji="0" lang="en-US" altLang="zh-CN" sz="3200" b="0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——</a:t>
            </a:r>
            <a:r>
              <a:rPr kumimoji="0" lang="zh-CN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私募股权投资市场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（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2022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年</a:t>
            </a:r>
            <a:r>
              <a:rPr kumimoji="0" lang="en-US" altLang="zh-CN" sz="16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5</a:t>
            </a:r>
            <a:r>
              <a:rPr kumimoji="0" lang="zh-CN" altLang="en-US" sz="16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月）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74825" y="945474"/>
            <a:ext cx="2378075" cy="360000"/>
            <a:chOff x="7155444" y="740531"/>
            <a:chExt cx="3098165" cy="369870"/>
          </a:xfrm>
        </p:grpSpPr>
        <p:sp>
          <p:nvSpPr>
            <p:cNvPr id="5" name="矩形 4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基金退出情况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其他退出情况</a:t>
            </a:r>
          </a:p>
        </p:txBody>
      </p:sp>
      <p:graphicFrame>
        <p:nvGraphicFramePr>
          <p:cNvPr id="9" name="图表 8"/>
          <p:cNvGraphicFramePr/>
          <p:nvPr/>
        </p:nvGraphicFramePr>
        <p:xfrm>
          <a:off x="1841518" y="1364343"/>
          <a:ext cx="8575657" cy="49961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文本框 2"/>
          <p:cNvSpPr txBox="1"/>
          <p:nvPr/>
        </p:nvSpPr>
        <p:spPr>
          <a:xfrm>
            <a:off x="6576695" y="2027555"/>
            <a:ext cx="5419725" cy="16617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5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月共有</a:t>
            </a:r>
            <a:r>
              <a:rPr kumimoji="0" lang="en-US" altLang="zh-CN" sz="2400" b="0" i="0" u="none" strike="noStrike" kern="1200" cap="none" spc="0" normalizeH="0" baseline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5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家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PE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通过其他方式实现退出，数量继续减少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0" i="0" u="none" strike="noStrike" kern="1200" cap="none" spc="0" normalizeH="0" baseline="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2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家通过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M&amp;A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途径完成退出。</a:t>
            </a:r>
          </a:p>
          <a:p>
            <a:pPr marL="0" marR="0" lvl="0" indent="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家通过</a:t>
            </a:r>
            <a:r>
              <a:rPr kumimoji="0" lang="zh-CN" alt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股权转让</a:t>
            </a:r>
            <a:r>
              <a: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途径完成退出。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组合 3"/>
          <p:cNvGrpSpPr/>
          <p:nvPr/>
        </p:nvGrpSpPr>
        <p:grpSpPr>
          <a:xfrm>
            <a:off x="1774824" y="958861"/>
            <a:ext cx="2378075" cy="374543"/>
            <a:chOff x="7155444" y="826031"/>
            <a:chExt cx="3098164" cy="374542"/>
          </a:xfrm>
        </p:grpSpPr>
        <p:sp>
          <p:nvSpPr>
            <p:cNvPr id="5" name="矩形 4"/>
            <p:cNvSpPr/>
            <p:nvPr/>
          </p:nvSpPr>
          <p:spPr>
            <a:xfrm>
              <a:off x="7155444" y="830704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上市公司并购事件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1" y="869442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1774825" y="5292725"/>
            <a:ext cx="8642350" cy="10153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R="0" indent="457200" defTabSz="4572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5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</a:t>
            </a:r>
            <a:r>
              <a:rPr kumimoji="0" lang="en-US" altLang="zh-CN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A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股上市公司并购事件共计</a:t>
            </a:r>
            <a:r>
              <a:rPr kumimoji="0" lang="en-US" altLang="zh-CN" sz="2000" b="0" i="0" kern="1200" cap="none" spc="0" normalizeH="0" baseline="0" noProof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177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起，涉及规模总计</a:t>
            </a:r>
            <a:r>
              <a:rPr kumimoji="0" lang="en-US" altLang="zh-CN" sz="2000" b="0" i="0" kern="1200" cap="none" spc="0" normalizeH="0" baseline="0" noProof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896.36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亿元人民币，其中，进行中的</a:t>
            </a:r>
            <a:r>
              <a:rPr kumimoji="0" lang="en-US" altLang="zh-CN" sz="2000" b="0" i="0" kern="1200" cap="none" spc="0" normalizeH="0" baseline="0" noProof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156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家，完成的</a:t>
            </a:r>
            <a:r>
              <a:rPr kumimoji="0" lang="en-US" altLang="zh-CN" sz="2000" b="0" i="0" kern="1200" cap="none" spc="0" normalizeH="0" baseline="0" noProof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20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家。相较</a:t>
            </a:r>
            <a:r>
              <a:rPr kumimoji="0" lang="en-US" altLang="zh-CN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4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月，并购数量环比</a:t>
            </a:r>
            <a:r>
              <a:rPr kumimoji="0" lang="zh-CN" altLang="en-US" sz="2400" b="0" i="0" kern="1200" cap="none" spc="0" normalizeH="0" baseline="0" dirty="0">
                <a:solidFill>
                  <a:srgbClr val="889A7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减少</a:t>
            </a:r>
            <a:r>
              <a:rPr kumimoji="0" lang="en-US" altLang="zh-CN" sz="2000" b="0" i="0" kern="1200" cap="none" spc="0" normalizeH="0" baseline="0" noProof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52.42%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、规模环比</a:t>
            </a:r>
            <a:r>
              <a:rPr kumimoji="0" lang="zh-CN" altLang="en-US" sz="2400" b="0" i="0" kern="1200" cap="none" spc="0" normalizeH="0" baseline="0" dirty="0">
                <a:solidFill>
                  <a:srgbClr val="889A7B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缩小</a:t>
            </a:r>
            <a:r>
              <a:rPr kumimoji="0" lang="en-US" altLang="zh-CN" sz="2000" b="0" i="0" kern="1200" cap="none" spc="0" normalizeH="0" baseline="0" noProof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14.94%</a:t>
            </a:r>
            <a:r>
              <a:rPr kumimoji="0" lang="zh-CN" altLang="en-US" sz="1600" b="0" i="0" kern="1200" cap="none" spc="0" normalizeH="0" baseline="0" noProof="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。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774825" y="1512570"/>
          <a:ext cx="8642350" cy="3780155"/>
        </p:xfrm>
        <a:graphic>
          <a:graphicData uri="http://schemas.openxmlformats.org/drawingml/2006/table">
            <a:tbl>
              <a:tblPr/>
              <a:tblGrid>
                <a:gridCol w="28981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387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054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10260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交易状态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金额总计</a:t>
                      </a:r>
                      <a:b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</a:br>
                      <a:r>
                        <a:rPr lang="zh-CN" altLang="en-US" sz="20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（人民币 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231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156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744.21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231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完成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150.86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295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zh-CN" altLang="en-US" sz="1800" b="0" i="0" u="none" strike="noStrike" kern="120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失败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1.28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2315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zh-CN" alt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合计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177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896.36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319087" y="1020818"/>
            <a:ext cx="2911475" cy="369869"/>
            <a:chOff x="1066511" y="1100283"/>
            <a:chExt cx="4066666" cy="369869"/>
          </a:xfrm>
        </p:grpSpPr>
        <p:sp>
          <p:nvSpPr>
            <p:cNvPr id="5" name="矩形 4"/>
            <p:cNvSpPr/>
            <p:nvPr/>
          </p:nvSpPr>
          <p:spPr>
            <a:xfrm>
              <a:off x="1066511" y="1100283"/>
              <a:ext cx="3617333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上市公司并购规模前五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4723576" y="1060551"/>
              <a:ext cx="369868" cy="449334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graphicFrame>
        <p:nvGraphicFramePr>
          <p:cNvPr id="3" name="表格 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027907598"/>
              </p:ext>
            </p:extLst>
          </p:nvPr>
        </p:nvGraphicFramePr>
        <p:xfrm>
          <a:off x="342901" y="1536700"/>
          <a:ext cx="11595100" cy="4852402"/>
        </p:xfrm>
        <a:graphic>
          <a:graphicData uri="http://schemas.openxmlformats.org/drawingml/2006/table">
            <a:tbl>
              <a:tblPr/>
              <a:tblGrid>
                <a:gridCol w="1224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204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341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7555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425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764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0927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首次披露日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交易标的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交易买方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标的方所属行业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交易总价值</a:t>
                      </a:r>
                      <a:endParaRPr lang="en-US" altLang="zh-CN" sz="1400" b="1" i="0" u="none" strike="noStrike" dirty="0">
                        <a:solidFill>
                          <a:schemeClr val="bg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400" b="1" i="0" u="none" strike="noStrike" dirty="0">
                          <a:solidFill>
                            <a:schemeClr val="bg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最新进度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62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2022-05-20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中远海运集团财务有限责任公司33.449%股权</a:t>
                      </a:r>
                      <a:endParaRPr sz="1200" b="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中国远洋运输有限公司,中远海运特种运输股份有限公司（600428.SH）,中远海运控股股份有限公司（601919.SH）</a:t>
                      </a:r>
                    </a:p>
                  </a:txBody>
                  <a:tcPr marL="5443" marR="5443" marT="5443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非银金融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135.00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62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2022-05-13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云南省滇中引水工程有限公司33.54%股权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中国中铁股份有限公司（601390.SH）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非银金融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4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110.00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62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2022-05-13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中核汇能有限公司部分股权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中国人寿资产管理有限公司,中信证券投资有限公司,浙江浙能电力股份有限公司（600023.SH）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电力设备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75.00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62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2022-05-10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青岛上汽创新升级产业股权投资基金合伙企业(有限合伙)部分出资额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sz="1400" b="0" dirty="0" err="1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上海汽车集团股份有限公司</a:t>
                      </a:r>
                      <a:endParaRPr lang="en-US" altLang="zh-CN" sz="1400" b="0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（600104.SH）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--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+mn-ea"/>
                        </a:rPr>
                        <a:t>75.00</a:t>
                      </a:r>
                      <a:endParaRPr lang="en-US" altLang="zh-CN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完成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36295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2022-05-31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新疆红淖三铁路有限公司92.7708%股权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广汇物流股份有限公司</a:t>
                      </a:r>
                    </a:p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（600603.SH）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建筑装饰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41.76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进行中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并购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85938" y="981075"/>
            <a:ext cx="2366962" cy="369871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新三板市场概况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2155266" y="1454430"/>
            <a:ext cx="1222942" cy="940011"/>
            <a:chOff x="415341" y="1328632"/>
            <a:chExt cx="1154098" cy="837775"/>
          </a:xfrm>
        </p:grpSpPr>
        <p:grpSp>
          <p:nvGrpSpPr>
            <p:cNvPr id="6" name="组合 5"/>
            <p:cNvGrpSpPr/>
            <p:nvPr/>
          </p:nvGrpSpPr>
          <p:grpSpPr>
            <a:xfrm>
              <a:off x="415341" y="1328632"/>
              <a:ext cx="1154098" cy="665990"/>
              <a:chOff x="539468" y="1205342"/>
              <a:chExt cx="1154098" cy="665990"/>
            </a:xfrm>
          </p:grpSpPr>
          <p:sp>
            <p:nvSpPr>
              <p:cNvPr id="8" name="文本框 7"/>
              <p:cNvSpPr txBox="1"/>
              <p:nvPr/>
            </p:nvSpPr>
            <p:spPr>
              <a:xfrm>
                <a:off x="539468" y="1205342"/>
                <a:ext cx="973009" cy="23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rPr>
                  <a:t>挂牌企业总数</a:t>
                </a:r>
              </a:p>
            </p:txBody>
          </p:sp>
          <p:sp>
            <p:nvSpPr>
              <p:cNvPr id="9" name="文本框 8"/>
              <p:cNvSpPr txBox="1"/>
              <p:nvPr/>
            </p:nvSpPr>
            <p:spPr>
              <a:xfrm>
                <a:off x="1386173" y="1608747"/>
                <a:ext cx="307393" cy="23315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>
                <a:defPPr>
                  <a:defRPr lang="zh-CN"/>
                </a:defPPr>
                <a:lvl1pPr>
                  <a:defRPr sz="1100">
                    <a:latin typeface="微软雅黑" panose="020B0503020204020204" pitchFamily="34" charset="-122"/>
                    <a:ea typeface="微软雅黑" panose="020B0503020204020204" pitchFamily="34" charset="-122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zh-CN" altLang="en-US" sz="11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rPr>
                  <a:t>家</a:t>
                </a:r>
              </a:p>
            </p:txBody>
          </p:sp>
          <p:sp>
            <p:nvSpPr>
              <p:cNvPr id="10" name="文本框 9"/>
              <p:cNvSpPr txBox="1"/>
              <p:nvPr/>
            </p:nvSpPr>
            <p:spPr>
              <a:xfrm>
                <a:off x="612365" y="1461456"/>
                <a:ext cx="882101" cy="40987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sz="2400" b="1" i="0" u="none" strike="noStrike" kern="1200" cap="none" spc="0" normalizeH="0" baseline="0" noProof="0" dirty="0">
                    <a:ln>
                      <a:noFill/>
                    </a:ln>
                    <a:solidFill>
                      <a:srgbClr val="EA3737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Arial" panose="020B0604020202020204" pitchFamily="34" charset="0"/>
                    <a:sym typeface="微软雅黑" panose="020B0503020204020204" pitchFamily="34" charset="-122"/>
                  </a:rPr>
                  <a:t>6717</a:t>
                </a:r>
              </a:p>
            </p:txBody>
          </p:sp>
        </p:grpSp>
        <p:sp>
          <p:nvSpPr>
            <p:cNvPr id="7" name="文本框 6"/>
            <p:cNvSpPr txBox="1"/>
            <p:nvPr/>
          </p:nvSpPr>
          <p:spPr>
            <a:xfrm>
              <a:off x="872350" y="1893059"/>
              <a:ext cx="557081" cy="2733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4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-50</a:t>
              </a:r>
              <a:endParaRPr kumimoji="0" lang="zh-CN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786255" y="267675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新三板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4853398" y="1397064"/>
            <a:ext cx="2034242" cy="1003279"/>
            <a:chOff x="1918958" y="1139661"/>
            <a:chExt cx="2034240" cy="1003280"/>
          </a:xfrm>
        </p:grpSpPr>
        <p:sp>
          <p:nvSpPr>
            <p:cNvPr id="12" name="矩形: 对角圆角 11"/>
            <p:cNvSpPr/>
            <p:nvPr/>
          </p:nvSpPr>
          <p:spPr>
            <a:xfrm>
              <a:off x="1918958" y="1419306"/>
              <a:ext cx="975600" cy="705600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5159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13" name="矩形: 对角圆角 12"/>
            <p:cNvSpPr/>
            <p:nvPr/>
          </p:nvSpPr>
          <p:spPr>
            <a:xfrm>
              <a:off x="2935197" y="1415404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1558</a:t>
              </a:r>
              <a:endParaRPr kumimoji="0" lang="zh-CN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419671" y="1139661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市场分层分布</a:t>
              </a:r>
            </a:p>
          </p:txBody>
        </p:sp>
        <p:sp>
          <p:nvSpPr>
            <p:cNvPr id="15" name="文本框 14"/>
            <p:cNvSpPr txBox="1"/>
            <p:nvPr/>
          </p:nvSpPr>
          <p:spPr>
            <a:xfrm>
              <a:off x="3460755" y="1862841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创新</a:t>
              </a: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2452878" y="1865942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基础</a:t>
              </a: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8031204" y="1412791"/>
            <a:ext cx="2057487" cy="994504"/>
            <a:chOff x="1918958" y="1145335"/>
            <a:chExt cx="2057486" cy="994505"/>
          </a:xfrm>
        </p:grpSpPr>
        <p:sp>
          <p:nvSpPr>
            <p:cNvPr id="30" name="矩形: 对角圆角 29"/>
            <p:cNvSpPr/>
            <p:nvPr/>
          </p:nvSpPr>
          <p:spPr>
            <a:xfrm>
              <a:off x="1918958" y="1419306"/>
              <a:ext cx="975600" cy="705600"/>
            </a:xfrm>
            <a:prstGeom prst="round2DiagRect">
              <a:avLst/>
            </a:prstGeom>
            <a:solidFill>
              <a:srgbClr val="FFC00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6318</a:t>
              </a:r>
              <a:endPara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31" name="矩形: 对角圆角 30"/>
            <p:cNvSpPr/>
            <p:nvPr/>
          </p:nvSpPr>
          <p:spPr>
            <a:xfrm>
              <a:off x="2949851" y="1418000"/>
              <a:ext cx="976905" cy="706905"/>
            </a:xfrm>
            <a:prstGeom prst="round2DiagRect">
              <a:avLst/>
            </a:prstGeom>
            <a:solidFill>
              <a:srgbClr val="00B0F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399</a:t>
              </a:r>
            </a:p>
          </p:txBody>
        </p:sp>
        <p:sp>
          <p:nvSpPr>
            <p:cNvPr id="32" name="文本框 31"/>
            <p:cNvSpPr txBox="1"/>
            <p:nvPr/>
          </p:nvSpPr>
          <p:spPr>
            <a:xfrm>
              <a:off x="2434326" y="1145335"/>
              <a:ext cx="1031051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1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转让方式分布</a:t>
              </a: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3484001" y="1862841"/>
              <a:ext cx="49244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做市</a:t>
              </a:r>
            </a:p>
          </p:txBody>
        </p:sp>
        <p:sp>
          <p:nvSpPr>
            <p:cNvPr id="35" name="文本框 34"/>
            <p:cNvSpPr txBox="1"/>
            <p:nvPr/>
          </p:nvSpPr>
          <p:spPr>
            <a:xfrm>
              <a:off x="2167899" y="1850443"/>
              <a:ext cx="8002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集合竞价</a:t>
              </a:r>
            </a:p>
          </p:txBody>
        </p:sp>
      </p:grpSp>
      <p:graphicFrame>
        <p:nvGraphicFramePr>
          <p:cNvPr id="36" name="图表 35"/>
          <p:cNvGraphicFramePr/>
          <p:nvPr/>
        </p:nvGraphicFramePr>
        <p:xfrm>
          <a:off x="2100500" y="2568575"/>
          <a:ext cx="8569325" cy="38607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85938" y="981075"/>
            <a:ext cx="2379662" cy="369871"/>
            <a:chOff x="7155445" y="740531"/>
            <a:chExt cx="3098164" cy="369870"/>
          </a:xfrm>
        </p:grpSpPr>
        <p:sp>
          <p:nvSpPr>
            <p:cNvPr id="3" name="矩形 2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北交所市场概况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grpSp>
        <p:nvGrpSpPr>
          <p:cNvPr id="6" name="组合 5"/>
          <p:cNvGrpSpPr/>
          <p:nvPr/>
        </p:nvGrpSpPr>
        <p:grpSpPr>
          <a:xfrm>
            <a:off x="1059833" y="1488824"/>
            <a:ext cx="1978584" cy="999204"/>
            <a:chOff x="539468" y="1179875"/>
            <a:chExt cx="1336073" cy="890529"/>
          </a:xfrm>
        </p:grpSpPr>
        <p:sp>
          <p:nvSpPr>
            <p:cNvPr id="8" name="文本框 7"/>
            <p:cNvSpPr txBox="1"/>
            <p:nvPr/>
          </p:nvSpPr>
          <p:spPr>
            <a:xfrm>
              <a:off x="539468" y="1179875"/>
              <a:ext cx="1336073" cy="301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市场企业总数</a:t>
              </a:r>
            </a:p>
          </p:txBody>
        </p:sp>
        <p:sp>
          <p:nvSpPr>
            <p:cNvPr id="9" name="文本框 8"/>
            <p:cNvSpPr txBox="1"/>
            <p:nvPr/>
          </p:nvSpPr>
          <p:spPr>
            <a:xfrm>
              <a:off x="1386173" y="1608747"/>
              <a:ext cx="367904" cy="301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家</a:t>
              </a: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971917" y="1495413"/>
              <a:ext cx="537004" cy="574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E46C0A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93</a:t>
              </a:r>
            </a:p>
          </p:txBody>
        </p:sp>
      </p:grpSp>
      <p:sp>
        <p:nvSpPr>
          <p:cNvPr id="24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北交所</a:t>
            </a:r>
          </a:p>
        </p:txBody>
      </p:sp>
      <p:grpSp>
        <p:nvGrpSpPr>
          <p:cNvPr id="28" name="组合 27"/>
          <p:cNvGrpSpPr/>
          <p:nvPr/>
        </p:nvGrpSpPr>
        <p:grpSpPr>
          <a:xfrm>
            <a:off x="3308771" y="1488824"/>
            <a:ext cx="1798709" cy="1003650"/>
            <a:chOff x="539468" y="1179875"/>
            <a:chExt cx="1214609" cy="894492"/>
          </a:xfrm>
        </p:grpSpPr>
        <p:sp>
          <p:nvSpPr>
            <p:cNvPr id="34" name="文本框 33"/>
            <p:cNvSpPr txBox="1"/>
            <p:nvPr/>
          </p:nvSpPr>
          <p:spPr>
            <a:xfrm>
              <a:off x="539468" y="1179875"/>
              <a:ext cx="890178" cy="300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5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月上涨家数</a:t>
              </a:r>
            </a:p>
          </p:txBody>
        </p:sp>
        <p:sp>
          <p:nvSpPr>
            <p:cNvPr id="37" name="文本框 36"/>
            <p:cNvSpPr txBox="1"/>
            <p:nvPr/>
          </p:nvSpPr>
          <p:spPr>
            <a:xfrm>
              <a:off x="1386173" y="1608747"/>
              <a:ext cx="367904" cy="301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家</a:t>
              </a:r>
            </a:p>
          </p:txBody>
        </p:sp>
        <p:sp>
          <p:nvSpPr>
            <p:cNvPr id="38" name="文本框 37"/>
            <p:cNvSpPr txBox="1"/>
            <p:nvPr/>
          </p:nvSpPr>
          <p:spPr>
            <a:xfrm>
              <a:off x="905454" y="1499375"/>
              <a:ext cx="537004" cy="574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63</a:t>
              </a:r>
            </a:p>
          </p:txBody>
        </p:sp>
      </p:grpSp>
      <p:grpSp>
        <p:nvGrpSpPr>
          <p:cNvPr id="43" name="组合 42"/>
          <p:cNvGrpSpPr/>
          <p:nvPr/>
        </p:nvGrpSpPr>
        <p:grpSpPr>
          <a:xfrm>
            <a:off x="7626771" y="1488824"/>
            <a:ext cx="1798709" cy="999204"/>
            <a:chOff x="539468" y="1179875"/>
            <a:chExt cx="1214609" cy="890529"/>
          </a:xfrm>
        </p:grpSpPr>
        <p:sp>
          <p:nvSpPr>
            <p:cNvPr id="44" name="文本框 43"/>
            <p:cNvSpPr txBox="1"/>
            <p:nvPr/>
          </p:nvSpPr>
          <p:spPr>
            <a:xfrm>
              <a:off x="539468" y="1179875"/>
              <a:ext cx="890178" cy="300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5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月下跌家数</a:t>
              </a:r>
            </a:p>
          </p:txBody>
        </p:sp>
        <p:sp>
          <p:nvSpPr>
            <p:cNvPr id="45" name="文本框 44"/>
            <p:cNvSpPr txBox="1"/>
            <p:nvPr/>
          </p:nvSpPr>
          <p:spPr>
            <a:xfrm>
              <a:off x="1386173" y="1608747"/>
              <a:ext cx="367904" cy="301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家</a:t>
              </a:r>
            </a:p>
          </p:txBody>
        </p:sp>
        <p:sp>
          <p:nvSpPr>
            <p:cNvPr id="46" name="文本框 45"/>
            <p:cNvSpPr txBox="1"/>
            <p:nvPr/>
          </p:nvSpPr>
          <p:spPr>
            <a:xfrm>
              <a:off x="971917" y="1495413"/>
              <a:ext cx="537004" cy="574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0B05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26</a:t>
              </a:r>
            </a:p>
          </p:txBody>
        </p:sp>
      </p:grpSp>
      <p:grpSp>
        <p:nvGrpSpPr>
          <p:cNvPr id="51" name="组合 50"/>
          <p:cNvGrpSpPr/>
          <p:nvPr/>
        </p:nvGrpSpPr>
        <p:grpSpPr>
          <a:xfrm>
            <a:off x="5467771" y="1488824"/>
            <a:ext cx="1798709" cy="999204"/>
            <a:chOff x="539468" y="1179875"/>
            <a:chExt cx="1214609" cy="890529"/>
          </a:xfrm>
        </p:grpSpPr>
        <p:sp>
          <p:nvSpPr>
            <p:cNvPr id="52" name="文本框 51"/>
            <p:cNvSpPr txBox="1"/>
            <p:nvPr/>
          </p:nvSpPr>
          <p:spPr>
            <a:xfrm>
              <a:off x="539468" y="1179875"/>
              <a:ext cx="890178" cy="30051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5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月持平家数</a:t>
              </a:r>
            </a:p>
          </p:txBody>
        </p:sp>
        <p:sp>
          <p:nvSpPr>
            <p:cNvPr id="53" name="文本框 52"/>
            <p:cNvSpPr txBox="1"/>
            <p:nvPr/>
          </p:nvSpPr>
          <p:spPr>
            <a:xfrm>
              <a:off x="1386173" y="1608747"/>
              <a:ext cx="367904" cy="301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家</a:t>
              </a:r>
            </a:p>
          </p:txBody>
        </p:sp>
        <p:sp>
          <p:nvSpPr>
            <p:cNvPr id="54" name="文本框 53"/>
            <p:cNvSpPr txBox="1"/>
            <p:nvPr/>
          </p:nvSpPr>
          <p:spPr>
            <a:xfrm>
              <a:off x="1145579" y="1495413"/>
              <a:ext cx="537004" cy="574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417EC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4</a:t>
              </a:r>
            </a:p>
          </p:txBody>
        </p:sp>
      </p:grpSp>
      <p:grpSp>
        <p:nvGrpSpPr>
          <p:cNvPr id="26" name="组合 25"/>
          <p:cNvGrpSpPr/>
          <p:nvPr/>
        </p:nvGrpSpPr>
        <p:grpSpPr>
          <a:xfrm>
            <a:off x="9675061" y="1491999"/>
            <a:ext cx="1620957" cy="999204"/>
            <a:chOff x="539468" y="1179875"/>
            <a:chExt cx="1220242" cy="890529"/>
          </a:xfrm>
        </p:grpSpPr>
        <p:sp>
          <p:nvSpPr>
            <p:cNvPr id="29" name="文本框 28"/>
            <p:cNvSpPr txBox="1"/>
            <p:nvPr/>
          </p:nvSpPr>
          <p:spPr>
            <a:xfrm>
              <a:off x="539468" y="1179875"/>
              <a:ext cx="1220242" cy="3017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新上市企业家数</a:t>
              </a: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1386173" y="1608747"/>
              <a:ext cx="367904" cy="30173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zh-CN"/>
              </a:defPPr>
              <a:lvl1pPr>
                <a:defRPr sz="1100">
                  <a:latin typeface="微软雅黑" panose="020B0503020204020204" pitchFamily="34" charset="-122"/>
                  <a:ea typeface="微软雅黑" panose="020B0503020204020204" pitchFamily="34" charset="-122"/>
                </a:defRPr>
              </a:lvl1pPr>
            </a:lstStyle>
            <a:p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家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971917" y="1495413"/>
              <a:ext cx="537004" cy="5749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sz="3600" b="1" i="0" u="none" strike="noStrike" kern="1200" cap="none" spc="0" normalizeH="0" baseline="0" noProof="0" dirty="0">
                  <a:ln>
                    <a:noFill/>
                  </a:ln>
                  <a:solidFill>
                    <a:srgbClr val="0B88A1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4</a:t>
              </a:r>
            </a:p>
          </p:txBody>
        </p:sp>
      </p:grpSp>
      <p:graphicFrame>
        <p:nvGraphicFramePr>
          <p:cNvPr id="32" name="图表 31"/>
          <p:cNvGraphicFramePr/>
          <p:nvPr/>
        </p:nvGraphicFramePr>
        <p:xfrm>
          <a:off x="1774825" y="2492374"/>
          <a:ext cx="8642350" cy="393492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科创板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5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月总市值变化情况</a:t>
            </a:r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774825" y="3874135"/>
          <a:ext cx="8733465" cy="2591700"/>
        </p:xfrm>
        <a:graphic>
          <a:graphicData uri="http://schemas.openxmlformats.org/drawingml/2006/table">
            <a:tbl>
              <a:tblPr/>
              <a:tblGrid>
                <a:gridCol w="1598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0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59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004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18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证券名称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2022/4/30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总市值</a:t>
                      </a:r>
                      <a:endParaRPr lang="en-US" altLang="zh-CN" sz="14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2022/5/31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总市值</a:t>
                      </a:r>
                      <a:endParaRPr lang="en-US" altLang="zh-CN" sz="14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688127.SH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蓝特光学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52.89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84.80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60.32%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688150.SH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莱特光电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55.46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88.46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59.51%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590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688261.SH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东微半导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107.71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169.86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57.69%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688390.SH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固德威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150.99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233.32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54.53%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688103.SH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国力股份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28.79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43.75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51.95%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688091.SH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上海谊众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119.22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176.73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48.24%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688408.SH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中信博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73.27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107.70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46.99%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688001.SH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华兴源创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92.71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134.10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44.64%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688283.SH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坤恒顺维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23.81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33.85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42.15%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688032.SH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禾迈股份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248.38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350.00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40.91%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graphicFrame>
        <p:nvGraphicFramePr>
          <p:cNvPr id="5" name="图表 4"/>
          <p:cNvGraphicFramePr/>
          <p:nvPr/>
        </p:nvGraphicFramePr>
        <p:xfrm>
          <a:off x="1774823" y="879815"/>
          <a:ext cx="8465275" cy="30444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" name="图表 1"/>
          <p:cNvGraphicFramePr/>
          <p:nvPr/>
        </p:nvGraphicFramePr>
        <p:xfrm>
          <a:off x="1830070" y="829310"/>
          <a:ext cx="8622030" cy="3145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774825" y="3883024"/>
          <a:ext cx="8736244" cy="2592000"/>
        </p:xfrm>
        <a:graphic>
          <a:graphicData uri="http://schemas.openxmlformats.org/drawingml/2006/table">
            <a:tbl>
              <a:tblPr/>
              <a:tblGrid>
                <a:gridCol w="1599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6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7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2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32000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证券代码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证券名称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2022/4/30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总市值</a:t>
                      </a:r>
                      <a:endParaRPr lang="en-US" altLang="zh-CN" sz="14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2022/5/31</a:t>
                      </a:r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总市值</a:t>
                      </a:r>
                      <a:endParaRPr lang="en-US" altLang="zh-CN" sz="1400" b="1" i="0" u="none" strike="noStrike" dirty="0">
                        <a:solidFill>
                          <a:srgbClr val="FFFFFF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（亿元）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月涨跌幅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688086.SH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*ST紫晶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17.59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11.37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-35.39%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688075.SH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安旭生物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113.20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96.66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-14.61%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688555.SH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泽达易盛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12.92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11.10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-14.15%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688613.SH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奥精医疗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41.56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36.51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-12.16%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688180.SH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君实生物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764.20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673.48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-11.87%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688068.SH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热景生物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82.73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74.13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-10.40%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688575.SH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亚辉龙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134.46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121.50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-9.64%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688707.SH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振华新材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227.18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208.36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-8.29%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688168.SH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安博通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22.39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20.66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-7.72%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688298.SH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东方生物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219.86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204.83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buClrTx/>
                        <a:buSzTx/>
                        <a:buFontTx/>
                        <a:buNone/>
                      </a:pPr>
                      <a:r>
                        <a:rPr lang="en-US" altLang="zh-CN" sz="1200" b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-6.84%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科创板</a:t>
            </a: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5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月总市值变化情况</a:t>
            </a:r>
          </a:p>
        </p:txBody>
      </p:sp>
      <p:graphicFrame>
        <p:nvGraphicFramePr>
          <p:cNvPr id="3" name="图表 2"/>
          <p:cNvGraphicFramePr/>
          <p:nvPr/>
        </p:nvGraphicFramePr>
        <p:xfrm>
          <a:off x="1759268" y="823278"/>
          <a:ext cx="8672195" cy="31680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文本框 10"/>
          <p:cNvSpPr txBox="1"/>
          <p:nvPr/>
        </p:nvSpPr>
        <p:spPr>
          <a:xfrm>
            <a:off x="1778000" y="277200"/>
            <a:ext cx="1102360" cy="36893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5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月小结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789113" y="1020256"/>
            <a:ext cx="8643620" cy="5368486"/>
            <a:chOff x="1793876" y="920289"/>
            <a:chExt cx="8643620" cy="5022455"/>
          </a:xfrm>
        </p:grpSpPr>
        <p:sp>
          <p:nvSpPr>
            <p:cNvPr id="10" name="文本框 9"/>
            <p:cNvSpPr txBox="1"/>
            <p:nvPr/>
          </p:nvSpPr>
          <p:spPr>
            <a:xfrm>
              <a:off x="1795145" y="3524283"/>
              <a:ext cx="8642351" cy="241846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360045" algn="just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5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月份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IPO</a:t>
              </a:r>
              <a:r>
                <a:rPr lang="zh-CN" altLang="en-US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节奏明显放缓，</a:t>
              </a:r>
              <a:r>
                <a:rPr lang="zh-CN" altLang="en-US" sz="16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当月</a:t>
              </a:r>
              <a:r>
                <a:rPr lang="zh-CN" altLang="en-US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共有</a:t>
              </a:r>
              <a:r>
                <a:rPr lang="en-US" altLang="zh-CN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18</a:t>
              </a:r>
              <a:r>
                <a:rPr lang="zh-CN" altLang="en-US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家企业上市，数量</a:t>
              </a:r>
              <a:r>
                <a:rPr lang="zh-CN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不及上月和去年同期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。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IPO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募资规模和退出基金数量也大幅减少。</a:t>
              </a:r>
              <a:endParaRPr kumimoji="0" lang="en-US" altLang="zh-CN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  <a:p>
              <a:pPr marL="0" marR="0" lvl="0" indent="360045" algn="just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并购市场方面，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5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月市场景气度有所下降，</a:t>
              </a:r>
              <a:r>
                <a:rPr lang="zh-CN" altLang="en-US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并购数量环比减少52.42%、规模环比缩小14.94%。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  <a:p>
              <a:pPr marL="0" marR="0" lvl="0" indent="360045" algn="just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过去一个月，国内疫情形势好转，统筹疫情防控和经济社会发展取得较好成效，一系列重磅政策也在持续加码，有助于推动经济回归正常轨道。进入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6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月份，上海逐步恢复正常运作，有助于提振市场信心，一揽子政策出台和逐步落地下，市场也将逐步向好。 另一方面，也应警惕疫情反复对经济的不利影响和美联储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6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月份缩表加息可能带来的市场震荡。</a:t>
              </a: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1793876" y="1358248"/>
              <a:ext cx="8632825" cy="1727557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360045" algn="just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5</a:t>
              </a:r>
              <a:r>
                <a:rPr kumimoji="0" 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月份，募集市场数量</a:t>
              </a:r>
              <a:r>
                <a:rPr lang="zh-CN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规模</a:t>
              </a:r>
              <a:r>
                <a:rPr kumimoji="0" 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均出现反弹。数据上看，</a:t>
              </a:r>
              <a:r>
                <a:rPr lang="en-US" altLang="zh-CN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5</a:t>
              </a:r>
              <a:r>
                <a:rPr lang="zh-CN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月共发生2</a:t>
              </a:r>
              <a:r>
                <a:rPr lang="en-US" altLang="zh-CN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70</a:t>
              </a:r>
              <a:r>
                <a:rPr lang="zh-CN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起基金募集事件，环比增加</a:t>
              </a:r>
              <a:r>
                <a:rPr lang="en-US" altLang="zh-CN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9.31</a:t>
              </a:r>
              <a:r>
                <a:rPr lang="zh-CN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%；募资总额</a:t>
              </a:r>
              <a:r>
                <a:rPr lang="en-US" altLang="zh-CN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2346.70</a:t>
              </a:r>
              <a:r>
                <a:rPr lang="zh-CN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亿元，环比扩大近5倍，创下</a:t>
              </a:r>
              <a:r>
                <a:rPr lang="zh-CN" altLang="en-US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近年来新高</a:t>
              </a:r>
              <a:r>
                <a:rPr lang="zh-CN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。</a:t>
              </a:r>
            </a:p>
            <a:p>
              <a:pPr marL="0" marR="0" lvl="0" indent="360045" algn="just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5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月投资市场遇冷，投资</a:t>
              </a:r>
              <a:r>
                <a:rPr lang="zh-CN" altLang="en-US" sz="160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数量和规模环比均有下滑，其中融资规模不及上月三成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。融资轮次上集中于</a:t>
              </a:r>
              <a:r>
                <a:rPr lang="en-US" altLang="zh-CN" sz="16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A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轮和</a:t>
              </a:r>
              <a:r>
                <a:rPr kumimoji="0" lang="en-US" altLang="zh-CN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B</a:t>
              </a:r>
              <a:r>
                <a:rPr kumimoji="0" lang="zh-CN" alt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轮。从行业偏好来看，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数量分布较上月变化不大，高端制造、企业服务和医疗健康继续位列前三</a:t>
              </a:r>
              <a:r>
                <a:rPr lang="zh-CN" altLang="en-US" sz="1600" dirty="0">
                  <a:solidFill>
                    <a:srgbClr val="00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；融资规模上看，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高端制造行业延续上月强势表现，占比高达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56%</a:t>
              </a:r>
              <a:endParaRPr kumimoji="0" lang="zh-CN" alt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  <p:grpSp>
          <p:nvGrpSpPr>
            <p:cNvPr id="7" name="组合 6"/>
            <p:cNvGrpSpPr/>
            <p:nvPr/>
          </p:nvGrpSpPr>
          <p:grpSpPr>
            <a:xfrm>
              <a:off x="1795144" y="3166626"/>
              <a:ext cx="4690021" cy="357659"/>
              <a:chOff x="7172075" y="872334"/>
              <a:chExt cx="3362619" cy="370029"/>
            </a:xfrm>
          </p:grpSpPr>
          <p:sp>
            <p:nvSpPr>
              <p:cNvPr id="8" name="矩形 7"/>
              <p:cNvSpPr/>
              <p:nvPr/>
            </p:nvSpPr>
            <p:spPr>
              <a:xfrm>
                <a:off x="7172075" y="872494"/>
                <a:ext cx="3104998" cy="369869"/>
              </a:xfrm>
              <a:prstGeom prst="rect">
                <a:avLst/>
              </a:prstGeom>
              <a:solidFill>
                <a:srgbClr val="00B0F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kumimoji="0" lang="en-US" altLang="zh-CN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rPr>
                  <a:t>IPO</a:t>
                </a:r>
                <a:r>
                  <a: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rPr>
                  <a:t>节奏明显放缓，并购市场由升转降</a:t>
                </a:r>
              </a:p>
            </p:txBody>
          </p:sp>
          <p:sp>
            <p:nvSpPr>
              <p:cNvPr id="9" name="等腰三角形 8"/>
              <p:cNvSpPr/>
              <p:nvPr/>
            </p:nvSpPr>
            <p:spPr>
              <a:xfrm rot="5400000">
                <a:off x="10220853" y="928361"/>
                <a:ext cx="369868" cy="257813"/>
              </a:xfrm>
              <a:prstGeom prst="triangle">
                <a:avLst/>
              </a:prstGeom>
              <a:solidFill>
                <a:schemeClr val="bg2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endParaRPr>
              </a:p>
            </p:txBody>
          </p:sp>
        </p:grpSp>
        <p:grpSp>
          <p:nvGrpSpPr>
            <p:cNvPr id="13" name="组合 12"/>
            <p:cNvGrpSpPr/>
            <p:nvPr/>
          </p:nvGrpSpPr>
          <p:grpSpPr>
            <a:xfrm>
              <a:off x="1793876" y="920289"/>
              <a:ext cx="4646941" cy="357505"/>
              <a:chOff x="7222718" y="716015"/>
              <a:chExt cx="3814471" cy="369870"/>
            </a:xfrm>
          </p:grpSpPr>
          <p:sp>
            <p:nvSpPr>
              <p:cNvPr id="14" name="矩形 13"/>
              <p:cNvSpPr/>
              <p:nvPr/>
            </p:nvSpPr>
            <p:spPr>
              <a:xfrm>
                <a:off x="7222718" y="716016"/>
                <a:ext cx="3531425" cy="369869"/>
              </a:xfrm>
              <a:prstGeom prst="rect">
                <a:avLst/>
              </a:prstGeom>
              <a:solidFill>
                <a:srgbClr val="00B0F0">
                  <a:alpha val="60000"/>
                </a:srgb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r>
                  <a:rPr lang="zh-CN" altLang="en-US" dirty="0">
                    <a:solidFill>
                      <a:srgbClr val="FFFFFF"/>
                    </a:solidFill>
                    <a:latin typeface="微软雅黑" panose="020B0503020204020204" pitchFamily="34" charset="-122"/>
                    <a:ea typeface="微软雅黑" panose="020B0503020204020204" pitchFamily="34" charset="-122"/>
                    <a:sym typeface="微软雅黑" panose="020B0503020204020204" pitchFamily="34" charset="-122"/>
                  </a:rPr>
                  <a:t>募集</a:t>
                </a:r>
                <a:r>
                  <a:rPr kumimoji="0" lang="zh-CN" alt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latin typeface="微软雅黑" panose="020B0503020204020204" pitchFamily="34" charset="-122"/>
                    <a:ea typeface="微软雅黑" panose="020B0503020204020204" pitchFamily="34" charset="-122"/>
                    <a:cs typeface="+mn-cs"/>
                    <a:sym typeface="微软雅黑" panose="020B0503020204020204" pitchFamily="34" charset="-122"/>
                  </a:rPr>
                  <a:t>市场回暖，投资市场降温</a:t>
                </a:r>
              </a:p>
            </p:txBody>
          </p:sp>
          <p:sp>
            <p:nvSpPr>
              <p:cNvPr id="15" name="等腰三角形 14"/>
              <p:cNvSpPr/>
              <p:nvPr/>
            </p:nvSpPr>
            <p:spPr>
              <a:xfrm rot="5400000">
                <a:off x="10710732" y="759426"/>
                <a:ext cx="369868" cy="283046"/>
              </a:xfrm>
              <a:prstGeom prst="triangle">
                <a:avLst/>
              </a:prstGeom>
              <a:solidFill>
                <a:schemeClr val="bg2">
                  <a:lumMod val="50000"/>
                  <a:alpha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defRPr/>
                </a:pPr>
                <a:endParaRPr kumimoji="0" lang="zh-CN" alt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endParaRPr>
              </a:p>
            </p:txBody>
          </p:sp>
        </p:grpSp>
      </p:grp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440319" y="4150016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1600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IPO</a:t>
            </a:r>
            <a:endParaRPr lang="zh-CN" altLang="en-US" sz="1600" dirty="0">
              <a:solidFill>
                <a:srgbClr val="000798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298365" y="3115283"/>
            <a:ext cx="208730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微软雅黑" panose="020B0503020204020204" pitchFamily="34" charset="-122"/>
              </a:rPr>
              <a:t>投资市场</a:t>
            </a:r>
            <a:r>
              <a:rPr lang="en-US" altLang="zh-CN" dirty="0">
                <a:sym typeface="微软雅黑" panose="020B0503020204020204" pitchFamily="34" charset="-122"/>
              </a:rPr>
              <a:t>5</a:t>
            </a:r>
            <a:r>
              <a:rPr lang="zh-CN" altLang="en-US" dirty="0">
                <a:sym typeface="微软雅黑" panose="020B0503020204020204" pitchFamily="34" charset="-122"/>
              </a:rPr>
              <a:t>月降温，融资规模大幅缩水。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3332357" y="4210001"/>
            <a:ext cx="2019324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en-US" altLang="zh-CN" dirty="0">
                <a:sym typeface="微软雅黑" panose="020B0503020204020204" pitchFamily="34" charset="-122"/>
              </a:rPr>
              <a:t>IPO</a:t>
            </a:r>
            <a:r>
              <a:rPr lang="zh-CN" altLang="en-US" dirty="0">
                <a:sym typeface="微软雅黑" panose="020B0503020204020204" pitchFamily="34" charset="-122"/>
              </a:rPr>
              <a:t>节奏有所放缓，</a:t>
            </a:r>
            <a:endParaRPr lang="en-US" altLang="zh-CN" dirty="0">
              <a:sym typeface="微软雅黑" panose="020B0503020204020204" pitchFamily="34" charset="-122"/>
            </a:endParaRPr>
          </a:p>
          <a:p>
            <a:r>
              <a:rPr lang="zh-CN" altLang="en-US" dirty="0">
                <a:sym typeface="微软雅黑" panose="020B0503020204020204" pitchFamily="34" charset="-122"/>
              </a:rPr>
              <a:t>募资总额下滑明显。</a:t>
            </a:r>
            <a:endParaRPr lang="en-US" altLang="zh-CN" dirty="0">
              <a:sym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6108581" y="3092789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新三板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104415" y="3115944"/>
            <a:ext cx="23094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微软雅黑" panose="020B0503020204020204" pitchFamily="34" charset="-122"/>
              </a:rPr>
              <a:t>市场整体表现平稳，</a:t>
            </a:r>
            <a:endParaRPr lang="en-US" altLang="zh-CN" dirty="0">
              <a:sym typeface="微软雅黑" panose="020B0503020204020204" pitchFamily="34" charset="-122"/>
            </a:endParaRPr>
          </a:p>
          <a:p>
            <a:r>
              <a:rPr lang="zh-CN" altLang="en-US" dirty="0">
                <a:sym typeface="微软雅黑" panose="020B0503020204020204" pitchFamily="34" charset="-122"/>
              </a:rPr>
              <a:t>挂牌增加撤出减少。</a:t>
            </a:r>
            <a:endParaRPr lang="en-US" altLang="zh-CN" dirty="0">
              <a:sym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08581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并购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7104415" y="2067264"/>
            <a:ext cx="22078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微软雅黑" panose="020B0503020204020204" pitchFamily="34" charset="-122"/>
              </a:rPr>
              <a:t>并购市场由升转降，</a:t>
            </a:r>
            <a:endParaRPr lang="en-US" altLang="zh-CN" dirty="0">
              <a:sym typeface="微软雅黑" panose="020B0503020204020204" pitchFamily="34" charset="-122"/>
            </a:endParaRPr>
          </a:p>
          <a:p>
            <a:r>
              <a:rPr lang="zh-CN" altLang="en-US" dirty="0">
                <a:sym typeface="微软雅黑" panose="020B0503020204020204" pitchFamily="34" charset="-122"/>
              </a:rPr>
              <a:t>规模数量双双减少。</a:t>
            </a:r>
            <a:endParaRPr lang="en-US" altLang="zh-CN" dirty="0">
              <a:sym typeface="微软雅黑" panose="020B0503020204020204" pitchFamily="34" charset="-122"/>
            </a:endParaRPr>
          </a:p>
        </p:txBody>
      </p:sp>
      <p:sp>
        <p:nvSpPr>
          <p:cNvPr id="18" name="矩形 17"/>
          <p:cNvSpPr/>
          <p:nvPr/>
        </p:nvSpPr>
        <p:spPr>
          <a:xfrm>
            <a:off x="2430794" y="2007277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募集</a:t>
            </a:r>
          </a:p>
        </p:txBody>
      </p:sp>
      <p:sp>
        <p:nvSpPr>
          <p:cNvPr id="20" name="矩形 19"/>
          <p:cNvSpPr/>
          <p:nvPr/>
        </p:nvSpPr>
        <p:spPr>
          <a:xfrm>
            <a:off x="2430794" y="3055298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2000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投资</a:t>
            </a:r>
          </a:p>
        </p:txBody>
      </p:sp>
      <p:sp>
        <p:nvSpPr>
          <p:cNvPr id="21" name="矩形 20"/>
          <p:cNvSpPr/>
          <p:nvPr/>
        </p:nvSpPr>
        <p:spPr>
          <a:xfrm>
            <a:off x="6108581" y="4178635"/>
            <a:ext cx="766303" cy="766303"/>
          </a:xfrm>
          <a:prstGeom prst="rect">
            <a:avLst/>
          </a:prstGeom>
          <a:noFill/>
          <a:ln w="38100">
            <a:solidFill>
              <a:srgbClr val="0070C0">
                <a:alpha val="6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dirty="0">
                <a:solidFill>
                  <a:srgbClr val="00079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科创板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7104380" y="4219575"/>
            <a:ext cx="230695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微软雅黑" panose="020B0503020204020204" pitchFamily="34" charset="-122"/>
              </a:rPr>
              <a:t>科创板强势反弹，</a:t>
            </a:r>
            <a:endParaRPr lang="en-US" altLang="zh-CN" dirty="0">
              <a:sym typeface="微软雅黑" panose="020B0503020204020204" pitchFamily="34" charset="-122"/>
            </a:endParaRPr>
          </a:p>
          <a:p>
            <a:r>
              <a:rPr lang="zh-CN" altLang="en-US" dirty="0">
                <a:effectLst/>
                <a:sym typeface="微软雅黑" panose="020B0503020204020204" pitchFamily="34" charset="-122"/>
              </a:rPr>
              <a:t>近九成市值上涨。</a:t>
            </a:r>
            <a:endParaRPr lang="en-US" altLang="zh-CN" dirty="0">
              <a:sym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3332357" y="2067262"/>
            <a:ext cx="2087308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CN"/>
            </a:defPPr>
            <a:lvl1pPr algn="just">
              <a:defRPr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dirty="0">
                <a:sym typeface="微软雅黑" panose="020B0503020204020204" pitchFamily="34" charset="-122"/>
              </a:rPr>
              <a:t>募集市场反弹，</a:t>
            </a:r>
          </a:p>
          <a:p>
            <a:r>
              <a:rPr lang="zh-CN" altLang="en-US" dirty="0">
                <a:sym typeface="微软雅黑" panose="020B0503020204020204" pitchFamily="34" charset="-122"/>
              </a:rPr>
              <a:t>规模再创新高。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1774825" y="277200"/>
            <a:ext cx="842645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募集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246630" y="5263515"/>
            <a:ext cx="1278890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E46C0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488.35%</a:t>
            </a:r>
            <a:endParaRPr lang="en-US" altLang="zh-CN" sz="2400" dirty="0">
              <a:solidFill>
                <a:srgbClr val="889A7B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2170060" y="5005201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募集金额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环比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2176168" y="5815245"/>
            <a:ext cx="141897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zh-CN"/>
            </a:defPPr>
            <a:lvl1pPr>
              <a:defRPr sz="1400"/>
            </a:lvl1pPr>
          </a:lstStyle>
          <a:p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募集事件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环比</a:t>
            </a:r>
          </a:p>
        </p:txBody>
      </p:sp>
      <p:grpSp>
        <p:nvGrpSpPr>
          <p:cNvPr id="19" name="组合 18"/>
          <p:cNvGrpSpPr/>
          <p:nvPr/>
        </p:nvGrpSpPr>
        <p:grpSpPr>
          <a:xfrm>
            <a:off x="1774826" y="4621104"/>
            <a:ext cx="2428874" cy="309671"/>
            <a:chOff x="7265361" y="761312"/>
            <a:chExt cx="3114359" cy="369868"/>
          </a:xfrm>
        </p:grpSpPr>
        <p:sp>
          <p:nvSpPr>
            <p:cNvPr id="20" name="矩形 19"/>
            <p:cNvSpPr/>
            <p:nvPr/>
          </p:nvSpPr>
          <p:spPr>
            <a:xfrm>
              <a:off x="7265361" y="761312"/>
              <a:ext cx="2796288" cy="369868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募集市场大幅反弹</a:t>
              </a:r>
            </a:p>
          </p:txBody>
        </p:sp>
        <p:sp>
          <p:nvSpPr>
            <p:cNvPr id="21" name="等腰三角形 20"/>
            <p:cNvSpPr/>
            <p:nvPr/>
          </p:nvSpPr>
          <p:spPr>
            <a:xfrm rot="5400000">
              <a:off x="10035750" y="787209"/>
              <a:ext cx="369868" cy="318073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23" name="箭头: 下 22"/>
          <p:cNvSpPr/>
          <p:nvPr/>
        </p:nvSpPr>
        <p:spPr>
          <a:xfrm flipV="1">
            <a:off x="1774825" y="5876925"/>
            <a:ext cx="419576" cy="461667"/>
          </a:xfrm>
          <a:prstGeom prst="downArrow">
            <a:avLst/>
          </a:prstGeom>
          <a:solidFill>
            <a:srgbClr val="E46C0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  <a:highlight>
                <a:srgbClr val="FF0000"/>
              </a:highligh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aphicFrame>
        <p:nvGraphicFramePr>
          <p:cNvPr id="26" name="图表 25"/>
          <p:cNvGraphicFramePr/>
          <p:nvPr/>
        </p:nvGraphicFramePr>
        <p:xfrm>
          <a:off x="1774825" y="1017453"/>
          <a:ext cx="8642350" cy="362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4203383" y="5263625"/>
            <a:ext cx="6481762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月募集市场数量规模双双上行，其中规模创近年新高。</a:t>
            </a:r>
          </a:p>
          <a:p>
            <a:pPr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月共发生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270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起基金募集事件，募资总额</a:t>
            </a:r>
            <a:r>
              <a:rPr lang="en-US" altLang="zh-CN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2346.70</a:t>
            </a:r>
            <a:r>
              <a:rPr lang="zh-CN" altLang="en-US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亿元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</p:txBody>
      </p:sp>
      <p:graphicFrame>
        <p:nvGraphicFramePr>
          <p:cNvPr id="2" name="表格 1"/>
          <p:cNvGraphicFramePr/>
          <p:nvPr/>
        </p:nvGraphicFramePr>
        <p:xfrm>
          <a:off x="5788025" y="3315970"/>
          <a:ext cx="615950" cy="226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5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165100"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1100" b="0">
                          <a:solidFill>
                            <a:srgbClr val="000000"/>
                          </a:solidFill>
                          <a:latin typeface="等线" panose="02010600030101010101" pitchFamily="2" charset="-122"/>
                        </a:rPr>
                        <a:t>404.63%</a:t>
                      </a:r>
                      <a:endParaRPr lang="en-US" altLang="en-US" sz="1100" b="0">
                        <a:solidFill>
                          <a:srgbClr val="000000"/>
                        </a:solidFill>
                        <a:latin typeface="等线" panose="02010600030101010101" pitchFamily="2" charset="-122"/>
                      </a:endParaRPr>
                    </a:p>
                  </a:txBody>
                  <a:tcPr marL="12700" marR="12700" marT="12700" anchor="ctr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箭头: 下 24"/>
          <p:cNvSpPr/>
          <p:nvPr/>
        </p:nvSpPr>
        <p:spPr>
          <a:xfrm flipV="1">
            <a:off x="1774825" y="5076475"/>
            <a:ext cx="419576" cy="461667"/>
          </a:xfrm>
          <a:prstGeom prst="downArrow">
            <a:avLst/>
          </a:prstGeom>
          <a:solidFill>
            <a:srgbClr val="E46C0A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solidFill>
                <a:srgbClr val="FF0000"/>
              </a:solidFill>
              <a:highlight>
                <a:srgbClr val="FF0000"/>
              </a:highlight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12670" y="6036945"/>
            <a:ext cx="109220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altLang="zh-CN" sz="2400" dirty="0">
                <a:solidFill>
                  <a:srgbClr val="E46C0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9.31%</a:t>
            </a:r>
            <a:endParaRPr lang="zh-CN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263650" y="5265420"/>
            <a:ext cx="10090785" cy="1198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月一级市场共有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270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起基金募集事件，数量最多的为创业投资基金。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indent="457200" algn="just"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募集数量总体环比</a:t>
            </a:r>
            <a:r>
              <a:rPr lang="zh-CN" altLang="en-US" sz="2400" dirty="0">
                <a:solidFill>
                  <a:srgbClr val="E46C0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增加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9.31%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月募资总额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2346.70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亿元，环比</a:t>
            </a:r>
            <a:r>
              <a:rPr lang="zh-CN" altLang="en-US" sz="2400" dirty="0">
                <a:solidFill>
                  <a:srgbClr val="E46C0A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扩大</a:t>
            </a:r>
            <a:r>
              <a:rPr lang="zh-CN" altLang="en-US" sz="18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近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5倍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募集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774826" y="4905375"/>
            <a:ext cx="2390774" cy="360000"/>
            <a:chOff x="7155445" y="740531"/>
            <a:chExt cx="3098164" cy="369870"/>
          </a:xfrm>
        </p:grpSpPr>
        <p:sp>
          <p:nvSpPr>
            <p:cNvPr id="12" name="矩形 11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募集市场回暖</a:t>
              </a:r>
              <a:endParaRPr lang="en-US" altLang="zh-CN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3" name="等腰三角形 12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graphicFrame>
        <p:nvGraphicFramePr>
          <p:cNvPr id="2" name="表格 1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778000" y="1141096"/>
          <a:ext cx="8642350" cy="3261418"/>
        </p:xfrm>
        <a:graphic>
          <a:graphicData uri="http://schemas.openxmlformats.org/drawingml/2006/table">
            <a:tbl>
              <a:tblPr/>
              <a:tblGrid>
                <a:gridCol w="31756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910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1756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26334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2022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5</a:t>
                      </a:r>
                      <a:r>
                        <a:rPr lang="zh-CN" altLang="en-US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月基金募集数量及规模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2356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类型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数量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募集规模</a:t>
                      </a:r>
                      <a:b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</a:br>
                      <a:r>
                        <a:rPr lang="zh-CN" altLang="en-US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（人民币亿元）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318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成长基金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</a:pP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8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2183.28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318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创业投资基金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169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163.42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318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股权投资基金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未披露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3182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合计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en-US" altLang="zh-CN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2346.70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投资</a:t>
            </a:r>
          </a:p>
        </p:txBody>
      </p:sp>
      <p:graphicFrame>
        <p:nvGraphicFramePr>
          <p:cNvPr id="8" name="表格 7"/>
          <p:cNvGraphicFramePr>
            <a:graphicFrameLocks noGrp="1"/>
          </p:cNvGraphicFramePr>
          <p:nvPr>
            <p:custDataLst>
              <p:tags r:id="rId1"/>
            </p:custDataLst>
          </p:nvPr>
        </p:nvGraphicFramePr>
        <p:xfrm>
          <a:off x="1765299" y="914400"/>
          <a:ext cx="8642351" cy="4957671"/>
        </p:xfrm>
        <a:graphic>
          <a:graphicData uri="http://schemas.openxmlformats.org/drawingml/2006/table">
            <a:tbl>
              <a:tblPr/>
              <a:tblGrid>
                <a:gridCol w="31059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785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78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770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2022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年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5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月中国</a:t>
                      </a:r>
                      <a:r>
                        <a:rPr lang="en-US" altLang="zh-CN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PEVC</a:t>
                      </a:r>
                      <a:r>
                        <a:rPr lang="zh-CN" alt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案例行业分布及规模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772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行业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案例数量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rPr>
                        <a:t>融资金额（人民币 亿元）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9854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高端制造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31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111.63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企业服务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en-US" altLang="zh-CN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23.59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9854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医疗健康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13.76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35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汽车交通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11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7.62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262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智能硬件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2.6</a:t>
                      </a:r>
                      <a:r>
                        <a:rPr lang="en-US" altLang="zh-CN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262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传统产业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4.26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638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文化传媒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0.1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035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金融服务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23.6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0262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电子商务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未披露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355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工具软件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9.99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207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互联网及电信服务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0.02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7207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农业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未披露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87207"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游戏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1.26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>
                      <a:solidFill>
                        <a:schemeClr val="tx1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87020">
                <a:tc>
                  <a:txBody>
                    <a:bodyPr/>
                    <a:lstStyle/>
                    <a:p>
                      <a:pPr marL="0" algn="ctr" defTabSz="685800" rtl="0" eaLnBrk="1" fontAlgn="ctr" latinLnBrk="0" hangingPunct="1">
                        <a:buClrTx/>
                        <a:buSzTx/>
                        <a:buFontTx/>
                      </a:pPr>
                      <a:r>
                        <a:rPr lang="zh-CN" altLang="en-US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  <a:sym typeface="微软雅黑" panose="020B0503020204020204" pitchFamily="34" charset="-122"/>
                        </a:rPr>
                        <a:t>合计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zh-CN" altLang="en-US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r>
                        <a:rPr lang="en-US" altLang="zh-CN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06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buClrTx/>
                        <a:buSzTx/>
                        <a:buFontTx/>
                        <a:buNone/>
                      </a:pPr>
                      <a:r>
                        <a:rPr lang="en-US" altLang="zh-CN" sz="1400" b="0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198.48</a:t>
                      </a:r>
                    </a:p>
                  </a:txBody>
                  <a:tcPr marL="12700" marR="12700" marT="12700" anchor="ctr">
                    <a:lnL>
                      <a:noFill/>
                    </a:lnL>
                    <a:lnR>
                      <a:noFill/>
                    </a:lnR>
                    <a:lnT w="12700">
                      <a:solidFill>
                        <a:schemeClr val="tx1"/>
                      </a:solidFill>
                      <a:prstDash val="soli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图表 10"/>
          <p:cNvGraphicFramePr/>
          <p:nvPr/>
        </p:nvGraphicFramePr>
        <p:xfrm>
          <a:off x="869633" y="243523"/>
          <a:ext cx="6534785" cy="6369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图表 9"/>
          <p:cNvGraphicFramePr/>
          <p:nvPr/>
        </p:nvGraphicFramePr>
        <p:xfrm>
          <a:off x="6243320" y="514033"/>
          <a:ext cx="6700520" cy="57600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869950" y="1009649"/>
            <a:ext cx="3725355" cy="360000"/>
            <a:chOff x="7155445" y="740531"/>
            <a:chExt cx="3098166" cy="369870"/>
          </a:xfrm>
        </p:grpSpPr>
        <p:sp>
          <p:nvSpPr>
            <p:cNvPr id="5" name="矩形 4"/>
            <p:cNvSpPr/>
            <p:nvPr/>
          </p:nvSpPr>
          <p:spPr>
            <a:xfrm>
              <a:off x="7155445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分行业融资案例及金额分布情况</a:t>
              </a:r>
            </a:p>
          </p:txBody>
        </p:sp>
        <p:sp>
          <p:nvSpPr>
            <p:cNvPr id="6" name="等腰三角形 5"/>
            <p:cNvSpPr/>
            <p:nvPr/>
          </p:nvSpPr>
          <p:spPr>
            <a:xfrm rot="5400000">
              <a:off x="9927152" y="783942"/>
              <a:ext cx="369870" cy="283048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</p:grp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投资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69950" y="5536043"/>
            <a:ext cx="10694746" cy="7385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91440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从投资数量来看，高端制造、企业服务和医疗健康继续霸榜，行业分布较上月变化不大，高端制造占比较有所增加。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  <a:p>
            <a:pPr algn="just" defTabSz="914400"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从投资金额来看，高端制造、金融服务和企业服务分列前三位，其中高端制造行业占比高达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56%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。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2805657" y="3051692"/>
            <a:ext cx="1832610" cy="585470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Overflow="clip" horzOverflow="clip"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latin typeface="华文新魏" panose="02010800040101010101" pitchFamily="2" charset="-122"/>
                <a:ea typeface="华文新魏" panose="02010800040101010101" pitchFamily="2" charset="-122"/>
              </a:rPr>
              <a:t>案例数量分布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001395" y="3149234"/>
            <a:ext cx="2334168" cy="55929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vertOverflow="clip" horzOverflow="clip" wrap="square" rtlCol="0" anchor="ctr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CN" altLang="en-US" sz="2000" dirty="0">
                <a:latin typeface="华文新魏" panose="02010800040101010101" pitchFamily="2" charset="-122"/>
                <a:ea typeface="华文新魏" panose="02010800040101010101" pitchFamily="2" charset="-122"/>
              </a:rPr>
              <a:t>投资金额分布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2219642" y="5493306"/>
            <a:ext cx="7832725" cy="73850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 defTabSz="914400"/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按融资轮次来看，</a:t>
            </a:r>
            <a:r>
              <a:rPr lang="en-US" altLang="zh-CN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5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月融资事件最多的为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轮，共计发生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20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起</a:t>
            </a:r>
            <a:r>
              <a:rPr lang="en-US" altLang="zh-CN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;</a:t>
            </a:r>
          </a:p>
          <a:p>
            <a:pPr algn="ctr" defTabSz="914400"/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按融资规模来看，融资规模最大的同样是</a:t>
            </a:r>
            <a:r>
              <a:rPr lang="en-US" altLang="zh-CN" sz="24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A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轮，涉及金额</a:t>
            </a:r>
            <a:r>
              <a:rPr lang="en-US" altLang="zh-CN" sz="24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95.59</a:t>
            </a:r>
            <a:r>
              <a:rPr lang="zh-CN" altLang="en-US" dirty="0">
                <a:solidFill>
                  <a:prstClr val="black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亿元。</a:t>
            </a:r>
            <a:endParaRPr lang="en-US" altLang="zh-CN" dirty="0">
              <a:solidFill>
                <a:prstClr val="black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投资</a:t>
            </a:r>
          </a:p>
        </p:txBody>
      </p:sp>
      <p:grpSp>
        <p:nvGrpSpPr>
          <p:cNvPr id="16" name="组合 15"/>
          <p:cNvGrpSpPr/>
          <p:nvPr/>
        </p:nvGrpSpPr>
        <p:grpSpPr>
          <a:xfrm>
            <a:off x="1398905" y="1098467"/>
            <a:ext cx="9168684" cy="3966293"/>
            <a:chOff x="43732" y="0"/>
            <a:chExt cx="4679126" cy="3874109"/>
          </a:xfrm>
        </p:grpSpPr>
        <p:sp>
          <p:nvSpPr>
            <p:cNvPr id="18" name="文本框 16"/>
            <p:cNvSpPr txBox="1"/>
            <p:nvPr/>
          </p:nvSpPr>
          <p:spPr>
            <a:xfrm>
              <a:off x="1380945" y="0"/>
              <a:ext cx="2160119" cy="2995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altLang="zh-CN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2022</a:t>
              </a:r>
              <a:r>
                <a:rPr lang="zh-CN" altLang="en-US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年</a:t>
              </a:r>
              <a:r>
                <a:rPr lang="en-US" altLang="zh-CN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5</a:t>
              </a:r>
              <a:r>
                <a:rPr lang="zh-CN" altLang="en-US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月中国</a:t>
              </a:r>
              <a:r>
                <a:rPr lang="en-US" altLang="zh-CN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PEVC</a:t>
              </a:r>
              <a:r>
                <a:rPr lang="zh-CN" altLang="en-US" sz="1400">
                  <a:latin typeface="微软雅黑" panose="020B0503020204020204" pitchFamily="34" charset="-122"/>
                  <a:ea typeface="微软雅黑" panose="020B0503020204020204" pitchFamily="34" charset="-122"/>
                </a:rPr>
                <a:t>轮次及融资规模一览</a:t>
              </a:r>
            </a:p>
          </p:txBody>
        </p:sp>
        <p:cxnSp>
          <p:nvCxnSpPr>
            <p:cNvPr id="20" name="直接连接符 19"/>
            <p:cNvCxnSpPr/>
            <p:nvPr/>
          </p:nvCxnSpPr>
          <p:spPr>
            <a:xfrm flipV="1">
              <a:off x="43732" y="3862945"/>
              <a:ext cx="2389652" cy="11164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接连接符 20"/>
            <p:cNvCxnSpPr/>
            <p:nvPr/>
          </p:nvCxnSpPr>
          <p:spPr>
            <a:xfrm>
              <a:off x="2433476" y="3863213"/>
              <a:ext cx="2289382" cy="0"/>
            </a:xfrm>
            <a:prstGeom prst="line">
              <a:avLst/>
            </a:prstGeom>
            <a:ln w="190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文本框 27"/>
            <p:cNvSpPr txBox="1"/>
            <p:nvPr/>
          </p:nvSpPr>
          <p:spPr>
            <a:xfrm>
              <a:off x="3808734" y="268409"/>
              <a:ext cx="678986" cy="2394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lvl1pPr marL="0" indent="0">
                <a:defRPr sz="1100"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zh-CN" altLang="en-US" sz="10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单位：人民币亿元</a:t>
              </a:r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1621790" y="1684337"/>
            <a:ext cx="10789285" cy="3874135"/>
            <a:chOff x="2601" y="2517"/>
            <a:chExt cx="16991" cy="6102"/>
          </a:xfrm>
        </p:grpSpPr>
        <p:graphicFrame>
          <p:nvGraphicFramePr>
            <p:cNvPr id="19" name="图表 18"/>
            <p:cNvGraphicFramePr/>
            <p:nvPr>
              <p:extLst>
                <p:ext uri="{D42A27DB-BD31-4B8C-83A1-F6EECF244321}">
                  <p14:modId xmlns:p14="http://schemas.microsoft.com/office/powerpoint/2010/main" val="1753596435"/>
                </p:ext>
              </p:extLst>
            </p:nvPr>
          </p:nvGraphicFramePr>
          <p:xfrm>
            <a:off x="9409" y="2517"/>
            <a:ext cx="10183" cy="610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graphicFrame>
          <p:nvGraphicFramePr>
            <p:cNvPr id="23" name="图表 22"/>
            <p:cNvGraphicFramePr/>
            <p:nvPr/>
          </p:nvGraphicFramePr>
          <p:xfrm>
            <a:off x="2601" y="2757"/>
            <a:ext cx="7176" cy="5862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组合 4"/>
          <p:cNvGrpSpPr/>
          <p:nvPr/>
        </p:nvGrpSpPr>
        <p:grpSpPr>
          <a:xfrm>
            <a:off x="1110009" y="1004374"/>
            <a:ext cx="2361845" cy="318499"/>
            <a:chOff x="5796284" y="1387012"/>
            <a:chExt cx="2679895" cy="318498"/>
          </a:xfrm>
        </p:grpSpPr>
        <p:sp>
          <p:nvSpPr>
            <p:cNvPr id="6" name="平行四边形 5"/>
            <p:cNvSpPr/>
            <p:nvPr/>
          </p:nvSpPr>
          <p:spPr>
            <a:xfrm>
              <a:off x="5796284" y="1387012"/>
              <a:ext cx="534257" cy="318498"/>
            </a:xfrm>
            <a:prstGeom prst="parallelogram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7" name="平行四边形 6"/>
            <p:cNvSpPr/>
            <p:nvPr/>
          </p:nvSpPr>
          <p:spPr>
            <a:xfrm>
              <a:off x="6249270" y="1387012"/>
              <a:ext cx="2226909" cy="318498"/>
            </a:xfrm>
            <a:prstGeom prst="parallelogram">
              <a:avLst/>
            </a:prstGeom>
            <a:solidFill>
              <a:srgbClr val="0070C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融资规模前列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1119534" y="4876718"/>
            <a:ext cx="2352342" cy="322888"/>
            <a:chOff x="5600471" y="1351925"/>
            <a:chExt cx="2682950" cy="318498"/>
          </a:xfrm>
        </p:grpSpPr>
        <p:sp>
          <p:nvSpPr>
            <p:cNvPr id="9" name="平行四边形 8"/>
            <p:cNvSpPr/>
            <p:nvPr/>
          </p:nvSpPr>
          <p:spPr>
            <a:xfrm>
              <a:off x="5600471" y="1351925"/>
              <a:ext cx="534256" cy="318498"/>
            </a:xfrm>
            <a:prstGeom prst="parallelogram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0" name="平行四边形 9"/>
            <p:cNvSpPr/>
            <p:nvPr/>
          </p:nvSpPr>
          <p:spPr>
            <a:xfrm>
              <a:off x="6056510" y="1351925"/>
              <a:ext cx="2226911" cy="318498"/>
            </a:xfrm>
            <a:prstGeom prst="parallelogram">
              <a:avLst/>
            </a:prstGeom>
            <a:solidFill>
              <a:srgbClr val="FF000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市场关注</a:t>
              </a:r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167071" y="3661737"/>
            <a:ext cx="7102217" cy="1015365"/>
            <a:chOff x="1154371" y="3920665"/>
            <a:chExt cx="7102217" cy="1015365"/>
          </a:xfrm>
        </p:grpSpPr>
        <p:sp>
          <p:nvSpPr>
            <p:cNvPr id="14" name="箭头: 五边形 13"/>
            <p:cNvSpPr/>
            <p:nvPr/>
          </p:nvSpPr>
          <p:spPr>
            <a:xfrm>
              <a:off x="1154371" y="3983962"/>
              <a:ext cx="431515" cy="285443"/>
            </a:xfrm>
            <a:prstGeom prst="homePlate">
              <a:avLst/>
            </a:prstGeom>
            <a:solidFill>
              <a:srgbClr val="0070C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3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16" name="文本框 15"/>
            <p:cNvSpPr txBox="1"/>
            <p:nvPr/>
          </p:nvSpPr>
          <p:spPr>
            <a:xfrm>
              <a:off x="1592250" y="3920665"/>
              <a:ext cx="6664338" cy="1015365"/>
            </a:xfrm>
            <a:prstGeom prst="rect">
              <a:avLst/>
            </a:prstGeom>
            <a:noFill/>
            <a:ln w="19050">
              <a:noFill/>
              <a:prstDash val="sysDash"/>
            </a:ln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巨湾技研：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成立于2020年9月，是广汽集团首家内部孵化的首家混合所有制高科技民营企业，公司专注超级快充动力电池和新一代突破性储能器及其系统的研发、生产、销售和服务。</a:t>
              </a:r>
            </a:p>
            <a:p>
              <a:pPr algn="just">
                <a:lnSpc>
                  <a:spcPct val="150000"/>
                </a:lnSpc>
              </a:pP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</a:t>
              </a: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投资方：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南粤基金、博润资本、广州科金控股、新的集团等</a:t>
              </a:r>
            </a:p>
          </p:txBody>
        </p:sp>
      </p:grpSp>
      <p:grpSp>
        <p:nvGrpSpPr>
          <p:cNvPr id="3" name="组合 2"/>
          <p:cNvGrpSpPr/>
          <p:nvPr/>
        </p:nvGrpSpPr>
        <p:grpSpPr>
          <a:xfrm>
            <a:off x="1149345" y="1397049"/>
            <a:ext cx="7107243" cy="1015365"/>
            <a:chOff x="1149345" y="1397049"/>
            <a:chExt cx="7107243" cy="1015365"/>
          </a:xfrm>
        </p:grpSpPr>
        <p:sp>
          <p:nvSpPr>
            <p:cNvPr id="12" name="箭头: 五边形 11"/>
            <p:cNvSpPr/>
            <p:nvPr/>
          </p:nvSpPr>
          <p:spPr>
            <a:xfrm>
              <a:off x="1149345" y="1452247"/>
              <a:ext cx="431515" cy="285443"/>
            </a:xfrm>
            <a:prstGeom prst="homePlate">
              <a:avLst/>
            </a:prstGeom>
            <a:solidFill>
              <a:srgbClr val="0070C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1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18" name="文本框 17"/>
            <p:cNvSpPr txBox="1"/>
            <p:nvPr/>
          </p:nvSpPr>
          <p:spPr>
            <a:xfrm>
              <a:off x="1592250" y="1397049"/>
              <a:ext cx="6664338" cy="1015365"/>
            </a:xfrm>
            <a:prstGeom prst="rect">
              <a:avLst/>
            </a:prstGeom>
            <a:noFill/>
            <a:ln w="19050">
              <a:noFill/>
              <a:prstDash val="sysDash"/>
            </a:ln>
          </p:spPr>
          <p:txBody>
            <a:bodyPr wrap="square" lIns="0" tIns="0" rIns="0" bIns="0" rtlCol="0">
              <a:spAutoFit/>
            </a:bodyPr>
            <a:lstStyle/>
            <a:p>
              <a:pPr algn="just">
                <a:lnSpc>
                  <a:spcPct val="150000"/>
                </a:lnSpc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中核汇能：</a:t>
              </a:r>
              <a:r>
                <a:rPr sz="120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中核集团的全资子公司，是中核集团八大产业板块之一。主要从事风力发电项目开发，太阳能发电站的投资与开发。</a:t>
              </a:r>
            </a:p>
            <a:p>
              <a:pPr algn="just">
                <a:lnSpc>
                  <a:spcPct val="150000"/>
                </a:lnSpc>
              </a:pPr>
              <a:r>
                <a:rPr lang="zh-CN" altLang="en-US" sz="16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投资方：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中信证券投资、中国人寿资产管理、光核汇合等</a:t>
              </a:r>
            </a:p>
          </p:txBody>
        </p:sp>
      </p:grpSp>
      <p:sp>
        <p:nvSpPr>
          <p:cNvPr id="19" name="文本框 18"/>
          <p:cNvSpPr txBox="1"/>
          <p:nvPr/>
        </p:nvSpPr>
        <p:spPr>
          <a:xfrm>
            <a:off x="8872835" y="1046014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融资规模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8950960" y="2852420"/>
            <a:ext cx="767080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亿美元</a:t>
            </a:r>
          </a:p>
        </p:txBody>
      </p:sp>
      <p:sp>
        <p:nvSpPr>
          <p:cNvPr id="22" name="文本框 21"/>
          <p:cNvSpPr txBox="1"/>
          <p:nvPr/>
        </p:nvSpPr>
        <p:spPr>
          <a:xfrm>
            <a:off x="8799368" y="1720147"/>
            <a:ext cx="1068070" cy="36893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75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亿人民币</a:t>
            </a:r>
            <a:endParaRPr lang="zh-CN" altLang="en-US" sz="1400" dirty="0"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0832445" y="1045790"/>
            <a:ext cx="923330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zh-CN" altLang="en-US" dirty="0">
                <a:solidFill>
                  <a:srgbClr val="00206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融资轮次</a:t>
            </a:r>
          </a:p>
        </p:txBody>
      </p:sp>
      <p:sp>
        <p:nvSpPr>
          <p:cNvPr id="29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3464428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zh-CN" altLang="en-US" sz="2400" b="1" dirty="0">
                <a:solidFill>
                  <a:srgbClr val="000066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投资：重要投资事件</a:t>
            </a:r>
          </a:p>
        </p:txBody>
      </p:sp>
      <p:sp>
        <p:nvSpPr>
          <p:cNvPr id="32" name="文本框 31"/>
          <p:cNvSpPr txBox="1"/>
          <p:nvPr/>
        </p:nvSpPr>
        <p:spPr>
          <a:xfrm>
            <a:off x="11167745" y="1720215"/>
            <a:ext cx="257175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A</a:t>
            </a:r>
          </a:p>
        </p:txBody>
      </p:sp>
      <p:grpSp>
        <p:nvGrpSpPr>
          <p:cNvPr id="2" name="组合 1"/>
          <p:cNvGrpSpPr/>
          <p:nvPr/>
        </p:nvGrpSpPr>
        <p:grpSpPr>
          <a:xfrm>
            <a:off x="1154370" y="2529393"/>
            <a:ext cx="7097983" cy="1015365"/>
            <a:chOff x="1154371" y="2666667"/>
            <a:chExt cx="7097983" cy="1015365"/>
          </a:xfrm>
        </p:grpSpPr>
        <p:sp>
          <p:nvSpPr>
            <p:cNvPr id="13" name="箭头: 五边形 12"/>
            <p:cNvSpPr/>
            <p:nvPr/>
          </p:nvSpPr>
          <p:spPr>
            <a:xfrm>
              <a:off x="1154371" y="2725210"/>
              <a:ext cx="431515" cy="285443"/>
            </a:xfrm>
            <a:prstGeom prst="homePlate">
              <a:avLst/>
            </a:prstGeom>
            <a:solidFill>
              <a:srgbClr val="0070C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2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34" name="文本框 33"/>
            <p:cNvSpPr txBox="1"/>
            <p:nvPr/>
          </p:nvSpPr>
          <p:spPr>
            <a:xfrm>
              <a:off x="1588016" y="2666667"/>
              <a:ext cx="6664338" cy="1015365"/>
            </a:xfrm>
            <a:prstGeom prst="rect">
              <a:avLst/>
            </a:prstGeom>
            <a:noFill/>
          </p:spPr>
          <p:txBody>
            <a:bodyPr wrap="square" lIns="0" tIns="0" rIns="0" bIns="0">
              <a:spAutoFit/>
            </a:bodyPr>
            <a:lstStyle/>
            <a:p>
              <a:pPr marL="0" marR="0" lvl="0" indent="0" algn="just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神策数据：</a:t>
              </a:r>
              <a:r>
                <a:rPr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神策网络科技（北京）有限公司，是一家专业的大数据分析服务公司，为客户提供深度用户行为分析平台、以及专业的咨询服务和行业解决方案，致力于帮助客户实现数据驱动。</a:t>
              </a:r>
            </a:p>
            <a:p>
              <a:pPr marL="0" marR="0" lvl="0" indent="0" algn="just" defTabSz="457200" rtl="0" eaLnBrk="1" fontAlgn="auto" latinLnBrk="0" hangingPunct="1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投资方：</a:t>
              </a:r>
              <a:r>
                <a:rPr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Bessemer Venture Partners、DCM中国、GGV纪源资本、M31资本</a:t>
              </a:r>
              <a:r>
                <a:rPr lang="zh-CN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等</a:t>
              </a:r>
            </a:p>
          </p:txBody>
        </p:sp>
      </p:grpSp>
      <p:sp>
        <p:nvSpPr>
          <p:cNvPr id="35" name="文本框 34"/>
          <p:cNvSpPr txBox="1"/>
          <p:nvPr/>
        </p:nvSpPr>
        <p:spPr>
          <a:xfrm>
            <a:off x="11162665" y="2852420"/>
            <a:ext cx="267970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buClrTx/>
              <a:buSzTx/>
              <a:buFontTx/>
            </a:pPr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D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11041380" y="5642610"/>
            <a:ext cx="471170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D+</a:t>
            </a:r>
          </a:p>
        </p:txBody>
      </p:sp>
      <p:grpSp>
        <p:nvGrpSpPr>
          <p:cNvPr id="11" name="组合 10"/>
          <p:cNvGrpSpPr/>
          <p:nvPr/>
        </p:nvGrpSpPr>
        <p:grpSpPr>
          <a:xfrm>
            <a:off x="1167071" y="5293976"/>
            <a:ext cx="6987916" cy="1106805"/>
            <a:chOff x="1167071" y="5392336"/>
            <a:chExt cx="6987916" cy="1106805"/>
          </a:xfrm>
        </p:grpSpPr>
        <p:sp>
          <p:nvSpPr>
            <p:cNvPr id="15" name="箭头: 五边形 14"/>
            <p:cNvSpPr/>
            <p:nvPr/>
          </p:nvSpPr>
          <p:spPr>
            <a:xfrm>
              <a:off x="1167071" y="5497343"/>
              <a:ext cx="431515" cy="285443"/>
            </a:xfrm>
            <a:prstGeom prst="homePlate">
              <a:avLst/>
            </a:prstGeom>
            <a:solidFill>
              <a:srgbClr val="0070C0">
                <a:alpha val="8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400" dirty="0">
                  <a:latin typeface="微软雅黑" panose="020B0503020204020204" pitchFamily="34" charset="-122"/>
                  <a:ea typeface="微软雅黑" panose="020B0503020204020204" pitchFamily="34" charset="-122"/>
                  <a:cs typeface="Arial" panose="020B0604020202020204" pitchFamily="34" charset="0"/>
                  <a:sym typeface="微软雅黑" panose="020B0503020204020204" pitchFamily="34" charset="-122"/>
                </a:rPr>
                <a:t>1</a:t>
              </a:r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endParaRPr>
            </a:p>
          </p:txBody>
        </p:sp>
        <p:sp>
          <p:nvSpPr>
            <p:cNvPr id="33" name="文本框 32"/>
            <p:cNvSpPr txBox="1"/>
            <p:nvPr/>
          </p:nvSpPr>
          <p:spPr>
            <a:xfrm>
              <a:off x="1528264" y="5392336"/>
              <a:ext cx="6626723" cy="110680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lvl="0" indent="0" algn="just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天地和兴：</a:t>
              </a:r>
              <a:r>
                <a:rPr sz="1200" b="0" i="0" dirty="0">
                  <a:solidFill>
                    <a:srgbClr val="000000"/>
                  </a:solidFill>
                  <a:effectLst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成立于2007年，总部位于北京，在全国设有10多个分支机构，是专业从事工业控制系统信息安全防护、检测分析、安全评估与咨询服务的国家级高新技术企业。</a:t>
              </a:r>
            </a:p>
            <a:p>
              <a:pPr marR="0" lvl="0" indent="0" algn="just" fontAlgn="auto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zh-CN" altLang="en-US" sz="16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投资方：</a:t>
              </a:r>
              <a:r>
                <a:rPr lang="zh-CN" altLang="en-US" sz="1200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中叶资本、中电科核心技术创新基金管理、南钢产业、国电投基金等</a:t>
              </a:r>
            </a:p>
          </p:txBody>
        </p:sp>
      </p:grpSp>
      <p:sp>
        <p:nvSpPr>
          <p:cNvPr id="37" name="文本框 36"/>
          <p:cNvSpPr txBox="1"/>
          <p:nvPr/>
        </p:nvSpPr>
        <p:spPr>
          <a:xfrm>
            <a:off x="8890168" y="5642841"/>
            <a:ext cx="889635" cy="368935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7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亿人民币</a:t>
            </a:r>
            <a:endParaRPr lang="en-US" altLang="zh-CN" sz="1400" dirty="0">
              <a:latin typeface="微软雅黑" panose="020B0503020204020204" pitchFamily="34" charset="-122"/>
              <a:ea typeface="微软雅黑" panose="020B0503020204020204" pitchFamily="34" charset="-122"/>
              <a:cs typeface="Arial" panose="020B0604020202020204" pitchFamily="34" charset="0"/>
              <a:sym typeface="微软雅黑" panose="020B0503020204020204" pitchFamily="34" charset="-122"/>
            </a:endParaRPr>
          </a:p>
        </p:txBody>
      </p:sp>
      <p:sp>
        <p:nvSpPr>
          <p:cNvPr id="38" name="文本框 37"/>
          <p:cNvSpPr txBox="1"/>
          <p:nvPr/>
        </p:nvSpPr>
        <p:spPr>
          <a:xfrm>
            <a:off x="11159490" y="3985260"/>
            <a:ext cx="274320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A</a:t>
            </a:r>
          </a:p>
        </p:txBody>
      </p:sp>
      <p:sp>
        <p:nvSpPr>
          <p:cNvPr id="17" name="文本框 16"/>
          <p:cNvSpPr txBox="1"/>
          <p:nvPr/>
        </p:nvSpPr>
        <p:spPr>
          <a:xfrm>
            <a:off x="8799195" y="3985260"/>
            <a:ext cx="1519555" cy="3689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altLang="zh-CN" sz="2400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10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亿人民币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774825" y="942975"/>
            <a:ext cx="2378075" cy="360000"/>
            <a:chOff x="7155444" y="740531"/>
            <a:chExt cx="3098165" cy="369870"/>
          </a:xfrm>
        </p:grpSpPr>
        <p:sp>
          <p:nvSpPr>
            <p:cNvPr id="3" name="矩形 2"/>
            <p:cNvSpPr/>
            <p:nvPr/>
          </p:nvSpPr>
          <p:spPr>
            <a:xfrm>
              <a:off x="7155444" y="740531"/>
              <a:ext cx="2815119" cy="369869"/>
            </a:xfrm>
            <a:prstGeom prst="rect">
              <a:avLst/>
            </a:prstGeom>
            <a:solidFill>
              <a:srgbClr val="00B0F0">
                <a:alpha val="60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A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股、港股</a:t>
              </a:r>
              <a:r>
                <a:rPr kumimoji="0" lang="en-US" altLang="zh-CN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IPO</a:t>
              </a:r>
              <a:r>
                <a:rPr kumimoji="0" lang="zh-CN" alt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微软雅黑" panose="020B0503020204020204" pitchFamily="34" charset="-122"/>
                  <a:ea typeface="微软雅黑" panose="020B0503020204020204" pitchFamily="34" charset="-122"/>
                  <a:cs typeface="+mn-cs"/>
                  <a:sym typeface="微软雅黑" panose="020B0503020204020204" pitchFamily="34" charset="-122"/>
                </a:rPr>
                <a:t>情况</a:t>
              </a:r>
            </a:p>
          </p:txBody>
        </p:sp>
        <p:sp>
          <p:nvSpPr>
            <p:cNvPr id="4" name="等腰三角形 3"/>
            <p:cNvSpPr/>
            <p:nvPr/>
          </p:nvSpPr>
          <p:spPr>
            <a:xfrm rot="5400000">
              <a:off x="9927152" y="783944"/>
              <a:ext cx="369868" cy="283046"/>
            </a:xfrm>
            <a:prstGeom prst="triangle">
              <a:avLst/>
            </a:prstGeom>
            <a:solidFill>
              <a:schemeClr val="bg2">
                <a:lumMod val="50000"/>
                <a:alpha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endParaRPr>
            </a:p>
          </p:txBody>
        </p:sp>
      </p:grpSp>
      <p:sp>
        <p:nvSpPr>
          <p:cNvPr id="8" name="文本框 7"/>
          <p:cNvSpPr txBox="1"/>
          <p:nvPr/>
        </p:nvSpPr>
        <p:spPr>
          <a:xfrm>
            <a:off x="1774825" y="4487863"/>
            <a:ext cx="8642350" cy="185473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457200" algn="just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5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月份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IPO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节奏明显放缓，数量</a:t>
            </a:r>
            <a:r>
              <a:rPr kumimoji="0" 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较上月和去年同期均大幅下滑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，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A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股共有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18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家公司上市，其中科创板上市企业共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4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家。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IPO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总实际募资额为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108.96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亿元，其中科创板总募资额为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39.41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亿元，上市退出基金共计</a:t>
            </a:r>
            <a:r>
              <a:rPr kumimoji="0" lang="en-US" altLang="zh-CN" sz="1800" b="0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63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支。</a:t>
            </a:r>
            <a:endParaRPr kumimoji="0" lang="en-US" altLang="zh-CN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  <a:sym typeface="微软雅黑" panose="020B0503020204020204" pitchFamily="34" charset="-122"/>
            </a:endParaRPr>
          </a:p>
          <a:p>
            <a:pPr lvl="0" indent="457200" algn="just" defTabSz="457200">
              <a:lnSpc>
                <a:spcPct val="150000"/>
              </a:lnSpc>
              <a:defRPr/>
            </a:pP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港股</a:t>
            </a:r>
            <a:r>
              <a:rPr kumimoji="0" lang="en-US" altLang="zh-CN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5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月仅有</a:t>
            </a:r>
            <a:r>
              <a:rPr kumimoji="0" lang="en-US" altLang="zh-CN" sz="1800" b="0" i="0" u="none" strike="noStrike" kern="1200" cap="none" spc="0" normalizeH="0" baseline="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2</a:t>
            </a:r>
            <a:r>
              <a:rPr kumimoji="0" lang="zh-CN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微软雅黑" panose="020B0503020204020204" pitchFamily="34" charset="-122"/>
              </a:rPr>
              <a:t>家企业上市交易，其中云康集团</a:t>
            </a:r>
            <a:r>
              <a:rPr lang="zh-CN" altLang="en-US" sz="14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募集资金总额为</a:t>
            </a:r>
            <a:r>
              <a:rPr lang="en-US" altLang="zh-CN" sz="1800" dirty="0">
                <a:solidFill>
                  <a:srgbClr val="0070C0"/>
                </a:solidFill>
                <a:latin typeface="微软雅黑" panose="020B0503020204020204" pitchFamily="34" charset="-122"/>
                <a:ea typeface="微软雅黑" panose="020B0503020204020204" pitchFamily="34" charset="-122"/>
                <a:cs typeface="Arial" panose="020B0604020202020204" pitchFamily="34" charset="0"/>
                <a:sym typeface="微软雅黑" panose="020B0503020204020204" pitchFamily="34" charset="-122"/>
              </a:rPr>
              <a:t>10.90</a:t>
            </a:r>
            <a:r>
              <a:rPr lang="zh-CN" altLang="en-US" sz="14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亿港元；另一家企业</a:t>
            </a:r>
            <a:r>
              <a:rPr kumimoji="0" lang="zh-CN" altLang="en-US" sz="1400" b="0" i="0" u="none" strike="noStrike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贝壳采用“双重主要上市+介绍上市”方式回港主板上市，</a:t>
            </a:r>
            <a:r>
              <a:rPr lang="zh-CN" altLang="en-US" sz="14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不发售新股及募集资金，</a:t>
            </a:r>
            <a:r>
              <a:rPr kumimoji="0" lang="zh-CN" altLang="en-US" sz="1400" b="0" i="0" u="none" strike="noStrike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成为港股市场第一支“居住产业数字化服务平台”标的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，发行价为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30.854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港元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/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股，开盘一度破发，随后股价上涨，首日收盘价报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30.75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港元</a:t>
            </a:r>
            <a:r>
              <a:rPr lang="en-US" altLang="zh-CN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/</a:t>
            </a:r>
            <a:r>
              <a:rPr lang="zh-CN" altLang="en-US" sz="14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股。</a:t>
            </a:r>
            <a:endParaRPr kumimoji="0" lang="zh-CN" altLang="en-US" sz="1400" b="0" i="0" u="none" strike="noStrike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1778000" y="277200"/>
            <a:ext cx="82296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kumimoji="0" lang="en-US" altLang="zh-CN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IPO</a:t>
            </a:r>
            <a:r>
              <a:rPr kumimoji="0" lang="zh-CN" alt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000066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微软雅黑" panose="020B0503020204020204" pitchFamily="34" charset="-122"/>
              </a:rPr>
              <a:t>及退出</a:t>
            </a:r>
          </a:p>
        </p:txBody>
      </p:sp>
      <p:graphicFrame>
        <p:nvGraphicFramePr>
          <p:cNvPr id="11" name="图表 10"/>
          <p:cNvGraphicFramePr/>
          <p:nvPr/>
        </p:nvGraphicFramePr>
        <p:xfrm>
          <a:off x="1774825" y="1264285"/>
          <a:ext cx="8642350" cy="33515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zk0OTVmNTM5YjcwYTdmMjE0NWQyMTZkOWMxNjA2Y2Q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ad020bfa-8d90-4694-a0bf-77510c82c34e}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8de9140a-78c0-43dd-81b0-943d97aba602}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5a78bfda-e455-4b03-a97b-801a7620fad3}"/>
  <p:tag name="TABLE_ENDDRAG_ORIGIN_RECT" val="680*297"/>
  <p:tag name="TABLE_ENDDRAG_RECT" val="139*119*680*297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c23e1ba6-242b-4894-92ad-7ebe017cbdb6}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ea3aa2de-7c2c-445a-bf78-b3e8ed9f1e79}"/>
  <p:tag name="TABLE_ENDDRAG_ORIGIN_RECT" val="678*181"/>
  <p:tag name="TABLE_ENDDRAG_RECT" val="139*306*678*18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TABLE_BEAUTIFY" val="smartTable{30e42580-3eed-42b4-afc4-c0b1bd5691e1}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dynamicNum"/>
</p:tagLst>
</file>

<file path=ppt/theme/theme1.xml><?xml version="1.0" encoding="utf-8"?>
<a:theme xmlns:a="http://schemas.openxmlformats.org/drawingml/2006/main" name="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融客PPT模板">
  <a:themeElements>
    <a:clrScheme name="">
      <a:dk1>
        <a:srgbClr val="000000"/>
      </a:dk1>
      <a:lt1>
        <a:srgbClr val="FFFFFF"/>
      </a:lt1>
      <a:dk2>
        <a:srgbClr val="000798"/>
      </a:dk2>
      <a:lt2>
        <a:srgbClr val="B2B2B2"/>
      </a:lt2>
      <a:accent1>
        <a:srgbClr val="1B33E7"/>
      </a:accent1>
      <a:accent2>
        <a:srgbClr val="6699FF"/>
      </a:accent2>
      <a:accent3>
        <a:srgbClr val="FFFFFF"/>
      </a:accent3>
      <a:accent4>
        <a:srgbClr val="000000"/>
      </a:accent4>
      <a:accent5>
        <a:srgbClr val="ABADF1"/>
      </a:accent5>
      <a:accent6>
        <a:srgbClr val="5C8AE7"/>
      </a:accent6>
      <a:hlink>
        <a:srgbClr val="99CCFF"/>
      </a:hlink>
      <a:folHlink>
        <a:srgbClr val="3366CC"/>
      </a:folHlink>
    </a:clrScheme>
    <a:fontScheme name="融客PPT模板">
      <a:majorFont>
        <a:latin typeface="幼圆"/>
        <a:ea typeface="幼圆"/>
        <a:cs typeface=""/>
      </a:majorFont>
      <a:minorFont>
        <a:latin typeface="幼圆"/>
        <a:ea typeface="幼圆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幼圆" panose="02010509060101010101" pitchFamily="49" charset="-122"/>
          </a:defRPr>
        </a:defPPr>
      </a:lstStyle>
    </a:lnDef>
  </a:objectDefaults>
  <a:extraClrSchemeLst>
    <a:extraClrScheme>
      <a:clrScheme name="融客PPT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融客PPT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融客PPT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融客投资PPT模板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Yu Gothic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Yu Gothic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4276AA"/>
    </a:accent1>
    <a:accent2>
      <a:srgbClr val="178AA1"/>
    </a:accent2>
    <a:accent3>
      <a:srgbClr val="40A693"/>
    </a:accent3>
    <a:accent4>
      <a:srgbClr val="5268A5"/>
    </a:accent4>
    <a:accent5>
      <a:srgbClr val="5E5CA2"/>
    </a:accent5>
    <a:accent6>
      <a:srgbClr val="778495"/>
    </a:accent6>
    <a:hlink>
      <a:srgbClr val="4276AA"/>
    </a:hlink>
    <a:folHlink>
      <a:srgbClr val="BFBFBF"/>
    </a:folHlink>
  </a:clrScheme>
</a:themeOverride>
</file>

<file path=ppt/theme/themeOverride6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778495"/>
    </a:dk2>
    <a:lt2>
      <a:srgbClr val="F0F0F0"/>
    </a:lt2>
    <a:accent1>
      <a:srgbClr val="4276AA"/>
    </a:accent1>
    <a:accent2>
      <a:srgbClr val="178AA1"/>
    </a:accent2>
    <a:accent3>
      <a:srgbClr val="40A693"/>
    </a:accent3>
    <a:accent4>
      <a:srgbClr val="5268A5"/>
    </a:accent4>
    <a:accent5>
      <a:srgbClr val="5E5CA2"/>
    </a:accent5>
    <a:accent6>
      <a:srgbClr val="778495"/>
    </a:accent6>
    <a:hlink>
      <a:srgbClr val="4276AA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356</TotalTime>
  <Words>2168</Words>
  <Application>Microsoft Office PowerPoint</Application>
  <PresentationFormat>宽屏</PresentationFormat>
  <Paragraphs>428</Paragraphs>
  <Slides>17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17</vt:i4>
      </vt:variant>
    </vt:vector>
  </HeadingPairs>
  <TitlesOfParts>
    <vt:vector size="30" baseType="lpstr">
      <vt:lpstr>Microsoft YaHei tahoma</vt:lpstr>
      <vt:lpstr>等线</vt:lpstr>
      <vt:lpstr>华文新魏</vt:lpstr>
      <vt:lpstr>微软雅黑</vt:lpstr>
      <vt:lpstr>幼圆</vt:lpstr>
      <vt:lpstr>Arial</vt:lpstr>
      <vt:lpstr>Calibri</vt:lpstr>
      <vt:lpstr>Calibri Light</vt:lpstr>
      <vt:lpstr>Verdana</vt:lpstr>
      <vt:lpstr>Wingdings</vt:lpstr>
      <vt:lpstr>融客PPT模板</vt:lpstr>
      <vt:lpstr>1_融客PPT模板</vt:lpstr>
      <vt:lpstr>1_融客投资PPT模板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张 睿卿</cp:lastModifiedBy>
  <cp:revision>279</cp:revision>
  <dcterms:created xsi:type="dcterms:W3CDTF">2019-06-19T02:08:00Z</dcterms:created>
  <dcterms:modified xsi:type="dcterms:W3CDTF">2022-06-11T07:42:05Z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2052-11.1.0.9513</vt:lpwstr>
  </property>
  <property fmtid="{D5CDD505-2E9C-101B-9397-08002B2CF9AE}" pid="3" name="ICV">
    <vt:lpwstr>7D67E444C4C5402B9272D95CCA777AAE</vt:lpwstr>
  </property>
</Properties>
</file>