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2.xml" ContentType="application/vnd.openxmlformats-officedocument.themeOverride+xml"/>
  <Override PartName="/ppt/tags/tag4.xml" ContentType="application/vnd.openxmlformats-officedocument.presentationml.tags+xml"/>
  <Override PartName="/ppt/notesSlides/notesSlide10.xml" ContentType="application/vnd.openxmlformats-officedocument.presentationml.notesSlide+xml"/>
  <Override PartName="/ppt/tags/tag5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3.xml" ContentType="application/vnd.openxmlformats-officedocument.themeOverride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ags/tag6.xml" ContentType="application/vnd.openxmlformats-officedocument.presentationml.tags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6.xml" ContentType="application/vnd.openxmlformats-officedocument.themeOverride+xml"/>
  <Override PartName="/ppt/tags/tag7.xml" ContentType="application/vnd.openxmlformats-officedocument.presentationml.tags+xml"/>
  <Override PartName="/ppt/notesSlides/notesSlide15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ags/tag8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1"/>
  </p:notesMasterIdLst>
  <p:handoutMasterIdLst>
    <p:handoutMasterId r:id="rId22"/>
  </p:handoutMasterIdLst>
  <p:sldIdLst>
    <p:sldId id="323" r:id="rId4"/>
    <p:sldId id="257" r:id="rId5"/>
    <p:sldId id="305" r:id="rId6"/>
    <p:sldId id="306" r:id="rId7"/>
    <p:sldId id="341" r:id="rId8"/>
    <p:sldId id="340" r:id="rId9"/>
    <p:sldId id="260" r:id="rId10"/>
    <p:sldId id="263" r:id="rId11"/>
    <p:sldId id="316" r:id="rId12"/>
    <p:sldId id="265" r:id="rId13"/>
    <p:sldId id="315" r:id="rId14"/>
    <p:sldId id="310" r:id="rId15"/>
    <p:sldId id="311" r:id="rId16"/>
    <p:sldId id="322" r:id="rId17"/>
    <p:sldId id="312" r:id="rId18"/>
    <p:sldId id="301" r:id="rId19"/>
    <p:sldId id="314" r:id="rId20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38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/>
  <p:cmAuthor id="2" name="Xue Yong" initials="XY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9A7B"/>
    <a:srgbClr val="E46C0A"/>
    <a:srgbClr val="778495"/>
    <a:srgbClr val="5357E2"/>
    <a:srgbClr val="FFC000"/>
    <a:srgbClr val="6D7CF0"/>
    <a:srgbClr val="698ED0"/>
    <a:srgbClr val="2B67A4"/>
    <a:srgbClr val="1F497D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8" autoAdjust="0"/>
    <p:restoredTop sz="92816" autoAdjust="0"/>
  </p:normalViewPr>
  <p:slideViewPr>
    <p:cSldViewPr snapToGrid="0">
      <p:cViewPr varScale="1">
        <p:scale>
          <a:sx n="88" d="100"/>
          <a:sy n="88" d="100"/>
        </p:scale>
        <p:origin x="363" y="58"/>
      </p:cViewPr>
      <p:guideLst>
        <p:guide orient="horz" pos="2165"/>
        <p:guide pos="384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uiqing_Zhang\Desktop\&#31185;&#21019;&#26495;2&#26376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97101\Desktop\&#24352;&#30591;&#21375;2\202205&#19968;&#32423;&#24066;&#22330;&#26376;&#25253;\&#31185;&#21019;&#26495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97101\Desktop\&#24352;&#30591;&#21375;2\202205&#19968;&#32423;&#24066;&#22330;&#26376;&#25253;\&#31185;&#21019;&#26495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97101\Desktop\&#24352;&#30591;&#21375;2\202205&#19968;&#32423;&#24066;&#22330;&#26376;&#25253;\pevc-&#25237;&#34701;&#20107;&#2021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97101\Desktop\&#24352;&#30591;&#21375;2\202205&#19968;&#32423;&#24066;&#22330;&#26376;&#25253;\pevc-&#25237;&#34701;&#20107;&#2021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97101\Desktop\&#24352;&#30591;&#21375;2\202205&#19968;&#32423;&#24066;&#22330;&#26376;&#25253;\pevc-&#25237;&#34701;&#20107;&#20214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97101\Desktop\&#24352;&#30591;&#21375;2\202205&#19968;&#32423;&#24066;&#22330;&#26376;&#25253;\pevc-&#25237;&#34701;&#20107;&#20214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1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2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3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315815423035105E-2"/>
          <c:y val="3.1972318339100303E-2"/>
          <c:w val="0.85353583858705295"/>
          <c:h val="0.757450617115767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募集金额（亿元）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444-42D0-882A-5AE978C349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Sheet1!$A$2:$A$14</c:f>
              <c:numCache>
                <c:formatCode>yyyy"年"m"月"</c:formatCode>
                <c:ptCount val="13"/>
                <c:pt idx="0">
                  <c:v>44682</c:v>
                </c:pt>
                <c:pt idx="1">
                  <c:v>44652</c:v>
                </c:pt>
                <c:pt idx="2">
                  <c:v>44621</c:v>
                </c:pt>
                <c:pt idx="3">
                  <c:v>44593</c:v>
                </c:pt>
                <c:pt idx="4">
                  <c:v>44562</c:v>
                </c:pt>
                <c:pt idx="5">
                  <c:v>44531</c:v>
                </c:pt>
                <c:pt idx="6">
                  <c:v>44501</c:v>
                </c:pt>
                <c:pt idx="7">
                  <c:v>44470</c:v>
                </c:pt>
                <c:pt idx="8">
                  <c:v>44440</c:v>
                </c:pt>
                <c:pt idx="9">
                  <c:v>44409</c:v>
                </c:pt>
                <c:pt idx="10">
                  <c:v>44378</c:v>
                </c:pt>
                <c:pt idx="11">
                  <c:v>44348</c:v>
                </c:pt>
                <c:pt idx="12">
                  <c:v>44317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2346.6999999999998</c:v>
                </c:pt>
                <c:pt idx="1">
                  <c:v>398.86</c:v>
                </c:pt>
                <c:pt idx="2" formatCode="0.00_ ">
                  <c:v>1208.9000000000001</c:v>
                </c:pt>
                <c:pt idx="3" formatCode="0.00_ ">
                  <c:v>239.56</c:v>
                </c:pt>
                <c:pt idx="4" formatCode="0">
                  <c:v>272.56</c:v>
                </c:pt>
                <c:pt idx="5" formatCode="0">
                  <c:v>1053.56</c:v>
                </c:pt>
                <c:pt idx="6" formatCode="0">
                  <c:v>1112.655</c:v>
                </c:pt>
                <c:pt idx="7" formatCode="0">
                  <c:v>493.77</c:v>
                </c:pt>
                <c:pt idx="8" formatCode="0">
                  <c:v>882.74</c:v>
                </c:pt>
                <c:pt idx="9" formatCode="0">
                  <c:v>1754.38</c:v>
                </c:pt>
                <c:pt idx="10" formatCode="0">
                  <c:v>2009.14</c:v>
                </c:pt>
                <c:pt idx="11" formatCode="0">
                  <c:v>1577.67</c:v>
                </c:pt>
                <c:pt idx="12" formatCode="0">
                  <c:v>1341.34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44-42D0-882A-5AE978C34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830187616"/>
        <c:axId val="83019056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募集事件次数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rgbClr val="E46C0A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Sheet1!$A$2:$A$14</c:f>
              <c:numCache>
                <c:formatCode>yyyy"年"m"月"</c:formatCode>
                <c:ptCount val="13"/>
                <c:pt idx="0">
                  <c:v>44682</c:v>
                </c:pt>
                <c:pt idx="1">
                  <c:v>44652</c:v>
                </c:pt>
                <c:pt idx="2">
                  <c:v>44621</c:v>
                </c:pt>
                <c:pt idx="3">
                  <c:v>44593</c:v>
                </c:pt>
                <c:pt idx="4">
                  <c:v>44562</c:v>
                </c:pt>
                <c:pt idx="5">
                  <c:v>44531</c:v>
                </c:pt>
                <c:pt idx="6">
                  <c:v>44501</c:v>
                </c:pt>
                <c:pt idx="7">
                  <c:v>44470</c:v>
                </c:pt>
                <c:pt idx="8">
                  <c:v>44440</c:v>
                </c:pt>
                <c:pt idx="9">
                  <c:v>44409</c:v>
                </c:pt>
                <c:pt idx="10">
                  <c:v>44378</c:v>
                </c:pt>
                <c:pt idx="11">
                  <c:v>44348</c:v>
                </c:pt>
                <c:pt idx="12">
                  <c:v>44317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270</c:v>
                </c:pt>
                <c:pt idx="1">
                  <c:v>247</c:v>
                </c:pt>
                <c:pt idx="2">
                  <c:v>351</c:v>
                </c:pt>
                <c:pt idx="3">
                  <c:v>50</c:v>
                </c:pt>
                <c:pt idx="4">
                  <c:v>163</c:v>
                </c:pt>
                <c:pt idx="5">
                  <c:v>521</c:v>
                </c:pt>
                <c:pt idx="6">
                  <c:v>413</c:v>
                </c:pt>
                <c:pt idx="7">
                  <c:v>228</c:v>
                </c:pt>
                <c:pt idx="8">
                  <c:v>241</c:v>
                </c:pt>
                <c:pt idx="9">
                  <c:v>500</c:v>
                </c:pt>
                <c:pt idx="10">
                  <c:v>335</c:v>
                </c:pt>
                <c:pt idx="11">
                  <c:v>202</c:v>
                </c:pt>
                <c:pt idx="12">
                  <c:v>131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44-42D0-882A-5AE978C34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0326736"/>
        <c:axId val="830327720"/>
      </c:lineChart>
      <c:dateAx>
        <c:axId val="830187616"/>
        <c:scaling>
          <c:orientation val="minMax"/>
        </c:scaling>
        <c:delete val="0"/>
        <c:axPos val="b"/>
        <c:numFmt formatCode="yyyy/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830190568"/>
        <c:crosses val="autoZero"/>
        <c:auto val="0"/>
        <c:lblOffset val="100"/>
        <c:baseTimeUnit val="months"/>
        <c:majorUnit val="2"/>
        <c:majorTimeUnit val="months"/>
      </c:dateAx>
      <c:valAx>
        <c:axId val="830190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830187616"/>
        <c:crosses val="autoZero"/>
        <c:crossBetween val="between"/>
      </c:valAx>
      <c:dateAx>
        <c:axId val="830326736"/>
        <c:scaling>
          <c:orientation val="minMax"/>
        </c:scaling>
        <c:delete val="1"/>
        <c:axPos val="b"/>
        <c:numFmt formatCode="yyyy&quot;年&quot;m&quot;月&quot;" sourceLinked="1"/>
        <c:majorTickMark val="out"/>
        <c:minorTickMark val="none"/>
        <c:tickLblPos val="nextTo"/>
        <c:crossAx val="830327720"/>
        <c:crosses val="autoZero"/>
        <c:auto val="1"/>
        <c:lblOffset val="100"/>
        <c:baseTimeUnit val="months"/>
        <c:majorUnit val="1"/>
        <c:majorTimeUnit val="days"/>
        <c:minorUnit val="1"/>
        <c:minorTimeUnit val="days"/>
      </c:dateAx>
      <c:valAx>
        <c:axId val="830327720"/>
        <c:scaling>
          <c:orientation val="minMax"/>
          <c:max val="70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830326736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</c:legendEntry>
      <c:layout>
        <c:manualLayout>
          <c:xMode val="edge"/>
          <c:yMode val="edge"/>
          <c:x val="0.28486407053636997"/>
          <c:y val="0.90089248038391001"/>
          <c:w val="0.430271858927259"/>
          <c:h val="8.50970117351793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200" b="0" i="0" u="none" strike="noStrike" kern="1200" baseline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1200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89"/>
        <c:axId val="982259020"/>
        <c:axId val="621596426"/>
      </c:barChart>
      <c:catAx>
        <c:axId val="9822590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621596426"/>
        <c:crosses val="autoZero"/>
        <c:auto val="1"/>
        <c:lblAlgn val="ctr"/>
        <c:lblOffset val="100"/>
        <c:noMultiLvlLbl val="0"/>
      </c:catAx>
      <c:valAx>
        <c:axId val="621596426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9822590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E46C0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rgbClr val="77849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科创板.xlsx!$J$15:$J$24</c:f>
              <c:strCache>
                <c:ptCount val="10"/>
                <c:pt idx="0">
                  <c:v>蓝特光学</c:v>
                </c:pt>
                <c:pt idx="1">
                  <c:v>莱特光电</c:v>
                </c:pt>
                <c:pt idx="2">
                  <c:v>东微半导</c:v>
                </c:pt>
                <c:pt idx="3">
                  <c:v>固德威</c:v>
                </c:pt>
                <c:pt idx="4">
                  <c:v>国力股份</c:v>
                </c:pt>
                <c:pt idx="5">
                  <c:v>上海谊众</c:v>
                </c:pt>
                <c:pt idx="6">
                  <c:v>中信博</c:v>
                </c:pt>
                <c:pt idx="7">
                  <c:v>华兴源创</c:v>
                </c:pt>
                <c:pt idx="8">
                  <c:v>坤恒顺维</c:v>
                </c:pt>
                <c:pt idx="9">
                  <c:v>禾迈股份</c:v>
                </c:pt>
              </c:strCache>
            </c:strRef>
          </c:cat>
          <c:val>
            <c:numRef>
              <c:f>科创板.xlsx!$M$15:$M$24</c:f>
              <c:numCache>
                <c:formatCode>0.00%</c:formatCode>
                <c:ptCount val="10"/>
                <c:pt idx="0">
                  <c:v>0.60319900000000004</c:v>
                </c:pt>
                <c:pt idx="1">
                  <c:v>0.59506499999999996</c:v>
                </c:pt>
                <c:pt idx="2">
                  <c:v>0.57690600000000003</c:v>
                </c:pt>
                <c:pt idx="3">
                  <c:v>0.54528500000000002</c:v>
                </c:pt>
                <c:pt idx="4">
                  <c:v>0.51954900000000004</c:v>
                </c:pt>
                <c:pt idx="5">
                  <c:v>0.48242800000000002</c:v>
                </c:pt>
                <c:pt idx="6">
                  <c:v>0.46990199999999999</c:v>
                </c:pt>
                <c:pt idx="7">
                  <c:v>0.44644499999999998</c:v>
                </c:pt>
                <c:pt idx="8">
                  <c:v>0.42151699999999998</c:v>
                </c:pt>
                <c:pt idx="9">
                  <c:v>0.40910800000000003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5C-4D18-B737-6A635486B0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4"/>
        <c:overlap val="-13"/>
        <c:axId val="177547709"/>
        <c:axId val="211954910"/>
      </c:barChart>
      <c:catAx>
        <c:axId val="177547709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rgbClr val="7784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211954910"/>
        <c:crosses val="autoZero"/>
        <c:auto val="1"/>
        <c:lblAlgn val="ctr"/>
        <c:lblOffset val="100"/>
        <c:noMultiLvlLbl val="0"/>
      </c:catAx>
      <c:valAx>
        <c:axId val="211954910"/>
        <c:scaling>
          <c:orientation val="minMax"/>
        </c:scaling>
        <c:delete val="1"/>
        <c:axPos val="t"/>
        <c:numFmt formatCode="0.00%" sourceLinked="1"/>
        <c:majorTickMark val="none"/>
        <c:minorTickMark val="none"/>
        <c:tickLblPos val="nextTo"/>
        <c:crossAx val="17754770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rgbClr val="77849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科创板.xlsx!$J$410:$J$419</c:f>
              <c:strCache>
                <c:ptCount val="10"/>
                <c:pt idx="0">
                  <c:v>东方生物</c:v>
                </c:pt>
                <c:pt idx="1">
                  <c:v>安博通</c:v>
                </c:pt>
                <c:pt idx="2">
                  <c:v>振华新材</c:v>
                </c:pt>
                <c:pt idx="3">
                  <c:v>亚辉龙</c:v>
                </c:pt>
                <c:pt idx="4">
                  <c:v>热景生物</c:v>
                </c:pt>
                <c:pt idx="5">
                  <c:v>君实生物</c:v>
                </c:pt>
                <c:pt idx="6">
                  <c:v>奥精医疗</c:v>
                </c:pt>
                <c:pt idx="7">
                  <c:v>泽达易盛</c:v>
                </c:pt>
                <c:pt idx="8">
                  <c:v>安旭生物</c:v>
                </c:pt>
                <c:pt idx="9">
                  <c:v>*ST紫晶</c:v>
                </c:pt>
              </c:strCache>
            </c:strRef>
          </c:cat>
          <c:val>
            <c:numRef>
              <c:f>科创板.xlsx!$O$410:$O$419</c:f>
              <c:numCache>
                <c:formatCode>0.00%</c:formatCode>
                <c:ptCount val="10"/>
                <c:pt idx="0">
                  <c:v>-6.8387730597096394E-2</c:v>
                </c:pt>
                <c:pt idx="1">
                  <c:v>-7.7204798613654493E-2</c:v>
                </c:pt>
                <c:pt idx="2">
                  <c:v>-8.2862453907958003E-2</c:v>
                </c:pt>
                <c:pt idx="3">
                  <c:v>-9.6385542168674801E-2</c:v>
                </c:pt>
                <c:pt idx="4">
                  <c:v>-0.10397764223219901</c:v>
                </c:pt>
                <c:pt idx="5">
                  <c:v>-0.11871114622139101</c:v>
                </c:pt>
                <c:pt idx="6">
                  <c:v>-0.121590471607315</c:v>
                </c:pt>
                <c:pt idx="7">
                  <c:v>-0.14147760685877001</c:v>
                </c:pt>
                <c:pt idx="8">
                  <c:v>-0.146077321905459</c:v>
                </c:pt>
                <c:pt idx="9">
                  <c:v>-0.35389652839755997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22-47E9-93F5-72B0E6323FF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3"/>
        <c:axId val="470008523"/>
        <c:axId val="394022265"/>
      </c:barChart>
      <c:catAx>
        <c:axId val="470008523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rgbClr val="7784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394022265"/>
        <c:crosses val="autoZero"/>
        <c:auto val="1"/>
        <c:lblAlgn val="ctr"/>
        <c:lblOffset val="100"/>
        <c:noMultiLvlLbl val="0"/>
      </c:catAx>
      <c:valAx>
        <c:axId val="394022265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4700085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36637396692"/>
          <c:y val="0.19731527974608501"/>
          <c:w val="0.46812867084899301"/>
          <c:h val="0.57833819937191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5C7-4334-BA11-E2B03469DB01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5C7-4334-BA11-E2B03469DB01}"/>
              </c:ext>
            </c:extLst>
          </c:dPt>
          <c:dPt>
            <c:idx val="2"/>
            <c:bubble3D val="0"/>
            <c:spPr>
              <a:solidFill>
                <a:srgbClr val="DEEBF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5C7-4334-BA11-E2B03469DB01}"/>
              </c:ext>
            </c:extLst>
          </c:dPt>
          <c:dPt>
            <c:idx val="3"/>
            <c:bubble3D val="0"/>
            <c:spPr>
              <a:solidFill>
                <a:srgbClr val="9DC3E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5C7-4334-BA11-E2B03469DB01}"/>
              </c:ext>
            </c:extLst>
          </c:dPt>
          <c:dPt>
            <c:idx val="4"/>
            <c:bubble3D val="0"/>
            <c:spPr>
              <a:solidFill>
                <a:srgbClr val="7671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5C7-4334-BA11-E2B03469DB01}"/>
              </c:ext>
            </c:extLst>
          </c:dPt>
          <c:dPt>
            <c:idx val="5"/>
            <c:bubble3D val="0"/>
            <c:spPr>
              <a:solidFill>
                <a:srgbClr val="D0CE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5C7-4334-BA11-E2B03469DB01}"/>
              </c:ext>
            </c:extLst>
          </c:dPt>
          <c:dPt>
            <c:idx val="6"/>
            <c:bubble3D val="0"/>
            <c:spPr>
              <a:solidFill>
                <a:srgbClr val="18171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5C7-4334-BA11-E2B03469DB01}"/>
              </c:ext>
            </c:extLst>
          </c:dPt>
          <c:dPt>
            <c:idx val="7"/>
            <c:bubble3D val="0"/>
            <c:spPr>
              <a:solidFill>
                <a:srgbClr val="5B9BD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5C7-4334-BA11-E2B03469DB01}"/>
              </c:ext>
            </c:extLst>
          </c:dPt>
          <c:dPt>
            <c:idx val="8"/>
            <c:bubble3D val="0"/>
            <c:spPr>
              <a:solidFill>
                <a:srgbClr val="43682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5C7-4334-BA11-E2B03469DB01}"/>
              </c:ext>
            </c:extLst>
          </c:dPt>
          <c:dPt>
            <c:idx val="9"/>
            <c:bubble3D val="0"/>
            <c:spPr>
              <a:solidFill>
                <a:srgbClr val="F1975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15C7-4334-BA11-E2B03469DB01}"/>
              </c:ext>
            </c:extLst>
          </c:dPt>
          <c:dPt>
            <c:idx val="10"/>
            <c:bubble3D val="0"/>
            <c:spPr>
              <a:solidFill>
                <a:srgbClr val="255E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15C7-4334-BA11-E2B03469DB01}"/>
              </c:ext>
            </c:extLst>
          </c:dPt>
          <c:dPt>
            <c:idx val="11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15C7-4334-BA11-E2B03469DB01}"/>
              </c:ext>
            </c:extLst>
          </c:dPt>
          <c:dPt>
            <c:idx val="12"/>
            <c:bubble3D val="0"/>
            <c:spPr>
              <a:solidFill>
                <a:schemeClr val="accent5">
                  <a:shade val="62941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15C7-4334-BA11-E2B03469DB01}"/>
              </c:ext>
            </c:extLst>
          </c:dPt>
          <c:dLbls>
            <c:dLbl>
              <c:idx val="0"/>
              <c:layout>
                <c:manualLayout>
                  <c:x val="0.13209626450389"/>
                  <c:y val="-1.94517614654068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C7-4334-BA11-E2B03469DB01}"/>
                </c:ext>
              </c:extLst>
            </c:dLbl>
            <c:dLbl>
              <c:idx val="1"/>
              <c:layout>
                <c:manualLayout>
                  <c:x val="0.119711879882317"/>
                  <c:y val="4.749052181206660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5C7-4334-BA11-E2B03469DB01}"/>
                </c:ext>
              </c:extLst>
            </c:dLbl>
            <c:dLbl>
              <c:idx val="2"/>
              <c:layout>
                <c:manualLayout>
                  <c:x val="-5.47834026580096E-2"/>
                  <c:y val="9.291623832795639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5C7-4334-BA11-E2B03469DB01}"/>
                </c:ext>
              </c:extLst>
            </c:dLbl>
            <c:dLbl>
              <c:idx val="3"/>
              <c:layout>
                <c:manualLayout>
                  <c:x val="-0.10956680531601901"/>
                  <c:y val="3.097207944265209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5C7-4334-BA11-E2B03469DB01}"/>
                </c:ext>
              </c:extLst>
            </c:dLbl>
            <c:dLbl>
              <c:idx val="4"/>
              <c:layout>
                <c:manualLayout>
                  <c:x val="-0.11565385005579799"/>
                  <c:y val="1.85832476655913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5C7-4334-BA11-E2B03469DB0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5C7-4334-BA11-E2B03469DB0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5C7-4334-BA11-E2B03469DB01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5C7-4334-BA11-E2B03469DB0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5C7-4334-BA11-E2B03469DB0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5C7-4334-BA11-E2B03469DB01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5C7-4334-BA11-E2B03469DB01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5C7-4334-BA11-E2B03469DB01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5C7-4334-BA11-E2B03469DB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200" b="1" i="0" u="none" strike="noStrike" kern="1200" baseline="0">
                    <a:solidFill>
                      <a:srgbClr val="698ED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'[pevc-投融事件.xlsx]Sheet3'!$H$22:$H$34</c:f>
              <c:strCache>
                <c:ptCount val="13"/>
                <c:pt idx="0">
                  <c:v>高端制造</c:v>
                </c:pt>
                <c:pt idx="1">
                  <c:v>企业服务</c:v>
                </c:pt>
                <c:pt idx="2">
                  <c:v>医疗健康</c:v>
                </c:pt>
                <c:pt idx="3">
                  <c:v>汽车交通</c:v>
                </c:pt>
                <c:pt idx="4">
                  <c:v>智能硬件</c:v>
                </c:pt>
                <c:pt idx="5">
                  <c:v>传统产业</c:v>
                </c:pt>
                <c:pt idx="6">
                  <c:v>文化传媒</c:v>
                </c:pt>
                <c:pt idx="7">
                  <c:v>金融服务</c:v>
                </c:pt>
                <c:pt idx="8">
                  <c:v>电子商务</c:v>
                </c:pt>
                <c:pt idx="9">
                  <c:v>工具软件</c:v>
                </c:pt>
                <c:pt idx="10">
                  <c:v>互联网及电信服务</c:v>
                </c:pt>
                <c:pt idx="11">
                  <c:v>农业</c:v>
                </c:pt>
                <c:pt idx="12">
                  <c:v>游戏</c:v>
                </c:pt>
              </c:strCache>
            </c:strRef>
          </c:cat>
          <c:val>
            <c:numRef>
              <c:f>'[pevc-投融事件.xlsx]Sheet3'!$I$22:$I$34</c:f>
              <c:numCache>
                <c:formatCode>General</c:formatCode>
                <c:ptCount val="13"/>
                <c:pt idx="0">
                  <c:v>31</c:v>
                </c:pt>
                <c:pt idx="1">
                  <c:v>18</c:v>
                </c:pt>
                <c:pt idx="2">
                  <c:v>16</c:v>
                </c:pt>
                <c:pt idx="3">
                  <c:v>11</c:v>
                </c:pt>
                <c:pt idx="4">
                  <c:v>9</c:v>
                </c:pt>
                <c:pt idx="5">
                  <c:v>7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15C7-4334-BA11-E2B03469DB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250359913750399"/>
          <c:y val="0.21420493202830701"/>
          <c:w val="0.46812867084899301"/>
          <c:h val="0.57833819937191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F4A-4A0B-AA14-804B119B956F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F4A-4A0B-AA14-804B119B956F}"/>
              </c:ext>
            </c:extLst>
          </c:dPt>
          <c:dPt>
            <c:idx val="2"/>
            <c:bubble3D val="0"/>
            <c:spPr>
              <a:solidFill>
                <a:srgbClr val="DEEBF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F4A-4A0B-AA14-804B119B956F}"/>
              </c:ext>
            </c:extLst>
          </c:dPt>
          <c:dPt>
            <c:idx val="3"/>
            <c:bubble3D val="0"/>
            <c:spPr>
              <a:solidFill>
                <a:srgbClr val="9DC3E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F4A-4A0B-AA14-804B119B956F}"/>
              </c:ext>
            </c:extLst>
          </c:dPt>
          <c:dPt>
            <c:idx val="4"/>
            <c:bubble3D val="0"/>
            <c:spPr>
              <a:solidFill>
                <a:srgbClr val="7671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F4A-4A0B-AA14-804B119B956F}"/>
              </c:ext>
            </c:extLst>
          </c:dPt>
          <c:dPt>
            <c:idx val="5"/>
            <c:bubble3D val="0"/>
            <c:spPr>
              <a:solidFill>
                <a:srgbClr val="D0CE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F4A-4A0B-AA14-804B119B956F}"/>
              </c:ext>
            </c:extLst>
          </c:dPt>
          <c:dPt>
            <c:idx val="6"/>
            <c:bubble3D val="0"/>
            <c:spPr>
              <a:solidFill>
                <a:srgbClr val="18171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F4A-4A0B-AA14-804B119B956F}"/>
              </c:ext>
            </c:extLst>
          </c:dPt>
          <c:dPt>
            <c:idx val="7"/>
            <c:bubble3D val="0"/>
            <c:spPr>
              <a:solidFill>
                <a:srgbClr val="5B9BD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F4A-4A0B-AA14-804B119B956F}"/>
              </c:ext>
            </c:extLst>
          </c:dPt>
          <c:dPt>
            <c:idx val="8"/>
            <c:bubble3D val="0"/>
            <c:spPr>
              <a:solidFill>
                <a:srgbClr val="43682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F4A-4A0B-AA14-804B119B956F}"/>
              </c:ext>
            </c:extLst>
          </c:dPt>
          <c:dPt>
            <c:idx val="9"/>
            <c:bubble3D val="0"/>
            <c:spPr>
              <a:solidFill>
                <a:srgbClr val="F1975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F4A-4A0B-AA14-804B119B956F}"/>
              </c:ext>
            </c:extLst>
          </c:dPt>
          <c:dPt>
            <c:idx val="10"/>
            <c:bubble3D val="0"/>
            <c:spPr>
              <a:solidFill>
                <a:srgbClr val="255E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6F4A-4A0B-AA14-804B119B956F}"/>
              </c:ext>
            </c:extLst>
          </c:dPt>
          <c:dPt>
            <c:idx val="11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6F4A-4A0B-AA14-804B119B956F}"/>
              </c:ext>
            </c:extLst>
          </c:dPt>
          <c:dPt>
            <c:idx val="12"/>
            <c:bubble3D val="0"/>
            <c:spPr>
              <a:solidFill>
                <a:schemeClr val="accent5">
                  <a:shade val="62941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6F4A-4A0B-AA14-804B119B956F}"/>
              </c:ext>
            </c:extLst>
          </c:dPt>
          <c:dLbls>
            <c:dLbl>
              <c:idx val="0"/>
              <c:layout>
                <c:manualLayout>
                  <c:x val="0.117877097605738"/>
                  <c:y val="-2.56253364891484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4A-4A0B-AA14-804B119B956F}"/>
                </c:ext>
              </c:extLst>
            </c:dLbl>
            <c:dLbl>
              <c:idx val="1"/>
              <c:layout>
                <c:manualLayout>
                  <c:x val="-0.114101592115239"/>
                  <c:y val="5.7872968119463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4A-4A0B-AA14-804B119B956F}"/>
                </c:ext>
              </c:extLst>
            </c:dLbl>
            <c:dLbl>
              <c:idx val="2"/>
              <c:layout>
                <c:manualLayout>
                  <c:x val="-0.116376042456406"/>
                  <c:y val="-4.0424728373120199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F4A-4A0B-AA14-804B119B956F}"/>
                </c:ext>
              </c:extLst>
            </c:dLbl>
            <c:dLbl>
              <c:idx val="3"/>
              <c:layout>
                <c:manualLayout>
                  <c:x val="-0.103866565579985"/>
                  <c:y val="-6.0124195594467002E-2"/>
                </c:manualLayout>
              </c:layout>
              <c:tx>
                <c:rich>
                  <a:bodyPr/>
                  <a:lstStyle/>
                  <a:p>
                    <a:r>
                      <a:rPr lang="zh-CN" altLang="en-US"/>
                      <a:t>医疗健康</a:t>
                    </a:r>
                  </a:p>
                  <a:p>
                    <a:r>
                      <a:rPr lang="zh-CN" altLang="en-US"/>
                      <a:t> </a:t>
                    </a:r>
                    <a:r>
                      <a:rPr lang="en-US" altLang="zh-CN"/>
                      <a:t>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F4A-4A0B-AA14-804B119B956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F4A-4A0B-AA14-804B119B956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F4A-4A0B-AA14-804B119B956F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F4A-4A0B-AA14-804B119B956F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F4A-4A0B-AA14-804B119B956F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F4A-4A0B-AA14-804B119B956F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F4A-4A0B-AA14-804B119B956F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F4A-4A0B-AA14-804B119B956F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F4A-4A0B-AA14-804B119B956F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F4A-4A0B-AA14-804B119B956F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200" b="1" i="0" u="none" strike="noStrike" kern="1200" baseline="0">
                    <a:solidFill>
                      <a:srgbClr val="698ED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'[pevc-投融事件.xlsx]Sheet3'!$M$5:$M$17</c:f>
              <c:strCache>
                <c:ptCount val="13"/>
                <c:pt idx="0">
                  <c:v>高端制造</c:v>
                </c:pt>
                <c:pt idx="1">
                  <c:v>金融服务</c:v>
                </c:pt>
                <c:pt idx="2">
                  <c:v>企业服务</c:v>
                </c:pt>
                <c:pt idx="3">
                  <c:v>医疗健康</c:v>
                </c:pt>
                <c:pt idx="4">
                  <c:v>工具软件</c:v>
                </c:pt>
                <c:pt idx="5">
                  <c:v>汽车交通</c:v>
                </c:pt>
                <c:pt idx="6">
                  <c:v>传统产业</c:v>
                </c:pt>
                <c:pt idx="7">
                  <c:v>智能硬件</c:v>
                </c:pt>
                <c:pt idx="8">
                  <c:v>游戏</c:v>
                </c:pt>
                <c:pt idx="9">
                  <c:v>文化传媒</c:v>
                </c:pt>
                <c:pt idx="10">
                  <c:v>互联网及电信服务</c:v>
                </c:pt>
                <c:pt idx="11">
                  <c:v>电子商务</c:v>
                </c:pt>
                <c:pt idx="12">
                  <c:v>农业</c:v>
                </c:pt>
              </c:strCache>
            </c:strRef>
          </c:cat>
          <c:val>
            <c:numRef>
              <c:f>'[pevc-投融事件.xlsx]Sheet3'!$N$5:$N$17</c:f>
              <c:numCache>
                <c:formatCode>General</c:formatCode>
                <c:ptCount val="13"/>
                <c:pt idx="0">
                  <c:v>111.63</c:v>
                </c:pt>
                <c:pt idx="1">
                  <c:v>23.6</c:v>
                </c:pt>
                <c:pt idx="2">
                  <c:v>23.59</c:v>
                </c:pt>
                <c:pt idx="3">
                  <c:v>13.762600000000001</c:v>
                </c:pt>
                <c:pt idx="4">
                  <c:v>9.99</c:v>
                </c:pt>
                <c:pt idx="5">
                  <c:v>7.62</c:v>
                </c:pt>
                <c:pt idx="6">
                  <c:v>4.26</c:v>
                </c:pt>
                <c:pt idx="7">
                  <c:v>2.649</c:v>
                </c:pt>
                <c:pt idx="8">
                  <c:v>1.26</c:v>
                </c:pt>
                <c:pt idx="9">
                  <c:v>0.1</c:v>
                </c:pt>
                <c:pt idx="10">
                  <c:v>0.02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6F4A-4A0B-AA14-804B119B95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748404203083601E-2"/>
          <c:y val="4.2653803933391903E-2"/>
          <c:w val="0.726161249140725"/>
          <c:h val="0.818675388389206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numFmt formatCode="#,##0.00_);[Red]\(#,##0.00\)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'[pevc-投融事件.xlsx]Sheet4'!$G$6:$G$12</c:f>
              <c:strCache>
                <c:ptCount val="7"/>
                <c:pt idx="0">
                  <c:v>Angel</c:v>
                </c:pt>
                <c:pt idx="1">
                  <c:v>Pre-A</c:v>
                </c:pt>
                <c:pt idx="2">
                  <c:v>A</c:v>
                </c:pt>
                <c:pt idx="3">
                  <c:v>B</c:v>
                </c:pt>
                <c:pt idx="4">
                  <c:v>C</c:v>
                </c:pt>
                <c:pt idx="5">
                  <c:v>D</c:v>
                </c:pt>
                <c:pt idx="6">
                  <c:v>Strategy</c:v>
                </c:pt>
              </c:strCache>
            </c:strRef>
          </c:cat>
          <c:val>
            <c:numRef>
              <c:f>'[pevc-投融事件.xlsx]Sheet4'!$H$6:$H$12</c:f>
              <c:numCache>
                <c:formatCode>General</c:formatCode>
                <c:ptCount val="7"/>
                <c:pt idx="0">
                  <c:v>0.02</c:v>
                </c:pt>
                <c:pt idx="1">
                  <c:v>3.8</c:v>
                </c:pt>
                <c:pt idx="2">
                  <c:v>95.59</c:v>
                </c:pt>
                <c:pt idx="3">
                  <c:v>9.9990000000000006</c:v>
                </c:pt>
                <c:pt idx="4">
                  <c:v>4</c:v>
                </c:pt>
                <c:pt idx="5">
                  <c:v>35.0426</c:v>
                </c:pt>
                <c:pt idx="6">
                  <c:v>50.03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B7-4630-A14C-A37D00556E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3333452"/>
        <c:axId val="746568612"/>
      </c:barChart>
      <c:catAx>
        <c:axId val="433333452"/>
        <c:scaling>
          <c:orientation val="maxMin"/>
        </c:scaling>
        <c:delete val="1"/>
        <c:axPos val="l"/>
        <c:numFmt formatCode="General" sourceLinked="0"/>
        <c:majorTickMark val="none"/>
        <c:minorTickMark val="none"/>
        <c:tickLblPos val="nextTo"/>
        <c:crossAx val="746568612"/>
        <c:crosses val="autoZero"/>
        <c:auto val="1"/>
        <c:lblAlgn val="ctr"/>
        <c:lblOffset val="100"/>
        <c:noMultiLvlLbl val="0"/>
      </c:catAx>
      <c:valAx>
        <c:axId val="746568612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4333334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200"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83723522853999"/>
          <c:y val="5.1177072671443197E-3"/>
          <c:w val="0.78368171683389098"/>
          <c:h val="0.8502558853633569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5357E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zh-CN"/>
                      <a:t>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CCC-4BBD-A36F-A58538114D7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zh-CN"/>
                      <a:t>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CCC-4BBD-A36F-A58538114D7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zh-CN"/>
                      <a:t>20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CCC-4BBD-A36F-A58538114D7C}"/>
                </c:ext>
              </c:extLst>
            </c:dLbl>
            <c:dLbl>
              <c:idx val="3"/>
              <c:layout>
                <c:manualLayout>
                  <c:x val="1.9509476031215199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altLang="zh-CN"/>
                      <a:t>15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CCC-4BBD-A36F-A58538114D7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altLang="zh-CN"/>
                      <a:t>11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CCC-4BBD-A36F-A58538114D7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altLang="zh-CN"/>
                      <a:t>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CCC-4BBD-A36F-A58538114D7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altLang="zh-CN"/>
                      <a:t>40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CCC-4BBD-A36F-A58538114D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'[pevc-投融事件.xlsx]Sheet4'!$E$16:$E$22</c:f>
              <c:strCache>
                <c:ptCount val="7"/>
                <c:pt idx="0">
                  <c:v>Angel</c:v>
                </c:pt>
                <c:pt idx="1">
                  <c:v>Pre-A</c:v>
                </c:pt>
                <c:pt idx="2">
                  <c:v>A</c:v>
                </c:pt>
                <c:pt idx="3">
                  <c:v>B</c:v>
                </c:pt>
                <c:pt idx="4">
                  <c:v>C</c:v>
                </c:pt>
                <c:pt idx="5">
                  <c:v>D</c:v>
                </c:pt>
                <c:pt idx="6">
                  <c:v>Strategy</c:v>
                </c:pt>
              </c:strCache>
            </c:strRef>
          </c:cat>
          <c:val>
            <c:numRef>
              <c:f>'[pevc-投融事件.xlsx]Sheet4'!$F$16:$F$22</c:f>
              <c:numCache>
                <c:formatCode>General</c:formatCode>
                <c:ptCount val="7"/>
                <c:pt idx="0">
                  <c:v>-2</c:v>
                </c:pt>
                <c:pt idx="1">
                  <c:v>-9</c:v>
                </c:pt>
                <c:pt idx="2">
                  <c:v>-20</c:v>
                </c:pt>
                <c:pt idx="3">
                  <c:v>-15</c:v>
                </c:pt>
                <c:pt idx="4">
                  <c:v>-11</c:v>
                </c:pt>
                <c:pt idx="5">
                  <c:v>-9</c:v>
                </c:pt>
                <c:pt idx="6">
                  <c:v>-40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CCC-4BBD-A36F-A58538114D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68987714"/>
        <c:axId val="173592884"/>
      </c:barChart>
      <c:catAx>
        <c:axId val="86898771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173592884"/>
        <c:crosses val="autoZero"/>
        <c:auto val="1"/>
        <c:lblAlgn val="ctr"/>
        <c:lblOffset val="100"/>
        <c:noMultiLvlLbl val="0"/>
      </c:catAx>
      <c:valAx>
        <c:axId val="17359288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86898771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200"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r>
              <a:rPr lang="en-US" dirty="0"/>
              <a:t>2021</a:t>
            </a:r>
            <a:r>
              <a:rPr lang="zh-CN" dirty="0"/>
              <a:t>年</a:t>
            </a:r>
            <a:r>
              <a:rPr lang="en-US" altLang="zh-CN" dirty="0"/>
              <a:t>5</a:t>
            </a:r>
            <a:r>
              <a:rPr lang="zh-CN" dirty="0"/>
              <a:t>月</a:t>
            </a:r>
            <a:r>
              <a:rPr lang="en-US" dirty="0"/>
              <a:t>-2022</a:t>
            </a:r>
            <a:r>
              <a:rPr lang="zh-CN" dirty="0"/>
              <a:t>年</a:t>
            </a:r>
            <a:r>
              <a:rPr lang="en-US" altLang="zh-CN" dirty="0"/>
              <a:t>5</a:t>
            </a:r>
            <a:r>
              <a:rPr lang="zh-CN" dirty="0"/>
              <a:t>月</a:t>
            </a:r>
            <a:r>
              <a:rPr lang="en-US" dirty="0"/>
              <a:t>A</a:t>
            </a:r>
            <a:r>
              <a:rPr lang="zh-CN" dirty="0"/>
              <a:t>股</a:t>
            </a:r>
            <a:r>
              <a:rPr lang="en-US" dirty="0"/>
              <a:t>IPO</a:t>
            </a:r>
            <a:r>
              <a:rPr lang="zh-CN" dirty="0"/>
              <a:t>情况及退出基金数量</a:t>
            </a:r>
          </a:p>
        </c:rich>
      </c:tx>
      <c:layout>
        <c:manualLayout>
          <c:xMode val="edge"/>
          <c:yMode val="edge"/>
          <c:x val="0.2586471272281269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8.3998173654488306E-2"/>
          <c:y val="0.17683160927545"/>
          <c:w val="0.83531215468015096"/>
          <c:h val="0.72286524559381904"/>
        </c:manualLayout>
      </c:layout>
      <c:areaChart>
        <c:grouping val="standard"/>
        <c:varyColors val="0"/>
        <c:ser>
          <c:idx val="1"/>
          <c:order val="1"/>
          <c:tx>
            <c:strRef>
              <c:f>数据汇总!$C$1</c:f>
              <c:strCache>
                <c:ptCount val="1"/>
                <c:pt idx="0">
                  <c:v>募集资金（亿元）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4.7759000734753703E-3"/>
                  <c:y val="-0.261386562362471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60-4BAA-BB5F-6CEF6CE09981}"/>
                </c:ext>
              </c:extLst>
            </c:dLbl>
            <c:dLbl>
              <c:idx val="1"/>
              <c:layout>
                <c:manualLayout>
                  <c:x val="-3.1594415870683699E-3"/>
                  <c:y val="-0.187555500450729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60-4BAA-BB5F-6CEF6CE09981}"/>
                </c:ext>
              </c:extLst>
            </c:dLbl>
            <c:dLbl>
              <c:idx val="2"/>
              <c:layout>
                <c:manualLayout>
                  <c:x val="0"/>
                  <c:y val="-9.68164317762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60-4BAA-BB5F-6CEF6CE09981}"/>
                </c:ext>
              </c:extLst>
            </c:dLbl>
            <c:dLbl>
              <c:idx val="3"/>
              <c:layout>
                <c:manualLayout>
                  <c:x val="1.9103600293901501E-3"/>
                  <c:y val="-0.156770938232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60-4BAA-BB5F-6CEF6CE09981}"/>
                </c:ext>
              </c:extLst>
            </c:dLbl>
            <c:dLbl>
              <c:idx val="4"/>
              <c:layout>
                <c:manualLayout>
                  <c:x val="2.4246877296106098E-3"/>
                  <c:y val="-0.102430975976749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60-4BAA-BB5F-6CEF6CE09981}"/>
                </c:ext>
              </c:extLst>
            </c:dLbl>
            <c:dLbl>
              <c:idx val="5"/>
              <c:layout>
                <c:manualLayout>
                  <c:x val="-2.5716385011021999E-3"/>
                  <c:y val="-0.122446546940077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60-4BAA-BB5F-6CEF6CE09981}"/>
                </c:ext>
              </c:extLst>
            </c:dLbl>
            <c:dLbl>
              <c:idx val="6"/>
              <c:layout>
                <c:manualLayout>
                  <c:x val="6.1719324026451097E-3"/>
                  <c:y val="-0.1120870411262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60-4BAA-BB5F-6CEF6CE09981}"/>
                </c:ext>
              </c:extLst>
            </c:dLbl>
            <c:dLbl>
              <c:idx val="7"/>
              <c:layout>
                <c:manualLayout>
                  <c:x val="2.4540778839088801E-2"/>
                  <c:y val="-0.286364392918196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960-4BAA-BB5F-6CEF6CE09981}"/>
                </c:ext>
              </c:extLst>
            </c:dLbl>
            <c:dLbl>
              <c:idx val="8"/>
              <c:layout>
                <c:manualLayout>
                  <c:x val="6.0249816311535604E-3"/>
                  <c:y val="-0.296634414053592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960-4BAA-BB5F-6CEF6CE09981}"/>
                </c:ext>
              </c:extLst>
            </c:dLbl>
            <c:dLbl>
              <c:idx val="9"/>
              <c:layout>
                <c:manualLayout>
                  <c:x val="4.40852314474651E-3"/>
                  <c:y val="-0.154906290842049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960-4BAA-BB5F-6CEF6CE09981}"/>
                </c:ext>
              </c:extLst>
            </c:dLbl>
            <c:dLbl>
              <c:idx val="10"/>
              <c:layout>
                <c:manualLayout>
                  <c:x val="1.4695077149155E-3"/>
                  <c:y val="-0.139415661757845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960-4BAA-BB5F-6CEF6CE09981}"/>
                </c:ext>
              </c:extLst>
            </c:dLbl>
            <c:dLbl>
              <c:idx val="11"/>
              <c:layout>
                <c:manualLayout>
                  <c:x val="-4.40852314474651E-3"/>
                  <c:y val="-0.298194609870945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960-4BAA-BB5F-6CEF6CE09981}"/>
                </c:ext>
              </c:extLst>
            </c:dLbl>
            <c:dLbl>
              <c:idx val="12"/>
              <c:layout>
                <c:manualLayout>
                  <c:x val="1.93240264511387E-2"/>
                  <c:y val="-7.1017452934506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960-4BAA-BB5F-6CEF6CE099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t" anchorCtr="0">
                <a:spAutoFit/>
              </a:bodyPr>
              <a:lstStyle/>
              <a:p>
                <a:pPr>
                  <a:defRPr lang="zh-CN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数据汇总!$A$39:$A$51</c:f>
              <c:numCache>
                <c:formatCode>yyyy/mm</c:formatCode>
                <c:ptCount val="13"/>
                <c:pt idx="0">
                  <c:v>44344</c:v>
                </c:pt>
                <c:pt idx="1">
                  <c:v>44348</c:v>
                </c:pt>
                <c:pt idx="2">
                  <c:v>44408</c:v>
                </c:pt>
                <c:pt idx="3">
                  <c:v>44439</c:v>
                </c:pt>
                <c:pt idx="4">
                  <c:v>44440</c:v>
                </c:pt>
                <c:pt idx="5">
                  <c:v>44500</c:v>
                </c:pt>
                <c:pt idx="6">
                  <c:v>44530</c:v>
                </c:pt>
                <c:pt idx="7">
                  <c:v>44561</c:v>
                </c:pt>
                <c:pt idx="8">
                  <c:v>44592</c:v>
                </c:pt>
                <c:pt idx="9">
                  <c:v>44593</c:v>
                </c:pt>
                <c:pt idx="10">
                  <c:v>44621</c:v>
                </c:pt>
                <c:pt idx="11">
                  <c:v>44652</c:v>
                </c:pt>
                <c:pt idx="12">
                  <c:v>44682</c:v>
                </c:pt>
              </c:numCache>
            </c:numRef>
          </c:cat>
          <c:val>
            <c:numRef>
              <c:f>数据汇总!$C$39:$C$51</c:f>
              <c:numCache>
                <c:formatCode>0</c:formatCode>
                <c:ptCount val="13"/>
                <c:pt idx="0">
                  <c:v>958</c:v>
                </c:pt>
                <c:pt idx="1">
                  <c:v>561.45000000000005</c:v>
                </c:pt>
                <c:pt idx="2">
                  <c:v>287.82</c:v>
                </c:pt>
                <c:pt idx="3">
                  <c:v>914.95640000000003</c:v>
                </c:pt>
                <c:pt idx="4">
                  <c:v>315.5</c:v>
                </c:pt>
                <c:pt idx="5">
                  <c:v>394.46620000000001</c:v>
                </c:pt>
                <c:pt idx="6">
                  <c:v>381.78</c:v>
                </c:pt>
                <c:pt idx="7">
                  <c:v>861.7</c:v>
                </c:pt>
                <c:pt idx="8">
                  <c:v>1092.1475</c:v>
                </c:pt>
                <c:pt idx="9">
                  <c:v>205.92599999999999</c:v>
                </c:pt>
                <c:pt idx="10">
                  <c:v>500.17430000000002</c:v>
                </c:pt>
                <c:pt idx="11">
                  <c:v>791</c:v>
                </c:pt>
                <c:pt idx="12">
                  <c:v>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960-4BAA-BB5F-6CEF6CE099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1323792"/>
        <c:axId val="751325104"/>
      </c:areaChart>
      <c:lineChart>
        <c:grouping val="standard"/>
        <c:varyColors val="0"/>
        <c:ser>
          <c:idx val="0"/>
          <c:order val="0"/>
          <c:tx>
            <c:strRef>
              <c:f>数据汇总!$B$1</c:f>
              <c:strCache>
                <c:ptCount val="1"/>
                <c:pt idx="0">
                  <c:v>IPO数量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layout>
                <c:manualLayout>
                  <c:x val="-2.2828860205846901E-2"/>
                  <c:y val="2.824142938255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960-4BAA-BB5F-6CEF6CE099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rgbClr val="417EC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数据汇总!$A$39:$A$51</c:f>
              <c:numCache>
                <c:formatCode>yyyy/mm</c:formatCode>
                <c:ptCount val="13"/>
                <c:pt idx="0">
                  <c:v>44344</c:v>
                </c:pt>
                <c:pt idx="1">
                  <c:v>44348</c:v>
                </c:pt>
                <c:pt idx="2">
                  <c:v>44408</c:v>
                </c:pt>
                <c:pt idx="3">
                  <c:v>44439</c:v>
                </c:pt>
                <c:pt idx="4">
                  <c:v>44440</c:v>
                </c:pt>
                <c:pt idx="5">
                  <c:v>44500</c:v>
                </c:pt>
                <c:pt idx="6">
                  <c:v>44530</c:v>
                </c:pt>
                <c:pt idx="7">
                  <c:v>44561</c:v>
                </c:pt>
                <c:pt idx="8">
                  <c:v>44592</c:v>
                </c:pt>
                <c:pt idx="9">
                  <c:v>44593</c:v>
                </c:pt>
                <c:pt idx="10">
                  <c:v>44621</c:v>
                </c:pt>
                <c:pt idx="11">
                  <c:v>44652</c:v>
                </c:pt>
                <c:pt idx="12">
                  <c:v>44682</c:v>
                </c:pt>
              </c:numCache>
            </c:numRef>
          </c:cat>
          <c:val>
            <c:numRef>
              <c:f>数据汇总!$B$39:$B$51</c:f>
              <c:numCache>
                <c:formatCode>General</c:formatCode>
                <c:ptCount val="13"/>
                <c:pt idx="0">
                  <c:v>41</c:v>
                </c:pt>
                <c:pt idx="1">
                  <c:v>49</c:v>
                </c:pt>
                <c:pt idx="2">
                  <c:v>48</c:v>
                </c:pt>
                <c:pt idx="3">
                  <c:v>40</c:v>
                </c:pt>
                <c:pt idx="4">
                  <c:v>40</c:v>
                </c:pt>
                <c:pt idx="5">
                  <c:v>32</c:v>
                </c:pt>
                <c:pt idx="6">
                  <c:v>47</c:v>
                </c:pt>
                <c:pt idx="7">
                  <c:v>45</c:v>
                </c:pt>
                <c:pt idx="8">
                  <c:v>32</c:v>
                </c:pt>
                <c:pt idx="9">
                  <c:v>17</c:v>
                </c:pt>
                <c:pt idx="10">
                  <c:v>37</c:v>
                </c:pt>
                <c:pt idx="11">
                  <c:v>36</c:v>
                </c:pt>
                <c:pt idx="12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2960-4BAA-BB5F-6CEF6CE09981}"/>
            </c:ext>
          </c:extLst>
        </c:ser>
        <c:ser>
          <c:idx val="2"/>
          <c:order val="2"/>
          <c:tx>
            <c:strRef>
              <c:f>数据汇总!$D$1</c:f>
              <c:strCache>
                <c:ptCount val="1"/>
                <c:pt idx="0">
                  <c:v>退出基金数量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layout>
                <c:manualLayout>
                  <c:x val="1.66054371785452E-2"/>
                  <c:y val="-5.3050397877984099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960-4BAA-BB5F-6CEF6CE099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rgbClr val="00B0F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数据汇总!$A$39:$A$51</c:f>
              <c:numCache>
                <c:formatCode>yyyy/mm</c:formatCode>
                <c:ptCount val="13"/>
                <c:pt idx="0">
                  <c:v>44344</c:v>
                </c:pt>
                <c:pt idx="1">
                  <c:v>44348</c:v>
                </c:pt>
                <c:pt idx="2">
                  <c:v>44408</c:v>
                </c:pt>
                <c:pt idx="3">
                  <c:v>44439</c:v>
                </c:pt>
                <c:pt idx="4">
                  <c:v>44440</c:v>
                </c:pt>
                <c:pt idx="5">
                  <c:v>44500</c:v>
                </c:pt>
                <c:pt idx="6">
                  <c:v>44530</c:v>
                </c:pt>
                <c:pt idx="7">
                  <c:v>44561</c:v>
                </c:pt>
                <c:pt idx="8">
                  <c:v>44592</c:v>
                </c:pt>
                <c:pt idx="9">
                  <c:v>44593</c:v>
                </c:pt>
                <c:pt idx="10">
                  <c:v>44621</c:v>
                </c:pt>
                <c:pt idx="11">
                  <c:v>44652</c:v>
                </c:pt>
                <c:pt idx="12">
                  <c:v>44682</c:v>
                </c:pt>
              </c:numCache>
            </c:numRef>
          </c:cat>
          <c:val>
            <c:numRef>
              <c:f>数据汇总!$D$39:$D$51</c:f>
              <c:numCache>
                <c:formatCode>0</c:formatCode>
                <c:ptCount val="13"/>
                <c:pt idx="0">
                  <c:v>155</c:v>
                </c:pt>
                <c:pt idx="1">
                  <c:v>87</c:v>
                </c:pt>
                <c:pt idx="2">
                  <c:v>236</c:v>
                </c:pt>
                <c:pt idx="3">
                  <c:v>212</c:v>
                </c:pt>
                <c:pt idx="4">
                  <c:v>151</c:v>
                </c:pt>
                <c:pt idx="5">
                  <c:v>125</c:v>
                </c:pt>
                <c:pt idx="6">
                  <c:v>16</c:v>
                </c:pt>
                <c:pt idx="7">
                  <c:v>52</c:v>
                </c:pt>
                <c:pt idx="8">
                  <c:v>141</c:v>
                </c:pt>
                <c:pt idx="9" formatCode="General">
                  <c:v>21</c:v>
                </c:pt>
                <c:pt idx="10" formatCode="General">
                  <c:v>261</c:v>
                </c:pt>
                <c:pt idx="11" formatCode="General">
                  <c:v>248</c:v>
                </c:pt>
                <c:pt idx="12" formatCode="General">
                  <c:v>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2960-4BAA-BB5F-6CEF6CE099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309336"/>
        <c:axId val="754306056"/>
      </c:lineChart>
      <c:catAx>
        <c:axId val="751323792"/>
        <c:scaling>
          <c:orientation val="minMax"/>
        </c:scaling>
        <c:delete val="0"/>
        <c:axPos val="b"/>
        <c:numFmt formatCode="yyyy/mm" sourceLinked="1"/>
        <c:majorTickMark val="cross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751325104"/>
        <c:crosses val="autoZero"/>
        <c:auto val="0"/>
        <c:lblAlgn val="ctr"/>
        <c:lblOffset val="100"/>
        <c:noMultiLvlLbl val="0"/>
      </c:catAx>
      <c:valAx>
        <c:axId val="751325104"/>
        <c:scaling>
          <c:orientation val="minMax"/>
          <c:max val="1100"/>
          <c:min val="0"/>
        </c:scaling>
        <c:delete val="0"/>
        <c:axPos val="l"/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751323792"/>
        <c:crosses val="autoZero"/>
        <c:crossBetween val="between"/>
      </c:valAx>
      <c:dateAx>
        <c:axId val="754309336"/>
        <c:scaling>
          <c:orientation val="minMax"/>
        </c:scaling>
        <c:delete val="1"/>
        <c:axPos val="b"/>
        <c:numFmt formatCode="yyyy/mm" sourceLinked="1"/>
        <c:majorTickMark val="out"/>
        <c:minorTickMark val="none"/>
        <c:tickLblPos val="nextTo"/>
        <c:crossAx val="754306056"/>
        <c:crosses val="autoZero"/>
        <c:auto val="1"/>
        <c:lblOffset val="100"/>
        <c:baseTimeUnit val="days"/>
        <c:majorUnit val="1"/>
        <c:majorTimeUnit val="days"/>
        <c:minorUnit val="1"/>
        <c:minorTimeUnit val="days"/>
      </c:dateAx>
      <c:valAx>
        <c:axId val="754306056"/>
        <c:scaling>
          <c:orientation val="minMax"/>
          <c:max val="28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754309336"/>
        <c:crosses val="max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182368300733597"/>
          <c:y val="6.3373309870526404E-2"/>
          <c:w val="0.63895377019931499"/>
          <c:h val="0.1268100233532470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200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r>
              <a:rPr lang="en-US" dirty="0"/>
              <a:t>2021</a:t>
            </a:r>
            <a:r>
              <a:rPr lang="zh-CN" dirty="0"/>
              <a:t>年</a:t>
            </a:r>
            <a:r>
              <a:rPr lang="en-US" altLang="zh-CN" dirty="0"/>
              <a:t>5</a:t>
            </a:r>
            <a:r>
              <a:rPr lang="zh-CN" dirty="0"/>
              <a:t>月</a:t>
            </a:r>
            <a:r>
              <a:rPr lang="en-US" dirty="0"/>
              <a:t>-2022</a:t>
            </a:r>
            <a:r>
              <a:rPr lang="zh-CN" dirty="0"/>
              <a:t>年</a:t>
            </a:r>
            <a:r>
              <a:rPr lang="en-US" altLang="zh-CN" dirty="0"/>
              <a:t>5</a:t>
            </a:r>
            <a:r>
              <a:rPr lang="zh-CN" dirty="0"/>
              <a:t>月其他退出事件统计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2718992842181102E-2"/>
          <c:y val="9.2742242173720596E-2"/>
          <c:w val="0.93099071009952905"/>
          <c:h val="0.70349627590712505"/>
        </c:manualLayout>
      </c:layout>
      <c:lineChart>
        <c:grouping val="standard"/>
        <c:varyColors val="0"/>
        <c:ser>
          <c:idx val="0"/>
          <c:order val="0"/>
          <c:tx>
            <c:strRef>
              <c:f>Sheet6!$B$1</c:f>
              <c:strCache>
                <c:ptCount val="1"/>
                <c:pt idx="0">
                  <c:v>M&amp;A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62-4575-86AE-16794C089A6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62-4575-86AE-16794C089A6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62-4575-86AE-16794C089A6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62-4575-86AE-16794C089A6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662-4575-86AE-16794C089A6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62-4575-86AE-16794C089A6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62-4575-86AE-16794C089A6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62-4575-86AE-16794C089A6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662-4575-86AE-16794C089A6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662-4575-86AE-16794C089A6C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662-4575-86AE-16794C089A6C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662-4575-86AE-16794C089A6C}"/>
                </c:ext>
              </c:extLst>
            </c:dLbl>
            <c:dLbl>
              <c:idx val="12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662-4575-86AE-16794C089A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Sheet6!$A$13:$A$25</c:f>
              <c:numCache>
                <c:formatCode>yyyy/mm</c:formatCode>
                <c:ptCount val="13"/>
                <c:pt idx="0">
                  <c:v>44317</c:v>
                </c:pt>
                <c:pt idx="1">
                  <c:v>44348</c:v>
                </c:pt>
                <c:pt idx="2">
                  <c:v>44378</c:v>
                </c:pt>
                <c:pt idx="3">
                  <c:v>44409</c:v>
                </c:pt>
                <c:pt idx="4">
                  <c:v>44469</c:v>
                </c:pt>
                <c:pt idx="5">
                  <c:v>44500</c:v>
                </c:pt>
                <c:pt idx="6">
                  <c:v>44530</c:v>
                </c:pt>
                <c:pt idx="7">
                  <c:v>44561</c:v>
                </c:pt>
                <c:pt idx="8">
                  <c:v>44592</c:v>
                </c:pt>
                <c:pt idx="9">
                  <c:v>44593</c:v>
                </c:pt>
                <c:pt idx="10">
                  <c:v>44621</c:v>
                </c:pt>
                <c:pt idx="11">
                  <c:v>44652</c:v>
                </c:pt>
                <c:pt idx="12">
                  <c:v>44682</c:v>
                </c:pt>
              </c:numCache>
            </c:numRef>
          </c:cat>
          <c:val>
            <c:numRef>
              <c:f>Sheet6!$B$13:$B$25</c:f>
              <c:numCache>
                <c:formatCode>General</c:formatCode>
                <c:ptCount val="13"/>
                <c:pt idx="0">
                  <c:v>65</c:v>
                </c:pt>
                <c:pt idx="1">
                  <c:v>81</c:v>
                </c:pt>
                <c:pt idx="2">
                  <c:v>22</c:v>
                </c:pt>
                <c:pt idx="3">
                  <c:v>9</c:v>
                </c:pt>
                <c:pt idx="4">
                  <c:v>16</c:v>
                </c:pt>
                <c:pt idx="5">
                  <c:v>12</c:v>
                </c:pt>
                <c:pt idx="6">
                  <c:v>20</c:v>
                </c:pt>
                <c:pt idx="7">
                  <c:v>19</c:v>
                </c:pt>
                <c:pt idx="8">
                  <c:v>36</c:v>
                </c:pt>
                <c:pt idx="9">
                  <c:v>11</c:v>
                </c:pt>
                <c:pt idx="10">
                  <c:v>27</c:v>
                </c:pt>
                <c:pt idx="11">
                  <c:v>8</c:v>
                </c:pt>
                <c:pt idx="12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662-4575-86AE-16794C089A6C}"/>
            </c:ext>
          </c:extLst>
        </c:ser>
        <c:ser>
          <c:idx val="1"/>
          <c:order val="1"/>
          <c:tx>
            <c:strRef>
              <c:f>Sheet6!$C$1</c:f>
              <c:strCache>
                <c:ptCount val="1"/>
                <c:pt idx="0">
                  <c:v>股权转让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662-4575-86AE-16794C089A6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662-4575-86AE-16794C089A6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662-4575-86AE-16794C089A6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662-4575-86AE-16794C089A6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662-4575-86AE-16794C089A6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662-4575-86AE-16794C089A6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662-4575-86AE-16794C089A6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662-4575-86AE-16794C089A6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662-4575-86AE-16794C089A6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662-4575-86AE-16794C089A6C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662-4575-86AE-16794C089A6C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662-4575-86AE-16794C089A6C}"/>
                </c:ext>
              </c:extLst>
            </c:dLbl>
            <c:dLbl>
              <c:idx val="12"/>
              <c:layout>
                <c:manualLayout>
                  <c:x val="7.3306336762302901E-3"/>
                  <c:y val="9.02400985085214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662-4575-86AE-16794C089A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Sheet6!$A$13:$A$25</c:f>
              <c:numCache>
                <c:formatCode>yyyy/mm</c:formatCode>
                <c:ptCount val="13"/>
                <c:pt idx="0">
                  <c:v>44317</c:v>
                </c:pt>
                <c:pt idx="1">
                  <c:v>44348</c:v>
                </c:pt>
                <c:pt idx="2">
                  <c:v>44378</c:v>
                </c:pt>
                <c:pt idx="3">
                  <c:v>44409</c:v>
                </c:pt>
                <c:pt idx="4">
                  <c:v>44469</c:v>
                </c:pt>
                <c:pt idx="5">
                  <c:v>44500</c:v>
                </c:pt>
                <c:pt idx="6">
                  <c:v>44530</c:v>
                </c:pt>
                <c:pt idx="7">
                  <c:v>44561</c:v>
                </c:pt>
                <c:pt idx="8">
                  <c:v>44592</c:v>
                </c:pt>
                <c:pt idx="9">
                  <c:v>44593</c:v>
                </c:pt>
                <c:pt idx="10">
                  <c:v>44621</c:v>
                </c:pt>
                <c:pt idx="11">
                  <c:v>44652</c:v>
                </c:pt>
                <c:pt idx="12">
                  <c:v>44682</c:v>
                </c:pt>
              </c:numCache>
            </c:numRef>
          </c:cat>
          <c:val>
            <c:numRef>
              <c:f>Sheet6!$C$13:$C$25</c:f>
              <c:numCache>
                <c:formatCode>General</c:formatCode>
                <c:ptCount val="13"/>
                <c:pt idx="0">
                  <c:v>36</c:v>
                </c:pt>
                <c:pt idx="1">
                  <c:v>55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1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12</c:v>
                </c:pt>
                <c:pt idx="11">
                  <c:v>3</c:v>
                </c:pt>
                <c:pt idx="1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B662-4575-86AE-16794C089A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580304"/>
        <c:axId val="106582384"/>
      </c:lineChart>
      <c:dateAx>
        <c:axId val="106580304"/>
        <c:scaling>
          <c:orientation val="minMax"/>
        </c:scaling>
        <c:delete val="0"/>
        <c:axPos val="b"/>
        <c:numFmt formatCode="yyyy/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106582384"/>
        <c:crosses val="autoZero"/>
        <c:auto val="1"/>
        <c:lblOffset val="100"/>
        <c:baseTimeUnit val="months"/>
      </c:dateAx>
      <c:valAx>
        <c:axId val="106582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10658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4760242859526704"/>
          <c:y val="7.4617562922878494E-2"/>
          <c:w val="0.24683759972539801"/>
          <c:h val="7.08760461546080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100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r>
              <a:rPr lang="en-US" dirty="0"/>
              <a:t>2021.5-2022.5</a:t>
            </a:r>
            <a:r>
              <a:rPr lang="zh-CN" dirty="0"/>
              <a:t>新三板新挂牌及摘牌情况</a:t>
            </a:r>
          </a:p>
        </c:rich>
      </c:tx>
      <c:layout>
        <c:manualLayout>
          <c:xMode val="edge"/>
          <c:yMode val="edge"/>
          <c:x val="0.32782348668069"/>
          <c:y val="4.934211804344130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2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"/>
          <c:w val="0.999624357811146"/>
          <c:h val="0.922032143242369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'2017年9月摘牌公司情况一览'!$J$1</c:f>
              <c:strCache>
                <c:ptCount val="1"/>
                <c:pt idx="0">
                  <c:v>挂牌家数</c:v>
                </c:pt>
              </c:strCache>
            </c:strRef>
          </c:tx>
          <c:spPr>
            <a:solidFill>
              <a:srgbClr val="0070C0">
                <a:alpha val="7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44682</c:v>
                </c:pt>
                <c:pt idx="1">
                  <c:v>44652</c:v>
                </c:pt>
                <c:pt idx="2">
                  <c:v>44621</c:v>
                </c:pt>
                <c:pt idx="3">
                  <c:v>44593</c:v>
                </c:pt>
                <c:pt idx="4">
                  <c:v>44592</c:v>
                </c:pt>
                <c:pt idx="5">
                  <c:v>44561</c:v>
                </c:pt>
                <c:pt idx="6">
                  <c:v>44530</c:v>
                </c:pt>
                <c:pt idx="7">
                  <c:v>44500</c:v>
                </c:pt>
                <c:pt idx="8">
                  <c:v>44440</c:v>
                </c:pt>
                <c:pt idx="9">
                  <c:v>44409</c:v>
                </c:pt>
                <c:pt idx="10">
                  <c:v>44378</c:v>
                </c:pt>
                <c:pt idx="11">
                  <c:v>44348</c:v>
                </c:pt>
                <c:pt idx="12">
                  <c:v>44317</c:v>
                </c:pt>
              </c:numCache>
            </c:numRef>
          </c:cat>
          <c:val>
            <c:numRef>
              <c:f>'2017年9月摘牌公司情况一览'!$J$2:$J$14</c:f>
              <c:numCache>
                <c:formatCode>General</c:formatCode>
                <c:ptCount val="13"/>
                <c:pt idx="0">
                  <c:v>16</c:v>
                </c:pt>
                <c:pt idx="1">
                  <c:v>8</c:v>
                </c:pt>
                <c:pt idx="2">
                  <c:v>9</c:v>
                </c:pt>
                <c:pt idx="3">
                  <c:v>4</c:v>
                </c:pt>
                <c:pt idx="4">
                  <c:v>14</c:v>
                </c:pt>
                <c:pt idx="5">
                  <c:v>11</c:v>
                </c:pt>
                <c:pt idx="6">
                  <c:v>8</c:v>
                </c:pt>
                <c:pt idx="7">
                  <c:v>12</c:v>
                </c:pt>
                <c:pt idx="8">
                  <c:v>11</c:v>
                </c:pt>
                <c:pt idx="9">
                  <c:v>8</c:v>
                </c:pt>
                <c:pt idx="10">
                  <c:v>3</c:v>
                </c:pt>
                <c:pt idx="11">
                  <c:v>4</c:v>
                </c:pt>
                <c:pt idx="1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49-44B0-B5FE-825783833D81}"/>
            </c:ext>
          </c:extLst>
        </c:ser>
        <c:ser>
          <c:idx val="1"/>
          <c:order val="1"/>
          <c:tx>
            <c:strRef>
              <c:f>'2017年9月摘牌公司情况一览'!$K$1</c:f>
              <c:strCache>
                <c:ptCount val="1"/>
                <c:pt idx="0">
                  <c:v>摘牌家数</c:v>
                </c:pt>
              </c:strCache>
            </c:strRef>
          </c:tx>
          <c:spPr>
            <a:solidFill>
              <a:srgbClr val="FF0000">
                <a:alpha val="70000"/>
              </a:srgbClr>
            </a:solidFill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 algn="ctr">
                  <a:defRPr lang="zh-CN"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44682</c:v>
                </c:pt>
                <c:pt idx="1">
                  <c:v>44652</c:v>
                </c:pt>
                <c:pt idx="2">
                  <c:v>44621</c:v>
                </c:pt>
                <c:pt idx="3">
                  <c:v>44593</c:v>
                </c:pt>
                <c:pt idx="4">
                  <c:v>44592</c:v>
                </c:pt>
                <c:pt idx="5">
                  <c:v>44561</c:v>
                </c:pt>
                <c:pt idx="6">
                  <c:v>44530</c:v>
                </c:pt>
                <c:pt idx="7">
                  <c:v>44500</c:v>
                </c:pt>
                <c:pt idx="8">
                  <c:v>44440</c:v>
                </c:pt>
                <c:pt idx="9">
                  <c:v>44409</c:v>
                </c:pt>
                <c:pt idx="10">
                  <c:v>44378</c:v>
                </c:pt>
                <c:pt idx="11">
                  <c:v>44348</c:v>
                </c:pt>
                <c:pt idx="12">
                  <c:v>44317</c:v>
                </c:pt>
              </c:numCache>
            </c:numRef>
          </c:cat>
          <c:val>
            <c:numRef>
              <c:f>'2017年9月摘牌公司情况一览'!$K$2:$K$14</c:f>
              <c:numCache>
                <c:formatCode>General</c:formatCode>
                <c:ptCount val="13"/>
                <c:pt idx="0">
                  <c:v>-66</c:v>
                </c:pt>
                <c:pt idx="1">
                  <c:v>-78</c:v>
                </c:pt>
                <c:pt idx="2">
                  <c:v>-63</c:v>
                </c:pt>
                <c:pt idx="3">
                  <c:v>-28</c:v>
                </c:pt>
                <c:pt idx="4">
                  <c:v>-31</c:v>
                </c:pt>
                <c:pt idx="5">
                  <c:v>-52</c:v>
                </c:pt>
                <c:pt idx="6">
                  <c:v>-205</c:v>
                </c:pt>
                <c:pt idx="7">
                  <c:v>-29</c:v>
                </c:pt>
                <c:pt idx="8">
                  <c:v>-59</c:v>
                </c:pt>
                <c:pt idx="9">
                  <c:v>-124</c:v>
                </c:pt>
                <c:pt idx="10">
                  <c:v>-56</c:v>
                </c:pt>
                <c:pt idx="11">
                  <c:v>-51</c:v>
                </c:pt>
                <c:pt idx="12">
                  <c:v>-65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49-44B0-B5FE-825783833D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77029968"/>
        <c:axId val="1277032920"/>
      </c:barChart>
      <c:dateAx>
        <c:axId val="1277029968"/>
        <c:scaling>
          <c:orientation val="minMax"/>
        </c:scaling>
        <c:delete val="0"/>
        <c:axPos val="b"/>
        <c:numFmt formatCode="yyyy/m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1277032920"/>
        <c:crossesAt val="0"/>
        <c:auto val="1"/>
        <c:lblOffset val="100"/>
        <c:baseTimeUnit val="months"/>
      </c:dateAx>
      <c:valAx>
        <c:axId val="1277032920"/>
        <c:scaling>
          <c:orientation val="minMax"/>
          <c:max val="100"/>
          <c:min val="-250"/>
        </c:scaling>
        <c:delete val="1"/>
        <c:axPos val="l"/>
        <c:numFmt formatCode="General" sourceLinked="1"/>
        <c:majorTickMark val="none"/>
        <c:minorTickMark val="none"/>
        <c:tickLblPos val="nextTo"/>
        <c:crossAx val="127702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377859399661"/>
          <c:y val="9.9518778366861405E-2"/>
          <c:w val="0.26355055555555601"/>
          <c:h val="6.961944444444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050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680" b="1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sz="1400" dirty="0"/>
              <a:t>2022/5/31</a:t>
            </a:r>
            <a:r>
              <a:rPr lang="zh-CN" sz="1400" dirty="0"/>
              <a:t>北市市值前十</a:t>
            </a:r>
            <a:r>
              <a:rPr lang="zh-CN" altLang="en-US" sz="1400" dirty="0"/>
              <a:t>（亿元）</a:t>
            </a:r>
            <a:endParaRPr lang="zh-CN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680" b="1" i="0" u="none" strike="noStrike" kern="1200" baseline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E46C0A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6E4-460E-A431-09F01360D1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北证A股!$H$2:$H$11</c:f>
              <c:strCache>
                <c:ptCount val="10"/>
                <c:pt idx="0">
                  <c:v>贝特瑞</c:v>
                </c:pt>
                <c:pt idx="1">
                  <c:v>吉林碳谷</c:v>
                </c:pt>
                <c:pt idx="2">
                  <c:v>连城数控</c:v>
                </c:pt>
                <c:pt idx="3">
                  <c:v>颖泰生物</c:v>
                </c:pt>
                <c:pt idx="4">
                  <c:v>长虹能源</c:v>
                </c:pt>
                <c:pt idx="5">
                  <c:v>森萱医药</c:v>
                </c:pt>
                <c:pt idx="6">
                  <c:v>翰博高新</c:v>
                </c:pt>
                <c:pt idx="7">
                  <c:v>同力股份</c:v>
                </c:pt>
                <c:pt idx="8">
                  <c:v>富士达</c:v>
                </c:pt>
                <c:pt idx="9">
                  <c:v>诺思兰德</c:v>
                </c:pt>
              </c:strCache>
            </c:strRef>
          </c:cat>
          <c:val>
            <c:numRef>
              <c:f>北证A股!$I$2:$I$11</c:f>
              <c:numCache>
                <c:formatCode>0.00_ </c:formatCode>
                <c:ptCount val="10"/>
                <c:pt idx="0">
                  <c:v>485.04640000000001</c:v>
                </c:pt>
                <c:pt idx="1">
                  <c:v>181.33600000000001</c:v>
                </c:pt>
                <c:pt idx="2">
                  <c:v>147.4068</c:v>
                </c:pt>
                <c:pt idx="3">
                  <c:v>66.315799999999996</c:v>
                </c:pt>
                <c:pt idx="4">
                  <c:v>55.662700000000001</c:v>
                </c:pt>
                <c:pt idx="5">
                  <c:v>42.691800000000001</c:v>
                </c:pt>
                <c:pt idx="6">
                  <c:v>40.891399999999997</c:v>
                </c:pt>
                <c:pt idx="7">
                  <c:v>36.066200000000002</c:v>
                </c:pt>
                <c:pt idx="8">
                  <c:v>29.717300000000002</c:v>
                </c:pt>
                <c:pt idx="9">
                  <c:v>29.660900000000002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E4-460E-A431-09F01360D1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643190255"/>
        <c:axId val="1643173615"/>
      </c:barChart>
      <c:catAx>
        <c:axId val="1643190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643173615"/>
        <c:crosses val="autoZero"/>
        <c:auto val="1"/>
        <c:lblAlgn val="ctr"/>
        <c:lblOffset val="100"/>
        <c:noMultiLvlLbl val="0"/>
      </c:catAx>
      <c:valAx>
        <c:axId val="1643173615"/>
        <c:scaling>
          <c:orientation val="minMax"/>
        </c:scaling>
        <c:delete val="1"/>
        <c:axPos val="l"/>
        <c:numFmt formatCode="0.00_ " sourceLinked="1"/>
        <c:majorTickMark val="none"/>
        <c:minorTickMark val="none"/>
        <c:tickLblPos val="nextTo"/>
        <c:crossAx val="1643190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4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1.</a:t>
            </a:r>
            <a:r>
              <a:rPr b="0" i="0" dirty="0">
                <a:effectLst/>
              </a:rPr>
              <a:t>股权结构调整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2.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加码</a:t>
            </a: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“</a:t>
            </a:r>
            <a:r>
              <a:rPr lang="zh-CN" altLang="en-US" dirty="0">
                <a:solidFill>
                  <a:srgbClr val="404040"/>
                </a:solidFill>
                <a:effectLst/>
                <a:latin typeface="Arial" panose="020B0604020202020204" pitchFamily="34" charset="0"/>
                <a:sym typeface="+mn-ea"/>
              </a:rPr>
              <a:t>滇中引水</a:t>
            </a:r>
            <a:r>
              <a:rPr lang="en-US" altLang="zh-CN" dirty="0">
                <a:solidFill>
                  <a:srgbClr val="404040"/>
                </a:solidFill>
                <a:effectLst/>
                <a:latin typeface="Arial" panose="020B0604020202020204" pitchFamily="34" charset="0"/>
                <a:sym typeface="+mn-ea"/>
              </a:rPr>
              <a:t>”</a:t>
            </a:r>
            <a:r>
              <a:rPr lang="zh-CN" altLang="en-US" dirty="0">
                <a:solidFill>
                  <a:srgbClr val="404040"/>
                </a:solidFill>
                <a:effectLst/>
                <a:latin typeface="Arial" panose="020B0604020202020204" pitchFamily="34" charset="0"/>
                <a:sym typeface="+mn-ea"/>
              </a:rPr>
              <a:t>项目 基建业务提速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3.</a:t>
            </a:r>
            <a:r>
              <a:rPr 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增资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i="0" kern="1200" dirty="0">
                <a:solidFill>
                  <a:srgbClr val="3031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4.</a:t>
            </a:r>
            <a:r>
              <a:rPr sz="1200" b="0" i="0" kern="1200" dirty="0">
                <a:solidFill>
                  <a:srgbClr val="3031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追加认缴出资75亿元</a:t>
            </a:r>
            <a:r>
              <a:rPr lang="zh-CN" sz="1200" b="0" i="0" kern="1200" dirty="0">
                <a:solidFill>
                  <a:srgbClr val="3031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。该基金聚焦的投资领域为汽车产业链及其相关领域，包括但不限于新能源、智能网联、共享化、智能制造、新材料等方向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i="0" kern="1200" dirty="0">
                <a:solidFill>
                  <a:srgbClr val="3031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5.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绝对控股红淖三铁路，</a:t>
            </a:r>
            <a:r>
              <a:rPr lang="en-US" altLang="zh-CN" sz="1200" b="0" i="0" kern="1200" dirty="0">
                <a:solidFill>
                  <a:srgbClr val="3031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铁路物流运营将成为广汇物流主营业务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200" b="0" i="0" kern="1200" dirty="0">
              <a:solidFill>
                <a:srgbClr val="303133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摘挂牌正常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五六位（森萱医药、长虹能源）、九十位（诺思兰德、富士达）发生交替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1.</a:t>
            </a:r>
            <a:r>
              <a:rPr lang="zh-CN" altLang="en-US" dirty="0"/>
              <a:t>蓝特光学：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智能穿戴、虚拟现实、苹果产业链概念板块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2.</a:t>
            </a:r>
            <a:r>
              <a:rPr lang="zh-CN" altLang="en-US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莱特光电</a:t>
            </a:r>
            <a:r>
              <a:rPr lang="zh-CN" altLang="en-US" dirty="0"/>
              <a:t>：</a:t>
            </a:r>
            <a:r>
              <a:rPr 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次新股 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OLED</a:t>
            </a:r>
            <a:endParaRPr lang="zh-CN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3.</a:t>
            </a:r>
            <a:r>
              <a:rPr lang="zh-CN" altLang="en-US" dirty="0"/>
              <a:t>东微半导</a:t>
            </a:r>
            <a:r>
              <a:rPr lang="zh-CN" altLang="en-US" dirty="0">
                <a:sym typeface="+mn-ea"/>
              </a:rPr>
              <a:t>：</a:t>
            </a:r>
            <a:r>
              <a:rPr lang="zh-CN" altLang="en-US" dirty="0">
                <a:solidFill>
                  <a:srgbClr val="333333"/>
                </a:solidFill>
                <a:effectLst/>
                <a:latin typeface="Arial" panose="020B0604020202020204" pitchFamily="34" charset="0"/>
                <a:sym typeface="+mn-ea"/>
              </a:rPr>
              <a:t>芯片 半导体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u="none" dirty="0"/>
              <a:t>4</a:t>
            </a:r>
            <a:r>
              <a:rPr lang="en-US" altLang="zh-CN" sz="1200" b="0" i="0" u="none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,</a:t>
            </a:r>
            <a:r>
              <a:rPr lang="zh-CN" altLang="en-US" sz="1200" b="0" i="0" u="none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固德威：光伏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5.</a:t>
            </a:r>
            <a:r>
              <a:rPr lang="zh-CN" altLang="en-US" dirty="0"/>
              <a:t>国力股份：智能电网</a:t>
            </a:r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1.*ST</a:t>
            </a:r>
            <a:r>
              <a:rPr lang="zh-CN" altLang="en-US" dirty="0"/>
              <a:t>紫晶：</a:t>
            </a:r>
            <a:r>
              <a:rPr lang="zh-CN" dirty="0"/>
              <a:t>退市危机 诉讼缠身</a:t>
            </a:r>
          </a:p>
          <a:p>
            <a:r>
              <a:rPr lang="en-US" altLang="zh-CN" dirty="0"/>
              <a:t>2.</a:t>
            </a:r>
            <a:r>
              <a:rPr lang="zh-CN" altLang="en-US" dirty="0"/>
              <a:t>安旭生物：</a:t>
            </a:r>
            <a:r>
              <a:rPr lang="zh-CN" dirty="0"/>
              <a:t>暴涨回调</a:t>
            </a:r>
            <a:endParaRPr dirty="0"/>
          </a:p>
          <a:p>
            <a:r>
              <a:rPr lang="en-US" altLang="zh-CN" dirty="0"/>
              <a:t>3.</a:t>
            </a:r>
            <a:r>
              <a:rPr lang="zh-CN" altLang="en-US" dirty="0"/>
              <a:t>泽达易盛：业绩亏损 信披违规遭立案调查</a:t>
            </a:r>
          </a:p>
          <a:p>
            <a:r>
              <a:rPr lang="en-US" altLang="zh-CN" dirty="0"/>
              <a:t>4.</a:t>
            </a:r>
            <a:r>
              <a:rPr lang="zh-CN" altLang="en-US" dirty="0"/>
              <a:t>奥精医疗：</a:t>
            </a:r>
            <a:r>
              <a:rPr lang="en-US" dirty="0"/>
              <a:t>22</a:t>
            </a:r>
            <a:r>
              <a:rPr lang="zh-CN" altLang="en-US" dirty="0"/>
              <a:t>年研发投入增加，净利下滑 高比例减持</a:t>
            </a:r>
          </a:p>
          <a:p>
            <a:r>
              <a:rPr lang="en-US" altLang="zh-CN" dirty="0"/>
              <a:t>5.</a:t>
            </a:r>
            <a:r>
              <a:rPr lang="zh-CN" altLang="en-US" dirty="0"/>
              <a:t>明志科技：暴涨回调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高端制造：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新能源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新材料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节能环保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化学工程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轻工设备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通信设备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军工制造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石油开采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工业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4.0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航空航天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集成电路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机械装备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智能装备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传感设备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电子元件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光电设备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其他工业</a:t>
            </a:r>
            <a:r>
              <a:rPr lang="zh-CN" altLang="en-US" dirty="0">
                <a:effectLst/>
              </a:rPr>
              <a:t> </a:t>
            </a:r>
            <a:endParaRPr lang="en-US" altLang="zh-CN" dirty="0"/>
          </a:p>
          <a:p>
            <a:r>
              <a:rPr lang="zh-CN" altLang="en-US" dirty="0"/>
              <a:t>智能硬件：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智能家居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消费电子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机器人</a:t>
            </a:r>
            <a:r>
              <a:rPr lang="zh-CN" altLang="en-US" dirty="0">
                <a:effectLst/>
              </a:rPr>
              <a:t> 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3D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打印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无人机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车载智能硬件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综合硬件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可穿戴设备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其他硬件服务</a:t>
            </a:r>
            <a:r>
              <a:rPr lang="zh-CN" altLang="en-US" dirty="0">
                <a:effectLst/>
              </a:rPr>
              <a:t> </a:t>
            </a:r>
            <a:endParaRPr lang="en-US" altLang="zh-CN" dirty="0">
              <a:effectLst/>
            </a:endParaRPr>
          </a:p>
          <a:p>
            <a:r>
              <a:rPr lang="zh-CN" altLang="en-US" dirty="0">
                <a:effectLst/>
              </a:rPr>
              <a:t>工具软件：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搜索引擎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事项及效率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浏览器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系统工具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安全隐私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综合工具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文档处理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图像视频处理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地图定位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无线通讯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优化清理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实用生活服务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应用商店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资讯门户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即时通讯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其他工具</a:t>
            </a:r>
            <a:r>
              <a:rPr lang="zh-CN" altLang="en-US" sz="2800" dirty="0">
                <a:effectLst/>
              </a:rPr>
              <a:t> </a:t>
            </a:r>
            <a:endParaRPr lang="en-US" altLang="zh-CN" sz="2800" dirty="0">
              <a:effectLst/>
            </a:endParaRPr>
          </a:p>
          <a:p>
            <a:r>
              <a:rPr lang="zh-CN" altLang="en-US" sz="2800" dirty="0">
                <a:effectLst/>
              </a:rPr>
              <a:t>汽车服务：汽车电商、二手商、自动</a:t>
            </a:r>
            <a:r>
              <a:rPr lang="en-US" altLang="zh-CN" sz="2800" dirty="0">
                <a:effectLst/>
              </a:rPr>
              <a:t>/</a:t>
            </a:r>
            <a:r>
              <a:rPr lang="zh-CN" altLang="en-US" sz="2800" dirty="0">
                <a:effectLst/>
              </a:rPr>
              <a:t>无人驾驶等</a:t>
            </a:r>
            <a:endParaRPr lang="en-US" altLang="zh-CN" sz="2800" dirty="0">
              <a:effectLst/>
            </a:endParaRPr>
          </a:p>
          <a:p>
            <a:r>
              <a:rPr lang="zh-CN" altLang="en-US" sz="2800" dirty="0">
                <a:effectLst/>
              </a:rPr>
              <a:t>企业服务：办公系统、</a:t>
            </a:r>
            <a:r>
              <a:rPr lang="en-US" altLang="zh-CN" sz="2800" dirty="0">
                <a:effectLst/>
              </a:rPr>
              <a:t>IT</a:t>
            </a:r>
            <a:r>
              <a:rPr lang="zh-CN" altLang="en-US" sz="2800" dirty="0">
                <a:effectLst/>
              </a:rPr>
              <a:t>服务、信息化解决方案、法律服务等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国是全球范围内唯一的拥有完整工业体系的国家，工业体系的复杂程度、联动效应远超过其他国家与地区，工业网络安全至关重要。天地和兴在多年前便超前布局工业网络安全产业，深耕产业，成长为行业领先企业。</a:t>
            </a:r>
            <a:endParaRPr lang="zh-CN" altLang="en-US" b="0" i="0" dirty="0">
              <a:solidFill>
                <a:srgbClr val="333333"/>
              </a:solidFill>
              <a:effectLst/>
              <a:latin typeface="Microsoft YaHei tahoma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u="sng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5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7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5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7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 userDrawn="1"/>
        </p:nvSpPr>
        <p:spPr bwMode="auto">
          <a:xfrm>
            <a:off x="9" y="6477000"/>
            <a:ext cx="11410951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7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914" y="6524625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 userDrawn="1"/>
        </p:nvSpPr>
        <p:spPr bwMode="auto">
          <a:xfrm>
            <a:off x="10689600" y="6601742"/>
            <a:ext cx="698500" cy="18075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BESTCLIENTS</a:t>
            </a:r>
          </a:p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BESTSERVICE</a:t>
            </a:r>
          </a:p>
        </p:txBody>
      </p:sp>
      <p:sp>
        <p:nvSpPr>
          <p:cNvPr id="1032" name="Rectangle 38"/>
          <p:cNvSpPr>
            <a:spLocks noChangeArrowheads="1"/>
          </p:cNvSpPr>
          <p:nvPr userDrawn="1"/>
        </p:nvSpPr>
        <p:spPr bwMode="auto">
          <a:xfrm>
            <a:off x="9" y="6524625"/>
            <a:ext cx="2927351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 userDrawn="1"/>
        </p:nvSpPr>
        <p:spPr bwMode="auto">
          <a:xfrm>
            <a:off x="9" y="6477000"/>
            <a:ext cx="11410951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7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914" y="6524625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 userDrawn="1"/>
        </p:nvSpPr>
        <p:spPr bwMode="auto">
          <a:xfrm>
            <a:off x="10689600" y="6601742"/>
            <a:ext cx="698500" cy="18075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BESTCLIENTS</a:t>
            </a:r>
          </a:p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BESTSERVICE</a:t>
            </a:r>
          </a:p>
        </p:txBody>
      </p:sp>
      <p:sp>
        <p:nvSpPr>
          <p:cNvPr id="1032" name="Rectangle 38"/>
          <p:cNvSpPr>
            <a:spLocks noChangeArrowheads="1"/>
          </p:cNvSpPr>
          <p:nvPr userDrawn="1"/>
        </p:nvSpPr>
        <p:spPr bwMode="auto">
          <a:xfrm>
            <a:off x="9" y="6524625"/>
            <a:ext cx="2927351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33" descr="rkk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485" y="4776058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5" descr="to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6" descr="bottom"/>
          <p:cNvPicPr>
            <a:picLocks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4893"/>
            <a:ext cx="12192000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7"/>
          <p:cNvSpPr txBox="1">
            <a:spLocks noChangeArrowheads="1"/>
          </p:cNvSpPr>
          <p:nvPr userDrawn="1"/>
        </p:nvSpPr>
        <p:spPr bwMode="auto">
          <a:xfrm>
            <a:off x="4548192" y="5269763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>
                <a:solidFill>
                  <a:srgbClr val="777777"/>
                </a:solidFill>
                <a:ea typeface="宋体" panose="02010600030101010101" pitchFamily="2" charset="-122"/>
              </a:rPr>
              <a:t>RONGKEINVESTMENTMANAGEMENTCO.,LTD</a:t>
            </a:r>
            <a:endParaRPr lang="en-US" sz="1050" dirty="0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16" name="Text Box 38"/>
          <p:cNvSpPr txBox="1">
            <a:spLocks noChangeArrowheads="1"/>
          </p:cNvSpPr>
          <p:nvPr userDrawn="1"/>
        </p:nvSpPr>
        <p:spPr bwMode="auto">
          <a:xfrm>
            <a:off x="4530729" y="4731608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18" name="Rectangle 41"/>
          <p:cNvSpPr>
            <a:spLocks noChangeArrowheads="1"/>
          </p:cNvSpPr>
          <p:nvPr userDrawn="1"/>
        </p:nvSpPr>
        <p:spPr bwMode="auto">
          <a:xfrm>
            <a:off x="60326" y="6577021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6.xml"/><Relationship Id="rId1" Type="http://schemas.openxmlformats.org/officeDocument/2006/relationships/themeOverride" Target="../theme/themeOverride5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7.xml"/><Relationship Id="rId1" Type="http://schemas.openxmlformats.org/officeDocument/2006/relationships/themeOverride" Target="../theme/themeOverride6.xml"/><Relationship Id="rId5" Type="http://schemas.openxmlformats.org/officeDocument/2006/relationships/chart" Target="../charts/chart12.xml"/><Relationship Id="rId4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343747" y="2221926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『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融客月报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』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08222" y="2936567"/>
            <a:ext cx="70564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——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私募股权投资市场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（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2022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年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5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月）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5" y="945474"/>
            <a:ext cx="2378075" cy="36000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其他退出情况</a:t>
            </a:r>
          </a:p>
        </p:txBody>
      </p:sp>
      <p:graphicFrame>
        <p:nvGraphicFramePr>
          <p:cNvPr id="9" name="图表 8"/>
          <p:cNvGraphicFramePr/>
          <p:nvPr/>
        </p:nvGraphicFramePr>
        <p:xfrm>
          <a:off x="1841518" y="1364343"/>
          <a:ext cx="8575657" cy="4996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6576695" y="2027555"/>
            <a:ext cx="5419725" cy="16617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5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月共有</a:t>
            </a:r>
            <a:r>
              <a:rPr kumimoji="0" lang="en-US" altLang="zh-CN" sz="2400" b="0" i="0" u="none" strike="noStrike" kern="1200" cap="none" spc="0" normalizeH="0" baseline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5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PE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通过其他方式实现退出，数量继续减少</a:t>
            </a:r>
          </a:p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2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家通过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M&amp;A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途径完成退出。</a:t>
            </a:r>
          </a:p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家通过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股权转让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途径完成退出。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4" y="958861"/>
            <a:ext cx="2378075" cy="374543"/>
            <a:chOff x="7155444" y="826031"/>
            <a:chExt cx="3098164" cy="374542"/>
          </a:xfrm>
        </p:grpSpPr>
        <p:sp>
          <p:nvSpPr>
            <p:cNvPr id="5" name="矩形 4"/>
            <p:cNvSpPr/>
            <p:nvPr/>
          </p:nvSpPr>
          <p:spPr>
            <a:xfrm>
              <a:off x="7155444" y="830704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上市公司并购事件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1" y="869442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774825" y="5292725"/>
            <a:ext cx="8642350" cy="10153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indent="4572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5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</a:t>
            </a:r>
            <a:r>
              <a:rPr kumimoji="0" lang="en-US" altLang="zh-CN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A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股上市公司并购事件共计</a:t>
            </a:r>
            <a:r>
              <a:rPr kumimoji="0" lang="en-US" altLang="zh-CN" sz="2000" b="0" i="0" kern="1200" cap="none" spc="0" normalizeH="0" baseline="0" noProof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177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起，涉及规模总计</a:t>
            </a:r>
            <a:r>
              <a:rPr kumimoji="0" lang="en-US" altLang="zh-CN" sz="2000" b="0" i="0" kern="1200" cap="none" spc="0" normalizeH="0" baseline="0" noProof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896.36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亿元人民币，其中，进行中的</a:t>
            </a:r>
            <a:r>
              <a:rPr kumimoji="0" lang="en-US" altLang="zh-CN" sz="2000" b="0" i="0" kern="1200" cap="none" spc="0" normalizeH="0" baseline="0" noProof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156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家，完成的</a:t>
            </a:r>
            <a:r>
              <a:rPr kumimoji="0" lang="en-US" altLang="zh-CN" sz="2000" b="0" i="0" kern="1200" cap="none" spc="0" normalizeH="0" baseline="0" noProof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20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家。相较</a:t>
            </a:r>
            <a:r>
              <a:rPr kumimoji="0" lang="en-US" altLang="zh-CN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4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月，并购数量环比</a:t>
            </a:r>
            <a:r>
              <a:rPr kumimoji="0" lang="zh-CN" altLang="en-US" sz="2400" b="0" i="0" kern="1200" cap="none" spc="0" normalizeH="0" baseline="0" dirty="0">
                <a:solidFill>
                  <a:srgbClr val="889A7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减少</a:t>
            </a:r>
            <a:r>
              <a:rPr kumimoji="0" lang="en-US" altLang="zh-CN" sz="2000" b="0" i="0" kern="1200" cap="none" spc="0" normalizeH="0" baseline="0" noProof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52.42%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、规模环比</a:t>
            </a:r>
            <a:r>
              <a:rPr kumimoji="0" lang="zh-CN" altLang="en-US" sz="2400" b="0" i="0" kern="1200" cap="none" spc="0" normalizeH="0" baseline="0" dirty="0">
                <a:solidFill>
                  <a:srgbClr val="889A7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缩小</a:t>
            </a:r>
            <a:r>
              <a:rPr kumimoji="0" lang="en-US" altLang="zh-CN" sz="2000" b="0" i="0" kern="1200" cap="none" spc="0" normalizeH="0" baseline="0" noProof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14.94%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。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774825" y="1512570"/>
          <a:ext cx="8642350" cy="3780155"/>
        </p:xfrm>
        <a:graphic>
          <a:graphicData uri="http://schemas.openxmlformats.org/drawingml/2006/table">
            <a:tbl>
              <a:tblPr/>
              <a:tblGrid>
                <a:gridCol w="2898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8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5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026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交易状态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金额总计</a:t>
                      </a:r>
                      <a:b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</a:br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31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744.21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31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完成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150.86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失败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231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合计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896.36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19087" y="1020818"/>
            <a:ext cx="2911475" cy="369869"/>
            <a:chOff x="1066511" y="1100283"/>
            <a:chExt cx="4066666" cy="369869"/>
          </a:xfrm>
        </p:grpSpPr>
        <p:sp>
          <p:nvSpPr>
            <p:cNvPr id="5" name="矩形 4"/>
            <p:cNvSpPr/>
            <p:nvPr/>
          </p:nvSpPr>
          <p:spPr>
            <a:xfrm>
              <a:off x="1066511" y="1100283"/>
              <a:ext cx="3617333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上市公司并购规模前五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4723576" y="1060551"/>
              <a:ext cx="369868" cy="449334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27907598"/>
              </p:ext>
            </p:extLst>
          </p:nvPr>
        </p:nvGraphicFramePr>
        <p:xfrm>
          <a:off x="342901" y="1536700"/>
          <a:ext cx="11595100" cy="4852402"/>
        </p:xfrm>
        <a:graphic>
          <a:graphicData uri="http://schemas.openxmlformats.org/drawingml/2006/table">
            <a:tbl>
              <a:tblPr/>
              <a:tblGrid>
                <a:gridCol w="1224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4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5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42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6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0927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首次披露日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交易标的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交易买方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标的方所属行业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交易总价值</a:t>
                      </a:r>
                      <a:endParaRPr lang="en-US" altLang="zh-CN" sz="1400" b="1" i="0" u="none" strike="noStrike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最新进度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2022-05-20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中远海运集团财务有限责任公司33.449%股权</a:t>
                      </a:r>
                      <a:endParaRPr sz="1200" b="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中国远洋运输有限公司,中远海运特种运输股份有限公司（600428.SH）,中远海运控股股份有限公司（601919.SH）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非银金融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135.00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2022-05-13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云南省滇中引水工程有限公司33.54%股权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中国中铁股份有限公司（601390.SH）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非银金融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110.00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2022-05-13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中核汇能有限公司部分股权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中国人寿资产管理有限公司,中信证券投资有限公司,浙江浙能电力股份有限公司（600023.SH）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电力设备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75.00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2022-05-10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青岛上汽创新升级产业股权投资基金合伙企业(有限合伙)部分出资额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sz="1400" b="0" dirty="0" err="1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上海汽车集团股份有限公司</a:t>
                      </a:r>
                      <a:endParaRPr lang="en-US" altLang="zh-CN" sz="1400" b="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（600104.SH）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--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75.00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完成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2022-05-31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新疆红淖三铁路有限公司92.7708%股权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广汇物流股份有限公司</a:t>
                      </a: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（600603.SH）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建筑装饰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41.76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并购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85938" y="981075"/>
            <a:ext cx="2366962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155266" y="1454430"/>
            <a:ext cx="1222942" cy="940011"/>
            <a:chOff x="415341" y="1328632"/>
            <a:chExt cx="1154098" cy="837775"/>
          </a:xfrm>
        </p:grpSpPr>
        <p:grpSp>
          <p:nvGrpSpPr>
            <p:cNvPr id="6" name="组合 5"/>
            <p:cNvGrpSpPr/>
            <p:nvPr/>
          </p:nvGrpSpPr>
          <p:grpSpPr>
            <a:xfrm>
              <a:off x="415341" y="1328632"/>
              <a:ext cx="1154098" cy="665990"/>
              <a:chOff x="539468" y="1205342"/>
              <a:chExt cx="1154098" cy="665990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539468" y="1205342"/>
                <a:ext cx="973009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rPr>
                  <a:t>挂牌企业总数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386173" y="1608747"/>
                <a:ext cx="307393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rPr>
                  <a:t>家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2365" y="1461456"/>
                <a:ext cx="882101" cy="409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EA3737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Arial" panose="020B0604020202020204" pitchFamily="34" charset="0"/>
                    <a:sym typeface="微软雅黑" panose="020B0503020204020204" pitchFamily="34" charset="-122"/>
                  </a:rPr>
                  <a:t>6717</a:t>
                </a: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872350" y="1893059"/>
              <a:ext cx="557081" cy="2733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-50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786255" y="267675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新三板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4853398" y="1397064"/>
            <a:ext cx="2034242" cy="1003279"/>
            <a:chOff x="1918958" y="1139661"/>
            <a:chExt cx="2034240" cy="1003280"/>
          </a:xfrm>
        </p:grpSpPr>
        <p:sp>
          <p:nvSpPr>
            <p:cNvPr id="12" name="矩形: 对角圆角 11"/>
            <p:cNvSpPr/>
            <p:nvPr/>
          </p:nvSpPr>
          <p:spPr>
            <a:xfrm>
              <a:off x="1918958" y="1419306"/>
              <a:ext cx="975600" cy="705600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5159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13" name="矩形: 对角圆角 12"/>
            <p:cNvSpPr/>
            <p:nvPr/>
          </p:nvSpPr>
          <p:spPr>
            <a:xfrm>
              <a:off x="2935197" y="1415404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1558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419671" y="1139661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市场分层分布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460755" y="186284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创新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452878" y="1865942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基础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8031204" y="1412791"/>
            <a:ext cx="2057487" cy="994504"/>
            <a:chOff x="1918958" y="1145335"/>
            <a:chExt cx="2057486" cy="994505"/>
          </a:xfrm>
        </p:grpSpPr>
        <p:sp>
          <p:nvSpPr>
            <p:cNvPr id="30" name="矩形: 对角圆角 29"/>
            <p:cNvSpPr/>
            <p:nvPr/>
          </p:nvSpPr>
          <p:spPr>
            <a:xfrm>
              <a:off x="1918958" y="1419306"/>
              <a:ext cx="975600" cy="705600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6318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31" name="矩形: 对角圆角 30"/>
            <p:cNvSpPr/>
            <p:nvPr/>
          </p:nvSpPr>
          <p:spPr>
            <a:xfrm>
              <a:off x="2949851" y="1418000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399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434326" y="1145335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转让方式分布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484001" y="186284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做市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167899" y="1850443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集合竞价</a:t>
              </a:r>
            </a:p>
          </p:txBody>
        </p:sp>
      </p:grpSp>
      <p:graphicFrame>
        <p:nvGraphicFramePr>
          <p:cNvPr id="36" name="图表 35"/>
          <p:cNvGraphicFramePr/>
          <p:nvPr/>
        </p:nvGraphicFramePr>
        <p:xfrm>
          <a:off x="2100500" y="2568575"/>
          <a:ext cx="8569325" cy="3860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85938" y="981075"/>
            <a:ext cx="2379662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北交所市场概况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059833" y="1488824"/>
            <a:ext cx="1978584" cy="999204"/>
            <a:chOff x="539468" y="1179875"/>
            <a:chExt cx="1336073" cy="890529"/>
          </a:xfrm>
        </p:grpSpPr>
        <p:sp>
          <p:nvSpPr>
            <p:cNvPr id="8" name="文本框 7"/>
            <p:cNvSpPr txBox="1"/>
            <p:nvPr/>
          </p:nvSpPr>
          <p:spPr>
            <a:xfrm>
              <a:off x="539468" y="1179875"/>
              <a:ext cx="1336073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市场企业总数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386173" y="1608747"/>
              <a:ext cx="367904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971917" y="1495413"/>
              <a:ext cx="537004" cy="574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E46C0A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93</a:t>
              </a: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北交所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3308771" y="1488824"/>
            <a:ext cx="1798709" cy="1003650"/>
            <a:chOff x="539468" y="1179875"/>
            <a:chExt cx="1214609" cy="894492"/>
          </a:xfrm>
        </p:grpSpPr>
        <p:sp>
          <p:nvSpPr>
            <p:cNvPr id="34" name="文本框 33"/>
            <p:cNvSpPr txBox="1"/>
            <p:nvPr/>
          </p:nvSpPr>
          <p:spPr>
            <a:xfrm>
              <a:off x="539468" y="1179875"/>
              <a:ext cx="890178" cy="3005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5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月上涨家数</a:t>
              </a: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1386173" y="1608747"/>
              <a:ext cx="367904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905454" y="1499375"/>
              <a:ext cx="537004" cy="574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63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7626771" y="1488824"/>
            <a:ext cx="1798709" cy="999204"/>
            <a:chOff x="539468" y="1179875"/>
            <a:chExt cx="1214609" cy="890529"/>
          </a:xfrm>
        </p:grpSpPr>
        <p:sp>
          <p:nvSpPr>
            <p:cNvPr id="44" name="文本框 43"/>
            <p:cNvSpPr txBox="1"/>
            <p:nvPr/>
          </p:nvSpPr>
          <p:spPr>
            <a:xfrm>
              <a:off x="539468" y="1179875"/>
              <a:ext cx="890178" cy="3005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5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月下跌家数</a:t>
              </a: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1386173" y="1608747"/>
              <a:ext cx="367904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971917" y="1495413"/>
              <a:ext cx="537004" cy="574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26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5467771" y="1488824"/>
            <a:ext cx="1798709" cy="999204"/>
            <a:chOff x="539468" y="1179875"/>
            <a:chExt cx="1214609" cy="890529"/>
          </a:xfrm>
        </p:grpSpPr>
        <p:sp>
          <p:nvSpPr>
            <p:cNvPr id="52" name="文本框 51"/>
            <p:cNvSpPr txBox="1"/>
            <p:nvPr/>
          </p:nvSpPr>
          <p:spPr>
            <a:xfrm>
              <a:off x="539468" y="1179875"/>
              <a:ext cx="890178" cy="3005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5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月持平家数</a:t>
              </a: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1386173" y="1608747"/>
              <a:ext cx="367904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1145579" y="1495413"/>
              <a:ext cx="537004" cy="574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417EC1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4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9675061" y="1491999"/>
            <a:ext cx="1620957" cy="999204"/>
            <a:chOff x="539468" y="1179875"/>
            <a:chExt cx="1220242" cy="890529"/>
          </a:xfrm>
        </p:grpSpPr>
        <p:sp>
          <p:nvSpPr>
            <p:cNvPr id="29" name="文本框 28"/>
            <p:cNvSpPr txBox="1"/>
            <p:nvPr/>
          </p:nvSpPr>
          <p:spPr>
            <a:xfrm>
              <a:off x="539468" y="1179875"/>
              <a:ext cx="1220242" cy="301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新上市企业家数</a:t>
              </a: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386173" y="1608747"/>
              <a:ext cx="367904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971917" y="1495413"/>
              <a:ext cx="537004" cy="574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B88A1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4</a:t>
              </a:r>
            </a:p>
          </p:txBody>
        </p:sp>
      </p:grpSp>
      <p:graphicFrame>
        <p:nvGraphicFramePr>
          <p:cNvPr id="32" name="图表 31"/>
          <p:cNvGraphicFramePr/>
          <p:nvPr/>
        </p:nvGraphicFramePr>
        <p:xfrm>
          <a:off x="1774825" y="2492374"/>
          <a:ext cx="8642350" cy="3934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科创板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5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月总市值变化情况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774825" y="3874135"/>
          <a:ext cx="8733465" cy="2591700"/>
        </p:xfrm>
        <a:graphic>
          <a:graphicData uri="http://schemas.openxmlformats.org/drawingml/2006/table">
            <a:tbl>
              <a:tblPr/>
              <a:tblGrid>
                <a:gridCol w="159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59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证券名称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2022/4/30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总市值</a:t>
                      </a:r>
                      <a:endParaRPr lang="en-US" altLang="zh-CN" sz="14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2022/5/31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总市值</a:t>
                      </a:r>
                      <a:endParaRPr lang="en-US" altLang="zh-CN" sz="14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688127.SH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蓝特光学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52.89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84.80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60.32%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688150.SH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莱特光电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55.46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88.46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59.51%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688261.SH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东微半导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107.71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169.86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57.69%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688390.SH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固德威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150.99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233.32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54.53%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688103.SH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国力股份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28.79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43.75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51.95%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688091.SH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上海谊众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119.22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176.73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48.24%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688408.SH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中信博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73.27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107.70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46.99%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688001.SH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华兴源创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92.71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134.10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44.64%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688283.SH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坤恒顺维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23.81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33.85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42.15%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688032.SH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禾迈股份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248.38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40.91%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图表 4"/>
          <p:cNvGraphicFramePr/>
          <p:nvPr/>
        </p:nvGraphicFramePr>
        <p:xfrm>
          <a:off x="1774823" y="879815"/>
          <a:ext cx="8465275" cy="3044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图表 1"/>
          <p:cNvGraphicFramePr/>
          <p:nvPr/>
        </p:nvGraphicFramePr>
        <p:xfrm>
          <a:off x="1830070" y="829310"/>
          <a:ext cx="8622030" cy="3145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774825" y="3883024"/>
          <a:ext cx="8736244" cy="2592000"/>
        </p:xfrm>
        <a:graphic>
          <a:graphicData uri="http://schemas.openxmlformats.org/drawingml/2006/table">
            <a:tbl>
              <a:tblPr/>
              <a:tblGrid>
                <a:gridCol w="1599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7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证券名称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2022/4/30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总市值</a:t>
                      </a:r>
                      <a:endParaRPr lang="en-US" altLang="zh-CN" sz="14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2022/5/31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总市值</a:t>
                      </a:r>
                      <a:endParaRPr lang="en-US" altLang="zh-CN" sz="14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688086.SH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*ST紫晶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17.59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11.37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-35.39%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688075.SH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安旭生物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113.20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96.66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-14.61%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688555.SH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泽达易盛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12.92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11.10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-14.15%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688613.SH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奥精医疗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41.56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36.51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-12.16%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688180.SH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君实生物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764.20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673.48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-11.87%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688068.SH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热景生物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82.73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74.13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-10.40%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688575.SH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亚辉龙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134.46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121.50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-9.64%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688707.SH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振华新材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227.18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208.36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-8.29%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688168.SH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安博通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22.39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20.66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-7.72%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688298.SH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东方生物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219.86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204.83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-6.84%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科创板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5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月总市值变化情况</a:t>
            </a:r>
          </a:p>
        </p:txBody>
      </p:sp>
      <p:graphicFrame>
        <p:nvGraphicFramePr>
          <p:cNvPr id="3" name="图表 2"/>
          <p:cNvGraphicFramePr/>
          <p:nvPr/>
        </p:nvGraphicFramePr>
        <p:xfrm>
          <a:off x="1759268" y="823278"/>
          <a:ext cx="8672195" cy="3168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778000" y="277200"/>
            <a:ext cx="1102360" cy="36893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5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月小结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789113" y="1020256"/>
            <a:ext cx="8643620" cy="5368486"/>
            <a:chOff x="1793876" y="920289"/>
            <a:chExt cx="8643620" cy="5022455"/>
          </a:xfrm>
        </p:grpSpPr>
        <p:sp>
          <p:nvSpPr>
            <p:cNvPr id="10" name="文本框 9"/>
            <p:cNvSpPr txBox="1"/>
            <p:nvPr/>
          </p:nvSpPr>
          <p:spPr>
            <a:xfrm>
              <a:off x="1795145" y="3524283"/>
              <a:ext cx="8642351" cy="24184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360045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5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月份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IPO</a:t>
              </a:r>
              <a:r>
                <a:rPr lang="zh-CN" altLang="en-US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节奏明显放缓，</a:t>
              </a:r>
              <a:r>
                <a:rPr lang="zh-CN" altLang="en-US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当月</a:t>
              </a:r>
              <a:r>
                <a:rPr lang="zh-CN" altLang="en-US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共有</a:t>
              </a:r>
              <a:r>
                <a:rPr lang="en-US" altLang="zh-CN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18</a:t>
              </a:r>
              <a:r>
                <a:rPr lang="zh-CN" altLang="en-US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家企业上市，数量</a:t>
              </a:r>
              <a:r>
                <a:rPr lang="zh-CN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不及上月和去年同期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。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IPO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募资规模和退出基金数量也大幅减少。</a:t>
              </a:r>
              <a:endPara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  <a:p>
              <a:pPr marL="0" marR="0" lvl="0" indent="360045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并购市场方面，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5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月市场景气度有所下降，</a:t>
              </a:r>
              <a:r>
                <a:rPr lang="zh-CN" altLang="en-US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并购数量环比减少52.42%、规模环比缩小14.94%。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  <a:p>
              <a:pPr marL="0" marR="0" lvl="0" indent="360045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过去一个月，国内疫情形势好转，统筹疫情防控和经济社会发展取得较好成效，一系列重磅政策也在持续加码，有助于推动经济回归正常轨道。进入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6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月份，上海逐步恢复正常运作，有助于提振市场信心，一揽子政策出台和逐步落地下，市场也将逐步向好。 另一方面，也应警惕疫情反复对经济的不利影响和美联储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6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月份缩表加息可能带来的市场震荡。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793876" y="1358248"/>
              <a:ext cx="8632825" cy="172755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360045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5</a:t>
              </a:r>
              <a:r>
                <a:rPr kumimoji="0" 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月份，募集市场数量</a:t>
              </a:r>
              <a:r>
                <a:rPr lang="zh-CN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规模</a:t>
              </a:r>
              <a:r>
                <a:rPr kumimoji="0" 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均出现反弹。数据上看，</a:t>
              </a:r>
              <a:r>
                <a:rPr lang="en-US" altLang="zh-CN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5</a:t>
              </a:r>
              <a:r>
                <a:rPr lang="zh-CN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月共发生2</a:t>
              </a:r>
              <a:r>
                <a:rPr lang="en-US" altLang="zh-CN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70</a:t>
              </a:r>
              <a:r>
                <a:rPr lang="zh-CN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起基金募集事件，环比增加</a:t>
              </a:r>
              <a:r>
                <a:rPr lang="en-US" altLang="zh-CN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9.31</a:t>
              </a:r>
              <a:r>
                <a:rPr lang="zh-CN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%；募资总额</a:t>
              </a:r>
              <a:r>
                <a:rPr lang="en-US" altLang="zh-CN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2346.70</a:t>
              </a:r>
              <a:r>
                <a:rPr lang="zh-CN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亿元，环比扩大近5倍，创下</a:t>
              </a:r>
              <a:r>
                <a:rPr lang="zh-CN" altLang="en-US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近年来新高</a:t>
              </a:r>
              <a:r>
                <a:rPr lang="zh-CN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。</a:t>
              </a:r>
            </a:p>
            <a:p>
              <a:pPr marL="0" marR="0" lvl="0" indent="360045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5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月投资市场遇冷，投资</a:t>
              </a:r>
              <a:r>
                <a:rPr lang="zh-CN" altLang="en-US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数量和规模环比均有下滑，其中融资规模不及上月三成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。融资轮次上集中于</a:t>
              </a:r>
              <a:r>
                <a:rPr lang="en-US" altLang="zh-CN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A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轮和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B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轮。从行业偏好来看，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数量分布较上月变化不大，高端制造、企业服务和医疗健康继续位列前三</a:t>
              </a:r>
              <a:r>
                <a:rPr lang="zh-CN" altLang="en-US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；融资规模上看，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高端制造行业延续上月强势表现，占比高达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56%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795144" y="3166626"/>
              <a:ext cx="4690021" cy="357659"/>
              <a:chOff x="7172075" y="872334"/>
              <a:chExt cx="3362619" cy="370029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7172075" y="872494"/>
                <a:ext cx="3104998" cy="369869"/>
              </a:xfrm>
              <a:prstGeom prst="rect">
                <a:avLst/>
              </a:prstGeom>
              <a:solidFill>
                <a:srgbClr val="00B0F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rPr>
                  <a:t>IPO</a:t>
                </a: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rPr>
                  <a:t>节奏明显放缓，并购市场由升转降</a:t>
                </a:r>
              </a:p>
            </p:txBody>
          </p:sp>
          <p:sp>
            <p:nvSpPr>
              <p:cNvPr id="9" name="等腰三角形 8"/>
              <p:cNvSpPr/>
              <p:nvPr/>
            </p:nvSpPr>
            <p:spPr>
              <a:xfrm rot="5400000">
                <a:off x="10220853" y="928361"/>
                <a:ext cx="369868" cy="257813"/>
              </a:xfrm>
              <a:prstGeom prst="triangle">
                <a:avLst/>
              </a:prstGeom>
              <a:solidFill>
                <a:schemeClr val="bg2">
                  <a:lumMod val="5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1793876" y="920289"/>
              <a:ext cx="4646941" cy="357505"/>
              <a:chOff x="7222718" y="716015"/>
              <a:chExt cx="3814471" cy="369870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7222718" y="716016"/>
                <a:ext cx="3531425" cy="369869"/>
              </a:xfrm>
              <a:prstGeom prst="rect">
                <a:avLst/>
              </a:prstGeom>
              <a:solidFill>
                <a:srgbClr val="00B0F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zh-CN" altLang="en-US" dirty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募集</a:t>
                </a: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rPr>
                  <a:t>市场回暖，投资市场降温</a:t>
                </a:r>
              </a:p>
            </p:txBody>
          </p:sp>
          <p:sp>
            <p:nvSpPr>
              <p:cNvPr id="15" name="等腰三角形 14"/>
              <p:cNvSpPr/>
              <p:nvPr/>
            </p:nvSpPr>
            <p:spPr>
              <a:xfrm rot="5400000">
                <a:off x="10710732" y="759426"/>
                <a:ext cx="369868" cy="283046"/>
              </a:xfrm>
              <a:prstGeom prst="triangle">
                <a:avLst/>
              </a:prstGeom>
              <a:solidFill>
                <a:schemeClr val="bg2">
                  <a:lumMod val="5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40319" y="4150016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IPO</a:t>
            </a:r>
            <a:endParaRPr lang="zh-CN" altLang="en-US" sz="1600" dirty="0">
              <a:solidFill>
                <a:srgbClr val="00079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98365" y="3115283"/>
            <a:ext cx="2087308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微软雅黑" panose="020B0503020204020204" pitchFamily="34" charset="-122"/>
              </a:rPr>
              <a:t>投资市场</a:t>
            </a:r>
            <a:r>
              <a:rPr lang="en-US" altLang="zh-CN" dirty="0">
                <a:sym typeface="微软雅黑" panose="020B0503020204020204" pitchFamily="34" charset="-122"/>
              </a:rPr>
              <a:t>5</a:t>
            </a:r>
            <a:r>
              <a:rPr lang="zh-CN" altLang="en-US" dirty="0">
                <a:sym typeface="微软雅黑" panose="020B0503020204020204" pitchFamily="34" charset="-122"/>
              </a:rPr>
              <a:t>月降温，融资规模大幅缩水。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332357" y="4210001"/>
            <a:ext cx="2019324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sym typeface="微软雅黑" panose="020B0503020204020204" pitchFamily="34" charset="-122"/>
              </a:rPr>
              <a:t>IPO</a:t>
            </a:r>
            <a:r>
              <a:rPr lang="zh-CN" altLang="en-US" dirty="0">
                <a:sym typeface="微软雅黑" panose="020B0503020204020204" pitchFamily="34" charset="-122"/>
              </a:rPr>
              <a:t>节奏有所放缓，</a:t>
            </a:r>
            <a:endParaRPr lang="en-US" altLang="zh-CN" dirty="0">
              <a:sym typeface="微软雅黑" panose="020B0503020204020204" pitchFamily="34" charset="-122"/>
            </a:endParaRPr>
          </a:p>
          <a:p>
            <a:r>
              <a:rPr lang="zh-CN" altLang="en-US" dirty="0">
                <a:sym typeface="微软雅黑" panose="020B0503020204020204" pitchFamily="34" charset="-122"/>
              </a:rPr>
              <a:t>募资总额下滑明显。</a:t>
            </a:r>
            <a:endParaRPr lang="en-US" altLang="zh-CN" dirty="0">
              <a:sym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08581" y="3092789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新三板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104415" y="3115944"/>
            <a:ext cx="23094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微软雅黑" panose="020B0503020204020204" pitchFamily="34" charset="-122"/>
              </a:rPr>
              <a:t>市场整体表现平稳，</a:t>
            </a:r>
            <a:endParaRPr lang="en-US" altLang="zh-CN" dirty="0">
              <a:sym typeface="微软雅黑" panose="020B0503020204020204" pitchFamily="34" charset="-122"/>
            </a:endParaRPr>
          </a:p>
          <a:p>
            <a:r>
              <a:rPr lang="zh-CN" altLang="en-US" dirty="0">
                <a:sym typeface="微软雅黑" panose="020B0503020204020204" pitchFamily="34" charset="-122"/>
              </a:rPr>
              <a:t>挂牌增加撤出减少。</a:t>
            </a:r>
            <a:endParaRPr lang="en-US" altLang="zh-CN" dirty="0">
              <a:sym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108581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104415" y="2067264"/>
            <a:ext cx="22078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微软雅黑" panose="020B0503020204020204" pitchFamily="34" charset="-122"/>
              </a:rPr>
              <a:t>并购市场由升转降，</a:t>
            </a:r>
            <a:endParaRPr lang="en-US" altLang="zh-CN" dirty="0">
              <a:sym typeface="微软雅黑" panose="020B0503020204020204" pitchFamily="34" charset="-122"/>
            </a:endParaRPr>
          </a:p>
          <a:p>
            <a:r>
              <a:rPr lang="zh-CN" altLang="en-US" dirty="0">
                <a:sym typeface="微软雅黑" panose="020B0503020204020204" pitchFamily="34" charset="-122"/>
              </a:rPr>
              <a:t>规模数量双双减少。</a:t>
            </a:r>
            <a:endParaRPr lang="en-US" altLang="zh-CN" dirty="0">
              <a:sym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430794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募集</a:t>
            </a:r>
          </a:p>
        </p:txBody>
      </p:sp>
      <p:sp>
        <p:nvSpPr>
          <p:cNvPr id="20" name="矩形 19"/>
          <p:cNvSpPr/>
          <p:nvPr/>
        </p:nvSpPr>
        <p:spPr>
          <a:xfrm>
            <a:off x="2430794" y="3055298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投资</a:t>
            </a:r>
          </a:p>
        </p:txBody>
      </p:sp>
      <p:sp>
        <p:nvSpPr>
          <p:cNvPr id="21" name="矩形 20"/>
          <p:cNvSpPr/>
          <p:nvPr/>
        </p:nvSpPr>
        <p:spPr>
          <a:xfrm>
            <a:off x="6108581" y="4178635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科创板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7104380" y="4219575"/>
            <a:ext cx="23069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微软雅黑" panose="020B0503020204020204" pitchFamily="34" charset="-122"/>
              </a:rPr>
              <a:t>科创板强势反弹，</a:t>
            </a:r>
            <a:endParaRPr lang="en-US" altLang="zh-CN" dirty="0">
              <a:sym typeface="微软雅黑" panose="020B0503020204020204" pitchFamily="34" charset="-122"/>
            </a:endParaRPr>
          </a:p>
          <a:p>
            <a:r>
              <a:rPr lang="zh-CN" altLang="en-US" dirty="0">
                <a:effectLst/>
                <a:sym typeface="微软雅黑" panose="020B0503020204020204" pitchFamily="34" charset="-122"/>
              </a:rPr>
              <a:t>近九成市值上涨。</a:t>
            </a:r>
            <a:endParaRPr lang="en-US" altLang="zh-CN" dirty="0">
              <a:sym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332357" y="2067262"/>
            <a:ext cx="2087308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微软雅黑" panose="020B0503020204020204" pitchFamily="34" charset="-122"/>
              </a:rPr>
              <a:t>募集市场反弹，</a:t>
            </a:r>
          </a:p>
          <a:p>
            <a:r>
              <a:rPr lang="zh-CN" altLang="en-US" dirty="0">
                <a:sym typeface="微软雅黑" panose="020B0503020204020204" pitchFamily="34" charset="-122"/>
              </a:rPr>
              <a:t>规模再创新高。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774825" y="277200"/>
            <a:ext cx="842645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募集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246630" y="5263515"/>
            <a:ext cx="1278890" cy="368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E46C0A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488.35%</a:t>
            </a:r>
            <a:endParaRPr lang="en-US" altLang="zh-CN" sz="2400" dirty="0">
              <a:solidFill>
                <a:srgbClr val="889A7B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170060" y="5005201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募集金额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环比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76168" y="5815245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募集事件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环比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1774826" y="4621104"/>
            <a:ext cx="2428874" cy="309671"/>
            <a:chOff x="7265361" y="761312"/>
            <a:chExt cx="3114359" cy="369868"/>
          </a:xfrm>
        </p:grpSpPr>
        <p:sp>
          <p:nvSpPr>
            <p:cNvPr id="20" name="矩形 19"/>
            <p:cNvSpPr/>
            <p:nvPr/>
          </p:nvSpPr>
          <p:spPr>
            <a:xfrm>
              <a:off x="7265361" y="761312"/>
              <a:ext cx="2796288" cy="369868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募集市场大幅反弹</a:t>
              </a:r>
            </a:p>
          </p:txBody>
        </p:sp>
        <p:sp>
          <p:nvSpPr>
            <p:cNvPr id="21" name="等腰三角形 20"/>
            <p:cNvSpPr/>
            <p:nvPr/>
          </p:nvSpPr>
          <p:spPr>
            <a:xfrm rot="5400000">
              <a:off x="10035750" y="787209"/>
              <a:ext cx="369868" cy="318073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3" name="箭头: 下 22"/>
          <p:cNvSpPr/>
          <p:nvPr/>
        </p:nvSpPr>
        <p:spPr>
          <a:xfrm flipV="1">
            <a:off x="1774825" y="5876925"/>
            <a:ext cx="419576" cy="461667"/>
          </a:xfrm>
          <a:prstGeom prst="downArrow">
            <a:avLst/>
          </a:prstGeom>
          <a:solidFill>
            <a:srgbClr val="E46C0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aphicFrame>
        <p:nvGraphicFramePr>
          <p:cNvPr id="26" name="图表 25"/>
          <p:cNvGraphicFramePr/>
          <p:nvPr/>
        </p:nvGraphicFramePr>
        <p:xfrm>
          <a:off x="1774825" y="1017453"/>
          <a:ext cx="8642350" cy="362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4203383" y="5263625"/>
            <a:ext cx="6481762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月募集市场数量规模双双上行，其中规模创近年新高。</a:t>
            </a:r>
          </a:p>
          <a:p>
            <a:pPr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270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起基金募集事件，募资总额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2346.70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亿元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</p:txBody>
      </p:sp>
      <p:graphicFrame>
        <p:nvGraphicFramePr>
          <p:cNvPr id="2" name="表格 1"/>
          <p:cNvGraphicFramePr/>
          <p:nvPr/>
        </p:nvGraphicFramePr>
        <p:xfrm>
          <a:off x="5788025" y="3315970"/>
          <a:ext cx="615950" cy="226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pitchFamily="2" charset="-122"/>
                        </a:rPr>
                        <a:t>404.63%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pitchFamily="2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箭头: 下 24"/>
          <p:cNvSpPr/>
          <p:nvPr/>
        </p:nvSpPr>
        <p:spPr>
          <a:xfrm flipV="1">
            <a:off x="1774825" y="5076475"/>
            <a:ext cx="419576" cy="461667"/>
          </a:xfrm>
          <a:prstGeom prst="downArrow">
            <a:avLst/>
          </a:prstGeom>
          <a:solidFill>
            <a:srgbClr val="E46C0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12670" y="6036945"/>
            <a:ext cx="10922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dirty="0">
                <a:solidFill>
                  <a:srgbClr val="E46C0A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9.31%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263650" y="5265420"/>
            <a:ext cx="1009078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月一级市场共有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270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起基金募集事件，数量最多的为创业投资基金。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募集数量总体环比</a:t>
            </a:r>
            <a:r>
              <a:rPr lang="zh-CN" altLang="en-US" sz="2400" dirty="0">
                <a:solidFill>
                  <a:srgbClr val="E46C0A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增加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9.31%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月募资总额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2346.70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亿元，环比</a:t>
            </a:r>
            <a:r>
              <a:rPr lang="zh-CN" altLang="en-US" sz="2400" dirty="0">
                <a:solidFill>
                  <a:srgbClr val="E46C0A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扩大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近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5倍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募集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774826" y="4905375"/>
            <a:ext cx="2390774" cy="360000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募集市场回暖</a:t>
              </a:r>
              <a:endPara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778000" y="1141096"/>
          <a:ext cx="8642350" cy="3261418"/>
        </p:xfrm>
        <a:graphic>
          <a:graphicData uri="http://schemas.openxmlformats.org/drawingml/2006/table">
            <a:tbl>
              <a:tblPr/>
              <a:tblGrid>
                <a:gridCol w="3175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633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5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月基金募集数量及规模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3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募集规模</a:t>
                      </a:r>
                      <a:b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</a:br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（人民币亿元）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18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成长基金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2183.28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18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创业投资基金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163.42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18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18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合计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2346.70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投资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765299" y="914400"/>
          <a:ext cx="8642351" cy="4957671"/>
        </p:xfrm>
        <a:graphic>
          <a:graphicData uri="http://schemas.openxmlformats.org/drawingml/2006/table">
            <a:tbl>
              <a:tblPr/>
              <a:tblGrid>
                <a:gridCol w="3105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5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7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777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5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月中国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PEVC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案例行业分布及规模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7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行业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案例数量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融资金额（人民币 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854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高端制造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111.63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企业服务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en-US" altLang="zh-CN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23.59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854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医疗健康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13.76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35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汽车交通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7.62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262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智能硬件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2.6</a:t>
                      </a:r>
                      <a:r>
                        <a:rPr lang="en-US" altLang="zh-CN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262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传统产业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4.26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638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文化传媒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35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金融服务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23.6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262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电子商务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35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工具软件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9.99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207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互联网及电信服务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0.02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207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农业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7207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游戏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1.26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02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合计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en-US" altLang="zh-CN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198.48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图表 10"/>
          <p:cNvGraphicFramePr/>
          <p:nvPr/>
        </p:nvGraphicFramePr>
        <p:xfrm>
          <a:off x="869633" y="243523"/>
          <a:ext cx="6534785" cy="6369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图表 9"/>
          <p:cNvGraphicFramePr/>
          <p:nvPr/>
        </p:nvGraphicFramePr>
        <p:xfrm>
          <a:off x="6243320" y="514033"/>
          <a:ext cx="6700520" cy="5760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869950" y="1009649"/>
            <a:ext cx="3725355" cy="360000"/>
            <a:chOff x="7155445" y="740531"/>
            <a:chExt cx="3098166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2"/>
              <a:ext cx="369870" cy="283048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投资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69950" y="5536043"/>
            <a:ext cx="10694746" cy="7385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从投资数量来看，高端制造、企业服务和医疗健康继续霸榜，行业分布较上月变化不大，高端制造占比较有所增加。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just" defTabSz="91440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从投资金额来看，高端制造、金融服务和企业服务分列前三位，其中高端制造行业占比高达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56%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805657" y="3051692"/>
            <a:ext cx="1832610" cy="58547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Overflow="clip" horzOverflow="clip"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latin typeface="华文新魏" panose="02010800040101010101" pitchFamily="2" charset="-122"/>
                <a:ea typeface="华文新魏" panose="02010800040101010101" pitchFamily="2" charset="-122"/>
              </a:rPr>
              <a:t>案例数量分布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8001395" y="3149234"/>
            <a:ext cx="2334168" cy="55929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Overflow="clip" horzOverflow="clip"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latin typeface="华文新魏" panose="02010800040101010101" pitchFamily="2" charset="-122"/>
                <a:ea typeface="华文新魏" panose="02010800040101010101" pitchFamily="2" charset="-122"/>
              </a:rPr>
              <a:t>投资金额分布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219642" y="5493306"/>
            <a:ext cx="7832725" cy="7385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/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按融资轮次来看，</a:t>
            </a:r>
            <a:r>
              <a:rPr lang="en-US" altLang="zh-CN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月融资事件最多的为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轮，共计发生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20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起</a:t>
            </a:r>
            <a:r>
              <a:rPr lang="en-US" altLang="zh-CN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;</a:t>
            </a:r>
          </a:p>
          <a:p>
            <a:pPr algn="ctr" defTabSz="914400"/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按融资规模来看，融资规模最大的同样是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轮，涉及金额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95.59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亿元。</a:t>
            </a:r>
            <a:endParaRPr lang="en-US" altLang="zh-CN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投资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1398905" y="1098467"/>
            <a:ext cx="9168684" cy="3966293"/>
            <a:chOff x="43732" y="0"/>
            <a:chExt cx="4679126" cy="3874109"/>
          </a:xfrm>
        </p:grpSpPr>
        <p:sp>
          <p:nvSpPr>
            <p:cNvPr id="18" name="文本框 16"/>
            <p:cNvSpPr txBox="1"/>
            <p:nvPr/>
          </p:nvSpPr>
          <p:spPr>
            <a:xfrm>
              <a:off x="1380945" y="0"/>
              <a:ext cx="2160119" cy="2995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1400">
                  <a:latin typeface="微软雅黑" panose="020B0503020204020204" pitchFamily="34" charset="-122"/>
                  <a:ea typeface="微软雅黑" panose="020B0503020204020204" pitchFamily="34" charset="-122"/>
                </a:rPr>
                <a:t>2022</a:t>
              </a:r>
              <a:r>
                <a:rPr lang="zh-CN" altLang="en-US" sz="1400"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1400"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zh-CN" altLang="en-US" sz="1400">
                  <a:latin typeface="微软雅黑" panose="020B0503020204020204" pitchFamily="34" charset="-122"/>
                  <a:ea typeface="微软雅黑" panose="020B0503020204020204" pitchFamily="34" charset="-122"/>
                </a:rPr>
                <a:t>月中国</a:t>
              </a:r>
              <a:r>
                <a:rPr lang="en-US" altLang="zh-CN" sz="1400">
                  <a:latin typeface="微软雅黑" panose="020B0503020204020204" pitchFamily="34" charset="-122"/>
                  <a:ea typeface="微软雅黑" panose="020B0503020204020204" pitchFamily="34" charset="-122"/>
                </a:rPr>
                <a:t>PEVC</a:t>
              </a:r>
              <a:r>
                <a:rPr lang="zh-CN" altLang="en-US" sz="1400">
                  <a:latin typeface="微软雅黑" panose="020B0503020204020204" pitchFamily="34" charset="-122"/>
                  <a:ea typeface="微软雅黑" panose="020B0503020204020204" pitchFamily="34" charset="-122"/>
                </a:rPr>
                <a:t>轮次及融资规模一览</a:t>
              </a:r>
            </a:p>
          </p:txBody>
        </p:sp>
        <p:cxnSp>
          <p:nvCxnSpPr>
            <p:cNvPr id="20" name="直接连接符 19"/>
            <p:cNvCxnSpPr/>
            <p:nvPr/>
          </p:nvCxnSpPr>
          <p:spPr>
            <a:xfrm flipV="1">
              <a:off x="43732" y="3862945"/>
              <a:ext cx="2389652" cy="1116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2433476" y="3863213"/>
              <a:ext cx="2289382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文本框 27"/>
            <p:cNvSpPr txBox="1"/>
            <p:nvPr/>
          </p:nvSpPr>
          <p:spPr>
            <a:xfrm>
              <a:off x="3808734" y="268409"/>
              <a:ext cx="678986" cy="239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0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单位：人民币亿元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621790" y="1684337"/>
            <a:ext cx="10789285" cy="3874135"/>
            <a:chOff x="2601" y="2517"/>
            <a:chExt cx="16991" cy="6102"/>
          </a:xfrm>
        </p:grpSpPr>
        <p:graphicFrame>
          <p:nvGraphicFramePr>
            <p:cNvPr id="19" name="图表 18"/>
            <p:cNvGraphicFramePr/>
            <p:nvPr>
              <p:extLst>
                <p:ext uri="{D42A27DB-BD31-4B8C-83A1-F6EECF244321}">
                  <p14:modId xmlns:p14="http://schemas.microsoft.com/office/powerpoint/2010/main" val="1753596435"/>
                </p:ext>
              </p:extLst>
            </p:nvPr>
          </p:nvGraphicFramePr>
          <p:xfrm>
            <a:off x="9409" y="2517"/>
            <a:ext cx="10183" cy="610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3" name="图表 22"/>
            <p:cNvGraphicFramePr/>
            <p:nvPr/>
          </p:nvGraphicFramePr>
          <p:xfrm>
            <a:off x="2601" y="2757"/>
            <a:ext cx="7176" cy="586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110009" y="1004374"/>
            <a:ext cx="2361845" cy="318499"/>
            <a:chOff x="5796284" y="1387012"/>
            <a:chExt cx="2679895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796284" y="1387012"/>
              <a:ext cx="534257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119534" y="4876718"/>
            <a:ext cx="2352342" cy="322888"/>
            <a:chOff x="5600471" y="1351925"/>
            <a:chExt cx="2682950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00471" y="1351925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056510" y="1351925"/>
              <a:ext cx="2226911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市场关注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167071" y="3661737"/>
            <a:ext cx="7102217" cy="1015365"/>
            <a:chOff x="1154371" y="3920665"/>
            <a:chExt cx="7102217" cy="1015365"/>
          </a:xfrm>
        </p:grpSpPr>
        <p:sp>
          <p:nvSpPr>
            <p:cNvPr id="14" name="箭头: 五边形 13"/>
            <p:cNvSpPr/>
            <p:nvPr/>
          </p:nvSpPr>
          <p:spPr>
            <a:xfrm>
              <a:off x="1154371" y="3983962"/>
              <a:ext cx="431515" cy="285443"/>
            </a:xfrm>
            <a:prstGeom prst="homePlate">
              <a:avLst/>
            </a:prstGeom>
            <a:solidFill>
              <a:srgbClr val="0070C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3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592250" y="3920665"/>
              <a:ext cx="6664338" cy="1015365"/>
            </a:xfrm>
            <a:prstGeom prst="rect">
              <a:avLst/>
            </a:prstGeom>
            <a:noFill/>
            <a:ln w="19050">
              <a:noFill/>
              <a:prstDash val="sysDash"/>
            </a:ln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巨湾技研：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成立于2020年9月，是广汽集团首家内部孵化的首家混合所有制高科技民营企业，公司专注超级快充动力电池和新一代突破性储能器及其系统的研发、生产、销售和服务。</a:t>
              </a:r>
            </a:p>
            <a:p>
              <a:pPr algn="just">
                <a:lnSpc>
                  <a:spcPct val="150000"/>
                </a:lnSpc>
              </a:pP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</a:t>
              </a: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投资方：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南粤基金、博润资本、广州科金控股、新的集团等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149345" y="1397049"/>
            <a:ext cx="7107243" cy="1015365"/>
            <a:chOff x="1149345" y="1397049"/>
            <a:chExt cx="7107243" cy="1015365"/>
          </a:xfrm>
        </p:grpSpPr>
        <p:sp>
          <p:nvSpPr>
            <p:cNvPr id="12" name="箭头: 五边形 11"/>
            <p:cNvSpPr/>
            <p:nvPr/>
          </p:nvSpPr>
          <p:spPr>
            <a:xfrm>
              <a:off x="1149345" y="1452247"/>
              <a:ext cx="431515" cy="285443"/>
            </a:xfrm>
            <a:prstGeom prst="homePlate">
              <a:avLst/>
            </a:prstGeom>
            <a:solidFill>
              <a:srgbClr val="0070C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1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592250" y="1397049"/>
              <a:ext cx="6664338" cy="1015365"/>
            </a:xfrm>
            <a:prstGeom prst="rect">
              <a:avLst/>
            </a:prstGeom>
            <a:noFill/>
            <a:ln w="19050">
              <a:noFill/>
              <a:prstDash val="sysDash"/>
            </a:ln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中核汇能：</a:t>
              </a:r>
              <a:r>
                <a:rPr sz="12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中核集团的全资子公司，是中核集团八大产业板块之一。主要从事风力发电项目开发，太阳能发电站的投资与开发。</a:t>
              </a:r>
            </a:p>
            <a:p>
              <a:pPr algn="just">
                <a:lnSpc>
                  <a:spcPct val="150000"/>
                </a:lnSpc>
              </a:pP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投资方：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中信证券投资、中国人寿资产管理、光核汇合等</a:t>
              </a: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8872835" y="1046014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融资规模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8950960" y="2852420"/>
            <a:ext cx="767080" cy="368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亿美元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8799368" y="1720147"/>
            <a:ext cx="1068070" cy="36893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75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832445" y="1045790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3464428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投资：重要投资事件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11167745" y="1720215"/>
            <a:ext cx="257175" cy="368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A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154370" y="2529393"/>
            <a:ext cx="7097983" cy="1015365"/>
            <a:chOff x="1154371" y="2666667"/>
            <a:chExt cx="7097983" cy="1015365"/>
          </a:xfrm>
        </p:grpSpPr>
        <p:sp>
          <p:nvSpPr>
            <p:cNvPr id="13" name="箭头: 五边形 12"/>
            <p:cNvSpPr/>
            <p:nvPr/>
          </p:nvSpPr>
          <p:spPr>
            <a:xfrm>
              <a:off x="1154371" y="2725210"/>
              <a:ext cx="431515" cy="285443"/>
            </a:xfrm>
            <a:prstGeom prst="homePlate">
              <a:avLst/>
            </a:prstGeom>
            <a:solidFill>
              <a:srgbClr val="0070C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2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588016" y="2666667"/>
              <a:ext cx="6664338" cy="1015365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marL="0" marR="0" lvl="0" indent="0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神策数据：</a:t>
              </a:r>
              <a:r>
                <a:rPr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神策网络科技（北京）有限公司，是一家专业的大数据分析服务公司，为客户提供深度用户行为分析平台、以及专业的咨询服务和行业解决方案，致力于帮助客户实现数据驱动。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投资方：</a:t>
              </a:r>
              <a:r>
                <a:rPr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Bessemer Venture Partners、DCM中国、GGV纪源资本、M31资本</a:t>
              </a:r>
              <a:r>
                <a:rPr 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等</a:t>
              </a: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11162665" y="2852420"/>
            <a:ext cx="267970" cy="368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D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1041380" y="5642610"/>
            <a:ext cx="471170" cy="368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D+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167071" y="5293976"/>
            <a:ext cx="6987916" cy="1106805"/>
            <a:chOff x="1167071" y="5392336"/>
            <a:chExt cx="6987916" cy="1106805"/>
          </a:xfrm>
        </p:grpSpPr>
        <p:sp>
          <p:nvSpPr>
            <p:cNvPr id="15" name="箭头: 五边形 14"/>
            <p:cNvSpPr/>
            <p:nvPr/>
          </p:nvSpPr>
          <p:spPr>
            <a:xfrm>
              <a:off x="1167071" y="5497343"/>
              <a:ext cx="431515" cy="285443"/>
            </a:xfrm>
            <a:prstGeom prst="homePlate">
              <a:avLst/>
            </a:prstGeom>
            <a:solidFill>
              <a:srgbClr val="0070C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1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528264" y="5392336"/>
              <a:ext cx="6626723" cy="110680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lvl="0" indent="0" algn="just"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天地和兴：</a:t>
              </a:r>
              <a:r>
                <a:rPr sz="1200" b="0" i="0" dirty="0"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成立于2007年，总部位于北京，在全国设有10多个分支机构，是专业从事工业控制系统信息安全防护、检测分析、安全评估与咨询服务的国家级高新技术企业。</a:t>
              </a:r>
            </a:p>
            <a:p>
              <a:pPr marR="0" lvl="0" indent="0" algn="just"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投资方：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中叶资本、中电科核心技术创新基金管理、南钢产业、国电投基金等</a:t>
              </a:r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8890168" y="5642841"/>
            <a:ext cx="889635" cy="36893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亿人民币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微软雅黑" panose="020B0503020204020204" pitchFamily="34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1159490" y="3985260"/>
            <a:ext cx="274320" cy="368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A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8799195" y="3985260"/>
            <a:ext cx="1519555" cy="368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亿人民币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4825" y="942975"/>
            <a:ext cx="2378075" cy="360000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A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股、港股</a:t>
              </a: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IPO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774825" y="4487863"/>
            <a:ext cx="8642350" cy="18547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5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月份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IPO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节奏明显放缓，数量</a:t>
            </a:r>
            <a:r>
              <a:rPr kumimoji="0" 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较上月和去年同期均大幅下滑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，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A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股共有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18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家公司上市，其中科创板上市企业共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4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家。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IPO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总实际募资额为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108.96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亿元，其中科创板总募资额为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39.41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亿元，上市退出基金共计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63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支。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lvl="0" indent="457200" algn="just" defTabSz="457200">
              <a:lnSpc>
                <a:spcPct val="150000"/>
              </a:lnSpc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港股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5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月仅有</a:t>
            </a:r>
            <a:r>
              <a:rPr kumimoji="0" lang="en-US" altLang="zh-CN" sz="1800" b="0" i="0" u="none" strike="noStrike" kern="1200" cap="none" spc="0" normalizeH="0" baseline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2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家企业上市交易，其中云康集团</a:t>
            </a:r>
            <a:r>
              <a:rPr lang="zh-CN" altLang="en-US" sz="14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募集资金总额为</a:t>
            </a:r>
            <a:r>
              <a:rPr lang="en-US" altLang="zh-CN" sz="18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10.90</a:t>
            </a:r>
            <a:r>
              <a:rPr lang="zh-CN" altLang="en-US" sz="14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亿港元；另一家企业</a:t>
            </a:r>
            <a:r>
              <a:rPr kumimoji="0" lang="zh-CN" altLang="en-US" sz="1400" b="0" i="0" u="none" strike="noStrike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贝壳采用“双重主要上市+介绍上市”方式回港主板上市，</a:t>
            </a:r>
            <a:r>
              <a:rPr lang="zh-CN" altLang="en-US" sz="14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不发售新股及募集资金，</a:t>
            </a:r>
            <a:r>
              <a:rPr kumimoji="0" lang="zh-CN" altLang="en-US" sz="1400" b="0" i="0" u="none" strike="noStrike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成为港股市场第一支“居住产业数字化服务平台”标的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，发行价为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30.854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港元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/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股，开盘一度破发，随后股价上涨，首日收盘价报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30.75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港元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/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股。</a:t>
            </a:r>
            <a:endParaRPr kumimoji="0" lang="zh-CN" altLang="en-US" sz="1400" b="0" i="0" u="none" strike="noStrike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IPO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及退出</a:t>
            </a:r>
          </a:p>
        </p:txBody>
      </p:sp>
      <p:graphicFrame>
        <p:nvGraphicFramePr>
          <p:cNvPr id="11" name="图表 10"/>
          <p:cNvGraphicFramePr/>
          <p:nvPr/>
        </p:nvGraphicFramePr>
        <p:xfrm>
          <a:off x="1774825" y="1264285"/>
          <a:ext cx="8642350" cy="3351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zk0OTVmNTM5YjcwYTdmMjE0NWQyMTZkOWMxNjA2Y2Q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d020bfa-8d90-4694-a0bf-77510c82c34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de9140a-78c0-43dd-81b0-943d97aba602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a78bfda-e455-4b03-a97b-801a7620fad3}"/>
  <p:tag name="TABLE_ENDDRAG_ORIGIN_RECT" val="680*297"/>
  <p:tag name="TABLE_ENDDRAG_RECT" val="139*119*680*29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3e1ba6-242b-4894-92ad-7ebe017cbdb6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a3aa2de-7c2c-445a-bf78-b3e8ed9f1e79}"/>
  <p:tag name="TABLE_ENDDRAG_ORIGIN_RECT" val="678*181"/>
  <p:tag name="TABLE_ENDDRAG_RECT" val="139*306*678*18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0e42580-3eed-42b4-afc4-c0b1bd5691e1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融客投资PPT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2168</Words>
  <Application>Microsoft Office PowerPoint</Application>
  <PresentationFormat>宽屏</PresentationFormat>
  <Paragraphs>428</Paragraphs>
  <Slides>17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17</vt:i4>
      </vt:variant>
    </vt:vector>
  </HeadingPairs>
  <TitlesOfParts>
    <vt:vector size="30" baseType="lpstr">
      <vt:lpstr>Microsoft YaHei tahoma</vt:lpstr>
      <vt:lpstr>等线</vt:lpstr>
      <vt:lpstr>华文新魏</vt:lpstr>
      <vt:lpstr>微软雅黑</vt:lpstr>
      <vt:lpstr>幼圆</vt:lpstr>
      <vt:lpstr>Arial</vt:lpstr>
      <vt:lpstr>Calibri</vt:lpstr>
      <vt:lpstr>Calibri Light</vt:lpstr>
      <vt:lpstr>Verdana</vt:lpstr>
      <vt:lpstr>Wingdings</vt:lpstr>
      <vt:lpstr>融客PPT模板</vt:lpstr>
      <vt:lpstr>1_融客PPT模板</vt:lpstr>
      <vt:lpstr>1_融客投资PPT模板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张 睿卿</cp:lastModifiedBy>
  <cp:revision>279</cp:revision>
  <dcterms:created xsi:type="dcterms:W3CDTF">2019-06-19T02:08:00Z</dcterms:created>
  <dcterms:modified xsi:type="dcterms:W3CDTF">2022-06-11T07:42:05Z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  <property fmtid="{D5CDD505-2E9C-101B-9397-08002B2CF9AE}" pid="3" name="ICV">
    <vt:lpwstr>7D67E444C4C5402B9272D95CCA777AAE</vt:lpwstr>
  </property>
</Properties>
</file>