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tags/tag4.xml" ContentType="application/vnd.openxmlformats-officedocument.presentationml.tags+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1"/>
  </p:notesMasterIdLst>
  <p:handoutMasterIdLst>
    <p:handoutMasterId r:id="rId32"/>
  </p:handoutMasterIdLst>
  <p:sldIdLst>
    <p:sldId id="484" r:id="rId7"/>
    <p:sldId id="485" r:id="rId8"/>
    <p:sldId id="536" r:id="rId9"/>
    <p:sldId id="487" r:id="rId10"/>
    <p:sldId id="488" r:id="rId11"/>
    <p:sldId id="489" r:id="rId12"/>
    <p:sldId id="537" r:id="rId13"/>
    <p:sldId id="552" r:id="rId14"/>
    <p:sldId id="550" r:id="rId15"/>
    <p:sldId id="538" r:id="rId16"/>
    <p:sldId id="539" r:id="rId17"/>
    <p:sldId id="540" r:id="rId18"/>
    <p:sldId id="541" r:id="rId19"/>
    <p:sldId id="542" r:id="rId20"/>
    <p:sldId id="544" r:id="rId21"/>
    <p:sldId id="499" r:id="rId22"/>
    <p:sldId id="545" r:id="rId23"/>
    <p:sldId id="500" r:id="rId24"/>
    <p:sldId id="551" r:id="rId25"/>
    <p:sldId id="546" r:id="rId26"/>
    <p:sldId id="548" r:id="rId27"/>
    <p:sldId id="549" r:id="rId28"/>
    <p:sldId id="505" r:id="rId29"/>
    <p:sldId id="5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506" userDrawn="1">
          <p15:clr>
            <a:srgbClr val="A4A3A4"/>
          </p15:clr>
        </p15:guide>
        <p15:guide id="3" pos="688" userDrawn="1">
          <p15:clr>
            <a:srgbClr val="A4A3A4"/>
          </p15:clr>
        </p15:guide>
        <p15:guide id="4" pos="3840" userDrawn="1">
          <p15:clr>
            <a:srgbClr val="A4A3A4"/>
          </p15:clr>
        </p15:guide>
        <p15:guide id="5" pos="6992" userDrawn="1">
          <p15:clr>
            <a:srgbClr val="A4A3A4"/>
          </p15:clr>
        </p15:guide>
        <p15:guide id="6" orient="horz" pos="2160"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8275D"/>
    <a:srgbClr val="FF9933"/>
    <a:srgbClr val="000066"/>
    <a:srgbClr val="595959"/>
    <a:srgbClr val="636946"/>
    <a:srgbClr val="0076CB"/>
    <a:srgbClr val="616161"/>
    <a:srgbClr val="969696"/>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0074" autoAdjust="0"/>
  </p:normalViewPr>
  <p:slideViewPr>
    <p:cSldViewPr snapToGrid="0">
      <p:cViewPr varScale="1">
        <p:scale>
          <a:sx n="142" d="100"/>
          <a:sy n="142" d="100"/>
        </p:scale>
        <p:origin x="228" y="114"/>
      </p:cViewPr>
      <p:guideLst>
        <p:guide pos="461"/>
        <p:guide pos="506"/>
        <p:guide pos="688"/>
        <p:guide pos="3840"/>
        <p:guide pos="6992"/>
        <p:guide orient="horz" pos="2160"/>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E:\202206&#20108;&#32423;&#26376;&#25253;\202206&#36135;&#24065;&#25237;&#25918;(&#22238;&#31548;)&#32479;&#357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69638435577259E-2"/>
          <c:y val="1.9793088363954502E-2"/>
          <c:w val="0.86115903085049295"/>
          <c:h val="0.63351251293653932"/>
        </c:manualLayout>
      </c:layout>
      <c:lineChart>
        <c:grouping val="standard"/>
        <c:varyColors val="0"/>
        <c:ser>
          <c:idx val="0"/>
          <c:order val="0"/>
          <c:tx>
            <c:strRef>
              <c:f>Sheet1!$B$1</c:f>
              <c:strCache>
                <c:ptCount val="1"/>
                <c:pt idx="0">
                  <c:v>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01-499A-8528-5DD77DF32D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yyyy"年"m"月";@</c:formatCode>
                <c:ptCount val="13"/>
                <c:pt idx="0">
                  <c:v>44773</c:v>
                </c:pt>
                <c:pt idx="1">
                  <c:v>44742</c:v>
                </c:pt>
                <c:pt idx="2">
                  <c:v>44712</c:v>
                </c:pt>
                <c:pt idx="3">
                  <c:v>44681</c:v>
                </c:pt>
                <c:pt idx="4">
                  <c:v>44651</c:v>
                </c:pt>
                <c:pt idx="5">
                  <c:v>44620</c:v>
                </c:pt>
                <c:pt idx="6">
                  <c:v>44562</c:v>
                </c:pt>
                <c:pt idx="7">
                  <c:v>44531</c:v>
                </c:pt>
                <c:pt idx="8">
                  <c:v>44501</c:v>
                </c:pt>
                <c:pt idx="9">
                  <c:v>44470</c:v>
                </c:pt>
                <c:pt idx="10">
                  <c:v>44440</c:v>
                </c:pt>
                <c:pt idx="11">
                  <c:v>44409</c:v>
                </c:pt>
                <c:pt idx="12">
                  <c:v>44378</c:v>
                </c:pt>
              </c:numCache>
            </c:numRef>
          </c:cat>
          <c:val>
            <c:numRef>
              <c:f>Sheet1!$B$2:$B$14</c:f>
              <c:numCache>
                <c:formatCode>0.00%</c:formatCode>
                <c:ptCount val="13"/>
                <c:pt idx="0">
                  <c:v>0.49</c:v>
                </c:pt>
                <c:pt idx="1">
                  <c:v>0.502</c:v>
                </c:pt>
                <c:pt idx="2">
                  <c:v>0.496</c:v>
                </c:pt>
                <c:pt idx="3">
                  <c:v>0.47399999999999998</c:v>
                </c:pt>
                <c:pt idx="4">
                  <c:v>0.495</c:v>
                </c:pt>
                <c:pt idx="5">
                  <c:v>0.502</c:v>
                </c:pt>
                <c:pt idx="6">
                  <c:v>0.501</c:v>
                </c:pt>
                <c:pt idx="7">
                  <c:v>0.503</c:v>
                </c:pt>
                <c:pt idx="8">
                  <c:v>0.501</c:v>
                </c:pt>
                <c:pt idx="9">
                  <c:v>0.49200000000000005</c:v>
                </c:pt>
                <c:pt idx="10">
                  <c:v>0.496</c:v>
                </c:pt>
                <c:pt idx="11">
                  <c:v>0.501</c:v>
                </c:pt>
                <c:pt idx="12">
                  <c:v>0.504</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44773</c:v>
                </c:pt>
                <c:pt idx="1">
                  <c:v>44742</c:v>
                </c:pt>
                <c:pt idx="2">
                  <c:v>44712</c:v>
                </c:pt>
                <c:pt idx="3">
                  <c:v>44681</c:v>
                </c:pt>
                <c:pt idx="4">
                  <c:v>44651</c:v>
                </c:pt>
                <c:pt idx="5">
                  <c:v>44620</c:v>
                </c:pt>
                <c:pt idx="6">
                  <c:v>44562</c:v>
                </c:pt>
                <c:pt idx="7">
                  <c:v>44531</c:v>
                </c:pt>
                <c:pt idx="8">
                  <c:v>44501</c:v>
                </c:pt>
                <c:pt idx="9">
                  <c:v>44470</c:v>
                </c:pt>
                <c:pt idx="10">
                  <c:v>44440</c:v>
                </c:pt>
                <c:pt idx="11">
                  <c:v>44409</c:v>
                </c:pt>
                <c:pt idx="12">
                  <c:v>44378</c:v>
                </c:pt>
              </c:numCache>
            </c:numRef>
          </c:cat>
          <c:val>
            <c:numRef>
              <c:f>Sheet1!$C$2:$C$14</c:f>
              <c:numCache>
                <c:formatCode>0.00%</c:formatCode>
                <c:ptCount val="13"/>
                <c:pt idx="0">
                  <c:v>0.504</c:v>
                </c:pt>
                <c:pt idx="1">
                  <c:v>0.51700000000000002</c:v>
                </c:pt>
                <c:pt idx="2">
                  <c:v>0.48099999999999998</c:v>
                </c:pt>
                <c:pt idx="3">
                  <c:v>0.46</c:v>
                </c:pt>
                <c:pt idx="4">
                  <c:v>0.48099999999999998</c:v>
                </c:pt>
                <c:pt idx="5">
                  <c:v>0.504</c:v>
                </c:pt>
                <c:pt idx="6">
                  <c:v>0.49099999999999999</c:v>
                </c:pt>
                <c:pt idx="7">
                  <c:v>0.50900000000000001</c:v>
                </c:pt>
                <c:pt idx="8">
                  <c:v>0.499</c:v>
                </c:pt>
                <c:pt idx="9">
                  <c:v>0.50600000000000001</c:v>
                </c:pt>
                <c:pt idx="10">
                  <c:v>0.5</c:v>
                </c:pt>
                <c:pt idx="11">
                  <c:v>0.49200000000000005</c:v>
                </c:pt>
                <c:pt idx="12">
                  <c:v>0.503</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5112"/>
        <c:crossesAt val="0.5"/>
        <c:auto val="1"/>
        <c:lblOffset val="100"/>
        <c:baseTimeUnit val="months"/>
      </c:dateAx>
      <c:valAx>
        <c:axId val="444005112"/>
        <c:scaling>
          <c:orientation val="minMax"/>
          <c:max val="0.55000000000000004"/>
          <c:min val="0.45500000000000002"/>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0408"/>
        <c:crosses val="autoZero"/>
        <c:crossBetween val="between"/>
      </c:valAx>
      <c:spPr>
        <a:noFill/>
        <a:ln>
          <a:noFill/>
        </a:ln>
        <a:effectLst/>
      </c:spPr>
    </c:plotArea>
    <c:legend>
      <c:legendPos val="b"/>
      <c:layout>
        <c:manualLayout>
          <c:xMode val="edge"/>
          <c:yMode val="edge"/>
          <c:x val="0.30128907532545113"/>
          <c:y val="0.92785553616443683"/>
          <c:w val="0.3974218493490978"/>
          <c:h val="7.21443616495927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0305782303427E-2"/>
          <c:y val="2.1576182136602451E-2"/>
          <c:w val="0.82464477437661921"/>
          <c:h val="0.73638179645573809"/>
        </c:manualLayout>
      </c:layout>
      <c:barChart>
        <c:barDir val="col"/>
        <c:grouping val="clustered"/>
        <c:varyColors val="0"/>
        <c:ser>
          <c:idx val="0"/>
          <c:order val="0"/>
          <c:tx>
            <c:strRef>
              <c:f>Sheet1!$B$1</c:f>
              <c:strCache>
                <c:ptCount val="1"/>
                <c:pt idx="0">
                  <c:v>月成交量（万手）</c:v>
                </c:pt>
              </c:strCache>
            </c:strRef>
          </c:tx>
          <c:spPr>
            <a:solidFill>
              <a:schemeClr val="accent1"/>
            </a:solidFill>
            <a:ln>
              <a:noFill/>
            </a:ln>
            <a:effectLst/>
          </c:spPr>
          <c:invertIfNegative val="0"/>
          <c:cat>
            <c:strRef>
              <c:f>Sheet1!$A$2:$A$11</c:f>
              <c:strCache>
                <c:ptCount val="10"/>
                <c:pt idx="0">
                  <c:v>螺纹钢2210</c:v>
                </c:pt>
                <c:pt idx="1">
                  <c:v>PTA209</c:v>
                </c:pt>
                <c:pt idx="2">
                  <c:v>甲醇209</c:v>
                </c:pt>
                <c:pt idx="3">
                  <c:v>玻璃209</c:v>
                </c:pt>
                <c:pt idx="4">
                  <c:v>纯碱209</c:v>
                </c:pt>
                <c:pt idx="5">
                  <c:v>豆粕2209</c:v>
                </c:pt>
                <c:pt idx="6">
                  <c:v>PVC2209</c:v>
                </c:pt>
                <c:pt idx="7">
                  <c:v>棕榈油2209</c:v>
                </c:pt>
                <c:pt idx="8">
                  <c:v>燃油2209</c:v>
                </c:pt>
                <c:pt idx="9">
                  <c:v>豆油2209</c:v>
                </c:pt>
              </c:strCache>
            </c:strRef>
          </c:cat>
          <c:val>
            <c:numRef>
              <c:f>Sheet1!$B$2:$B$11</c:f>
              <c:numCache>
                <c:formatCode>0.00</c:formatCode>
                <c:ptCount val="10"/>
                <c:pt idx="0">
                  <c:v>5046.8696</c:v>
                </c:pt>
                <c:pt idx="1">
                  <c:v>3704.5817000000002</c:v>
                </c:pt>
                <c:pt idx="2">
                  <c:v>3497.1592000000001</c:v>
                </c:pt>
                <c:pt idx="3">
                  <c:v>2623.3438000000001</c:v>
                </c:pt>
                <c:pt idx="4">
                  <c:v>2388.1779999999999</c:v>
                </c:pt>
                <c:pt idx="5">
                  <c:v>1935.1265000000001</c:v>
                </c:pt>
                <c:pt idx="6">
                  <c:v>1867.7514000000001</c:v>
                </c:pt>
                <c:pt idx="7">
                  <c:v>1761.2447</c:v>
                </c:pt>
                <c:pt idx="8">
                  <c:v>1372.0207</c:v>
                </c:pt>
                <c:pt idx="9">
                  <c:v>1360.203</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100"/>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螺纹钢2210</c:v>
                </c:pt>
                <c:pt idx="1">
                  <c:v>PTA209</c:v>
                </c:pt>
                <c:pt idx="2">
                  <c:v>甲醇209</c:v>
                </c:pt>
                <c:pt idx="3">
                  <c:v>玻璃209</c:v>
                </c:pt>
                <c:pt idx="4">
                  <c:v>纯碱209</c:v>
                </c:pt>
                <c:pt idx="5">
                  <c:v>豆粕2209</c:v>
                </c:pt>
                <c:pt idx="6">
                  <c:v>PVC2209</c:v>
                </c:pt>
                <c:pt idx="7">
                  <c:v>棕榈油2209</c:v>
                </c:pt>
                <c:pt idx="8">
                  <c:v>燃油2209</c:v>
                </c:pt>
                <c:pt idx="9">
                  <c:v>豆油2209</c:v>
                </c:pt>
              </c:strCache>
            </c:strRef>
          </c:xVal>
          <c:yVal>
            <c:numRef>
              <c:f>Sheet1!$C$2:$C$11</c:f>
              <c:numCache>
                <c:formatCode>0.00</c:formatCode>
                <c:ptCount val="10"/>
                <c:pt idx="0">
                  <c:v>-8.2514000000000003</c:v>
                </c:pt>
                <c:pt idx="1">
                  <c:v>-9.5193999999999992</c:v>
                </c:pt>
                <c:pt idx="2">
                  <c:v>-2.8712</c:v>
                </c:pt>
                <c:pt idx="3">
                  <c:v>-6.7355999999999998</c:v>
                </c:pt>
                <c:pt idx="4">
                  <c:v>-10.747999999999999</c:v>
                </c:pt>
                <c:pt idx="5">
                  <c:v>1.5892999999999999</c:v>
                </c:pt>
                <c:pt idx="6">
                  <c:v>-9.9640000000000004</c:v>
                </c:pt>
                <c:pt idx="7">
                  <c:v>-3.2646999999999999</c:v>
                </c:pt>
                <c:pt idx="8">
                  <c:v>-2.7587999999999999</c:v>
                </c:pt>
                <c:pt idx="9">
                  <c:v>-8.3892000000000007</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864"/>
        <c:crosses val="autoZero"/>
        <c:auto val="1"/>
        <c:lblAlgn val="ctr"/>
        <c:lblOffset val="100"/>
        <c:noMultiLvlLbl val="0"/>
      </c:catAx>
      <c:valAx>
        <c:axId val="440882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392"/>
        <c:crosses val="autoZero"/>
        <c:crossBetween val="between"/>
      </c:valAx>
      <c:valAx>
        <c:axId val="4408871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960"/>
        <c:crosses val="max"/>
        <c:crossBetween val="midCat"/>
        <c:majorUnit val="10"/>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54123220540019057"/>
          <c:y val="7.0595441980274409E-3"/>
          <c:w val="0.39459971617190942"/>
          <c:h val="7.06664080020026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w="19050">
      <a:solidFill>
        <a:schemeClr val="bg1"/>
      </a:solid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dirty="0"/>
              <a:t>沪市</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577072220811107"/>
        </c:manualLayout>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建设银行</c:v>
                </c:pt>
                <c:pt idx="3">
                  <c:v>农业银行</c:v>
                </c:pt>
                <c:pt idx="4">
                  <c:v>中国移动</c:v>
                </c:pt>
                <c:pt idx="5">
                  <c:v>中国石油</c:v>
                </c:pt>
                <c:pt idx="6">
                  <c:v>招商银行</c:v>
                </c:pt>
                <c:pt idx="7">
                  <c:v>中国银行</c:v>
                </c:pt>
                <c:pt idx="8">
                  <c:v>中国平安</c:v>
                </c:pt>
                <c:pt idx="9">
                  <c:v>中国人寿</c:v>
                </c:pt>
              </c:strCache>
            </c:strRef>
          </c:cat>
          <c:val>
            <c:numRef>
              <c:f>Sheet1!$B$2:$B$11</c:f>
              <c:numCache>
                <c:formatCode>0.00</c:formatCode>
                <c:ptCount val="10"/>
                <c:pt idx="0">
                  <c:v>2.3848161499999998</c:v>
                </c:pt>
                <c:pt idx="1">
                  <c:v>1.49033806</c:v>
                </c:pt>
                <c:pt idx="2">
                  <c:v>1.0881906100000001</c:v>
                </c:pt>
                <c:pt idx="3">
                  <c:v>0.97824040999999995</c:v>
                </c:pt>
                <c:pt idx="4">
                  <c:v>0.92523057000000009</c:v>
                </c:pt>
                <c:pt idx="5">
                  <c:v>0.9081534</c:v>
                </c:pt>
                <c:pt idx="6">
                  <c:v>0.89068062000000014</c:v>
                </c:pt>
                <c:pt idx="7">
                  <c:v>0.84537111999999992</c:v>
                </c:pt>
                <c:pt idx="8">
                  <c:v>0.75186239999999993</c:v>
                </c:pt>
                <c:pt idx="9">
                  <c:v>0.65501693999999999</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6264"/>
        <c:crosses val="autoZero"/>
        <c:auto val="1"/>
        <c:lblAlgn val="ctr"/>
        <c:lblOffset val="100"/>
        <c:noMultiLvlLbl val="0"/>
      </c:catAx>
      <c:valAx>
        <c:axId val="448646264"/>
        <c:scaling>
          <c:orientation val="minMax"/>
        </c:scaling>
        <c:delete val="1"/>
        <c:axPos val="l"/>
        <c:numFmt formatCode="0.00"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a:t>
            </a:r>
          </a:p>
        </c:rich>
      </c:tx>
      <c:overlay val="0"/>
      <c:spPr>
        <a:noFill/>
        <a:ln>
          <a:noFill/>
        </a:ln>
        <a:effectLst/>
      </c:spPr>
      <c:txPr>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428688359364974"/>
        </c:manualLayout>
      </c:layout>
      <c:barChart>
        <c:barDir val="col"/>
        <c:grouping val="clustered"/>
        <c:varyColors val="0"/>
        <c:ser>
          <c:idx val="0"/>
          <c:order val="0"/>
          <c:tx>
            <c:strRef>
              <c:f>Sheet1!$B$1</c:f>
              <c:strCache>
                <c:ptCount val="1"/>
                <c:pt idx="0">
                  <c:v>系列 1</c:v>
                </c:pt>
              </c:strCache>
            </c:strRef>
          </c:tx>
          <c:spPr>
            <a:solidFill>
              <a:srgbClr val="FF993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宁德时代</c:v>
                </c:pt>
                <c:pt idx="1">
                  <c:v>比亚迪</c:v>
                </c:pt>
                <c:pt idx="2">
                  <c:v>五粮液</c:v>
                </c:pt>
                <c:pt idx="3">
                  <c:v>美的集团</c:v>
                </c:pt>
                <c:pt idx="4">
                  <c:v>迈瑞医疗</c:v>
                </c:pt>
                <c:pt idx="5">
                  <c:v>泸州老窖</c:v>
                </c:pt>
                <c:pt idx="6">
                  <c:v>牧原股份</c:v>
                </c:pt>
                <c:pt idx="7">
                  <c:v>海康威视</c:v>
                </c:pt>
                <c:pt idx="8">
                  <c:v>东方财富</c:v>
                </c:pt>
                <c:pt idx="9">
                  <c:v>洋河股份</c:v>
                </c:pt>
              </c:strCache>
            </c:strRef>
          </c:cat>
          <c:val>
            <c:numRef>
              <c:f>Sheet1!$B$2:$B$11</c:f>
              <c:numCache>
                <c:formatCode>#,##0.00</c:formatCode>
                <c:ptCount val="10"/>
                <c:pt idx="0">
                  <c:v>1.2412928700000001</c:v>
                </c:pt>
                <c:pt idx="1">
                  <c:v>0.8502563099999999</c:v>
                </c:pt>
                <c:pt idx="2">
                  <c:v>0.69247886999999997</c:v>
                </c:pt>
                <c:pt idx="3">
                  <c:v>0.38475123999999999</c:v>
                </c:pt>
                <c:pt idx="4">
                  <c:v>0.35100177999999999</c:v>
                </c:pt>
                <c:pt idx="5">
                  <c:v>0.32699286999999999</c:v>
                </c:pt>
                <c:pt idx="6">
                  <c:v>0.31719778999999998</c:v>
                </c:pt>
                <c:pt idx="7">
                  <c:v>0.30129668999999998</c:v>
                </c:pt>
                <c:pt idx="8">
                  <c:v>0.29401511999999996</c:v>
                </c:pt>
                <c:pt idx="9">
                  <c:v>0.24895441999999998</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100"/>
        <c:overlap val="-24"/>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7048"/>
        <c:crosses val="autoZero"/>
        <c:auto val="1"/>
        <c:lblAlgn val="ctr"/>
        <c:lblOffset val="100"/>
        <c:noMultiLvlLbl val="0"/>
      </c:catAx>
      <c:valAx>
        <c:axId val="448647048"/>
        <c:scaling>
          <c:orientation val="minMax"/>
          <c:max val="1.3"/>
          <c:min val="0"/>
        </c:scaling>
        <c:delete val="1"/>
        <c:axPos val="l"/>
        <c:numFmt formatCode="#,##0.00"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178065409609"/>
          <c:y val="2.6416307389758718E-2"/>
          <c:w val="0.87567043963254598"/>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江苏北人</c:v>
                </c:pt>
                <c:pt idx="1">
                  <c:v>中大力德</c:v>
                </c:pt>
                <c:pt idx="2">
                  <c:v>宝明科技</c:v>
                </c:pt>
                <c:pt idx="3">
                  <c:v>汉宇集团</c:v>
                </c:pt>
                <c:pt idx="4">
                  <c:v>春兴精工</c:v>
                </c:pt>
                <c:pt idx="5">
                  <c:v>科信技术</c:v>
                </c:pt>
                <c:pt idx="6">
                  <c:v>祥鑫科技</c:v>
                </c:pt>
                <c:pt idx="7">
                  <c:v>山西路桥</c:v>
                </c:pt>
                <c:pt idx="8">
                  <c:v>恒大高新</c:v>
                </c:pt>
                <c:pt idx="9">
                  <c:v>攀钢钒钛</c:v>
                </c:pt>
              </c:strCache>
            </c:strRef>
          </c:cat>
          <c:val>
            <c:numRef>
              <c:f>Sheet1!$B$2:$B$11</c:f>
              <c:numCache>
                <c:formatCode>0.00%</c:formatCode>
                <c:ptCount val="10"/>
                <c:pt idx="0">
                  <c:v>1.4942939999999998</c:v>
                </c:pt>
                <c:pt idx="1">
                  <c:v>1.1044860000000001</c:v>
                </c:pt>
                <c:pt idx="2">
                  <c:v>1.0471890000000001</c:v>
                </c:pt>
                <c:pt idx="3">
                  <c:v>1.0122139999999999</c:v>
                </c:pt>
                <c:pt idx="4">
                  <c:v>1.0094559999999999</c:v>
                </c:pt>
                <c:pt idx="5">
                  <c:v>0.98728099999999996</c:v>
                </c:pt>
                <c:pt idx="6">
                  <c:v>0.96863699999999997</c:v>
                </c:pt>
                <c:pt idx="7">
                  <c:v>0.95693799999999996</c:v>
                </c:pt>
                <c:pt idx="8">
                  <c:v>0.95266300000000004</c:v>
                </c:pt>
                <c:pt idx="9">
                  <c:v>0.94473699999999994</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蒙娜丽莎</c:v>
                </c:pt>
                <c:pt idx="1">
                  <c:v>乾景园林</c:v>
                </c:pt>
                <c:pt idx="2">
                  <c:v>浙江世宝</c:v>
                </c:pt>
                <c:pt idx="3">
                  <c:v>索菲亚</c:v>
                </c:pt>
                <c:pt idx="4">
                  <c:v>集泰股份</c:v>
                </c:pt>
                <c:pt idx="5">
                  <c:v>坚朗五金</c:v>
                </c:pt>
                <c:pt idx="6">
                  <c:v>兴齐眼药</c:v>
                </c:pt>
                <c:pt idx="7">
                  <c:v>海汽集团</c:v>
                </c:pt>
                <c:pt idx="8">
                  <c:v>兴民智通</c:v>
                </c:pt>
                <c:pt idx="9">
                  <c:v>苏州龙杰</c:v>
                </c:pt>
              </c:strCache>
            </c:strRef>
          </c:cat>
          <c:val>
            <c:numRef>
              <c:f>Sheet1!$B$2:$B$11</c:f>
              <c:numCache>
                <c:formatCode>0.00%</c:formatCode>
                <c:ptCount val="10"/>
                <c:pt idx="0">
                  <c:v>-0.29777999999999999</c:v>
                </c:pt>
                <c:pt idx="1">
                  <c:v>-0.299595</c:v>
                </c:pt>
                <c:pt idx="2">
                  <c:v>-0.35090000000000005</c:v>
                </c:pt>
                <c:pt idx="3">
                  <c:v>-0.35309099999999999</c:v>
                </c:pt>
                <c:pt idx="4">
                  <c:v>-0.35794199999999998</c:v>
                </c:pt>
                <c:pt idx="5">
                  <c:v>-0.37775399999999998</c:v>
                </c:pt>
                <c:pt idx="6">
                  <c:v>-0.39009900000000003</c:v>
                </c:pt>
                <c:pt idx="7">
                  <c:v>-0.394731</c:v>
                </c:pt>
                <c:pt idx="8">
                  <c:v>-0.40296900000000002</c:v>
                </c:pt>
                <c:pt idx="9">
                  <c:v>-0.42769799999999997</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35823315102855E-2"/>
          <c:y val="8.6111691183770447E-2"/>
          <c:w val="0.91532827657995097"/>
          <c:h val="0.88414094162038648"/>
        </c:manualLayout>
      </c:layout>
      <c:barChart>
        <c:barDir val="bar"/>
        <c:grouping val="clustered"/>
        <c:varyColors val="0"/>
        <c:ser>
          <c:idx val="0"/>
          <c:order val="0"/>
          <c:tx>
            <c:strRef>
              <c:f>Sheet1!$B$1</c:f>
              <c:strCache>
                <c:ptCount val="1"/>
                <c:pt idx="0">
                  <c:v>7月涨跌幅</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中通客车</c:v>
                </c:pt>
                <c:pt idx="1">
                  <c:v>新华制药</c:v>
                </c:pt>
                <c:pt idx="2">
                  <c:v>中成股份</c:v>
                </c:pt>
                <c:pt idx="3">
                  <c:v>*ST美尚</c:v>
                </c:pt>
                <c:pt idx="4">
                  <c:v>宝塔实业</c:v>
                </c:pt>
                <c:pt idx="5">
                  <c:v>农发种业</c:v>
                </c:pt>
                <c:pt idx="6">
                  <c:v>数源科技</c:v>
                </c:pt>
                <c:pt idx="7">
                  <c:v>爱旭股份</c:v>
                </c:pt>
                <c:pt idx="8">
                  <c:v>京泉华</c:v>
                </c:pt>
                <c:pt idx="9">
                  <c:v>特力A</c:v>
                </c:pt>
              </c:strCache>
            </c:strRef>
          </c:cat>
          <c:val>
            <c:numRef>
              <c:f>Sheet1!$B$2:$B$11</c:f>
              <c:numCache>
                <c:formatCode>0.00%</c:formatCode>
                <c:ptCount val="10"/>
                <c:pt idx="0">
                  <c:v>-0.35090000000000005</c:v>
                </c:pt>
                <c:pt idx="1">
                  <c:v>-0.394731</c:v>
                </c:pt>
                <c:pt idx="2">
                  <c:v>-0.35794199999999998</c:v>
                </c:pt>
                <c:pt idx="3">
                  <c:v>-0.208397</c:v>
                </c:pt>
                <c:pt idx="4">
                  <c:v>-0.40296900000000002</c:v>
                </c:pt>
                <c:pt idx="5">
                  <c:v>0.45333299999999999</c:v>
                </c:pt>
                <c:pt idx="6">
                  <c:v>0.17868899999999999</c:v>
                </c:pt>
                <c:pt idx="7">
                  <c:v>0.203046</c:v>
                </c:pt>
                <c:pt idx="8">
                  <c:v>0.18284300000000001</c:v>
                </c:pt>
                <c:pt idx="9">
                  <c:v>0.8288890000000001</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6月涨跌幅</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中通客车</c:v>
                </c:pt>
                <c:pt idx="1">
                  <c:v>新华制药</c:v>
                </c:pt>
                <c:pt idx="2">
                  <c:v>中成股份</c:v>
                </c:pt>
                <c:pt idx="3">
                  <c:v>*ST美尚</c:v>
                </c:pt>
                <c:pt idx="4">
                  <c:v>宝塔实业</c:v>
                </c:pt>
                <c:pt idx="5">
                  <c:v>农发种业</c:v>
                </c:pt>
                <c:pt idx="6">
                  <c:v>数源科技</c:v>
                </c:pt>
                <c:pt idx="7">
                  <c:v>爱旭股份</c:v>
                </c:pt>
                <c:pt idx="8">
                  <c:v>京泉华</c:v>
                </c:pt>
                <c:pt idx="9">
                  <c:v>特力A</c:v>
                </c:pt>
              </c:strCache>
            </c:strRef>
          </c:cat>
          <c:val>
            <c:numRef>
              <c:f>Sheet1!$C$2:$C$11</c:f>
              <c:numCache>
                <c:formatCode>0.00%</c:formatCode>
                <c:ptCount val="10"/>
                <c:pt idx="0">
                  <c:v>2.1820040000000001</c:v>
                </c:pt>
                <c:pt idx="1">
                  <c:v>2.0020630000000001</c:v>
                </c:pt>
                <c:pt idx="2">
                  <c:v>1.8157480000000001</c:v>
                </c:pt>
                <c:pt idx="3">
                  <c:v>1.2431510000000001</c:v>
                </c:pt>
                <c:pt idx="4">
                  <c:v>1.2188240000000001</c:v>
                </c:pt>
                <c:pt idx="5">
                  <c:v>1.091078</c:v>
                </c:pt>
                <c:pt idx="6">
                  <c:v>1.079412</c:v>
                </c:pt>
                <c:pt idx="7">
                  <c:v>1.0649899999999999</c:v>
                </c:pt>
                <c:pt idx="8">
                  <c:v>0.96594599999999997</c:v>
                </c:pt>
                <c:pt idx="9">
                  <c:v>0.91489399999999999</c:v>
                </c:pt>
              </c:numCache>
            </c:numRef>
          </c:val>
          <c:extLst>
            <c:ext xmlns:c16="http://schemas.microsoft.com/office/drawing/2014/chart" uri="{C3380CC4-5D6E-409C-BE32-E72D297353CC}">
              <c16:uniqueId val="{00000008-F9FF-40C0-8E12-9519B9177E3C}"/>
            </c:ext>
          </c:extLst>
        </c:ser>
        <c:dLbls>
          <c:showLegendKey val="0"/>
          <c:showVal val="1"/>
          <c:showCatName val="0"/>
          <c:showSerName val="0"/>
          <c:showPercent val="0"/>
          <c:showBubbleSize val="0"/>
        </c:dLbls>
        <c:gapWidth val="50"/>
        <c:axId val="448650184"/>
        <c:axId val="448650576"/>
      </c:barChart>
      <c:catAx>
        <c:axId val="44865018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zh-CN"/>
              <a:t>华仁药业</a:t>
            </a:r>
            <a:r>
              <a:rPr lang="en-US"/>
              <a:t>7</a:t>
            </a:r>
            <a:r>
              <a:rPr lang="zh-CN"/>
              <a:t>月总市值走势</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zh-CN"/>
        </a:p>
      </c:txPr>
    </c:title>
    <c:autoTitleDeleted val="0"/>
    <c:plotArea>
      <c:layout/>
      <c:lineChart>
        <c:grouping val="standard"/>
        <c:varyColors val="0"/>
        <c:ser>
          <c:idx val="0"/>
          <c:order val="0"/>
          <c:spPr>
            <a:ln w="31750" cap="rnd">
              <a:solidFill>
                <a:schemeClr val="accent1"/>
              </a:solidFill>
              <a:round/>
            </a:ln>
            <a:effectLst/>
          </c:spPr>
          <c:marker>
            <c:symbol val="none"/>
          </c:marker>
          <c:cat>
            <c:numRef>
              <c:f>Sheet1!$A$6:$A$26</c:f>
              <c:numCache>
                <c:formatCode>yyyy/mm/dd</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Sheet1!$C$6:$C$26</c:f>
              <c:numCache>
                <c:formatCode>0.00%</c:formatCode>
                <c:ptCount val="21"/>
                <c:pt idx="0">
                  <c:v>-5.1813471502591968E-3</c:v>
                </c:pt>
                <c:pt idx="1">
                  <c:v>8.5492227979274471E-2</c:v>
                </c:pt>
                <c:pt idx="2">
                  <c:v>4.663212435233155E-2</c:v>
                </c:pt>
                <c:pt idx="3">
                  <c:v>2.5906735751295207E-2</c:v>
                </c:pt>
                <c:pt idx="4">
                  <c:v>1.8134715025906578E-2</c:v>
                </c:pt>
                <c:pt idx="5">
                  <c:v>3.1088082901554293E-2</c:v>
                </c:pt>
                <c:pt idx="6">
                  <c:v>3.8860103626942921E-2</c:v>
                </c:pt>
                <c:pt idx="7">
                  <c:v>1.0362694300518172E-2</c:v>
                </c:pt>
                <c:pt idx="8">
                  <c:v>5.1813471502588637E-3</c:v>
                </c:pt>
                <c:pt idx="9">
                  <c:v>1.0362694300518172E-2</c:v>
                </c:pt>
                <c:pt idx="10">
                  <c:v>-2.5906735751296539E-3</c:v>
                </c:pt>
                <c:pt idx="11">
                  <c:v>1.8134715025906578E-2</c:v>
                </c:pt>
                <c:pt idx="12">
                  <c:v>2.5906735751295207E-2</c:v>
                </c:pt>
                <c:pt idx="13">
                  <c:v>3.8860103626942921E-2</c:v>
                </c:pt>
                <c:pt idx="14">
                  <c:v>2.3316062176165664E-2</c:v>
                </c:pt>
                <c:pt idx="15">
                  <c:v>3.3678756476683835E-2</c:v>
                </c:pt>
                <c:pt idx="16">
                  <c:v>0.24093264248704638</c:v>
                </c:pt>
                <c:pt idx="17">
                  <c:v>0.36010362694300513</c:v>
                </c:pt>
                <c:pt idx="18">
                  <c:v>0.47409326424870457</c:v>
                </c:pt>
                <c:pt idx="19">
                  <c:v>0.37564766839378216</c:v>
                </c:pt>
                <c:pt idx="20">
                  <c:v>0.43523316062176143</c:v>
                </c:pt>
              </c:numCache>
            </c:numRef>
          </c:val>
          <c:smooth val="0"/>
          <c:extLst>
            <c:ext xmlns:c16="http://schemas.microsoft.com/office/drawing/2014/chart" uri="{C3380CC4-5D6E-409C-BE32-E72D297353CC}">
              <c16:uniqueId val="{00000000-ABF2-4ABD-AFEA-7324A68F0DD1}"/>
            </c:ext>
          </c:extLst>
        </c:ser>
        <c:dLbls>
          <c:showLegendKey val="0"/>
          <c:showVal val="0"/>
          <c:showCatName val="0"/>
          <c:showSerName val="0"/>
          <c:showPercent val="0"/>
          <c:showBubbleSize val="0"/>
        </c:dLbls>
        <c:smooth val="0"/>
        <c:axId val="837420752"/>
        <c:axId val="837439056"/>
      </c:lineChart>
      <c:dateAx>
        <c:axId val="837420752"/>
        <c:scaling>
          <c:orientation val="minMax"/>
        </c:scaling>
        <c:delete val="0"/>
        <c:axPos val="b"/>
        <c:numFmt formatCode="yyyy/mm/dd"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zh-CN"/>
          </a:p>
        </c:txPr>
        <c:crossAx val="837439056"/>
        <c:crosses val="autoZero"/>
        <c:auto val="1"/>
        <c:lblOffset val="100"/>
        <c:baseTimeUnit val="days"/>
        <c:majorUnit val="2"/>
        <c:majorTimeUnit val="days"/>
      </c:dateAx>
      <c:valAx>
        <c:axId val="837439056"/>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zh-CN"/>
          </a:p>
        </c:txPr>
        <c:crossAx val="837420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731512978723451E-2"/>
          <c:w val="1"/>
          <c:h val="0.86193949352534782"/>
        </c:manualLayout>
      </c:layout>
      <c:barChart>
        <c:barDir val="col"/>
        <c:grouping val="clustered"/>
        <c:varyColors val="0"/>
        <c:ser>
          <c:idx val="0"/>
          <c:order val="0"/>
          <c:tx>
            <c:strRef>
              <c:f>Sheet1!$B$1</c:f>
              <c:strCache>
                <c:ptCount val="1"/>
                <c:pt idx="0">
                  <c:v>股权质押比例(%)2022.01.01-2022.01.31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国城矿业</c:v>
                </c:pt>
                <c:pt idx="2">
                  <c:v>*ST雪发</c:v>
                </c:pt>
                <c:pt idx="3">
                  <c:v>深华发A</c:v>
                </c:pt>
                <c:pt idx="4">
                  <c:v>粤泰股份</c:v>
                </c:pt>
                <c:pt idx="5">
                  <c:v>泛海控股</c:v>
                </c:pt>
                <c:pt idx="6">
                  <c:v>九鼎投资</c:v>
                </c:pt>
                <c:pt idx="7">
                  <c:v>新华联</c:v>
                </c:pt>
                <c:pt idx="8">
                  <c:v>ST泰禾</c:v>
                </c:pt>
                <c:pt idx="9">
                  <c:v>*ST大通</c:v>
                </c:pt>
              </c:strCache>
            </c:strRef>
          </c:cat>
          <c:val>
            <c:numRef>
              <c:f>Sheet1!$B$2:$B$11</c:f>
              <c:numCache>
                <c:formatCode>#,##0.00</c:formatCode>
                <c:ptCount val="10"/>
                <c:pt idx="0">
                  <c:v>75.09</c:v>
                </c:pt>
                <c:pt idx="1">
                  <c:v>70.87</c:v>
                </c:pt>
                <c:pt idx="2">
                  <c:v>68.5</c:v>
                </c:pt>
                <c:pt idx="3">
                  <c:v>64.09</c:v>
                </c:pt>
                <c:pt idx="4">
                  <c:v>63.45</c:v>
                </c:pt>
                <c:pt idx="5">
                  <c:v>63.31</c:v>
                </c:pt>
                <c:pt idx="6">
                  <c:v>60.28</c:v>
                </c:pt>
                <c:pt idx="7">
                  <c:v>59.77</c:v>
                </c:pt>
                <c:pt idx="8">
                  <c:v>58.3</c:v>
                </c:pt>
                <c:pt idx="9">
                  <c:v>57.91</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亿利洁能</c:v>
                </c:pt>
                <c:pt idx="1">
                  <c:v>帝欧家居</c:v>
                </c:pt>
                <c:pt idx="2">
                  <c:v>莱茵生物</c:v>
                </c:pt>
                <c:pt idx="3">
                  <c:v>科蓝软件</c:v>
                </c:pt>
                <c:pt idx="4">
                  <c:v>赛力斯</c:v>
                </c:pt>
              </c:strCache>
            </c:strRef>
          </c:cat>
          <c:val>
            <c:numRef>
              <c:f>Sheet1!$B$2:$B$6</c:f>
              <c:numCache>
                <c:formatCode>#,##0.00_ </c:formatCode>
                <c:ptCount val="5"/>
                <c:pt idx="0">
                  <c:v>100</c:v>
                </c:pt>
                <c:pt idx="1">
                  <c:v>91.711799999999997</c:v>
                </c:pt>
                <c:pt idx="2">
                  <c:v>79.305499999999995</c:v>
                </c:pt>
                <c:pt idx="3">
                  <c:v>69.276899999999998</c:v>
                </c:pt>
                <c:pt idx="4">
                  <c:v>63.817700000000002</c:v>
                </c:pt>
              </c:numCache>
            </c:numRef>
          </c:val>
          <c:extLst>
            <c:ext xmlns:c16="http://schemas.microsoft.com/office/drawing/2014/chart" uri="{C3380CC4-5D6E-409C-BE32-E72D297353CC}">
              <c16:uniqueId val="{00000000-874D-46AD-9AAF-842F2BEFF73B}"/>
            </c:ext>
          </c:extLst>
        </c:ser>
        <c:dLbls>
          <c:dLblPos val="outEnd"/>
          <c:showLegendKey val="0"/>
          <c:showVal val="1"/>
          <c:showCatName val="0"/>
          <c:showSerName val="0"/>
          <c:showPercent val="0"/>
          <c:showBubbleSize val="0"/>
        </c:dLbls>
        <c:gapWidth val="100"/>
        <c:overlap val="-27"/>
        <c:axId val="1708565152"/>
        <c:axId val="1708565984"/>
      </c:barChart>
      <c:catAx>
        <c:axId val="17085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08565984"/>
        <c:crosses val="autoZero"/>
        <c:auto val="1"/>
        <c:lblAlgn val="ctr"/>
        <c:lblOffset val="100"/>
        <c:noMultiLvlLbl val="0"/>
      </c:catAx>
      <c:valAx>
        <c:axId val="1708565984"/>
        <c:scaling>
          <c:orientation val="minMax"/>
        </c:scaling>
        <c:delete val="1"/>
        <c:axPos val="l"/>
        <c:numFmt formatCode="#,##0.00_ " sourceLinked="1"/>
        <c:majorTickMark val="none"/>
        <c:minorTickMark val="none"/>
        <c:tickLblPos val="nextTo"/>
        <c:crossAx val="170856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荣晟环保</c:v>
                </c:pt>
                <c:pt idx="1">
                  <c:v>航新科技</c:v>
                </c:pt>
                <c:pt idx="2">
                  <c:v>汉得信息</c:v>
                </c:pt>
                <c:pt idx="3">
                  <c:v>海南瑞泽</c:v>
                </c:pt>
                <c:pt idx="4">
                  <c:v>ST榕泰</c:v>
                </c:pt>
              </c:strCache>
            </c:strRef>
          </c:cat>
          <c:val>
            <c:numRef>
              <c:f>Sheet1!$B$2:$B$6</c:f>
              <c:numCache>
                <c:formatCode>#,##0.00_ </c:formatCode>
                <c:ptCount val="5"/>
                <c:pt idx="0">
                  <c:v>-36.8367</c:v>
                </c:pt>
                <c:pt idx="1">
                  <c:v>-52.144599999999997</c:v>
                </c:pt>
                <c:pt idx="2">
                  <c:v>-52.930599999999998</c:v>
                </c:pt>
                <c:pt idx="3">
                  <c:v>-52.958100000000002</c:v>
                </c:pt>
                <c:pt idx="4">
                  <c:v>-55.7316</c:v>
                </c:pt>
              </c:numCache>
            </c:numRef>
          </c:val>
          <c:extLst>
            <c:ext xmlns:c16="http://schemas.microsoft.com/office/drawing/2014/chart" uri="{C3380CC4-5D6E-409C-BE32-E72D297353CC}">
              <c16:uniqueId val="{00000000-0A14-422B-BD1A-9F47D4961790}"/>
            </c:ext>
          </c:extLst>
        </c:ser>
        <c:dLbls>
          <c:dLblPos val="outEnd"/>
          <c:showLegendKey val="0"/>
          <c:showVal val="1"/>
          <c:showCatName val="0"/>
          <c:showSerName val="0"/>
          <c:showPercent val="0"/>
          <c:showBubbleSize val="0"/>
        </c:dLbls>
        <c:gapWidth val="100"/>
        <c:overlap val="-27"/>
        <c:axId val="1580513568"/>
        <c:axId val="1580514816"/>
      </c:barChart>
      <c:catAx>
        <c:axId val="158051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80514816"/>
        <c:crosses val="autoZero"/>
        <c:auto val="1"/>
        <c:lblAlgn val="ctr"/>
        <c:lblOffset val="100"/>
        <c:noMultiLvlLbl val="0"/>
      </c:catAx>
      <c:valAx>
        <c:axId val="1580514816"/>
        <c:scaling>
          <c:orientation val="minMax"/>
        </c:scaling>
        <c:delete val="1"/>
        <c:axPos val="l"/>
        <c:numFmt formatCode="#,##0.00_ " sourceLinked="1"/>
        <c:majorTickMark val="none"/>
        <c:minorTickMark val="none"/>
        <c:tickLblPos val="nextTo"/>
        <c:crossAx val="158051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总投放量（亿元）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Sheet1!$A$3:$A$15</c:f>
              <c:numCache>
                <c:formatCode>yyyy"年"mm"月"</c:formatCode>
                <c:ptCount val="13"/>
                <c:pt idx="0">
                  <c:v>44773</c:v>
                </c:pt>
                <c:pt idx="1">
                  <c:v>44742</c:v>
                </c:pt>
                <c:pt idx="2">
                  <c:v>44712</c:v>
                </c:pt>
                <c:pt idx="3">
                  <c:v>44681</c:v>
                </c:pt>
                <c:pt idx="4">
                  <c:v>44651</c:v>
                </c:pt>
                <c:pt idx="5">
                  <c:v>44620</c:v>
                </c:pt>
                <c:pt idx="6">
                  <c:v>44592</c:v>
                </c:pt>
                <c:pt idx="7">
                  <c:v>44561</c:v>
                </c:pt>
                <c:pt idx="8">
                  <c:v>44530</c:v>
                </c:pt>
                <c:pt idx="9">
                  <c:v>44500</c:v>
                </c:pt>
                <c:pt idx="10">
                  <c:v>44469</c:v>
                </c:pt>
                <c:pt idx="11">
                  <c:v>44439</c:v>
                </c:pt>
                <c:pt idx="12">
                  <c:v>44408</c:v>
                </c:pt>
              </c:numCache>
            </c:numRef>
          </c:cat>
          <c:val>
            <c:numRef>
              <c:f>Sheet1!$B$3:$B$15</c:f>
              <c:numCache>
                <c:formatCode>#,##0</c:formatCode>
                <c:ptCount val="13"/>
                <c:pt idx="0">
                  <c:v>2240</c:v>
                </c:pt>
                <c:pt idx="1">
                  <c:v>8100</c:v>
                </c:pt>
                <c:pt idx="2">
                  <c:v>3000</c:v>
                </c:pt>
                <c:pt idx="3">
                  <c:v>3700</c:v>
                </c:pt>
                <c:pt idx="4">
                  <c:v>13300</c:v>
                </c:pt>
                <c:pt idx="5">
                  <c:v>15600</c:v>
                </c:pt>
                <c:pt idx="6">
                  <c:v>23900</c:v>
                </c:pt>
                <c:pt idx="7">
                  <c:v>13800</c:v>
                </c:pt>
                <c:pt idx="8">
                  <c:v>25300</c:v>
                </c:pt>
                <c:pt idx="9">
                  <c:v>19600</c:v>
                </c:pt>
                <c:pt idx="10">
                  <c:v>18500</c:v>
                </c:pt>
                <c:pt idx="11">
                  <c:v>10900</c:v>
                </c:pt>
                <c:pt idx="12">
                  <c:v>4300</c:v>
                </c:pt>
              </c:numCache>
            </c:numRef>
          </c:val>
          <c:extLst>
            <c:ext xmlns:c16="http://schemas.microsoft.com/office/drawing/2014/chart" uri="{C3380CC4-5D6E-409C-BE32-E72D297353CC}">
              <c16:uniqueId val="{00000000-0E4E-403E-B64E-051B052A1463}"/>
            </c:ext>
          </c:extLst>
        </c:ser>
        <c:ser>
          <c:idx val="1"/>
          <c:order val="1"/>
          <c:tx>
            <c:strRef>
              <c:f>Sheet1!$C$2</c:f>
              <c:strCache>
                <c:ptCount val="1"/>
                <c:pt idx="0">
                  <c:v>总回笼量（亿元）</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Sheet1!$A$3:$A$15</c:f>
              <c:numCache>
                <c:formatCode>yyyy"年"mm"月"</c:formatCode>
                <c:ptCount val="13"/>
                <c:pt idx="0">
                  <c:v>44773</c:v>
                </c:pt>
                <c:pt idx="1">
                  <c:v>44742</c:v>
                </c:pt>
                <c:pt idx="2">
                  <c:v>44712</c:v>
                </c:pt>
                <c:pt idx="3">
                  <c:v>44681</c:v>
                </c:pt>
                <c:pt idx="4">
                  <c:v>44651</c:v>
                </c:pt>
                <c:pt idx="5">
                  <c:v>44620</c:v>
                </c:pt>
                <c:pt idx="6">
                  <c:v>44592</c:v>
                </c:pt>
                <c:pt idx="7">
                  <c:v>44561</c:v>
                </c:pt>
                <c:pt idx="8">
                  <c:v>44530</c:v>
                </c:pt>
                <c:pt idx="9">
                  <c:v>44500</c:v>
                </c:pt>
                <c:pt idx="10">
                  <c:v>44469</c:v>
                </c:pt>
                <c:pt idx="11">
                  <c:v>44439</c:v>
                </c:pt>
                <c:pt idx="12">
                  <c:v>44408</c:v>
                </c:pt>
              </c:numCache>
            </c:numRef>
          </c:cat>
          <c:val>
            <c:numRef>
              <c:f>Sheet1!$C$3:$C$15</c:f>
              <c:numCache>
                <c:formatCode>#,##0</c:formatCode>
                <c:ptCount val="13"/>
                <c:pt idx="0">
                  <c:v>-6180</c:v>
                </c:pt>
                <c:pt idx="1">
                  <c:v>-4100</c:v>
                </c:pt>
                <c:pt idx="2">
                  <c:v>-3100</c:v>
                </c:pt>
                <c:pt idx="3">
                  <c:v>-10800</c:v>
                </c:pt>
                <c:pt idx="4">
                  <c:v>-15600</c:v>
                </c:pt>
                <c:pt idx="5">
                  <c:v>-14600</c:v>
                </c:pt>
                <c:pt idx="6">
                  <c:v>-17900</c:v>
                </c:pt>
                <c:pt idx="7">
                  <c:v>-17000</c:v>
                </c:pt>
                <c:pt idx="8">
                  <c:v>-31000</c:v>
                </c:pt>
                <c:pt idx="9">
                  <c:v>-18000</c:v>
                </c:pt>
                <c:pt idx="10">
                  <c:v>-12600</c:v>
                </c:pt>
                <c:pt idx="11">
                  <c:v>-9600</c:v>
                </c:pt>
                <c:pt idx="12">
                  <c:v>-7900</c:v>
                </c:pt>
              </c:numCache>
            </c:numRef>
          </c:val>
          <c:extLst>
            <c:ext xmlns:c16="http://schemas.microsoft.com/office/drawing/2014/chart" uri="{C3380CC4-5D6E-409C-BE32-E72D297353CC}">
              <c16:uniqueId val="{00000001-0E4E-403E-B64E-051B052A1463}"/>
            </c:ext>
          </c:extLst>
        </c:ser>
        <c:dLbls>
          <c:showLegendKey val="0"/>
          <c:showVal val="0"/>
          <c:showCatName val="0"/>
          <c:showSerName val="0"/>
          <c:showPercent val="0"/>
          <c:showBubbleSize val="0"/>
        </c:dLbls>
        <c:gapWidth val="219"/>
        <c:overlap val="-27"/>
        <c:axId val="897334160"/>
        <c:axId val="897334576"/>
      </c:barChart>
      <c:lineChart>
        <c:grouping val="standard"/>
        <c:varyColors val="0"/>
        <c:ser>
          <c:idx val="2"/>
          <c:order val="2"/>
          <c:tx>
            <c:strRef>
              <c:f>Sheet1!$D$2</c:f>
              <c:strCache>
                <c:ptCount val="1"/>
                <c:pt idx="0">
                  <c:v>净投放量（亿元）</c:v>
                </c:pt>
              </c:strCache>
            </c:strRef>
          </c:tx>
          <c:spPr>
            <a:ln w="28575" cap="rnd">
              <a:solidFill>
                <a:schemeClr val="accent3"/>
              </a:solidFill>
              <a:round/>
            </a:ln>
            <a:effectLst/>
          </c:spPr>
          <c:marker>
            <c:symbol val="none"/>
          </c:marker>
          <c:cat>
            <c:numRef>
              <c:f>Sheet1!$A$3:$A$15</c:f>
              <c:numCache>
                <c:formatCode>yyyy"年"mm"月"</c:formatCode>
                <c:ptCount val="13"/>
                <c:pt idx="0">
                  <c:v>44773</c:v>
                </c:pt>
                <c:pt idx="1">
                  <c:v>44742</c:v>
                </c:pt>
                <c:pt idx="2">
                  <c:v>44712</c:v>
                </c:pt>
                <c:pt idx="3">
                  <c:v>44681</c:v>
                </c:pt>
                <c:pt idx="4">
                  <c:v>44651</c:v>
                </c:pt>
                <c:pt idx="5">
                  <c:v>44620</c:v>
                </c:pt>
                <c:pt idx="6">
                  <c:v>44592</c:v>
                </c:pt>
                <c:pt idx="7">
                  <c:v>44561</c:v>
                </c:pt>
                <c:pt idx="8">
                  <c:v>44530</c:v>
                </c:pt>
                <c:pt idx="9">
                  <c:v>44500</c:v>
                </c:pt>
                <c:pt idx="10">
                  <c:v>44469</c:v>
                </c:pt>
                <c:pt idx="11">
                  <c:v>44439</c:v>
                </c:pt>
                <c:pt idx="12">
                  <c:v>44408</c:v>
                </c:pt>
              </c:numCache>
            </c:numRef>
          </c:cat>
          <c:val>
            <c:numRef>
              <c:f>Sheet1!$D$3:$D$15</c:f>
              <c:numCache>
                <c:formatCode>#,##0</c:formatCode>
                <c:ptCount val="13"/>
                <c:pt idx="0">
                  <c:v>-3940</c:v>
                </c:pt>
                <c:pt idx="1">
                  <c:v>4000</c:v>
                </c:pt>
                <c:pt idx="2">
                  <c:v>-100</c:v>
                </c:pt>
                <c:pt idx="3">
                  <c:v>-7100</c:v>
                </c:pt>
                <c:pt idx="4">
                  <c:v>-2300</c:v>
                </c:pt>
                <c:pt idx="5">
                  <c:v>1000</c:v>
                </c:pt>
                <c:pt idx="6">
                  <c:v>6000</c:v>
                </c:pt>
                <c:pt idx="7">
                  <c:v>-3200</c:v>
                </c:pt>
                <c:pt idx="8">
                  <c:v>-5700</c:v>
                </c:pt>
                <c:pt idx="9">
                  <c:v>1600</c:v>
                </c:pt>
                <c:pt idx="10">
                  <c:v>5900</c:v>
                </c:pt>
                <c:pt idx="11">
                  <c:v>1300</c:v>
                </c:pt>
                <c:pt idx="12">
                  <c:v>-3600</c:v>
                </c:pt>
              </c:numCache>
            </c:numRef>
          </c:val>
          <c:smooth val="0"/>
          <c:extLst>
            <c:ext xmlns:c16="http://schemas.microsoft.com/office/drawing/2014/chart" uri="{C3380CC4-5D6E-409C-BE32-E72D297353CC}">
              <c16:uniqueId val="{00000002-0E4E-403E-B64E-051B052A1463}"/>
            </c:ext>
          </c:extLst>
        </c:ser>
        <c:dLbls>
          <c:showLegendKey val="0"/>
          <c:showVal val="0"/>
          <c:showCatName val="0"/>
          <c:showSerName val="0"/>
          <c:showPercent val="0"/>
          <c:showBubbleSize val="0"/>
        </c:dLbls>
        <c:marker val="1"/>
        <c:smooth val="0"/>
        <c:axId val="897334160"/>
        <c:axId val="897334576"/>
      </c:lineChart>
      <c:dateAx>
        <c:axId val="897334160"/>
        <c:scaling>
          <c:orientation val="minMax"/>
        </c:scaling>
        <c:delete val="0"/>
        <c:axPos val="b"/>
        <c:numFmt formatCode="yyyy&quot;年&quot;m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97334576"/>
        <c:crosses val="autoZero"/>
        <c:auto val="1"/>
        <c:lblOffset val="100"/>
        <c:baseTimeUnit val="months"/>
      </c:dateAx>
      <c:valAx>
        <c:axId val="897334576"/>
        <c:scaling>
          <c:orientation val="minMax"/>
        </c:scaling>
        <c:delete val="1"/>
        <c:axPos val="l"/>
        <c:numFmt formatCode="#,##0" sourceLinked="1"/>
        <c:majorTickMark val="none"/>
        <c:minorTickMark val="none"/>
        <c:tickLblPos val="nextTo"/>
        <c:crossAx val="897334160"/>
        <c:crosses val="autoZero"/>
        <c:crossBetween val="between"/>
      </c:valAx>
      <c:spPr>
        <a:noFill/>
        <a:ln>
          <a:noFill/>
        </a:ln>
        <a:effectLst/>
      </c:spPr>
    </c:plotArea>
    <c:legend>
      <c:legendPos val="b"/>
      <c:layout>
        <c:manualLayout>
          <c:xMode val="edge"/>
          <c:yMode val="edge"/>
          <c:x val="0.1761171478306259"/>
          <c:y val="0.94735536476369342"/>
          <c:w val="0.64776561112755249"/>
          <c:h val="5.26446352363065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7</a:t>
            </a:r>
            <a:r>
              <a:rPr lang="en-US" dirty="0"/>
              <a:t>月主要股指涨跌幅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Sheet1!$A$2:$A$22</c:f>
              <c:numCache>
                <c:formatCode>m/d/yyyy</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Sheet1!$B$2:$B$22</c:f>
              <c:numCache>
                <c:formatCode>0.00%</c:formatCode>
                <c:ptCount val="21"/>
                <c:pt idx="0">
                  <c:v>-3.2303736806285066E-3</c:v>
                </c:pt>
                <c:pt idx="1">
                  <c:v>2.0039333068537779E-3</c:v>
                </c:pt>
                <c:pt idx="2">
                  <c:v>1.5915595762638901E-3</c:v>
                </c:pt>
                <c:pt idx="3">
                  <c:v>-1.2730593490685838E-2</c:v>
                </c:pt>
                <c:pt idx="4">
                  <c:v>-1.006824513071658E-2</c:v>
                </c:pt>
                <c:pt idx="5">
                  <c:v>-1.2516359232218166E-2</c:v>
                </c:pt>
                <c:pt idx="6">
                  <c:v>-2.5019624899676129E-2</c:v>
                </c:pt>
                <c:pt idx="7">
                  <c:v>-3.446979492623492E-2</c:v>
                </c:pt>
                <c:pt idx="8">
                  <c:v>-3.3638485970804433E-2</c:v>
                </c:pt>
                <c:pt idx="9">
                  <c:v>-3.4388144044865787E-2</c:v>
                </c:pt>
                <c:pt idx="10">
                  <c:v>-5.0183720367828588E-2</c:v>
                </c:pt>
                <c:pt idx="11">
                  <c:v>-3.5459374184686476E-2</c:v>
                </c:pt>
                <c:pt idx="12">
                  <c:v>-3.506862690375645E-2</c:v>
                </c:pt>
                <c:pt idx="13">
                  <c:v>-2.7626480084055438E-2</c:v>
                </c:pt>
                <c:pt idx="14">
                  <c:v>-3.7254840286315316E-2</c:v>
                </c:pt>
                <c:pt idx="15">
                  <c:v>-3.7851347788295464E-2</c:v>
                </c:pt>
                <c:pt idx="16">
                  <c:v>-4.3614252283451616E-2</c:v>
                </c:pt>
                <c:pt idx="17">
                  <c:v>-3.565583650356996E-2</c:v>
                </c:pt>
                <c:pt idx="18">
                  <c:v>-3.6150243624162304E-2</c:v>
                </c:pt>
                <c:pt idx="19">
                  <c:v>-3.4143397366945938E-2</c:v>
                </c:pt>
                <c:pt idx="20">
                  <c:v>-4.277561681650377E-2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科创50</c:v>
                </c:pt>
              </c:strCache>
            </c:strRef>
          </c:tx>
          <c:spPr>
            <a:ln w="28575" cap="rnd">
              <a:solidFill>
                <a:schemeClr val="bg1">
                  <a:lumMod val="75000"/>
                </a:schemeClr>
              </a:solidFill>
              <a:round/>
            </a:ln>
            <a:effectLst/>
          </c:spPr>
          <c:marker>
            <c:symbol val="none"/>
          </c:marker>
          <c:cat>
            <c:numRef>
              <c:f>Sheet1!$A$2:$A$22</c:f>
              <c:numCache>
                <c:formatCode>m/d/yyyy</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Sheet1!$C$2:$C$22</c:f>
              <c:numCache>
                <c:formatCode>0.00%</c:formatCode>
                <c:ptCount val="21"/>
                <c:pt idx="0">
                  <c:v>-1.5048651167367644E-2</c:v>
                </c:pt>
                <c:pt idx="1">
                  <c:v>-9.5664409688558383E-3</c:v>
                </c:pt>
                <c:pt idx="2">
                  <c:v>-1.332923686259313E-2</c:v>
                </c:pt>
                <c:pt idx="3">
                  <c:v>-3.5440139673130755E-3</c:v>
                </c:pt>
                <c:pt idx="4">
                  <c:v>5.4321951487752429E-3</c:v>
                </c:pt>
                <c:pt idx="5">
                  <c:v>-1.4882416698261958E-3</c:v>
                </c:pt>
                <c:pt idx="6">
                  <c:v>-2.2162093620937795E-2</c:v>
                </c:pt>
                <c:pt idx="7">
                  <c:v>-5.1033439356797605E-2</c:v>
                </c:pt>
                <c:pt idx="8">
                  <c:v>-4.782252742959181E-2</c:v>
                </c:pt>
                <c:pt idx="9">
                  <c:v>-2.6102429374770475E-2</c:v>
                </c:pt>
                <c:pt idx="10">
                  <c:v>-3.0212617322825652E-2</c:v>
                </c:pt>
                <c:pt idx="11">
                  <c:v>-3.2863143629475511E-2</c:v>
                </c:pt>
                <c:pt idx="12">
                  <c:v>-3.962693295052977E-2</c:v>
                </c:pt>
                <c:pt idx="13">
                  <c:v>-2.3642285852379596E-2</c:v>
                </c:pt>
                <c:pt idx="14">
                  <c:v>-1.2897551813059183E-2</c:v>
                </c:pt>
                <c:pt idx="15">
                  <c:v>-1.8715396459260014E-2</c:v>
                </c:pt>
                <c:pt idx="16">
                  <c:v>-2.8857146164777303E-2</c:v>
                </c:pt>
                <c:pt idx="17">
                  <c:v>-1.9002101174747654E-2</c:v>
                </c:pt>
                <c:pt idx="18">
                  <c:v>-9.015642319858963E-3</c:v>
                </c:pt>
                <c:pt idx="19">
                  <c:v>2.8251719866518865E-3</c:v>
                </c:pt>
                <c:pt idx="20">
                  <c:v>-1.5153203423236228E-2</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深证成指</c:v>
                </c:pt>
              </c:strCache>
            </c:strRef>
          </c:tx>
          <c:spPr>
            <a:ln w="28575" cap="rnd">
              <a:solidFill>
                <a:schemeClr val="accent3">
                  <a:lumMod val="75000"/>
                </a:schemeClr>
              </a:solidFill>
              <a:round/>
            </a:ln>
            <a:effectLst/>
          </c:spPr>
          <c:marker>
            <c:symbol val="none"/>
          </c:marker>
          <c:cat>
            <c:numRef>
              <c:f>Sheet1!$A$2:$A$22</c:f>
              <c:numCache>
                <c:formatCode>m/d/yyyy</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Sheet1!$D$2:$D$22</c:f>
              <c:numCache>
                <c:formatCode>0.00%</c:formatCode>
                <c:ptCount val="21"/>
                <c:pt idx="0">
                  <c:v>-2.7797404569591677E-3</c:v>
                </c:pt>
                <c:pt idx="1">
                  <c:v>1.0083765734475225E-2</c:v>
                </c:pt>
                <c:pt idx="2">
                  <c:v>5.9633439421398204E-3</c:v>
                </c:pt>
                <c:pt idx="3">
                  <c:v>-6.5813319950583926E-3</c:v>
                </c:pt>
                <c:pt idx="4">
                  <c:v>3.0742302153408119E-3</c:v>
                </c:pt>
                <c:pt idx="5">
                  <c:v>-3.029914849361881E-3</c:v>
                </c:pt>
                <c:pt idx="6">
                  <c:v>-2.1632171761550856E-2</c:v>
                </c:pt>
                <c:pt idx="7">
                  <c:v>-3.5431829397239656E-2</c:v>
                </c:pt>
                <c:pt idx="8">
                  <c:v>-3.0033504432777303E-2</c:v>
                </c:pt>
                <c:pt idx="9">
                  <c:v>-2.2753083000237817E-2</c:v>
                </c:pt>
                <c:pt idx="10">
                  <c:v>-3.7623195166577639E-2</c:v>
                </c:pt>
                <c:pt idx="11">
                  <c:v>-2.8190698596269104E-2</c:v>
                </c:pt>
                <c:pt idx="12">
                  <c:v>-3.1128423526799121E-2</c:v>
                </c:pt>
                <c:pt idx="13">
                  <c:v>-2.5053007846339903E-2</c:v>
                </c:pt>
                <c:pt idx="14">
                  <c:v>-3.419696214482959E-2</c:v>
                </c:pt>
                <c:pt idx="15">
                  <c:v>-3.8940288165416725E-2</c:v>
                </c:pt>
                <c:pt idx="16">
                  <c:v>-4.6882888949337342E-2</c:v>
                </c:pt>
                <c:pt idx="17">
                  <c:v>-3.7812987449640234E-2</c:v>
                </c:pt>
                <c:pt idx="18">
                  <c:v>-3.8500476574346965E-2</c:v>
                </c:pt>
                <c:pt idx="19">
                  <c:v>-3.6249542888744601E-2</c:v>
                </c:pt>
                <c:pt idx="20">
                  <c:v>-4.8796056576028146E-2</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创业板指</c:v>
                </c:pt>
              </c:strCache>
            </c:strRef>
          </c:tx>
          <c:spPr>
            <a:ln w="28575" cap="rnd">
              <a:solidFill>
                <a:srgbClr val="FF9933"/>
              </a:solidFill>
              <a:round/>
            </a:ln>
            <a:effectLst/>
          </c:spPr>
          <c:marker>
            <c:symbol val="none"/>
          </c:marker>
          <c:cat>
            <c:numRef>
              <c:f>Sheet1!$A$2:$A$22</c:f>
              <c:numCache>
                <c:formatCode>m/d/yyyy</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Sheet1!$E$2:$E$22</c:f>
              <c:numCache>
                <c:formatCode>0.00%</c:formatCode>
                <c:ptCount val="21"/>
                <c:pt idx="0">
                  <c:v>-1.0196430934293566E-2</c:v>
                </c:pt>
                <c:pt idx="1">
                  <c:v>8.5704086574220906E-3</c:v>
                </c:pt>
                <c:pt idx="2">
                  <c:v>5.1696414692217196E-3</c:v>
                </c:pt>
                <c:pt idx="3">
                  <c:v>-2.8058410707942905E-3</c:v>
                </c:pt>
                <c:pt idx="4">
                  <c:v>1.3913251510504265E-2</c:v>
                </c:pt>
                <c:pt idx="5">
                  <c:v>2.5040906729880685E-3</c:v>
                </c:pt>
                <c:pt idx="6">
                  <c:v>-1.5349029785834745E-2</c:v>
                </c:pt>
                <c:pt idx="7">
                  <c:v>-3.8393139460452086E-2</c:v>
                </c:pt>
                <c:pt idx="8">
                  <c:v>-2.2678885310334351E-2</c:v>
                </c:pt>
                <c:pt idx="9">
                  <c:v>3.0342263795457569E-3</c:v>
                </c:pt>
                <c:pt idx="10">
                  <c:v>-1.7826293457296249E-2</c:v>
                </c:pt>
                <c:pt idx="11">
                  <c:v>-3.6447719315272353E-3</c:v>
                </c:pt>
                <c:pt idx="12">
                  <c:v>-2.1253496271669392E-2</c:v>
                </c:pt>
                <c:pt idx="13">
                  <c:v>-1.6166933116193549E-2</c:v>
                </c:pt>
                <c:pt idx="14">
                  <c:v>-2.1058235549683557E-2</c:v>
                </c:pt>
                <c:pt idx="15">
                  <c:v>-2.6075240630909935E-2</c:v>
                </c:pt>
                <c:pt idx="16">
                  <c:v>-3.7591994111152882E-2</c:v>
                </c:pt>
                <c:pt idx="17">
                  <c:v>-3.4563104668250411E-2</c:v>
                </c:pt>
                <c:pt idx="18">
                  <c:v>-3.4281776947998721E-2</c:v>
                </c:pt>
                <c:pt idx="19">
                  <c:v>-3.725199566740367E-2</c:v>
                </c:pt>
                <c:pt idx="20">
                  <c:v>-4.9864920354581788E-2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7</a:t>
            </a:r>
            <a:r>
              <a:rPr lang="zh-CN" dirty="0"/>
              <a:t>月沪深市值变动</a:t>
            </a:r>
          </a:p>
        </c:rich>
      </c:tx>
      <c:layout>
        <c:manualLayout>
          <c:xMode val="edge"/>
          <c:yMode val="edge"/>
          <c:x val="0.35526043866972901"/>
          <c:y val="4.69689494562327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8.0974409448818896E-2"/>
          <c:y val="9.4242181702621705E-2"/>
          <c:w val="0.90183809055118114"/>
          <c:h val="0.7181839504104540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Sheet1!$A$2:$A$22</c:f>
              <c:numCache>
                <c:formatCode>yyyy/mm/dd</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Sheet1!$B$2:$B$22</c:f>
              <c:numCache>
                <c:formatCode>0.00%</c:formatCode>
                <c:ptCount val="21"/>
                <c:pt idx="0">
                  <c:v>-2.9599162630530307E-3</c:v>
                </c:pt>
                <c:pt idx="1">
                  <c:v>2.0803541564613504E-3</c:v>
                </c:pt>
                <c:pt idx="2">
                  <c:v>1.3656069163574536E-3</c:v>
                </c:pt>
                <c:pt idx="3">
                  <c:v>-1.1790901280055555E-2</c:v>
                </c:pt>
                <c:pt idx="4">
                  <c:v>-9.095426309859489E-3</c:v>
                </c:pt>
                <c:pt idx="5">
                  <c:v>-1.2892561624329502E-2</c:v>
                </c:pt>
                <c:pt idx="6">
                  <c:v>-2.3353266909309833E-2</c:v>
                </c:pt>
                <c:pt idx="7">
                  <c:v>-3.2524555137512179E-2</c:v>
                </c:pt>
                <c:pt idx="8">
                  <c:v>-3.2142282957133617E-2</c:v>
                </c:pt>
                <c:pt idx="9">
                  <c:v>-3.3481623036766384E-2</c:v>
                </c:pt>
                <c:pt idx="10">
                  <c:v>-4.9386846700794074E-2</c:v>
                </c:pt>
                <c:pt idx="11">
                  <c:v>-3.4244357747432508E-2</c:v>
                </c:pt>
                <c:pt idx="12">
                  <c:v>-3.3804754869768527E-2</c:v>
                </c:pt>
                <c:pt idx="13">
                  <c:v>-2.6399212981281339E-2</c:v>
                </c:pt>
                <c:pt idx="14">
                  <c:v>-3.5430180806944822E-2</c:v>
                </c:pt>
                <c:pt idx="15">
                  <c:v>-3.497155508960248E-2</c:v>
                </c:pt>
                <c:pt idx="16">
                  <c:v>-4.0307792538319176E-2</c:v>
                </c:pt>
                <c:pt idx="17">
                  <c:v>-3.2848320115418939E-2</c:v>
                </c:pt>
                <c:pt idx="18">
                  <c:v>-3.3608101907406152E-2</c:v>
                </c:pt>
                <c:pt idx="19">
                  <c:v>-3.122673480372784E-2</c:v>
                </c:pt>
                <c:pt idx="20">
                  <c:v>-3.9919942815736298E-2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Sheet1!$A$2:$A$22</c:f>
              <c:numCache>
                <c:formatCode>yyyy/mm/dd</c:formatCode>
                <c:ptCount val="21"/>
                <c:pt idx="0">
                  <c:v>44743</c:v>
                </c:pt>
                <c:pt idx="1">
                  <c:v>44746</c:v>
                </c:pt>
                <c:pt idx="2">
                  <c:v>44747</c:v>
                </c:pt>
                <c:pt idx="3">
                  <c:v>44748</c:v>
                </c:pt>
                <c:pt idx="4">
                  <c:v>44749</c:v>
                </c:pt>
                <c:pt idx="5">
                  <c:v>44750</c:v>
                </c:pt>
                <c:pt idx="6">
                  <c:v>44753</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Sheet1!$C$2:$C$22</c:f>
              <c:numCache>
                <c:formatCode>0.00%</c:formatCode>
                <c:ptCount val="21"/>
                <c:pt idx="0">
                  <c:v>-2.0675530815963405E-3</c:v>
                </c:pt>
                <c:pt idx="1">
                  <c:v>1.0711106716050578E-2</c:v>
                </c:pt>
                <c:pt idx="2">
                  <c:v>5.4668568993356814E-3</c:v>
                </c:pt>
                <c:pt idx="3">
                  <c:v>-5.8013340454262652E-3</c:v>
                </c:pt>
                <c:pt idx="4">
                  <c:v>3.1738077036282952E-3</c:v>
                </c:pt>
                <c:pt idx="5">
                  <c:v>-4.175434986267712E-4</c:v>
                </c:pt>
                <c:pt idx="6">
                  <c:v>-1.5334439729579041E-2</c:v>
                </c:pt>
                <c:pt idx="7">
                  <c:v>-3.0051814881180694E-2</c:v>
                </c:pt>
                <c:pt idx="8">
                  <c:v>-2.0782862619593168E-2</c:v>
                </c:pt>
                <c:pt idx="9">
                  <c:v>-1.2943904808592754E-2</c:v>
                </c:pt>
                <c:pt idx="10">
                  <c:v>-2.7029920010339215E-2</c:v>
                </c:pt>
                <c:pt idx="11">
                  <c:v>-1.2893444707055779E-2</c:v>
                </c:pt>
                <c:pt idx="12">
                  <c:v>-1.186227609745516E-2</c:v>
                </c:pt>
                <c:pt idx="13">
                  <c:v>-4.8482537754938049E-3</c:v>
                </c:pt>
                <c:pt idx="14">
                  <c:v>-1.2754955560708936E-2</c:v>
                </c:pt>
                <c:pt idx="15">
                  <c:v>-1.6363788681704738E-2</c:v>
                </c:pt>
                <c:pt idx="16">
                  <c:v>-2.5457325829333355E-2</c:v>
                </c:pt>
                <c:pt idx="17">
                  <c:v>-1.5374987848192467E-2</c:v>
                </c:pt>
                <c:pt idx="18">
                  <c:v>-1.1696196096076639E-2</c:v>
                </c:pt>
                <c:pt idx="19">
                  <c:v>-7.6541847574184141E-3</c:v>
                </c:pt>
                <c:pt idx="20">
                  <c:v>-1.6376993598645861E-2</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6784"/>
        <c:crosses val="autoZero"/>
        <c:auto val="1"/>
        <c:lblOffset val="100"/>
        <c:baseTimeUnit val="days"/>
        <c:majorUnit val="2"/>
      </c:dateAx>
      <c:valAx>
        <c:axId val="440886784"/>
        <c:scaling>
          <c:orientation val="minMax"/>
          <c:max val="2.0000000000000004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r>
              <a:rPr lang="zh-CN"/>
              <a:t>北证</a:t>
            </a:r>
            <a:r>
              <a:rPr lang="en-US"/>
              <a:t>A</a:t>
            </a:r>
            <a:r>
              <a:rPr lang="zh-CN"/>
              <a:t>股总市值</a:t>
            </a:r>
            <a:r>
              <a:rPr lang="en-US"/>
              <a:t>(</a:t>
            </a:r>
            <a:r>
              <a:rPr lang="zh-CN"/>
              <a:t>亿元</a:t>
            </a:r>
            <a:r>
              <a:rPr lang="en-US"/>
              <a: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title>
    <c:autoTitleDeleted val="0"/>
    <c:plotArea>
      <c:layout/>
      <c:lineChart>
        <c:grouping val="standard"/>
        <c:varyColors val="0"/>
        <c:ser>
          <c:idx val="0"/>
          <c:order val="0"/>
          <c:tx>
            <c:strRef>
              <c:f>Sheet1!$F$4</c:f>
              <c:strCache>
                <c:ptCount val="1"/>
                <c:pt idx="0">
                  <c:v>总市值(亿元)</c:v>
                </c:pt>
              </c:strCache>
            </c:strRef>
          </c:tx>
          <c:spPr>
            <a:ln w="31750" cap="rnd">
              <a:solidFill>
                <a:schemeClr val="accent1"/>
              </a:solidFill>
              <a:round/>
            </a:ln>
            <a:effectLst/>
          </c:spPr>
          <c:marker>
            <c:symbol val="none"/>
          </c:marker>
          <c:dLbls>
            <c:dLbl>
              <c:idx val="0"/>
              <c:layout>
                <c:manualLayout>
                  <c:x val="8.2864752885469066E-3"/>
                  <c:y val="-5.8815868910450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2B-46C2-B4E4-21008CC38A79}"/>
                </c:ext>
              </c:extLst>
            </c:dLbl>
            <c:dLbl>
              <c:idx val="172"/>
              <c:layout>
                <c:manualLayout>
                  <c:x val="-2.3675643681562591E-2"/>
                  <c:y val="0.10116329452597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8-48AE-887A-35390020CC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Sheet1!$E$5:$E$177</c:f>
              <c:numCache>
                <c:formatCode>yyyy/mm/dd</c:formatCode>
                <c:ptCount val="173"/>
                <c:pt idx="0">
                  <c:v>44515</c:v>
                </c:pt>
                <c:pt idx="1">
                  <c:v>44516</c:v>
                </c:pt>
                <c:pt idx="2">
                  <c:v>44517</c:v>
                </c:pt>
                <c:pt idx="3">
                  <c:v>44518</c:v>
                </c:pt>
                <c:pt idx="4">
                  <c:v>44519</c:v>
                </c:pt>
                <c:pt idx="5">
                  <c:v>44522</c:v>
                </c:pt>
                <c:pt idx="6">
                  <c:v>44523</c:v>
                </c:pt>
                <c:pt idx="7">
                  <c:v>44524</c:v>
                </c:pt>
                <c:pt idx="8">
                  <c:v>44525</c:v>
                </c:pt>
                <c:pt idx="9">
                  <c:v>44526</c:v>
                </c:pt>
                <c:pt idx="10">
                  <c:v>44529</c:v>
                </c:pt>
                <c:pt idx="11">
                  <c:v>44530</c:v>
                </c:pt>
                <c:pt idx="12">
                  <c:v>44531</c:v>
                </c:pt>
                <c:pt idx="13">
                  <c:v>44532</c:v>
                </c:pt>
                <c:pt idx="14">
                  <c:v>44533</c:v>
                </c:pt>
                <c:pt idx="15">
                  <c:v>44536</c:v>
                </c:pt>
                <c:pt idx="16">
                  <c:v>44537</c:v>
                </c:pt>
                <c:pt idx="17">
                  <c:v>44538</c:v>
                </c:pt>
                <c:pt idx="18">
                  <c:v>44539</c:v>
                </c:pt>
                <c:pt idx="19">
                  <c:v>44540</c:v>
                </c:pt>
                <c:pt idx="20">
                  <c:v>44543</c:v>
                </c:pt>
                <c:pt idx="21">
                  <c:v>44544</c:v>
                </c:pt>
                <c:pt idx="22">
                  <c:v>44545</c:v>
                </c:pt>
                <c:pt idx="23">
                  <c:v>44546</c:v>
                </c:pt>
                <c:pt idx="24">
                  <c:v>44547</c:v>
                </c:pt>
                <c:pt idx="25">
                  <c:v>44550</c:v>
                </c:pt>
                <c:pt idx="26">
                  <c:v>44551</c:v>
                </c:pt>
                <c:pt idx="27">
                  <c:v>44552</c:v>
                </c:pt>
                <c:pt idx="28">
                  <c:v>44553</c:v>
                </c:pt>
                <c:pt idx="29">
                  <c:v>44554</c:v>
                </c:pt>
                <c:pt idx="30">
                  <c:v>44557</c:v>
                </c:pt>
                <c:pt idx="31">
                  <c:v>44558</c:v>
                </c:pt>
                <c:pt idx="32">
                  <c:v>44559</c:v>
                </c:pt>
                <c:pt idx="33">
                  <c:v>44560</c:v>
                </c:pt>
                <c:pt idx="34">
                  <c:v>44561</c:v>
                </c:pt>
                <c:pt idx="35">
                  <c:v>44565</c:v>
                </c:pt>
                <c:pt idx="36">
                  <c:v>44566</c:v>
                </c:pt>
                <c:pt idx="37">
                  <c:v>44567</c:v>
                </c:pt>
                <c:pt idx="38">
                  <c:v>44568</c:v>
                </c:pt>
                <c:pt idx="39">
                  <c:v>44571</c:v>
                </c:pt>
                <c:pt idx="40">
                  <c:v>44572</c:v>
                </c:pt>
                <c:pt idx="41">
                  <c:v>44573</c:v>
                </c:pt>
                <c:pt idx="42">
                  <c:v>44574</c:v>
                </c:pt>
                <c:pt idx="43">
                  <c:v>44575</c:v>
                </c:pt>
                <c:pt idx="44">
                  <c:v>44578</c:v>
                </c:pt>
                <c:pt idx="45">
                  <c:v>44579</c:v>
                </c:pt>
                <c:pt idx="46">
                  <c:v>44580</c:v>
                </c:pt>
                <c:pt idx="47">
                  <c:v>44581</c:v>
                </c:pt>
                <c:pt idx="48">
                  <c:v>44582</c:v>
                </c:pt>
                <c:pt idx="49">
                  <c:v>44585</c:v>
                </c:pt>
                <c:pt idx="50">
                  <c:v>44586</c:v>
                </c:pt>
                <c:pt idx="51">
                  <c:v>44587</c:v>
                </c:pt>
                <c:pt idx="52">
                  <c:v>44588</c:v>
                </c:pt>
                <c:pt idx="53">
                  <c:v>44589</c:v>
                </c:pt>
                <c:pt idx="54">
                  <c:v>44599</c:v>
                </c:pt>
                <c:pt idx="55">
                  <c:v>44600</c:v>
                </c:pt>
                <c:pt idx="56">
                  <c:v>44601</c:v>
                </c:pt>
                <c:pt idx="57">
                  <c:v>44602</c:v>
                </c:pt>
                <c:pt idx="58">
                  <c:v>44603</c:v>
                </c:pt>
                <c:pt idx="59">
                  <c:v>44606</c:v>
                </c:pt>
                <c:pt idx="60">
                  <c:v>44607</c:v>
                </c:pt>
                <c:pt idx="61">
                  <c:v>44608</c:v>
                </c:pt>
                <c:pt idx="62">
                  <c:v>44609</c:v>
                </c:pt>
                <c:pt idx="63">
                  <c:v>44610</c:v>
                </c:pt>
                <c:pt idx="64">
                  <c:v>44613</c:v>
                </c:pt>
                <c:pt idx="65">
                  <c:v>44614</c:v>
                </c:pt>
                <c:pt idx="66">
                  <c:v>44615</c:v>
                </c:pt>
                <c:pt idx="67">
                  <c:v>44616</c:v>
                </c:pt>
                <c:pt idx="68">
                  <c:v>44617</c:v>
                </c:pt>
                <c:pt idx="69">
                  <c:v>44620</c:v>
                </c:pt>
                <c:pt idx="70">
                  <c:v>44621</c:v>
                </c:pt>
                <c:pt idx="71">
                  <c:v>44622</c:v>
                </c:pt>
                <c:pt idx="72">
                  <c:v>44623</c:v>
                </c:pt>
                <c:pt idx="73">
                  <c:v>44624</c:v>
                </c:pt>
                <c:pt idx="74">
                  <c:v>44627</c:v>
                </c:pt>
                <c:pt idx="75">
                  <c:v>44628</c:v>
                </c:pt>
                <c:pt idx="76">
                  <c:v>44629</c:v>
                </c:pt>
                <c:pt idx="77">
                  <c:v>44630</c:v>
                </c:pt>
                <c:pt idx="78">
                  <c:v>44631</c:v>
                </c:pt>
                <c:pt idx="79">
                  <c:v>44634</c:v>
                </c:pt>
                <c:pt idx="80">
                  <c:v>44635</c:v>
                </c:pt>
                <c:pt idx="81">
                  <c:v>44636</c:v>
                </c:pt>
                <c:pt idx="82">
                  <c:v>44637</c:v>
                </c:pt>
                <c:pt idx="83">
                  <c:v>44638</c:v>
                </c:pt>
                <c:pt idx="84">
                  <c:v>44641</c:v>
                </c:pt>
                <c:pt idx="85">
                  <c:v>44642</c:v>
                </c:pt>
                <c:pt idx="86">
                  <c:v>44643</c:v>
                </c:pt>
                <c:pt idx="87">
                  <c:v>44644</c:v>
                </c:pt>
                <c:pt idx="88">
                  <c:v>44645</c:v>
                </c:pt>
                <c:pt idx="89">
                  <c:v>44648</c:v>
                </c:pt>
                <c:pt idx="90">
                  <c:v>44649</c:v>
                </c:pt>
                <c:pt idx="91">
                  <c:v>44650</c:v>
                </c:pt>
                <c:pt idx="92">
                  <c:v>44651</c:v>
                </c:pt>
                <c:pt idx="93">
                  <c:v>44652</c:v>
                </c:pt>
                <c:pt idx="94">
                  <c:v>44657</c:v>
                </c:pt>
                <c:pt idx="95">
                  <c:v>44658</c:v>
                </c:pt>
                <c:pt idx="96">
                  <c:v>44659</c:v>
                </c:pt>
                <c:pt idx="97">
                  <c:v>44662</c:v>
                </c:pt>
                <c:pt idx="98">
                  <c:v>44663</c:v>
                </c:pt>
                <c:pt idx="99">
                  <c:v>44664</c:v>
                </c:pt>
                <c:pt idx="100">
                  <c:v>44665</c:v>
                </c:pt>
                <c:pt idx="101">
                  <c:v>44666</c:v>
                </c:pt>
                <c:pt idx="102">
                  <c:v>44669</c:v>
                </c:pt>
                <c:pt idx="103">
                  <c:v>44670</c:v>
                </c:pt>
                <c:pt idx="104">
                  <c:v>44671</c:v>
                </c:pt>
                <c:pt idx="105">
                  <c:v>44672</c:v>
                </c:pt>
                <c:pt idx="106">
                  <c:v>44673</c:v>
                </c:pt>
                <c:pt idx="107">
                  <c:v>44676</c:v>
                </c:pt>
                <c:pt idx="108">
                  <c:v>44677</c:v>
                </c:pt>
                <c:pt idx="109">
                  <c:v>44678</c:v>
                </c:pt>
                <c:pt idx="110">
                  <c:v>44679</c:v>
                </c:pt>
                <c:pt idx="111">
                  <c:v>44680</c:v>
                </c:pt>
                <c:pt idx="112">
                  <c:v>44686</c:v>
                </c:pt>
                <c:pt idx="113">
                  <c:v>44687</c:v>
                </c:pt>
                <c:pt idx="114">
                  <c:v>44690</c:v>
                </c:pt>
                <c:pt idx="115">
                  <c:v>44691</c:v>
                </c:pt>
                <c:pt idx="116">
                  <c:v>44692</c:v>
                </c:pt>
                <c:pt idx="117">
                  <c:v>44693</c:v>
                </c:pt>
                <c:pt idx="118">
                  <c:v>44694</c:v>
                </c:pt>
                <c:pt idx="119">
                  <c:v>44697</c:v>
                </c:pt>
                <c:pt idx="120">
                  <c:v>44698</c:v>
                </c:pt>
                <c:pt idx="121">
                  <c:v>44699</c:v>
                </c:pt>
                <c:pt idx="122">
                  <c:v>44700</c:v>
                </c:pt>
                <c:pt idx="123">
                  <c:v>44701</c:v>
                </c:pt>
                <c:pt idx="124">
                  <c:v>44704</c:v>
                </c:pt>
                <c:pt idx="125">
                  <c:v>44705</c:v>
                </c:pt>
                <c:pt idx="126">
                  <c:v>44706</c:v>
                </c:pt>
                <c:pt idx="127">
                  <c:v>44707</c:v>
                </c:pt>
                <c:pt idx="128">
                  <c:v>44708</c:v>
                </c:pt>
                <c:pt idx="129">
                  <c:v>44711</c:v>
                </c:pt>
                <c:pt idx="130">
                  <c:v>44712</c:v>
                </c:pt>
                <c:pt idx="131">
                  <c:v>44713</c:v>
                </c:pt>
                <c:pt idx="132">
                  <c:v>44714</c:v>
                </c:pt>
                <c:pt idx="133">
                  <c:v>44718</c:v>
                </c:pt>
                <c:pt idx="134">
                  <c:v>44719</c:v>
                </c:pt>
                <c:pt idx="135">
                  <c:v>44720</c:v>
                </c:pt>
                <c:pt idx="136">
                  <c:v>44721</c:v>
                </c:pt>
                <c:pt idx="137">
                  <c:v>44722</c:v>
                </c:pt>
                <c:pt idx="138">
                  <c:v>44725</c:v>
                </c:pt>
                <c:pt idx="139">
                  <c:v>44726</c:v>
                </c:pt>
                <c:pt idx="140">
                  <c:v>44727</c:v>
                </c:pt>
                <c:pt idx="141">
                  <c:v>44728</c:v>
                </c:pt>
                <c:pt idx="142">
                  <c:v>44729</c:v>
                </c:pt>
                <c:pt idx="143">
                  <c:v>44732</c:v>
                </c:pt>
                <c:pt idx="144">
                  <c:v>44733</c:v>
                </c:pt>
                <c:pt idx="145">
                  <c:v>44734</c:v>
                </c:pt>
                <c:pt idx="146">
                  <c:v>44735</c:v>
                </c:pt>
                <c:pt idx="147">
                  <c:v>44736</c:v>
                </c:pt>
                <c:pt idx="148">
                  <c:v>44739</c:v>
                </c:pt>
                <c:pt idx="149">
                  <c:v>44740</c:v>
                </c:pt>
                <c:pt idx="150">
                  <c:v>44741</c:v>
                </c:pt>
                <c:pt idx="151">
                  <c:v>44742</c:v>
                </c:pt>
                <c:pt idx="152">
                  <c:v>44743</c:v>
                </c:pt>
                <c:pt idx="153">
                  <c:v>44746</c:v>
                </c:pt>
                <c:pt idx="154">
                  <c:v>44747</c:v>
                </c:pt>
                <c:pt idx="155">
                  <c:v>44748</c:v>
                </c:pt>
                <c:pt idx="156">
                  <c:v>44749</c:v>
                </c:pt>
                <c:pt idx="157">
                  <c:v>44750</c:v>
                </c:pt>
                <c:pt idx="158">
                  <c:v>44753</c:v>
                </c:pt>
                <c:pt idx="159">
                  <c:v>44754</c:v>
                </c:pt>
                <c:pt idx="160">
                  <c:v>44755</c:v>
                </c:pt>
                <c:pt idx="161">
                  <c:v>44756</c:v>
                </c:pt>
                <c:pt idx="162">
                  <c:v>44757</c:v>
                </c:pt>
                <c:pt idx="163">
                  <c:v>44760</c:v>
                </c:pt>
                <c:pt idx="164">
                  <c:v>44761</c:v>
                </c:pt>
                <c:pt idx="165">
                  <c:v>44762</c:v>
                </c:pt>
                <c:pt idx="166">
                  <c:v>44763</c:v>
                </c:pt>
                <c:pt idx="167">
                  <c:v>44764</c:v>
                </c:pt>
                <c:pt idx="168">
                  <c:v>44767</c:v>
                </c:pt>
                <c:pt idx="169">
                  <c:v>44768</c:v>
                </c:pt>
                <c:pt idx="170">
                  <c:v>44769</c:v>
                </c:pt>
                <c:pt idx="171">
                  <c:v>44770</c:v>
                </c:pt>
                <c:pt idx="172">
                  <c:v>44771</c:v>
                </c:pt>
              </c:numCache>
            </c:numRef>
          </c:cat>
          <c:val>
            <c:numRef>
              <c:f>Sheet1!$F$5:$F$177</c:f>
              <c:numCache>
                <c:formatCode>0.00</c:formatCode>
                <c:ptCount val="173"/>
                <c:pt idx="0">
                  <c:v>3024.6575968745001</c:v>
                </c:pt>
                <c:pt idx="1">
                  <c:v>2933.4105082239003</c:v>
                </c:pt>
                <c:pt idx="2">
                  <c:v>2947.1429560582001</c:v>
                </c:pt>
                <c:pt idx="3">
                  <c:v>2871.2500937647997</c:v>
                </c:pt>
                <c:pt idx="4">
                  <c:v>2847.1970519707002</c:v>
                </c:pt>
                <c:pt idx="5">
                  <c:v>2963.0506433107003</c:v>
                </c:pt>
                <c:pt idx="6">
                  <c:v>3059.272539218</c:v>
                </c:pt>
                <c:pt idx="7">
                  <c:v>3074.2965226007</c:v>
                </c:pt>
                <c:pt idx="8">
                  <c:v>3075.4423430868001</c:v>
                </c:pt>
                <c:pt idx="9">
                  <c:v>3052.5086539540002</c:v>
                </c:pt>
                <c:pt idx="10">
                  <c:v>2993.0293046934999</c:v>
                </c:pt>
                <c:pt idx="11">
                  <c:v>2921.2173062002003</c:v>
                </c:pt>
                <c:pt idx="12">
                  <c:v>2899.5978250154999</c:v>
                </c:pt>
                <c:pt idx="13">
                  <c:v>2858.1099416296001</c:v>
                </c:pt>
                <c:pt idx="14">
                  <c:v>2787.6528392476002</c:v>
                </c:pt>
                <c:pt idx="15">
                  <c:v>2663.2953838008998</c:v>
                </c:pt>
                <c:pt idx="16">
                  <c:v>2649.4525465082002</c:v>
                </c:pt>
                <c:pt idx="17">
                  <c:v>2740.2776303635001</c:v>
                </c:pt>
                <c:pt idx="18">
                  <c:v>2764.8376969121996</c:v>
                </c:pt>
                <c:pt idx="19">
                  <c:v>2765.0544913736999</c:v>
                </c:pt>
                <c:pt idx="20">
                  <c:v>2808.6169782134998</c:v>
                </c:pt>
                <c:pt idx="21">
                  <c:v>2847.6927575115001</c:v>
                </c:pt>
                <c:pt idx="22">
                  <c:v>2794.8794479503003</c:v>
                </c:pt>
                <c:pt idx="23">
                  <c:v>2757.1554989264</c:v>
                </c:pt>
                <c:pt idx="24">
                  <c:v>2751.3255510299</c:v>
                </c:pt>
                <c:pt idx="25">
                  <c:v>2703.9552090316001</c:v>
                </c:pt>
                <c:pt idx="26">
                  <c:v>2675.0501813421001</c:v>
                </c:pt>
                <c:pt idx="27">
                  <c:v>2643.9360249010001</c:v>
                </c:pt>
                <c:pt idx="28">
                  <c:v>2598.2195810645999</c:v>
                </c:pt>
                <c:pt idx="29">
                  <c:v>2543.5966970453001</c:v>
                </c:pt>
                <c:pt idx="30">
                  <c:v>2631.8387129973999</c:v>
                </c:pt>
                <c:pt idx="31">
                  <c:v>2727.3821300313002</c:v>
                </c:pt>
                <c:pt idx="32">
                  <c:v>2813.4591458322998</c:v>
                </c:pt>
                <c:pt idx="33">
                  <c:v>2888.5155271551002</c:v>
                </c:pt>
                <c:pt idx="34">
                  <c:v>2907.6238720360998</c:v>
                </c:pt>
                <c:pt idx="35">
                  <c:v>2874.4584055464002</c:v>
                </c:pt>
                <c:pt idx="36">
                  <c:v>2803.0333846375001</c:v>
                </c:pt>
                <c:pt idx="37">
                  <c:v>2781.3558246685998</c:v>
                </c:pt>
                <c:pt idx="38">
                  <c:v>2707.1931357635999</c:v>
                </c:pt>
                <c:pt idx="39">
                  <c:v>2743.7390962957002</c:v>
                </c:pt>
                <c:pt idx="40">
                  <c:v>2749.1897807166997</c:v>
                </c:pt>
                <c:pt idx="41">
                  <c:v>2763.8959287920002</c:v>
                </c:pt>
                <c:pt idx="42">
                  <c:v>2745.7378822277001</c:v>
                </c:pt>
                <c:pt idx="43">
                  <c:v>2746.7659759088001</c:v>
                </c:pt>
                <c:pt idx="44">
                  <c:v>2806.7553798706999</c:v>
                </c:pt>
                <c:pt idx="45">
                  <c:v>2780.0262446847996</c:v>
                </c:pt>
                <c:pt idx="46">
                  <c:v>2787.5146516328996</c:v>
                </c:pt>
                <c:pt idx="47">
                  <c:v>2818.1188846853001</c:v>
                </c:pt>
                <c:pt idx="48">
                  <c:v>2786.1338534647998</c:v>
                </c:pt>
                <c:pt idx="49">
                  <c:v>2743.3099423029998</c:v>
                </c:pt>
                <c:pt idx="50">
                  <c:v>2654.3460456572002</c:v>
                </c:pt>
                <c:pt idx="51">
                  <c:v>2659.4928607657002</c:v>
                </c:pt>
                <c:pt idx="52">
                  <c:v>2616.0537022803001</c:v>
                </c:pt>
                <c:pt idx="53">
                  <c:v>2636.9442761130999</c:v>
                </c:pt>
                <c:pt idx="54">
                  <c:v>2649.2334401973003</c:v>
                </c:pt>
                <c:pt idx="55">
                  <c:v>2635.5914201729997</c:v>
                </c:pt>
                <c:pt idx="56">
                  <c:v>2656.1522073705</c:v>
                </c:pt>
                <c:pt idx="57">
                  <c:v>2581.5243252863002</c:v>
                </c:pt>
                <c:pt idx="58">
                  <c:v>2458.0508291535002</c:v>
                </c:pt>
                <c:pt idx="59">
                  <c:v>2406.2061355971</c:v>
                </c:pt>
                <c:pt idx="60">
                  <c:v>2433.7547950855001</c:v>
                </c:pt>
                <c:pt idx="61">
                  <c:v>2432.0313258773003</c:v>
                </c:pt>
                <c:pt idx="62">
                  <c:v>2453.3540502362998</c:v>
                </c:pt>
                <c:pt idx="63">
                  <c:v>2457.0490629761998</c:v>
                </c:pt>
                <c:pt idx="64">
                  <c:v>2483.1974069674998</c:v>
                </c:pt>
                <c:pt idx="65">
                  <c:v>2429.3617036471001</c:v>
                </c:pt>
                <c:pt idx="66">
                  <c:v>2479.4969627142</c:v>
                </c:pt>
                <c:pt idx="67">
                  <c:v>2411.7355801836998</c:v>
                </c:pt>
                <c:pt idx="68">
                  <c:v>2429.1336262759</c:v>
                </c:pt>
                <c:pt idx="69">
                  <c:v>2415.0278994101</c:v>
                </c:pt>
                <c:pt idx="70">
                  <c:v>2450.1146481623</c:v>
                </c:pt>
                <c:pt idx="71">
                  <c:v>2459.6267234273</c:v>
                </c:pt>
                <c:pt idx="72">
                  <c:v>2458.2482064067999</c:v>
                </c:pt>
                <c:pt idx="73">
                  <c:v>2406.1674643754</c:v>
                </c:pt>
                <c:pt idx="74">
                  <c:v>2316.1672962384</c:v>
                </c:pt>
                <c:pt idx="75">
                  <c:v>2233.0154441070003</c:v>
                </c:pt>
                <c:pt idx="76">
                  <c:v>2205.5649793964003</c:v>
                </c:pt>
                <c:pt idx="77">
                  <c:v>2252.3609017283998</c:v>
                </c:pt>
                <c:pt idx="78">
                  <c:v>2249.3980186701997</c:v>
                </c:pt>
                <c:pt idx="79">
                  <c:v>2190.7189322615</c:v>
                </c:pt>
                <c:pt idx="80">
                  <c:v>2105.6955735506999</c:v>
                </c:pt>
                <c:pt idx="81">
                  <c:v>2150.798717102</c:v>
                </c:pt>
                <c:pt idx="82">
                  <c:v>2244.9288008192002</c:v>
                </c:pt>
                <c:pt idx="83">
                  <c:v>2264.1077738013</c:v>
                </c:pt>
                <c:pt idx="84">
                  <c:v>2282.4757516008999</c:v>
                </c:pt>
                <c:pt idx="85">
                  <c:v>2281.9749078799</c:v>
                </c:pt>
                <c:pt idx="86">
                  <c:v>2271.3268457567001</c:v>
                </c:pt>
                <c:pt idx="87">
                  <c:v>2261.0495207901999</c:v>
                </c:pt>
                <c:pt idx="88">
                  <c:v>2196.2588371085999</c:v>
                </c:pt>
                <c:pt idx="89">
                  <c:v>2164.7115089641002</c:v>
                </c:pt>
                <c:pt idx="90">
                  <c:v>2167.9679029039003</c:v>
                </c:pt>
                <c:pt idx="91">
                  <c:v>2206.1761975510999</c:v>
                </c:pt>
                <c:pt idx="92">
                  <c:v>2186.9962193809001</c:v>
                </c:pt>
                <c:pt idx="93">
                  <c:v>2200.6188881085</c:v>
                </c:pt>
                <c:pt idx="94">
                  <c:v>2189.7434169645003</c:v>
                </c:pt>
                <c:pt idx="95">
                  <c:v>2146.9600058105998</c:v>
                </c:pt>
                <c:pt idx="96">
                  <c:v>2119.1351367873003</c:v>
                </c:pt>
                <c:pt idx="97">
                  <c:v>2043.7899566547001</c:v>
                </c:pt>
                <c:pt idx="98">
                  <c:v>2054.2583258260997</c:v>
                </c:pt>
                <c:pt idx="99">
                  <c:v>2020.8735294643</c:v>
                </c:pt>
                <c:pt idx="100">
                  <c:v>2000.4827584026</c:v>
                </c:pt>
                <c:pt idx="101">
                  <c:v>1957.9749369001001</c:v>
                </c:pt>
                <c:pt idx="102">
                  <c:v>2020.0705696120999</c:v>
                </c:pt>
                <c:pt idx="103">
                  <c:v>2000.8472552228</c:v>
                </c:pt>
                <c:pt idx="104">
                  <c:v>1973.8965607775001</c:v>
                </c:pt>
                <c:pt idx="105">
                  <c:v>1916.2064430963001</c:v>
                </c:pt>
                <c:pt idx="106">
                  <c:v>1916.3890544289002</c:v>
                </c:pt>
                <c:pt idx="107">
                  <c:v>1810.7041608369</c:v>
                </c:pt>
                <c:pt idx="108">
                  <c:v>1757.0028793452</c:v>
                </c:pt>
                <c:pt idx="109">
                  <c:v>1817.0272456939999</c:v>
                </c:pt>
                <c:pt idx="110">
                  <c:v>1773.6557394212</c:v>
                </c:pt>
                <c:pt idx="111">
                  <c:v>1862.3197168579002</c:v>
                </c:pt>
                <c:pt idx="112">
                  <c:v>1915.1127403836999</c:v>
                </c:pt>
                <c:pt idx="113">
                  <c:v>1902.1629159728</c:v>
                </c:pt>
                <c:pt idx="114">
                  <c:v>1928.9194510074999</c:v>
                </c:pt>
                <c:pt idx="115">
                  <c:v>1963.4405775488001</c:v>
                </c:pt>
                <c:pt idx="116">
                  <c:v>1997.8431448838001</c:v>
                </c:pt>
                <c:pt idx="117">
                  <c:v>1980.9757325579999</c:v>
                </c:pt>
                <c:pt idx="118">
                  <c:v>2045.4385345925</c:v>
                </c:pt>
                <c:pt idx="119">
                  <c:v>2052.1666039613001</c:v>
                </c:pt>
                <c:pt idx="120">
                  <c:v>2068.2965606384</c:v>
                </c:pt>
                <c:pt idx="121">
                  <c:v>2059.6696228747001</c:v>
                </c:pt>
                <c:pt idx="122">
                  <c:v>2065.2254446086999</c:v>
                </c:pt>
                <c:pt idx="123">
                  <c:v>2068.9820724827</c:v>
                </c:pt>
                <c:pt idx="124">
                  <c:v>2065.9385250642003</c:v>
                </c:pt>
                <c:pt idx="125">
                  <c:v>1990.2302392741001</c:v>
                </c:pt>
                <c:pt idx="126">
                  <c:v>1971.1397218985001</c:v>
                </c:pt>
                <c:pt idx="127">
                  <c:v>1967.0760365748999</c:v>
                </c:pt>
                <c:pt idx="128">
                  <c:v>1960.8757110185002</c:v>
                </c:pt>
                <c:pt idx="129">
                  <c:v>1992.3359498898999</c:v>
                </c:pt>
                <c:pt idx="130">
                  <c:v>2015.6748475710999</c:v>
                </c:pt>
                <c:pt idx="131">
                  <c:v>2031.0558811601002</c:v>
                </c:pt>
                <c:pt idx="132">
                  <c:v>2045.3180428792002</c:v>
                </c:pt>
                <c:pt idx="133">
                  <c:v>2095.7165846076</c:v>
                </c:pt>
                <c:pt idx="134">
                  <c:v>2090.5962690420997</c:v>
                </c:pt>
                <c:pt idx="135">
                  <c:v>2089.7477354830999</c:v>
                </c:pt>
                <c:pt idx="136">
                  <c:v>2078.8127552275</c:v>
                </c:pt>
                <c:pt idx="137">
                  <c:v>2083.6738393165001</c:v>
                </c:pt>
                <c:pt idx="138">
                  <c:v>2063.7494172960996</c:v>
                </c:pt>
                <c:pt idx="139">
                  <c:v>2040.7663274770998</c:v>
                </c:pt>
                <c:pt idx="140">
                  <c:v>2042.3942097389001</c:v>
                </c:pt>
                <c:pt idx="141">
                  <c:v>2045.9148331153001</c:v>
                </c:pt>
                <c:pt idx="142">
                  <c:v>2078.2872491419002</c:v>
                </c:pt>
                <c:pt idx="143">
                  <c:v>2135.5143085436998</c:v>
                </c:pt>
                <c:pt idx="144">
                  <c:v>2110.8857517408001</c:v>
                </c:pt>
                <c:pt idx="145">
                  <c:v>2103.7326362048002</c:v>
                </c:pt>
                <c:pt idx="146">
                  <c:v>2134.9243545094</c:v>
                </c:pt>
                <c:pt idx="147">
                  <c:v>2163.9151083249999</c:v>
                </c:pt>
                <c:pt idx="148">
                  <c:v>2204.36596405</c:v>
                </c:pt>
                <c:pt idx="149">
                  <c:v>2241.4953125208999</c:v>
                </c:pt>
                <c:pt idx="150">
                  <c:v>2172.0853557248997</c:v>
                </c:pt>
                <c:pt idx="151">
                  <c:v>2164.7394794000002</c:v>
                </c:pt>
                <c:pt idx="152">
                  <c:v>2157.6659838203</c:v>
                </c:pt>
                <c:pt idx="153">
                  <c:v>2144.1989045395003</c:v>
                </c:pt>
                <c:pt idx="154">
                  <c:v>2118.5477471774998</c:v>
                </c:pt>
                <c:pt idx="155">
                  <c:v>2057.8589541377</c:v>
                </c:pt>
                <c:pt idx="156">
                  <c:v>2065.2823180139999</c:v>
                </c:pt>
                <c:pt idx="157">
                  <c:v>2050.5172829044</c:v>
                </c:pt>
                <c:pt idx="158">
                  <c:v>2006.1578790442002</c:v>
                </c:pt>
                <c:pt idx="159">
                  <c:v>1976.2199287823</c:v>
                </c:pt>
                <c:pt idx="160">
                  <c:v>1976.6893990731</c:v>
                </c:pt>
                <c:pt idx="161">
                  <c:v>1984.1802682115999</c:v>
                </c:pt>
                <c:pt idx="162">
                  <c:v>1954.0136318264001</c:v>
                </c:pt>
                <c:pt idx="163">
                  <c:v>1953.3417320304998</c:v>
                </c:pt>
                <c:pt idx="164">
                  <c:v>1957.0789920703</c:v>
                </c:pt>
                <c:pt idx="165">
                  <c:v>1967.2606729115</c:v>
                </c:pt>
                <c:pt idx="166">
                  <c:v>1936.5553501726001</c:v>
                </c:pt>
                <c:pt idx="167">
                  <c:v>1916.1175178121</c:v>
                </c:pt>
                <c:pt idx="168">
                  <c:v>1892.1354233379998</c:v>
                </c:pt>
                <c:pt idx="169">
                  <c:v>1928.7207252129999</c:v>
                </c:pt>
                <c:pt idx="170">
                  <c:v>1938.6991738095001</c:v>
                </c:pt>
                <c:pt idx="171">
                  <c:v>1918.8991455570999</c:v>
                </c:pt>
                <c:pt idx="172">
                  <c:v>1887.6045098887</c:v>
                </c:pt>
              </c:numCache>
            </c:numRef>
          </c:val>
          <c:smooth val="1"/>
          <c:extLst>
            <c:ext xmlns:c16="http://schemas.microsoft.com/office/drawing/2014/chart" uri="{C3380CC4-5D6E-409C-BE32-E72D297353CC}">
              <c16:uniqueId val="{00000000-CE2B-46C2-B4E4-21008CC38A79}"/>
            </c:ext>
          </c:extLst>
        </c:ser>
        <c:dLbls>
          <c:showLegendKey val="0"/>
          <c:showVal val="0"/>
          <c:showCatName val="0"/>
          <c:showSerName val="0"/>
          <c:showPercent val="0"/>
          <c:showBubbleSize val="0"/>
        </c:dLbls>
        <c:smooth val="0"/>
        <c:axId val="906156368"/>
        <c:axId val="906153456"/>
      </c:lineChart>
      <c:dateAx>
        <c:axId val="906156368"/>
        <c:scaling>
          <c:orientation val="minMax"/>
        </c:scaling>
        <c:delete val="0"/>
        <c:axPos val="b"/>
        <c:numFmt formatCode="yyyy/mm/dd"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3456"/>
        <c:crosses val="autoZero"/>
        <c:auto val="1"/>
        <c:lblOffset val="100"/>
        <c:baseTimeUnit val="days"/>
      </c:dateAx>
      <c:valAx>
        <c:axId val="9061534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6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dirty="0"/>
              <a:t>7</a:t>
            </a:r>
            <a:r>
              <a:rPr lang="zh-CN" dirty="0"/>
              <a:t>月</a:t>
            </a:r>
            <a:r>
              <a:rPr lang="en-US" dirty="0"/>
              <a:t>A50</a:t>
            </a:r>
            <a:r>
              <a:rPr lang="zh-CN" altLang="en-US" dirty="0"/>
              <a:t>期指主力合约结算价</a:t>
            </a:r>
            <a:endParaRPr lang="zh-CN" dirty="0"/>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4月富时中国A50（CN0Y）期指主力</c:v>
                </c:pt>
              </c:strCache>
            </c:strRef>
          </c:tx>
          <c:spPr>
            <a:ln w="28575" cap="rnd">
              <a:solidFill>
                <a:srgbClr val="000066"/>
              </a:solidFill>
              <a:round/>
            </a:ln>
            <a:effectLst/>
          </c:spPr>
          <c:marker>
            <c:symbol val="none"/>
          </c:marker>
          <c:cat>
            <c:numRef>
              <c:f>Sheet1!$A$2:$A$22</c:f>
              <c:numCache>
                <c:formatCode>yyyy/mm/dd</c:formatCode>
                <c:ptCount val="21"/>
                <c:pt idx="0">
                  <c:v>44742</c:v>
                </c:pt>
                <c:pt idx="1">
                  <c:v>44743</c:v>
                </c:pt>
                <c:pt idx="2">
                  <c:v>44746</c:v>
                </c:pt>
                <c:pt idx="3">
                  <c:v>44747</c:v>
                </c:pt>
                <c:pt idx="4">
                  <c:v>44748</c:v>
                </c:pt>
                <c:pt idx="5">
                  <c:v>44749</c:v>
                </c:pt>
                <c:pt idx="6">
                  <c:v>44750</c:v>
                </c:pt>
                <c:pt idx="7">
                  <c:v>44754</c:v>
                </c:pt>
                <c:pt idx="8">
                  <c:v>44755</c:v>
                </c:pt>
                <c:pt idx="9">
                  <c:v>44756</c:v>
                </c:pt>
                <c:pt idx="10">
                  <c:v>44757</c:v>
                </c:pt>
                <c:pt idx="11">
                  <c:v>44760</c:v>
                </c:pt>
                <c:pt idx="12">
                  <c:v>44761</c:v>
                </c:pt>
                <c:pt idx="13">
                  <c:v>44762</c:v>
                </c:pt>
                <c:pt idx="14">
                  <c:v>44763</c:v>
                </c:pt>
                <c:pt idx="15">
                  <c:v>44764</c:v>
                </c:pt>
                <c:pt idx="16">
                  <c:v>44767</c:v>
                </c:pt>
                <c:pt idx="17">
                  <c:v>44768</c:v>
                </c:pt>
                <c:pt idx="18">
                  <c:v>44769</c:v>
                </c:pt>
                <c:pt idx="19">
                  <c:v>44770</c:v>
                </c:pt>
                <c:pt idx="20">
                  <c:v>44771</c:v>
                </c:pt>
              </c:numCache>
            </c:numRef>
          </c:cat>
          <c:val>
            <c:numRef>
              <c:f>Sheet1!$B$2:$B$22</c:f>
              <c:numCache>
                <c:formatCode>#,##0</c:formatCode>
                <c:ptCount val="21"/>
                <c:pt idx="0">
                  <c:v>14883</c:v>
                </c:pt>
                <c:pt idx="1">
                  <c:v>14816</c:v>
                </c:pt>
                <c:pt idx="2">
                  <c:v>14811</c:v>
                </c:pt>
                <c:pt idx="3">
                  <c:v>14811</c:v>
                </c:pt>
                <c:pt idx="4">
                  <c:v>14612</c:v>
                </c:pt>
                <c:pt idx="5">
                  <c:v>14630</c:v>
                </c:pt>
                <c:pt idx="6">
                  <c:v>14629</c:v>
                </c:pt>
                <c:pt idx="7">
                  <c:v>14259</c:v>
                </c:pt>
                <c:pt idx="8">
                  <c:v>14261</c:v>
                </c:pt>
                <c:pt idx="9">
                  <c:v>14210</c:v>
                </c:pt>
                <c:pt idx="10">
                  <c:v>14019</c:v>
                </c:pt>
                <c:pt idx="11">
                  <c:v>14019</c:v>
                </c:pt>
                <c:pt idx="12">
                  <c:v>14135</c:v>
                </c:pt>
                <c:pt idx="13">
                  <c:v>14105</c:v>
                </c:pt>
                <c:pt idx="14">
                  <c:v>14105</c:v>
                </c:pt>
                <c:pt idx="15">
                  <c:v>14105</c:v>
                </c:pt>
                <c:pt idx="16">
                  <c:v>13975</c:v>
                </c:pt>
                <c:pt idx="17">
                  <c:v>13975</c:v>
                </c:pt>
                <c:pt idx="18">
                  <c:v>13951</c:v>
                </c:pt>
                <c:pt idx="19">
                  <c:v>13867</c:v>
                </c:pt>
                <c:pt idx="20">
                  <c:v>13669</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dateAx>
      <c:valAx>
        <c:axId val="440881296"/>
        <c:scaling>
          <c:orientation val="minMax"/>
          <c:min val="12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8649604270556E-2"/>
          <c:y val="0.11731891632055694"/>
          <c:w val="0.96290375506384929"/>
          <c:h val="0.68587969097321588"/>
        </c:manualLayout>
      </c:layout>
      <c:barChart>
        <c:barDir val="col"/>
        <c:grouping val="clustered"/>
        <c:varyColors val="0"/>
        <c:ser>
          <c:idx val="0"/>
          <c:order val="0"/>
          <c:tx>
            <c:strRef>
              <c:f>股票流通统计!$B$18</c:f>
              <c:strCache>
                <c:ptCount val="1"/>
                <c:pt idx="0">
                  <c:v>解禁规模</c:v>
                </c:pt>
              </c:strCache>
            </c:strRef>
          </c:tx>
          <c:spPr>
            <a:solidFill>
              <a:srgbClr val="08275D"/>
            </a:solidFill>
            <a:ln>
              <a:noFill/>
            </a:ln>
            <a:effectLst/>
          </c:spPr>
          <c:invertIfNegative val="0"/>
          <c:dPt>
            <c:idx val="0"/>
            <c:invertIfNegative val="0"/>
            <c:bubble3D val="0"/>
            <c:extLst>
              <c:ext xmlns:c16="http://schemas.microsoft.com/office/drawing/2014/chart" uri="{C3380CC4-5D6E-409C-BE32-E72D297353CC}">
                <c16:uniqueId val="{00000002-DF39-4615-A4C8-72A4CE3F7102}"/>
              </c:ext>
            </c:extLst>
          </c:dPt>
          <c:dPt>
            <c:idx val="2"/>
            <c:invertIfNegative val="0"/>
            <c:bubble3D val="0"/>
            <c:extLst>
              <c:ext xmlns:c16="http://schemas.microsoft.com/office/drawing/2014/chart" uri="{C3380CC4-5D6E-409C-BE32-E72D297353CC}">
                <c16:uniqueId val="{00000004-DF39-4615-A4C8-72A4CE3F7102}"/>
              </c:ext>
            </c:extLst>
          </c:dPt>
          <c:dPt>
            <c:idx val="3"/>
            <c:invertIfNegative val="0"/>
            <c:bubble3D val="0"/>
            <c:extLst>
              <c:ext xmlns:c16="http://schemas.microsoft.com/office/drawing/2014/chart" uri="{C3380CC4-5D6E-409C-BE32-E72D297353CC}">
                <c16:uniqueId val="{00000005-745B-47B2-A373-028140450597}"/>
              </c:ext>
            </c:extLst>
          </c:dPt>
          <c:dPt>
            <c:idx val="4"/>
            <c:invertIfNegative val="0"/>
            <c:bubble3D val="0"/>
            <c:spPr>
              <a:solidFill>
                <a:srgbClr val="08275D"/>
              </a:solidFill>
              <a:ln>
                <a:noFill/>
              </a:ln>
              <a:effectLst/>
            </c:spPr>
            <c:extLst>
              <c:ext xmlns:c16="http://schemas.microsoft.com/office/drawing/2014/chart" uri="{C3380CC4-5D6E-409C-BE32-E72D297353CC}">
                <c16:uniqueId val="{00000004-AF64-4AF4-9A13-882CD92DCBA4}"/>
              </c:ext>
            </c:extLst>
          </c:dPt>
          <c:dPt>
            <c:idx val="5"/>
            <c:invertIfNegative val="0"/>
            <c:bubble3D val="0"/>
            <c:spPr>
              <a:solidFill>
                <a:srgbClr val="08275D"/>
              </a:solidFill>
              <a:ln>
                <a:noFill/>
              </a:ln>
              <a:effectLst/>
            </c:spPr>
            <c:extLst>
              <c:ext xmlns:c16="http://schemas.microsoft.com/office/drawing/2014/chart" uri="{C3380CC4-5D6E-409C-BE32-E72D297353CC}">
                <c16:uniqueId val="{00000005-CB66-4946-9256-72944FEEE181}"/>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7-6D9B-4842-A8D6-4DFB7C5B786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4093.9224527388001</c:v>
                </c:pt>
                <c:pt idx="1">
                  <c:v>2971.9589878258998</c:v>
                </c:pt>
                <c:pt idx="2">
                  <c:v>3920.7887511652998</c:v>
                </c:pt>
                <c:pt idx="3">
                  <c:v>2304.2641508997999</c:v>
                </c:pt>
                <c:pt idx="4">
                  <c:v>2549.3041150608001</c:v>
                </c:pt>
                <c:pt idx="5">
                  <c:v>3919.6909761804</c:v>
                </c:pt>
                <c:pt idx="6">
                  <c:v>4393.3690784763003</c:v>
                </c:pt>
                <c:pt idx="7">
                  <c:v>4794.5996732208996</c:v>
                </c:pt>
                <c:pt idx="8">
                  <c:v>4255.9056148432001</c:v>
                </c:pt>
                <c:pt idx="9">
                  <c:v>2044.3144066248999</c:v>
                </c:pt>
                <c:pt idx="10">
                  <c:v>4585.5668703888996</c:v>
                </c:pt>
                <c:pt idx="11">
                  <c:v>6271.6721069462001</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zh-CN"/>
              <a:t>近一年大宗交易统计及折价率</a:t>
            </a:r>
          </a:p>
        </c:rich>
      </c:tx>
      <c:layout>
        <c:manualLayout>
          <c:xMode val="edge"/>
          <c:yMode val="edge"/>
          <c:x val="0.35282534785253056"/>
          <c:y val="2.3415695611725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7.5314179986158136E-2"/>
          <c:y val="0.16848066036992068"/>
          <c:w val="0.86817010111084447"/>
          <c:h val="0.6151421991043694"/>
        </c:manualLayout>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2021-07-30</c:v>
                </c:pt>
                <c:pt idx="1">
                  <c:v>2021-08-31</c:v>
                </c:pt>
                <c:pt idx="2">
                  <c:v>2021-09-30</c:v>
                </c:pt>
                <c:pt idx="3">
                  <c:v>2021-10-29</c:v>
                </c:pt>
                <c:pt idx="4">
                  <c:v>2021-11-30</c:v>
                </c:pt>
                <c:pt idx="5">
                  <c:v>2021-12-31</c:v>
                </c:pt>
                <c:pt idx="6">
                  <c:v>2022-01-28</c:v>
                </c:pt>
                <c:pt idx="7">
                  <c:v>2022-02-28</c:v>
                </c:pt>
                <c:pt idx="8">
                  <c:v>2022-03-31</c:v>
                </c:pt>
                <c:pt idx="9">
                  <c:v>2022-04-29</c:v>
                </c:pt>
                <c:pt idx="10">
                  <c:v>2022-05-31</c:v>
                </c:pt>
                <c:pt idx="11">
                  <c:v>2022-06-30</c:v>
                </c:pt>
                <c:pt idx="12">
                  <c:v>2022-07-29</c:v>
                </c:pt>
              </c:strCache>
            </c:strRef>
          </c:cat>
          <c:val>
            <c:numRef>
              <c:f>Sheet1!$B$2:$B$14</c:f>
              <c:numCache>
                <c:formatCode>0</c:formatCode>
                <c:ptCount val="13"/>
                <c:pt idx="0">
                  <c:v>671.50480300000004</c:v>
                </c:pt>
                <c:pt idx="1">
                  <c:v>685.14227699999992</c:v>
                </c:pt>
                <c:pt idx="2">
                  <c:v>773.08464700000002</c:v>
                </c:pt>
                <c:pt idx="3">
                  <c:v>395.818085</c:v>
                </c:pt>
                <c:pt idx="4">
                  <c:v>924.292056</c:v>
                </c:pt>
                <c:pt idx="5">
                  <c:v>1102.2162470000001</c:v>
                </c:pt>
                <c:pt idx="6">
                  <c:v>479.66324000000003</c:v>
                </c:pt>
                <c:pt idx="7">
                  <c:v>334.59879900000004</c:v>
                </c:pt>
                <c:pt idx="8">
                  <c:v>561.925073</c:v>
                </c:pt>
                <c:pt idx="9">
                  <c:v>288.91490800000003</c:v>
                </c:pt>
                <c:pt idx="10">
                  <c:v>465.46029699999997</c:v>
                </c:pt>
                <c:pt idx="11">
                  <c:v>714.844381</c:v>
                </c:pt>
                <c:pt idx="12">
                  <c:v>529.37787600000001</c:v>
                </c:pt>
              </c:numCache>
            </c:numRef>
          </c:val>
          <c:extLst>
            <c:ext xmlns:c16="http://schemas.microsoft.com/office/drawing/2014/chart" uri="{C3380CC4-5D6E-409C-BE32-E72D297353CC}">
              <c16:uniqueId val="{00000000-4907-401B-A464-9E0128D91B5C}"/>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strRef>
              <c:f>Sheet1!$A$2:$A$14</c:f>
              <c:strCache>
                <c:ptCount val="13"/>
                <c:pt idx="0">
                  <c:v>2021-07-30</c:v>
                </c:pt>
                <c:pt idx="1">
                  <c:v>2021-08-31</c:v>
                </c:pt>
                <c:pt idx="2">
                  <c:v>2021-09-30</c:v>
                </c:pt>
                <c:pt idx="3">
                  <c:v>2021-10-29</c:v>
                </c:pt>
                <c:pt idx="4">
                  <c:v>2021-11-30</c:v>
                </c:pt>
                <c:pt idx="5">
                  <c:v>2021-12-31</c:v>
                </c:pt>
                <c:pt idx="6">
                  <c:v>2022-01-28</c:v>
                </c:pt>
                <c:pt idx="7">
                  <c:v>2022-02-28</c:v>
                </c:pt>
                <c:pt idx="8">
                  <c:v>2022-03-31</c:v>
                </c:pt>
                <c:pt idx="9">
                  <c:v>2022-04-29</c:v>
                </c:pt>
                <c:pt idx="10">
                  <c:v>2022-05-31</c:v>
                </c:pt>
                <c:pt idx="11">
                  <c:v>2022-06-30</c:v>
                </c:pt>
                <c:pt idx="12">
                  <c:v>2022-07-29</c:v>
                </c:pt>
              </c:strCache>
            </c:strRef>
          </c:cat>
          <c:val>
            <c:numRef>
              <c:f>Sheet1!$C$2:$C$14</c:f>
              <c:numCache>
                <c:formatCode>#,##0.00</c:formatCode>
                <c:ptCount val="13"/>
                <c:pt idx="0">
                  <c:v>-3.5611107065459531</c:v>
                </c:pt>
                <c:pt idx="1">
                  <c:v>-3.9276411485870879</c:v>
                </c:pt>
                <c:pt idx="2">
                  <c:v>-6.168895672226645</c:v>
                </c:pt>
                <c:pt idx="3">
                  <c:v>-5.0579283322822244</c:v>
                </c:pt>
                <c:pt idx="4">
                  <c:v>-6.7290622729813769</c:v>
                </c:pt>
                <c:pt idx="5">
                  <c:v>-5.7481758870810262</c:v>
                </c:pt>
                <c:pt idx="6">
                  <c:v>-4.771063104666303</c:v>
                </c:pt>
                <c:pt idx="7">
                  <c:v>-4.1432738066471124</c:v>
                </c:pt>
                <c:pt idx="8">
                  <c:v>-3.843916225646399</c:v>
                </c:pt>
                <c:pt idx="9">
                  <c:v>-2.7381479700563669</c:v>
                </c:pt>
                <c:pt idx="10">
                  <c:v>-4.4270903054804434</c:v>
                </c:pt>
                <c:pt idx="11">
                  <c:v>-4.5085994756638872</c:v>
                </c:pt>
                <c:pt idx="12">
                  <c:v>-4.5848289684924897</c:v>
                </c:pt>
              </c:numCache>
            </c:numRef>
          </c:val>
          <c:smooth val="0"/>
          <c:extLst>
            <c:ext xmlns:c16="http://schemas.microsoft.com/office/drawing/2014/chart" uri="{C3380CC4-5D6E-409C-BE32-E72D297353CC}">
              <c16:uniqueId val="{00000001-4907-401B-A464-9E0128D91B5C}"/>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2472"/>
        <c:crosses val="autoZero"/>
        <c:auto val="0"/>
        <c:lblAlgn val="ctr"/>
        <c:lblOffset val="100"/>
        <c:noMultiLvlLbl val="0"/>
      </c:catAx>
      <c:valAx>
        <c:axId val="440882472"/>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4040"/>
        <c:crosses val="max"/>
        <c:crossBetween val="between"/>
      </c:valAx>
      <c:catAx>
        <c:axId val="440884040"/>
        <c:scaling>
          <c:orientation val="minMax"/>
        </c:scaling>
        <c:delete val="1"/>
        <c:axPos val="t"/>
        <c:numFmt formatCode="General" sourceLinked="1"/>
        <c:majorTickMark val="out"/>
        <c:minorTickMark val="none"/>
        <c:tickLblPos val="nextTo"/>
        <c:crossAx val="440888352"/>
        <c:crosses val="max"/>
        <c:auto val="1"/>
        <c:lblAlgn val="ctr"/>
        <c:lblOffset val="100"/>
        <c:noMultiLvlLbl val="1"/>
      </c:catAx>
      <c:spPr>
        <a:noFill/>
        <a:ln>
          <a:noFill/>
        </a:ln>
        <a:effectLst/>
      </c:spPr>
    </c:plotArea>
    <c:legend>
      <c:legendPos val="b"/>
      <c:layout>
        <c:manualLayout>
          <c:xMode val="edge"/>
          <c:yMode val="edge"/>
          <c:x val="0.74526797053594107"/>
          <c:y val="9.8160116222351906E-2"/>
          <c:w val="0.18873412205540008"/>
          <c:h val="0.13715636640323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'融资融券交易市场统计(同花顺统计)'!$A$19:$A$31</c:f>
              <c:strCache>
                <c:ptCount val="13"/>
                <c:pt idx="0">
                  <c:v>2021-07-30</c:v>
                </c:pt>
                <c:pt idx="1">
                  <c:v>2021-08-31</c:v>
                </c:pt>
                <c:pt idx="2">
                  <c:v>2021-09-30</c:v>
                </c:pt>
                <c:pt idx="3">
                  <c:v>2021-10-29</c:v>
                </c:pt>
                <c:pt idx="4">
                  <c:v>2021-11-30</c:v>
                </c:pt>
                <c:pt idx="5">
                  <c:v>2021-12-31</c:v>
                </c:pt>
                <c:pt idx="6">
                  <c:v>2022-01-28</c:v>
                </c:pt>
                <c:pt idx="7">
                  <c:v>2022-02-28</c:v>
                </c:pt>
                <c:pt idx="8">
                  <c:v>2022-03-31</c:v>
                </c:pt>
                <c:pt idx="9">
                  <c:v>2022-04-29</c:v>
                </c:pt>
                <c:pt idx="10">
                  <c:v>2022-05-31</c:v>
                </c:pt>
                <c:pt idx="11">
                  <c:v>2022-06-30</c:v>
                </c:pt>
                <c:pt idx="12">
                  <c:v>2022-07-29</c:v>
                </c:pt>
              </c:strCache>
            </c:strRef>
          </c:cat>
          <c:val>
            <c:numRef>
              <c:f>'融资融券交易市场统计(同花顺统计)'!$B$19:$B$31</c:f>
              <c:numCache>
                <c:formatCode>0.00</c:formatCode>
                <c:ptCount val="13"/>
                <c:pt idx="0">
                  <c:v>1.8031604587590002</c:v>
                </c:pt>
                <c:pt idx="1">
                  <c:v>1.8715702274880002</c:v>
                </c:pt>
                <c:pt idx="2">
                  <c:v>1.8415246040940001</c:v>
                </c:pt>
                <c:pt idx="3">
                  <c:v>1.846701337317</c:v>
                </c:pt>
                <c:pt idx="4">
                  <c:v>1.8526851969489999</c:v>
                </c:pt>
                <c:pt idx="5">
                  <c:v>1.8321911669010003</c:v>
                </c:pt>
                <c:pt idx="6">
                  <c:v>1.713210200774</c:v>
                </c:pt>
                <c:pt idx="7">
                  <c:v>1.7271601792329998</c:v>
                </c:pt>
                <c:pt idx="8">
                  <c:v>1.6728391403040002</c:v>
                </c:pt>
                <c:pt idx="9">
                  <c:v>1.5120421480569999</c:v>
                </c:pt>
                <c:pt idx="10">
                  <c:v>1.5226258444729999</c:v>
                </c:pt>
                <c:pt idx="11">
                  <c:v>1.603331345927</c:v>
                </c:pt>
                <c:pt idx="12">
                  <c:v>1.627471854375</c:v>
                </c:pt>
              </c:numCache>
            </c:numRef>
          </c:val>
          <c:smooth val="0"/>
          <c:extLst>
            <c:ext xmlns:c16="http://schemas.microsoft.com/office/drawing/2014/chart" uri="{C3380CC4-5D6E-409C-BE32-E72D297353CC}">
              <c16:uniqueId val="{00000000-16D5-4855-A731-9299A1D86D60}"/>
            </c:ext>
          </c:extLst>
        </c:ser>
        <c:dLbls>
          <c:showLegendKey val="0"/>
          <c:showVal val="0"/>
          <c:showCatName val="0"/>
          <c:showSerName val="0"/>
          <c:showPercent val="0"/>
          <c:showBubbleSize val="0"/>
        </c:dLbls>
        <c:smooth val="0"/>
        <c:axId val="1055338223"/>
        <c:axId val="1055329487"/>
      </c:lineChart>
      <c:catAx>
        <c:axId val="10553382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29487"/>
        <c:crosses val="autoZero"/>
        <c:auto val="1"/>
        <c:lblAlgn val="ctr"/>
        <c:lblOffset val="100"/>
        <c:noMultiLvlLbl val="1"/>
      </c:catAx>
      <c:valAx>
        <c:axId val="1055329487"/>
        <c:scaling>
          <c:orientation val="minMax"/>
          <c:min val="1.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38223"/>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2022/8/10</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2022/8/10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404040"/>
                </a:solidFill>
                <a:effectLst/>
                <a:latin typeface="Arial" panose="020B0604020202020204" pitchFamily="34" charset="0"/>
              </a:rPr>
              <a:t>唯一上涨豆粕，</a:t>
            </a:r>
            <a:r>
              <a:rPr lang="en-US" altLang="zh-CN" b="0" i="0" dirty="0">
                <a:solidFill>
                  <a:srgbClr val="404040"/>
                </a:solidFill>
                <a:effectLst/>
                <a:latin typeface="Arial" panose="020B0604020202020204" pitchFamily="34" charset="0"/>
              </a:rPr>
              <a:t>8</a:t>
            </a:r>
            <a:r>
              <a:rPr lang="zh-CN" altLang="en-US" b="0" i="0" dirty="0">
                <a:solidFill>
                  <a:srgbClr val="404040"/>
                </a:solidFill>
                <a:effectLst/>
                <a:latin typeface="Arial" panose="020B0604020202020204" pitchFamily="34" charset="0"/>
              </a:rPr>
              <a:t>月是美豆生长关键期，天气炒作仍是影响美豆走势的重要因素，因气象预报称</a:t>
            </a:r>
            <a:r>
              <a:rPr lang="en-US" altLang="zh-CN" b="0" i="0" dirty="0">
                <a:solidFill>
                  <a:srgbClr val="404040"/>
                </a:solidFill>
                <a:effectLst/>
                <a:latin typeface="Arial" panose="020B0604020202020204" pitchFamily="34" charset="0"/>
              </a:rPr>
              <a:t>8</a:t>
            </a:r>
            <a:r>
              <a:rPr lang="zh-CN" altLang="en-US" b="0" i="0" dirty="0">
                <a:solidFill>
                  <a:srgbClr val="404040"/>
                </a:solidFill>
                <a:effectLst/>
                <a:latin typeface="Arial" panose="020B0604020202020204" pitchFamily="34" charset="0"/>
              </a:rPr>
              <a:t>月晚些时候天气将变得炎热干燥，不利于正处于关键生长期的大豆生长，隔夜美豆上涨。</a:t>
            </a:r>
            <a:endParaRPr lang="en-US" altLang="zh-CN" b="0" i="0" dirty="0">
              <a:solidFill>
                <a:srgbClr val="404040"/>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33333"/>
                </a:solidFill>
                <a:effectLst/>
                <a:latin typeface="arial" panose="020B0604020202020204" pitchFamily="34" charset="0"/>
              </a:rPr>
              <a:t>目前纯碱厂家库存处于低位，</a:t>
            </a:r>
            <a:r>
              <a:rPr lang="en-US" altLang="zh-CN" b="0" i="0" dirty="0">
                <a:solidFill>
                  <a:srgbClr val="333333"/>
                </a:solidFill>
                <a:effectLst/>
                <a:latin typeface="arial" panose="020B0604020202020204" pitchFamily="34" charset="0"/>
              </a:rPr>
              <a:t>8</a:t>
            </a:r>
            <a:r>
              <a:rPr lang="zh-CN" altLang="en-US" b="0" i="0" dirty="0">
                <a:solidFill>
                  <a:srgbClr val="333333"/>
                </a:solidFill>
                <a:effectLst/>
                <a:latin typeface="arial" panose="020B0604020202020204" pitchFamily="34" charset="0"/>
              </a:rPr>
              <a:t>月份计划检修装置较多，现货价格相对偏强的情况下，盘面深跌空间较为有限。但下游玻璃现货价格仍偏弱，纯碱厂家库存持续增长，价格反弹面临较大压力。玻璃企业利润严重压缩的情况下，对原料纯碱的压价意向较强，市场负反馈仍在持续。</a:t>
            </a: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94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沪市招行</a:t>
            </a:r>
            <a:r>
              <a:rPr lang="en-US" altLang="zh-CN" dirty="0">
                <a:latin typeface="Arial" panose="020B0604020202020204" pitchFamily="34" charset="0"/>
              </a:rPr>
              <a:t>3</a:t>
            </a:r>
            <a:r>
              <a:rPr lang="zh-CN" altLang="en-US" dirty="0">
                <a:latin typeface="Arial" panose="020B0604020202020204" pitchFamily="34" charset="0"/>
              </a:rPr>
              <a:t>位，中移动上两位超过中石油</a:t>
            </a:r>
            <a:endParaRPr lang="en-US" altLang="zh-CN" dirty="0">
              <a:latin typeface="Arial" panose="020B0604020202020204" pitchFamily="34" charset="0"/>
            </a:endParaRPr>
          </a:p>
          <a:p>
            <a:r>
              <a:rPr lang="zh-CN" altLang="en-US" dirty="0">
                <a:latin typeface="Arial" panose="020B0604020202020204" pitchFamily="34" charset="0"/>
              </a:rPr>
              <a:t>就牧原继续上了两位，洋河超过金龙鱼进入前十</a:t>
            </a:r>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just"/>
            <a:r>
              <a:rPr lang="zh-CN" altLang="en-US" b="0" i="0" dirty="0">
                <a:solidFill>
                  <a:srgbClr val="2B2B2B"/>
                </a:solidFill>
                <a:effectLst/>
                <a:latin typeface="PingFangSC-Regular"/>
              </a:rPr>
              <a:t>特斯拉人形机器人带火了一家科创板公司。</a:t>
            </a:r>
            <a:r>
              <a:rPr lang="en-US" altLang="zh-CN" b="0" i="0" dirty="0">
                <a:solidFill>
                  <a:srgbClr val="2B2B2B"/>
                </a:solidFill>
                <a:effectLst/>
                <a:latin typeface="PingFangSC-Regular"/>
              </a:rPr>
              <a:t>4</a:t>
            </a:r>
            <a:r>
              <a:rPr lang="zh-CN" altLang="en-US" b="0" i="0" dirty="0">
                <a:solidFill>
                  <a:srgbClr val="2B2B2B"/>
                </a:solidFill>
                <a:effectLst/>
                <a:latin typeface="PingFangSC-Regular"/>
              </a:rPr>
              <a:t>月以来，江苏北人（</a:t>
            </a:r>
            <a:r>
              <a:rPr lang="en-US" altLang="zh-CN" b="0" i="0" dirty="0">
                <a:solidFill>
                  <a:srgbClr val="2B2B2B"/>
                </a:solidFill>
                <a:effectLst/>
                <a:latin typeface="PingFangSC-Regular"/>
              </a:rPr>
              <a:t>688218.SH</a:t>
            </a:r>
            <a:r>
              <a:rPr lang="zh-CN" altLang="en-US" b="0" i="0" dirty="0">
                <a:solidFill>
                  <a:srgbClr val="2B2B2B"/>
                </a:solidFill>
                <a:effectLst/>
                <a:latin typeface="PingFangSC-Regular"/>
              </a:rPr>
              <a:t>）从</a:t>
            </a:r>
            <a:r>
              <a:rPr lang="en-US" altLang="zh-CN" b="0" i="0" dirty="0">
                <a:solidFill>
                  <a:srgbClr val="2B2B2B"/>
                </a:solidFill>
                <a:effectLst/>
                <a:latin typeface="PingFangSC-Regular"/>
              </a:rPr>
              <a:t>10</a:t>
            </a:r>
            <a:r>
              <a:rPr lang="zh-CN" altLang="en-US" b="0" i="0" dirty="0">
                <a:solidFill>
                  <a:srgbClr val="2B2B2B"/>
                </a:solidFill>
                <a:effectLst/>
                <a:latin typeface="PingFangSC-Regular"/>
              </a:rPr>
              <a:t>元附近启动，仅用了三个月时间就上涨到了</a:t>
            </a:r>
            <a:r>
              <a:rPr lang="en-US" altLang="zh-CN" b="0" i="0" dirty="0">
                <a:solidFill>
                  <a:srgbClr val="2B2B2B"/>
                </a:solidFill>
                <a:effectLst/>
                <a:latin typeface="PingFangSC-Regular"/>
              </a:rPr>
              <a:t>41</a:t>
            </a:r>
            <a:r>
              <a:rPr lang="zh-CN" altLang="en-US" b="0" i="0" dirty="0">
                <a:solidFill>
                  <a:srgbClr val="2B2B2B"/>
                </a:solidFill>
                <a:effectLst/>
                <a:latin typeface="PingFangSC-Regular"/>
              </a:rPr>
              <a:t>元，涨幅超过了</a:t>
            </a:r>
            <a:r>
              <a:rPr lang="en-US" altLang="zh-CN" b="0" i="0" dirty="0">
                <a:solidFill>
                  <a:srgbClr val="2B2B2B"/>
                </a:solidFill>
                <a:effectLst/>
                <a:latin typeface="PingFangSC-Regular"/>
              </a:rPr>
              <a:t>300%</a:t>
            </a:r>
            <a:r>
              <a:rPr lang="zh-CN" altLang="en-US" b="0" i="0" dirty="0">
                <a:solidFill>
                  <a:srgbClr val="2B2B2B"/>
                </a:solidFill>
                <a:effectLst/>
                <a:latin typeface="PingFangSC-Regular"/>
              </a:rPr>
              <a:t>，堪称“大妖股”</a:t>
            </a:r>
          </a:p>
          <a:p>
            <a:pPr algn="l"/>
            <a:r>
              <a:rPr lang="zh-CN" altLang="en-US" b="0" i="0" dirty="0">
                <a:solidFill>
                  <a:srgbClr val="333333"/>
                </a:solidFill>
                <a:effectLst/>
                <a:latin typeface="Hiragino Sans GB"/>
              </a:rPr>
              <a:t>机器人概念大爆发中大力德百丈</a:t>
            </a:r>
            <a:endParaRPr lang="en-US" altLang="zh-CN" b="0" i="0" dirty="0">
              <a:solidFill>
                <a:srgbClr val="333333"/>
              </a:solidFill>
              <a:effectLst/>
              <a:latin typeface="Hiragino Sans G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A4A4A"/>
                </a:solidFill>
                <a:effectLst/>
                <a:latin typeface="Microsoft YaHei" panose="020B0503020204020204" pitchFamily="34" charset="-122"/>
                <a:ea typeface="Microsoft YaHei" panose="020B0503020204020204" pitchFamily="34" charset="-122"/>
              </a:rPr>
              <a:t>亏</a:t>
            </a:r>
            <a:r>
              <a:rPr lang="en-US" altLang="zh-CN" b="0" i="0" dirty="0">
                <a:solidFill>
                  <a:srgbClr val="4A4A4A"/>
                </a:solidFill>
                <a:effectLst/>
                <a:latin typeface="Microsoft YaHei" panose="020B0503020204020204" pitchFamily="34" charset="-122"/>
                <a:ea typeface="Microsoft YaHei" panose="020B0503020204020204" pitchFamily="34" charset="-122"/>
              </a:rPr>
              <a:t>4.2</a:t>
            </a:r>
            <a:r>
              <a:rPr lang="zh-CN" altLang="en-US" b="0" i="0" dirty="0">
                <a:solidFill>
                  <a:srgbClr val="4A4A4A"/>
                </a:solidFill>
                <a:effectLst/>
                <a:latin typeface="Microsoft YaHei" panose="020B0503020204020204" pitchFamily="34" charset="-122"/>
                <a:ea typeface="Microsoft YaHei" panose="020B0503020204020204" pitchFamily="34" charset="-122"/>
              </a:rPr>
              <a:t>亿却投资</a:t>
            </a:r>
            <a:r>
              <a:rPr lang="en-US" altLang="zh-CN" b="0" i="0" dirty="0">
                <a:solidFill>
                  <a:srgbClr val="4A4A4A"/>
                </a:solidFill>
                <a:effectLst/>
                <a:latin typeface="Microsoft YaHei" panose="020B0503020204020204" pitchFamily="34" charset="-122"/>
                <a:ea typeface="Microsoft YaHei" panose="020B0503020204020204" pitchFamily="34" charset="-122"/>
              </a:rPr>
              <a:t>60</a:t>
            </a:r>
            <a:r>
              <a:rPr lang="zh-CN" altLang="en-US" b="0" i="0" dirty="0">
                <a:solidFill>
                  <a:srgbClr val="4A4A4A"/>
                </a:solidFill>
                <a:effectLst/>
                <a:latin typeface="Microsoft YaHei" panose="020B0503020204020204" pitchFamily="34" charset="-122"/>
                <a:ea typeface="Microsoft YaHei" panose="020B0503020204020204" pitchFamily="34" charset="-122"/>
              </a:rPr>
              <a:t>亿进军锂电 宝明科技跨界豪赌惹争议</a:t>
            </a:r>
          </a:p>
          <a:p>
            <a:pPr algn="l"/>
            <a:r>
              <a:rPr lang="zh-CN" altLang="en-US" sz="1200" b="0" i="0" kern="1200" dirty="0">
                <a:solidFill>
                  <a:schemeClr val="tx1"/>
                </a:solidFill>
                <a:effectLst/>
                <a:latin typeface="+mn-lt"/>
                <a:ea typeface="+mn-ea"/>
                <a:cs typeface="+mn-cs"/>
              </a:rPr>
              <a:t>汉宇集团则涉及机器人概念，机器人概念板块自今年</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23</a:t>
            </a:r>
            <a:r>
              <a:rPr lang="zh-CN" altLang="en-US" sz="1200" b="0" i="0" kern="1200" dirty="0">
                <a:solidFill>
                  <a:schemeClr val="tx1"/>
                </a:solidFill>
                <a:effectLst/>
                <a:latin typeface="+mn-lt"/>
                <a:ea typeface="+mn-ea"/>
                <a:cs typeface="+mn-cs"/>
              </a:rPr>
              <a:t>日才被东方财富纳入板块列表</a:t>
            </a:r>
            <a:endParaRPr lang="en-US" altLang="zh-CN" sz="1200" b="0" i="0" kern="1200" dirty="0">
              <a:solidFill>
                <a:schemeClr val="tx1"/>
              </a:solidFill>
              <a:effectLst/>
              <a:latin typeface="+mn-lt"/>
              <a:ea typeface="+mn-ea"/>
              <a:cs typeface="+mn-cs"/>
            </a:endParaRPr>
          </a:p>
          <a:p>
            <a:pPr algn="l"/>
            <a:r>
              <a:rPr lang="zh-CN" altLang="en-US" b="0" i="0" dirty="0">
                <a:solidFill>
                  <a:srgbClr val="222222"/>
                </a:solidFill>
                <a:effectLst/>
                <a:latin typeface="PingFang SC"/>
              </a:rPr>
              <a:t>一体化压铸依然火热，春兴精工</a:t>
            </a:r>
            <a:r>
              <a:rPr lang="en-US" altLang="zh-CN" b="0" i="0" dirty="0">
                <a:solidFill>
                  <a:srgbClr val="222222"/>
                </a:solidFill>
                <a:effectLst/>
                <a:latin typeface="PingFang SC"/>
              </a:rPr>
              <a:t>18</a:t>
            </a:r>
            <a:r>
              <a:rPr lang="zh-CN" altLang="en-US" b="0" i="0" dirty="0">
                <a:solidFill>
                  <a:srgbClr val="222222"/>
                </a:solidFill>
                <a:effectLst/>
                <a:latin typeface="PingFang SC"/>
              </a:rPr>
              <a:t>天</a:t>
            </a:r>
            <a:r>
              <a:rPr lang="en-US" altLang="zh-CN" b="0" i="0" dirty="0">
                <a:solidFill>
                  <a:srgbClr val="222222"/>
                </a:solidFill>
                <a:effectLst/>
                <a:latin typeface="PingFang SC"/>
              </a:rPr>
              <a:t>9</a:t>
            </a:r>
            <a:r>
              <a:rPr lang="zh-CN" altLang="en-US" b="0" i="0" dirty="0">
                <a:solidFill>
                  <a:srgbClr val="222222"/>
                </a:solidFill>
                <a:effectLst/>
                <a:latin typeface="PingFang SC"/>
              </a:rPr>
              <a:t>板</a:t>
            </a:r>
            <a:r>
              <a:rPr lang="zh-CN" altLang="en-US" sz="1200" b="0" i="0" kern="1200" dirty="0">
                <a:solidFill>
                  <a:schemeClr val="tx1"/>
                </a:solidFill>
                <a:effectLst/>
                <a:latin typeface="+mn-lt"/>
                <a:ea typeface="+mn-ea"/>
                <a:cs typeface="+mn-cs"/>
              </a:rPr>
              <a:t>，半年报同比扭亏</a:t>
            </a:r>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sz="1200" b="0" i="0" u="none" kern="1200" dirty="0">
                <a:solidFill>
                  <a:srgbClr val="000000"/>
                </a:solidFill>
                <a:effectLst/>
                <a:latin typeface="+mn-lt"/>
                <a:ea typeface="Microsoft Yahei" panose="020B0503020204020204" pitchFamily="34" charset="-122"/>
                <a:cs typeface="+mn-cs"/>
              </a:rPr>
              <a:t>苏州龙杰连日闪崩，中报预亏引发杀跌，</a:t>
            </a:r>
            <a:r>
              <a:rPr lang="zh-CN" altLang="en-US" b="0" i="0" dirty="0">
                <a:solidFill>
                  <a:srgbClr val="222222"/>
                </a:solidFill>
                <a:effectLst/>
                <a:latin typeface="Arial" panose="020B0604020202020204" pitchFamily="34" charset="0"/>
              </a:rPr>
              <a:t>股东、董事和高管相继披露减持计划</a:t>
            </a:r>
            <a:endParaRPr lang="en-US" altLang="zh-CN" sz="1200" b="0" i="0" u="none" kern="1200" dirty="0">
              <a:solidFill>
                <a:srgbClr val="000000"/>
              </a:solidFill>
              <a:effectLst/>
              <a:latin typeface="+mn-lt"/>
              <a:ea typeface="Microsoft Yahei" panose="020B0503020204020204" pitchFamily="34" charset="-122"/>
              <a:cs typeface="+mn-cs"/>
            </a:endParaRPr>
          </a:p>
          <a:p>
            <a:r>
              <a:rPr lang="en-US" altLang="zh-CN" b="0" i="0" dirty="0">
                <a:solidFill>
                  <a:srgbClr val="333333"/>
                </a:solidFill>
                <a:effectLst/>
                <a:latin typeface="Arial" panose="020B0604020202020204" pitchFamily="34" charset="0"/>
              </a:rPr>
              <a:t>2020</a:t>
            </a:r>
            <a:r>
              <a:rPr lang="zh-CN" altLang="en-US" b="0" i="0" dirty="0">
                <a:solidFill>
                  <a:srgbClr val="333333"/>
                </a:solidFill>
                <a:effectLst/>
                <a:latin typeface="Arial" panose="020B0604020202020204" pitchFamily="34" charset="0"/>
              </a:rPr>
              <a:t>年开始，</a:t>
            </a:r>
            <a:r>
              <a:rPr lang="zh-CN" altLang="en-US" b="0" i="0" dirty="0">
                <a:solidFill>
                  <a:srgbClr val="F73131"/>
                </a:solidFill>
                <a:effectLst/>
                <a:latin typeface="Arial" panose="020B0604020202020204" pitchFamily="34" charset="0"/>
              </a:rPr>
              <a:t>兴民智通</a:t>
            </a:r>
            <a:r>
              <a:rPr lang="zh-CN" altLang="en-US" b="0" i="0" dirty="0">
                <a:solidFill>
                  <a:srgbClr val="333333"/>
                </a:solidFill>
                <a:effectLst/>
                <a:latin typeface="Arial" panose="020B0604020202020204" pitchFamily="34" charset="0"/>
              </a:rPr>
              <a:t>持续亏损。股价大涨</a:t>
            </a:r>
            <a:r>
              <a:rPr lang="zh-CN" altLang="en-US" b="0" i="0" dirty="0">
                <a:solidFill>
                  <a:srgbClr val="F73131"/>
                </a:solidFill>
                <a:effectLst/>
                <a:latin typeface="Arial" panose="020B0604020202020204" pitchFamily="34" charset="0"/>
              </a:rPr>
              <a:t>大跌</a:t>
            </a:r>
            <a:r>
              <a:rPr lang="zh-CN" altLang="en-US" b="0" i="0" dirty="0">
                <a:solidFill>
                  <a:srgbClr val="333333"/>
                </a:solidFill>
                <a:effectLst/>
                <a:latin typeface="Arial" panose="020B0604020202020204" pitchFamily="34" charset="0"/>
              </a:rPr>
              <a:t>主要由游资主导</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b="0" i="0" dirty="0">
                <a:solidFill>
                  <a:srgbClr val="333333"/>
                </a:solidFill>
                <a:effectLst/>
                <a:latin typeface="Arial" panose="020B0604020202020204" pitchFamily="34" charset="0"/>
              </a:rPr>
              <a:t>免税店概念股获利了结震荡下挫，</a:t>
            </a:r>
            <a:r>
              <a:rPr lang="zh-CN" altLang="en-US" b="0" i="0" dirty="0">
                <a:solidFill>
                  <a:srgbClr val="F73131"/>
                </a:solidFill>
                <a:effectLst/>
                <a:latin typeface="Arial" panose="020B0604020202020204" pitchFamily="34" charset="0"/>
              </a:rPr>
              <a:t>海汽集团</a:t>
            </a:r>
            <a:r>
              <a:rPr lang="zh-CN" altLang="en-US" b="0" i="0" dirty="0">
                <a:solidFill>
                  <a:srgbClr val="333333"/>
                </a:solidFill>
                <a:effectLst/>
                <a:latin typeface="Arial" panose="020B0604020202020204" pitchFamily="34" charset="0"/>
              </a:rPr>
              <a:t>跌停</a:t>
            </a:r>
            <a:endParaRPr lang="en-US" altLang="zh-CN"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B2B2B"/>
                </a:solidFill>
                <a:effectLst/>
                <a:latin typeface="PingFangSC-Regular"/>
              </a:rPr>
              <a:t>兴齐眼药旗下眼科医院宣布暂停网络销售阿托品</a:t>
            </a:r>
          </a:p>
          <a:p>
            <a:r>
              <a:rPr lang="zh-CN" altLang="en-US" b="0" i="0" dirty="0">
                <a:solidFill>
                  <a:srgbClr val="222222"/>
                </a:solidFill>
                <a:effectLst/>
                <a:latin typeface="Arial" panose="020B0604020202020204" pitchFamily="34" charset="0"/>
              </a:rPr>
              <a:t>坚朗五金在业绩发生惊天反转的情况下，股价下跌就是顺理成章的事情</a:t>
            </a:r>
            <a:endParaRPr lang="en-US" altLang="zh-CN" sz="1200" b="0" i="0" u="none" kern="1200" dirty="0">
              <a:solidFill>
                <a:srgbClr val="000000"/>
              </a:solidFill>
              <a:effectLst/>
              <a:latin typeface="+mn-lt"/>
              <a:ea typeface="Microsoft Yahei" panose="020B0503020204020204" pitchFamily="34" charset="-122"/>
              <a:cs typeface="+mn-cs"/>
            </a:endParaRPr>
          </a:p>
          <a:p>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爱旭股份光伏风口</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京泉华：新能源汽车零部件，华为特斯拉概念</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特力</a:t>
            </a:r>
            <a:r>
              <a:rPr lang="en-US" altLang="zh-CN" dirty="0"/>
              <a:t>A</a:t>
            </a:r>
            <a:r>
              <a:rPr lang="zh-CN" altLang="en-US" dirty="0"/>
              <a:t>：妖股本色</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213797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新来了一个</a:t>
            </a:r>
            <a:r>
              <a:rPr lang="en-US" altLang="zh-CN" dirty="0"/>
              <a:t>ST</a:t>
            </a:r>
            <a:r>
              <a:rPr lang="zh-CN" altLang="en-US" dirty="0"/>
              <a:t>大通</a:t>
            </a:r>
            <a:endParaRPr lang="en-US" altLang="zh-CN" dirty="0"/>
          </a:p>
        </p:txBody>
      </p:sp>
    </p:spTree>
    <p:extLst>
      <p:ext uri="{BB962C8B-B14F-4D97-AF65-F5344CB8AC3E}">
        <p14:creationId xmlns:p14="http://schemas.microsoft.com/office/powerpoint/2010/main" val="259373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亿利集团所持股份陷入诉讼，所持股份被质押并被动减持</a:t>
            </a:r>
            <a:endParaRPr lang="en-US" altLang="zh-CN" dirty="0"/>
          </a:p>
          <a:p>
            <a:r>
              <a:rPr lang="zh-CN" altLang="en-US" dirty="0"/>
              <a:t>迪欧家具个人资金需要</a:t>
            </a:r>
            <a:endParaRPr lang="en-US" altLang="zh-CN" dirty="0"/>
          </a:p>
          <a:p>
            <a:r>
              <a:rPr lang="zh-CN" altLang="en-US" dirty="0"/>
              <a:t>莱茵生物个人资金需求</a:t>
            </a:r>
            <a:endParaRPr lang="en-US" altLang="zh-CN" dirty="0"/>
          </a:p>
          <a:p>
            <a:r>
              <a:rPr lang="zh-CN" altLang="en-US" dirty="0"/>
              <a:t>科蓝软件自身生产经营需要</a:t>
            </a:r>
            <a:endParaRPr lang="en-US" altLang="zh-CN" dirty="0"/>
          </a:p>
          <a:p>
            <a:r>
              <a:rPr lang="zh-CN" altLang="en-US" dirty="0"/>
              <a:t>塞力斯生产经营</a:t>
            </a:r>
          </a:p>
        </p:txBody>
      </p:sp>
    </p:spTree>
    <p:extLst>
      <p:ext uri="{BB962C8B-B14F-4D97-AF65-F5344CB8AC3E}">
        <p14:creationId xmlns:p14="http://schemas.microsoft.com/office/powerpoint/2010/main" val="43356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5226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b="0" i="0" dirty="0">
                <a:solidFill>
                  <a:srgbClr val="333333"/>
                </a:solidFill>
                <a:effectLst/>
                <a:latin typeface="宋体" panose="02010600030101010101" pitchFamily="2" charset="-122"/>
                <a:ea typeface="宋体" panose="02010600030101010101" pitchFamily="2" charset="-122"/>
              </a:rPr>
              <a:t>（一）产需恢复加快</a:t>
            </a:r>
            <a:endParaRPr lang="en-US" altLang="zh-CN" b="0" i="0" dirty="0">
              <a:solidFill>
                <a:srgbClr val="333333"/>
              </a:solidFill>
              <a:effectLst/>
              <a:latin typeface="宋体" panose="02010600030101010101" pitchFamily="2" charset="-122"/>
              <a:ea typeface="宋体" panose="02010600030101010101" pitchFamily="2" charset="-122"/>
            </a:endParaRPr>
          </a:p>
          <a:p>
            <a:r>
              <a:rPr lang="zh-CN" altLang="en-US" sz="1800" b="0" i="0" dirty="0">
                <a:solidFill>
                  <a:srgbClr val="333333"/>
                </a:solidFill>
                <a:effectLst/>
                <a:latin typeface="宋体" panose="02010600030101010101" pitchFamily="2" charset="-122"/>
                <a:ea typeface="宋体" panose="02010600030101010101" pitchFamily="2" charset="-122"/>
              </a:rPr>
              <a:t>（二）大、中型企业</a:t>
            </a:r>
            <a:r>
              <a:rPr lang="en-US" altLang="zh-CN" sz="1800" b="0" i="0" dirty="0">
                <a:solidFill>
                  <a:srgbClr val="333333"/>
                </a:solidFill>
                <a:effectLst/>
                <a:latin typeface="宋体" panose="02010600030101010101" pitchFamily="2" charset="-122"/>
                <a:ea typeface="宋体" panose="02010600030101010101" pitchFamily="2" charset="-122"/>
              </a:rPr>
              <a:t>PMI</a:t>
            </a:r>
            <a:r>
              <a:rPr lang="zh-CN" altLang="en-US" sz="1800" b="0" i="0" dirty="0">
                <a:solidFill>
                  <a:srgbClr val="333333"/>
                </a:solidFill>
                <a:effectLst/>
                <a:latin typeface="宋体" panose="02010600030101010101" pitchFamily="2" charset="-122"/>
                <a:ea typeface="宋体" panose="02010600030101010101" pitchFamily="2" charset="-122"/>
              </a:rPr>
              <a:t>位于扩张区间</a:t>
            </a:r>
            <a:endParaRPr lang="en-US" altLang="zh-CN" sz="1800" b="0" i="0" dirty="0">
              <a:solidFill>
                <a:srgbClr val="333333"/>
              </a:solidFill>
              <a:effectLst/>
              <a:latin typeface="宋体" panose="02010600030101010101" pitchFamily="2" charset="-122"/>
              <a:ea typeface="宋体" panose="02010600030101010101" pitchFamily="2" charset="-122"/>
            </a:endParaRPr>
          </a:p>
          <a:p>
            <a:r>
              <a:rPr lang="zh-CN" altLang="en-US" b="0" i="0" dirty="0">
                <a:solidFill>
                  <a:srgbClr val="333333"/>
                </a:solidFill>
                <a:effectLst/>
                <a:latin typeface="宋体" panose="02010600030101010101" pitchFamily="2" charset="-122"/>
                <a:ea typeface="宋体" panose="02010600030101010101" pitchFamily="2" charset="-122"/>
              </a:rPr>
              <a:t>（三）高技术与装备制造业恢复加快</a:t>
            </a:r>
            <a:endParaRPr lang="en-US" altLang="zh-CN" sz="1800" b="0" i="0" dirty="0">
              <a:solidFill>
                <a:srgbClr val="333333"/>
              </a:solidFill>
              <a:effectLst/>
              <a:latin typeface="宋体" panose="02010600030101010101" pitchFamily="2" charset="-122"/>
              <a:ea typeface="宋体" panose="02010600030101010101" pitchFamily="2" charset="-122"/>
            </a:endParaRPr>
          </a:p>
          <a:p>
            <a:r>
              <a:rPr lang="zh-CN" altLang="en-US" b="0" i="0" dirty="0">
                <a:solidFill>
                  <a:srgbClr val="333333"/>
                </a:solidFill>
                <a:effectLst/>
                <a:latin typeface="宋体" panose="02010600030101010101" pitchFamily="2" charset="-122"/>
                <a:ea typeface="宋体" panose="02010600030101010101" pitchFamily="2" charset="-122"/>
              </a:rPr>
              <a:t>（四）企业预期有所改善</a:t>
            </a:r>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en-US" altLang="zh-CN" dirty="0">
                <a:latin typeface="Arial" panose="020B0604020202020204" pitchFamily="34" charset="0"/>
              </a:rPr>
              <a:t>6</a:t>
            </a:r>
            <a:r>
              <a:rPr lang="zh-CN" altLang="en-US" dirty="0">
                <a:latin typeface="Arial" panose="020B0604020202020204" pitchFamily="34" charset="0"/>
              </a:rPr>
              <a:t>月继续上行</a:t>
            </a:r>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66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2022/8/10</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2022/8/10</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dirty="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dirty="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4.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xml"/><Relationship Id="rId1" Type="http://schemas.openxmlformats.org/officeDocument/2006/relationships/themeOverride" Target="../theme/themeOverride10.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1.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5.xml"/><Relationship Id="rId1" Type="http://schemas.openxmlformats.org/officeDocument/2006/relationships/themeOverride" Target="../theme/themeOverride15.xml"/><Relationship Id="rId5" Type="http://schemas.openxmlformats.org/officeDocument/2006/relationships/chart" Target="../charts/chart1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4.xml"/><Relationship Id="rId1" Type="http://schemas.openxmlformats.org/officeDocument/2006/relationships/themeOverride" Target="../theme/themeOverride16.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chart" Target="../charts/chart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07</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1512241655"/>
              </p:ext>
            </p:extLst>
          </p:nvPr>
        </p:nvGraphicFramePr>
        <p:xfrm>
          <a:off x="298162"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357319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2022</a:t>
            </a:r>
            <a:r>
              <a:rPr lang="zh-CN" altLang="en-US" sz="2400" dirty="0">
                <a:solidFill>
                  <a:srgbClr val="000066"/>
                </a:solidFill>
                <a:latin typeface="微软雅黑" panose="020B0503020204020204" pitchFamily="34" charset="-122"/>
                <a:ea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619806" y="863599"/>
            <a:ext cx="4360982" cy="1683089"/>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2022</a:t>
            </a:r>
            <a:r>
              <a:rPr lang="zh-CN" altLang="en-US" dirty="0">
                <a:latin typeface=".萍方-简" panose="020B0400000000000000" pitchFamily="34" charset="-122"/>
                <a:ea typeface=".萍方-简" panose="020B0400000000000000" pitchFamily="34" charset="-122"/>
              </a:rPr>
              <a:t>年市场解禁市值</a:t>
            </a:r>
            <a:r>
              <a:rPr lang="en-US" altLang="zh-CN" b="1" dirty="0">
                <a:solidFill>
                  <a:srgbClr val="0076CB"/>
                </a:solidFill>
                <a:latin typeface=".萍方-简" panose="020B0400000000000000" pitchFamily="34" charset="-122"/>
                <a:ea typeface=".萍方-简" panose="020B0400000000000000" pitchFamily="34" charset="-122"/>
              </a:rPr>
              <a:t>4.61</a:t>
            </a:r>
            <a:r>
              <a:rPr lang="zh-CN" altLang="en-US" b="1" dirty="0">
                <a:solidFill>
                  <a:srgbClr val="0076CB"/>
                </a:solidFill>
                <a:latin typeface=".萍方-简" panose="020B0400000000000000" pitchFamily="34" charset="-122"/>
                <a:ea typeface=".萍方-简" panose="020B0400000000000000" pitchFamily="34" charset="-122"/>
              </a:rPr>
              <a:t>万亿元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7</a:t>
            </a:r>
            <a:r>
              <a:rPr lang="zh-CN" altLang="en-US" dirty="0">
                <a:latin typeface=".萍方-简" panose="020B0400000000000000" pitchFamily="34" charset="-122"/>
                <a:ea typeface=".萍方-简" panose="020B0400000000000000" pitchFamily="34" charset="-122"/>
              </a:rPr>
              <a:t>月市场解禁市值</a:t>
            </a:r>
            <a:r>
              <a:rPr lang="en-US" altLang="zh-CN" b="1" dirty="0">
                <a:solidFill>
                  <a:srgbClr val="0076CB"/>
                </a:solidFill>
                <a:latin typeface=".萍方-简" panose="020B0400000000000000" pitchFamily="34" charset="-122"/>
                <a:ea typeface=".萍方-简" panose="020B0400000000000000" pitchFamily="34" charset="-122"/>
              </a:rPr>
              <a:t>4393.37</a:t>
            </a:r>
            <a:r>
              <a:rPr lang="zh-CN" altLang="en-US" b="1" dirty="0">
                <a:solidFill>
                  <a:srgbClr val="0076CB"/>
                </a:solidFill>
                <a:latin typeface=".萍方-简" panose="020B0400000000000000" pitchFamily="34" charset="-122"/>
                <a:ea typeface=".萍方-简" panose="020B0400000000000000" pitchFamily="34" charset="-122"/>
              </a:rPr>
              <a:t>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zh-CN" altLang="en-US" dirty="0">
                <a:latin typeface=".萍方-简" panose="020B0400000000000000" pitchFamily="34" charset="-122"/>
                <a:ea typeface=".萍方-简" panose="020B0400000000000000" pitchFamily="34" charset="-122"/>
              </a:rPr>
              <a:t>环比继续</a:t>
            </a:r>
            <a:r>
              <a:rPr lang="zh-CN" altLang="en-US" b="1" dirty="0">
                <a:solidFill>
                  <a:srgbClr val="C00000"/>
                </a:solidFill>
                <a:latin typeface=".萍方-简" panose="020B0400000000000000" pitchFamily="34" charset="-122"/>
                <a:ea typeface=".萍方-简" panose="020B0400000000000000" pitchFamily="34" charset="-122"/>
              </a:rPr>
              <a:t>扩张</a:t>
            </a:r>
            <a:r>
              <a:rPr lang="zh-CN" altLang="en-US" b="1" dirty="0">
                <a:solidFill>
                  <a:srgbClr val="636946"/>
                </a:solidFill>
                <a:latin typeface=".萍方-简" panose="020B0400000000000000" pitchFamily="34" charset="-122"/>
                <a:ea typeface=".萍方-简" panose="020B0400000000000000" pitchFamily="34" charset="-122"/>
              </a:rPr>
              <a:t>，</a:t>
            </a:r>
            <a:r>
              <a:rPr lang="zh-CN" altLang="en-US" dirty="0">
                <a:latin typeface=".萍方-简" panose="020B0400000000000000" pitchFamily="34" charset="-122"/>
                <a:ea typeface=".萍方-简" panose="020B0400000000000000" pitchFamily="34" charset="-122"/>
              </a:rPr>
              <a:t>同比</a:t>
            </a:r>
            <a:r>
              <a:rPr lang="zh-CN" altLang="en-US" b="1" dirty="0">
                <a:solidFill>
                  <a:srgbClr val="C00000"/>
                </a:solidFill>
                <a:latin typeface=".萍方-简" panose="020B0400000000000000" pitchFamily="34" charset="-122"/>
                <a:ea typeface=".萍方-简" panose="020B0400000000000000" pitchFamily="34" charset="-122"/>
              </a:rPr>
              <a:t>增加</a:t>
            </a:r>
            <a:r>
              <a:rPr lang="en-US" altLang="zh-CN" dirty="0">
                <a:latin typeface=".萍方-简" panose="020B0400000000000000" pitchFamily="34" charset="-122"/>
                <a:ea typeface=".萍方-简" panose="020B0400000000000000" pitchFamily="34" charset="-122"/>
              </a:rPr>
              <a:t>2.59%</a:t>
            </a:r>
            <a:endParaRPr lang="zh-CN" altLang="en-US" dirty="0">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74523027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2353733" y="5165696"/>
            <a:ext cx="7145867" cy="1244315"/>
          </a:xfrm>
          <a:prstGeom prst="rect">
            <a:avLst/>
          </a:prstGeom>
          <a:noFill/>
          <a:ln w="9525">
            <a:noFill/>
            <a:miter lim="800000"/>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Tx/>
              <a:buSzTx/>
              <a:buFontTx/>
              <a:buNone/>
              <a:tabLst/>
              <a:defRPr/>
            </a:pPr>
            <a:r>
              <a:rPr lang="en-US" sz="2000" dirty="0">
                <a:latin typeface=".萍方-简" panose="020B0400000000000000" pitchFamily="34" charset="-122"/>
                <a:ea typeface=".萍方-简" panose="020B0400000000000000" pitchFamily="34" charset="-122"/>
              </a:rPr>
              <a:t>7</a:t>
            </a:r>
            <a:r>
              <a:rPr kumimoji="0" sz="2000" i="0" u="none" strike="noStrike" kern="1200" cap="none" spc="0" normalizeH="0" baseline="0" noProof="0" dirty="0" err="1">
                <a:ln>
                  <a:noFill/>
                </a:ln>
                <a:effectLst/>
                <a:uLnTx/>
                <a:uFillTx/>
                <a:latin typeface=".萍方-简" panose="020B0400000000000000" pitchFamily="34" charset="-122"/>
                <a:ea typeface=".萍方-简" panose="020B0400000000000000" pitchFamily="34" charset="-122"/>
              </a:rPr>
              <a:t>月大宗市场总成交额</a:t>
            </a: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 </a:t>
            </a:r>
            <a:r>
              <a:rPr kumimoji="0" lang="en-US" sz="20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529.38</a:t>
            </a:r>
            <a:r>
              <a:rPr lang="en-US" sz="2000" b="1" dirty="0">
                <a:solidFill>
                  <a:srgbClr val="0076CB"/>
                </a:solidFill>
                <a:latin typeface=".萍方-简" panose="020B0400000000000000" pitchFamily="34" charset="-122"/>
                <a:ea typeface=".萍方-简" panose="020B0400000000000000" pitchFamily="34" charset="-122"/>
              </a:rPr>
              <a:t> </a:t>
            </a:r>
            <a:r>
              <a:rPr kumimoji="0" sz="2000" b="1" i="0" u="none" strike="noStrike" kern="1200" cap="none" spc="0" normalizeH="0" baseline="0" noProof="0" dirty="0" err="1">
                <a:ln>
                  <a:noFill/>
                </a:ln>
                <a:solidFill>
                  <a:srgbClr val="0076CB"/>
                </a:solidFill>
                <a:effectLst/>
                <a:uLnTx/>
                <a:uFillTx/>
                <a:latin typeface=".萍方-简" panose="020B0400000000000000" pitchFamily="34" charset="-122"/>
                <a:ea typeface=".萍方-简" panose="020B0400000000000000" pitchFamily="34" charset="-122"/>
              </a:rPr>
              <a:t>亿元</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sym typeface="+mn-ea"/>
              </a:rPr>
              <a:t>较上月</a:t>
            </a:r>
            <a:r>
              <a:rPr lang="zh-CN" altLang="en-US" sz="2000" b="1" dirty="0">
                <a:solidFill>
                  <a:srgbClr val="007A37"/>
                </a:solidFill>
                <a:latin typeface=".萍方-简" panose="020B0400000000000000" pitchFamily="34" charset="-122"/>
                <a:ea typeface=".萍方-简" panose="020B0400000000000000" pitchFamily="34" charset="-122"/>
                <a:sym typeface="+mn-ea"/>
              </a:rPr>
              <a:t>减少</a:t>
            </a:r>
            <a:r>
              <a:rPr lang="en-US" altLang="zh-CN" sz="2000" b="1" dirty="0">
                <a:solidFill>
                  <a:srgbClr val="007A37"/>
                </a:solidFill>
                <a:latin typeface=".萍方-简" panose="020B0400000000000000" pitchFamily="34" charset="-122"/>
                <a:ea typeface=".萍方-简" panose="020B0400000000000000" pitchFamily="34" charset="-122"/>
                <a:sym typeface="+mn-ea"/>
              </a:rPr>
              <a:t>185.47 </a:t>
            </a:r>
            <a:r>
              <a:rPr lang="zh-CN" altLang="en-US" sz="2000" b="1" dirty="0">
                <a:solidFill>
                  <a:srgbClr val="007A37"/>
                </a:solidFill>
                <a:latin typeface=".萍方-简" panose="020B0400000000000000" pitchFamily="34" charset="-122"/>
                <a:ea typeface=".萍方-简" panose="020B0400000000000000" pitchFamily="34" charset="-122"/>
                <a:sym typeface="+mn-ea"/>
              </a:rPr>
              <a:t>亿元</a:t>
            </a:r>
            <a:endParaRPr lang="en-US" altLang="zh-CN" sz="2000" b="1" dirty="0">
              <a:solidFill>
                <a:srgbClr val="007A37"/>
              </a:solidFill>
              <a:latin typeface=".萍方-简" panose="020B0400000000000000" pitchFamily="34" charset="-122"/>
              <a:ea typeface=".萍方-简" panose="020B0400000000000000" pitchFamily="34" charset="-122"/>
            </a:endParaRPr>
          </a:p>
          <a:p>
            <a:pPr lvl="0" algn="dist" fontAlgn="base">
              <a:lnSpc>
                <a:spcPct val="200000"/>
              </a:lnSpc>
              <a:spcBef>
                <a:spcPct val="0"/>
              </a:spcBef>
              <a:spcAft>
                <a:spcPct val="0"/>
              </a:spcAft>
              <a:defRPr/>
            </a:pPr>
            <a:r>
              <a:rPr lang="en-US" altLang="zh-CN" sz="2000" dirty="0">
                <a:latin typeface=".萍方-简" panose="020B0400000000000000" pitchFamily="34" charset="-122"/>
                <a:ea typeface=".萍方-简" panose="020B0400000000000000" pitchFamily="34" charset="-122"/>
              </a:rPr>
              <a:t>7</a:t>
            </a:r>
            <a:r>
              <a:rPr lang="zh-CN" altLang="en-US" sz="2000" dirty="0">
                <a:latin typeface=".萍方-简" panose="020B0400000000000000" pitchFamily="34" charset="-122"/>
                <a:ea typeface=".萍方-简" panose="020B0400000000000000" pitchFamily="34" charset="-122"/>
              </a:rPr>
              <a:t>月大宗市场平均折价率 </a:t>
            </a:r>
            <a:r>
              <a:rPr lang="en-US" altLang="zh-CN" sz="2000" b="1" dirty="0">
                <a:solidFill>
                  <a:srgbClr val="0076CB"/>
                </a:solidFill>
                <a:latin typeface=".萍方-简" panose="020B0400000000000000" pitchFamily="34" charset="-122"/>
                <a:ea typeface=".萍方-简" panose="020B0400000000000000" pitchFamily="34" charset="-122"/>
              </a:rPr>
              <a:t>4.58%</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rPr>
              <a:t>较上月继续</a:t>
            </a:r>
            <a:r>
              <a:rPr lang="zh-CN" altLang="en-US" sz="2000" b="1" dirty="0">
                <a:solidFill>
                  <a:srgbClr val="007A37"/>
                </a:solidFill>
                <a:latin typeface=".萍方-简" panose="020B0400000000000000" pitchFamily="34" charset="-122"/>
                <a:ea typeface=".萍方-简" panose="020B0400000000000000" pitchFamily="34" charset="-122"/>
              </a:rPr>
              <a:t>下行 </a:t>
            </a:r>
            <a:r>
              <a:rPr lang="en-US" altLang="zh-CN" sz="2000" b="1" dirty="0">
                <a:solidFill>
                  <a:srgbClr val="007A37"/>
                </a:solidFill>
                <a:latin typeface=".萍方-简" panose="020B0400000000000000" pitchFamily="34" charset="-122"/>
                <a:ea typeface=".萍方-简" panose="020B0400000000000000" pitchFamily="34" charset="-122"/>
              </a:rPr>
              <a:t>0.08%</a:t>
            </a:r>
          </a:p>
        </p:txBody>
      </p:sp>
      <p:graphicFrame>
        <p:nvGraphicFramePr>
          <p:cNvPr id="4" name="图表 3"/>
          <p:cNvGraphicFramePr/>
          <p:nvPr>
            <p:extLst>
              <p:ext uri="{D42A27DB-BD31-4B8C-83A1-F6EECF244321}">
                <p14:modId xmlns:p14="http://schemas.microsoft.com/office/powerpoint/2010/main" val="3151626726"/>
              </p:ext>
            </p:extLst>
          </p:nvPr>
        </p:nvGraphicFramePr>
        <p:xfrm>
          <a:off x="731838" y="889000"/>
          <a:ext cx="10728325" cy="4174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8" name="文本框 7"/>
          <p:cNvSpPr txBox="1"/>
          <p:nvPr/>
        </p:nvSpPr>
        <p:spPr bwMode="auto">
          <a:xfrm>
            <a:off x="2485822" y="5584860"/>
            <a:ext cx="7220031" cy="782074"/>
          </a:xfrm>
          <a:prstGeom prst="rect">
            <a:avLst/>
          </a:prstGeom>
          <a:noFill/>
          <a:ln w="9525">
            <a:noFill/>
            <a:miter lim="800000"/>
          </a:ln>
        </p:spPr>
        <p:txBody>
          <a:bodyPr wrap="square" lIns="0" tIns="0" rIns="0" bIns="0" rtlCol="0">
            <a:spAutoFit/>
          </a:bodyPr>
          <a:lstStyle/>
          <a:p>
            <a:pPr marL="0" marR="0" lvl="0" algn="dist"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6</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1.60</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r>
              <a:rPr lang="zh-CN" altLang="en-US" b="1" dirty="0">
                <a:solidFill>
                  <a:srgbClr val="0076CB"/>
                </a:solidFill>
                <a:latin typeface="微软雅黑" panose="020B0503020204020204" pitchFamily="34" charset="-122"/>
                <a:ea typeface="微软雅黑" panose="020B0503020204020204" pitchFamily="34" charset="-122"/>
              </a:rPr>
              <a:t>，</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1.63</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algn="dist"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较上月底</a:t>
            </a:r>
            <a:r>
              <a:rPr kumimoji="0" lang="zh-CN" altLang="en-US"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rPr>
              <a:t>增加</a:t>
            </a:r>
            <a:r>
              <a:rPr lang="en-US" altLang="zh-CN" b="1" dirty="0">
                <a:solidFill>
                  <a:srgbClr val="C00000"/>
                </a:solidFill>
                <a:latin typeface="微软雅黑" panose="020B0503020204020204" pitchFamily="34" charset="-122"/>
                <a:ea typeface="微软雅黑" panose="020B0503020204020204" pitchFamily="34" charset="-122"/>
              </a:rPr>
              <a:t>241.41</a:t>
            </a:r>
            <a:r>
              <a:rPr lang="zh-CN" altLang="en-US" b="1" dirty="0">
                <a:solidFill>
                  <a:srgbClr val="C00000"/>
                </a:solidFill>
                <a:latin typeface="微软雅黑" panose="020B0503020204020204" pitchFamily="34" charset="-122"/>
                <a:ea typeface="微软雅黑" panose="020B0503020204020204" pitchFamily="34" charset="-122"/>
              </a:rPr>
              <a:t>亿元，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两融余额</a:t>
            </a:r>
            <a:r>
              <a:rPr lang="zh-CN" altLang="en-US" dirty="0">
                <a:solidFill>
                  <a:srgbClr val="000000"/>
                </a:solidFill>
                <a:latin typeface="微软雅黑" panose="020B0503020204020204" pitchFamily="34" charset="-122"/>
                <a:ea typeface="微软雅黑" panose="020B0503020204020204" pitchFamily="34" charset="-122"/>
              </a:rPr>
              <a:t>在</a:t>
            </a:r>
            <a:r>
              <a:rPr lang="en-US" altLang="zh-CN" dirty="0">
                <a:solidFill>
                  <a:srgbClr val="000000"/>
                </a:solidFill>
                <a:latin typeface="微软雅黑" panose="020B0503020204020204" pitchFamily="34" charset="-122"/>
                <a:ea typeface="微软雅黑" panose="020B0503020204020204" pitchFamily="34" charset="-122"/>
              </a:rPr>
              <a:t>7</a:t>
            </a:r>
            <a:r>
              <a:rPr lang="zh-CN" altLang="en-US" dirty="0">
                <a:solidFill>
                  <a:srgbClr val="000000"/>
                </a:solidFill>
                <a:latin typeface="微软雅黑" panose="020B0503020204020204" pitchFamily="34" charset="-122"/>
                <a:ea typeface="微软雅黑" panose="020B0503020204020204" pitchFamily="34" charset="-122"/>
              </a:rPr>
              <a:t>月继续上行</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55C32772-C97C-D777-8B80-E4E28224FACF}"/>
              </a:ext>
            </a:extLst>
          </p:cNvPr>
          <p:cNvGraphicFramePr>
            <a:graphicFrameLocks/>
          </p:cNvGraphicFramePr>
          <p:nvPr>
            <p:extLst>
              <p:ext uri="{D42A27DB-BD31-4B8C-83A1-F6EECF244321}">
                <p14:modId xmlns:p14="http://schemas.microsoft.com/office/powerpoint/2010/main" val="1326297918"/>
              </p:ext>
            </p:extLst>
          </p:nvPr>
        </p:nvGraphicFramePr>
        <p:xfrm>
          <a:off x="731837" y="1059904"/>
          <a:ext cx="10980796" cy="4384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36228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graphicFrame>
        <p:nvGraphicFramePr>
          <p:cNvPr id="13" name="图表 12"/>
          <p:cNvGraphicFramePr/>
          <p:nvPr>
            <p:extLst>
              <p:ext uri="{D42A27DB-BD31-4B8C-83A1-F6EECF244321}">
                <p14:modId xmlns:p14="http://schemas.microsoft.com/office/powerpoint/2010/main" val="1368566841"/>
              </p:ext>
            </p:extLst>
          </p:nvPr>
        </p:nvGraphicFramePr>
        <p:xfrm>
          <a:off x="740305" y="931335"/>
          <a:ext cx="10728325" cy="5460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2514211724"/>
              </p:ext>
            </p:extLst>
          </p:nvPr>
        </p:nvGraphicFramePr>
        <p:xfrm>
          <a:off x="731837" y="933450"/>
          <a:ext cx="10728325"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4044443048"/>
              </p:ext>
            </p:extLst>
          </p:nvPr>
        </p:nvGraphicFramePr>
        <p:xfrm>
          <a:off x="731836" y="3840230"/>
          <a:ext cx="10728325"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Microsoft YaHei UI" panose="020B0503020204020204" pitchFamily="34" charset="-122"/>
                <a:ea typeface="Microsoft YaHei UI" panose="020B0503020204020204" pitchFamily="34" charset="-122"/>
              </a:rPr>
              <a:t>7</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8" name="图表 7"/>
          <p:cNvGraphicFramePr/>
          <p:nvPr>
            <p:extLst>
              <p:ext uri="{D42A27DB-BD31-4B8C-83A1-F6EECF244321}">
                <p14:modId xmlns:p14="http://schemas.microsoft.com/office/powerpoint/2010/main" val="801717755"/>
              </p:ext>
            </p:extLst>
          </p:nvPr>
        </p:nvGraphicFramePr>
        <p:xfrm>
          <a:off x="230400" y="993792"/>
          <a:ext cx="11665113"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微软雅黑" panose="020B0503020204020204" pitchFamily="34" charset="-122"/>
                <a:ea typeface="微软雅黑" panose="020B0503020204020204" pitchFamily="34" charset="-122"/>
              </a:rPr>
              <a:t>7</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p:cNvGraphicFramePr/>
          <p:nvPr>
            <p:extLst>
              <p:ext uri="{D42A27DB-BD31-4B8C-83A1-F6EECF244321}">
                <p14:modId xmlns:p14="http://schemas.microsoft.com/office/powerpoint/2010/main" val="3036388571"/>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noProof="0" dirty="0">
                <a:solidFill>
                  <a:srgbClr val="000066"/>
                </a:solidFill>
                <a:latin typeface="微软雅黑" panose="020B0503020204020204" pitchFamily="34" charset="-122"/>
                <a:ea typeface="微软雅黑" panose="020B0503020204020204" pitchFamily="34" charset="-122"/>
              </a:rPr>
              <a:t>6</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7</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p:cNvGraphicFramePr/>
          <p:nvPr>
            <p:extLst>
              <p:ext uri="{D42A27DB-BD31-4B8C-83A1-F6EECF244321}">
                <p14:modId xmlns:p14="http://schemas.microsoft.com/office/powerpoint/2010/main" val="3437831700"/>
              </p:ext>
            </p:extLst>
          </p:nvPr>
        </p:nvGraphicFramePr>
        <p:xfrm>
          <a:off x="230400" y="915760"/>
          <a:ext cx="11720300"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222400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158898" y="967536"/>
            <a:ext cx="5356466" cy="2975814"/>
          </a:xfrm>
          <a:prstGeom prst="rect">
            <a:avLst/>
          </a:prstGeom>
          <a:noFill/>
          <a:ln>
            <a:noFill/>
          </a:ln>
        </p:spPr>
      </p:pic>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rPr>
              <a:t>7</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rPr>
              <a:t>——</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华仁药业</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731838" y="3950765"/>
            <a:ext cx="10728325" cy="2391809"/>
          </a:xfrm>
          <a:prstGeom prst="rect">
            <a:avLst/>
          </a:prstGeom>
          <a:noFill/>
          <a:ln w="9525">
            <a:noFill/>
            <a:miter lim="800000"/>
          </a:ln>
        </p:spPr>
        <p:txBody>
          <a:bodyPr wrap="square" rtlCol="0">
            <a:spAutoFit/>
          </a:bodyPr>
          <a:lstStyle/>
          <a:p>
            <a:pPr lvl="0" algn="ctr">
              <a:lnSpc>
                <a:spcPts val="2600"/>
              </a:lnSpc>
              <a:defRPr/>
            </a:pPr>
            <a:r>
              <a:rPr lang="zh-CN" altLang="en-US" sz="1600" b="1" dirty="0">
                <a:solidFill>
                  <a:srgbClr val="000000"/>
                </a:solidFill>
                <a:latin typeface="微软雅黑" panose="020B0503020204020204" pitchFamily="34" charset="-122"/>
                <a:ea typeface="微软雅黑" panose="020B0503020204020204" pitchFamily="34" charset="-122"/>
              </a:rPr>
              <a:t>猴痘概念炒作卷土重来</a:t>
            </a:r>
            <a:endParaRPr lang="en-US" altLang="zh-CN" sz="1600" b="1" dirty="0">
              <a:solidFill>
                <a:srgbClr val="000000"/>
              </a:solidFill>
              <a:latin typeface="微软雅黑" panose="020B0503020204020204" pitchFamily="34" charset="-122"/>
              <a:ea typeface="微软雅黑" panose="020B0503020204020204" pitchFamily="34" charset="-122"/>
            </a:endParaRPr>
          </a:p>
          <a:p>
            <a:pPr lvl="0" indent="457200" algn="just">
              <a:lnSpc>
                <a:spcPts val="2600"/>
              </a:lnSpc>
              <a:defRPr/>
            </a:pPr>
            <a:r>
              <a:rPr lang="zh-CN" altLang="en-US" sz="1600" dirty="0">
                <a:solidFill>
                  <a:srgbClr val="000000"/>
                </a:solidFill>
                <a:latin typeface="微软雅黑" panose="020B0503020204020204" pitchFamily="34" charset="-122"/>
                <a:ea typeface="微软雅黑" panose="020B0503020204020204" pitchFamily="34" charset="-122"/>
              </a:rPr>
              <a:t>从市值来看，华仁药业长期徘徊在低位，大幅落后于同期的市场和行业表现。近期，受益于猴痘概念的炒作，华仁药业市值增长明显，但炒作来也匆匆去也匆匆，结合价值端情况来看，公司市值短期拉升恐难以持续。</a:t>
            </a:r>
          </a:p>
          <a:p>
            <a:pPr lvl="0" indent="457200" algn="just">
              <a:lnSpc>
                <a:spcPts val="2600"/>
              </a:lnSpc>
              <a:defRPr/>
            </a:pPr>
            <a:r>
              <a:rPr lang="zh-CN" altLang="en-US" sz="1600" dirty="0">
                <a:solidFill>
                  <a:srgbClr val="000000"/>
                </a:solidFill>
                <a:latin typeface="微软雅黑" panose="020B0503020204020204" pitchFamily="34" charset="-122"/>
                <a:ea typeface="微软雅黑" panose="020B0503020204020204" pitchFamily="34" charset="-122"/>
              </a:rPr>
              <a:t>从内在价值来看，华仁药业</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年以来业绩增长有了较明显改善，转型效果初显，但盈利表现逐步向好的背后，公司现金流状况却不容乐观，可谓成长性与风险性共存。</a:t>
            </a:r>
          </a:p>
          <a:p>
            <a:pPr lvl="0" indent="457200" algn="just">
              <a:lnSpc>
                <a:spcPts val="2600"/>
              </a:lnSpc>
              <a:defRPr/>
            </a:pPr>
            <a:r>
              <a:rPr lang="zh-CN" altLang="en-US" sz="1600" dirty="0">
                <a:solidFill>
                  <a:srgbClr val="000000"/>
                </a:solidFill>
                <a:latin typeface="微软雅黑" panose="020B0503020204020204" pitchFamily="34" charset="-122"/>
                <a:ea typeface="微软雅黑" panose="020B0503020204020204" pitchFamily="34" charset="-122"/>
              </a:rPr>
              <a:t>对于近期炒作的猴痘核酸检测，公司回应称相关试剂盒尚处于市场开发阶段。尽管目前国内已有多家企业布局猴痘市场，但国内市场前景如何仍难有定数。对于猴痘概念股在资本市场的表现，投资者需保持警惕。</a:t>
            </a:r>
          </a:p>
        </p:txBody>
      </p:sp>
      <p:graphicFrame>
        <p:nvGraphicFramePr>
          <p:cNvPr id="3" name="图表 2">
            <a:extLst>
              <a:ext uri="{FF2B5EF4-FFF2-40B4-BE49-F238E27FC236}">
                <a16:creationId xmlns:a16="http://schemas.microsoft.com/office/drawing/2014/main" id="{B872CD32-2DAE-E6E7-25BE-F63484D1AD53}"/>
              </a:ext>
            </a:extLst>
          </p:cNvPr>
          <p:cNvGraphicFramePr>
            <a:graphicFrameLocks/>
          </p:cNvGraphicFramePr>
          <p:nvPr>
            <p:extLst>
              <p:ext uri="{D42A27DB-BD31-4B8C-83A1-F6EECF244321}">
                <p14:modId xmlns:p14="http://schemas.microsoft.com/office/powerpoint/2010/main" val="2977511909"/>
              </p:ext>
            </p:extLst>
          </p:nvPr>
        </p:nvGraphicFramePr>
        <p:xfrm>
          <a:off x="731838" y="933450"/>
          <a:ext cx="5364162" cy="2990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1906658250"/>
              </p:ext>
            </p:extLst>
          </p:nvPr>
        </p:nvGraphicFramePr>
        <p:xfrm>
          <a:off x="731838" y="975139"/>
          <a:ext cx="10728325" cy="5387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7</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545191" y="971550"/>
            <a:ext cx="914972" cy="246221"/>
          </a:xfrm>
          <a:prstGeom prst="rect">
            <a:avLst/>
          </a:prstGeom>
          <a:noFill/>
          <a:ln w="9525">
            <a:noFill/>
            <a:miter lim="800000"/>
          </a:ln>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583979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409944" y="3312948"/>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展望</a:t>
            </a:r>
          </a:p>
        </p:txBody>
      </p:sp>
      <p:sp>
        <p:nvSpPr>
          <p:cNvPr id="14" name="文本框 13"/>
          <p:cNvSpPr txBox="1"/>
          <p:nvPr/>
        </p:nvSpPr>
        <p:spPr>
          <a:xfrm>
            <a:off x="3631593" y="3236004"/>
            <a:ext cx="61028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萍方-简" panose="020B0400000000000000" pitchFamily="34" charset="-122"/>
                <a:ea typeface=".萍方-简" panose="020B0400000000000000" pitchFamily="34" charset="-122"/>
              </a:rPr>
              <a:t>7</a:t>
            </a:r>
            <a:r>
              <a:rPr lang="zh-CN" altLang="en-US" sz="2400" dirty="0">
                <a:solidFill>
                  <a:prstClr val="black"/>
                </a:solidFill>
                <a:latin typeface=".萍方-简" panose="020B0400000000000000" pitchFamily="34" charset="-122"/>
                <a:ea typeface=".萍方-简" panose="020B0400000000000000" pitchFamily="34" charset="-122"/>
              </a:rPr>
              <a:t>月市场震荡回落，创业板指跌近</a:t>
            </a:r>
            <a:r>
              <a:rPr lang="en-US" altLang="zh-CN" sz="2400" dirty="0">
                <a:solidFill>
                  <a:prstClr val="black"/>
                </a:solidFill>
                <a:latin typeface=".萍方-简" panose="020B0400000000000000" pitchFamily="34" charset="-122"/>
                <a:ea typeface=".萍方-简" panose="020B0400000000000000" pitchFamily="34" charset="-122"/>
              </a:rPr>
              <a:t>5%</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endParaRPr>
          </a:p>
        </p:txBody>
      </p:sp>
      <p:sp>
        <p:nvSpPr>
          <p:cNvPr id="15" name="文本框 14"/>
          <p:cNvSpPr txBox="1"/>
          <p:nvPr/>
        </p:nvSpPr>
        <p:spPr>
          <a:xfrm>
            <a:off x="3631593" y="4316004"/>
            <a:ext cx="611883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萍方-简" panose="020B0400000000000000" pitchFamily="34" charset="-122"/>
                <a:ea typeface=".萍方-简" panose="020B0400000000000000" pitchFamily="34" charset="-122"/>
                <a:sym typeface="+mn-ea"/>
              </a:rPr>
              <a:t>多因素制约下，短期弱势震荡格局或将延续。</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sym typeface="+mn-ea"/>
            </a:endParaRP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57517"/>
            <a:ext cx="617598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政策刺激效果</a:t>
            </a:r>
            <a:r>
              <a:rPr lang="zh-CN" altLang="en-US" sz="2400" dirty="0">
                <a:solidFill>
                  <a:prstClr val="black"/>
                </a:solidFill>
                <a:latin typeface=".萍方-简" panose="020B0400000000000000" pitchFamily="34" charset="-122"/>
                <a:ea typeface=".萍方-简" panose="020B0400000000000000" pitchFamily="34" charset="-122"/>
              </a:rPr>
              <a:t>有限</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，宏观经济数据回落</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7</a:t>
            </a:r>
            <a:r>
              <a:rPr lang="zh-CN" altLang="en-US" sz="2400" dirty="0">
                <a:solidFill>
                  <a:srgbClr val="000066"/>
                </a:solidFill>
                <a:latin typeface="微软雅黑" panose="020B0503020204020204" pitchFamily="34" charset="-122"/>
                <a:ea typeface="微软雅黑" panose="020B0503020204020204" pitchFamily="34" charset="-122"/>
              </a:rPr>
              <a:t>月第一大股东累计质押数占持股比例变化</a:t>
            </a:r>
          </a:p>
        </p:txBody>
      </p:sp>
      <p:graphicFrame>
        <p:nvGraphicFramePr>
          <p:cNvPr id="7" name="图表 6">
            <a:extLst>
              <a:ext uri="{FF2B5EF4-FFF2-40B4-BE49-F238E27FC236}">
                <a16:creationId xmlns:a16="http://schemas.microsoft.com/office/drawing/2014/main" id="{C4159648-F974-44E6-A778-2FE9471D9EA6}"/>
              </a:ext>
            </a:extLst>
          </p:cNvPr>
          <p:cNvGraphicFramePr/>
          <p:nvPr>
            <p:extLst>
              <p:ext uri="{D42A27DB-BD31-4B8C-83A1-F6EECF244321}">
                <p14:modId xmlns:p14="http://schemas.microsoft.com/office/powerpoint/2010/main" val="3577587308"/>
              </p:ext>
            </p:extLst>
          </p:nvPr>
        </p:nvGraphicFramePr>
        <p:xfrm>
          <a:off x="0" y="1176965"/>
          <a:ext cx="6267450" cy="489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A75528A8-53B5-40C6-9985-4C73DA5BB084}"/>
              </a:ext>
            </a:extLst>
          </p:cNvPr>
          <p:cNvGraphicFramePr/>
          <p:nvPr>
            <p:extLst>
              <p:ext uri="{D42A27DB-BD31-4B8C-83A1-F6EECF244321}">
                <p14:modId xmlns:p14="http://schemas.microsoft.com/office/powerpoint/2010/main" val="1681253298"/>
              </p:ext>
            </p:extLst>
          </p:nvPr>
        </p:nvGraphicFramePr>
        <p:xfrm>
          <a:off x="5924550" y="1133475"/>
          <a:ext cx="6267450" cy="497205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3"/>
          <a:stretch>
            <a:fillRect/>
          </a:stretch>
        </p:blipFill>
        <p:spPr>
          <a:xfrm>
            <a:off x="4463999" y="3079500"/>
            <a:ext cx="1632001" cy="540000"/>
          </a:xfrm>
          <a:prstGeom prst="rect">
            <a:avLst/>
          </a:prstGeom>
        </p:spPr>
      </p:pic>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4"/>
          <a:stretch>
            <a:fillRect/>
          </a:stretch>
        </p:blipFill>
        <p:spPr>
          <a:xfrm>
            <a:off x="4261851" y="3619500"/>
            <a:ext cx="1834149" cy="540000"/>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5"/>
          <a:stretch>
            <a:fillRect/>
          </a:stretch>
        </p:blipFill>
        <p:spPr>
          <a:xfrm>
            <a:off x="6095999" y="3619499"/>
            <a:ext cx="1325855" cy="540000"/>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6"/>
          <a:stretch>
            <a:fillRect/>
          </a:stretch>
        </p:blipFill>
        <p:spPr>
          <a:xfrm>
            <a:off x="6096000" y="3079500"/>
            <a:ext cx="1288549" cy="540000"/>
          </a:xfrm>
          <a:prstGeom prst="rect">
            <a:avLst/>
          </a:prstGeom>
        </p:spPr>
      </p:pic>
      <p:sp>
        <p:nvSpPr>
          <p:cNvPr id="7" name="对话气泡: 圆角矩形 6"/>
          <p:cNvSpPr/>
          <p:nvPr/>
        </p:nvSpPr>
        <p:spPr bwMode="auto">
          <a:xfrm>
            <a:off x="405765" y="1182423"/>
            <a:ext cx="5537835" cy="1840178"/>
          </a:xfrm>
          <a:prstGeom prst="wedgeRoundRectCallout">
            <a:avLst>
              <a:gd name="adj1" fmla="val 36722"/>
              <a:gd name="adj2" fmla="val 56157"/>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510540" y="1203287"/>
            <a:ext cx="5344160" cy="1866280"/>
          </a:xfrm>
          <a:prstGeom prst="rect">
            <a:avLst/>
          </a:prstGeom>
          <a:noFill/>
        </p:spPr>
        <p:txBody>
          <a:bodyPr wrap="square" rtlCol="0">
            <a:spAutoFit/>
          </a:bodyPr>
          <a:lstStyle/>
          <a:p>
            <a:pPr lvl="0" algn="just">
              <a:lnSpc>
                <a:spcPts val="2000"/>
              </a:lnSpc>
              <a:defRPr/>
            </a:pP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000000"/>
                </a:solidFill>
                <a:latin typeface="微软雅黑" panose="020B0503020204020204" pitchFamily="34" charset="-122"/>
                <a:ea typeface="微软雅黑" panose="020B0503020204020204" pitchFamily="34" charset="-122"/>
              </a:rPr>
              <a:t>月，</a:t>
            </a:r>
            <a:r>
              <a:rPr lang="en-US" altLang="zh-CN" sz="1400" b="0" i="0" dirty="0">
                <a:solidFill>
                  <a:srgbClr val="000000"/>
                </a:solidFill>
                <a:effectLst/>
                <a:latin typeface="Microsoft YaHei" panose="020B0503020204020204" pitchFamily="34" charset="-122"/>
                <a:ea typeface="Microsoft YaHei" panose="020B0503020204020204" pitchFamily="34" charset="-122"/>
              </a:rPr>
              <a:t> A</a:t>
            </a:r>
            <a:r>
              <a:rPr lang="zh-CN" altLang="en-US" sz="1400" b="0" i="0" dirty="0">
                <a:solidFill>
                  <a:srgbClr val="000000"/>
                </a:solidFill>
                <a:effectLst/>
                <a:latin typeface="Microsoft YaHei" panose="020B0503020204020204" pitchFamily="34" charset="-122"/>
                <a:ea typeface="Microsoft YaHei" panose="020B0503020204020204" pitchFamily="34" charset="-122"/>
              </a:rPr>
              <a:t>股将在五个方面形成新平衡，</a:t>
            </a:r>
            <a:r>
              <a:rPr lang="zh-CN" altLang="en-US" sz="1400" dirty="0">
                <a:solidFill>
                  <a:srgbClr val="000000"/>
                </a:solidFill>
                <a:latin typeface="微软雅黑" panose="020B0503020204020204" pitchFamily="34" charset="-122"/>
                <a:ea typeface="微软雅黑" panose="020B0503020204020204" pitchFamily="34" charset="-122"/>
              </a:rPr>
              <a:t>随着政策预期校正、盈利预期修正、海外衰退渐进、机构仓位调整，</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股将延续</a:t>
            </a: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月以来的高波动状态，密集的内外政策舆情近期已集中落地，</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股中报披露也已进入下半场，当前市场预期比较紊乱，短期缺乏共识。</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：建议关注成长制造的细分领域，政策催化的主题，以及估值修复的医药。</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r>
              <a:rPr lang="en-US" altLang="zh-CN" sz="1400" b="1" dirty="0">
                <a:solidFill>
                  <a:srgbClr val="000000"/>
                </a:solidFill>
                <a:latin typeface="微软雅黑" panose="020B0503020204020204" pitchFamily="34" charset="-122"/>
                <a:ea typeface="微软雅黑" panose="020B0503020204020204" pitchFamily="34" charset="-122"/>
              </a:rPr>
              <a:t>6</a:t>
            </a:r>
            <a:r>
              <a:rPr lang="zh-CN" altLang="en-US" sz="1400" b="1" dirty="0">
                <a:solidFill>
                  <a:srgbClr val="000000"/>
                </a:solidFill>
                <a:latin typeface="微软雅黑" panose="020B0503020204020204" pitchFamily="34" charset="-122"/>
                <a:ea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rPr>
              <a:t> 7</a:t>
            </a:r>
            <a:r>
              <a:rPr lang="zh-CN" altLang="en-US" sz="1400" b="1" dirty="0">
                <a:solidFill>
                  <a:srgbClr val="000000"/>
                </a:solidFill>
                <a:latin typeface="微软雅黑" panose="020B0503020204020204" pitchFamily="34" charset="-122"/>
                <a:ea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37" name="对话气泡: 圆角矩形 36"/>
          <p:cNvSpPr/>
          <p:nvPr/>
        </p:nvSpPr>
        <p:spPr bwMode="auto">
          <a:xfrm>
            <a:off x="6096000" y="1143000"/>
            <a:ext cx="5536800" cy="1838195"/>
          </a:xfrm>
          <a:prstGeom prst="wedgeRoundRectCallout">
            <a:avLst>
              <a:gd name="adj1" fmla="val -37090"/>
              <a:gd name="adj2" fmla="val 60337"/>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6070389" y="4246545"/>
            <a:ext cx="5536800" cy="1980000"/>
          </a:xfrm>
          <a:prstGeom prst="wedgeRoundRectCallout">
            <a:avLst>
              <a:gd name="adj1" fmla="val -34620"/>
              <a:gd name="adj2" fmla="val -55613"/>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329565" y="4274641"/>
            <a:ext cx="5536800" cy="1980000"/>
          </a:xfrm>
          <a:prstGeom prst="wedgeRoundRectCallout">
            <a:avLst>
              <a:gd name="adj1" fmla="val 38270"/>
              <a:gd name="adj2" fmla="val -55286"/>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6070389" y="4266154"/>
            <a:ext cx="5536800" cy="1978490"/>
          </a:xfrm>
          <a:prstGeom prst="rect">
            <a:avLst/>
          </a:prstGeom>
          <a:noFill/>
        </p:spPr>
        <p:txBody>
          <a:bodyPr wrap="square" rtlCol="0">
            <a:spAutoFit/>
          </a:bodyPr>
          <a:lstStyle>
            <a:defPPr>
              <a:defRPr lang="en-US"/>
            </a:defPPr>
            <a:lvl1pPr>
              <a:defRPr sz="1800" b="1">
                <a:latin typeface="+mn-ea"/>
                <a:ea typeface="+mn-ea"/>
              </a:defRPr>
            </a:lvl1pPr>
          </a:lstStyle>
          <a:p>
            <a:pPr lvl="0" algn="just">
              <a:lnSpc>
                <a:spcPts val="2500"/>
              </a:lnSpc>
              <a:defRPr/>
            </a:pPr>
            <a:r>
              <a:rPr lang="en-US" altLang="zh-CN" sz="1400" b="0" dirty="0">
                <a:solidFill>
                  <a:srgbClr val="000000"/>
                </a:solidFill>
                <a:latin typeface="微软雅黑" panose="020B0503020204020204" pitchFamily="34" charset="-122"/>
                <a:ea typeface="微软雅黑" panose="020B0503020204020204" pitchFamily="34" charset="-122"/>
              </a:rPr>
              <a:t>7</a:t>
            </a:r>
            <a:r>
              <a:rPr lang="zh-CN" altLang="en-US" sz="1400" b="0" dirty="0">
                <a:solidFill>
                  <a:srgbClr val="000000"/>
                </a:solidFill>
                <a:latin typeface="微软雅黑" panose="020B0503020204020204" pitchFamily="34" charset="-122"/>
                <a:ea typeface="微软雅黑" panose="020B0503020204020204" pitchFamily="34" charset="-122"/>
              </a:rPr>
              <a:t>月以来在内外部市场环境影响下，</a:t>
            </a:r>
            <a:r>
              <a:rPr lang="en-US" altLang="zh-CN" sz="1400" b="0" dirty="0">
                <a:solidFill>
                  <a:srgbClr val="000000"/>
                </a:solidFill>
                <a:latin typeface="微软雅黑" panose="020B0503020204020204" pitchFamily="34" charset="-122"/>
                <a:ea typeface="微软雅黑" panose="020B0503020204020204" pitchFamily="34" charset="-122"/>
              </a:rPr>
              <a:t>A</a:t>
            </a:r>
            <a:r>
              <a:rPr lang="zh-CN" altLang="en-US" sz="1400" b="0" dirty="0">
                <a:solidFill>
                  <a:srgbClr val="000000"/>
                </a:solidFill>
                <a:latin typeface="微软雅黑" panose="020B0503020204020204" pitchFamily="34" charset="-122"/>
                <a:ea typeface="微软雅黑" panose="020B0503020204020204" pitchFamily="34" charset="-122"/>
              </a:rPr>
              <a:t>股逐渐从单边反弹，过渡到双向波动、整体趋弱的态势。多因素共同作用下，中国市场取得绝对收益可能会面临一定挑战。往后看，下半年市场取得明显绝对收益仍有一定挑战，要注意把握市场节奏和灵活性</a:t>
            </a: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lnSpc>
                <a:spcPts val="2500"/>
              </a:lnSpc>
              <a:defRPr/>
            </a:pPr>
            <a:r>
              <a:rPr lang="zh-CN" altLang="en-US" sz="1400" dirty="0">
                <a:solidFill>
                  <a:srgbClr val="000000"/>
                </a:solidFill>
                <a:latin typeface="微软雅黑" panose="020B0503020204020204" pitchFamily="34" charset="-122"/>
                <a:ea typeface="微软雅黑" panose="020B0503020204020204" pitchFamily="34" charset="-122"/>
              </a:rPr>
              <a:t>配置建议：政策支持领域仍有望有相对表现。</a:t>
            </a:r>
            <a:r>
              <a:rPr lang="en-US" altLang="zh-CN" sz="1400" dirty="0">
                <a:solidFill>
                  <a:srgbClr val="000000"/>
                </a:solidFill>
                <a:latin typeface="微软雅黑" panose="020B0503020204020204" pitchFamily="34" charset="-122"/>
                <a:ea typeface="微软雅黑" panose="020B0503020204020204" pitchFamily="34" charset="-122"/>
              </a:rPr>
              <a:t>   </a:t>
            </a:r>
          </a:p>
          <a:p>
            <a:pPr lvl="0" algn="just">
              <a:lnSpc>
                <a:spcPts val="2500"/>
              </a:lnSpc>
              <a:defRPr/>
            </a:pPr>
            <a:r>
              <a:rPr lang="en-US" altLang="zh-CN" sz="1400" dirty="0">
                <a:solidFill>
                  <a:srgbClr val="000000"/>
                </a:solidFill>
                <a:latin typeface="微软雅黑" panose="020B0503020204020204" pitchFamily="34" charset="-122"/>
                <a:ea typeface="微软雅黑" panose="020B0503020204020204" pitchFamily="34" charset="-122"/>
              </a:rPr>
              <a:t>6</a:t>
            </a:r>
            <a:r>
              <a:rPr lang="zh-CN" altLang="en-US" sz="1400" dirty="0">
                <a:solidFill>
                  <a:srgbClr val="000000"/>
                </a:solidFill>
                <a:latin typeface="微软雅黑" panose="020B0503020204020204" pitchFamily="34" charset="-122"/>
                <a:ea typeface="微软雅黑" panose="020B0503020204020204" pitchFamily="34" charset="-122"/>
              </a:rPr>
              <a:t>月：看多，</a:t>
            </a: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月：看多，</a:t>
            </a: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000000"/>
                </a:solidFill>
                <a:latin typeface="微软雅黑" panose="020B0503020204020204" pitchFamily="34" charset="-122"/>
                <a:ea typeface="微软雅黑" panose="020B0503020204020204" pitchFamily="34" charset="-122"/>
              </a:rPr>
              <a:t>月：中性</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19100" y="4249721"/>
            <a:ext cx="5410201" cy="2039404"/>
          </a:xfrm>
          <a:prstGeom prst="rect">
            <a:avLst/>
          </a:prstGeom>
          <a:noFill/>
        </p:spPr>
        <p:txBody>
          <a:bodyPr wrap="square" rtlCol="0">
            <a:spAutoFit/>
          </a:bodyPr>
          <a:lstStyle/>
          <a:p>
            <a:pPr lvl="0" algn="just">
              <a:lnSpc>
                <a:spcPts val="2200"/>
              </a:lnSpc>
              <a:defRPr/>
            </a:pPr>
            <a:r>
              <a:rPr lang="zh-CN" altLang="en-US" sz="1400" dirty="0">
                <a:solidFill>
                  <a:srgbClr val="000000"/>
                </a:solidFill>
                <a:latin typeface="微软雅黑" panose="020B0503020204020204" pitchFamily="34" charset="-122"/>
                <a:ea typeface="微软雅黑" panose="020B0503020204020204" pitchFamily="34" charset="-122"/>
              </a:rPr>
              <a:t>近期市场对行情持续性的担忧有所升温，但我们认为当前不存在系统性风险：</a:t>
            </a:r>
            <a:r>
              <a:rPr lang="en-US" altLang="zh-CN" sz="1400" dirty="0">
                <a:solidFill>
                  <a:srgbClr val="000000"/>
                </a:solidFill>
                <a:latin typeface="微软雅黑" panose="020B0503020204020204" pitchFamily="34" charset="-122"/>
                <a:ea typeface="微软雅黑" panose="020B0503020204020204" pitchFamily="34" charset="-122"/>
              </a:rPr>
              <a:t>1</a:t>
            </a:r>
            <a:r>
              <a:rPr lang="zh-CN" altLang="en-US" sz="1400" dirty="0">
                <a:solidFill>
                  <a:srgbClr val="000000"/>
                </a:solidFill>
                <a:latin typeface="微软雅黑" panose="020B0503020204020204" pitchFamily="34" charset="-122"/>
                <a:ea typeface="微软雅黑" panose="020B0503020204020204" pitchFamily="34" charset="-122"/>
              </a:rPr>
              <a:t>）“宽货币”仍在继续；</a:t>
            </a:r>
            <a:r>
              <a:rPr lang="en-US" altLang="zh-CN" sz="1400" dirty="0">
                <a:solidFill>
                  <a:srgbClr val="000000"/>
                </a:solidFill>
                <a:latin typeface="微软雅黑" panose="020B0503020204020204" pitchFamily="34" charset="-122"/>
                <a:ea typeface="微软雅黑" panose="020B0503020204020204" pitchFamily="34" charset="-122"/>
              </a:rPr>
              <a:t>2</a:t>
            </a:r>
            <a:r>
              <a:rPr lang="zh-CN" altLang="en-US" sz="1400" dirty="0">
                <a:solidFill>
                  <a:srgbClr val="000000"/>
                </a:solidFill>
                <a:latin typeface="微软雅黑" panose="020B0503020204020204" pitchFamily="34" charset="-122"/>
                <a:ea typeface="微软雅黑" panose="020B0503020204020204" pitchFamily="34" charset="-122"/>
              </a:rPr>
              <a:t>）各类“稳增长”政策也将持续落地、加码；</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）微观流动性上，市场也正由“存量博弈”逐步回归“增量流入”。随着</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月以来市场底部上行，新发基金正在回暖、绝对收益机构仓位仍低，市场仍有增量空间。</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a:t>
            </a:r>
            <a:r>
              <a:rPr lang="zh-CN" altLang="en-US" sz="1400" b="1" dirty="0">
                <a:solidFill>
                  <a:srgbClr val="000000"/>
                </a:solidFill>
                <a:latin typeface="微软雅黑" panose="020B0503020204020204" pitchFamily="34" charset="-122"/>
                <a:ea typeface="微软雅黑" panose="020B0503020204020204" pitchFamily="34" charset="-122"/>
              </a:rPr>
              <a:t>建议：“新半军”</a:t>
            </a:r>
            <a:r>
              <a:rPr lang="en-US" altLang="zh-CN" sz="1400" b="1" dirty="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 “药家酒” </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r>
              <a:rPr lang="en-US" altLang="zh-CN" sz="1400" b="1" dirty="0">
                <a:solidFill>
                  <a:srgbClr val="000000"/>
                </a:solidFill>
                <a:latin typeface="微软雅黑" panose="020B0503020204020204" pitchFamily="34" charset="-122"/>
                <a:ea typeface="微软雅黑" panose="020B0503020204020204" pitchFamily="34" charset="-122"/>
              </a:rPr>
              <a:t>6</a:t>
            </a:r>
            <a:r>
              <a:rPr lang="zh-CN" altLang="en-US" sz="1400" b="1" dirty="0">
                <a:solidFill>
                  <a:srgbClr val="000000"/>
                </a:solidFill>
                <a:latin typeface="微软雅黑" panose="020B0503020204020204" pitchFamily="34" charset="-122"/>
                <a:ea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月：谨慎看多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146800" y="1164280"/>
            <a:ext cx="5364163" cy="1831014"/>
          </a:xfrm>
          <a:prstGeom prst="rect">
            <a:avLst/>
          </a:prstGeom>
          <a:noFill/>
        </p:spPr>
        <p:txBody>
          <a:bodyPr wrap="square" rtlCol="0">
            <a:spAutoFit/>
          </a:bodyPr>
          <a:lstStyle/>
          <a:p>
            <a:pPr lvl="0" algn="just">
              <a:lnSpc>
                <a:spcPts val="2300"/>
              </a:lnSpc>
              <a:defRPr/>
            </a:pP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月，市场在内外多重因素下转入震荡调整，风格上，小盘好于大盘，周期、成长好于金融、消费。展望后市，当前指数在</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月下旬的平台位置上下震荡是相对合理的，向上突破需要中长期贷款增速持续回升，带来经济强复苏和板块景气度扩散的预期。</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300"/>
              </a:lnSpc>
              <a:defRPr/>
            </a:pPr>
            <a:r>
              <a:rPr lang="zh-CN" altLang="en-US" sz="1400" b="1" dirty="0">
                <a:solidFill>
                  <a:srgbClr val="000000"/>
                </a:solidFill>
                <a:latin typeface="微软雅黑" panose="020B0503020204020204" pitchFamily="34" charset="-122"/>
                <a:ea typeface="微软雅黑" panose="020B0503020204020204" pitchFamily="34" charset="-122"/>
              </a:rPr>
              <a:t>配置建议：高景气赛道和困境反转方向</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6</a:t>
            </a:r>
            <a:r>
              <a:rPr lang="zh-CN" altLang="en-US" sz="1400" b="1" dirty="0">
                <a:solidFill>
                  <a:srgbClr val="000000"/>
                </a:solidFill>
                <a:latin typeface="微软雅黑" panose="020B0503020204020204" pitchFamily="34" charset="-122"/>
                <a:ea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466538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2" name="文本框 1">
            <a:extLst>
              <a:ext uri="{FF2B5EF4-FFF2-40B4-BE49-F238E27FC236}">
                <a16:creationId xmlns:a16="http://schemas.microsoft.com/office/drawing/2014/main" id="{AD149310-3EB9-4068-9087-3E73B071AF7F}"/>
              </a:ext>
            </a:extLst>
          </p:cNvPr>
          <p:cNvSpPr txBox="1"/>
          <p:nvPr/>
        </p:nvSpPr>
        <p:spPr bwMode="auto">
          <a:xfrm>
            <a:off x="731838" y="821192"/>
            <a:ext cx="10728325" cy="5539465"/>
          </a:xfrm>
          <a:prstGeom prst="rect">
            <a:avLst/>
          </a:prstGeom>
          <a:noFill/>
          <a:ln w="9525">
            <a:noFill/>
            <a:miter lim="800000"/>
          </a:ln>
        </p:spPr>
        <p:txBody>
          <a:bodyPr wrap="square" rtlCol="0">
            <a:spAutoFit/>
          </a:bodyPr>
          <a:lstStyle/>
          <a:p>
            <a:pPr indent="720000" algn="just">
              <a:lnSpc>
                <a:spcPct val="200000"/>
              </a:lnSpc>
              <a:defRPr/>
            </a:pPr>
            <a:r>
              <a:rPr lang="en-US" altLang="zh-CN" sz="2000" dirty="0">
                <a:solidFill>
                  <a:srgbClr val="151515"/>
                </a:solidFill>
                <a:latin typeface="Microsoft YaHei" panose="020B0503020204020204" pitchFamily="34" charset="-122"/>
                <a:ea typeface="Microsoft YaHei" panose="020B0503020204020204" pitchFamily="34" charset="-122"/>
              </a:rPr>
              <a:t>6</a:t>
            </a:r>
            <a:r>
              <a:rPr lang="zh-CN" altLang="en-US" sz="2000" dirty="0">
                <a:solidFill>
                  <a:srgbClr val="151515"/>
                </a:solidFill>
                <a:latin typeface="Microsoft YaHei" panose="020B0503020204020204" pitchFamily="34" charset="-122"/>
                <a:ea typeface="Microsoft YaHei" panose="020B0503020204020204" pitchFamily="34" charset="-122"/>
              </a:rPr>
              <a:t>月</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股持续上行，但正如我们上月月报中提到的，市场上行后逐步出现分歧，尽显疲态，压力不断加大，果不其然，进入</a:t>
            </a:r>
            <a:r>
              <a:rPr lang="en-US" altLang="zh-CN" sz="2000" dirty="0">
                <a:solidFill>
                  <a:srgbClr val="151515"/>
                </a:solidFill>
                <a:latin typeface="Microsoft YaHei" panose="020B0503020204020204" pitchFamily="34" charset="-122"/>
                <a:ea typeface="Microsoft YaHei" panose="020B0503020204020204" pitchFamily="34" charset="-122"/>
              </a:rPr>
              <a:t>7</a:t>
            </a:r>
            <a:r>
              <a:rPr lang="zh-CN" altLang="en-US" sz="2000" dirty="0">
                <a:solidFill>
                  <a:srgbClr val="151515"/>
                </a:solidFill>
                <a:latin typeface="Microsoft YaHei" panose="020B0503020204020204" pitchFamily="34" charset="-122"/>
                <a:ea typeface="Microsoft YaHei" panose="020B0503020204020204" pitchFamily="34" charset="-122"/>
              </a:rPr>
              <a:t>月，市场震荡下行。</a:t>
            </a:r>
            <a:r>
              <a:rPr lang="en-US" altLang="zh-CN" sz="2000" dirty="0">
                <a:solidFill>
                  <a:srgbClr val="151515"/>
                </a:solidFill>
                <a:latin typeface="Microsoft YaHei" panose="020B0503020204020204" pitchFamily="34" charset="-122"/>
                <a:ea typeface="Microsoft YaHei" panose="020B0503020204020204" pitchFamily="34" charset="-122"/>
              </a:rPr>
              <a:t>4</a:t>
            </a:r>
            <a:r>
              <a:rPr lang="zh-CN" altLang="en-US" sz="2000" dirty="0">
                <a:solidFill>
                  <a:srgbClr val="151515"/>
                </a:solidFill>
                <a:latin typeface="Microsoft YaHei" panose="020B0503020204020204" pitchFamily="34" charset="-122"/>
                <a:ea typeface="Microsoft YaHei" panose="020B0503020204020204" pitchFamily="34" charset="-122"/>
              </a:rPr>
              <a:t>月底以来反弹的主力军：新能源和光伏板块无论从反弹时间还是空间来说都已经较为可观，所以出现较深回调属于正常现象。</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ct val="200000"/>
              </a:lnSpc>
              <a:defRPr/>
            </a:pPr>
            <a:r>
              <a:rPr lang="en-US" altLang="zh-CN" sz="2000" dirty="0">
                <a:solidFill>
                  <a:srgbClr val="151515"/>
                </a:solidFill>
                <a:latin typeface="Microsoft YaHei" panose="020B0503020204020204" pitchFamily="34" charset="-122"/>
                <a:ea typeface="Microsoft YaHei" panose="020B0503020204020204" pitchFamily="34" charset="-122"/>
              </a:rPr>
              <a:t>7</a:t>
            </a:r>
            <a:r>
              <a:rPr lang="zh-CN" altLang="en-US" sz="2000" dirty="0">
                <a:solidFill>
                  <a:srgbClr val="151515"/>
                </a:solidFill>
                <a:latin typeface="Microsoft YaHei" panose="020B0503020204020204" pitchFamily="34" charset="-122"/>
                <a:ea typeface="Microsoft YaHei" panose="020B0503020204020204" pitchFamily="34" charset="-122"/>
              </a:rPr>
              <a:t>月份，在全球高通胀持续、美联储加息步伐加快、国内疫情散点式出现以及市场对于房地产断贷风险进一步蔓延等多因素影响下，市场缺乏赚钱效应的主线，题材性行情不断上演，市场波动加大。同时二季度</a:t>
            </a:r>
            <a:r>
              <a:rPr lang="en-US" altLang="zh-CN" sz="2000" dirty="0">
                <a:solidFill>
                  <a:srgbClr val="151515"/>
                </a:solidFill>
                <a:latin typeface="Microsoft YaHei" panose="020B0503020204020204" pitchFamily="34" charset="-122"/>
                <a:ea typeface="Microsoft YaHei" panose="020B0503020204020204" pitchFamily="34" charset="-122"/>
              </a:rPr>
              <a:t>0.4%</a:t>
            </a:r>
            <a:r>
              <a:rPr lang="zh-CN" altLang="en-US" sz="2000" dirty="0">
                <a:solidFill>
                  <a:srgbClr val="151515"/>
                </a:solidFill>
                <a:latin typeface="Microsoft YaHei" panose="020B0503020204020204" pitchFamily="34" charset="-122"/>
                <a:ea typeface="Microsoft YaHei" panose="020B0503020204020204" pitchFamily="34" charset="-122"/>
              </a:rPr>
              <a:t>的</a:t>
            </a:r>
            <a:r>
              <a:rPr lang="en-US" altLang="zh-CN" sz="2000" dirty="0">
                <a:solidFill>
                  <a:srgbClr val="151515"/>
                </a:solidFill>
                <a:latin typeface="Microsoft YaHei" panose="020B0503020204020204" pitchFamily="34" charset="-122"/>
                <a:ea typeface="Microsoft YaHei" panose="020B0503020204020204" pitchFamily="34" charset="-122"/>
              </a:rPr>
              <a:t>GDP</a:t>
            </a:r>
            <a:r>
              <a:rPr lang="zh-CN" altLang="en-US" sz="2000" dirty="0">
                <a:solidFill>
                  <a:srgbClr val="151515"/>
                </a:solidFill>
                <a:latin typeface="Microsoft YaHei" panose="020B0503020204020204" pitchFamily="34" charset="-122"/>
                <a:ea typeface="Microsoft YaHei" panose="020B0503020204020204" pitchFamily="34" charset="-122"/>
              </a:rPr>
              <a:t>增速，虽符合市场预期，但仍带来了一定的冲击。</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ct val="200000"/>
              </a:lnSpc>
              <a:defRPr/>
            </a:pPr>
            <a:r>
              <a:rPr lang="zh-CN" altLang="en-US" sz="2000" dirty="0">
                <a:solidFill>
                  <a:srgbClr val="151515"/>
                </a:solidFill>
                <a:latin typeface="Microsoft YaHei" panose="020B0503020204020204" pitchFamily="34" charset="-122"/>
                <a:ea typeface="Microsoft YaHei" panose="020B0503020204020204" pitchFamily="34" charset="-122"/>
              </a:rPr>
              <a:t>进入</a:t>
            </a:r>
            <a:r>
              <a:rPr lang="en-US" altLang="zh-CN" sz="2000" dirty="0">
                <a:solidFill>
                  <a:srgbClr val="151515"/>
                </a:solidFill>
                <a:latin typeface="Microsoft YaHei" panose="020B0503020204020204" pitchFamily="34" charset="-122"/>
                <a:ea typeface="Microsoft YaHei" panose="020B0503020204020204" pitchFamily="34" charset="-122"/>
              </a:rPr>
              <a:t>8</a:t>
            </a:r>
            <a:r>
              <a:rPr lang="zh-CN" altLang="en-US" sz="2000" dirty="0">
                <a:solidFill>
                  <a:srgbClr val="151515"/>
                </a:solidFill>
                <a:latin typeface="Microsoft YaHei" panose="020B0503020204020204" pitchFamily="34" charset="-122"/>
                <a:ea typeface="Microsoft YaHei" panose="020B0503020204020204" pitchFamily="34" charset="-122"/>
              </a:rPr>
              <a:t>月，市场处于中报窗口期，资金也在不断寻找新的配置机会，短期宏观数据的回落及海南疫情等因素将对市场上行造成阻力，但政策面仍给</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股提供了一定的支撑。同时，受台海突发事件的影响，投资者情绪愈加趋于谨慎，市场短期弱势震荡格局或将延续。</a:t>
            </a:r>
            <a:endParaRPr lang="en-US" altLang="zh-CN" sz="2000"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092200" y="1830229"/>
            <a:ext cx="10007600" cy="3197542"/>
          </a:xfrm>
          <a:prstGeom prst="rect">
            <a:avLst/>
          </a:prstGeom>
          <a:noFill/>
          <a:ln w="9525">
            <a:noFill/>
            <a:miter lim="800000"/>
          </a:ln>
        </p:spPr>
        <p:txBody>
          <a:bodyPr wrap="square">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t="2106" b="2106"/>
          <a:stretch/>
        </p:blipFill>
        <p:spPr bwMode="auto">
          <a:xfrm>
            <a:off x="6076372" y="917575"/>
            <a:ext cx="5702047" cy="2939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t="3105" b="3105"/>
          <a:stretch/>
        </p:blipFill>
        <p:spPr bwMode="auto">
          <a:xfrm>
            <a:off x="536991" y="917575"/>
            <a:ext cx="5445144" cy="2939530"/>
          </a:xfrm>
          <a:prstGeom prst="rect">
            <a:avLst/>
          </a:prstGeom>
          <a:noFill/>
          <a:extLst>
            <a:ext uri="{909E8E84-426E-40DD-AFC4-6F175D3DCCD1}">
              <a14:hiddenFill xmlns:a14="http://schemas.microsoft.com/office/drawing/2010/main">
                <a:solidFill>
                  <a:srgbClr val="FFFFFF"/>
                </a:solidFill>
              </a14:hiddenFill>
            </a:ext>
          </a:extLst>
        </p:spPr>
      </p:pic>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671488" y="3691040"/>
            <a:ext cx="10851734" cy="488724"/>
          </a:xfrm>
          <a:prstGeom prst="rect">
            <a:avLst/>
          </a:prstGeom>
          <a:noFill/>
        </p:spPr>
        <p:txBody>
          <a:bodyPr wrap="square" lIns="0" tIns="0" rIns="0" bIns="0" rtlCol="0">
            <a:spAutoFit/>
          </a:bodyPr>
          <a:lstStyle/>
          <a:p>
            <a:pPr marL="0" marR="0" lvl="0" indent="0" algn="dist"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7</a:t>
            </a:r>
            <a:r>
              <a:rPr kumimoji="0"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2.7%</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0.5%</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2400"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7</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4.2%</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007A37"/>
                </a:solidFill>
                <a:latin typeface="微软雅黑" panose="020B0503020204020204" pitchFamily="34" charset="-122"/>
                <a:ea typeface="微软雅黑" panose="020B0503020204020204" pitchFamily="34" charset="-122"/>
              </a:rPr>
              <a:t>下降</a:t>
            </a:r>
            <a:r>
              <a:rPr lang="en-US" altLang="zh-CN" sz="2400" b="1" dirty="0">
                <a:solidFill>
                  <a:srgbClr val="007A37"/>
                </a:solidFill>
                <a:latin typeface="微软雅黑" panose="020B0503020204020204" pitchFamily="34" charset="-122"/>
                <a:ea typeface="微软雅黑" panose="020B0503020204020204" pitchFamily="34" charset="-122"/>
              </a:rPr>
              <a:t>1.3%</a:t>
            </a:r>
            <a:r>
              <a:rPr lang="zh-CN" altLang="en-US" sz="2400" dirty="0">
                <a:solidFill>
                  <a:srgbClr val="000000"/>
                </a:solidFill>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731838" y="4411972"/>
            <a:ext cx="10728325" cy="1895519"/>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CPI</a:t>
            </a:r>
            <a:r>
              <a:rPr kumimoji="0" lang="zh-CN" altLang="en-US"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环比由平转涨，同比涨幅略有扩大 </a:t>
            </a:r>
            <a:r>
              <a:rPr lang="en-US" altLang="zh-CN" sz="1600" dirty="0">
                <a:solidFill>
                  <a:srgbClr val="000000"/>
                </a:solidFill>
                <a:latin typeface=".萍方-简" panose="020B0400000000000000" pitchFamily="34" charset="-122"/>
                <a:ea typeface=".萍方-简" panose="020B0400000000000000" pitchFamily="34" charset="-122"/>
              </a:rPr>
              <a:t>7</a:t>
            </a:r>
            <a:r>
              <a:rPr lang="zh-CN" altLang="en-US" sz="1600" dirty="0">
                <a:solidFill>
                  <a:srgbClr val="000000"/>
                </a:solidFill>
                <a:latin typeface=".萍方-简" panose="020B0400000000000000" pitchFamily="34" charset="-122"/>
                <a:ea typeface=".萍方-简" panose="020B0400000000000000" pitchFamily="34" charset="-122"/>
              </a:rPr>
              <a:t>月份，受前期生猪产能去化效应逐步显现、部分养殖户压栏惜售和消费需求恢复等因素影响，猪肉价格上涨；受多地持续高温天气影响，鲜菜价格由降转涨。同时，受暑期出行增多影响，飞机票、宾馆住宿、交通工具租赁费和旅游价格上行。</a:t>
            </a:r>
            <a:endParaRPr lang="en-US" altLang="zh-CN" sz="1600" dirty="0">
              <a:solidFill>
                <a:srgbClr val="000000"/>
              </a:solidFill>
              <a:latin typeface=".萍方-简" panose="020B0400000000000000" pitchFamily="34" charset="-122"/>
              <a:ea typeface=".萍方-简" panose="020B0400000000000000"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萍方-简" panose="020B0400000000000000" pitchFamily="34" charset="-122"/>
                <a:ea typeface=".萍方-简" panose="020B0400000000000000" pitchFamily="34" charset="-122"/>
              </a:rPr>
              <a:t>PPI</a:t>
            </a:r>
            <a:r>
              <a:rPr lang="zh-CN" altLang="en-US" sz="1600" b="1" dirty="0">
                <a:solidFill>
                  <a:srgbClr val="0076CB"/>
                </a:solidFill>
                <a:latin typeface=".萍方-简" panose="020B0400000000000000" pitchFamily="34" charset="-122"/>
                <a:ea typeface=".萍方-简" panose="020B0400000000000000" pitchFamily="34" charset="-122"/>
              </a:rPr>
              <a:t>环比由平转降，同比涨幅继续回落 </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7</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月份，受国际国内等多因素影响，工业品价格整体下行。主要由于原油、有色金属等国际大宗商品价格回落带动国内相关行业价格下降。</a:t>
            </a:r>
            <a:endPar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rPr>
              <a:t>制造业</a:t>
            </a:r>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639027" y="5185482"/>
            <a:ext cx="6904773" cy="1230593"/>
          </a:xfrm>
          <a:prstGeom prst="rect">
            <a:avLst/>
          </a:prstGeom>
          <a:noFill/>
        </p:spPr>
        <p:txBody>
          <a:bodyPr wrap="square">
            <a:spAutoFit/>
          </a:bodyPr>
          <a:lstStyle/>
          <a:p>
            <a:pPr algn="dist">
              <a:lnSpc>
                <a:spcPct val="200000"/>
              </a:lnSpc>
            </a:pP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中国官方制造业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49.00%</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rPr>
              <a:t>6</a:t>
            </a:r>
            <a:r>
              <a:rPr lang="zh-CN" altLang="en-US" sz="2000" dirty="0">
                <a:solidFill>
                  <a:srgbClr val="000000"/>
                </a:solidFill>
                <a:latin typeface="微软雅黑" panose="020B0503020204020204" pitchFamily="34" charset="-122"/>
                <a:ea typeface="微软雅黑" panose="020B0503020204020204" pitchFamily="34" charset="-122"/>
              </a:rPr>
              <a:t>月</a:t>
            </a:r>
            <a:r>
              <a:rPr lang="zh-CN" altLang="en-US" sz="2000" b="1" dirty="0">
                <a:solidFill>
                  <a:srgbClr val="007A37"/>
                </a:solidFill>
                <a:latin typeface="微软雅黑" panose="020B0503020204020204" pitchFamily="34" charset="-122"/>
                <a:ea typeface="微软雅黑" panose="020B0503020204020204" pitchFamily="34" charset="-122"/>
              </a:rPr>
              <a:t>下降</a:t>
            </a:r>
            <a:r>
              <a:rPr lang="en-US" altLang="zh-CN" sz="2000" b="1" dirty="0">
                <a:solidFill>
                  <a:srgbClr val="007A37"/>
                </a:solidFill>
                <a:latin typeface="微软雅黑" panose="020B0503020204020204" pitchFamily="34" charset="-122"/>
                <a:ea typeface="微软雅黑" panose="020B0503020204020204" pitchFamily="34" charset="-122"/>
              </a:rPr>
              <a:t>1.2</a:t>
            </a:r>
            <a:r>
              <a:rPr lang="zh-CN" altLang="en-US" sz="2000" b="1" dirty="0">
                <a:solidFill>
                  <a:srgbClr val="007A37"/>
                </a:solidFill>
                <a:latin typeface="微软雅黑" panose="020B0503020204020204" pitchFamily="34" charset="-122"/>
                <a:ea typeface="微软雅黑" panose="020B0503020204020204" pitchFamily="34" charset="-122"/>
              </a:rPr>
              <a:t>个百分点</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财新中国制造业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50.40%</a:t>
            </a:r>
            <a:r>
              <a:rPr lang="zh-CN" altLang="en-US" sz="2000" dirty="0">
                <a:latin typeface="微软雅黑" panose="020B0503020204020204" pitchFamily="34" charset="-122"/>
                <a:ea typeface="微软雅黑" panose="020B0503020204020204" pitchFamily="34" charset="-122"/>
              </a:rPr>
              <a:t>，低于</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a:t>
            </a:r>
            <a:r>
              <a:rPr lang="en-US" altLang="zh-CN" sz="2000" b="1" dirty="0">
                <a:solidFill>
                  <a:srgbClr val="007A37"/>
                </a:solidFill>
                <a:latin typeface="微软雅黑" panose="020B0503020204020204" pitchFamily="34" charset="-122"/>
                <a:ea typeface="微软雅黑" panose="020B0503020204020204" pitchFamily="34" charset="-122"/>
              </a:rPr>
              <a:t>1.3</a:t>
            </a:r>
            <a:r>
              <a:rPr lang="zh-CN" altLang="en-US" sz="2000" b="1" dirty="0">
                <a:solidFill>
                  <a:srgbClr val="007A37"/>
                </a:solidFill>
                <a:latin typeface="微软雅黑" panose="020B0503020204020204" pitchFamily="34" charset="-122"/>
                <a:ea typeface="微软雅黑" panose="020B0503020204020204" pitchFamily="34" charset="-122"/>
              </a:rPr>
              <a:t>个百分点</a:t>
            </a:r>
          </a:p>
        </p:txBody>
      </p:sp>
      <p:graphicFrame>
        <p:nvGraphicFramePr>
          <p:cNvPr id="5" name="图表 4"/>
          <p:cNvGraphicFramePr/>
          <p:nvPr>
            <p:extLst>
              <p:ext uri="{D42A27DB-BD31-4B8C-83A1-F6EECF244321}">
                <p14:modId xmlns:p14="http://schemas.microsoft.com/office/powerpoint/2010/main" val="453660564"/>
              </p:ext>
            </p:extLst>
          </p:nvPr>
        </p:nvGraphicFramePr>
        <p:xfrm>
          <a:off x="648714" y="787400"/>
          <a:ext cx="10908286" cy="461009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id="{16499873-CA7A-B0F2-A73F-B2312EA132A4}"/>
              </a:ext>
            </a:extLst>
          </p:cNvPr>
          <p:cNvSpPr txBox="1"/>
          <p:nvPr/>
        </p:nvSpPr>
        <p:spPr>
          <a:xfrm>
            <a:off x="7688943" y="5482596"/>
            <a:ext cx="4293508" cy="615040"/>
          </a:xfrm>
          <a:prstGeom prst="rect">
            <a:avLst/>
          </a:prstGeom>
          <a:noFill/>
        </p:spPr>
        <p:txBody>
          <a:bodyPr wrap="square">
            <a:spAutoFit/>
          </a:bodyPr>
          <a:lstStyle/>
          <a:p>
            <a:pPr algn="just">
              <a:lnSpc>
                <a:spcPct val="200000"/>
              </a:lnSpc>
            </a:pPr>
            <a:r>
              <a:rPr lang="zh-CN" altLang="en-US" sz="2000" b="1" dirty="0">
                <a:latin typeface=".萍方-简" panose="020B0400000000000000" pitchFamily="34" charset="-122"/>
                <a:ea typeface=".萍方-简" panose="020B0400000000000000" pitchFamily="34" charset="-122"/>
              </a:rPr>
              <a:t>两者均出现回落，经济刺激效果有限</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D36EBFD4-6049-90F6-749D-58256EB814F2}"/>
              </a:ext>
            </a:extLst>
          </p:cNvPr>
          <p:cNvGraphicFramePr>
            <a:graphicFrameLocks/>
          </p:cNvGraphicFramePr>
          <p:nvPr>
            <p:extLst>
              <p:ext uri="{D42A27DB-BD31-4B8C-83A1-F6EECF244321}">
                <p14:modId xmlns:p14="http://schemas.microsoft.com/office/powerpoint/2010/main" val="1025537568"/>
              </p:ext>
            </p:extLst>
          </p:nvPr>
        </p:nvGraphicFramePr>
        <p:xfrm>
          <a:off x="444500" y="930728"/>
          <a:ext cx="11015663" cy="5457372"/>
        </p:xfrm>
        <a:graphic>
          <a:graphicData uri="http://schemas.openxmlformats.org/drawingml/2006/chart">
            <c:chart xmlns:c="http://schemas.openxmlformats.org/drawingml/2006/chart" xmlns:r="http://schemas.openxmlformats.org/officeDocument/2006/relationships" r:id="rId4"/>
          </a:graphicData>
        </a:graphic>
      </p:graphicFrame>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7345362" y="3857009"/>
            <a:ext cx="4846638" cy="868956"/>
          </a:xfrm>
          <a:prstGeom prst="rect">
            <a:avLst/>
          </a:prstGeom>
          <a:noFill/>
        </p:spPr>
        <p:txBody>
          <a:bodyPr wrap="square" lIns="0" tIns="0" rIns="0" bIns="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月央行累计</a:t>
            </a:r>
            <a:r>
              <a:rPr lang="zh-CN" altLang="en-US" sz="2000" b="1" dirty="0">
                <a:solidFill>
                  <a:srgbClr val="007A37"/>
                </a:solidFill>
                <a:latin typeface="微软雅黑" panose="020B0503020204020204" pitchFamily="34" charset="-122"/>
                <a:ea typeface="微软雅黑" panose="020B0503020204020204" pitchFamily="34" charset="-122"/>
              </a:rPr>
              <a:t>净回笼</a:t>
            </a:r>
            <a:r>
              <a:rPr lang="zh-CN" altLang="en-US" sz="2000" dirty="0">
                <a:latin typeface="微软雅黑" panose="020B0503020204020204" pitchFamily="34" charset="-122"/>
                <a:ea typeface="微软雅黑" panose="020B0503020204020204" pitchFamily="34" charset="-122"/>
              </a:rPr>
              <a:t>资金</a:t>
            </a:r>
            <a:r>
              <a:rPr lang="en-US" altLang="zh-CN" sz="2000" b="1" dirty="0">
                <a:solidFill>
                  <a:srgbClr val="007A37"/>
                </a:solidFill>
                <a:latin typeface="微软雅黑" panose="020B0503020204020204" pitchFamily="34" charset="-122"/>
                <a:ea typeface="微软雅黑" panose="020B0503020204020204" pitchFamily="34" charset="-122"/>
              </a:rPr>
              <a:t>3940</a:t>
            </a:r>
            <a:r>
              <a:rPr lang="zh-CN" altLang="en-US" sz="2000" b="1" dirty="0">
                <a:solidFill>
                  <a:srgbClr val="007A37"/>
                </a:solidFill>
                <a:latin typeface="微软雅黑" panose="020B0503020204020204" pitchFamily="34" charset="-122"/>
                <a:ea typeface="微软雅黑" panose="020B0503020204020204" pitchFamily="34" charset="-122"/>
              </a:rPr>
              <a:t>亿元</a:t>
            </a:r>
            <a:endParaRPr lang="en-US" altLang="zh-CN" sz="2000" b="1"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基本与上月投放量相当</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萍方-简" panose="020B0400000000000000" pitchFamily="34" charset="-122"/>
                  <a:ea typeface=".萍方-简" panose="020B0400000000000000" pitchFamily="34" charset="-122"/>
                </a:rPr>
                <a:t>科创</a:t>
              </a:r>
              <a:r>
                <a:rPr lang="en-US" altLang="zh-CN" sz="2400" b="1" dirty="0">
                  <a:solidFill>
                    <a:srgbClr val="000000"/>
                  </a:solidFill>
                  <a:latin typeface=".萍方-简" panose="020B0400000000000000" pitchFamily="34" charset="-122"/>
                  <a:ea typeface=".萍方-简" panose="020B0400000000000000" pitchFamily="34" charset="-122"/>
                </a:rPr>
                <a:t>50</a:t>
              </a:r>
              <a:endPar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7A37"/>
                  </a:solidFill>
                  <a:latin typeface=".萍方-简" panose="020B0400000000000000" pitchFamily="34" charset="-122"/>
                  <a:ea typeface=".萍方-简" panose="020B0400000000000000" pitchFamily="34" charset="-122"/>
                </a:rPr>
                <a:t>1.52%</a:t>
              </a:r>
              <a:endParaRPr kumimoji="0" lang="zh-CN" altLang="en-US"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rot="10800000">
              <a:off x="584280" y="5203987"/>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aphicFrame>
        <p:nvGraphicFramePr>
          <p:cNvPr id="10" name="图表 9"/>
          <p:cNvGraphicFramePr/>
          <p:nvPr>
            <p:extLst>
              <p:ext uri="{D42A27DB-BD31-4B8C-83A1-F6EECF244321}">
                <p14:modId xmlns:p14="http://schemas.microsoft.com/office/powerpoint/2010/main" val="701666995"/>
              </p:ext>
            </p:extLst>
          </p:nvPr>
        </p:nvGraphicFramePr>
        <p:xfrm>
          <a:off x="2000052" y="924339"/>
          <a:ext cx="9925649" cy="545721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a:off x="584280" y="4121946"/>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4.99%</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4.28%</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a:off x="584281" y="1957059"/>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a:off x="584280" y="2963610"/>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萍方-简" panose="020B0400000000000000" pitchFamily="34" charset="-122"/>
                <a:ea typeface=".萍方-简" panose="020B0400000000000000"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4.88%</a:t>
              </a:r>
            </a:p>
          </p:txBody>
        </p:sp>
      </p:gr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35.72</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sp>
        <p:nvSpPr>
          <p:cNvPr id="8" name="文本框 7"/>
          <p:cNvSpPr txBox="1"/>
          <p:nvPr/>
        </p:nvSpPr>
        <p:spPr>
          <a:xfrm>
            <a:off x="233737" y="1885544"/>
            <a:ext cx="2442788"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沪市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007A37"/>
                </a:solidFill>
                <a:latin typeface=".萍方-简" panose="020B0400000000000000" pitchFamily="34" charset="-122"/>
                <a:ea typeface=".萍方-简" panose="020B0400000000000000" pitchFamily="34" charset="-122"/>
              </a:rPr>
              <a:t>55.35</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6" y="4574441"/>
            <a:ext cx="2498400" cy="581344"/>
            <a:chOff x="233476" y="4574441"/>
            <a:chExt cx="2498400" cy="581344"/>
          </a:xfrm>
        </p:grpSpPr>
        <p:sp>
          <p:nvSpPr>
            <p:cNvPr id="14" name="文本框 13"/>
            <p:cNvSpPr txBox="1"/>
            <p:nvPr/>
          </p:nvSpPr>
          <p:spPr>
            <a:xfrm>
              <a:off x="233476" y="4641816"/>
              <a:ext cx="249840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6</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007A37"/>
                  </a:solidFill>
                  <a:latin typeface=".萍方-简" panose="020B0400000000000000" pitchFamily="34" charset="-122"/>
                  <a:ea typeface=".萍方-简" panose="020B0400000000000000" pitchFamily="34" charset="-122"/>
                </a:rPr>
                <a:t>3.08</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1338300" y="4574441"/>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grpSp>
      <p:graphicFrame>
        <p:nvGraphicFramePr>
          <p:cNvPr id="6" name="图表 5"/>
          <p:cNvGraphicFramePr/>
          <p:nvPr>
            <p:extLst>
              <p:ext uri="{D42A27DB-BD31-4B8C-83A1-F6EECF244321}">
                <p14:modId xmlns:p14="http://schemas.microsoft.com/office/powerpoint/2010/main" val="81455981"/>
              </p:ext>
            </p:extLst>
          </p:nvPr>
        </p:nvGraphicFramePr>
        <p:xfrm>
          <a:off x="2839453" y="943276"/>
          <a:ext cx="9193796" cy="5407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a:extLst>
              <a:ext uri="{FF2B5EF4-FFF2-40B4-BE49-F238E27FC236}">
                <a16:creationId xmlns:a16="http://schemas.microsoft.com/office/drawing/2014/main" id="{41426E60-D250-EF23-46F5-DFABA8AD988A}"/>
              </a:ext>
            </a:extLst>
          </p:cNvPr>
          <p:cNvGraphicFramePr>
            <a:graphicFrameLocks/>
          </p:cNvGraphicFramePr>
          <p:nvPr>
            <p:extLst>
              <p:ext uri="{D42A27DB-BD31-4B8C-83A1-F6EECF244321}">
                <p14:modId xmlns:p14="http://schemas.microsoft.com/office/powerpoint/2010/main" val="771713637"/>
              </p:ext>
            </p:extLst>
          </p:nvPr>
        </p:nvGraphicFramePr>
        <p:xfrm>
          <a:off x="731838" y="929768"/>
          <a:ext cx="10728325" cy="5398203"/>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p:cNvSpPr txBox="1"/>
          <p:nvPr/>
        </p:nvSpPr>
        <p:spPr>
          <a:xfrm>
            <a:off x="1983056" y="4287405"/>
            <a:ext cx="2658099"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6</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007A37"/>
                </a:solidFill>
                <a:latin typeface=".萍方-简" panose="020B0400000000000000" pitchFamily="34" charset="-122"/>
                <a:ea typeface=".萍方-简" panose="020B0400000000000000" pitchFamily="34" charset="-122"/>
              </a:rPr>
              <a:t>12.80</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dirty="0">
                <a:solidFill>
                  <a:srgbClr val="000066"/>
                </a:solidFill>
                <a:latin typeface="微软雅黑" panose="020B0503020204020204" pitchFamily="34" charset="-122"/>
                <a:ea typeface="微软雅黑" panose="020B0503020204020204" pitchFamily="34" charset="-122"/>
              </a:rPr>
              <a:t>北市</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市值统计</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3087881" y="4220030"/>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
        <p:nvSpPr>
          <p:cNvPr id="13" name="文本框 12"/>
          <p:cNvSpPr txBox="1"/>
          <p:nvPr/>
        </p:nvSpPr>
        <p:spPr>
          <a:xfrm>
            <a:off x="1983056" y="3653553"/>
            <a:ext cx="3603236" cy="40011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000000"/>
                </a:solidFill>
                <a:latin typeface=".萍方-简" panose="020B0400000000000000" pitchFamily="34" charset="-122"/>
                <a:ea typeface=".萍方-简" panose="020B0400000000000000" pitchFamily="34" charset="-122"/>
              </a:rPr>
              <a:t>7</a:t>
            </a:r>
            <a:r>
              <a:rPr lang="zh-CN" altLang="en-US" sz="2000" b="1" dirty="0">
                <a:solidFill>
                  <a:srgbClr val="000000"/>
                </a:solidFill>
                <a:latin typeface=".萍方-简" panose="020B0400000000000000" pitchFamily="34" charset="-122"/>
                <a:ea typeface=".萍方-简" panose="020B0400000000000000" pitchFamily="34" charset="-122"/>
              </a:rPr>
              <a:t>月底北</a:t>
            </a: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007A37"/>
                </a:solidFill>
                <a:latin typeface=".萍方-简" panose="020B0400000000000000" pitchFamily="34" charset="-122"/>
                <a:ea typeface=".萍方-简" panose="020B0400000000000000" pitchFamily="34" charset="-122"/>
              </a:rPr>
              <a:t>1887.60</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亿元</a:t>
            </a:r>
          </a:p>
        </p:txBody>
      </p:sp>
      <p:sp>
        <p:nvSpPr>
          <p:cNvPr id="11" name="文本框 10">
            <a:extLst>
              <a:ext uri="{FF2B5EF4-FFF2-40B4-BE49-F238E27FC236}">
                <a16:creationId xmlns:a16="http://schemas.microsoft.com/office/drawing/2014/main" id="{4CCC7872-4182-4B64-0E28-93CEC1E047D0}"/>
              </a:ext>
            </a:extLst>
          </p:cNvPr>
          <p:cNvSpPr txBox="1"/>
          <p:nvPr/>
        </p:nvSpPr>
        <p:spPr>
          <a:xfrm>
            <a:off x="1983056" y="5017016"/>
            <a:ext cx="309609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较开市首日       </a:t>
            </a:r>
            <a:r>
              <a:rPr lang="en-US" altLang="zh-CN" sz="2000" b="1" dirty="0">
                <a:solidFill>
                  <a:srgbClr val="007A37"/>
                </a:solidFill>
                <a:latin typeface=".萍方-简" panose="020B0400000000000000" pitchFamily="34" charset="-122"/>
                <a:ea typeface=".萍方-简" panose="020B0400000000000000" pitchFamily="34" charset="-122"/>
              </a:rPr>
              <a:t>37.59</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12" name="箭头: 上 11">
            <a:extLst>
              <a:ext uri="{FF2B5EF4-FFF2-40B4-BE49-F238E27FC236}">
                <a16:creationId xmlns:a16="http://schemas.microsoft.com/office/drawing/2014/main" id="{A4F422F2-7536-54FA-5500-D52A01E5180B}"/>
              </a:ext>
            </a:extLst>
          </p:cNvPr>
          <p:cNvSpPr/>
          <p:nvPr/>
        </p:nvSpPr>
        <p:spPr bwMode="auto">
          <a:xfrm rot="10800000">
            <a:off x="3456715" y="4949641"/>
            <a:ext cx="449215" cy="581344"/>
          </a:xfrm>
          <a:prstGeom prst="upArrow">
            <a:avLst/>
          </a:prstGeom>
          <a:solidFill>
            <a:srgbClr val="007A37"/>
          </a:solidFill>
          <a:ln w="9525" cap="flat" cmpd="sng" algn="ctr">
            <a:solidFill>
              <a:srgbClr val="63694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Tree>
    <p:custDataLst>
      <p:tags r:id="rId2"/>
    </p:custDataLst>
    <p:extLst>
      <p:ext uri="{BB962C8B-B14F-4D97-AF65-F5344CB8AC3E}">
        <p14:creationId xmlns:p14="http://schemas.microsoft.com/office/powerpoint/2010/main" val="31301760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59757822"/>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5136154" y="4336748"/>
            <a:ext cx="6408146" cy="461665"/>
          </a:xfrm>
          <a:prstGeom prst="rect">
            <a:avLst/>
          </a:prstGeom>
          <a:noFill/>
        </p:spPr>
        <p:txBody>
          <a:bodyPr wrap="square" rtlCol="0">
            <a:spAutoFit/>
          </a:bodyPr>
          <a:lstStyle/>
          <a:p>
            <a:pPr algn="just"/>
            <a:r>
              <a:rPr lang="en-US" altLang="zh-CN" sz="2400" dirty="0">
                <a:solidFill>
                  <a:prstClr val="black"/>
                </a:solidFill>
                <a:latin typeface=".萍方-简" panose="020B0400000000000000" pitchFamily="34" charset="-122"/>
                <a:ea typeface=".萍方-简" panose="020B0400000000000000" pitchFamily="34" charset="-122"/>
              </a:rPr>
              <a:t>A50</a:t>
            </a:r>
            <a:r>
              <a:rPr lang="zh-CN" altLang="en-US" sz="2400" dirty="0">
                <a:solidFill>
                  <a:prstClr val="black"/>
                </a:solidFill>
                <a:latin typeface=".萍方-简" panose="020B0400000000000000" pitchFamily="34" charset="-122"/>
                <a:ea typeface=".萍方-简" panose="020B0400000000000000" pitchFamily="34" charset="-122"/>
              </a:rPr>
              <a:t>股指期货主力合约结算价在</a:t>
            </a:r>
            <a:r>
              <a:rPr lang="en-US" altLang="zh-CN" sz="2400" dirty="0">
                <a:solidFill>
                  <a:prstClr val="black"/>
                </a:solidFill>
                <a:latin typeface=".萍方-简" panose="020B0400000000000000" pitchFamily="34" charset="-122"/>
                <a:ea typeface=".萍方-简" panose="020B0400000000000000" pitchFamily="34" charset="-122"/>
              </a:rPr>
              <a:t>7</a:t>
            </a:r>
            <a:r>
              <a:rPr lang="zh-CN" altLang="en-US" sz="2400" dirty="0">
                <a:solidFill>
                  <a:prstClr val="black"/>
                </a:solidFill>
                <a:latin typeface=".萍方-简" panose="020B0400000000000000" pitchFamily="34" charset="-122"/>
                <a:ea typeface=".萍方-简" panose="020B0400000000000000" pitchFamily="34" charset="-122"/>
              </a:rPr>
              <a:t>月一路下行。</a:t>
            </a:r>
            <a:endParaRPr lang="en-US" altLang="zh-CN" sz="2400" dirty="0">
              <a:solidFill>
                <a:prstClr val="black"/>
              </a:solidFill>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28135</TotalTime>
  <Words>2251</Words>
  <Application>Microsoft Office PowerPoint</Application>
  <PresentationFormat>宽屏</PresentationFormat>
  <Paragraphs>151</Paragraphs>
  <Slides>24</Slides>
  <Notes>24</Notes>
  <HiddenSlides>0</HiddenSlides>
  <MMClips>0</MMClips>
  <ScaleCrop>false</ScaleCrop>
  <HeadingPairs>
    <vt:vector size="6" baseType="variant">
      <vt:variant>
        <vt:lpstr>已用的字体</vt:lpstr>
      </vt:variant>
      <vt:variant>
        <vt:i4>18</vt:i4>
      </vt:variant>
      <vt:variant>
        <vt:lpstr>主题</vt:lpstr>
      </vt:variant>
      <vt:variant>
        <vt:i4>6</vt:i4>
      </vt:variant>
      <vt:variant>
        <vt:lpstr>幻灯片标题</vt:lpstr>
      </vt:variant>
      <vt:variant>
        <vt:i4>24</vt:i4>
      </vt:variant>
    </vt:vector>
  </HeadingPairs>
  <TitlesOfParts>
    <vt:vector size="48" baseType="lpstr">
      <vt:lpstr>.萍方-简</vt:lpstr>
      <vt:lpstr>Hiragino Sans GB</vt:lpstr>
      <vt:lpstr>Microsoft YaHei UI</vt:lpstr>
      <vt:lpstr>PingFang SC</vt:lpstr>
      <vt:lpstr>PingFangSC-Regular</vt:lpstr>
      <vt:lpstr>等线</vt:lpstr>
      <vt:lpstr>等线 Light</vt:lpstr>
      <vt:lpstr>黑体</vt:lpstr>
      <vt:lpstr>华文中宋</vt:lpstr>
      <vt:lpstr>宋体</vt:lpstr>
      <vt:lpstr>微软雅黑</vt:lpstr>
      <vt:lpstr>微软雅黑</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制造业PMI</vt:lpstr>
      <vt:lpstr>央行公开市场操作</vt:lpstr>
      <vt:lpstr>PowerPoint 演示文稿</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7月热门公司解读——华仁药业</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753</cp:revision>
  <dcterms:created xsi:type="dcterms:W3CDTF">2020-09-03T02:02:06Z</dcterms:created>
  <dcterms:modified xsi:type="dcterms:W3CDTF">2022-08-10T07:11:09Z</dcterms:modified>
</cp:coreProperties>
</file>