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tags/tag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9.xml" ContentType="application/vnd.openxmlformats-officedocument.themeOverride+xml"/>
  <Override PartName="/ppt/tags/tag4.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0.xml" ContentType="application/vnd.openxmlformats-officedocument.themeOverride+xml"/>
  <Override PartName="/ppt/tags/tag5.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4.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5.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6.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7.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8.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9.xml" ContentType="application/vnd.openxmlformats-officedocument.themeOverrid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0.xml" ContentType="application/vnd.openxmlformats-officedocument.themeOverride+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1.xml" ContentType="application/vnd.openxmlformats-officedocument.themeOverride+xml"/>
  <Override PartName="/ppt/notesSlides/notesSlide2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2.xml" ContentType="application/vnd.openxmlformats-officedocument.themeOverride+xml"/>
  <Override PartName="/ppt/notesSlides/notesSlide2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5.xml" ContentType="application/vnd.openxmlformats-officedocument.themeOverride+xml"/>
  <Override PartName="/ppt/tags/tag6.xml" ContentType="application/vnd.openxmlformats-officedocument.presentationml.tags+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6.xml" ContentType="application/vnd.openxmlformats-officedocument.themeOverride+xml"/>
  <Override PartName="/ppt/tags/tag7.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7"/>
  </p:notesMasterIdLst>
  <p:handoutMasterIdLst>
    <p:handoutMasterId r:id="rId38"/>
  </p:handoutMasterIdLst>
  <p:sldIdLst>
    <p:sldId id="484" r:id="rId7"/>
    <p:sldId id="485" r:id="rId8"/>
    <p:sldId id="536" r:id="rId9"/>
    <p:sldId id="487" r:id="rId10"/>
    <p:sldId id="488" r:id="rId11"/>
    <p:sldId id="489" r:id="rId12"/>
    <p:sldId id="556" r:id="rId13"/>
    <p:sldId id="537" r:id="rId14"/>
    <p:sldId id="557" r:id="rId15"/>
    <p:sldId id="552" r:id="rId16"/>
    <p:sldId id="550" r:id="rId17"/>
    <p:sldId id="558" r:id="rId18"/>
    <p:sldId id="538" r:id="rId19"/>
    <p:sldId id="539" r:id="rId20"/>
    <p:sldId id="540" r:id="rId21"/>
    <p:sldId id="541" r:id="rId22"/>
    <p:sldId id="542" r:id="rId23"/>
    <p:sldId id="544" r:id="rId24"/>
    <p:sldId id="499" r:id="rId25"/>
    <p:sldId id="553" r:id="rId26"/>
    <p:sldId id="559" r:id="rId27"/>
    <p:sldId id="560" r:id="rId28"/>
    <p:sldId id="500" r:id="rId29"/>
    <p:sldId id="551" r:id="rId30"/>
    <p:sldId id="546" r:id="rId31"/>
    <p:sldId id="555" r:id="rId32"/>
    <p:sldId id="554" r:id="rId33"/>
    <p:sldId id="549" r:id="rId34"/>
    <p:sldId id="505" r:id="rId35"/>
    <p:sldId id="506"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506" userDrawn="1">
          <p15:clr>
            <a:srgbClr val="A4A3A4"/>
          </p15:clr>
        </p15:guide>
        <p15:guide id="3" pos="688" userDrawn="1">
          <p15:clr>
            <a:srgbClr val="A4A3A4"/>
          </p15:clr>
        </p15:guide>
        <p15:guide id="4" pos="3840" userDrawn="1">
          <p15:clr>
            <a:srgbClr val="A4A3A4"/>
          </p15:clr>
        </p15:guide>
        <p15:guide id="5" pos="6992" userDrawn="1">
          <p15:clr>
            <a:srgbClr val="A4A3A4"/>
          </p15:clr>
        </p15:guide>
        <p15:guide id="6" orient="horz" pos="2160" userDrawn="1">
          <p15:clr>
            <a:srgbClr val="A4A3A4"/>
          </p15:clr>
        </p15:guide>
        <p15:guide id="7" pos="72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 id="3" name="Microsoft 帐户" initials="M帐" lastIdx="4" clrIdx="2">
    <p:extLst>
      <p:ext uri="{19B8F6BF-5375-455C-9EA6-DF929625EA0E}">
        <p15:presenceInfo xmlns:p15="http://schemas.microsoft.com/office/powerpoint/2012/main" userId="90adfa9c296c83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8275D"/>
    <a:srgbClr val="4581C5"/>
    <a:srgbClr val="000066"/>
    <a:srgbClr val="F26B2B"/>
    <a:srgbClr val="8DC9E6"/>
    <a:srgbClr val="FFFFFF"/>
    <a:srgbClr val="FF9933"/>
    <a:srgbClr val="595959"/>
    <a:srgbClr val="636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9332" autoAdjust="0"/>
  </p:normalViewPr>
  <p:slideViewPr>
    <p:cSldViewPr snapToGrid="0">
      <p:cViewPr varScale="1">
        <p:scale>
          <a:sx n="70" d="100"/>
          <a:sy n="70" d="100"/>
        </p:scale>
        <p:origin x="72" y="780"/>
      </p:cViewPr>
      <p:guideLst>
        <p:guide pos="438"/>
        <p:guide pos="506"/>
        <p:guide pos="688"/>
        <p:guide pos="3840"/>
        <p:guide pos="6992"/>
        <p:guide orient="horz" pos="2160"/>
        <p:guide pos="7219"/>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59" d="100"/>
          <a:sy n="59" d="100"/>
        </p:scale>
        <p:origin x="252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NG%20MEI\Desktop\202212&#20108;&#32423;&#26376;&#25253;\202212&#20108;&#32423;&#26376;&#25253;\202212&#36135;&#24065;&#25237;&#25918;(&#22238;&#31548;)&#32479;&#3574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69638435577259E-2"/>
          <c:y val="1.9793088363954502E-2"/>
          <c:w val="0.86115903085049295"/>
          <c:h val="0.63351251293653932"/>
        </c:manualLayout>
      </c:layout>
      <c:lineChart>
        <c:grouping val="standard"/>
        <c:varyColors val="0"/>
        <c:ser>
          <c:idx val="0"/>
          <c:order val="0"/>
          <c:tx>
            <c:strRef>
              <c:f>Sheet1!$B$1</c:f>
              <c:strCache>
                <c:ptCount val="1"/>
                <c:pt idx="0">
                  <c:v>官方制造业PMI</c:v>
                </c:pt>
              </c:strCache>
            </c:strRef>
          </c:tx>
          <c:spPr>
            <a:ln w="28575" cap="rnd">
              <a:solidFill>
                <a:srgbClr val="002060"/>
              </a:solidFill>
              <a:round/>
            </a:ln>
            <a:effectLst/>
          </c:spPr>
          <c:marker>
            <c:symbol val="square"/>
            <c:size val="7"/>
            <c:spPr>
              <a:solidFill>
                <a:schemeClr val="accent1">
                  <a:lumMod val="50000"/>
                </a:schemeClr>
              </a:solidFill>
              <a:ln w="9525">
                <a:solidFill>
                  <a:schemeClr val="accent1">
                    <a:lumMod val="50000"/>
                  </a:schemeClr>
                </a:solid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A0-4755-BAF1-579E15EC042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yyyy"年"m"月";@</c:formatCode>
                <c:ptCount val="13"/>
                <c:pt idx="0">
                  <c:v>44926</c:v>
                </c:pt>
                <c:pt idx="1">
                  <c:v>44866</c:v>
                </c:pt>
                <c:pt idx="2">
                  <c:v>44865</c:v>
                </c:pt>
                <c:pt idx="3">
                  <c:v>44834</c:v>
                </c:pt>
                <c:pt idx="4">
                  <c:v>44804</c:v>
                </c:pt>
                <c:pt idx="5">
                  <c:v>44773</c:v>
                </c:pt>
                <c:pt idx="6">
                  <c:v>44742</c:v>
                </c:pt>
                <c:pt idx="7">
                  <c:v>44712</c:v>
                </c:pt>
                <c:pt idx="8">
                  <c:v>44681</c:v>
                </c:pt>
                <c:pt idx="9">
                  <c:v>44651</c:v>
                </c:pt>
                <c:pt idx="10">
                  <c:v>44620</c:v>
                </c:pt>
                <c:pt idx="11">
                  <c:v>44562</c:v>
                </c:pt>
                <c:pt idx="12">
                  <c:v>44531</c:v>
                </c:pt>
              </c:numCache>
            </c:numRef>
          </c:cat>
          <c:val>
            <c:numRef>
              <c:f>Sheet1!$B$2:$B$14</c:f>
              <c:numCache>
                <c:formatCode>0.00%</c:formatCode>
                <c:ptCount val="13"/>
                <c:pt idx="0">
                  <c:v>0.47</c:v>
                </c:pt>
                <c:pt idx="1">
                  <c:v>0.48</c:v>
                </c:pt>
                <c:pt idx="2">
                  <c:v>0.49200000000000005</c:v>
                </c:pt>
                <c:pt idx="3">
                  <c:v>0.501</c:v>
                </c:pt>
                <c:pt idx="4">
                  <c:v>0.49399999999999999</c:v>
                </c:pt>
                <c:pt idx="5">
                  <c:v>0.49</c:v>
                </c:pt>
                <c:pt idx="6">
                  <c:v>0.502</c:v>
                </c:pt>
                <c:pt idx="7">
                  <c:v>0.496</c:v>
                </c:pt>
                <c:pt idx="8">
                  <c:v>0.47399999999999998</c:v>
                </c:pt>
                <c:pt idx="9">
                  <c:v>0.495</c:v>
                </c:pt>
                <c:pt idx="10">
                  <c:v>0.502</c:v>
                </c:pt>
                <c:pt idx="11">
                  <c:v>0.501</c:v>
                </c:pt>
                <c:pt idx="12">
                  <c:v>0.503</c:v>
                </c:pt>
              </c:numCache>
            </c:numRef>
          </c:val>
          <c:smooth val="1"/>
          <c:extLst>
            <c:ext xmlns:c16="http://schemas.microsoft.com/office/drawing/2014/chart" uri="{C3380CC4-5D6E-409C-BE32-E72D297353CC}">
              <c16:uniqueId val="{00000001-A299-4664-9A2C-40957AECD582}"/>
            </c:ext>
          </c:extLst>
        </c:ser>
        <c:ser>
          <c:idx val="1"/>
          <c:order val="1"/>
          <c:tx>
            <c:strRef>
              <c:f>Sheet1!$C$1</c:f>
              <c:strCache>
                <c:ptCount val="1"/>
                <c:pt idx="0">
                  <c:v>财新中国制造业PMI</c:v>
                </c:pt>
              </c:strCache>
            </c:strRef>
          </c:tx>
          <c:spPr>
            <a:ln w="28575" cap="rnd">
              <a:solidFill>
                <a:srgbClr val="FF9933"/>
              </a:solidFill>
              <a:round/>
            </a:ln>
            <a:effectLst/>
          </c:spPr>
          <c:marker>
            <c:symbol val="triangle"/>
            <c:size val="7"/>
            <c:spPr>
              <a:solidFill>
                <a:srgbClr val="FF9933"/>
              </a:solidFill>
              <a:ln w="9525">
                <a:solidFill>
                  <a:srgbClr val="FF9933"/>
                </a:solid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1-499A-8528-5DD77DF32DD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9933"/>
                      </a:solidFill>
                      <a:round/>
                      <a:headEnd type="none"/>
                      <a:tailEnd type="triangle"/>
                    </a:ln>
                    <a:effectLst/>
                  </c:spPr>
                </c15:leaderLines>
              </c:ext>
            </c:extLst>
          </c:dLbls>
          <c:cat>
            <c:numRef>
              <c:f>Sheet1!$A$2:$A$14</c:f>
              <c:numCache>
                <c:formatCode>yyyy"年"m"月";@</c:formatCode>
                <c:ptCount val="13"/>
                <c:pt idx="0">
                  <c:v>44926</c:v>
                </c:pt>
                <c:pt idx="1">
                  <c:v>44866</c:v>
                </c:pt>
                <c:pt idx="2">
                  <c:v>44865</c:v>
                </c:pt>
                <c:pt idx="3">
                  <c:v>44834</c:v>
                </c:pt>
                <c:pt idx="4">
                  <c:v>44804</c:v>
                </c:pt>
                <c:pt idx="5">
                  <c:v>44773</c:v>
                </c:pt>
                <c:pt idx="6">
                  <c:v>44742</c:v>
                </c:pt>
                <c:pt idx="7">
                  <c:v>44712</c:v>
                </c:pt>
                <c:pt idx="8">
                  <c:v>44681</c:v>
                </c:pt>
                <c:pt idx="9">
                  <c:v>44651</c:v>
                </c:pt>
                <c:pt idx="10">
                  <c:v>44620</c:v>
                </c:pt>
                <c:pt idx="11">
                  <c:v>44562</c:v>
                </c:pt>
                <c:pt idx="12">
                  <c:v>44531</c:v>
                </c:pt>
              </c:numCache>
            </c:numRef>
          </c:cat>
          <c:val>
            <c:numRef>
              <c:f>Sheet1!$C$2:$C$14</c:f>
              <c:numCache>
                <c:formatCode>0.00%</c:formatCode>
                <c:ptCount val="13"/>
                <c:pt idx="0">
                  <c:v>0.49</c:v>
                </c:pt>
                <c:pt idx="1">
                  <c:v>0.49399999999999999</c:v>
                </c:pt>
                <c:pt idx="2">
                  <c:v>0.49200000000000005</c:v>
                </c:pt>
                <c:pt idx="3">
                  <c:v>0.48099999999999998</c:v>
                </c:pt>
                <c:pt idx="4">
                  <c:v>0.495</c:v>
                </c:pt>
                <c:pt idx="5">
                  <c:v>0.504</c:v>
                </c:pt>
                <c:pt idx="6">
                  <c:v>0.51700000000000002</c:v>
                </c:pt>
                <c:pt idx="7">
                  <c:v>0.48099999999999998</c:v>
                </c:pt>
                <c:pt idx="8">
                  <c:v>0.46</c:v>
                </c:pt>
                <c:pt idx="9">
                  <c:v>0.48099999999999998</c:v>
                </c:pt>
                <c:pt idx="10">
                  <c:v>0.504</c:v>
                </c:pt>
                <c:pt idx="11">
                  <c:v>0.49099999999999999</c:v>
                </c:pt>
                <c:pt idx="12">
                  <c:v>0.50900000000000001</c:v>
                </c:pt>
              </c:numCache>
            </c:numRef>
          </c:val>
          <c:smooth val="1"/>
          <c:extLst>
            <c:ext xmlns:c16="http://schemas.microsoft.com/office/drawing/2014/chart" uri="{C3380CC4-5D6E-409C-BE32-E72D297353CC}">
              <c16:uniqueId val="{00000003-A299-4664-9A2C-40957AECD582}"/>
            </c:ext>
          </c:extLst>
        </c:ser>
        <c:dLbls>
          <c:showLegendKey val="0"/>
          <c:showVal val="0"/>
          <c:showCatName val="0"/>
          <c:showSerName val="0"/>
          <c:showPercent val="0"/>
          <c:showBubbleSize val="0"/>
        </c:dLbls>
        <c:marker val="1"/>
        <c:smooth val="0"/>
        <c:axId val="444000408"/>
        <c:axId val="444005112"/>
      </c:lineChart>
      <c:dateAx>
        <c:axId val="444000408"/>
        <c:scaling>
          <c:orientation val="minMax"/>
        </c:scaling>
        <c:delete val="0"/>
        <c:axPos val="b"/>
        <c:numFmt formatCode="yyyy&quot;年&quot;m&quot;月&quot;;@" sourceLinked="1"/>
        <c:majorTickMark val="none"/>
        <c:minorTickMark val="none"/>
        <c:tickLblPos val="low"/>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4005112"/>
        <c:crossesAt val="0.5"/>
        <c:auto val="1"/>
        <c:lblOffset val="100"/>
        <c:baseTimeUnit val="months"/>
      </c:dateAx>
      <c:valAx>
        <c:axId val="444005112"/>
        <c:scaling>
          <c:orientation val="minMax"/>
          <c:max val="0.55000000000000004"/>
          <c:min val="0.45500000000000002"/>
        </c:scaling>
        <c:delete val="0"/>
        <c:axPos val="l"/>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4000408"/>
        <c:crosses val="autoZero"/>
        <c:crossBetween val="between"/>
      </c:valAx>
      <c:spPr>
        <a:noFill/>
        <a:ln>
          <a:noFill/>
        </a:ln>
        <a:effectLst/>
      </c:spPr>
    </c:plotArea>
    <c:legend>
      <c:legendPos val="b"/>
      <c:layout>
        <c:manualLayout>
          <c:xMode val="edge"/>
          <c:yMode val="edge"/>
          <c:x val="0.30128907532545113"/>
          <c:y val="0.92785553616443683"/>
          <c:w val="0.3974218493490978"/>
          <c:h val="7.21443616495927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48649604270556E-2"/>
          <c:y val="0.11731891632055694"/>
          <c:w val="0.96290375506384929"/>
          <c:h val="0.68587969097321588"/>
        </c:manualLayout>
      </c:layout>
      <c:barChart>
        <c:barDir val="col"/>
        <c:grouping val="clustered"/>
        <c:varyColors val="0"/>
        <c:ser>
          <c:idx val="0"/>
          <c:order val="0"/>
          <c:tx>
            <c:strRef>
              <c:f>股票流通统计!$B$18</c:f>
              <c:strCache>
                <c:ptCount val="1"/>
                <c:pt idx="0">
                  <c:v>解禁规模</c:v>
                </c:pt>
              </c:strCache>
            </c:strRef>
          </c:tx>
          <c:spPr>
            <a:solidFill>
              <a:srgbClr val="08275D"/>
            </a:solidFill>
            <a:ln>
              <a:noFill/>
            </a:ln>
            <a:effectLst/>
          </c:spPr>
          <c:invertIfNegative val="0"/>
          <c:dPt>
            <c:idx val="0"/>
            <c:invertIfNegative val="0"/>
            <c:bubble3D val="0"/>
            <c:extLst>
              <c:ext xmlns:c16="http://schemas.microsoft.com/office/drawing/2014/chart" uri="{C3380CC4-5D6E-409C-BE32-E72D297353CC}">
                <c16:uniqueId val="{00000002-DF39-4615-A4C8-72A4CE3F7102}"/>
              </c:ext>
            </c:extLst>
          </c:dPt>
          <c:dPt>
            <c:idx val="2"/>
            <c:invertIfNegative val="0"/>
            <c:bubble3D val="0"/>
            <c:extLst>
              <c:ext xmlns:c16="http://schemas.microsoft.com/office/drawing/2014/chart" uri="{C3380CC4-5D6E-409C-BE32-E72D297353CC}">
                <c16:uniqueId val="{00000004-DF39-4615-A4C8-72A4CE3F7102}"/>
              </c:ext>
            </c:extLst>
          </c:dPt>
          <c:dPt>
            <c:idx val="3"/>
            <c:invertIfNegative val="0"/>
            <c:bubble3D val="0"/>
            <c:extLst>
              <c:ext xmlns:c16="http://schemas.microsoft.com/office/drawing/2014/chart" uri="{C3380CC4-5D6E-409C-BE32-E72D297353CC}">
                <c16:uniqueId val="{00000005-745B-47B2-A373-028140450597}"/>
              </c:ext>
            </c:extLst>
          </c:dPt>
          <c:dPt>
            <c:idx val="4"/>
            <c:invertIfNegative val="0"/>
            <c:bubble3D val="0"/>
            <c:spPr>
              <a:solidFill>
                <a:srgbClr val="08275D"/>
              </a:solidFill>
              <a:ln>
                <a:noFill/>
              </a:ln>
              <a:effectLst/>
            </c:spPr>
            <c:extLst>
              <c:ext xmlns:c16="http://schemas.microsoft.com/office/drawing/2014/chart" uri="{C3380CC4-5D6E-409C-BE32-E72D297353CC}">
                <c16:uniqueId val="{00000004-AF64-4AF4-9A13-882CD92DCBA4}"/>
              </c:ext>
            </c:extLst>
          </c:dPt>
          <c:dPt>
            <c:idx val="5"/>
            <c:invertIfNegative val="0"/>
            <c:bubble3D val="0"/>
            <c:spPr>
              <a:solidFill>
                <a:srgbClr val="08275D"/>
              </a:solidFill>
              <a:ln>
                <a:noFill/>
              </a:ln>
              <a:effectLst/>
            </c:spPr>
            <c:extLst>
              <c:ext xmlns:c16="http://schemas.microsoft.com/office/drawing/2014/chart" uri="{C3380CC4-5D6E-409C-BE32-E72D297353CC}">
                <c16:uniqueId val="{00000005-CB66-4946-9256-72944FEEE181}"/>
              </c:ext>
            </c:extLst>
          </c:dPt>
          <c:dPt>
            <c:idx val="6"/>
            <c:invertIfNegative val="0"/>
            <c:bubble3D val="0"/>
            <c:spPr>
              <a:solidFill>
                <a:srgbClr val="08275D"/>
              </a:solidFill>
              <a:ln>
                <a:noFill/>
              </a:ln>
              <a:effectLst/>
            </c:spPr>
            <c:extLst>
              <c:ext xmlns:c16="http://schemas.microsoft.com/office/drawing/2014/chart" uri="{C3380CC4-5D6E-409C-BE32-E72D297353CC}">
                <c16:uniqueId val="{00000007-6D9B-4842-A8D6-4DFB7C5B786E}"/>
              </c:ext>
            </c:extLst>
          </c:dPt>
          <c:dPt>
            <c:idx val="7"/>
            <c:invertIfNegative val="0"/>
            <c:bubble3D val="0"/>
            <c:spPr>
              <a:solidFill>
                <a:srgbClr val="08275D"/>
              </a:solidFill>
              <a:ln>
                <a:noFill/>
              </a:ln>
              <a:effectLst/>
            </c:spPr>
            <c:extLst>
              <c:ext xmlns:c16="http://schemas.microsoft.com/office/drawing/2014/chart" uri="{C3380CC4-5D6E-409C-BE32-E72D297353CC}">
                <c16:uniqueId val="{00000009-6068-4CE4-BE8C-4EFC1FD8AF41}"/>
              </c:ext>
            </c:extLst>
          </c:dPt>
          <c:dPt>
            <c:idx val="8"/>
            <c:invertIfNegative val="0"/>
            <c:bubble3D val="0"/>
            <c:spPr>
              <a:solidFill>
                <a:srgbClr val="08275D"/>
              </a:solidFill>
              <a:ln>
                <a:noFill/>
              </a:ln>
              <a:effectLst/>
            </c:spPr>
            <c:extLst>
              <c:ext xmlns:c16="http://schemas.microsoft.com/office/drawing/2014/chart" uri="{C3380CC4-5D6E-409C-BE32-E72D297353CC}">
                <c16:uniqueId val="{0000000B-7454-4A33-B249-730C8D56D8D0}"/>
              </c:ext>
            </c:extLst>
          </c:dPt>
          <c:dPt>
            <c:idx val="9"/>
            <c:invertIfNegative val="0"/>
            <c:bubble3D val="0"/>
            <c:spPr>
              <a:solidFill>
                <a:srgbClr val="08275D"/>
              </a:solidFill>
              <a:ln>
                <a:noFill/>
              </a:ln>
              <a:effectLst/>
            </c:spPr>
            <c:extLst>
              <c:ext xmlns:c16="http://schemas.microsoft.com/office/drawing/2014/chart" uri="{C3380CC4-5D6E-409C-BE32-E72D297353CC}">
                <c16:uniqueId val="{0000000D-350C-4B62-9354-E601DF42CE5E}"/>
              </c:ext>
            </c:extLst>
          </c:dPt>
          <c:dPt>
            <c:idx val="10"/>
            <c:invertIfNegative val="0"/>
            <c:bubble3D val="0"/>
            <c:spPr>
              <a:solidFill>
                <a:srgbClr val="08275D"/>
              </a:solidFill>
              <a:ln>
                <a:noFill/>
              </a:ln>
              <a:effectLst/>
            </c:spPr>
            <c:extLst>
              <c:ext xmlns:c16="http://schemas.microsoft.com/office/drawing/2014/chart" uri="{C3380CC4-5D6E-409C-BE32-E72D297353CC}">
                <c16:uniqueId val="{0000000F-75C8-41DF-95D3-266F5D84EE50}"/>
              </c:ext>
            </c:extLst>
          </c:dPt>
          <c:dPt>
            <c:idx val="11"/>
            <c:invertIfNegative val="0"/>
            <c:bubble3D val="0"/>
            <c:spPr>
              <a:solidFill>
                <a:srgbClr val="F26B2B"/>
              </a:solidFill>
              <a:ln>
                <a:noFill/>
              </a:ln>
              <a:effectLst/>
            </c:spPr>
            <c:extLst>
              <c:ext xmlns:c16="http://schemas.microsoft.com/office/drawing/2014/chart" uri="{C3380CC4-5D6E-409C-BE32-E72D297353CC}">
                <c16:uniqueId val="{00000011-91AE-433D-AF5A-AB709A17909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股票流通统计!$A$19:$A$30</c:f>
              <c:numCache>
                <c:formatCode>yyyy"年"m"月";@</c:formatCode>
                <c:ptCount val="12"/>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numCache>
            </c:numRef>
          </c:cat>
          <c:val>
            <c:numRef>
              <c:f>股票流通统计!$B$19:$B$30</c:f>
              <c:numCache>
                <c:formatCode>#,##0.00</c:formatCode>
                <c:ptCount val="12"/>
                <c:pt idx="0">
                  <c:v>4093.9182683102999</c:v>
                </c:pt>
                <c:pt idx="1">
                  <c:v>2971.9589878258998</c:v>
                </c:pt>
                <c:pt idx="2">
                  <c:v>3920.7887511652998</c:v>
                </c:pt>
                <c:pt idx="3">
                  <c:v>2304.2641508997999</c:v>
                </c:pt>
                <c:pt idx="4">
                  <c:v>2548.7134349108001</c:v>
                </c:pt>
                <c:pt idx="5">
                  <c:v>3924.1782650405999</c:v>
                </c:pt>
                <c:pt idx="6">
                  <c:v>4392.6873734348001</c:v>
                </c:pt>
                <c:pt idx="7">
                  <c:v>5563.5379841115</c:v>
                </c:pt>
                <c:pt idx="8">
                  <c:v>4000.629288004</c:v>
                </c:pt>
                <c:pt idx="9">
                  <c:v>1883.3669136697999</c:v>
                </c:pt>
                <c:pt idx="10">
                  <c:v>3813.6458039526001</c:v>
                </c:pt>
                <c:pt idx="11">
                  <c:v>3172.6868862307001</c:v>
                </c:pt>
              </c:numCache>
            </c:numRef>
          </c:val>
          <c:extLst>
            <c:ext xmlns:c16="http://schemas.microsoft.com/office/drawing/2014/chart" uri="{C3380CC4-5D6E-409C-BE32-E72D297353CC}">
              <c16:uniqueId val="{00000000-DF39-4615-A4C8-72A4CE3F7102}"/>
            </c:ext>
          </c:extLst>
        </c:ser>
        <c:dLbls>
          <c:dLblPos val="outEnd"/>
          <c:showLegendKey val="0"/>
          <c:showVal val="1"/>
          <c:showCatName val="0"/>
          <c:showSerName val="0"/>
          <c:showPercent val="0"/>
          <c:showBubbleSize val="0"/>
        </c:dLbls>
        <c:gapWidth val="120"/>
        <c:axId val="1792837760"/>
        <c:axId val="1792848160"/>
      </c:barChart>
      <c:dateAx>
        <c:axId val="1792837760"/>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792848160"/>
        <c:crosses val="autoZero"/>
        <c:auto val="1"/>
        <c:lblOffset val="100"/>
        <c:baseTimeUnit val="months"/>
      </c:dateAx>
      <c:valAx>
        <c:axId val="1792848160"/>
        <c:scaling>
          <c:orientation val="minMax"/>
        </c:scaling>
        <c:delete val="1"/>
        <c:axPos val="l"/>
        <c:numFmt formatCode="#,##0.00" sourceLinked="1"/>
        <c:majorTickMark val="none"/>
        <c:minorTickMark val="none"/>
        <c:tickLblPos val="nextTo"/>
        <c:crossAx val="17928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近一年大宗交易统计及折价率</a:t>
            </a:r>
          </a:p>
        </c:rich>
      </c:tx>
      <c:layout>
        <c:manualLayout>
          <c:xMode val="edge"/>
          <c:yMode val="edge"/>
          <c:x val="0.35282534785253056"/>
          <c:y val="2.3415695611725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7.5314179986158136E-2"/>
          <c:y val="0.16848066036992068"/>
          <c:w val="0.86817010111084447"/>
          <c:h val="0.6151421991043694"/>
        </c:manualLayout>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2021-12-31</c:v>
                </c:pt>
                <c:pt idx="1">
                  <c:v>2022-01-28</c:v>
                </c:pt>
                <c:pt idx="2">
                  <c:v>2022-02-28</c:v>
                </c:pt>
                <c:pt idx="3">
                  <c:v>2022-03-31</c:v>
                </c:pt>
                <c:pt idx="4">
                  <c:v>2022-04-29</c:v>
                </c:pt>
                <c:pt idx="5">
                  <c:v>2022-05-31</c:v>
                </c:pt>
                <c:pt idx="6">
                  <c:v>2022-06-30</c:v>
                </c:pt>
                <c:pt idx="7">
                  <c:v>2022-07-29</c:v>
                </c:pt>
                <c:pt idx="8">
                  <c:v>2022-08-31</c:v>
                </c:pt>
                <c:pt idx="9">
                  <c:v>2022-09-30</c:v>
                </c:pt>
                <c:pt idx="10">
                  <c:v>2022-10-31</c:v>
                </c:pt>
                <c:pt idx="11">
                  <c:v>2022-11-30</c:v>
                </c:pt>
                <c:pt idx="12">
                  <c:v>2022-12-30</c:v>
                </c:pt>
              </c:strCache>
            </c:strRef>
          </c:cat>
          <c:val>
            <c:numRef>
              <c:f>Sheet1!$B$2:$B$14</c:f>
              <c:numCache>
                <c:formatCode>0.00</c:formatCode>
                <c:ptCount val="13"/>
                <c:pt idx="0">
                  <c:v>1102.2162470000001</c:v>
                </c:pt>
                <c:pt idx="1">
                  <c:v>479.66324000000003</c:v>
                </c:pt>
                <c:pt idx="2">
                  <c:v>334.59879900000004</c:v>
                </c:pt>
                <c:pt idx="3">
                  <c:v>561.925073</c:v>
                </c:pt>
                <c:pt idx="4">
                  <c:v>288.91490800000003</c:v>
                </c:pt>
                <c:pt idx="5">
                  <c:v>465.46029699999997</c:v>
                </c:pt>
                <c:pt idx="6">
                  <c:v>714.844381</c:v>
                </c:pt>
                <c:pt idx="7">
                  <c:v>529.37787600000001</c:v>
                </c:pt>
                <c:pt idx="8">
                  <c:v>497.20311200000003</c:v>
                </c:pt>
                <c:pt idx="9">
                  <c:v>677.82903299999998</c:v>
                </c:pt>
                <c:pt idx="10">
                  <c:v>277.30926699999998</c:v>
                </c:pt>
                <c:pt idx="11">
                  <c:v>647.19652199999996</c:v>
                </c:pt>
                <c:pt idx="12">
                  <c:v>793.49033099999997</c:v>
                </c:pt>
              </c:numCache>
            </c:numRef>
          </c:val>
          <c:extLst>
            <c:ext xmlns:c16="http://schemas.microsoft.com/office/drawing/2014/chart" uri="{C3380CC4-5D6E-409C-BE32-E72D297353CC}">
              <c16:uniqueId val="{00000000-EC14-40F4-9C65-77907F9F56BA}"/>
            </c:ext>
          </c:extLst>
        </c:ser>
        <c:dLbls>
          <c:showLegendKey val="0"/>
          <c:showVal val="0"/>
          <c:showCatName val="0"/>
          <c:showSerName val="0"/>
          <c:showPercent val="0"/>
          <c:showBubbleSize val="0"/>
        </c:dLbls>
        <c:gapWidth val="219"/>
        <c:axId val="440880904"/>
        <c:axId val="440882472"/>
      </c:barChart>
      <c:lineChart>
        <c:grouping val="standard"/>
        <c:varyColors val="0"/>
        <c:ser>
          <c:idx val="1"/>
          <c:order val="1"/>
          <c:tx>
            <c:strRef>
              <c:f>Sheet1!$C$1</c:f>
              <c:strCache>
                <c:ptCount val="1"/>
                <c:pt idx="0">
                  <c:v>平均溢/折价率（%）</c:v>
                </c:pt>
              </c:strCache>
            </c:strRef>
          </c:tx>
          <c:spPr>
            <a:ln w="28575" cap="rnd">
              <a:solidFill>
                <a:srgbClr val="FF9933"/>
              </a:solidFill>
              <a:round/>
            </a:ln>
            <a:effectLst/>
          </c:spPr>
          <c:marker>
            <c:symbol val="none"/>
          </c:marker>
          <c:cat>
            <c:strRef>
              <c:f>Sheet1!$A$2:$A$14</c:f>
              <c:strCache>
                <c:ptCount val="13"/>
                <c:pt idx="0">
                  <c:v>2021-12-31</c:v>
                </c:pt>
                <c:pt idx="1">
                  <c:v>2022-01-28</c:v>
                </c:pt>
                <c:pt idx="2">
                  <c:v>2022-02-28</c:v>
                </c:pt>
                <c:pt idx="3">
                  <c:v>2022-03-31</c:v>
                </c:pt>
                <c:pt idx="4">
                  <c:v>2022-04-29</c:v>
                </c:pt>
                <c:pt idx="5">
                  <c:v>2022-05-31</c:v>
                </c:pt>
                <c:pt idx="6">
                  <c:v>2022-06-30</c:v>
                </c:pt>
                <c:pt idx="7">
                  <c:v>2022-07-29</c:v>
                </c:pt>
                <c:pt idx="8">
                  <c:v>2022-08-31</c:v>
                </c:pt>
                <c:pt idx="9">
                  <c:v>2022-09-30</c:v>
                </c:pt>
                <c:pt idx="10">
                  <c:v>2022-10-31</c:v>
                </c:pt>
                <c:pt idx="11">
                  <c:v>2022-11-30</c:v>
                </c:pt>
                <c:pt idx="12">
                  <c:v>2022-12-30</c:v>
                </c:pt>
              </c:strCache>
            </c:strRef>
          </c:cat>
          <c:val>
            <c:numRef>
              <c:f>Sheet1!$C$2:$C$14</c:f>
              <c:numCache>
                <c:formatCode>#,##0.00</c:formatCode>
                <c:ptCount val="13"/>
                <c:pt idx="0">
                  <c:v>-5.7481758870810262</c:v>
                </c:pt>
                <c:pt idx="1">
                  <c:v>-4.771063104666303</c:v>
                </c:pt>
                <c:pt idx="2">
                  <c:v>-4.1432738066471124</c:v>
                </c:pt>
                <c:pt idx="3">
                  <c:v>-3.843916225646399</c:v>
                </c:pt>
                <c:pt idx="4">
                  <c:v>-2.7381479700563669</c:v>
                </c:pt>
                <c:pt idx="5">
                  <c:v>-4.4270903054804434</c:v>
                </c:pt>
                <c:pt idx="6">
                  <c:v>-4.5085994756638872</c:v>
                </c:pt>
                <c:pt idx="7">
                  <c:v>-4.5848289684924897</c:v>
                </c:pt>
                <c:pt idx="8">
                  <c:v>-4.3886863856276834</c:v>
                </c:pt>
                <c:pt idx="9">
                  <c:v>-4.4064941136193827</c:v>
                </c:pt>
                <c:pt idx="10">
                  <c:v>-4.8005644304297972</c:v>
                </c:pt>
                <c:pt idx="11">
                  <c:v>-5.9930240107354118</c:v>
                </c:pt>
                <c:pt idx="12">
                  <c:v>-5.5742280550147756</c:v>
                </c:pt>
              </c:numCache>
            </c:numRef>
          </c:val>
          <c:smooth val="0"/>
          <c:extLst>
            <c:ext xmlns:c16="http://schemas.microsoft.com/office/drawing/2014/chart" uri="{C3380CC4-5D6E-409C-BE32-E72D297353CC}">
              <c16:uniqueId val="{00000001-EC14-40F4-9C65-77907F9F56BA}"/>
            </c:ext>
          </c:extLst>
        </c:ser>
        <c:dLbls>
          <c:showLegendKey val="0"/>
          <c:showVal val="0"/>
          <c:showCatName val="0"/>
          <c:showSerName val="0"/>
          <c:showPercent val="0"/>
          <c:showBubbleSize val="0"/>
        </c:dLbls>
        <c:marker val="1"/>
        <c:smooth val="0"/>
        <c:axId val="440884040"/>
        <c:axId val="440888352"/>
      </c:lineChart>
      <c:catAx>
        <c:axId val="440880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2472"/>
        <c:crosses val="autoZero"/>
        <c:auto val="0"/>
        <c:lblAlgn val="ctr"/>
        <c:lblOffset val="100"/>
        <c:noMultiLvlLbl val="0"/>
      </c:catAx>
      <c:valAx>
        <c:axId val="440882472"/>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0904"/>
        <c:crosses val="autoZero"/>
        <c:crossBetween val="between"/>
      </c:valAx>
      <c:valAx>
        <c:axId val="4408883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4040"/>
        <c:crosses val="max"/>
        <c:crossBetween val="between"/>
      </c:valAx>
      <c:catAx>
        <c:axId val="440884040"/>
        <c:scaling>
          <c:orientation val="minMax"/>
        </c:scaling>
        <c:delete val="1"/>
        <c:axPos val="t"/>
        <c:numFmt formatCode="General" sourceLinked="1"/>
        <c:majorTickMark val="out"/>
        <c:minorTickMark val="none"/>
        <c:tickLblPos val="nextTo"/>
        <c:crossAx val="440888352"/>
        <c:crosses val="max"/>
        <c:auto val="1"/>
        <c:lblAlgn val="ctr"/>
        <c:lblOffset val="100"/>
        <c:noMultiLvlLbl val="1"/>
      </c:catAx>
      <c:spPr>
        <a:noFill/>
        <a:ln>
          <a:noFill/>
        </a:ln>
        <a:effectLst/>
      </c:spPr>
    </c:plotArea>
    <c:legend>
      <c:legendPos val="b"/>
      <c:layout>
        <c:manualLayout>
          <c:xMode val="edge"/>
          <c:yMode val="edge"/>
          <c:x val="0.74526797053594107"/>
          <c:y val="9.8160116222351906E-2"/>
          <c:w val="0.18873412205540008"/>
          <c:h val="0.137156366403230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cat>
            <c:strRef>
              <c:f>'融资融券交易市场统计(同花顺统计)'!$A$19:$A$31</c:f>
              <c:strCache>
                <c:ptCount val="13"/>
                <c:pt idx="0">
                  <c:v>2021-12-31</c:v>
                </c:pt>
                <c:pt idx="1">
                  <c:v>2022-01-28</c:v>
                </c:pt>
                <c:pt idx="2">
                  <c:v>2022-02-28</c:v>
                </c:pt>
                <c:pt idx="3">
                  <c:v>2022-03-31</c:v>
                </c:pt>
                <c:pt idx="4">
                  <c:v>2022-04-29</c:v>
                </c:pt>
                <c:pt idx="5">
                  <c:v>2022-05-31</c:v>
                </c:pt>
                <c:pt idx="6">
                  <c:v>2022-06-30</c:v>
                </c:pt>
                <c:pt idx="7">
                  <c:v>2022-07-29</c:v>
                </c:pt>
                <c:pt idx="8">
                  <c:v>2022-08-31</c:v>
                </c:pt>
                <c:pt idx="9">
                  <c:v>2022-09-30</c:v>
                </c:pt>
                <c:pt idx="10">
                  <c:v>2022-10-31</c:v>
                </c:pt>
                <c:pt idx="11">
                  <c:v>2022-11-30</c:v>
                </c:pt>
                <c:pt idx="12">
                  <c:v>2022-12-30</c:v>
                </c:pt>
              </c:strCache>
            </c:strRef>
          </c:cat>
          <c:val>
            <c:numRef>
              <c:f>'融资融券交易市场统计(同花顺统计)'!$B$19:$B$31</c:f>
              <c:numCache>
                <c:formatCode>#,##0.00</c:formatCode>
                <c:ptCount val="13"/>
                <c:pt idx="0">
                  <c:v>18321.911669010002</c:v>
                </c:pt>
                <c:pt idx="1">
                  <c:v>17132.102007739999</c:v>
                </c:pt>
                <c:pt idx="2">
                  <c:v>17271.601792329999</c:v>
                </c:pt>
                <c:pt idx="3">
                  <c:v>16728.391403040001</c:v>
                </c:pt>
                <c:pt idx="4">
                  <c:v>15120.421480569999</c:v>
                </c:pt>
                <c:pt idx="5">
                  <c:v>15226.25844473</c:v>
                </c:pt>
                <c:pt idx="6">
                  <c:v>16033.313459270001</c:v>
                </c:pt>
                <c:pt idx="7">
                  <c:v>16274.718543749999</c:v>
                </c:pt>
                <c:pt idx="8">
                  <c:v>16153.78836518</c:v>
                </c:pt>
                <c:pt idx="9">
                  <c:v>15382.355580760001</c:v>
                </c:pt>
                <c:pt idx="10">
                  <c:v>15466.74458171</c:v>
                </c:pt>
                <c:pt idx="11">
                  <c:v>15642.69976387</c:v>
                </c:pt>
                <c:pt idx="12">
                  <c:v>15403.91547322</c:v>
                </c:pt>
              </c:numCache>
            </c:numRef>
          </c:val>
          <c:smooth val="1"/>
          <c:extLst>
            <c:ext xmlns:c16="http://schemas.microsoft.com/office/drawing/2014/chart" uri="{C3380CC4-5D6E-409C-BE32-E72D297353CC}">
              <c16:uniqueId val="{00000000-16D5-4855-A731-9299A1D86D60}"/>
            </c:ext>
          </c:extLst>
        </c:ser>
        <c:dLbls>
          <c:showLegendKey val="0"/>
          <c:showVal val="0"/>
          <c:showCatName val="0"/>
          <c:showSerName val="0"/>
          <c:showPercent val="0"/>
          <c:showBubbleSize val="0"/>
        </c:dLbls>
        <c:smooth val="0"/>
        <c:axId val="1055338223"/>
        <c:axId val="1055329487"/>
      </c:lineChart>
      <c:dateAx>
        <c:axId val="10553382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055329487"/>
        <c:crosses val="autoZero"/>
        <c:auto val="0"/>
        <c:lblOffset val="100"/>
        <c:baseTimeUnit val="days"/>
      </c:dateAx>
      <c:valAx>
        <c:axId val="1055329487"/>
        <c:scaling>
          <c:orientation val="minMax"/>
          <c:min val="1500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055338223"/>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20305782303427E-2"/>
          <c:y val="2.1576182136602451E-2"/>
          <c:w val="0.82464477437661921"/>
          <c:h val="0.73638179645573809"/>
        </c:manualLayout>
      </c:layout>
      <c:barChart>
        <c:barDir val="col"/>
        <c:grouping val="clustered"/>
        <c:varyColors val="0"/>
        <c:ser>
          <c:idx val="0"/>
          <c:order val="0"/>
          <c:tx>
            <c:strRef>
              <c:f>Sheet1!$B$1</c:f>
              <c:strCache>
                <c:ptCount val="1"/>
                <c:pt idx="0">
                  <c:v>月成交量（万手）</c:v>
                </c:pt>
              </c:strCache>
            </c:strRef>
          </c:tx>
          <c:spPr>
            <a:solidFill>
              <a:srgbClr val="08275D"/>
            </a:solidFill>
            <a:ln>
              <a:noFill/>
            </a:ln>
            <a:effectLst/>
          </c:spPr>
          <c:invertIfNegative val="0"/>
          <c:cat>
            <c:strRef>
              <c:f>Sheet1!$A$2:$A$11</c:f>
              <c:strCache>
                <c:ptCount val="10"/>
                <c:pt idx="0">
                  <c:v>螺纹钢2305</c:v>
                </c:pt>
                <c:pt idx="1">
                  <c:v>纯碱305</c:v>
                </c:pt>
                <c:pt idx="2">
                  <c:v>PTA305</c:v>
                </c:pt>
                <c:pt idx="3">
                  <c:v>燃油2305</c:v>
                </c:pt>
                <c:pt idx="4">
                  <c:v>PVC2305</c:v>
                </c:pt>
                <c:pt idx="5">
                  <c:v>沪银2302</c:v>
                </c:pt>
                <c:pt idx="6">
                  <c:v>铁矿石2305</c:v>
                </c:pt>
                <c:pt idx="7">
                  <c:v>甲醇305</c:v>
                </c:pt>
                <c:pt idx="8">
                  <c:v>玻璃305</c:v>
                </c:pt>
                <c:pt idx="9">
                  <c:v>棕榈油2305</c:v>
                </c:pt>
              </c:strCache>
            </c:strRef>
          </c:cat>
          <c:val>
            <c:numRef>
              <c:f>Sheet1!$B$2:$B$11</c:f>
              <c:numCache>
                <c:formatCode>0</c:formatCode>
                <c:ptCount val="10"/>
                <c:pt idx="0">
                  <c:v>3510.1669000000002</c:v>
                </c:pt>
                <c:pt idx="1">
                  <c:v>3086.2069999999999</c:v>
                </c:pt>
                <c:pt idx="2">
                  <c:v>2884.2786000000001</c:v>
                </c:pt>
                <c:pt idx="3">
                  <c:v>2286.2159000000001</c:v>
                </c:pt>
                <c:pt idx="4">
                  <c:v>1890.9037000000001</c:v>
                </c:pt>
                <c:pt idx="5">
                  <c:v>1821.7837999999999</c:v>
                </c:pt>
                <c:pt idx="6">
                  <c:v>1778.7045000000001</c:v>
                </c:pt>
                <c:pt idx="7">
                  <c:v>1773.606</c:v>
                </c:pt>
                <c:pt idx="8">
                  <c:v>1661.4346</c:v>
                </c:pt>
                <c:pt idx="9">
                  <c:v>1342.3594000000001</c:v>
                </c:pt>
              </c:numCache>
            </c:numRef>
          </c:val>
          <c:extLst>
            <c:ext xmlns:c16="http://schemas.microsoft.com/office/drawing/2014/chart" uri="{C3380CC4-5D6E-409C-BE32-E72D297353CC}">
              <c16:uniqueId val="{00000000-536D-48F2-B2C1-018C55DDCD54}"/>
            </c:ext>
          </c:extLst>
        </c:ser>
        <c:dLbls>
          <c:showLegendKey val="0"/>
          <c:showVal val="0"/>
          <c:showCatName val="0"/>
          <c:showSerName val="0"/>
          <c:showPercent val="0"/>
          <c:showBubbleSize val="0"/>
        </c:dLbls>
        <c:gapWidth val="100"/>
        <c:axId val="440886392"/>
        <c:axId val="440882864"/>
      </c:barChart>
      <c:scatterChart>
        <c:scatterStyle val="lineMarker"/>
        <c:varyColors val="0"/>
        <c:ser>
          <c:idx val="1"/>
          <c:order val="1"/>
          <c:tx>
            <c:strRef>
              <c:f>Sheet1!$C$1</c:f>
              <c:strCache>
                <c:ptCount val="1"/>
                <c:pt idx="0">
                  <c:v>月涨跌幅（%）</c:v>
                </c:pt>
              </c:strCache>
            </c:strRef>
          </c:tx>
          <c:spPr>
            <a:ln w="25400" cap="rnd">
              <a:noFill/>
              <a:round/>
            </a:ln>
            <a:effectLst/>
          </c:spPr>
          <c:marker>
            <c:symbol val="circle"/>
            <c:size val="5"/>
            <c:spPr>
              <a:solidFill>
                <a:srgbClr val="FF9933"/>
              </a:solidFill>
              <a:ln w="22225">
                <a:solidFill>
                  <a:srgbClr val="FF9933"/>
                </a:solidFill>
              </a:ln>
              <a:effectLst/>
            </c:spPr>
          </c:marker>
          <c:xVal>
            <c:strRef>
              <c:f>Sheet1!$A$2:$A$11</c:f>
              <c:strCache>
                <c:ptCount val="10"/>
                <c:pt idx="0">
                  <c:v>螺纹钢2305</c:v>
                </c:pt>
                <c:pt idx="1">
                  <c:v>纯碱305</c:v>
                </c:pt>
                <c:pt idx="2">
                  <c:v>PTA305</c:v>
                </c:pt>
                <c:pt idx="3">
                  <c:v>燃油2305</c:v>
                </c:pt>
                <c:pt idx="4">
                  <c:v>PVC2305</c:v>
                </c:pt>
                <c:pt idx="5">
                  <c:v>沪银2302</c:v>
                </c:pt>
                <c:pt idx="6">
                  <c:v>铁矿石2305</c:v>
                </c:pt>
                <c:pt idx="7">
                  <c:v>甲醇305</c:v>
                </c:pt>
                <c:pt idx="8">
                  <c:v>玻璃305</c:v>
                </c:pt>
                <c:pt idx="9">
                  <c:v>棕榈油2305</c:v>
                </c:pt>
              </c:strCache>
            </c:strRef>
          </c:xVal>
          <c:yVal>
            <c:numRef>
              <c:f>Sheet1!$C$2:$C$11</c:f>
              <c:numCache>
                <c:formatCode>0</c:formatCode>
                <c:ptCount val="10"/>
                <c:pt idx="0">
                  <c:v>9.8065999999999995</c:v>
                </c:pt>
                <c:pt idx="1">
                  <c:v>7.4001000000000001</c:v>
                </c:pt>
                <c:pt idx="2">
                  <c:v>7.7525000000000004</c:v>
                </c:pt>
                <c:pt idx="3">
                  <c:v>2.3273000000000001</c:v>
                </c:pt>
                <c:pt idx="4">
                  <c:v>4.8731</c:v>
                </c:pt>
                <c:pt idx="5">
                  <c:v>8.2574000000000005</c:v>
                </c:pt>
                <c:pt idx="6">
                  <c:v>14.152200000000001</c:v>
                </c:pt>
                <c:pt idx="7">
                  <c:v>2.9237000000000002</c:v>
                </c:pt>
                <c:pt idx="8">
                  <c:v>12.5</c:v>
                </c:pt>
                <c:pt idx="9">
                  <c:v>-4.5602999999999998</c:v>
                </c:pt>
              </c:numCache>
            </c:numRef>
          </c:yVal>
          <c:smooth val="0"/>
          <c:extLst>
            <c:ext xmlns:c16="http://schemas.microsoft.com/office/drawing/2014/chart" uri="{C3380CC4-5D6E-409C-BE32-E72D297353CC}">
              <c16:uniqueId val="{00000001-536D-48F2-B2C1-018C55DDCD54}"/>
            </c:ext>
          </c:extLst>
        </c:ser>
        <c:dLbls>
          <c:showLegendKey val="0"/>
          <c:showVal val="0"/>
          <c:showCatName val="0"/>
          <c:showSerName val="0"/>
          <c:showPercent val="0"/>
          <c:showBubbleSize val="0"/>
        </c:dLbls>
        <c:axId val="440887960"/>
        <c:axId val="440887176"/>
      </c:scatterChart>
      <c:catAx>
        <c:axId val="44088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2864"/>
        <c:crosses val="autoZero"/>
        <c:auto val="1"/>
        <c:lblAlgn val="ctr"/>
        <c:lblOffset val="100"/>
        <c:noMultiLvlLbl val="0"/>
      </c:catAx>
      <c:valAx>
        <c:axId val="4408828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6392"/>
        <c:crosses val="autoZero"/>
        <c:crossBetween val="between"/>
      </c:valAx>
      <c:valAx>
        <c:axId val="44088717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7960"/>
        <c:crosses val="max"/>
        <c:crossBetween val="midCat"/>
        <c:majorUnit val="10"/>
        <c:minorUnit val="2"/>
      </c:valAx>
      <c:valAx>
        <c:axId val="440887960"/>
        <c:scaling>
          <c:orientation val="minMax"/>
        </c:scaling>
        <c:delete val="1"/>
        <c:axPos val="t"/>
        <c:majorTickMark val="out"/>
        <c:minorTickMark val="none"/>
        <c:tickLblPos val="nextTo"/>
        <c:crossAx val="440887176"/>
        <c:crosses val="max"/>
        <c:crossBetween val="midCat"/>
      </c:valAx>
      <c:spPr>
        <a:noFill/>
        <a:ln>
          <a:noFill/>
        </a:ln>
        <a:effectLst/>
      </c:spPr>
    </c:plotArea>
    <c:legend>
      <c:legendPos val="b"/>
      <c:layout>
        <c:manualLayout>
          <c:xMode val="edge"/>
          <c:yMode val="edge"/>
          <c:x val="0.48677822493259665"/>
          <c:y val="9.3853588036405308E-3"/>
          <c:w val="0.44146658495151853"/>
          <c:h val="6.86499165939186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w="19050">
      <a:solidFill>
        <a:schemeClr val="bg1"/>
      </a:solid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沪市</a:t>
            </a:r>
            <a:endParaRPr lang="en-US"/>
          </a:p>
        </c:rich>
      </c:tx>
      <c:layout>
        <c:manualLayout>
          <c:xMode val="edge"/>
          <c:yMode val="edge"/>
          <c:x val="0.46969512948200209"/>
          <c:y val="0"/>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1.4335792070470116E-2"/>
          <c:y val="0"/>
          <c:w val="0.97132841585905982"/>
          <c:h val="0.79577072220811107"/>
        </c:manualLayout>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贵州茅台</c:v>
                </c:pt>
                <c:pt idx="1">
                  <c:v>工商银行</c:v>
                </c:pt>
                <c:pt idx="2">
                  <c:v>建设银行</c:v>
                </c:pt>
                <c:pt idx="3">
                  <c:v>中国移动</c:v>
                </c:pt>
                <c:pt idx="4">
                  <c:v>农业银行</c:v>
                </c:pt>
                <c:pt idx="5">
                  <c:v>招商银行</c:v>
                </c:pt>
                <c:pt idx="6">
                  <c:v>中国银行</c:v>
                </c:pt>
                <c:pt idx="7">
                  <c:v>中国石油</c:v>
                </c:pt>
                <c:pt idx="8">
                  <c:v>中国人寿</c:v>
                </c:pt>
                <c:pt idx="9">
                  <c:v>中国平安</c:v>
                </c:pt>
              </c:strCache>
            </c:strRef>
          </c:cat>
          <c:val>
            <c:numRef>
              <c:f>Sheet1!$B$2:$B$11</c:f>
              <c:numCache>
                <c:formatCode>#,##0.00</c:formatCode>
                <c:ptCount val="10"/>
                <c:pt idx="0">
                  <c:v>2.1694536000000002</c:v>
                </c:pt>
                <c:pt idx="1">
                  <c:v>1.4817896800000001</c:v>
                </c:pt>
                <c:pt idx="2">
                  <c:v>1.1041768599999999</c:v>
                </c:pt>
                <c:pt idx="3">
                  <c:v>1.00689177</c:v>
                </c:pt>
                <c:pt idx="4">
                  <c:v>1.0025882799999999</c:v>
                </c:pt>
                <c:pt idx="5">
                  <c:v>0.94763938000000003</c:v>
                </c:pt>
                <c:pt idx="6">
                  <c:v>0.87815927999999999</c:v>
                </c:pt>
                <c:pt idx="7">
                  <c:v>0.87203657000000001</c:v>
                </c:pt>
                <c:pt idx="8">
                  <c:v>0.86203894000000003</c:v>
                </c:pt>
                <c:pt idx="9">
                  <c:v>0.85274703000000007</c:v>
                </c:pt>
              </c:numCache>
            </c:numRef>
          </c:val>
          <c:extLst>
            <c:ext xmlns:c16="http://schemas.microsoft.com/office/drawing/2014/chart" uri="{C3380CC4-5D6E-409C-BE32-E72D297353CC}">
              <c16:uniqueId val="{00000000-7DB5-4928-8A32-2AB86014CB38}"/>
            </c:ext>
          </c:extLst>
        </c:ser>
        <c:dLbls>
          <c:dLblPos val="outEnd"/>
          <c:showLegendKey val="0"/>
          <c:showVal val="1"/>
          <c:showCatName val="0"/>
          <c:showSerName val="0"/>
          <c:showPercent val="0"/>
          <c:showBubbleSize val="0"/>
        </c:dLbls>
        <c:gapWidth val="80"/>
        <c:overlap val="-27"/>
        <c:axId val="443998448"/>
        <c:axId val="448646264"/>
      </c:barChart>
      <c:catAx>
        <c:axId val="4439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46264"/>
        <c:crosses val="autoZero"/>
        <c:auto val="1"/>
        <c:lblAlgn val="ctr"/>
        <c:lblOffset val="100"/>
        <c:noMultiLvlLbl val="0"/>
      </c:catAx>
      <c:valAx>
        <c:axId val="448646264"/>
        <c:scaling>
          <c:orientation val="minMax"/>
        </c:scaling>
        <c:delete val="1"/>
        <c:axPos val="l"/>
        <c:numFmt formatCode="#,##0.00" sourceLinked="1"/>
        <c:majorTickMark val="none"/>
        <c:minorTickMark val="none"/>
        <c:tickLblPos val="nextTo"/>
        <c:crossAx val="44399844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深市</a:t>
            </a:r>
          </a:p>
        </c:rich>
      </c:tx>
      <c:layout>
        <c:manualLayout>
          <c:xMode val="edge"/>
          <c:yMode val="edge"/>
          <c:x val="0.4708789116660802"/>
          <c:y val="0"/>
        </c:manualLayout>
      </c:layout>
      <c:overlay val="0"/>
      <c:spPr>
        <a:noFill/>
        <a:ln>
          <a:noFill/>
        </a:ln>
        <a:effectLst/>
      </c:spPr>
      <c:txPr>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1.4335792070470116E-2"/>
          <c:y val="0"/>
          <c:w val="0.97132841585905982"/>
          <c:h val="0.79428688359364974"/>
        </c:manualLayout>
      </c:layout>
      <c:barChart>
        <c:barDir val="col"/>
        <c:grouping val="clustered"/>
        <c:varyColors val="0"/>
        <c:ser>
          <c:idx val="0"/>
          <c:order val="0"/>
          <c:tx>
            <c:strRef>
              <c:f>Sheet1!$B$1</c:f>
              <c:strCache>
                <c:ptCount val="1"/>
                <c:pt idx="0">
                  <c:v>系列 1</c:v>
                </c:pt>
              </c:strCache>
            </c:strRef>
          </c:tx>
          <c:spPr>
            <a:solidFill>
              <a:srgbClr val="FF9933"/>
            </a:solidFill>
            <a:ln>
              <a:noFill/>
            </a:ln>
            <a:effectLst>
              <a:outerShdw blurRad="40000" dist="23000" dir="5400000" rotWithShape="0">
                <a:srgbClr val="000000">
                  <a:alpha val="35000"/>
                </a:srgbClr>
              </a:outerShdw>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D2-46C5-AA42-BE7ADB1A4E9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宁德时代</c:v>
                </c:pt>
                <c:pt idx="1">
                  <c:v>五粮液</c:v>
                </c:pt>
                <c:pt idx="2">
                  <c:v>比亚迪</c:v>
                </c:pt>
                <c:pt idx="3">
                  <c:v>迈瑞医疗</c:v>
                </c:pt>
                <c:pt idx="4">
                  <c:v>美的集团</c:v>
                </c:pt>
                <c:pt idx="5">
                  <c:v>泸州老窖</c:v>
                </c:pt>
                <c:pt idx="6">
                  <c:v>海康威视</c:v>
                </c:pt>
                <c:pt idx="7">
                  <c:v>顺丰控股</c:v>
                </c:pt>
                <c:pt idx="8">
                  <c:v>牧原股份</c:v>
                </c:pt>
                <c:pt idx="9">
                  <c:v>东方财富</c:v>
                </c:pt>
              </c:strCache>
            </c:strRef>
          </c:cat>
          <c:val>
            <c:numRef>
              <c:f>Sheet1!$B$2:$B$11</c:f>
              <c:numCache>
                <c:formatCode>#,##0.00</c:formatCode>
                <c:ptCount val="10"/>
                <c:pt idx="0">
                  <c:v>0.96093405999999992</c:v>
                </c:pt>
                <c:pt idx="1">
                  <c:v>0.70136774999999996</c:v>
                </c:pt>
                <c:pt idx="2">
                  <c:v>0.65482741</c:v>
                </c:pt>
                <c:pt idx="3">
                  <c:v>0.38309511000000002</c:v>
                </c:pt>
                <c:pt idx="4">
                  <c:v>0.36242885000000002</c:v>
                </c:pt>
                <c:pt idx="5">
                  <c:v>0.33011662999999997</c:v>
                </c:pt>
                <c:pt idx="6">
                  <c:v>0.32706433000000001</c:v>
                </c:pt>
                <c:pt idx="7">
                  <c:v>0.28274688999999997</c:v>
                </c:pt>
                <c:pt idx="8">
                  <c:v>0.26677384000000004</c:v>
                </c:pt>
                <c:pt idx="9">
                  <c:v>0.25635475000000002</c:v>
                </c:pt>
              </c:numCache>
            </c:numRef>
          </c:val>
          <c:extLst>
            <c:ext xmlns:c16="http://schemas.microsoft.com/office/drawing/2014/chart" uri="{C3380CC4-5D6E-409C-BE32-E72D297353CC}">
              <c16:uniqueId val="{00000000-BD4B-4AEB-BAD1-6CF4C535E092}"/>
            </c:ext>
          </c:extLst>
        </c:ser>
        <c:dLbls>
          <c:dLblPos val="outEnd"/>
          <c:showLegendKey val="0"/>
          <c:showVal val="1"/>
          <c:showCatName val="0"/>
          <c:showSerName val="0"/>
          <c:showPercent val="0"/>
          <c:showBubbleSize val="0"/>
        </c:dLbls>
        <c:gapWidth val="100"/>
        <c:overlap val="-24"/>
        <c:axId val="448646656"/>
        <c:axId val="448647048"/>
      </c:barChart>
      <c:catAx>
        <c:axId val="44864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47048"/>
        <c:crosses val="autoZero"/>
        <c:auto val="1"/>
        <c:lblAlgn val="ctr"/>
        <c:lblOffset val="100"/>
        <c:noMultiLvlLbl val="0"/>
      </c:catAx>
      <c:valAx>
        <c:axId val="448647048"/>
        <c:scaling>
          <c:orientation val="minMax"/>
          <c:max val="1.3"/>
          <c:min val="0"/>
        </c:scaling>
        <c:delete val="1"/>
        <c:axPos val="l"/>
        <c:numFmt formatCode="#,##0.00" sourceLinked="1"/>
        <c:majorTickMark val="none"/>
        <c:minorTickMark val="none"/>
        <c:tickLblPos val="nextTo"/>
        <c:crossAx val="448646656"/>
        <c:crosses val="autoZero"/>
        <c:crossBetween val="between"/>
      </c:valAx>
      <c:spPr>
        <a:noFill/>
        <a:ln>
          <a:noFill/>
        </a:ln>
        <a:effectLst/>
      </c:spPr>
    </c:plotArea>
    <c:plotVisOnly val="1"/>
    <c:dispBlanksAs val="gap"/>
    <c:showDLblsOverMax val="0"/>
  </c:chart>
  <c:spPr>
    <a:noFill/>
    <a:ln>
      <a:noFill/>
    </a:ln>
    <a:effectLst/>
  </c:spPr>
  <c:txPr>
    <a:bodyPr/>
    <a:lstStyle/>
    <a:p>
      <a:pPr>
        <a:defRPr sz="1800" b="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02302952402"/>
          <c:y val="2.6416316742364821E-2"/>
          <c:w val="0.87022688935803705"/>
          <c:h val="0.9471673852204826"/>
        </c:manualLayout>
      </c:layout>
      <c:barChart>
        <c:barDir val="bar"/>
        <c:grouping val="clustered"/>
        <c:varyColors val="0"/>
        <c:ser>
          <c:idx val="0"/>
          <c:order val="0"/>
          <c:tx>
            <c:strRef>
              <c:f>Sheet1!$B$1</c:f>
              <c:strCache>
                <c:ptCount val="1"/>
                <c:pt idx="0">
                  <c:v>月涨跌幅</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人人乐</c:v>
                </c:pt>
                <c:pt idx="1">
                  <c:v>全聚德</c:v>
                </c:pt>
                <c:pt idx="2">
                  <c:v>英飞拓</c:v>
                </c:pt>
                <c:pt idx="3">
                  <c:v>麦趣尔</c:v>
                </c:pt>
                <c:pt idx="4">
                  <c:v>西安饮食</c:v>
                </c:pt>
                <c:pt idx="5">
                  <c:v>卓朗科技</c:v>
                </c:pt>
                <c:pt idx="6">
                  <c:v>西安旅游</c:v>
                </c:pt>
                <c:pt idx="7">
                  <c:v>安奈儿</c:v>
                </c:pt>
                <c:pt idx="8">
                  <c:v>黑芝麻</c:v>
                </c:pt>
                <c:pt idx="9">
                  <c:v>桂发祥</c:v>
                </c:pt>
              </c:strCache>
            </c:strRef>
          </c:cat>
          <c:val>
            <c:numRef>
              <c:f>Sheet1!$B$2:$B$11</c:f>
              <c:numCache>
                <c:formatCode>0.00%</c:formatCode>
                <c:ptCount val="10"/>
                <c:pt idx="0">
                  <c:v>1.3333330000000001</c:v>
                </c:pt>
                <c:pt idx="1">
                  <c:v>1.310729</c:v>
                </c:pt>
                <c:pt idx="2">
                  <c:v>1.2897959999999999</c:v>
                </c:pt>
                <c:pt idx="3">
                  <c:v>1.163001</c:v>
                </c:pt>
                <c:pt idx="4">
                  <c:v>1.1331690000000001</c:v>
                </c:pt>
                <c:pt idx="5">
                  <c:v>0.79943500000000001</c:v>
                </c:pt>
                <c:pt idx="6">
                  <c:v>0.79650699999999997</c:v>
                </c:pt>
                <c:pt idx="7">
                  <c:v>0.67088599999999998</c:v>
                </c:pt>
                <c:pt idx="8">
                  <c:v>0.64948499999999998</c:v>
                </c:pt>
                <c:pt idx="9">
                  <c:v>0.64861599999999997</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3416930905878E-2"/>
          <c:y val="2.6416307389758718E-2"/>
          <c:w val="0.8414251197154764"/>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*ST文化</c:v>
                </c:pt>
                <c:pt idx="1">
                  <c:v>*ST泽达</c:v>
                </c:pt>
                <c:pt idx="2">
                  <c:v>特一药业</c:v>
                </c:pt>
                <c:pt idx="3">
                  <c:v>万通发展</c:v>
                </c:pt>
                <c:pt idx="4">
                  <c:v>热景生物</c:v>
                </c:pt>
                <c:pt idx="5">
                  <c:v>泰林生物</c:v>
                </c:pt>
                <c:pt idx="6">
                  <c:v>*ST西源</c:v>
                </c:pt>
                <c:pt idx="7">
                  <c:v>*ST未来</c:v>
                </c:pt>
                <c:pt idx="8">
                  <c:v>玉龙股份</c:v>
                </c:pt>
                <c:pt idx="9">
                  <c:v>*ST凯乐</c:v>
                </c:pt>
              </c:strCache>
            </c:strRef>
          </c:cat>
          <c:val>
            <c:numRef>
              <c:f>Sheet1!$B$2:$B$11</c:f>
              <c:numCache>
                <c:formatCode>0.00%</c:formatCode>
                <c:ptCount val="10"/>
                <c:pt idx="0">
                  <c:v>-0.34848499999999999</c:v>
                </c:pt>
                <c:pt idx="1">
                  <c:v>-0.36781599999999998</c:v>
                </c:pt>
                <c:pt idx="2">
                  <c:v>-0.37655500000000003</c:v>
                </c:pt>
                <c:pt idx="3">
                  <c:v>-0.38753700000000002</c:v>
                </c:pt>
                <c:pt idx="4">
                  <c:v>-0.415659</c:v>
                </c:pt>
                <c:pt idx="5">
                  <c:v>-0.45399</c:v>
                </c:pt>
                <c:pt idx="6">
                  <c:v>-0.46875</c:v>
                </c:pt>
                <c:pt idx="7">
                  <c:v>-0.48333300000000001</c:v>
                </c:pt>
                <c:pt idx="8">
                  <c:v>-0.52146700000000001</c:v>
                </c:pt>
                <c:pt idx="9">
                  <c:v>-0.54455399999999998</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93203590818241E-2"/>
          <c:y val="8.6111691183770447E-2"/>
          <c:w val="0.81959065767382855"/>
          <c:h val="0.88414094162038648"/>
        </c:manualLayout>
      </c:layout>
      <c:barChart>
        <c:barDir val="bar"/>
        <c:grouping val="clustered"/>
        <c:varyColors val="0"/>
        <c:ser>
          <c:idx val="0"/>
          <c:order val="0"/>
          <c:tx>
            <c:strRef>
              <c:f>Sheet1!$B$1</c:f>
              <c:strCache>
                <c:ptCount val="1"/>
                <c:pt idx="0">
                  <c:v>12月涨跌幅</c:v>
                </c:pt>
              </c:strCache>
            </c:strRef>
          </c:tx>
          <c:spPr>
            <a:solidFill>
              <a:srgbClr val="007A37"/>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特一药业</c:v>
                </c:pt>
                <c:pt idx="1">
                  <c:v>ST大集</c:v>
                </c:pt>
                <c:pt idx="2">
                  <c:v>泰林生物</c:v>
                </c:pt>
                <c:pt idx="3">
                  <c:v>乾景园林</c:v>
                </c:pt>
                <c:pt idx="4">
                  <c:v>天鹅股份</c:v>
                </c:pt>
                <c:pt idx="5">
                  <c:v>中国科传</c:v>
                </c:pt>
                <c:pt idx="6">
                  <c:v>中交地产</c:v>
                </c:pt>
                <c:pt idx="7">
                  <c:v>通润装备</c:v>
                </c:pt>
                <c:pt idx="8">
                  <c:v>安奈儿</c:v>
                </c:pt>
                <c:pt idx="9">
                  <c:v>粤传媒</c:v>
                </c:pt>
              </c:strCache>
            </c:strRef>
          </c:cat>
          <c:val>
            <c:numRef>
              <c:f>Sheet1!$B$2:$B$11</c:f>
              <c:numCache>
                <c:formatCode>0.00%</c:formatCode>
                <c:ptCount val="10"/>
                <c:pt idx="0">
                  <c:v>-0.37655500000000003</c:v>
                </c:pt>
                <c:pt idx="1">
                  <c:v>-0.32340400000000002</c:v>
                </c:pt>
                <c:pt idx="2">
                  <c:v>-0.45399</c:v>
                </c:pt>
                <c:pt idx="3">
                  <c:v>9.8413E-2</c:v>
                </c:pt>
                <c:pt idx="4">
                  <c:v>9.2295999999999989E-2</c:v>
                </c:pt>
                <c:pt idx="5">
                  <c:v>-0.301228</c:v>
                </c:pt>
                <c:pt idx="6">
                  <c:v>-0.12506100000000001</c:v>
                </c:pt>
                <c:pt idx="7">
                  <c:v>0.21264</c:v>
                </c:pt>
                <c:pt idx="8">
                  <c:v>0.67088599999999998</c:v>
                </c:pt>
                <c:pt idx="9">
                  <c:v>-0.23955400000000002</c:v>
                </c:pt>
              </c:numCache>
            </c:numRef>
          </c:val>
          <c:extLst>
            <c:ext xmlns:c16="http://schemas.microsoft.com/office/drawing/2014/chart" uri="{C3380CC4-5D6E-409C-BE32-E72D297353CC}">
              <c16:uniqueId val="{00000000-F9FF-40C0-8E12-9519B9177E3C}"/>
            </c:ext>
          </c:extLst>
        </c:ser>
        <c:ser>
          <c:idx val="1"/>
          <c:order val="1"/>
          <c:tx>
            <c:strRef>
              <c:f>Sheet1!$C$1</c:f>
              <c:strCache>
                <c:ptCount val="1"/>
                <c:pt idx="0">
                  <c:v>11月涨跌幅2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特一药业</c:v>
                </c:pt>
                <c:pt idx="1">
                  <c:v>ST大集</c:v>
                </c:pt>
                <c:pt idx="2">
                  <c:v>泰林生物</c:v>
                </c:pt>
                <c:pt idx="3">
                  <c:v>乾景园林</c:v>
                </c:pt>
                <c:pt idx="4">
                  <c:v>天鹅股份</c:v>
                </c:pt>
                <c:pt idx="5">
                  <c:v>中国科传</c:v>
                </c:pt>
                <c:pt idx="6">
                  <c:v>中交地产</c:v>
                </c:pt>
                <c:pt idx="7">
                  <c:v>通润装备</c:v>
                </c:pt>
                <c:pt idx="8">
                  <c:v>安奈儿</c:v>
                </c:pt>
                <c:pt idx="9">
                  <c:v>粤传媒</c:v>
                </c:pt>
              </c:strCache>
            </c:strRef>
          </c:cat>
          <c:val>
            <c:numRef>
              <c:f>Sheet1!$C$2:$C$11</c:f>
              <c:numCache>
                <c:formatCode>0.00%</c:formatCode>
                <c:ptCount val="10"/>
                <c:pt idx="0">
                  <c:v>1.63246</c:v>
                </c:pt>
                <c:pt idx="1">
                  <c:v>1.5824180000000001</c:v>
                </c:pt>
                <c:pt idx="2">
                  <c:v>1.359024</c:v>
                </c:pt>
                <c:pt idx="3">
                  <c:v>1.195122</c:v>
                </c:pt>
                <c:pt idx="4">
                  <c:v>1.1008599999999999</c:v>
                </c:pt>
                <c:pt idx="5">
                  <c:v>1.0820999999999998</c:v>
                </c:pt>
                <c:pt idx="6">
                  <c:v>1.008832</c:v>
                </c:pt>
                <c:pt idx="7">
                  <c:v>0.90868099999999996</c:v>
                </c:pt>
                <c:pt idx="8">
                  <c:v>0.90132400000000001</c:v>
                </c:pt>
                <c:pt idx="9">
                  <c:v>0.87467399999999995</c:v>
                </c:pt>
              </c:numCache>
            </c:numRef>
          </c:val>
          <c:extLst>
            <c:ext xmlns:c16="http://schemas.microsoft.com/office/drawing/2014/chart" uri="{C3380CC4-5D6E-409C-BE32-E72D297353CC}">
              <c16:uniqueId val="{00000008-F9FF-40C0-8E12-9519B9177E3C}"/>
            </c:ext>
          </c:extLst>
        </c:ser>
        <c:dLbls>
          <c:showLegendKey val="0"/>
          <c:showVal val="1"/>
          <c:showCatName val="0"/>
          <c:showSerName val="0"/>
          <c:showPercent val="0"/>
          <c:showBubbleSize val="0"/>
        </c:dLbls>
        <c:gapWidth val="50"/>
        <c:axId val="448650184"/>
        <c:axId val="448650576"/>
      </c:barChart>
      <c:catAx>
        <c:axId val="44865018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50576"/>
        <c:crosses val="autoZero"/>
        <c:auto val="1"/>
        <c:lblAlgn val="ctr"/>
        <c:lblOffset val="100"/>
        <c:noMultiLvlLbl val="0"/>
      </c:catAx>
      <c:valAx>
        <c:axId val="448650576"/>
        <c:scaling>
          <c:orientation val="minMax"/>
        </c:scaling>
        <c:delete val="1"/>
        <c:axPos val="t"/>
        <c:numFmt formatCode="0.00%" sourceLinked="1"/>
        <c:majorTickMark val="none"/>
        <c:minorTickMark val="none"/>
        <c:tickLblPos val="nextTo"/>
        <c:crossAx val="448650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02302952402"/>
          <c:y val="2.6416316742364821E-2"/>
          <c:w val="0.87022688935803705"/>
          <c:h val="0.9471673852204826"/>
        </c:manualLayout>
      </c:layout>
      <c:barChart>
        <c:barDir val="bar"/>
        <c:grouping val="clustered"/>
        <c:varyColors val="0"/>
        <c:ser>
          <c:idx val="0"/>
          <c:order val="0"/>
          <c:tx>
            <c:strRef>
              <c:f>Sheet1!$B$1</c:f>
              <c:strCache>
                <c:ptCount val="1"/>
                <c:pt idx="0">
                  <c:v>月涨跌幅</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绿康生化</c:v>
                </c:pt>
                <c:pt idx="1">
                  <c:v>西安饮食</c:v>
                </c:pt>
                <c:pt idx="2">
                  <c:v>宝明科技</c:v>
                </c:pt>
                <c:pt idx="3">
                  <c:v>人人乐</c:v>
                </c:pt>
                <c:pt idx="4">
                  <c:v>传艺科技</c:v>
                </c:pt>
                <c:pt idx="5">
                  <c:v>通润装备</c:v>
                </c:pt>
                <c:pt idx="6">
                  <c:v>园城黄金</c:v>
                </c:pt>
                <c:pt idx="7">
                  <c:v>中路股份</c:v>
                </c:pt>
                <c:pt idx="8">
                  <c:v>盈方微</c:v>
                </c:pt>
                <c:pt idx="9">
                  <c:v>君亭酒店</c:v>
                </c:pt>
              </c:strCache>
            </c:strRef>
          </c:cat>
          <c:val>
            <c:numRef>
              <c:f>Sheet1!$B$2:$B$11</c:f>
              <c:numCache>
                <c:formatCode>0.00%</c:formatCode>
                <c:ptCount val="10"/>
                <c:pt idx="0">
                  <c:v>3.8132369999999995</c:v>
                </c:pt>
                <c:pt idx="1">
                  <c:v>3.2928039999999998</c:v>
                </c:pt>
                <c:pt idx="2">
                  <c:v>3.135618</c:v>
                </c:pt>
                <c:pt idx="3">
                  <c:v>2.7445110000000001</c:v>
                </c:pt>
                <c:pt idx="4">
                  <c:v>2.6616000000000004</c:v>
                </c:pt>
                <c:pt idx="5">
                  <c:v>2.3382109999999998</c:v>
                </c:pt>
                <c:pt idx="6">
                  <c:v>2.2229299999999999</c:v>
                </c:pt>
                <c:pt idx="7">
                  <c:v>2.1599719999999998</c:v>
                </c:pt>
                <c:pt idx="8">
                  <c:v>2.12</c:v>
                </c:pt>
                <c:pt idx="9">
                  <c:v>2.1091069999999998</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Sheet3!$B$2</c:f>
              <c:strCache>
                <c:ptCount val="1"/>
                <c:pt idx="0">
                  <c:v>全部投放量的总和</c:v>
                </c:pt>
              </c:strCache>
            </c:strRef>
          </c:tx>
          <c:spPr>
            <a:solidFill>
              <a:schemeClr val="accent3"/>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Sheet3!$A$3:$A$14</c:f>
              <c:numCache>
                <c:formatCode>yyyy"年"mm"月"</c:formatCode>
                <c:ptCount val="12"/>
                <c:pt idx="0">
                  <c:v>44925</c:v>
                </c:pt>
                <c:pt idx="1">
                  <c:v>44895</c:v>
                </c:pt>
                <c:pt idx="2">
                  <c:v>44865</c:v>
                </c:pt>
                <c:pt idx="3">
                  <c:v>44834</c:v>
                </c:pt>
                <c:pt idx="4">
                  <c:v>44804</c:v>
                </c:pt>
                <c:pt idx="5">
                  <c:v>44772</c:v>
                </c:pt>
                <c:pt idx="6">
                  <c:v>44713</c:v>
                </c:pt>
                <c:pt idx="7">
                  <c:v>44682</c:v>
                </c:pt>
                <c:pt idx="8">
                  <c:v>44652</c:v>
                </c:pt>
                <c:pt idx="9">
                  <c:v>44621</c:v>
                </c:pt>
                <c:pt idx="10">
                  <c:v>44593</c:v>
                </c:pt>
                <c:pt idx="11">
                  <c:v>44562</c:v>
                </c:pt>
              </c:numCache>
            </c:numRef>
          </c:cat>
          <c:val>
            <c:numRef>
              <c:f>Sheet3!$B$3:$B$14</c:f>
              <c:numCache>
                <c:formatCode>#,##0</c:formatCode>
                <c:ptCount val="12"/>
                <c:pt idx="0">
                  <c:v>24880</c:v>
                </c:pt>
                <c:pt idx="1">
                  <c:v>16550</c:v>
                </c:pt>
                <c:pt idx="2">
                  <c:v>14590</c:v>
                </c:pt>
                <c:pt idx="3">
                  <c:v>14000</c:v>
                </c:pt>
                <c:pt idx="4">
                  <c:v>4860</c:v>
                </c:pt>
                <c:pt idx="5">
                  <c:v>2240</c:v>
                </c:pt>
                <c:pt idx="6">
                  <c:v>8100</c:v>
                </c:pt>
                <c:pt idx="7">
                  <c:v>3000</c:v>
                </c:pt>
                <c:pt idx="8">
                  <c:v>3700</c:v>
                </c:pt>
                <c:pt idx="9">
                  <c:v>13300</c:v>
                </c:pt>
                <c:pt idx="10">
                  <c:v>15600</c:v>
                </c:pt>
                <c:pt idx="11">
                  <c:v>23900</c:v>
                </c:pt>
              </c:numCache>
            </c:numRef>
          </c:val>
          <c:extLst>
            <c:ext xmlns:c16="http://schemas.microsoft.com/office/drawing/2014/chart" uri="{C3380CC4-5D6E-409C-BE32-E72D297353CC}">
              <c16:uniqueId val="{00000000-9F1B-4090-BCB8-62E4437808F3}"/>
            </c:ext>
          </c:extLst>
        </c:ser>
        <c:ser>
          <c:idx val="1"/>
          <c:order val="1"/>
          <c:tx>
            <c:strRef>
              <c:f>Sheet3!$C$2</c:f>
              <c:strCache>
                <c:ptCount val="1"/>
                <c:pt idx="0">
                  <c:v>全部回笼量的总和</c:v>
                </c:pt>
              </c:strCache>
            </c:strRef>
          </c:tx>
          <c:spPr>
            <a:solidFill>
              <a:schemeClr val="accent2"/>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Sheet3!$A$3:$A$14</c:f>
              <c:numCache>
                <c:formatCode>yyyy"年"mm"月"</c:formatCode>
                <c:ptCount val="12"/>
                <c:pt idx="0">
                  <c:v>44925</c:v>
                </c:pt>
                <c:pt idx="1">
                  <c:v>44895</c:v>
                </c:pt>
                <c:pt idx="2">
                  <c:v>44865</c:v>
                </c:pt>
                <c:pt idx="3">
                  <c:v>44834</c:v>
                </c:pt>
                <c:pt idx="4">
                  <c:v>44804</c:v>
                </c:pt>
                <c:pt idx="5">
                  <c:v>44772</c:v>
                </c:pt>
                <c:pt idx="6">
                  <c:v>44713</c:v>
                </c:pt>
                <c:pt idx="7">
                  <c:v>44682</c:v>
                </c:pt>
                <c:pt idx="8">
                  <c:v>44652</c:v>
                </c:pt>
                <c:pt idx="9">
                  <c:v>44621</c:v>
                </c:pt>
                <c:pt idx="10">
                  <c:v>44593</c:v>
                </c:pt>
                <c:pt idx="11">
                  <c:v>44562</c:v>
                </c:pt>
              </c:numCache>
            </c:numRef>
          </c:cat>
          <c:val>
            <c:numRef>
              <c:f>Sheet3!$C$3:$C$14</c:f>
              <c:numCache>
                <c:formatCode>#,##0</c:formatCode>
                <c:ptCount val="12"/>
                <c:pt idx="0">
                  <c:v>-9310</c:v>
                </c:pt>
                <c:pt idx="1">
                  <c:v>-23940</c:v>
                </c:pt>
                <c:pt idx="2">
                  <c:v>-15170</c:v>
                </c:pt>
                <c:pt idx="3">
                  <c:v>-6820</c:v>
                </c:pt>
                <c:pt idx="4">
                  <c:v>-6920</c:v>
                </c:pt>
                <c:pt idx="5">
                  <c:v>-6180</c:v>
                </c:pt>
                <c:pt idx="6">
                  <c:v>-4100</c:v>
                </c:pt>
                <c:pt idx="7">
                  <c:v>-3100</c:v>
                </c:pt>
                <c:pt idx="8">
                  <c:v>-10800</c:v>
                </c:pt>
                <c:pt idx="9">
                  <c:v>-15600</c:v>
                </c:pt>
                <c:pt idx="10">
                  <c:v>-14600</c:v>
                </c:pt>
                <c:pt idx="11">
                  <c:v>-17900</c:v>
                </c:pt>
              </c:numCache>
            </c:numRef>
          </c:val>
          <c:extLst>
            <c:ext xmlns:c16="http://schemas.microsoft.com/office/drawing/2014/chart" uri="{C3380CC4-5D6E-409C-BE32-E72D297353CC}">
              <c16:uniqueId val="{00000001-9F1B-4090-BCB8-62E4437808F3}"/>
            </c:ext>
          </c:extLst>
        </c:ser>
        <c:dLbls>
          <c:showLegendKey val="0"/>
          <c:showVal val="0"/>
          <c:showCatName val="0"/>
          <c:showSerName val="0"/>
          <c:showPercent val="0"/>
          <c:showBubbleSize val="0"/>
        </c:dLbls>
        <c:gapWidth val="219"/>
        <c:overlap val="-27"/>
        <c:axId val="683979776"/>
        <c:axId val="683975616"/>
      </c:barChart>
      <c:lineChart>
        <c:grouping val="standard"/>
        <c:varyColors val="0"/>
        <c:ser>
          <c:idx val="2"/>
          <c:order val="2"/>
          <c:tx>
            <c:strRef>
              <c:f>Sheet3!$D$2</c:f>
              <c:strCache>
                <c:ptCount val="1"/>
                <c:pt idx="0">
                  <c:v>净投放量</c:v>
                </c:pt>
              </c:strCache>
            </c:strRef>
          </c:tx>
          <c:spPr>
            <a:ln w="31750" cap="rnd">
              <a:solidFill>
                <a:srgbClr val="007A37"/>
              </a:solidFill>
              <a:round/>
            </a:ln>
            <a:effectLst>
              <a:outerShdw blurRad="40000" dist="23000" dir="5400000" rotWithShape="0">
                <a:srgbClr val="000000">
                  <a:alpha val="35000"/>
                </a:srgbClr>
              </a:outerShdw>
            </a:effectLst>
          </c:spPr>
          <c:marker>
            <c:symbol val="none"/>
          </c:marker>
          <c:cat>
            <c:numRef>
              <c:f>Sheet3!$A$3:$A$14</c:f>
              <c:numCache>
                <c:formatCode>yyyy"年"mm"月"</c:formatCode>
                <c:ptCount val="12"/>
                <c:pt idx="0">
                  <c:v>44925</c:v>
                </c:pt>
                <c:pt idx="1">
                  <c:v>44895</c:v>
                </c:pt>
                <c:pt idx="2">
                  <c:v>44865</c:v>
                </c:pt>
                <c:pt idx="3">
                  <c:v>44834</c:v>
                </c:pt>
                <c:pt idx="4">
                  <c:v>44804</c:v>
                </c:pt>
                <c:pt idx="5">
                  <c:v>44772</c:v>
                </c:pt>
                <c:pt idx="6">
                  <c:v>44713</c:v>
                </c:pt>
                <c:pt idx="7">
                  <c:v>44682</c:v>
                </c:pt>
                <c:pt idx="8">
                  <c:v>44652</c:v>
                </c:pt>
                <c:pt idx="9">
                  <c:v>44621</c:v>
                </c:pt>
                <c:pt idx="10">
                  <c:v>44593</c:v>
                </c:pt>
                <c:pt idx="11">
                  <c:v>44562</c:v>
                </c:pt>
              </c:numCache>
            </c:numRef>
          </c:cat>
          <c:val>
            <c:numRef>
              <c:f>Sheet3!$D$3:$D$14</c:f>
              <c:numCache>
                <c:formatCode>#,##0</c:formatCode>
                <c:ptCount val="12"/>
                <c:pt idx="0">
                  <c:v>15570</c:v>
                </c:pt>
                <c:pt idx="1">
                  <c:v>-7390</c:v>
                </c:pt>
                <c:pt idx="2">
                  <c:v>-580</c:v>
                </c:pt>
                <c:pt idx="3">
                  <c:v>7180</c:v>
                </c:pt>
                <c:pt idx="4">
                  <c:v>-2060</c:v>
                </c:pt>
                <c:pt idx="5">
                  <c:v>-3940</c:v>
                </c:pt>
                <c:pt idx="6">
                  <c:v>4000</c:v>
                </c:pt>
                <c:pt idx="7">
                  <c:v>-100</c:v>
                </c:pt>
                <c:pt idx="8">
                  <c:v>-7100</c:v>
                </c:pt>
                <c:pt idx="9">
                  <c:v>-2300</c:v>
                </c:pt>
                <c:pt idx="10">
                  <c:v>1000</c:v>
                </c:pt>
                <c:pt idx="11">
                  <c:v>6000</c:v>
                </c:pt>
              </c:numCache>
            </c:numRef>
          </c:val>
          <c:smooth val="1"/>
          <c:extLst>
            <c:ext xmlns:c16="http://schemas.microsoft.com/office/drawing/2014/chart" uri="{C3380CC4-5D6E-409C-BE32-E72D297353CC}">
              <c16:uniqueId val="{00000002-9F1B-4090-BCB8-62E4437808F3}"/>
            </c:ext>
          </c:extLst>
        </c:ser>
        <c:dLbls>
          <c:showLegendKey val="0"/>
          <c:showVal val="0"/>
          <c:showCatName val="0"/>
          <c:showSerName val="0"/>
          <c:showPercent val="0"/>
          <c:showBubbleSize val="0"/>
        </c:dLbls>
        <c:marker val="1"/>
        <c:smooth val="0"/>
        <c:axId val="683979776"/>
        <c:axId val="683975616"/>
      </c:lineChart>
      <c:dateAx>
        <c:axId val="683979776"/>
        <c:scaling>
          <c:orientation val="minMax"/>
        </c:scaling>
        <c:delete val="0"/>
        <c:axPos val="b"/>
        <c:numFmt formatCode="yyyy&quot;年&quot;mm&quot;月&quot;"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683975616"/>
        <c:crosses val="autoZero"/>
        <c:auto val="1"/>
        <c:lblOffset val="100"/>
        <c:baseTimeUnit val="months"/>
      </c:dateAx>
      <c:valAx>
        <c:axId val="683975616"/>
        <c:scaling>
          <c:orientation val="minMax"/>
        </c:scaling>
        <c:delete val="1"/>
        <c:axPos val="l"/>
        <c:numFmt formatCode="#,##0" sourceLinked="1"/>
        <c:majorTickMark val="none"/>
        <c:minorTickMark val="none"/>
        <c:tickLblPos val="nextTo"/>
        <c:crossAx val="6839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3416930905878E-2"/>
          <c:y val="2.6416307389758718E-2"/>
          <c:w val="0.8414251197154764"/>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五新隧装</c:v>
                </c:pt>
                <c:pt idx="1">
                  <c:v>大地电气</c:v>
                </c:pt>
                <c:pt idx="2">
                  <c:v>韦尔股份</c:v>
                </c:pt>
                <c:pt idx="3">
                  <c:v>*ST宜康</c:v>
                </c:pt>
                <c:pt idx="4">
                  <c:v>歌尔股份</c:v>
                </c:pt>
                <c:pt idx="5">
                  <c:v>*ST凯乐</c:v>
                </c:pt>
                <c:pt idx="6">
                  <c:v>长虹能源</c:v>
                </c:pt>
                <c:pt idx="7">
                  <c:v>ST明诚</c:v>
                </c:pt>
                <c:pt idx="8">
                  <c:v>*ST紫晶</c:v>
                </c:pt>
                <c:pt idx="9">
                  <c:v>*ST泽达</c:v>
                </c:pt>
              </c:strCache>
            </c:strRef>
          </c:cat>
          <c:val>
            <c:numRef>
              <c:f>Sheet1!$B$2:$B$11</c:f>
              <c:numCache>
                <c:formatCode>0.00%</c:formatCode>
                <c:ptCount val="10"/>
                <c:pt idx="0">
                  <c:v>-0.65414199999999989</c:v>
                </c:pt>
                <c:pt idx="1">
                  <c:v>-0.66420500000000005</c:v>
                </c:pt>
                <c:pt idx="2">
                  <c:v>-0.66455600000000004</c:v>
                </c:pt>
                <c:pt idx="3">
                  <c:v>-0.6787439999999999</c:v>
                </c:pt>
                <c:pt idx="4">
                  <c:v>-0.68775499999999989</c:v>
                </c:pt>
                <c:pt idx="5">
                  <c:v>-0.70322599999999991</c:v>
                </c:pt>
                <c:pt idx="6">
                  <c:v>-0.72077799999999992</c:v>
                </c:pt>
                <c:pt idx="7">
                  <c:v>-0.73283600000000004</c:v>
                </c:pt>
                <c:pt idx="8">
                  <c:v>-0.89</c:v>
                </c:pt>
                <c:pt idx="9">
                  <c:v>-0.89391000000000009</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731512978723451E-2"/>
          <c:w val="1"/>
          <c:h val="0.86193949352534782"/>
        </c:manualLayout>
      </c:layout>
      <c:barChart>
        <c:barDir val="col"/>
        <c:grouping val="clustered"/>
        <c:varyColors val="0"/>
        <c:ser>
          <c:idx val="0"/>
          <c:order val="0"/>
          <c:tx>
            <c:strRef>
              <c:f>Sheet1!$B$1</c:f>
              <c:strCache>
                <c:ptCount val="1"/>
                <c:pt idx="0">
                  <c:v>股权质押比例(%)2022.10.01-2022.10.31</c:v>
                </c:pt>
              </c:strCache>
            </c:strRef>
          </c:tx>
          <c:spPr>
            <a:solidFill>
              <a:srgbClr val="08275D"/>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海德股份</c:v>
                </c:pt>
                <c:pt idx="1">
                  <c:v>*ST雪发</c:v>
                </c:pt>
                <c:pt idx="2">
                  <c:v>国城矿业</c:v>
                </c:pt>
                <c:pt idx="3">
                  <c:v>深华发A</c:v>
                </c:pt>
                <c:pt idx="4">
                  <c:v>粤泰股份</c:v>
                </c:pt>
                <c:pt idx="5">
                  <c:v>九鼎投资</c:v>
                </c:pt>
                <c:pt idx="6">
                  <c:v>泛海控股</c:v>
                </c:pt>
                <c:pt idx="7">
                  <c:v>*ST大通</c:v>
                </c:pt>
                <c:pt idx="8">
                  <c:v>新华联</c:v>
                </c:pt>
                <c:pt idx="9">
                  <c:v>中央商场</c:v>
                </c:pt>
              </c:strCache>
            </c:strRef>
          </c:cat>
          <c:val>
            <c:numRef>
              <c:f>Sheet1!$B$2:$B$11</c:f>
              <c:numCache>
                <c:formatCode>#,##0.00</c:formatCode>
                <c:ptCount val="10"/>
                <c:pt idx="0">
                  <c:v>75.09</c:v>
                </c:pt>
                <c:pt idx="1">
                  <c:v>68.5</c:v>
                </c:pt>
                <c:pt idx="2">
                  <c:v>68.36</c:v>
                </c:pt>
                <c:pt idx="3">
                  <c:v>64.09</c:v>
                </c:pt>
                <c:pt idx="4">
                  <c:v>63.45</c:v>
                </c:pt>
                <c:pt idx="5">
                  <c:v>58.8</c:v>
                </c:pt>
                <c:pt idx="6">
                  <c:v>58.12</c:v>
                </c:pt>
                <c:pt idx="7">
                  <c:v>57.91</c:v>
                </c:pt>
                <c:pt idx="8">
                  <c:v>57.77</c:v>
                </c:pt>
                <c:pt idx="9">
                  <c:v>56.89</c:v>
                </c:pt>
              </c:numCache>
            </c:numRef>
          </c:val>
          <c:extLst>
            <c:ext xmlns:c16="http://schemas.microsoft.com/office/drawing/2014/chart" uri="{C3380CC4-5D6E-409C-BE32-E72D297353CC}">
              <c16:uniqueId val="{00000000-3110-4224-BBDF-DD903EF9D38F}"/>
            </c:ext>
          </c:extLst>
        </c:ser>
        <c:dLbls>
          <c:dLblPos val="outEnd"/>
          <c:showLegendKey val="0"/>
          <c:showVal val="1"/>
          <c:showCatName val="0"/>
          <c:showSerName val="0"/>
          <c:showPercent val="0"/>
          <c:showBubbleSize val="0"/>
        </c:dLbls>
        <c:gapWidth val="100"/>
        <c:overlap val="-27"/>
        <c:axId val="162448815"/>
        <c:axId val="162443407"/>
      </c:barChart>
      <c:catAx>
        <c:axId val="1624488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62443407"/>
        <c:crosses val="autoZero"/>
        <c:auto val="1"/>
        <c:lblAlgn val="ctr"/>
        <c:lblOffset val="100"/>
        <c:noMultiLvlLbl val="0"/>
      </c:catAx>
      <c:valAx>
        <c:axId val="162443407"/>
        <c:scaling>
          <c:orientation val="minMax"/>
          <c:max val="80"/>
          <c:min val="0"/>
        </c:scaling>
        <c:delete val="1"/>
        <c:axPos val="l"/>
        <c:numFmt formatCode="#,##0.00" sourceLinked="1"/>
        <c:majorTickMark val="out"/>
        <c:minorTickMark val="none"/>
        <c:tickLblPos val="nextTo"/>
        <c:crossAx val="16244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93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斯莱克</c:v>
                </c:pt>
                <c:pt idx="1">
                  <c:v>罗欣药业</c:v>
                </c:pt>
                <c:pt idx="2">
                  <c:v>荣联科技</c:v>
                </c:pt>
                <c:pt idx="3">
                  <c:v>洁美科技</c:v>
                </c:pt>
                <c:pt idx="4">
                  <c:v>巨人网络</c:v>
                </c:pt>
              </c:strCache>
            </c:strRef>
          </c:cat>
          <c:val>
            <c:numRef>
              <c:f>Sheet1!$B$2:$B$6</c:f>
              <c:numCache>
                <c:formatCode>0.0</c:formatCode>
                <c:ptCount val="5"/>
                <c:pt idx="0">
                  <c:v>35.8491</c:v>
                </c:pt>
                <c:pt idx="1">
                  <c:v>27.340600000000002</c:v>
                </c:pt>
                <c:pt idx="2">
                  <c:v>26.474500000000003</c:v>
                </c:pt>
                <c:pt idx="3">
                  <c:v>25.3201</c:v>
                </c:pt>
                <c:pt idx="4">
                  <c:v>23.028400000000005</c:v>
                </c:pt>
              </c:numCache>
            </c:numRef>
          </c:val>
          <c:extLst>
            <c:ext xmlns:c16="http://schemas.microsoft.com/office/drawing/2014/chart" uri="{C3380CC4-5D6E-409C-BE32-E72D297353CC}">
              <c16:uniqueId val="{00000000-874D-46AD-9AAF-842F2BEFF73B}"/>
            </c:ext>
          </c:extLst>
        </c:ser>
        <c:dLbls>
          <c:dLblPos val="outEnd"/>
          <c:showLegendKey val="0"/>
          <c:showVal val="1"/>
          <c:showCatName val="0"/>
          <c:showSerName val="0"/>
          <c:showPercent val="0"/>
          <c:showBubbleSize val="0"/>
        </c:dLbls>
        <c:gapWidth val="100"/>
        <c:overlap val="-27"/>
        <c:axId val="1708565152"/>
        <c:axId val="1708565984"/>
      </c:barChart>
      <c:catAx>
        <c:axId val="17085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708565984"/>
        <c:crosses val="autoZero"/>
        <c:auto val="1"/>
        <c:lblAlgn val="ctr"/>
        <c:lblOffset val="100"/>
        <c:noMultiLvlLbl val="0"/>
      </c:catAx>
      <c:valAx>
        <c:axId val="1708565984"/>
        <c:scaling>
          <c:orientation val="minMax"/>
        </c:scaling>
        <c:delete val="1"/>
        <c:axPos val="l"/>
        <c:numFmt formatCode="0.0" sourceLinked="1"/>
        <c:majorTickMark val="none"/>
        <c:minorTickMark val="none"/>
        <c:tickLblPos val="nextTo"/>
        <c:crossAx val="170856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春兴精工</c:v>
                </c:pt>
                <c:pt idx="1">
                  <c:v>五洲特纸</c:v>
                </c:pt>
                <c:pt idx="2">
                  <c:v>宁波华翔</c:v>
                </c:pt>
                <c:pt idx="3">
                  <c:v>游族网络</c:v>
                </c:pt>
                <c:pt idx="4">
                  <c:v>金鸿顺</c:v>
                </c:pt>
              </c:strCache>
            </c:strRef>
          </c:cat>
          <c:val>
            <c:numRef>
              <c:f>Sheet1!$B$2:$B$6</c:f>
              <c:numCache>
                <c:formatCode>0.0</c:formatCode>
                <c:ptCount val="5"/>
                <c:pt idx="0">
                  <c:v>-34.778700000000001</c:v>
                </c:pt>
                <c:pt idx="1">
                  <c:v>-33.583300000000008</c:v>
                </c:pt>
                <c:pt idx="2">
                  <c:v>-31.545399999999994</c:v>
                </c:pt>
                <c:pt idx="3">
                  <c:v>-28.632599999999996</c:v>
                </c:pt>
                <c:pt idx="4">
                  <c:v>-28.000100000000003</c:v>
                </c:pt>
              </c:numCache>
            </c:numRef>
          </c:val>
          <c:extLst>
            <c:ext xmlns:c16="http://schemas.microsoft.com/office/drawing/2014/chart" uri="{C3380CC4-5D6E-409C-BE32-E72D297353CC}">
              <c16:uniqueId val="{00000000-0A14-422B-BD1A-9F47D4961790}"/>
            </c:ext>
          </c:extLst>
        </c:ser>
        <c:dLbls>
          <c:dLblPos val="outEnd"/>
          <c:showLegendKey val="0"/>
          <c:showVal val="1"/>
          <c:showCatName val="0"/>
          <c:showSerName val="0"/>
          <c:showPercent val="0"/>
          <c:showBubbleSize val="0"/>
        </c:dLbls>
        <c:gapWidth val="100"/>
        <c:overlap val="-27"/>
        <c:axId val="1580513568"/>
        <c:axId val="1580514816"/>
      </c:barChart>
      <c:catAx>
        <c:axId val="158051356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580514816"/>
        <c:crosses val="autoZero"/>
        <c:auto val="1"/>
        <c:lblAlgn val="ctr"/>
        <c:lblOffset val="100"/>
        <c:noMultiLvlLbl val="0"/>
      </c:catAx>
      <c:valAx>
        <c:axId val="1580514816"/>
        <c:scaling>
          <c:orientation val="minMax"/>
        </c:scaling>
        <c:delete val="1"/>
        <c:axPos val="l"/>
        <c:numFmt formatCode="0.0" sourceLinked="1"/>
        <c:majorTickMark val="none"/>
        <c:minorTickMark val="none"/>
        <c:tickLblPos val="nextTo"/>
        <c:crossAx val="158051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2022</a:t>
            </a:r>
            <a:r>
              <a:rPr lang="zh-CN"/>
              <a:t>年</a:t>
            </a:r>
            <a:r>
              <a:rPr lang="en-US"/>
              <a:t>12月主要股指涨跌幅</a:t>
            </a:r>
          </a:p>
        </c:rich>
      </c:tx>
      <c:layout>
        <c:manualLayout>
          <c:xMode val="edge"/>
          <c:yMode val="edge"/>
          <c:x val="0.35789830972261871"/>
          <c:y val="4.6543929956882725E-3"/>
        </c:manualLayout>
      </c:layout>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0.11062213699797592"/>
          <c:y val="0.10769457680962105"/>
          <c:w val="0.86883056354532862"/>
          <c:h val="0.70569275887944893"/>
        </c:manualLayout>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Sheet1!$A$2:$A$23</c:f>
              <c:numCache>
                <c:formatCode>yyyy/mm/dd</c:formatCode>
                <c:ptCount val="22"/>
                <c:pt idx="0">
                  <c:v>44896</c:v>
                </c:pt>
                <c:pt idx="1">
                  <c:v>44897</c:v>
                </c:pt>
                <c:pt idx="2">
                  <c:v>44900</c:v>
                </c:pt>
                <c:pt idx="3">
                  <c:v>44901</c:v>
                </c:pt>
                <c:pt idx="4">
                  <c:v>44902</c:v>
                </c:pt>
                <c:pt idx="5">
                  <c:v>44903</c:v>
                </c:pt>
                <c:pt idx="6">
                  <c:v>44904</c:v>
                </c:pt>
                <c:pt idx="7">
                  <c:v>44907</c:v>
                </c:pt>
                <c:pt idx="8">
                  <c:v>44908</c:v>
                </c:pt>
                <c:pt idx="9">
                  <c:v>44909</c:v>
                </c:pt>
                <c:pt idx="10">
                  <c:v>44910</c:v>
                </c:pt>
                <c:pt idx="11">
                  <c:v>44911</c:v>
                </c:pt>
                <c:pt idx="12">
                  <c:v>44914</c:v>
                </c:pt>
                <c:pt idx="13">
                  <c:v>44915</c:v>
                </c:pt>
                <c:pt idx="14">
                  <c:v>44916</c:v>
                </c:pt>
                <c:pt idx="15">
                  <c:v>44917</c:v>
                </c:pt>
                <c:pt idx="16">
                  <c:v>44918</c:v>
                </c:pt>
                <c:pt idx="17">
                  <c:v>44921</c:v>
                </c:pt>
                <c:pt idx="18">
                  <c:v>44922</c:v>
                </c:pt>
                <c:pt idx="19">
                  <c:v>44923</c:v>
                </c:pt>
                <c:pt idx="20">
                  <c:v>44924</c:v>
                </c:pt>
                <c:pt idx="21">
                  <c:v>44925</c:v>
                </c:pt>
              </c:numCache>
            </c:numRef>
          </c:cat>
          <c:val>
            <c:numRef>
              <c:f>Sheet1!$B$2:$B$23</c:f>
              <c:numCache>
                <c:formatCode>0.00%</c:formatCode>
                <c:ptCount val="22"/>
                <c:pt idx="0">
                  <c:v>4.4856540654369947E-3</c:v>
                </c:pt>
                <c:pt idx="1">
                  <c:v>1.5259880470350762E-3</c:v>
                </c:pt>
                <c:pt idx="2">
                  <c:v>1.9191578884036886E-2</c:v>
                </c:pt>
                <c:pt idx="3">
                  <c:v>1.9419736135345422E-2</c:v>
                </c:pt>
                <c:pt idx="4">
                  <c:v>1.5321790734232454E-2</c:v>
                </c:pt>
                <c:pt idx="5">
                  <c:v>1.4601619827633083E-2</c:v>
                </c:pt>
                <c:pt idx="6">
                  <c:v>1.7648042720176393E-2</c:v>
                </c:pt>
                <c:pt idx="7">
                  <c:v>8.7919555878424038E-3</c:v>
                </c:pt>
                <c:pt idx="8">
                  <c:v>7.9300352456939116E-3</c:v>
                </c:pt>
                <c:pt idx="9">
                  <c:v>7.9934369408420913E-3</c:v>
                </c:pt>
                <c:pt idx="10">
                  <c:v>5.4937029391952663E-3</c:v>
                </c:pt>
                <c:pt idx="11">
                  <c:v>5.2429520908168215E-3</c:v>
                </c:pt>
                <c:pt idx="12">
                  <c:v>-1.4032242141926443E-2</c:v>
                </c:pt>
                <c:pt idx="13">
                  <c:v>-2.4614772030129628E-2</c:v>
                </c:pt>
                <c:pt idx="14">
                  <c:v>-2.6314178627707463E-2</c:v>
                </c:pt>
                <c:pt idx="15">
                  <c:v>-3.075013947262295E-2</c:v>
                </c:pt>
                <c:pt idx="16">
                  <c:v>-3.3468003230249788E-2</c:v>
                </c:pt>
                <c:pt idx="17">
                  <c:v>-2.7217890777918807E-2</c:v>
                </c:pt>
                <c:pt idx="18">
                  <c:v>-1.7696466637491803E-2</c:v>
                </c:pt>
                <c:pt idx="19">
                  <c:v>-2.0288415517066727E-2</c:v>
                </c:pt>
                <c:pt idx="20">
                  <c:v>-2.4635176079168875E-2</c:v>
                </c:pt>
                <c:pt idx="21">
                  <c:v>-1.9698760712641428E-2</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深证成指</c:v>
                </c:pt>
              </c:strCache>
            </c:strRef>
          </c:tx>
          <c:spPr>
            <a:ln w="28575" cap="rnd">
              <a:solidFill>
                <a:schemeClr val="bg1">
                  <a:lumMod val="75000"/>
                </a:schemeClr>
              </a:solidFill>
              <a:round/>
            </a:ln>
            <a:effectLst/>
          </c:spPr>
          <c:marker>
            <c:symbol val="none"/>
          </c:marker>
          <c:cat>
            <c:numRef>
              <c:f>Sheet1!$A$2:$A$23</c:f>
              <c:numCache>
                <c:formatCode>yyyy/mm/dd</c:formatCode>
                <c:ptCount val="22"/>
                <c:pt idx="0">
                  <c:v>44896</c:v>
                </c:pt>
                <c:pt idx="1">
                  <c:v>44897</c:v>
                </c:pt>
                <c:pt idx="2">
                  <c:v>44900</c:v>
                </c:pt>
                <c:pt idx="3">
                  <c:v>44901</c:v>
                </c:pt>
                <c:pt idx="4">
                  <c:v>44902</c:v>
                </c:pt>
                <c:pt idx="5">
                  <c:v>44903</c:v>
                </c:pt>
                <c:pt idx="6">
                  <c:v>44904</c:v>
                </c:pt>
                <c:pt idx="7">
                  <c:v>44907</c:v>
                </c:pt>
                <c:pt idx="8">
                  <c:v>44908</c:v>
                </c:pt>
                <c:pt idx="9">
                  <c:v>44909</c:v>
                </c:pt>
                <c:pt idx="10">
                  <c:v>44910</c:v>
                </c:pt>
                <c:pt idx="11">
                  <c:v>44911</c:v>
                </c:pt>
                <c:pt idx="12">
                  <c:v>44914</c:v>
                </c:pt>
                <c:pt idx="13">
                  <c:v>44915</c:v>
                </c:pt>
                <c:pt idx="14">
                  <c:v>44916</c:v>
                </c:pt>
                <c:pt idx="15">
                  <c:v>44917</c:v>
                </c:pt>
                <c:pt idx="16">
                  <c:v>44918</c:v>
                </c:pt>
                <c:pt idx="17">
                  <c:v>44921</c:v>
                </c:pt>
                <c:pt idx="18">
                  <c:v>44922</c:v>
                </c:pt>
                <c:pt idx="19">
                  <c:v>44923</c:v>
                </c:pt>
                <c:pt idx="20">
                  <c:v>44924</c:v>
                </c:pt>
                <c:pt idx="21">
                  <c:v>44925</c:v>
                </c:pt>
              </c:numCache>
            </c:numRef>
          </c:cat>
          <c:val>
            <c:numRef>
              <c:f>Sheet1!$C$2:$C$23</c:f>
              <c:numCache>
                <c:formatCode>0.00%</c:formatCode>
                <c:ptCount val="22"/>
                <c:pt idx="0">
                  <c:v>1.4012714645260216E-2</c:v>
                </c:pt>
                <c:pt idx="1">
                  <c:v>1.0018961070800358E-2</c:v>
                </c:pt>
                <c:pt idx="2">
                  <c:v>1.9340861150334954E-2</c:v>
                </c:pt>
                <c:pt idx="3">
                  <c:v>2.6135218597662435E-2</c:v>
                </c:pt>
                <c:pt idx="4">
                  <c:v>2.7930519962056755E-2</c:v>
                </c:pt>
                <c:pt idx="5">
                  <c:v>2.5322543406884446E-2</c:v>
                </c:pt>
                <c:pt idx="6">
                  <c:v>3.538561485513636E-2</c:v>
                </c:pt>
                <c:pt idx="7">
                  <c:v>2.6163512254056442E-2</c:v>
                </c:pt>
                <c:pt idx="8">
                  <c:v>1.9373196757642264E-2</c:v>
                </c:pt>
                <c:pt idx="9">
                  <c:v>1.9202849681619005E-2</c:v>
                </c:pt>
                <c:pt idx="10">
                  <c:v>2.2470168354277176E-2</c:v>
                </c:pt>
                <c:pt idx="11">
                  <c:v>1.6791677426823082E-2</c:v>
                </c:pt>
                <c:pt idx="12">
                  <c:v>1.4587211802035149E-3</c:v>
                </c:pt>
                <c:pt idx="13">
                  <c:v>-1.4347305361406715E-2</c:v>
                </c:pt>
                <c:pt idx="14">
                  <c:v>-1.7680843612949304E-2</c:v>
                </c:pt>
                <c:pt idx="15">
                  <c:v>-2.0901756368104984E-2</c:v>
                </c:pt>
                <c:pt idx="16">
                  <c:v>-2.3302909265736749E-2</c:v>
                </c:pt>
                <c:pt idx="17">
                  <c:v>-1.1658804862090699E-2</c:v>
                </c:pt>
                <c:pt idx="18">
                  <c:v>-1.79556242581147E-4</c:v>
                </c:pt>
                <c:pt idx="19">
                  <c:v>-8.8192128168266271E-3</c:v>
                </c:pt>
                <c:pt idx="20">
                  <c:v>-1.0090212833561485E-2</c:v>
                </c:pt>
                <c:pt idx="21">
                  <c:v>-8.3279582437844057E-3</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创业板指</c:v>
                </c:pt>
              </c:strCache>
            </c:strRef>
          </c:tx>
          <c:spPr>
            <a:ln w="28575" cap="rnd">
              <a:solidFill>
                <a:schemeClr val="accent3">
                  <a:lumMod val="75000"/>
                </a:schemeClr>
              </a:solidFill>
              <a:round/>
            </a:ln>
            <a:effectLst/>
          </c:spPr>
          <c:marker>
            <c:symbol val="none"/>
          </c:marker>
          <c:cat>
            <c:numRef>
              <c:f>Sheet1!$A$2:$A$23</c:f>
              <c:numCache>
                <c:formatCode>yyyy/mm/dd</c:formatCode>
                <c:ptCount val="22"/>
                <c:pt idx="0">
                  <c:v>44896</c:v>
                </c:pt>
                <c:pt idx="1">
                  <c:v>44897</c:v>
                </c:pt>
                <c:pt idx="2">
                  <c:v>44900</c:v>
                </c:pt>
                <c:pt idx="3">
                  <c:v>44901</c:v>
                </c:pt>
                <c:pt idx="4">
                  <c:v>44902</c:v>
                </c:pt>
                <c:pt idx="5">
                  <c:v>44903</c:v>
                </c:pt>
                <c:pt idx="6">
                  <c:v>44904</c:v>
                </c:pt>
                <c:pt idx="7">
                  <c:v>44907</c:v>
                </c:pt>
                <c:pt idx="8">
                  <c:v>44908</c:v>
                </c:pt>
                <c:pt idx="9">
                  <c:v>44909</c:v>
                </c:pt>
                <c:pt idx="10">
                  <c:v>44910</c:v>
                </c:pt>
                <c:pt idx="11">
                  <c:v>44911</c:v>
                </c:pt>
                <c:pt idx="12">
                  <c:v>44914</c:v>
                </c:pt>
                <c:pt idx="13">
                  <c:v>44915</c:v>
                </c:pt>
                <c:pt idx="14">
                  <c:v>44916</c:v>
                </c:pt>
                <c:pt idx="15">
                  <c:v>44917</c:v>
                </c:pt>
                <c:pt idx="16">
                  <c:v>44918</c:v>
                </c:pt>
                <c:pt idx="17">
                  <c:v>44921</c:v>
                </c:pt>
                <c:pt idx="18">
                  <c:v>44922</c:v>
                </c:pt>
                <c:pt idx="19">
                  <c:v>44923</c:v>
                </c:pt>
                <c:pt idx="20">
                  <c:v>44924</c:v>
                </c:pt>
                <c:pt idx="21">
                  <c:v>44925</c:v>
                </c:pt>
              </c:numCache>
            </c:numRef>
          </c:cat>
          <c:val>
            <c:numRef>
              <c:f>Sheet1!$D$2:$D$23</c:f>
              <c:numCache>
                <c:formatCode>0.00%</c:formatCode>
                <c:ptCount val="22"/>
                <c:pt idx="0">
                  <c:v>1.5294548343402159E-2</c:v>
                </c:pt>
                <c:pt idx="1">
                  <c:v>1.6206324376006442E-2</c:v>
                </c:pt>
                <c:pt idx="2">
                  <c:v>1.3556699131987759E-2</c:v>
                </c:pt>
                <c:pt idx="3">
                  <c:v>2.0452580994739566E-2</c:v>
                </c:pt>
                <c:pt idx="4">
                  <c:v>2.9305557876970534E-2</c:v>
                </c:pt>
                <c:pt idx="5">
                  <c:v>2.8353872455733731E-2</c:v>
                </c:pt>
                <c:pt idx="6">
                  <c:v>3.2113541528447698E-2</c:v>
                </c:pt>
                <c:pt idx="7">
                  <c:v>2.396682438265807E-2</c:v>
                </c:pt>
                <c:pt idx="8">
                  <c:v>1.3171718501685525E-2</c:v>
                </c:pt>
                <c:pt idx="9">
                  <c:v>9.7069354672005836E-3</c:v>
                </c:pt>
                <c:pt idx="10">
                  <c:v>2.294393310777143E-2</c:v>
                </c:pt>
                <c:pt idx="11">
                  <c:v>1.2113821235274047E-2</c:v>
                </c:pt>
                <c:pt idx="12">
                  <c:v>5.9007054410820103E-4</c:v>
                </c:pt>
                <c:pt idx="13">
                  <c:v>-1.4716288590588156E-2</c:v>
                </c:pt>
                <c:pt idx="14">
                  <c:v>-1.774164196775796E-2</c:v>
                </c:pt>
                <c:pt idx="15">
                  <c:v>-2.1316175820982219E-2</c:v>
                </c:pt>
                <c:pt idx="16">
                  <c:v>-2.5209601039145046E-2</c:v>
                </c:pt>
                <c:pt idx="17">
                  <c:v>-5.92782335899944E-3</c:v>
                </c:pt>
                <c:pt idx="18">
                  <c:v>6.0490012249112546E-3</c:v>
                </c:pt>
                <c:pt idx="19">
                  <c:v>-3.0082128064112812E-3</c:v>
                </c:pt>
                <c:pt idx="20">
                  <c:v>1.7353335555070348E-3</c:v>
                </c:pt>
                <c:pt idx="21">
                  <c:v>6.2004522381808869E-4</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科创50</c:v>
                </c:pt>
              </c:strCache>
            </c:strRef>
          </c:tx>
          <c:spPr>
            <a:ln w="28575" cap="rnd">
              <a:solidFill>
                <a:srgbClr val="FF9933"/>
              </a:solidFill>
              <a:round/>
            </a:ln>
            <a:effectLst/>
          </c:spPr>
          <c:marker>
            <c:symbol val="none"/>
          </c:marker>
          <c:cat>
            <c:numRef>
              <c:f>Sheet1!$A$2:$A$23</c:f>
              <c:numCache>
                <c:formatCode>yyyy/mm/dd</c:formatCode>
                <c:ptCount val="22"/>
                <c:pt idx="0">
                  <c:v>44896</c:v>
                </c:pt>
                <c:pt idx="1">
                  <c:v>44897</c:v>
                </c:pt>
                <c:pt idx="2">
                  <c:v>44900</c:v>
                </c:pt>
                <c:pt idx="3">
                  <c:v>44901</c:v>
                </c:pt>
                <c:pt idx="4">
                  <c:v>44902</c:v>
                </c:pt>
                <c:pt idx="5">
                  <c:v>44903</c:v>
                </c:pt>
                <c:pt idx="6">
                  <c:v>44904</c:v>
                </c:pt>
                <c:pt idx="7">
                  <c:v>44907</c:v>
                </c:pt>
                <c:pt idx="8">
                  <c:v>44908</c:v>
                </c:pt>
                <c:pt idx="9">
                  <c:v>44909</c:v>
                </c:pt>
                <c:pt idx="10">
                  <c:v>44910</c:v>
                </c:pt>
                <c:pt idx="11">
                  <c:v>44911</c:v>
                </c:pt>
                <c:pt idx="12">
                  <c:v>44914</c:v>
                </c:pt>
                <c:pt idx="13">
                  <c:v>44915</c:v>
                </c:pt>
                <c:pt idx="14">
                  <c:v>44916</c:v>
                </c:pt>
                <c:pt idx="15">
                  <c:v>44917</c:v>
                </c:pt>
                <c:pt idx="16">
                  <c:v>44918</c:v>
                </c:pt>
                <c:pt idx="17">
                  <c:v>44921</c:v>
                </c:pt>
                <c:pt idx="18">
                  <c:v>44922</c:v>
                </c:pt>
                <c:pt idx="19">
                  <c:v>44923</c:v>
                </c:pt>
                <c:pt idx="20">
                  <c:v>44924</c:v>
                </c:pt>
                <c:pt idx="21">
                  <c:v>44925</c:v>
                </c:pt>
              </c:numCache>
            </c:numRef>
          </c:cat>
          <c:val>
            <c:numRef>
              <c:f>Sheet1!$E$2:$E$23</c:f>
              <c:numCache>
                <c:formatCode>0.00%</c:formatCode>
                <c:ptCount val="22"/>
                <c:pt idx="0">
                  <c:v>9.0665127871831785E-3</c:v>
                </c:pt>
                <c:pt idx="1">
                  <c:v>7.8793253736291202E-3</c:v>
                </c:pt>
                <c:pt idx="2">
                  <c:v>3.3358216781522732E-3</c:v>
                </c:pt>
                <c:pt idx="3">
                  <c:v>2.8721437645469194E-3</c:v>
                </c:pt>
                <c:pt idx="4">
                  <c:v>2.1134435303182819E-4</c:v>
                </c:pt>
                <c:pt idx="5">
                  <c:v>-2.948023785337317E-3</c:v>
                </c:pt>
                <c:pt idx="6">
                  <c:v>1.4221255543416245E-3</c:v>
                </c:pt>
                <c:pt idx="7">
                  <c:v>4.3569528143241332E-3</c:v>
                </c:pt>
                <c:pt idx="8">
                  <c:v>-1.0953116044545408E-2</c:v>
                </c:pt>
                <c:pt idx="9">
                  <c:v>-1.6040376568849379E-2</c:v>
                </c:pt>
                <c:pt idx="10">
                  <c:v>-1.1062587220784681E-2</c:v>
                </c:pt>
                <c:pt idx="11">
                  <c:v>-2.1896834563459477E-2</c:v>
                </c:pt>
                <c:pt idx="12">
                  <c:v>-4.4065697501847634E-2</c:v>
                </c:pt>
                <c:pt idx="13">
                  <c:v>-4.7483497595083191E-2</c:v>
                </c:pt>
                <c:pt idx="14">
                  <c:v>-5.9412456700150829E-2</c:v>
                </c:pt>
                <c:pt idx="15">
                  <c:v>-6.9440416338378053E-2</c:v>
                </c:pt>
                <c:pt idx="16">
                  <c:v>-7.9891364603699833E-2</c:v>
                </c:pt>
                <c:pt idx="17">
                  <c:v>-4.9140061421827586E-2</c:v>
                </c:pt>
                <c:pt idx="18">
                  <c:v>-3.7118026823537376E-2</c:v>
                </c:pt>
                <c:pt idx="19">
                  <c:v>-4.2977683975809144E-2</c:v>
                </c:pt>
                <c:pt idx="20">
                  <c:v>-3.8000294522452127E-2</c:v>
                </c:pt>
                <c:pt idx="21">
                  <c:v>-4.034807635149662E-2</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15538832"/>
        <c:crosses val="autoZero"/>
        <c:auto val="1"/>
        <c:lblOffset val="100"/>
        <c:baseTimeUnit val="days"/>
        <c:majorUnit val="2"/>
        <c:majorTimeUnit val="days"/>
      </c:dateAx>
      <c:valAx>
        <c:axId val="415538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15540008"/>
        <c:crosses val="autoZero"/>
        <c:crossBetween val="between"/>
      </c:valAx>
      <c:spPr>
        <a:noFill/>
        <a:ln>
          <a:noFill/>
        </a:ln>
        <a:effectLst/>
      </c:spPr>
    </c:plotArea>
    <c:legend>
      <c:legendPos val="b"/>
      <c:layout>
        <c:manualLayout>
          <c:xMode val="edge"/>
          <c:yMode val="edge"/>
          <c:x val="0.54144681118584792"/>
          <c:y val="8.1480646704085058E-2"/>
          <c:w val="0.45687707810528089"/>
          <c:h val="5.35705340915181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2022</a:t>
            </a:r>
            <a:r>
              <a:rPr lang="zh-CN"/>
              <a:t>年全年</a:t>
            </a:r>
            <a:r>
              <a:rPr lang="en-US"/>
              <a:t>主要股指涨跌幅</a:t>
            </a:r>
          </a:p>
        </c:rich>
      </c:tx>
      <c:layout>
        <c:manualLayout>
          <c:xMode val="edge"/>
          <c:yMode val="edge"/>
          <c:x val="0.35789830972261871"/>
          <c:y val="4.6543929956882725E-3"/>
        </c:manualLayout>
      </c:layout>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0.11062213699797592"/>
          <c:y val="0.10769457680962105"/>
          <c:w val="0.86883056354532862"/>
          <c:h val="0.70569275887944893"/>
        </c:manualLayout>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Sheet1!$A$2:$A$14</c:f>
              <c:numCache>
                <c:formatCode>yyyy/mm/dd</c:formatCode>
                <c:ptCount val="13"/>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numCache>
            </c:numRef>
          </c:cat>
          <c:val>
            <c:numRef>
              <c:f>Sheet1!$B$2:$B$14</c:f>
              <c:numCache>
                <c:formatCode>0.00%</c:formatCode>
                <c:ptCount val="13"/>
                <c:pt idx="0">
                  <c:v>0</c:v>
                </c:pt>
                <c:pt idx="1">
                  <c:v>-7.6470570134629767E-2</c:v>
                </c:pt>
                <c:pt idx="2">
                  <c:v>-4.8758228323648733E-2</c:v>
                </c:pt>
                <c:pt idx="3">
                  <c:v>-0.10648253186171863</c:v>
                </c:pt>
                <c:pt idx="4">
                  <c:v>-0.16284328972606388</c:v>
                </c:pt>
                <c:pt idx="5">
                  <c:v>-0.12455392165131951</c:v>
                </c:pt>
                <c:pt idx="6">
                  <c:v>-6.625664319836877E-2</c:v>
                </c:pt>
                <c:pt idx="7">
                  <c:v>-0.10619809123387125</c:v>
                </c:pt>
                <c:pt idx="8">
                  <c:v>-0.1202375289420331</c:v>
                </c:pt>
                <c:pt idx="9">
                  <c:v>-0.16907221802751893</c:v>
                </c:pt>
                <c:pt idx="10">
                  <c:v>-0.20503806361238663</c:v>
                </c:pt>
                <c:pt idx="11">
                  <c:v>-0.13419512094070418</c:v>
                </c:pt>
                <c:pt idx="12">
                  <c:v>-0.15125040407713064</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深证成指</c:v>
                </c:pt>
              </c:strCache>
            </c:strRef>
          </c:tx>
          <c:spPr>
            <a:ln w="28575" cap="rnd">
              <a:solidFill>
                <a:schemeClr val="bg1">
                  <a:lumMod val="75000"/>
                </a:schemeClr>
              </a:solidFill>
              <a:round/>
            </a:ln>
            <a:effectLst/>
          </c:spPr>
          <c:marker>
            <c:symbol val="none"/>
          </c:marker>
          <c:cat>
            <c:numRef>
              <c:f>Sheet1!$A$2:$A$14</c:f>
              <c:numCache>
                <c:formatCode>yyyy/mm/dd</c:formatCode>
                <c:ptCount val="13"/>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numCache>
            </c:numRef>
          </c:cat>
          <c:val>
            <c:numRef>
              <c:f>Sheet1!$C$2:$C$14</c:f>
              <c:numCache>
                <c:formatCode>0.00%</c:formatCode>
                <c:ptCount val="13"/>
                <c:pt idx="0">
                  <c:v>0</c:v>
                </c:pt>
                <c:pt idx="1">
                  <c:v>-0.10293153784343978</c:v>
                </c:pt>
                <c:pt idx="2">
                  <c:v>-9.4337990515708126E-2</c:v>
                </c:pt>
                <c:pt idx="3">
                  <c:v>-0.18435938215691872</c:v>
                </c:pt>
                <c:pt idx="4">
                  <c:v>-0.2581827320120238</c:v>
                </c:pt>
                <c:pt idx="5">
                  <c:v>-0.22411301836001618</c:v>
                </c:pt>
                <c:pt idx="6">
                  <c:v>-0.13199809659132045</c:v>
                </c:pt>
                <c:pt idx="7">
                  <c:v>-0.17435316657815048</c:v>
                </c:pt>
                <c:pt idx="8">
                  <c:v>-0.20471709707117058</c:v>
                </c:pt>
                <c:pt idx="9">
                  <c:v>-0.27452621700863344</c:v>
                </c:pt>
                <c:pt idx="10">
                  <c:v>-0.30020867859886113</c:v>
                </c:pt>
                <c:pt idx="11">
                  <c:v>-0.25232288301194694</c:v>
                </c:pt>
                <c:pt idx="12">
                  <c:v>-0.25854950682205657</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创业板指</c:v>
                </c:pt>
              </c:strCache>
            </c:strRef>
          </c:tx>
          <c:spPr>
            <a:ln w="28575" cap="rnd">
              <a:solidFill>
                <a:schemeClr val="accent3">
                  <a:lumMod val="75000"/>
                </a:schemeClr>
              </a:solidFill>
              <a:round/>
            </a:ln>
            <a:effectLst/>
          </c:spPr>
          <c:marker>
            <c:symbol val="none"/>
          </c:marker>
          <c:cat>
            <c:numRef>
              <c:f>Sheet1!$A$2:$A$14</c:f>
              <c:numCache>
                <c:formatCode>yyyy/mm/dd</c:formatCode>
                <c:ptCount val="13"/>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numCache>
            </c:numRef>
          </c:cat>
          <c:val>
            <c:numRef>
              <c:f>Sheet1!$D$2:$D$14</c:f>
              <c:numCache>
                <c:formatCode>0.00%</c:formatCode>
                <c:ptCount val="13"/>
                <c:pt idx="0">
                  <c:v>0</c:v>
                </c:pt>
                <c:pt idx="1">
                  <c:v>-0.12451654504017473</c:v>
                </c:pt>
                <c:pt idx="2">
                  <c:v>-0.13283463838220588</c:v>
                </c:pt>
                <c:pt idx="3">
                  <c:v>-0.1995923462213024</c:v>
                </c:pt>
                <c:pt idx="4">
                  <c:v>-0.30202660659454095</c:v>
                </c:pt>
                <c:pt idx="5">
                  <c:v>-0.2761595071437225</c:v>
                </c:pt>
                <c:pt idx="6">
                  <c:v>-0.15411431611150372</c:v>
                </c:pt>
                <c:pt idx="7">
                  <c:v>-0.19629433836768451</c:v>
                </c:pt>
                <c:pt idx="8">
                  <c:v>-0.22640136817576817</c:v>
                </c:pt>
                <c:pt idx="9">
                  <c:v>-0.31110610510063808</c:v>
                </c:pt>
                <c:pt idx="10">
                  <c:v>-0.31829622088845655</c:v>
                </c:pt>
                <c:pt idx="11">
                  <c:v>-0.29414867098698405</c:v>
                </c:pt>
                <c:pt idx="12">
                  <c:v>-0.29371101124170385</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科创50</c:v>
                </c:pt>
              </c:strCache>
            </c:strRef>
          </c:tx>
          <c:spPr>
            <a:ln w="28575" cap="rnd">
              <a:solidFill>
                <a:srgbClr val="FF9933"/>
              </a:solidFill>
              <a:round/>
            </a:ln>
            <a:effectLst/>
          </c:spPr>
          <c:marker>
            <c:symbol val="none"/>
          </c:marker>
          <c:cat>
            <c:numRef>
              <c:f>Sheet1!$A$2:$A$14</c:f>
              <c:numCache>
                <c:formatCode>yyyy/mm/dd</c:formatCode>
                <c:ptCount val="13"/>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numCache>
            </c:numRef>
          </c:cat>
          <c:val>
            <c:numRef>
              <c:f>Sheet1!$E$2:$E$14</c:f>
              <c:numCache>
                <c:formatCode>0.00%</c:formatCode>
                <c:ptCount val="13"/>
                <c:pt idx="0">
                  <c:v>0</c:v>
                </c:pt>
                <c:pt idx="1">
                  <c:v>-0.12084910099391777</c:v>
                </c:pt>
                <c:pt idx="2">
                  <c:v>-0.10628631604152816</c:v>
                </c:pt>
                <c:pt idx="3">
                  <c:v>-0.21966571021863124</c:v>
                </c:pt>
                <c:pt idx="4">
                  <c:v>-0.32258990364785545</c:v>
                </c:pt>
                <c:pt idx="5">
                  <c:v>-0.25953370851729385</c:v>
                </c:pt>
                <c:pt idx="6">
                  <c:v>-0.20921766155357102</c:v>
                </c:pt>
                <c:pt idx="7">
                  <c:v>-0.22120054719155224</c:v>
                </c:pt>
                <c:pt idx="8">
                  <c:v>-0.26358128674695436</c:v>
                </c:pt>
                <c:pt idx="9">
                  <c:v>-0.32815029043535515</c:v>
                </c:pt>
                <c:pt idx="10">
                  <c:v>-0.27740583371078442</c:v>
                </c:pt>
                <c:pt idx="11">
                  <c:v>-0.28460340377634263</c:v>
                </c:pt>
                <c:pt idx="12">
                  <c:v>-0.31346828026237561</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15538832"/>
        <c:crosses val="autoZero"/>
        <c:auto val="1"/>
        <c:lblOffset val="100"/>
        <c:baseTimeUnit val="days"/>
        <c:majorUnit val="1"/>
        <c:majorTimeUnit val="months"/>
      </c:dateAx>
      <c:valAx>
        <c:axId val="415538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15540008"/>
        <c:crosses val="autoZero"/>
        <c:crossBetween val="between"/>
      </c:valAx>
      <c:spPr>
        <a:noFill/>
        <a:ln>
          <a:noFill/>
        </a:ln>
        <a:effectLst/>
      </c:spPr>
    </c:plotArea>
    <c:legend>
      <c:legendPos val="b"/>
      <c:layout>
        <c:manualLayout>
          <c:xMode val="edge"/>
          <c:yMode val="edge"/>
          <c:x val="0.54144681118584792"/>
          <c:y val="8.1480646704085058E-2"/>
          <c:w val="0.45687707810528089"/>
          <c:h val="5.35705340915181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2022</a:t>
            </a:r>
            <a:r>
              <a:rPr lang="zh-CN"/>
              <a:t>年</a:t>
            </a:r>
            <a:r>
              <a:rPr lang="en-US"/>
              <a:t>12</a:t>
            </a:r>
            <a:r>
              <a:rPr lang="zh-CN"/>
              <a:t>月沪深市值变动</a:t>
            </a:r>
          </a:p>
        </c:rich>
      </c:tx>
      <c:layout>
        <c:manualLayout>
          <c:xMode val="edge"/>
          <c:yMode val="edge"/>
          <c:x val="0.35526043866972901"/>
          <c:y val="4.696894945623270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8.0974409448818896E-2"/>
          <c:y val="9.4242181702621705E-2"/>
          <c:w val="0.90183809055118114"/>
          <c:h val="0.71818395041045402"/>
        </c:manualLayout>
      </c:layout>
      <c:lineChart>
        <c:grouping val="standard"/>
        <c:varyColors val="0"/>
        <c:ser>
          <c:idx val="0"/>
          <c:order val="0"/>
          <c:tx>
            <c:strRef>
              <c:f>Sheet1!$B$1</c:f>
              <c:strCache>
                <c:ptCount val="1"/>
                <c:pt idx="0">
                  <c:v>上证A股</c:v>
                </c:pt>
              </c:strCache>
            </c:strRef>
          </c:tx>
          <c:spPr>
            <a:ln w="28575" cap="rnd">
              <a:solidFill>
                <a:schemeClr val="bg1">
                  <a:lumMod val="65000"/>
                </a:schemeClr>
              </a:solidFill>
              <a:round/>
            </a:ln>
            <a:effectLst/>
          </c:spPr>
          <c:marker>
            <c:symbol val="none"/>
          </c:marker>
          <c:cat>
            <c:numRef>
              <c:f>Sheet1!$A$2:$A$23</c:f>
              <c:numCache>
                <c:formatCode>yyyy/mm/dd</c:formatCode>
                <c:ptCount val="22"/>
                <c:pt idx="0">
                  <c:v>44896</c:v>
                </c:pt>
                <c:pt idx="1">
                  <c:v>44897</c:v>
                </c:pt>
                <c:pt idx="2">
                  <c:v>44900</c:v>
                </c:pt>
                <c:pt idx="3">
                  <c:v>44901</c:v>
                </c:pt>
                <c:pt idx="4">
                  <c:v>44902</c:v>
                </c:pt>
                <c:pt idx="5">
                  <c:v>44903</c:v>
                </c:pt>
                <c:pt idx="6">
                  <c:v>44904</c:v>
                </c:pt>
                <c:pt idx="7">
                  <c:v>44907</c:v>
                </c:pt>
                <c:pt idx="8">
                  <c:v>44908</c:v>
                </c:pt>
                <c:pt idx="9">
                  <c:v>44909</c:v>
                </c:pt>
                <c:pt idx="10">
                  <c:v>44910</c:v>
                </c:pt>
                <c:pt idx="11">
                  <c:v>44911</c:v>
                </c:pt>
                <c:pt idx="12">
                  <c:v>44914</c:v>
                </c:pt>
                <c:pt idx="13">
                  <c:v>44915</c:v>
                </c:pt>
                <c:pt idx="14">
                  <c:v>44916</c:v>
                </c:pt>
                <c:pt idx="15">
                  <c:v>44917</c:v>
                </c:pt>
                <c:pt idx="16">
                  <c:v>44918</c:v>
                </c:pt>
                <c:pt idx="17">
                  <c:v>44921</c:v>
                </c:pt>
                <c:pt idx="18">
                  <c:v>44922</c:v>
                </c:pt>
                <c:pt idx="19">
                  <c:v>44923</c:v>
                </c:pt>
                <c:pt idx="20">
                  <c:v>44924</c:v>
                </c:pt>
                <c:pt idx="21">
                  <c:v>44925</c:v>
                </c:pt>
              </c:numCache>
            </c:numRef>
          </c:cat>
          <c:val>
            <c:numRef>
              <c:f>Sheet1!$B$2:$B$23</c:f>
              <c:numCache>
                <c:formatCode>0.00%</c:formatCode>
                <c:ptCount val="22"/>
                <c:pt idx="0">
                  <c:v>3.906190612767757E-3</c:v>
                </c:pt>
                <c:pt idx="1">
                  <c:v>9.8905796404435975E-4</c:v>
                </c:pt>
                <c:pt idx="2">
                  <c:v>2.0441286162623085E-2</c:v>
                </c:pt>
                <c:pt idx="3">
                  <c:v>2.010093015151071E-2</c:v>
                </c:pt>
                <c:pt idx="4">
                  <c:v>1.412987491229134E-2</c:v>
                </c:pt>
                <c:pt idx="5">
                  <c:v>1.3508908255847052E-2</c:v>
                </c:pt>
                <c:pt idx="6">
                  <c:v>1.687716058412625E-2</c:v>
                </c:pt>
                <c:pt idx="7">
                  <c:v>8.6467282578119864E-3</c:v>
                </c:pt>
                <c:pt idx="8">
                  <c:v>7.9482537261874597E-3</c:v>
                </c:pt>
                <c:pt idx="9">
                  <c:v>7.4654962136742054E-3</c:v>
                </c:pt>
                <c:pt idx="10">
                  <c:v>4.613954088162675E-3</c:v>
                </c:pt>
                <c:pt idx="11">
                  <c:v>4.6440222184871427E-3</c:v>
                </c:pt>
                <c:pt idx="12">
                  <c:v>-1.5238356796207553E-2</c:v>
                </c:pt>
                <c:pt idx="13">
                  <c:v>-2.4909541289482307E-2</c:v>
                </c:pt>
                <c:pt idx="14">
                  <c:v>-2.6349075947738387E-2</c:v>
                </c:pt>
                <c:pt idx="15">
                  <c:v>-2.9875442698707233E-2</c:v>
                </c:pt>
                <c:pt idx="16">
                  <c:v>-3.1484538473774637E-2</c:v>
                </c:pt>
                <c:pt idx="17">
                  <c:v>-2.4780659402055982E-2</c:v>
                </c:pt>
                <c:pt idx="18">
                  <c:v>-1.4207359739166203E-2</c:v>
                </c:pt>
                <c:pt idx="19">
                  <c:v>-1.6553946998517088E-2</c:v>
                </c:pt>
                <c:pt idx="20">
                  <c:v>-2.1786756904595528E-2</c:v>
                </c:pt>
                <c:pt idx="21">
                  <c:v>-1.7370820657005792E-2</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深证A股</c:v>
                </c:pt>
              </c:strCache>
            </c:strRef>
          </c:tx>
          <c:spPr>
            <a:ln w="28575" cap="rnd">
              <a:solidFill>
                <a:srgbClr val="000066"/>
              </a:solidFill>
              <a:round/>
            </a:ln>
            <a:effectLst/>
          </c:spPr>
          <c:marker>
            <c:symbol val="none"/>
          </c:marker>
          <c:cat>
            <c:numRef>
              <c:f>Sheet1!$A$2:$A$23</c:f>
              <c:numCache>
                <c:formatCode>yyyy/mm/dd</c:formatCode>
                <c:ptCount val="22"/>
                <c:pt idx="0">
                  <c:v>44896</c:v>
                </c:pt>
                <c:pt idx="1">
                  <c:v>44897</c:v>
                </c:pt>
                <c:pt idx="2">
                  <c:v>44900</c:v>
                </c:pt>
                <c:pt idx="3">
                  <c:v>44901</c:v>
                </c:pt>
                <c:pt idx="4">
                  <c:v>44902</c:v>
                </c:pt>
                <c:pt idx="5">
                  <c:v>44903</c:v>
                </c:pt>
                <c:pt idx="6">
                  <c:v>44904</c:v>
                </c:pt>
                <c:pt idx="7">
                  <c:v>44907</c:v>
                </c:pt>
                <c:pt idx="8">
                  <c:v>44908</c:v>
                </c:pt>
                <c:pt idx="9">
                  <c:v>44909</c:v>
                </c:pt>
                <c:pt idx="10">
                  <c:v>44910</c:v>
                </c:pt>
                <c:pt idx="11">
                  <c:v>44911</c:v>
                </c:pt>
                <c:pt idx="12">
                  <c:v>44914</c:v>
                </c:pt>
                <c:pt idx="13">
                  <c:v>44915</c:v>
                </c:pt>
                <c:pt idx="14">
                  <c:v>44916</c:v>
                </c:pt>
                <c:pt idx="15">
                  <c:v>44917</c:v>
                </c:pt>
                <c:pt idx="16">
                  <c:v>44918</c:v>
                </c:pt>
                <c:pt idx="17">
                  <c:v>44921</c:v>
                </c:pt>
                <c:pt idx="18">
                  <c:v>44922</c:v>
                </c:pt>
                <c:pt idx="19">
                  <c:v>44923</c:v>
                </c:pt>
                <c:pt idx="20">
                  <c:v>44924</c:v>
                </c:pt>
                <c:pt idx="21">
                  <c:v>44925</c:v>
                </c:pt>
              </c:numCache>
            </c:numRef>
          </c:cat>
          <c:val>
            <c:numRef>
              <c:f>Sheet1!$C$2:$C$23</c:f>
              <c:numCache>
                <c:formatCode>0.00%</c:formatCode>
                <c:ptCount val="22"/>
                <c:pt idx="0">
                  <c:v>1.2822668084407018E-2</c:v>
                </c:pt>
                <c:pt idx="1">
                  <c:v>1.2729786479903638E-2</c:v>
                </c:pt>
                <c:pt idx="2">
                  <c:v>2.2055767363095669E-2</c:v>
                </c:pt>
                <c:pt idx="3">
                  <c:v>2.5126517253201808E-2</c:v>
                </c:pt>
                <c:pt idx="4">
                  <c:v>2.6733190087440795E-2</c:v>
                </c:pt>
                <c:pt idx="5">
                  <c:v>2.3692560112150485E-2</c:v>
                </c:pt>
                <c:pt idx="6">
                  <c:v>2.9427195795513894E-2</c:v>
                </c:pt>
                <c:pt idx="7">
                  <c:v>2.2540979262342775E-2</c:v>
                </c:pt>
                <c:pt idx="8">
                  <c:v>1.7027381811139275E-2</c:v>
                </c:pt>
                <c:pt idx="9">
                  <c:v>1.6047957119000422E-2</c:v>
                </c:pt>
                <c:pt idx="10">
                  <c:v>1.9441956397064253E-2</c:v>
                </c:pt>
                <c:pt idx="11">
                  <c:v>1.2069907702487725E-2</c:v>
                </c:pt>
                <c:pt idx="12">
                  <c:v>-5.7691862211534106E-3</c:v>
                </c:pt>
                <c:pt idx="13">
                  <c:v>-1.7780351359433677E-2</c:v>
                </c:pt>
                <c:pt idx="14">
                  <c:v>-2.2263058032097827E-2</c:v>
                </c:pt>
                <c:pt idx="15">
                  <c:v>-2.8703172141162248E-2</c:v>
                </c:pt>
                <c:pt idx="16">
                  <c:v>-3.1449333099872856E-2</c:v>
                </c:pt>
                <c:pt idx="17">
                  <c:v>-1.8303428906515262E-2</c:v>
                </c:pt>
                <c:pt idx="18">
                  <c:v>-8.7499935936115047E-3</c:v>
                </c:pt>
                <c:pt idx="19">
                  <c:v>-1.7622637866619217E-2</c:v>
                </c:pt>
                <c:pt idx="20">
                  <c:v>-2.0517590096222671E-2</c:v>
                </c:pt>
                <c:pt idx="21">
                  <c:v>-1.6783159916946344E-2</c:v>
                </c:pt>
              </c:numCache>
            </c:numRef>
          </c:val>
          <c:smooth val="1"/>
          <c:extLst>
            <c:ext xmlns:c16="http://schemas.microsoft.com/office/drawing/2014/chart" uri="{C3380CC4-5D6E-409C-BE32-E72D297353CC}">
              <c16:uniqueId val="{00000001-63FB-4D24-9E71-480283014494}"/>
            </c:ext>
          </c:extLst>
        </c:ser>
        <c:dLbls>
          <c:showLegendKey val="0"/>
          <c:showVal val="0"/>
          <c:showCatName val="0"/>
          <c:showSerName val="0"/>
          <c:showPercent val="0"/>
          <c:showBubbleSize val="0"/>
        </c:dLbls>
        <c:smooth val="0"/>
        <c:axId val="444001192"/>
        <c:axId val="440886784"/>
      </c:lineChart>
      <c:dateAx>
        <c:axId val="444001192"/>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6784"/>
        <c:crosses val="autoZero"/>
        <c:auto val="1"/>
        <c:lblOffset val="100"/>
        <c:baseTimeUnit val="days"/>
        <c:majorUnit val="2"/>
      </c:dateAx>
      <c:valAx>
        <c:axId val="4408867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4001192"/>
        <c:crosses val="autoZero"/>
        <c:crossBetween val="between"/>
      </c:valAx>
      <c:spPr>
        <a:noFill/>
        <a:ln>
          <a:noFill/>
        </a:ln>
        <a:effectLst/>
      </c:spPr>
    </c:plotArea>
    <c:legend>
      <c:legendPos val="b"/>
      <c:layout>
        <c:manualLayout>
          <c:xMode val="edge"/>
          <c:yMode val="edge"/>
          <c:x val="0.57074248765145541"/>
          <c:y val="9.0458128475979629E-2"/>
          <c:w val="0.42763797336601794"/>
          <c:h val="5.6129712235490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2022</a:t>
            </a:r>
            <a:r>
              <a:rPr lang="zh-CN"/>
              <a:t>年全年沪深市值变动</a:t>
            </a:r>
          </a:p>
        </c:rich>
      </c:tx>
      <c:layout>
        <c:manualLayout>
          <c:xMode val="edge"/>
          <c:yMode val="edge"/>
          <c:x val="0.3552603833750082"/>
          <c:y val="1.414518548077994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8.0974409448818896E-2"/>
          <c:y val="0.16017012473763692"/>
          <c:w val="0.90183809055118114"/>
          <c:h val="0.61643053881707166"/>
        </c:manualLayout>
      </c:layout>
      <c:lineChart>
        <c:grouping val="standard"/>
        <c:varyColors val="0"/>
        <c:ser>
          <c:idx val="0"/>
          <c:order val="0"/>
          <c:tx>
            <c:strRef>
              <c:f>Sheet1!$B$1</c:f>
              <c:strCache>
                <c:ptCount val="1"/>
                <c:pt idx="0">
                  <c:v>上证A股</c:v>
                </c:pt>
              </c:strCache>
            </c:strRef>
          </c:tx>
          <c:spPr>
            <a:ln w="28575" cap="rnd">
              <a:solidFill>
                <a:schemeClr val="bg1">
                  <a:lumMod val="65000"/>
                </a:schemeClr>
              </a:solidFill>
              <a:round/>
            </a:ln>
            <a:effectLst/>
          </c:spPr>
          <c:marker>
            <c:symbol val="none"/>
          </c:marker>
          <c:cat>
            <c:numRef>
              <c:f>Sheet1!$A$2:$A$14</c:f>
              <c:numCache>
                <c:formatCode>yyyy/mm/dd</c:formatCode>
                <c:ptCount val="13"/>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numCache>
            </c:numRef>
          </c:cat>
          <c:val>
            <c:numRef>
              <c:f>Sheet1!$B$2:$B$14</c:f>
              <c:numCache>
                <c:formatCode>0.00%</c:formatCode>
                <c:ptCount val="13"/>
                <c:pt idx="0">
                  <c:v>0</c:v>
                </c:pt>
                <c:pt idx="1">
                  <c:v>-4.8270751446382376E-2</c:v>
                </c:pt>
                <c:pt idx="2">
                  <c:v>-1.8827101462664753E-2</c:v>
                </c:pt>
                <c:pt idx="3">
                  <c:v>-6.8862966972322082E-2</c:v>
                </c:pt>
                <c:pt idx="4">
                  <c:v>-0.11024899302018099</c:v>
                </c:pt>
                <c:pt idx="5">
                  <c:v>-6.9433798081524389E-2</c:v>
                </c:pt>
                <c:pt idx="6">
                  <c:v>-1.2725635836160154E-2</c:v>
                </c:pt>
                <c:pt idx="7">
                  <c:v>-5.2057022725545465E-2</c:v>
                </c:pt>
                <c:pt idx="8">
                  <c:v>-5.3586451208136099E-2</c:v>
                </c:pt>
                <c:pt idx="9">
                  <c:v>-9.5387170333066873E-2</c:v>
                </c:pt>
                <c:pt idx="10">
                  <c:v>-0.12792108260944279</c:v>
                </c:pt>
                <c:pt idx="11">
                  <c:v>-5.1698405832162231E-2</c:v>
                </c:pt>
                <c:pt idx="12">
                  <c:v>-6.816262805914719E-2</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深证A股</c:v>
                </c:pt>
              </c:strCache>
            </c:strRef>
          </c:tx>
          <c:spPr>
            <a:ln w="28575" cap="rnd">
              <a:solidFill>
                <a:srgbClr val="000066"/>
              </a:solidFill>
              <a:round/>
            </a:ln>
            <a:effectLst/>
          </c:spPr>
          <c:marker>
            <c:symbol val="none"/>
          </c:marker>
          <c:cat>
            <c:numRef>
              <c:f>Sheet1!$A$2:$A$14</c:f>
              <c:numCache>
                <c:formatCode>yyyy/mm/dd</c:formatCode>
                <c:ptCount val="13"/>
                <c:pt idx="0">
                  <c:v>44561</c:v>
                </c:pt>
                <c:pt idx="1">
                  <c:v>44592</c:v>
                </c:pt>
                <c:pt idx="2">
                  <c:v>44620</c:v>
                </c:pt>
                <c:pt idx="3">
                  <c:v>44651</c:v>
                </c:pt>
                <c:pt idx="4">
                  <c:v>44681</c:v>
                </c:pt>
                <c:pt idx="5">
                  <c:v>44712</c:v>
                </c:pt>
                <c:pt idx="6">
                  <c:v>44742</c:v>
                </c:pt>
                <c:pt idx="7">
                  <c:v>44773</c:v>
                </c:pt>
                <c:pt idx="8">
                  <c:v>44804</c:v>
                </c:pt>
                <c:pt idx="9">
                  <c:v>44834</c:v>
                </c:pt>
                <c:pt idx="10">
                  <c:v>44865</c:v>
                </c:pt>
                <c:pt idx="11">
                  <c:v>44895</c:v>
                </c:pt>
                <c:pt idx="12">
                  <c:v>44926</c:v>
                </c:pt>
              </c:numCache>
            </c:numRef>
          </c:cat>
          <c:val>
            <c:numRef>
              <c:f>Sheet1!$C$2:$C$14</c:f>
              <c:numCache>
                <c:formatCode>0.00%</c:formatCode>
                <c:ptCount val="13"/>
                <c:pt idx="0">
                  <c:v>0</c:v>
                </c:pt>
                <c:pt idx="1">
                  <c:v>-9.5570512576222733E-2</c:v>
                </c:pt>
                <c:pt idx="2">
                  <c:v>-6.9615636003944048E-2</c:v>
                </c:pt>
                <c:pt idx="3">
                  <c:v>-0.14506921303168019</c:v>
                </c:pt>
                <c:pt idx="4">
                  <c:v>-0.23850135563259811</c:v>
                </c:pt>
                <c:pt idx="5">
                  <c:v>-0.18696324920194707</c:v>
                </c:pt>
                <c:pt idx="6">
                  <c:v>-9.8816304903800334E-2</c:v>
                </c:pt>
                <c:pt idx="7">
                  <c:v>-0.11344459738677892</c:v>
                </c:pt>
                <c:pt idx="8">
                  <c:v>-0.14169825694061389</c:v>
                </c:pt>
                <c:pt idx="9">
                  <c:v>-0.21421022347334839</c:v>
                </c:pt>
                <c:pt idx="10">
                  <c:v>-0.22278390677050242</c:v>
                </c:pt>
                <c:pt idx="11">
                  <c:v>-0.16355864581770441</c:v>
                </c:pt>
                <c:pt idx="12">
                  <c:v>-0.17759708531986451</c:v>
                </c:pt>
              </c:numCache>
            </c:numRef>
          </c:val>
          <c:smooth val="1"/>
          <c:extLst>
            <c:ext xmlns:c16="http://schemas.microsoft.com/office/drawing/2014/chart" uri="{C3380CC4-5D6E-409C-BE32-E72D297353CC}">
              <c16:uniqueId val="{00000001-63FB-4D24-9E71-480283014494}"/>
            </c:ext>
          </c:extLst>
        </c:ser>
        <c:dLbls>
          <c:showLegendKey val="0"/>
          <c:showVal val="0"/>
          <c:showCatName val="0"/>
          <c:showSerName val="0"/>
          <c:showPercent val="0"/>
          <c:showBubbleSize val="0"/>
        </c:dLbls>
        <c:smooth val="0"/>
        <c:axId val="444001192"/>
        <c:axId val="440886784"/>
      </c:lineChart>
      <c:dateAx>
        <c:axId val="444001192"/>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6784"/>
        <c:crosses val="autoZero"/>
        <c:auto val="1"/>
        <c:lblOffset val="100"/>
        <c:baseTimeUnit val="days"/>
        <c:majorUnit val="1"/>
        <c:majorTimeUnit val="months"/>
      </c:dateAx>
      <c:valAx>
        <c:axId val="4408867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4001192"/>
        <c:crosses val="autoZero"/>
        <c:crossBetween val="between"/>
      </c:valAx>
      <c:spPr>
        <a:noFill/>
        <a:ln>
          <a:noFill/>
        </a:ln>
        <a:effectLst/>
      </c:spPr>
    </c:plotArea>
    <c:legend>
      <c:legendPos val="b"/>
      <c:layout>
        <c:manualLayout>
          <c:xMode val="edge"/>
          <c:yMode val="edge"/>
          <c:x val="0.57074248765145541"/>
          <c:y val="9.0458128475979629E-2"/>
          <c:w val="0.42763797336601794"/>
          <c:h val="5.6129712235490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北证</a:t>
            </a:r>
            <a:r>
              <a:rPr lang="en-US"/>
              <a:t>A</a:t>
            </a:r>
            <a:r>
              <a:rPr lang="zh-CN"/>
              <a:t>股总市值</a:t>
            </a:r>
            <a:r>
              <a:rPr lang="en-US"/>
              <a:t>(</a:t>
            </a:r>
            <a:r>
              <a:rPr lang="zh-CN"/>
              <a:t>亿元</a:t>
            </a:r>
            <a:r>
              <a:rPr lang="en-US"/>
              <a: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lineChart>
        <c:grouping val="standard"/>
        <c:varyColors val="0"/>
        <c:ser>
          <c:idx val="0"/>
          <c:order val="0"/>
          <c:tx>
            <c:strRef>
              <c:f>Sheet1!$B$4</c:f>
              <c:strCache>
                <c:ptCount val="1"/>
                <c:pt idx="0">
                  <c:v>总市值(亿元)</c:v>
                </c:pt>
              </c:strCache>
            </c:strRef>
          </c:tx>
          <c:spPr>
            <a:ln w="31750" cap="rnd">
              <a:solidFill>
                <a:schemeClr val="accent1"/>
              </a:solidFill>
              <a:round/>
            </a:ln>
            <a:effectLst/>
          </c:spPr>
          <c:marker>
            <c:symbol val="none"/>
          </c:marker>
          <c:cat>
            <c:numRef>
              <c:f>Sheet1!$A$5:$A$416</c:f>
              <c:numCache>
                <c:formatCode>yyyy/mm/dd</c:formatCode>
                <c:ptCount val="412"/>
                <c:pt idx="0">
                  <c:v>44515</c:v>
                </c:pt>
                <c:pt idx="1">
                  <c:v>44516</c:v>
                </c:pt>
                <c:pt idx="2">
                  <c:v>44517</c:v>
                </c:pt>
                <c:pt idx="3">
                  <c:v>44518</c:v>
                </c:pt>
                <c:pt idx="4">
                  <c:v>44519</c:v>
                </c:pt>
                <c:pt idx="5">
                  <c:v>44520</c:v>
                </c:pt>
                <c:pt idx="6">
                  <c:v>44521</c:v>
                </c:pt>
                <c:pt idx="7">
                  <c:v>44522</c:v>
                </c:pt>
                <c:pt idx="8">
                  <c:v>44523</c:v>
                </c:pt>
                <c:pt idx="9">
                  <c:v>44524</c:v>
                </c:pt>
                <c:pt idx="10">
                  <c:v>44525</c:v>
                </c:pt>
                <c:pt idx="11">
                  <c:v>44526</c:v>
                </c:pt>
                <c:pt idx="12">
                  <c:v>44527</c:v>
                </c:pt>
                <c:pt idx="13">
                  <c:v>44528</c:v>
                </c:pt>
                <c:pt idx="14">
                  <c:v>44529</c:v>
                </c:pt>
                <c:pt idx="15">
                  <c:v>44530</c:v>
                </c:pt>
                <c:pt idx="16">
                  <c:v>44531</c:v>
                </c:pt>
                <c:pt idx="17">
                  <c:v>44532</c:v>
                </c:pt>
                <c:pt idx="18">
                  <c:v>44533</c:v>
                </c:pt>
                <c:pt idx="19">
                  <c:v>44534</c:v>
                </c:pt>
                <c:pt idx="20">
                  <c:v>44535</c:v>
                </c:pt>
                <c:pt idx="21">
                  <c:v>44536</c:v>
                </c:pt>
                <c:pt idx="22">
                  <c:v>44537</c:v>
                </c:pt>
                <c:pt idx="23">
                  <c:v>44538</c:v>
                </c:pt>
                <c:pt idx="24">
                  <c:v>44539</c:v>
                </c:pt>
                <c:pt idx="25">
                  <c:v>44540</c:v>
                </c:pt>
                <c:pt idx="26">
                  <c:v>44541</c:v>
                </c:pt>
                <c:pt idx="27">
                  <c:v>44542</c:v>
                </c:pt>
                <c:pt idx="28">
                  <c:v>44543</c:v>
                </c:pt>
                <c:pt idx="29">
                  <c:v>44544</c:v>
                </c:pt>
                <c:pt idx="30">
                  <c:v>44545</c:v>
                </c:pt>
                <c:pt idx="31">
                  <c:v>44546</c:v>
                </c:pt>
                <c:pt idx="32">
                  <c:v>44547</c:v>
                </c:pt>
                <c:pt idx="33">
                  <c:v>44548</c:v>
                </c:pt>
                <c:pt idx="34">
                  <c:v>44549</c:v>
                </c:pt>
                <c:pt idx="35">
                  <c:v>44550</c:v>
                </c:pt>
                <c:pt idx="36">
                  <c:v>44551</c:v>
                </c:pt>
                <c:pt idx="37">
                  <c:v>44552</c:v>
                </c:pt>
                <c:pt idx="38">
                  <c:v>44553</c:v>
                </c:pt>
                <c:pt idx="39">
                  <c:v>44554</c:v>
                </c:pt>
                <c:pt idx="40">
                  <c:v>44555</c:v>
                </c:pt>
                <c:pt idx="41">
                  <c:v>44556</c:v>
                </c:pt>
                <c:pt idx="42">
                  <c:v>44557</c:v>
                </c:pt>
                <c:pt idx="43">
                  <c:v>44558</c:v>
                </c:pt>
                <c:pt idx="44">
                  <c:v>44559</c:v>
                </c:pt>
                <c:pt idx="45">
                  <c:v>44560</c:v>
                </c:pt>
                <c:pt idx="46">
                  <c:v>44561</c:v>
                </c:pt>
                <c:pt idx="47">
                  <c:v>44562</c:v>
                </c:pt>
                <c:pt idx="48">
                  <c:v>44563</c:v>
                </c:pt>
                <c:pt idx="49">
                  <c:v>44564</c:v>
                </c:pt>
                <c:pt idx="50">
                  <c:v>44565</c:v>
                </c:pt>
                <c:pt idx="51">
                  <c:v>44566</c:v>
                </c:pt>
                <c:pt idx="52">
                  <c:v>44567</c:v>
                </c:pt>
                <c:pt idx="53">
                  <c:v>44568</c:v>
                </c:pt>
                <c:pt idx="54">
                  <c:v>44569</c:v>
                </c:pt>
                <c:pt idx="55">
                  <c:v>44570</c:v>
                </c:pt>
                <c:pt idx="56">
                  <c:v>44571</c:v>
                </c:pt>
                <c:pt idx="57">
                  <c:v>44572</c:v>
                </c:pt>
                <c:pt idx="58">
                  <c:v>44573</c:v>
                </c:pt>
                <c:pt idx="59">
                  <c:v>44574</c:v>
                </c:pt>
                <c:pt idx="60">
                  <c:v>44575</c:v>
                </c:pt>
                <c:pt idx="61">
                  <c:v>44576</c:v>
                </c:pt>
                <c:pt idx="62">
                  <c:v>44577</c:v>
                </c:pt>
                <c:pt idx="63">
                  <c:v>44578</c:v>
                </c:pt>
                <c:pt idx="64">
                  <c:v>44579</c:v>
                </c:pt>
                <c:pt idx="65">
                  <c:v>44580</c:v>
                </c:pt>
                <c:pt idx="66">
                  <c:v>44581</c:v>
                </c:pt>
                <c:pt idx="67">
                  <c:v>44582</c:v>
                </c:pt>
                <c:pt idx="68">
                  <c:v>44583</c:v>
                </c:pt>
                <c:pt idx="69">
                  <c:v>44584</c:v>
                </c:pt>
                <c:pt idx="70">
                  <c:v>44585</c:v>
                </c:pt>
                <c:pt idx="71">
                  <c:v>44586</c:v>
                </c:pt>
                <c:pt idx="72">
                  <c:v>44587</c:v>
                </c:pt>
                <c:pt idx="73">
                  <c:v>44588</c:v>
                </c:pt>
                <c:pt idx="74">
                  <c:v>44589</c:v>
                </c:pt>
                <c:pt idx="75">
                  <c:v>44590</c:v>
                </c:pt>
                <c:pt idx="76">
                  <c:v>44591</c:v>
                </c:pt>
                <c:pt idx="77">
                  <c:v>44592</c:v>
                </c:pt>
                <c:pt idx="78">
                  <c:v>44593</c:v>
                </c:pt>
                <c:pt idx="79">
                  <c:v>44594</c:v>
                </c:pt>
                <c:pt idx="80">
                  <c:v>44595</c:v>
                </c:pt>
                <c:pt idx="81">
                  <c:v>44596</c:v>
                </c:pt>
                <c:pt idx="82">
                  <c:v>44597</c:v>
                </c:pt>
                <c:pt idx="83">
                  <c:v>44598</c:v>
                </c:pt>
                <c:pt idx="84">
                  <c:v>44599</c:v>
                </c:pt>
                <c:pt idx="85">
                  <c:v>44600</c:v>
                </c:pt>
                <c:pt idx="86">
                  <c:v>44601</c:v>
                </c:pt>
                <c:pt idx="87">
                  <c:v>44602</c:v>
                </c:pt>
                <c:pt idx="88">
                  <c:v>44603</c:v>
                </c:pt>
                <c:pt idx="89">
                  <c:v>44604</c:v>
                </c:pt>
                <c:pt idx="90">
                  <c:v>44605</c:v>
                </c:pt>
                <c:pt idx="91">
                  <c:v>44606</c:v>
                </c:pt>
                <c:pt idx="92">
                  <c:v>44607</c:v>
                </c:pt>
                <c:pt idx="93">
                  <c:v>44608</c:v>
                </c:pt>
                <c:pt idx="94">
                  <c:v>44609</c:v>
                </c:pt>
                <c:pt idx="95">
                  <c:v>44610</c:v>
                </c:pt>
                <c:pt idx="96">
                  <c:v>44611</c:v>
                </c:pt>
                <c:pt idx="97">
                  <c:v>44612</c:v>
                </c:pt>
                <c:pt idx="98">
                  <c:v>44613</c:v>
                </c:pt>
                <c:pt idx="99">
                  <c:v>44614</c:v>
                </c:pt>
                <c:pt idx="100">
                  <c:v>44615</c:v>
                </c:pt>
                <c:pt idx="101">
                  <c:v>44616</c:v>
                </c:pt>
                <c:pt idx="102">
                  <c:v>44617</c:v>
                </c:pt>
                <c:pt idx="103">
                  <c:v>44618</c:v>
                </c:pt>
                <c:pt idx="104">
                  <c:v>44619</c:v>
                </c:pt>
                <c:pt idx="105">
                  <c:v>44620</c:v>
                </c:pt>
                <c:pt idx="106">
                  <c:v>44621</c:v>
                </c:pt>
                <c:pt idx="107">
                  <c:v>44622</c:v>
                </c:pt>
                <c:pt idx="108">
                  <c:v>44623</c:v>
                </c:pt>
                <c:pt idx="109">
                  <c:v>44624</c:v>
                </c:pt>
                <c:pt idx="110">
                  <c:v>44625</c:v>
                </c:pt>
                <c:pt idx="111">
                  <c:v>44626</c:v>
                </c:pt>
                <c:pt idx="112">
                  <c:v>44627</c:v>
                </c:pt>
                <c:pt idx="113">
                  <c:v>44628</c:v>
                </c:pt>
                <c:pt idx="114">
                  <c:v>44629</c:v>
                </c:pt>
                <c:pt idx="115">
                  <c:v>44630</c:v>
                </c:pt>
                <c:pt idx="116">
                  <c:v>44631</c:v>
                </c:pt>
                <c:pt idx="117">
                  <c:v>44632</c:v>
                </c:pt>
                <c:pt idx="118">
                  <c:v>44633</c:v>
                </c:pt>
                <c:pt idx="119">
                  <c:v>44634</c:v>
                </c:pt>
                <c:pt idx="120">
                  <c:v>44635</c:v>
                </c:pt>
                <c:pt idx="121">
                  <c:v>44636</c:v>
                </c:pt>
                <c:pt idx="122">
                  <c:v>44637</c:v>
                </c:pt>
                <c:pt idx="123">
                  <c:v>44638</c:v>
                </c:pt>
                <c:pt idx="124">
                  <c:v>44639</c:v>
                </c:pt>
                <c:pt idx="125">
                  <c:v>44640</c:v>
                </c:pt>
                <c:pt idx="126">
                  <c:v>44641</c:v>
                </c:pt>
                <c:pt idx="127">
                  <c:v>44642</c:v>
                </c:pt>
                <c:pt idx="128">
                  <c:v>44643</c:v>
                </c:pt>
                <c:pt idx="129">
                  <c:v>44644</c:v>
                </c:pt>
                <c:pt idx="130">
                  <c:v>44645</c:v>
                </c:pt>
                <c:pt idx="131">
                  <c:v>44646</c:v>
                </c:pt>
                <c:pt idx="132">
                  <c:v>44647</c:v>
                </c:pt>
                <c:pt idx="133">
                  <c:v>44648</c:v>
                </c:pt>
                <c:pt idx="134">
                  <c:v>44649</c:v>
                </c:pt>
                <c:pt idx="135">
                  <c:v>44650</c:v>
                </c:pt>
                <c:pt idx="136">
                  <c:v>44651</c:v>
                </c:pt>
                <c:pt idx="137">
                  <c:v>44652</c:v>
                </c:pt>
                <c:pt idx="138">
                  <c:v>44653</c:v>
                </c:pt>
                <c:pt idx="139">
                  <c:v>44654</c:v>
                </c:pt>
                <c:pt idx="140">
                  <c:v>44655</c:v>
                </c:pt>
                <c:pt idx="141">
                  <c:v>44656</c:v>
                </c:pt>
                <c:pt idx="142">
                  <c:v>44657</c:v>
                </c:pt>
                <c:pt idx="143">
                  <c:v>44658</c:v>
                </c:pt>
                <c:pt idx="144">
                  <c:v>44659</c:v>
                </c:pt>
                <c:pt idx="145">
                  <c:v>44660</c:v>
                </c:pt>
                <c:pt idx="146">
                  <c:v>44661</c:v>
                </c:pt>
                <c:pt idx="147">
                  <c:v>44662</c:v>
                </c:pt>
                <c:pt idx="148">
                  <c:v>44663</c:v>
                </c:pt>
                <c:pt idx="149">
                  <c:v>44664</c:v>
                </c:pt>
                <c:pt idx="150">
                  <c:v>44665</c:v>
                </c:pt>
                <c:pt idx="151">
                  <c:v>44666</c:v>
                </c:pt>
                <c:pt idx="152">
                  <c:v>44667</c:v>
                </c:pt>
                <c:pt idx="153">
                  <c:v>44668</c:v>
                </c:pt>
                <c:pt idx="154">
                  <c:v>44669</c:v>
                </c:pt>
                <c:pt idx="155">
                  <c:v>44670</c:v>
                </c:pt>
                <c:pt idx="156">
                  <c:v>44671</c:v>
                </c:pt>
                <c:pt idx="157">
                  <c:v>44672</c:v>
                </c:pt>
                <c:pt idx="158">
                  <c:v>44673</c:v>
                </c:pt>
                <c:pt idx="159">
                  <c:v>44674</c:v>
                </c:pt>
                <c:pt idx="160">
                  <c:v>44675</c:v>
                </c:pt>
                <c:pt idx="161">
                  <c:v>44676</c:v>
                </c:pt>
                <c:pt idx="162">
                  <c:v>44677</c:v>
                </c:pt>
                <c:pt idx="163">
                  <c:v>44678</c:v>
                </c:pt>
                <c:pt idx="164">
                  <c:v>44679</c:v>
                </c:pt>
                <c:pt idx="165">
                  <c:v>44680</c:v>
                </c:pt>
                <c:pt idx="166">
                  <c:v>44681</c:v>
                </c:pt>
                <c:pt idx="167">
                  <c:v>44682</c:v>
                </c:pt>
                <c:pt idx="168">
                  <c:v>44683</c:v>
                </c:pt>
                <c:pt idx="169">
                  <c:v>44684</c:v>
                </c:pt>
                <c:pt idx="170">
                  <c:v>44685</c:v>
                </c:pt>
                <c:pt idx="171">
                  <c:v>44686</c:v>
                </c:pt>
                <c:pt idx="172">
                  <c:v>44687</c:v>
                </c:pt>
                <c:pt idx="173">
                  <c:v>44688</c:v>
                </c:pt>
                <c:pt idx="174">
                  <c:v>44689</c:v>
                </c:pt>
                <c:pt idx="175">
                  <c:v>44690</c:v>
                </c:pt>
                <c:pt idx="176">
                  <c:v>44691</c:v>
                </c:pt>
                <c:pt idx="177">
                  <c:v>44692</c:v>
                </c:pt>
                <c:pt idx="178">
                  <c:v>44693</c:v>
                </c:pt>
                <c:pt idx="179">
                  <c:v>44694</c:v>
                </c:pt>
                <c:pt idx="180">
                  <c:v>44695</c:v>
                </c:pt>
                <c:pt idx="181">
                  <c:v>44696</c:v>
                </c:pt>
                <c:pt idx="182">
                  <c:v>44697</c:v>
                </c:pt>
                <c:pt idx="183">
                  <c:v>44698</c:v>
                </c:pt>
                <c:pt idx="184">
                  <c:v>44699</c:v>
                </c:pt>
                <c:pt idx="185">
                  <c:v>44700</c:v>
                </c:pt>
                <c:pt idx="186">
                  <c:v>44701</c:v>
                </c:pt>
                <c:pt idx="187">
                  <c:v>44702</c:v>
                </c:pt>
                <c:pt idx="188">
                  <c:v>44703</c:v>
                </c:pt>
                <c:pt idx="189">
                  <c:v>44704</c:v>
                </c:pt>
                <c:pt idx="190">
                  <c:v>44705</c:v>
                </c:pt>
                <c:pt idx="191">
                  <c:v>44706</c:v>
                </c:pt>
                <c:pt idx="192">
                  <c:v>44707</c:v>
                </c:pt>
                <c:pt idx="193">
                  <c:v>44708</c:v>
                </c:pt>
                <c:pt idx="194">
                  <c:v>44709</c:v>
                </c:pt>
                <c:pt idx="195">
                  <c:v>44710</c:v>
                </c:pt>
                <c:pt idx="196">
                  <c:v>44711</c:v>
                </c:pt>
                <c:pt idx="197">
                  <c:v>44712</c:v>
                </c:pt>
                <c:pt idx="198">
                  <c:v>44713</c:v>
                </c:pt>
                <c:pt idx="199">
                  <c:v>44714</c:v>
                </c:pt>
                <c:pt idx="200">
                  <c:v>44715</c:v>
                </c:pt>
                <c:pt idx="201">
                  <c:v>44716</c:v>
                </c:pt>
                <c:pt idx="202">
                  <c:v>44717</c:v>
                </c:pt>
                <c:pt idx="203">
                  <c:v>44718</c:v>
                </c:pt>
                <c:pt idx="204">
                  <c:v>44719</c:v>
                </c:pt>
                <c:pt idx="205">
                  <c:v>44720</c:v>
                </c:pt>
                <c:pt idx="206">
                  <c:v>44721</c:v>
                </c:pt>
                <c:pt idx="207">
                  <c:v>44722</c:v>
                </c:pt>
                <c:pt idx="208">
                  <c:v>44723</c:v>
                </c:pt>
                <c:pt idx="209">
                  <c:v>44724</c:v>
                </c:pt>
                <c:pt idx="210">
                  <c:v>44725</c:v>
                </c:pt>
                <c:pt idx="211">
                  <c:v>44726</c:v>
                </c:pt>
                <c:pt idx="212">
                  <c:v>44727</c:v>
                </c:pt>
                <c:pt idx="213">
                  <c:v>44728</c:v>
                </c:pt>
                <c:pt idx="214">
                  <c:v>44729</c:v>
                </c:pt>
                <c:pt idx="215">
                  <c:v>44730</c:v>
                </c:pt>
                <c:pt idx="216">
                  <c:v>44731</c:v>
                </c:pt>
                <c:pt idx="217">
                  <c:v>44732</c:v>
                </c:pt>
                <c:pt idx="218">
                  <c:v>44733</c:v>
                </c:pt>
                <c:pt idx="219">
                  <c:v>44734</c:v>
                </c:pt>
                <c:pt idx="220">
                  <c:v>44735</c:v>
                </c:pt>
                <c:pt idx="221">
                  <c:v>44736</c:v>
                </c:pt>
                <c:pt idx="222">
                  <c:v>44737</c:v>
                </c:pt>
                <c:pt idx="223">
                  <c:v>44738</c:v>
                </c:pt>
                <c:pt idx="224">
                  <c:v>44739</c:v>
                </c:pt>
                <c:pt idx="225">
                  <c:v>44740</c:v>
                </c:pt>
                <c:pt idx="226">
                  <c:v>44741</c:v>
                </c:pt>
                <c:pt idx="227">
                  <c:v>44742</c:v>
                </c:pt>
                <c:pt idx="228">
                  <c:v>44743</c:v>
                </c:pt>
                <c:pt idx="229">
                  <c:v>44744</c:v>
                </c:pt>
                <c:pt idx="230">
                  <c:v>44745</c:v>
                </c:pt>
                <c:pt idx="231">
                  <c:v>44746</c:v>
                </c:pt>
                <c:pt idx="232">
                  <c:v>44747</c:v>
                </c:pt>
                <c:pt idx="233">
                  <c:v>44748</c:v>
                </c:pt>
                <c:pt idx="234">
                  <c:v>44749</c:v>
                </c:pt>
                <c:pt idx="235">
                  <c:v>44750</c:v>
                </c:pt>
                <c:pt idx="236">
                  <c:v>44751</c:v>
                </c:pt>
                <c:pt idx="237">
                  <c:v>44752</c:v>
                </c:pt>
                <c:pt idx="238">
                  <c:v>44753</c:v>
                </c:pt>
                <c:pt idx="239">
                  <c:v>44754</c:v>
                </c:pt>
                <c:pt idx="240">
                  <c:v>44755</c:v>
                </c:pt>
                <c:pt idx="241">
                  <c:v>44756</c:v>
                </c:pt>
                <c:pt idx="242">
                  <c:v>44757</c:v>
                </c:pt>
                <c:pt idx="243">
                  <c:v>44758</c:v>
                </c:pt>
                <c:pt idx="244">
                  <c:v>44759</c:v>
                </c:pt>
                <c:pt idx="245">
                  <c:v>44760</c:v>
                </c:pt>
                <c:pt idx="246">
                  <c:v>44761</c:v>
                </c:pt>
                <c:pt idx="247">
                  <c:v>44762</c:v>
                </c:pt>
                <c:pt idx="248">
                  <c:v>44763</c:v>
                </c:pt>
                <c:pt idx="249">
                  <c:v>44764</c:v>
                </c:pt>
                <c:pt idx="250">
                  <c:v>44765</c:v>
                </c:pt>
                <c:pt idx="251">
                  <c:v>44766</c:v>
                </c:pt>
                <c:pt idx="252">
                  <c:v>44767</c:v>
                </c:pt>
                <c:pt idx="253">
                  <c:v>44768</c:v>
                </c:pt>
                <c:pt idx="254">
                  <c:v>44769</c:v>
                </c:pt>
                <c:pt idx="255">
                  <c:v>44770</c:v>
                </c:pt>
                <c:pt idx="256">
                  <c:v>44771</c:v>
                </c:pt>
                <c:pt idx="257">
                  <c:v>44772</c:v>
                </c:pt>
                <c:pt idx="258">
                  <c:v>44773</c:v>
                </c:pt>
                <c:pt idx="259">
                  <c:v>44774</c:v>
                </c:pt>
                <c:pt idx="260">
                  <c:v>44775</c:v>
                </c:pt>
                <c:pt idx="261">
                  <c:v>44776</c:v>
                </c:pt>
                <c:pt idx="262">
                  <c:v>44777</c:v>
                </c:pt>
                <c:pt idx="263">
                  <c:v>44778</c:v>
                </c:pt>
                <c:pt idx="264">
                  <c:v>44779</c:v>
                </c:pt>
                <c:pt idx="265">
                  <c:v>44780</c:v>
                </c:pt>
                <c:pt idx="266">
                  <c:v>44781</c:v>
                </c:pt>
                <c:pt idx="267">
                  <c:v>44782</c:v>
                </c:pt>
                <c:pt idx="268">
                  <c:v>44783</c:v>
                </c:pt>
                <c:pt idx="269">
                  <c:v>44784</c:v>
                </c:pt>
                <c:pt idx="270">
                  <c:v>44785</c:v>
                </c:pt>
                <c:pt idx="271">
                  <c:v>44786</c:v>
                </c:pt>
                <c:pt idx="272">
                  <c:v>44787</c:v>
                </c:pt>
                <c:pt idx="273">
                  <c:v>44788</c:v>
                </c:pt>
                <c:pt idx="274">
                  <c:v>44789</c:v>
                </c:pt>
                <c:pt idx="275">
                  <c:v>44790</c:v>
                </c:pt>
                <c:pt idx="276">
                  <c:v>44791</c:v>
                </c:pt>
                <c:pt idx="277">
                  <c:v>44792</c:v>
                </c:pt>
                <c:pt idx="278">
                  <c:v>44793</c:v>
                </c:pt>
                <c:pt idx="279">
                  <c:v>44794</c:v>
                </c:pt>
                <c:pt idx="280">
                  <c:v>44795</c:v>
                </c:pt>
                <c:pt idx="281">
                  <c:v>44796</c:v>
                </c:pt>
                <c:pt idx="282">
                  <c:v>44797</c:v>
                </c:pt>
                <c:pt idx="283">
                  <c:v>44798</c:v>
                </c:pt>
                <c:pt idx="284">
                  <c:v>44799</c:v>
                </c:pt>
                <c:pt idx="285">
                  <c:v>44800</c:v>
                </c:pt>
                <c:pt idx="286">
                  <c:v>44801</c:v>
                </c:pt>
                <c:pt idx="287">
                  <c:v>44802</c:v>
                </c:pt>
                <c:pt idx="288">
                  <c:v>44803</c:v>
                </c:pt>
                <c:pt idx="289">
                  <c:v>44804</c:v>
                </c:pt>
                <c:pt idx="290">
                  <c:v>44805</c:v>
                </c:pt>
                <c:pt idx="291">
                  <c:v>44806</c:v>
                </c:pt>
                <c:pt idx="292">
                  <c:v>44807</c:v>
                </c:pt>
                <c:pt idx="293">
                  <c:v>44808</c:v>
                </c:pt>
                <c:pt idx="294">
                  <c:v>44809</c:v>
                </c:pt>
                <c:pt idx="295">
                  <c:v>44810</c:v>
                </c:pt>
                <c:pt idx="296">
                  <c:v>44811</c:v>
                </c:pt>
                <c:pt idx="297">
                  <c:v>44812</c:v>
                </c:pt>
                <c:pt idx="298">
                  <c:v>44813</c:v>
                </c:pt>
                <c:pt idx="299">
                  <c:v>44814</c:v>
                </c:pt>
                <c:pt idx="300">
                  <c:v>44815</c:v>
                </c:pt>
                <c:pt idx="301">
                  <c:v>44816</c:v>
                </c:pt>
                <c:pt idx="302">
                  <c:v>44817</c:v>
                </c:pt>
                <c:pt idx="303">
                  <c:v>44818</c:v>
                </c:pt>
                <c:pt idx="304">
                  <c:v>44819</c:v>
                </c:pt>
                <c:pt idx="305">
                  <c:v>44820</c:v>
                </c:pt>
                <c:pt idx="306">
                  <c:v>44821</c:v>
                </c:pt>
                <c:pt idx="307">
                  <c:v>44822</c:v>
                </c:pt>
                <c:pt idx="308">
                  <c:v>44823</c:v>
                </c:pt>
                <c:pt idx="309">
                  <c:v>44824</c:v>
                </c:pt>
                <c:pt idx="310">
                  <c:v>44825</c:v>
                </c:pt>
                <c:pt idx="311">
                  <c:v>44826</c:v>
                </c:pt>
                <c:pt idx="312">
                  <c:v>44827</c:v>
                </c:pt>
                <c:pt idx="313">
                  <c:v>44828</c:v>
                </c:pt>
                <c:pt idx="314">
                  <c:v>44829</c:v>
                </c:pt>
                <c:pt idx="315">
                  <c:v>44830</c:v>
                </c:pt>
                <c:pt idx="316">
                  <c:v>44831</c:v>
                </c:pt>
                <c:pt idx="317">
                  <c:v>44832</c:v>
                </c:pt>
                <c:pt idx="318">
                  <c:v>44833</c:v>
                </c:pt>
                <c:pt idx="319">
                  <c:v>44834</c:v>
                </c:pt>
                <c:pt idx="320">
                  <c:v>44835</c:v>
                </c:pt>
                <c:pt idx="321">
                  <c:v>44836</c:v>
                </c:pt>
                <c:pt idx="322">
                  <c:v>44837</c:v>
                </c:pt>
                <c:pt idx="323">
                  <c:v>44838</c:v>
                </c:pt>
                <c:pt idx="324">
                  <c:v>44839</c:v>
                </c:pt>
                <c:pt idx="325">
                  <c:v>44840</c:v>
                </c:pt>
                <c:pt idx="326">
                  <c:v>44841</c:v>
                </c:pt>
                <c:pt idx="327">
                  <c:v>44842</c:v>
                </c:pt>
                <c:pt idx="328">
                  <c:v>44843</c:v>
                </c:pt>
                <c:pt idx="329">
                  <c:v>44844</c:v>
                </c:pt>
                <c:pt idx="330">
                  <c:v>44845</c:v>
                </c:pt>
                <c:pt idx="331">
                  <c:v>44846</c:v>
                </c:pt>
                <c:pt idx="332">
                  <c:v>44847</c:v>
                </c:pt>
                <c:pt idx="333">
                  <c:v>44848</c:v>
                </c:pt>
                <c:pt idx="334">
                  <c:v>44849</c:v>
                </c:pt>
                <c:pt idx="335">
                  <c:v>44850</c:v>
                </c:pt>
                <c:pt idx="336">
                  <c:v>44851</c:v>
                </c:pt>
                <c:pt idx="337">
                  <c:v>44852</c:v>
                </c:pt>
                <c:pt idx="338">
                  <c:v>44853</c:v>
                </c:pt>
                <c:pt idx="339">
                  <c:v>44854</c:v>
                </c:pt>
                <c:pt idx="340">
                  <c:v>44855</c:v>
                </c:pt>
                <c:pt idx="341">
                  <c:v>44856</c:v>
                </c:pt>
                <c:pt idx="342">
                  <c:v>44857</c:v>
                </c:pt>
                <c:pt idx="343">
                  <c:v>44858</c:v>
                </c:pt>
                <c:pt idx="344">
                  <c:v>44859</c:v>
                </c:pt>
                <c:pt idx="345">
                  <c:v>44860</c:v>
                </c:pt>
                <c:pt idx="346">
                  <c:v>44861</c:v>
                </c:pt>
                <c:pt idx="347">
                  <c:v>44862</c:v>
                </c:pt>
                <c:pt idx="348">
                  <c:v>44863</c:v>
                </c:pt>
                <c:pt idx="349">
                  <c:v>44864</c:v>
                </c:pt>
                <c:pt idx="350">
                  <c:v>44865</c:v>
                </c:pt>
                <c:pt idx="351">
                  <c:v>44866</c:v>
                </c:pt>
                <c:pt idx="352">
                  <c:v>44867</c:v>
                </c:pt>
                <c:pt idx="353">
                  <c:v>44868</c:v>
                </c:pt>
                <c:pt idx="354">
                  <c:v>44869</c:v>
                </c:pt>
                <c:pt idx="355">
                  <c:v>44870</c:v>
                </c:pt>
                <c:pt idx="356">
                  <c:v>44871</c:v>
                </c:pt>
                <c:pt idx="357">
                  <c:v>44872</c:v>
                </c:pt>
                <c:pt idx="358">
                  <c:v>44873</c:v>
                </c:pt>
                <c:pt idx="359">
                  <c:v>44874</c:v>
                </c:pt>
                <c:pt idx="360">
                  <c:v>44875</c:v>
                </c:pt>
                <c:pt idx="361">
                  <c:v>44876</c:v>
                </c:pt>
                <c:pt idx="362">
                  <c:v>44877</c:v>
                </c:pt>
                <c:pt idx="363">
                  <c:v>44878</c:v>
                </c:pt>
                <c:pt idx="364">
                  <c:v>44879</c:v>
                </c:pt>
                <c:pt idx="365">
                  <c:v>44880</c:v>
                </c:pt>
                <c:pt idx="366">
                  <c:v>44881</c:v>
                </c:pt>
                <c:pt idx="367">
                  <c:v>44882</c:v>
                </c:pt>
                <c:pt idx="368">
                  <c:v>44883</c:v>
                </c:pt>
                <c:pt idx="369">
                  <c:v>44884</c:v>
                </c:pt>
                <c:pt idx="370">
                  <c:v>44885</c:v>
                </c:pt>
                <c:pt idx="371">
                  <c:v>44886</c:v>
                </c:pt>
                <c:pt idx="372">
                  <c:v>44887</c:v>
                </c:pt>
                <c:pt idx="373">
                  <c:v>44888</c:v>
                </c:pt>
                <c:pt idx="374">
                  <c:v>44889</c:v>
                </c:pt>
                <c:pt idx="375">
                  <c:v>44890</c:v>
                </c:pt>
                <c:pt idx="376">
                  <c:v>44891</c:v>
                </c:pt>
                <c:pt idx="377">
                  <c:v>44892</c:v>
                </c:pt>
                <c:pt idx="378">
                  <c:v>44893</c:v>
                </c:pt>
                <c:pt idx="379">
                  <c:v>44894</c:v>
                </c:pt>
                <c:pt idx="380">
                  <c:v>44895</c:v>
                </c:pt>
                <c:pt idx="381">
                  <c:v>44896</c:v>
                </c:pt>
                <c:pt idx="382">
                  <c:v>44897</c:v>
                </c:pt>
                <c:pt idx="383">
                  <c:v>44898</c:v>
                </c:pt>
                <c:pt idx="384">
                  <c:v>44899</c:v>
                </c:pt>
                <c:pt idx="385">
                  <c:v>44900</c:v>
                </c:pt>
                <c:pt idx="386">
                  <c:v>44901</c:v>
                </c:pt>
                <c:pt idx="387">
                  <c:v>44902</c:v>
                </c:pt>
                <c:pt idx="388">
                  <c:v>44903</c:v>
                </c:pt>
                <c:pt idx="389">
                  <c:v>44904</c:v>
                </c:pt>
                <c:pt idx="390">
                  <c:v>44905</c:v>
                </c:pt>
                <c:pt idx="391">
                  <c:v>44906</c:v>
                </c:pt>
                <c:pt idx="392">
                  <c:v>44907</c:v>
                </c:pt>
                <c:pt idx="393">
                  <c:v>44908</c:v>
                </c:pt>
                <c:pt idx="394">
                  <c:v>44909</c:v>
                </c:pt>
                <c:pt idx="395">
                  <c:v>44910</c:v>
                </c:pt>
                <c:pt idx="396">
                  <c:v>44911</c:v>
                </c:pt>
                <c:pt idx="397">
                  <c:v>44912</c:v>
                </c:pt>
                <c:pt idx="398">
                  <c:v>44913</c:v>
                </c:pt>
                <c:pt idx="399">
                  <c:v>44914</c:v>
                </c:pt>
                <c:pt idx="400">
                  <c:v>44915</c:v>
                </c:pt>
                <c:pt idx="401">
                  <c:v>44916</c:v>
                </c:pt>
                <c:pt idx="402">
                  <c:v>44917</c:v>
                </c:pt>
                <c:pt idx="403">
                  <c:v>44918</c:v>
                </c:pt>
                <c:pt idx="404">
                  <c:v>44919</c:v>
                </c:pt>
                <c:pt idx="405">
                  <c:v>44920</c:v>
                </c:pt>
                <c:pt idx="406">
                  <c:v>44921</c:v>
                </c:pt>
                <c:pt idx="407">
                  <c:v>44922</c:v>
                </c:pt>
                <c:pt idx="408">
                  <c:v>44923</c:v>
                </c:pt>
                <c:pt idx="409">
                  <c:v>44924</c:v>
                </c:pt>
                <c:pt idx="410">
                  <c:v>44925</c:v>
                </c:pt>
                <c:pt idx="411">
                  <c:v>44926</c:v>
                </c:pt>
              </c:numCache>
            </c:numRef>
          </c:cat>
          <c:val>
            <c:numRef>
              <c:f>Sheet1!$B$5:$B$416</c:f>
              <c:numCache>
                <c:formatCode>0</c:formatCode>
                <c:ptCount val="412"/>
                <c:pt idx="0">
                  <c:v>3647.2924169058001</c:v>
                </c:pt>
                <c:pt idx="1">
                  <c:v>3558.9806263865003</c:v>
                </c:pt>
                <c:pt idx="2">
                  <c:v>3610.7265369470001</c:v>
                </c:pt>
                <c:pt idx="3">
                  <c:v>3551.1463891088001</c:v>
                </c:pt>
                <c:pt idx="4">
                  <c:v>3522.8378716208003</c:v>
                </c:pt>
                <c:pt idx="5">
                  <c:v>3522.8378716208003</c:v>
                </c:pt>
                <c:pt idx="6">
                  <c:v>3522.8378716208003</c:v>
                </c:pt>
                <c:pt idx="7">
                  <c:v>3636.6797140357003</c:v>
                </c:pt>
                <c:pt idx="8">
                  <c:v>3734.3913262792998</c:v>
                </c:pt>
                <c:pt idx="9">
                  <c:v>3759.0299597965995</c:v>
                </c:pt>
                <c:pt idx="10">
                  <c:v>3751.6130007019001</c:v>
                </c:pt>
                <c:pt idx="11">
                  <c:v>3743.5674476403997</c:v>
                </c:pt>
                <c:pt idx="12">
                  <c:v>3743.5674476403997</c:v>
                </c:pt>
                <c:pt idx="13">
                  <c:v>3743.5674476403997</c:v>
                </c:pt>
                <c:pt idx="14">
                  <c:v>3667.4914464134999</c:v>
                </c:pt>
                <c:pt idx="15">
                  <c:v>3588.8815639884001</c:v>
                </c:pt>
                <c:pt idx="16">
                  <c:v>3559.5279211884999</c:v>
                </c:pt>
                <c:pt idx="17">
                  <c:v>3538.7554209502</c:v>
                </c:pt>
                <c:pt idx="18">
                  <c:v>3470.6745283193</c:v>
                </c:pt>
                <c:pt idx="19">
                  <c:v>3470.6745283193</c:v>
                </c:pt>
                <c:pt idx="20">
                  <c:v>3470.6745283193</c:v>
                </c:pt>
                <c:pt idx="21">
                  <c:v>3345.6883336446003</c:v>
                </c:pt>
                <c:pt idx="22">
                  <c:v>3322.3483527498997</c:v>
                </c:pt>
                <c:pt idx="23">
                  <c:v>3420.3863498514002</c:v>
                </c:pt>
                <c:pt idx="24">
                  <c:v>3448.9032051798999</c:v>
                </c:pt>
                <c:pt idx="25">
                  <c:v>3464.5894816934997</c:v>
                </c:pt>
                <c:pt idx="26">
                  <c:v>3464.5894816934997</c:v>
                </c:pt>
                <c:pt idx="27">
                  <c:v>3464.5894816934997</c:v>
                </c:pt>
                <c:pt idx="28">
                  <c:v>3500.4166082288002</c:v>
                </c:pt>
                <c:pt idx="29">
                  <c:v>3538.6478434184</c:v>
                </c:pt>
                <c:pt idx="30">
                  <c:v>3483.4187559297998</c:v>
                </c:pt>
                <c:pt idx="31">
                  <c:v>3438.4332821774001</c:v>
                </c:pt>
                <c:pt idx="32">
                  <c:v>3439.2144118323999</c:v>
                </c:pt>
                <c:pt idx="33">
                  <c:v>3439.2144118323999</c:v>
                </c:pt>
                <c:pt idx="34">
                  <c:v>3439.2144118323999</c:v>
                </c:pt>
                <c:pt idx="35">
                  <c:v>3372.3729361363003</c:v>
                </c:pt>
                <c:pt idx="36">
                  <c:v>3322.5101122151</c:v>
                </c:pt>
                <c:pt idx="37">
                  <c:v>3292.1586704806</c:v>
                </c:pt>
                <c:pt idx="38">
                  <c:v>3241.5891739255999</c:v>
                </c:pt>
                <c:pt idx="39">
                  <c:v>3239.1845407903002</c:v>
                </c:pt>
                <c:pt idx="40">
                  <c:v>3239.1845407903002</c:v>
                </c:pt>
                <c:pt idx="41">
                  <c:v>3239.1845407903002</c:v>
                </c:pt>
                <c:pt idx="42">
                  <c:v>3327.9295913721003</c:v>
                </c:pt>
                <c:pt idx="43">
                  <c:v>3429.0072086528999</c:v>
                </c:pt>
                <c:pt idx="44">
                  <c:v>3527.4982414921001</c:v>
                </c:pt>
                <c:pt idx="45">
                  <c:v>3593.393758665</c:v>
                </c:pt>
                <c:pt idx="46">
                  <c:v>3617.7859343171999</c:v>
                </c:pt>
                <c:pt idx="47">
                  <c:v>3617.7859343171999</c:v>
                </c:pt>
                <c:pt idx="48">
                  <c:v>3617.7859343171999</c:v>
                </c:pt>
                <c:pt idx="49">
                  <c:v>3617.7859343171999</c:v>
                </c:pt>
                <c:pt idx="50">
                  <c:v>3581.4500739509003</c:v>
                </c:pt>
                <c:pt idx="51">
                  <c:v>3506.1938823344999</c:v>
                </c:pt>
                <c:pt idx="52">
                  <c:v>3503.4717932906001</c:v>
                </c:pt>
                <c:pt idx="53">
                  <c:v>3439.6104827432</c:v>
                </c:pt>
                <c:pt idx="54">
                  <c:v>3439.6104827432</c:v>
                </c:pt>
                <c:pt idx="55">
                  <c:v>3439.6104827432</c:v>
                </c:pt>
                <c:pt idx="56">
                  <c:v>3475.3526546044</c:v>
                </c:pt>
                <c:pt idx="57">
                  <c:v>3489.1965966192997</c:v>
                </c:pt>
                <c:pt idx="58">
                  <c:v>3507.3523156113001</c:v>
                </c:pt>
                <c:pt idx="59">
                  <c:v>3492.4058317791996</c:v>
                </c:pt>
                <c:pt idx="60">
                  <c:v>3493.2155530563</c:v>
                </c:pt>
                <c:pt idx="61">
                  <c:v>3493.2155530563</c:v>
                </c:pt>
                <c:pt idx="62">
                  <c:v>3493.2155530563</c:v>
                </c:pt>
                <c:pt idx="63">
                  <c:v>3558.1757846140003</c:v>
                </c:pt>
                <c:pt idx="64">
                  <c:v>3532.0176618546002</c:v>
                </c:pt>
                <c:pt idx="65">
                  <c:v>3535.7906446954999</c:v>
                </c:pt>
                <c:pt idx="66">
                  <c:v>3570.2877402884997</c:v>
                </c:pt>
                <c:pt idx="67">
                  <c:v>3544.1656117321995</c:v>
                </c:pt>
                <c:pt idx="68">
                  <c:v>3544.1656117321995</c:v>
                </c:pt>
                <c:pt idx="69">
                  <c:v>3544.1656117321995</c:v>
                </c:pt>
                <c:pt idx="70">
                  <c:v>3500.8529855803999</c:v>
                </c:pt>
                <c:pt idx="71">
                  <c:v>3408.9265435474999</c:v>
                </c:pt>
                <c:pt idx="72">
                  <c:v>3403.8574992526001</c:v>
                </c:pt>
                <c:pt idx="73">
                  <c:v>3360.1384303431</c:v>
                </c:pt>
                <c:pt idx="74">
                  <c:v>3389.3643667515003</c:v>
                </c:pt>
                <c:pt idx="75">
                  <c:v>3389.3643667515003</c:v>
                </c:pt>
                <c:pt idx="76">
                  <c:v>3389.3643667515003</c:v>
                </c:pt>
                <c:pt idx="77">
                  <c:v>3389.3643667515003</c:v>
                </c:pt>
                <c:pt idx="78">
                  <c:v>3389.3643667515003</c:v>
                </c:pt>
                <c:pt idx="79">
                  <c:v>3389.3643667515003</c:v>
                </c:pt>
                <c:pt idx="80">
                  <c:v>3389.3643667515003</c:v>
                </c:pt>
                <c:pt idx="81">
                  <c:v>3389.3643667515003</c:v>
                </c:pt>
                <c:pt idx="82">
                  <c:v>3389.3643667515003</c:v>
                </c:pt>
                <c:pt idx="83">
                  <c:v>3389.3643667515003</c:v>
                </c:pt>
                <c:pt idx="84">
                  <c:v>3411.6801913140002</c:v>
                </c:pt>
                <c:pt idx="85">
                  <c:v>3394.5738456640997</c:v>
                </c:pt>
                <c:pt idx="86">
                  <c:v>3416.8862471914003</c:v>
                </c:pt>
                <c:pt idx="87">
                  <c:v>3341.5494443410998</c:v>
                </c:pt>
                <c:pt idx="88">
                  <c:v>3219.7196522832</c:v>
                </c:pt>
                <c:pt idx="89">
                  <c:v>3219.7196522832</c:v>
                </c:pt>
                <c:pt idx="90">
                  <c:v>3219.7196522832</c:v>
                </c:pt>
                <c:pt idx="91">
                  <c:v>3168.7225444502001</c:v>
                </c:pt>
                <c:pt idx="92">
                  <c:v>3199.2823689716997</c:v>
                </c:pt>
                <c:pt idx="93">
                  <c:v>3190.7665176578003</c:v>
                </c:pt>
                <c:pt idx="94">
                  <c:v>3212.6318126667998</c:v>
                </c:pt>
                <c:pt idx="95">
                  <c:v>3215.5725910499</c:v>
                </c:pt>
                <c:pt idx="96">
                  <c:v>3215.5725910499</c:v>
                </c:pt>
                <c:pt idx="97">
                  <c:v>3215.5725910499</c:v>
                </c:pt>
                <c:pt idx="98">
                  <c:v>3244.1174868754997</c:v>
                </c:pt>
                <c:pt idx="99">
                  <c:v>3194.2426142433001</c:v>
                </c:pt>
                <c:pt idx="100">
                  <c:v>3238.7274338985999</c:v>
                </c:pt>
                <c:pt idx="101">
                  <c:v>3166.6783685677001</c:v>
                </c:pt>
                <c:pt idx="102">
                  <c:v>3192.2330401809004</c:v>
                </c:pt>
                <c:pt idx="103">
                  <c:v>3192.2330401809004</c:v>
                </c:pt>
                <c:pt idx="104">
                  <c:v>3192.2330401809004</c:v>
                </c:pt>
                <c:pt idx="105">
                  <c:v>3178.1757211967997</c:v>
                </c:pt>
                <c:pt idx="106">
                  <c:v>3217.6794479728005</c:v>
                </c:pt>
                <c:pt idx="107">
                  <c:v>3222.9643825481999</c:v>
                </c:pt>
                <c:pt idx="108">
                  <c:v>3219.7648019676003</c:v>
                </c:pt>
                <c:pt idx="109">
                  <c:v>3163.8715925412998</c:v>
                </c:pt>
                <c:pt idx="110">
                  <c:v>3163.8715925412998</c:v>
                </c:pt>
                <c:pt idx="111">
                  <c:v>3163.8715925412998</c:v>
                </c:pt>
                <c:pt idx="112">
                  <c:v>3066.7265996657002</c:v>
                </c:pt>
                <c:pt idx="113">
                  <c:v>2982.4700315765999</c:v>
                </c:pt>
                <c:pt idx="114">
                  <c:v>2941.8597266192</c:v>
                </c:pt>
                <c:pt idx="115">
                  <c:v>2985.3461175429998</c:v>
                </c:pt>
                <c:pt idx="116">
                  <c:v>2982.3166526268001</c:v>
                </c:pt>
                <c:pt idx="117">
                  <c:v>2982.3166526268001</c:v>
                </c:pt>
                <c:pt idx="118">
                  <c:v>2982.3166526268001</c:v>
                </c:pt>
                <c:pt idx="119">
                  <c:v>2917.6658234546003</c:v>
                </c:pt>
                <c:pt idx="120">
                  <c:v>2826.9825161406002</c:v>
                </c:pt>
                <c:pt idx="121">
                  <c:v>2877.5474765622998</c:v>
                </c:pt>
                <c:pt idx="122">
                  <c:v>2967.7170050439004</c:v>
                </c:pt>
                <c:pt idx="123">
                  <c:v>2985.0242955796998</c:v>
                </c:pt>
                <c:pt idx="124">
                  <c:v>2985.0242955796998</c:v>
                </c:pt>
                <c:pt idx="125">
                  <c:v>2985.0242955796998</c:v>
                </c:pt>
                <c:pt idx="126">
                  <c:v>3009.8528324609997</c:v>
                </c:pt>
                <c:pt idx="127">
                  <c:v>3006.7380816335999</c:v>
                </c:pt>
                <c:pt idx="128">
                  <c:v>2994.3525547827003</c:v>
                </c:pt>
                <c:pt idx="129">
                  <c:v>2980.3412963258002</c:v>
                </c:pt>
                <c:pt idx="130">
                  <c:v>2912.0690103534998</c:v>
                </c:pt>
                <c:pt idx="131">
                  <c:v>2912.0690103534998</c:v>
                </c:pt>
                <c:pt idx="132">
                  <c:v>2912.0690103534998</c:v>
                </c:pt>
                <c:pt idx="133">
                  <c:v>2880.7971500282001</c:v>
                </c:pt>
                <c:pt idx="134">
                  <c:v>2886.2887238498997</c:v>
                </c:pt>
                <c:pt idx="135">
                  <c:v>2927.6764327814003</c:v>
                </c:pt>
                <c:pt idx="136">
                  <c:v>2907.8986501052</c:v>
                </c:pt>
                <c:pt idx="137">
                  <c:v>2923.8552960171996</c:v>
                </c:pt>
                <c:pt idx="138">
                  <c:v>2923.8552960171996</c:v>
                </c:pt>
                <c:pt idx="139">
                  <c:v>2923.8552960171996</c:v>
                </c:pt>
                <c:pt idx="140">
                  <c:v>2923.8552960171996</c:v>
                </c:pt>
                <c:pt idx="141">
                  <c:v>2923.8552960171996</c:v>
                </c:pt>
                <c:pt idx="142">
                  <c:v>2914.3277359421004</c:v>
                </c:pt>
                <c:pt idx="143">
                  <c:v>2867.3006840492999</c:v>
                </c:pt>
                <c:pt idx="144">
                  <c:v>2837.4538231808001</c:v>
                </c:pt>
                <c:pt idx="145">
                  <c:v>2837.4538231808001</c:v>
                </c:pt>
                <c:pt idx="146">
                  <c:v>2837.4538231808001</c:v>
                </c:pt>
                <c:pt idx="147">
                  <c:v>2757.5333107203005</c:v>
                </c:pt>
                <c:pt idx="148">
                  <c:v>2767.1749824825001</c:v>
                </c:pt>
                <c:pt idx="149">
                  <c:v>2734.9087334473998</c:v>
                </c:pt>
                <c:pt idx="150">
                  <c:v>2721.9604045319002</c:v>
                </c:pt>
                <c:pt idx="151">
                  <c:v>2680.5942521889001</c:v>
                </c:pt>
                <c:pt idx="152">
                  <c:v>2680.5942521889001</c:v>
                </c:pt>
                <c:pt idx="153">
                  <c:v>2680.5942521889001</c:v>
                </c:pt>
                <c:pt idx="154">
                  <c:v>2743.171058547</c:v>
                </c:pt>
                <c:pt idx="155">
                  <c:v>2721.5393276376999</c:v>
                </c:pt>
                <c:pt idx="156">
                  <c:v>2696.6399950826999</c:v>
                </c:pt>
                <c:pt idx="157">
                  <c:v>2632.5345207516002</c:v>
                </c:pt>
                <c:pt idx="158">
                  <c:v>2632.3674841142001</c:v>
                </c:pt>
                <c:pt idx="159">
                  <c:v>2632.3674841142001</c:v>
                </c:pt>
                <c:pt idx="160">
                  <c:v>2632.3674841142001</c:v>
                </c:pt>
                <c:pt idx="161">
                  <c:v>2526.3850612996998</c:v>
                </c:pt>
                <c:pt idx="162">
                  <c:v>2465.1764279520003</c:v>
                </c:pt>
                <c:pt idx="163">
                  <c:v>2528.8031210534</c:v>
                </c:pt>
                <c:pt idx="164">
                  <c:v>2485.087344432</c:v>
                </c:pt>
                <c:pt idx="165">
                  <c:v>2572.1734975089003</c:v>
                </c:pt>
                <c:pt idx="166">
                  <c:v>2572.1734975089003</c:v>
                </c:pt>
                <c:pt idx="167">
                  <c:v>2572.1734975089003</c:v>
                </c:pt>
                <c:pt idx="168">
                  <c:v>2572.1734975089003</c:v>
                </c:pt>
                <c:pt idx="169">
                  <c:v>2572.1734975089003</c:v>
                </c:pt>
                <c:pt idx="170">
                  <c:v>2572.1734975089003</c:v>
                </c:pt>
                <c:pt idx="171">
                  <c:v>2625.0686676273999</c:v>
                </c:pt>
                <c:pt idx="172">
                  <c:v>2607.5509385418</c:v>
                </c:pt>
                <c:pt idx="173">
                  <c:v>2607.5509385418</c:v>
                </c:pt>
                <c:pt idx="174">
                  <c:v>2607.5509385418</c:v>
                </c:pt>
                <c:pt idx="175">
                  <c:v>2632.1410634395997</c:v>
                </c:pt>
                <c:pt idx="176">
                  <c:v>2662.0053496894002</c:v>
                </c:pt>
                <c:pt idx="177">
                  <c:v>2714.8786762184</c:v>
                </c:pt>
                <c:pt idx="178">
                  <c:v>2696.65513599</c:v>
                </c:pt>
                <c:pt idx="179">
                  <c:v>2766.1390658261998</c:v>
                </c:pt>
                <c:pt idx="180">
                  <c:v>2766.1390658261998</c:v>
                </c:pt>
                <c:pt idx="181">
                  <c:v>2766.1390658261998</c:v>
                </c:pt>
                <c:pt idx="182">
                  <c:v>2775.5285685398999</c:v>
                </c:pt>
                <c:pt idx="183">
                  <c:v>2792.2009108591997</c:v>
                </c:pt>
                <c:pt idx="184">
                  <c:v>2785.7828372028002</c:v>
                </c:pt>
                <c:pt idx="185">
                  <c:v>2786.3332486416998</c:v>
                </c:pt>
                <c:pt idx="186">
                  <c:v>2793.5419893559001</c:v>
                </c:pt>
                <c:pt idx="187">
                  <c:v>2793.5419893559001</c:v>
                </c:pt>
                <c:pt idx="188">
                  <c:v>2793.5419893559001</c:v>
                </c:pt>
                <c:pt idx="189">
                  <c:v>2795.0541096706002</c:v>
                </c:pt>
                <c:pt idx="190">
                  <c:v>2720.440930274</c:v>
                </c:pt>
                <c:pt idx="191">
                  <c:v>2708.0714058276003</c:v>
                </c:pt>
                <c:pt idx="192">
                  <c:v>2710.1583093044001</c:v>
                </c:pt>
                <c:pt idx="193">
                  <c:v>2699.1582717187998</c:v>
                </c:pt>
                <c:pt idx="194">
                  <c:v>2699.1582717187998</c:v>
                </c:pt>
                <c:pt idx="195">
                  <c:v>2699.1582717187998</c:v>
                </c:pt>
                <c:pt idx="196">
                  <c:v>2732.6410913448999</c:v>
                </c:pt>
                <c:pt idx="197">
                  <c:v>2757.4832978169002</c:v>
                </c:pt>
                <c:pt idx="198">
                  <c:v>2772.6717366631001</c:v>
                </c:pt>
                <c:pt idx="199">
                  <c:v>2788.3850945605</c:v>
                </c:pt>
                <c:pt idx="200">
                  <c:v>2788.3850945605</c:v>
                </c:pt>
                <c:pt idx="201">
                  <c:v>2788.3850945605</c:v>
                </c:pt>
                <c:pt idx="202">
                  <c:v>2788.3850945605</c:v>
                </c:pt>
                <c:pt idx="203">
                  <c:v>2839.5012081606001</c:v>
                </c:pt>
                <c:pt idx="204">
                  <c:v>2829.0441930891998</c:v>
                </c:pt>
                <c:pt idx="205">
                  <c:v>2823.2424032547997</c:v>
                </c:pt>
                <c:pt idx="206">
                  <c:v>2811.1324135665004</c:v>
                </c:pt>
                <c:pt idx="207">
                  <c:v>2814.9206162234004</c:v>
                </c:pt>
                <c:pt idx="208">
                  <c:v>2814.9206162234004</c:v>
                </c:pt>
                <c:pt idx="209">
                  <c:v>2814.9206162234004</c:v>
                </c:pt>
                <c:pt idx="210">
                  <c:v>2796.4064880929</c:v>
                </c:pt>
                <c:pt idx="211">
                  <c:v>2771.7440135692</c:v>
                </c:pt>
                <c:pt idx="212">
                  <c:v>2770.7452889224001</c:v>
                </c:pt>
                <c:pt idx="213">
                  <c:v>2776.7880121309004</c:v>
                </c:pt>
                <c:pt idx="214">
                  <c:v>2805.5364887753999</c:v>
                </c:pt>
                <c:pt idx="215">
                  <c:v>2805.5364887753999</c:v>
                </c:pt>
                <c:pt idx="216">
                  <c:v>2805.5364887753999</c:v>
                </c:pt>
                <c:pt idx="217">
                  <c:v>2869.6400837782003</c:v>
                </c:pt>
                <c:pt idx="218">
                  <c:v>2845.0038680318999</c:v>
                </c:pt>
                <c:pt idx="219">
                  <c:v>2833.0814592215002</c:v>
                </c:pt>
                <c:pt idx="220">
                  <c:v>2865.2317097368</c:v>
                </c:pt>
                <c:pt idx="221">
                  <c:v>2900.3555892111999</c:v>
                </c:pt>
                <c:pt idx="222">
                  <c:v>2900.3555892111999</c:v>
                </c:pt>
                <c:pt idx="223">
                  <c:v>2900.3555892111999</c:v>
                </c:pt>
                <c:pt idx="224">
                  <c:v>2940.2694889202003</c:v>
                </c:pt>
                <c:pt idx="225">
                  <c:v>2979.6897424140998</c:v>
                </c:pt>
                <c:pt idx="226">
                  <c:v>2910.2797856181</c:v>
                </c:pt>
                <c:pt idx="227">
                  <c:v>2902.9339092932</c:v>
                </c:pt>
                <c:pt idx="228">
                  <c:v>2895.4124408483003</c:v>
                </c:pt>
                <c:pt idx="229">
                  <c:v>2895.4124408483003</c:v>
                </c:pt>
                <c:pt idx="230">
                  <c:v>2895.4124408483003</c:v>
                </c:pt>
                <c:pt idx="231">
                  <c:v>2881.9453615675002</c:v>
                </c:pt>
                <c:pt idx="232">
                  <c:v>2856.2942042054997</c:v>
                </c:pt>
                <c:pt idx="233">
                  <c:v>2795.6054111656999</c:v>
                </c:pt>
                <c:pt idx="234">
                  <c:v>2802.8216750420002</c:v>
                </c:pt>
                <c:pt idx="235">
                  <c:v>2788.0566399323998</c:v>
                </c:pt>
                <c:pt idx="236">
                  <c:v>2788.0566399323998</c:v>
                </c:pt>
                <c:pt idx="237">
                  <c:v>2788.0566399323998</c:v>
                </c:pt>
                <c:pt idx="238">
                  <c:v>2743.6972360722002</c:v>
                </c:pt>
                <c:pt idx="239">
                  <c:v>2713.7592858102998</c:v>
                </c:pt>
                <c:pt idx="240">
                  <c:v>2714.2287561010999</c:v>
                </c:pt>
                <c:pt idx="241">
                  <c:v>2721.7196252395997</c:v>
                </c:pt>
                <c:pt idx="242">
                  <c:v>2691.5529888544002</c:v>
                </c:pt>
                <c:pt idx="243">
                  <c:v>2691.5529888544002</c:v>
                </c:pt>
                <c:pt idx="244">
                  <c:v>2691.5529888544002</c:v>
                </c:pt>
                <c:pt idx="245">
                  <c:v>2690.8810890585</c:v>
                </c:pt>
                <c:pt idx="246">
                  <c:v>2694.6183490982999</c:v>
                </c:pt>
                <c:pt idx="247">
                  <c:v>2704.8000299395003</c:v>
                </c:pt>
                <c:pt idx="248">
                  <c:v>2674.0947072006002</c:v>
                </c:pt>
                <c:pt idx="249">
                  <c:v>2653.6568748401</c:v>
                </c:pt>
                <c:pt idx="250">
                  <c:v>2653.6568748401</c:v>
                </c:pt>
                <c:pt idx="251">
                  <c:v>2653.6568748401</c:v>
                </c:pt>
                <c:pt idx="252">
                  <c:v>2629.674780366</c:v>
                </c:pt>
                <c:pt idx="253">
                  <c:v>2666.260082241</c:v>
                </c:pt>
                <c:pt idx="254">
                  <c:v>2676.2385308375001</c:v>
                </c:pt>
                <c:pt idx="255">
                  <c:v>2656.4385025851002</c:v>
                </c:pt>
                <c:pt idx="256">
                  <c:v>2625.1438669167001</c:v>
                </c:pt>
                <c:pt idx="257">
                  <c:v>2625.1438669167001</c:v>
                </c:pt>
                <c:pt idx="258">
                  <c:v>2625.1438669167001</c:v>
                </c:pt>
                <c:pt idx="259">
                  <c:v>2619.9952551969</c:v>
                </c:pt>
                <c:pt idx="260">
                  <c:v>2550.3680656498</c:v>
                </c:pt>
                <c:pt idx="261">
                  <c:v>2536.6310379924998</c:v>
                </c:pt>
                <c:pt idx="262">
                  <c:v>2551.9885426248002</c:v>
                </c:pt>
                <c:pt idx="263">
                  <c:v>2582.6887713905999</c:v>
                </c:pt>
                <c:pt idx="264">
                  <c:v>2582.6887713905999</c:v>
                </c:pt>
                <c:pt idx="265">
                  <c:v>2582.6887713905999</c:v>
                </c:pt>
                <c:pt idx="266">
                  <c:v>2606.5195200218</c:v>
                </c:pt>
                <c:pt idx="267">
                  <c:v>2632.5023832604998</c:v>
                </c:pt>
                <c:pt idx="268">
                  <c:v>2654.0267116094001</c:v>
                </c:pt>
                <c:pt idx="269">
                  <c:v>2689.8845604776998</c:v>
                </c:pt>
                <c:pt idx="270">
                  <c:v>2653.8945426505998</c:v>
                </c:pt>
                <c:pt idx="271">
                  <c:v>2653.8945426505998</c:v>
                </c:pt>
                <c:pt idx="272">
                  <c:v>2653.8945426505998</c:v>
                </c:pt>
                <c:pt idx="273">
                  <c:v>2693.6608074630999</c:v>
                </c:pt>
                <c:pt idx="274">
                  <c:v>2699.7314988988001</c:v>
                </c:pt>
                <c:pt idx="275">
                  <c:v>2699.0479773593001</c:v>
                </c:pt>
                <c:pt idx="276">
                  <c:v>2699.6222750646998</c:v>
                </c:pt>
                <c:pt idx="277">
                  <c:v>2661.0395091148998</c:v>
                </c:pt>
                <c:pt idx="278">
                  <c:v>2661.0395091148998</c:v>
                </c:pt>
                <c:pt idx="279">
                  <c:v>2661.0395091148998</c:v>
                </c:pt>
                <c:pt idx="280">
                  <c:v>2645.5029083201002</c:v>
                </c:pt>
                <c:pt idx="281">
                  <c:v>2648.1322877109001</c:v>
                </c:pt>
                <c:pt idx="282">
                  <c:v>2614.3166314603</c:v>
                </c:pt>
                <c:pt idx="283">
                  <c:v>2589.5791900450999</c:v>
                </c:pt>
                <c:pt idx="284">
                  <c:v>2589.4062436282998</c:v>
                </c:pt>
                <c:pt idx="285">
                  <c:v>2589.4062436282998</c:v>
                </c:pt>
                <c:pt idx="286">
                  <c:v>2589.4062436282998</c:v>
                </c:pt>
                <c:pt idx="287">
                  <c:v>2590.7044764820002</c:v>
                </c:pt>
                <c:pt idx="288">
                  <c:v>2576.6148745256</c:v>
                </c:pt>
                <c:pt idx="289">
                  <c:v>2549.9401871805999</c:v>
                </c:pt>
                <c:pt idx="290">
                  <c:v>2529.1751939098003</c:v>
                </c:pt>
                <c:pt idx="291">
                  <c:v>2526.5628117048</c:v>
                </c:pt>
                <c:pt idx="292">
                  <c:v>2526.5628117048</c:v>
                </c:pt>
                <c:pt idx="293">
                  <c:v>2526.5628117048</c:v>
                </c:pt>
                <c:pt idx="294">
                  <c:v>2546.3298115757998</c:v>
                </c:pt>
                <c:pt idx="295">
                  <c:v>2549.5459455709001</c:v>
                </c:pt>
                <c:pt idx="296">
                  <c:v>2554.7658045026997</c:v>
                </c:pt>
                <c:pt idx="297">
                  <c:v>2531.6065635754999</c:v>
                </c:pt>
                <c:pt idx="298">
                  <c:v>2529.7319204412001</c:v>
                </c:pt>
                <c:pt idx="299">
                  <c:v>2529.7319204412001</c:v>
                </c:pt>
                <c:pt idx="300">
                  <c:v>2529.7319204412001</c:v>
                </c:pt>
                <c:pt idx="301">
                  <c:v>2529.7319204412001</c:v>
                </c:pt>
                <c:pt idx="302">
                  <c:v>2530.8427879786</c:v>
                </c:pt>
                <c:pt idx="303">
                  <c:v>2510.8202302873997</c:v>
                </c:pt>
                <c:pt idx="304">
                  <c:v>2469.9821932550999</c:v>
                </c:pt>
                <c:pt idx="305">
                  <c:v>2488.1012784835002</c:v>
                </c:pt>
                <c:pt idx="306">
                  <c:v>2488.1012784835002</c:v>
                </c:pt>
                <c:pt idx="307">
                  <c:v>2488.1012784835002</c:v>
                </c:pt>
                <c:pt idx="308">
                  <c:v>2467.258621338</c:v>
                </c:pt>
                <c:pt idx="309">
                  <c:v>2500.7155653058999</c:v>
                </c:pt>
                <c:pt idx="310">
                  <c:v>2566.4375936082001</c:v>
                </c:pt>
                <c:pt idx="311">
                  <c:v>2550.3233702410002</c:v>
                </c:pt>
                <c:pt idx="312">
                  <c:v>2483.9789135282999</c:v>
                </c:pt>
                <c:pt idx="313">
                  <c:v>2483.9789135282999</c:v>
                </c:pt>
                <c:pt idx="314">
                  <c:v>2483.9789135282999</c:v>
                </c:pt>
                <c:pt idx="315">
                  <c:v>2453.5597700118001</c:v>
                </c:pt>
                <c:pt idx="316">
                  <c:v>2443.5267908681999</c:v>
                </c:pt>
                <c:pt idx="317">
                  <c:v>2318.9621725802999</c:v>
                </c:pt>
                <c:pt idx="318">
                  <c:v>2314.0040849229999</c:v>
                </c:pt>
                <c:pt idx="319">
                  <c:v>2286.5734448481999</c:v>
                </c:pt>
                <c:pt idx="320">
                  <c:v>2286.5734448481999</c:v>
                </c:pt>
                <c:pt idx="321">
                  <c:v>2286.5734448481999</c:v>
                </c:pt>
                <c:pt idx="322">
                  <c:v>2286.5734448481999</c:v>
                </c:pt>
                <c:pt idx="323">
                  <c:v>2286.5734448481999</c:v>
                </c:pt>
                <c:pt idx="324">
                  <c:v>2286.5734448481999</c:v>
                </c:pt>
                <c:pt idx="325">
                  <c:v>2286.5734448481999</c:v>
                </c:pt>
                <c:pt idx="326">
                  <c:v>2286.5734448481999</c:v>
                </c:pt>
                <c:pt idx="327">
                  <c:v>2286.5734448481999</c:v>
                </c:pt>
                <c:pt idx="328">
                  <c:v>2286.5734448481999</c:v>
                </c:pt>
                <c:pt idx="329">
                  <c:v>2224.1462111627998</c:v>
                </c:pt>
                <c:pt idx="330">
                  <c:v>2230.5193351439002</c:v>
                </c:pt>
                <c:pt idx="331">
                  <c:v>2248.9419607903001</c:v>
                </c:pt>
                <c:pt idx="332">
                  <c:v>2248.4388880757997</c:v>
                </c:pt>
                <c:pt idx="333">
                  <c:v>2300.1568136904998</c:v>
                </c:pt>
                <c:pt idx="334">
                  <c:v>2300.1568136904998</c:v>
                </c:pt>
                <c:pt idx="335">
                  <c:v>2300.1568136904998</c:v>
                </c:pt>
                <c:pt idx="336">
                  <c:v>2299.1909199368001</c:v>
                </c:pt>
                <c:pt idx="337">
                  <c:v>2341.514833444</c:v>
                </c:pt>
                <c:pt idx="338">
                  <c:v>2344.5635203235997</c:v>
                </c:pt>
                <c:pt idx="339">
                  <c:v>2328.9578828148997</c:v>
                </c:pt>
                <c:pt idx="340">
                  <c:v>2356.0768540816002</c:v>
                </c:pt>
                <c:pt idx="341">
                  <c:v>2356.0768540816002</c:v>
                </c:pt>
                <c:pt idx="342">
                  <c:v>2356.0768540816002</c:v>
                </c:pt>
                <c:pt idx="343">
                  <c:v>2331.4608261205999</c:v>
                </c:pt>
                <c:pt idx="344">
                  <c:v>2325.2507801232</c:v>
                </c:pt>
                <c:pt idx="345">
                  <c:v>2317.9931857101001</c:v>
                </c:pt>
                <c:pt idx="346">
                  <c:v>2291.8780235989998</c:v>
                </c:pt>
                <c:pt idx="347">
                  <c:v>2247.7459385286998</c:v>
                </c:pt>
                <c:pt idx="348">
                  <c:v>2247.7459385286998</c:v>
                </c:pt>
                <c:pt idx="349">
                  <c:v>2247.7459385286998</c:v>
                </c:pt>
                <c:pt idx="350">
                  <c:v>2231.9998218866999</c:v>
                </c:pt>
                <c:pt idx="351">
                  <c:v>2254.6117420433998</c:v>
                </c:pt>
                <c:pt idx="352">
                  <c:v>2280.0366913347002</c:v>
                </c:pt>
                <c:pt idx="353">
                  <c:v>2282.4601065680999</c:v>
                </c:pt>
                <c:pt idx="354">
                  <c:v>2324.8803170850001</c:v>
                </c:pt>
                <c:pt idx="355">
                  <c:v>2324.8803170850001</c:v>
                </c:pt>
                <c:pt idx="356">
                  <c:v>2324.8803170850001</c:v>
                </c:pt>
                <c:pt idx="357">
                  <c:v>2377.9709635978002</c:v>
                </c:pt>
                <c:pt idx="358">
                  <c:v>2377.3831506717002</c:v>
                </c:pt>
                <c:pt idx="359">
                  <c:v>2355.6657509973998</c:v>
                </c:pt>
                <c:pt idx="360">
                  <c:v>2337.1404534073999</c:v>
                </c:pt>
                <c:pt idx="361">
                  <c:v>2344.4401398107998</c:v>
                </c:pt>
                <c:pt idx="362">
                  <c:v>2344.4401398107998</c:v>
                </c:pt>
                <c:pt idx="363">
                  <c:v>2344.4401398107998</c:v>
                </c:pt>
                <c:pt idx="364">
                  <c:v>2328.0932229238001</c:v>
                </c:pt>
                <c:pt idx="365">
                  <c:v>2351.0332401665</c:v>
                </c:pt>
                <c:pt idx="366">
                  <c:v>2345.1717470569001</c:v>
                </c:pt>
                <c:pt idx="367">
                  <c:v>2343.4910501170002</c:v>
                </c:pt>
                <c:pt idx="368">
                  <c:v>2342.5368955511999</c:v>
                </c:pt>
                <c:pt idx="369">
                  <c:v>2342.5368955511999</c:v>
                </c:pt>
                <c:pt idx="370">
                  <c:v>2342.5368955511999</c:v>
                </c:pt>
                <c:pt idx="371">
                  <c:v>2385.2609194114998</c:v>
                </c:pt>
                <c:pt idx="372">
                  <c:v>2347.9298197697999</c:v>
                </c:pt>
                <c:pt idx="373">
                  <c:v>2363.2104859227998</c:v>
                </c:pt>
                <c:pt idx="374">
                  <c:v>2369.2970651760997</c:v>
                </c:pt>
                <c:pt idx="375">
                  <c:v>2352.5528673166</c:v>
                </c:pt>
                <c:pt idx="376">
                  <c:v>2352.5528673166</c:v>
                </c:pt>
                <c:pt idx="377">
                  <c:v>2352.5528673166</c:v>
                </c:pt>
                <c:pt idx="378">
                  <c:v>2325.5963469623002</c:v>
                </c:pt>
                <c:pt idx="379">
                  <c:v>2340.8593818643999</c:v>
                </c:pt>
                <c:pt idx="380">
                  <c:v>2335.6921654541002</c:v>
                </c:pt>
                <c:pt idx="381">
                  <c:v>2328.8340372585999</c:v>
                </c:pt>
                <c:pt idx="382">
                  <c:v>2330.3019113542</c:v>
                </c:pt>
                <c:pt idx="383">
                  <c:v>2330.3019113542</c:v>
                </c:pt>
                <c:pt idx="384">
                  <c:v>2330.3019113542</c:v>
                </c:pt>
                <c:pt idx="385">
                  <c:v>2307.8901149021999</c:v>
                </c:pt>
                <c:pt idx="386">
                  <c:v>2292.2153773687</c:v>
                </c:pt>
                <c:pt idx="387">
                  <c:v>2282.5472259909002</c:v>
                </c:pt>
                <c:pt idx="388">
                  <c:v>2276.7910354114001</c:v>
                </c:pt>
                <c:pt idx="389">
                  <c:v>2270.9292067342999</c:v>
                </c:pt>
                <c:pt idx="390">
                  <c:v>2270.9292067342999</c:v>
                </c:pt>
                <c:pt idx="391">
                  <c:v>2270.9292067342999</c:v>
                </c:pt>
                <c:pt idx="392">
                  <c:v>2265.4998102707</c:v>
                </c:pt>
                <c:pt idx="393">
                  <c:v>2257.3406165290999</c:v>
                </c:pt>
                <c:pt idx="394">
                  <c:v>2249.7433071968999</c:v>
                </c:pt>
                <c:pt idx="395">
                  <c:v>2244.2917270757998</c:v>
                </c:pt>
                <c:pt idx="396">
                  <c:v>2238.8649390441001</c:v>
                </c:pt>
                <c:pt idx="397">
                  <c:v>2238.8649390441001</c:v>
                </c:pt>
                <c:pt idx="398">
                  <c:v>2238.8649390441001</c:v>
                </c:pt>
                <c:pt idx="399">
                  <c:v>2209.0505537458998</c:v>
                </c:pt>
                <c:pt idx="400">
                  <c:v>2195.9860787677999</c:v>
                </c:pt>
                <c:pt idx="401">
                  <c:v>2184.2317197232001</c:v>
                </c:pt>
                <c:pt idx="402">
                  <c:v>2153.9728673742002</c:v>
                </c:pt>
                <c:pt idx="403">
                  <c:v>2114.0186335910998</c:v>
                </c:pt>
                <c:pt idx="404">
                  <c:v>2114.0186335910998</c:v>
                </c:pt>
                <c:pt idx="405">
                  <c:v>2114.0186335910998</c:v>
                </c:pt>
                <c:pt idx="406">
                  <c:v>2117.2774443337998</c:v>
                </c:pt>
                <c:pt idx="407">
                  <c:v>2113.2882025504</c:v>
                </c:pt>
                <c:pt idx="408">
                  <c:v>2103.3218170034002</c:v>
                </c:pt>
                <c:pt idx="409">
                  <c:v>2087.7945409709</c:v>
                </c:pt>
                <c:pt idx="410">
                  <c:v>2109.3880968615999</c:v>
                </c:pt>
                <c:pt idx="411">
                  <c:v>2109.3880968615999</c:v>
                </c:pt>
              </c:numCache>
            </c:numRef>
          </c:val>
          <c:smooth val="1"/>
          <c:extLst>
            <c:ext xmlns:c16="http://schemas.microsoft.com/office/drawing/2014/chart" uri="{C3380CC4-5D6E-409C-BE32-E72D297353CC}">
              <c16:uniqueId val="{00000000-CE2B-46C2-B4E4-21008CC38A79}"/>
            </c:ext>
          </c:extLst>
        </c:ser>
        <c:dLbls>
          <c:showLegendKey val="0"/>
          <c:showVal val="0"/>
          <c:showCatName val="0"/>
          <c:showSerName val="0"/>
          <c:showPercent val="0"/>
          <c:showBubbleSize val="0"/>
        </c:dLbls>
        <c:smooth val="0"/>
        <c:axId val="906156368"/>
        <c:axId val="906153456"/>
      </c:lineChart>
      <c:dateAx>
        <c:axId val="906156368"/>
        <c:scaling>
          <c:orientation val="minMax"/>
        </c:scaling>
        <c:delete val="0"/>
        <c:axPos val="b"/>
        <c:numFmt formatCode="yyyy/mm/dd"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906153456"/>
        <c:crosses val="autoZero"/>
        <c:auto val="1"/>
        <c:lblOffset val="100"/>
        <c:baseTimeUnit val="days"/>
      </c:dateAx>
      <c:valAx>
        <c:axId val="9061534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9061563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12</a:t>
            </a:r>
            <a:r>
              <a:rPr lang="zh-CN"/>
              <a:t>月</a:t>
            </a:r>
            <a:r>
              <a:rPr lang="en-US"/>
              <a:t>A50</a:t>
            </a:r>
            <a:r>
              <a:rPr lang="zh-CN"/>
              <a:t>期指主力合约结算价</a:t>
            </a:r>
          </a:p>
        </c:rich>
      </c:tx>
      <c:layout>
        <c:manualLayout>
          <c:xMode val="edge"/>
          <c:yMode val="edge"/>
          <c:x val="0.37147891956543405"/>
          <c:y val="2.482929857231533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8.7498740037021835E-2"/>
          <c:y val="0.12705467968413633"/>
          <c:w val="0.90072755909015667"/>
          <c:h val="0.6438033560652463"/>
        </c:manualLayout>
      </c:layout>
      <c:lineChart>
        <c:grouping val="standard"/>
        <c:varyColors val="0"/>
        <c:ser>
          <c:idx val="0"/>
          <c:order val="0"/>
          <c:tx>
            <c:strRef>
              <c:f>Sheet1!$B$1</c:f>
              <c:strCache>
                <c:ptCount val="1"/>
                <c:pt idx="0">
                  <c:v>10月富时中国A50（CN0Y）期指主力</c:v>
                </c:pt>
              </c:strCache>
            </c:strRef>
          </c:tx>
          <c:spPr>
            <a:ln w="28575" cap="rnd">
              <a:solidFill>
                <a:srgbClr val="000066"/>
              </a:solidFill>
              <a:round/>
            </a:ln>
            <a:effectLst/>
          </c:spPr>
          <c:marker>
            <c:symbol val="none"/>
          </c:marker>
          <c:cat>
            <c:numRef>
              <c:f>Sheet1!$A$2:$A$22</c:f>
              <c:numCache>
                <c:formatCode>yyyy/mm/dd</c:formatCode>
                <c:ptCount val="21"/>
                <c:pt idx="0">
                  <c:v>44896</c:v>
                </c:pt>
                <c:pt idx="1">
                  <c:v>44897</c:v>
                </c:pt>
                <c:pt idx="2">
                  <c:v>44900</c:v>
                </c:pt>
                <c:pt idx="3">
                  <c:v>44901</c:v>
                </c:pt>
                <c:pt idx="4">
                  <c:v>44902</c:v>
                </c:pt>
                <c:pt idx="5">
                  <c:v>44903</c:v>
                </c:pt>
                <c:pt idx="6">
                  <c:v>44904</c:v>
                </c:pt>
                <c:pt idx="7">
                  <c:v>44907</c:v>
                </c:pt>
                <c:pt idx="8">
                  <c:v>44908</c:v>
                </c:pt>
                <c:pt idx="9">
                  <c:v>44909</c:v>
                </c:pt>
                <c:pt idx="10">
                  <c:v>44910</c:v>
                </c:pt>
                <c:pt idx="11">
                  <c:v>44911</c:v>
                </c:pt>
                <c:pt idx="12">
                  <c:v>44914</c:v>
                </c:pt>
                <c:pt idx="13">
                  <c:v>44915</c:v>
                </c:pt>
                <c:pt idx="14">
                  <c:v>44916</c:v>
                </c:pt>
                <c:pt idx="15">
                  <c:v>44917</c:v>
                </c:pt>
                <c:pt idx="16">
                  <c:v>44918</c:v>
                </c:pt>
                <c:pt idx="17">
                  <c:v>44922</c:v>
                </c:pt>
                <c:pt idx="18">
                  <c:v>44923</c:v>
                </c:pt>
                <c:pt idx="19">
                  <c:v>44924</c:v>
                </c:pt>
                <c:pt idx="20">
                  <c:v>44925</c:v>
                </c:pt>
              </c:numCache>
            </c:numRef>
          </c:cat>
          <c:val>
            <c:numRef>
              <c:f>Sheet1!$B$2:$B$22</c:f>
              <c:numCache>
                <c:formatCode>#,##0</c:formatCode>
                <c:ptCount val="21"/>
                <c:pt idx="0">
                  <c:v>12773</c:v>
                </c:pt>
                <c:pt idx="1">
                  <c:v>12714</c:v>
                </c:pt>
                <c:pt idx="2">
                  <c:v>12961</c:v>
                </c:pt>
                <c:pt idx="3">
                  <c:v>13114</c:v>
                </c:pt>
                <c:pt idx="4">
                  <c:v>12969</c:v>
                </c:pt>
                <c:pt idx="5">
                  <c:v>13136</c:v>
                </c:pt>
                <c:pt idx="6">
                  <c:v>13292</c:v>
                </c:pt>
                <c:pt idx="7">
                  <c:v>13090</c:v>
                </c:pt>
                <c:pt idx="8">
                  <c:v>13104</c:v>
                </c:pt>
                <c:pt idx="9">
                  <c:v>13223</c:v>
                </c:pt>
                <c:pt idx="10">
                  <c:v>13170</c:v>
                </c:pt>
                <c:pt idx="11">
                  <c:v>13203</c:v>
                </c:pt>
                <c:pt idx="12">
                  <c:v>13094</c:v>
                </c:pt>
                <c:pt idx="13">
                  <c:v>12787</c:v>
                </c:pt>
                <c:pt idx="14">
                  <c:v>12868</c:v>
                </c:pt>
                <c:pt idx="15">
                  <c:v>12960</c:v>
                </c:pt>
                <c:pt idx="16">
                  <c:v>12924</c:v>
                </c:pt>
                <c:pt idx="17">
                  <c:v>13078</c:v>
                </c:pt>
                <c:pt idx="18">
                  <c:v>13103</c:v>
                </c:pt>
                <c:pt idx="19">
                  <c:v>12958</c:v>
                </c:pt>
                <c:pt idx="20">
                  <c:v>13084</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1296"/>
        <c:crosses val="autoZero"/>
        <c:auto val="1"/>
        <c:lblOffset val="100"/>
        <c:baseTimeUnit val="days"/>
        <c:majorUnit val="2"/>
      </c:dateAx>
      <c:valAx>
        <c:axId val="440881296"/>
        <c:scaling>
          <c:orientation val="minMax"/>
          <c:min val="125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4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全年</a:t>
            </a:r>
            <a:r>
              <a:rPr lang="en-US"/>
              <a:t>A50</a:t>
            </a:r>
            <a:r>
              <a:rPr lang="zh-CN"/>
              <a:t>期指主力合约结算价</a:t>
            </a:r>
          </a:p>
        </c:rich>
      </c:tx>
      <c:layout>
        <c:manualLayout>
          <c:xMode val="edge"/>
          <c:yMode val="edge"/>
          <c:x val="0.37147891956543405"/>
          <c:y val="2.482929857231533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8.7498740037021835E-2"/>
          <c:y val="0.12705467968413633"/>
          <c:w val="0.90072755909015667"/>
          <c:h val="0.6438033560652463"/>
        </c:manualLayout>
      </c:layout>
      <c:lineChart>
        <c:grouping val="standard"/>
        <c:varyColors val="0"/>
        <c:ser>
          <c:idx val="0"/>
          <c:order val="0"/>
          <c:tx>
            <c:strRef>
              <c:f>Sheet1!$B$1</c:f>
              <c:strCache>
                <c:ptCount val="1"/>
                <c:pt idx="0">
                  <c:v>10月富时中国A50（CN0Y）期指主力</c:v>
                </c:pt>
              </c:strCache>
            </c:strRef>
          </c:tx>
          <c:spPr>
            <a:ln w="28575" cap="rnd">
              <a:solidFill>
                <a:srgbClr val="000066"/>
              </a:solidFill>
              <a:round/>
            </a:ln>
            <a:effectLst/>
          </c:spPr>
          <c:marker>
            <c:symbol val="none"/>
          </c:marker>
          <c:cat>
            <c:numRef>
              <c:f>Sheet1!$A$2:$A$14</c:f>
              <c:numCache>
                <c:formatCode>yyyy/mm/dd</c:formatCode>
                <c:ptCount val="13"/>
                <c:pt idx="0">
                  <c:v>44561</c:v>
                </c:pt>
                <c:pt idx="1">
                  <c:v>44592</c:v>
                </c:pt>
                <c:pt idx="2">
                  <c:v>44620</c:v>
                </c:pt>
                <c:pt idx="3">
                  <c:v>44651</c:v>
                </c:pt>
                <c:pt idx="4">
                  <c:v>44680</c:v>
                </c:pt>
                <c:pt idx="5">
                  <c:v>44712</c:v>
                </c:pt>
                <c:pt idx="6">
                  <c:v>44742</c:v>
                </c:pt>
                <c:pt idx="7">
                  <c:v>44771</c:v>
                </c:pt>
                <c:pt idx="8">
                  <c:v>44804</c:v>
                </c:pt>
                <c:pt idx="9">
                  <c:v>44834</c:v>
                </c:pt>
                <c:pt idx="10">
                  <c:v>44865</c:v>
                </c:pt>
                <c:pt idx="11">
                  <c:v>44895</c:v>
                </c:pt>
                <c:pt idx="12">
                  <c:v>44925</c:v>
                </c:pt>
              </c:numCache>
            </c:numRef>
          </c:cat>
          <c:val>
            <c:numRef>
              <c:f>Sheet1!$B$2:$B$14</c:f>
              <c:numCache>
                <c:formatCode>#,##0</c:formatCode>
                <c:ptCount val="13"/>
                <c:pt idx="0">
                  <c:v>15699</c:v>
                </c:pt>
                <c:pt idx="1">
                  <c:v>14751</c:v>
                </c:pt>
                <c:pt idx="2">
                  <c:v>14737</c:v>
                </c:pt>
                <c:pt idx="3">
                  <c:v>14737</c:v>
                </c:pt>
                <c:pt idx="4">
                  <c:v>14737</c:v>
                </c:pt>
                <c:pt idx="5">
                  <c:v>13556</c:v>
                </c:pt>
                <c:pt idx="6">
                  <c:v>14883</c:v>
                </c:pt>
                <c:pt idx="7">
                  <c:v>13669</c:v>
                </c:pt>
                <c:pt idx="8">
                  <c:v>13522</c:v>
                </c:pt>
                <c:pt idx="9">
                  <c:v>12916</c:v>
                </c:pt>
                <c:pt idx="10">
                  <c:v>11161</c:v>
                </c:pt>
                <c:pt idx="11">
                  <c:v>12695</c:v>
                </c:pt>
                <c:pt idx="12">
                  <c:v>13084</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1296"/>
        <c:crosses val="autoZero"/>
        <c:auto val="1"/>
        <c:lblOffset val="100"/>
        <c:baseTimeUnit val="days"/>
        <c:majorUnit val="2"/>
      </c:dateAx>
      <c:valAx>
        <c:axId val="440881296"/>
        <c:scaling>
          <c:orientation val="minMax"/>
          <c:min val="11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4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2023/1/13</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2023/1/13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5390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2660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91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9215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r>
              <a:rPr lang="zh-CN" altLang="en-US" dirty="0">
                <a:latin typeface="Arial" panose="020B0604020202020204" pitchFamily="34" charset="0"/>
              </a:rPr>
              <a:t>环比：</a:t>
            </a:r>
            <a:r>
              <a:rPr lang="en-US" altLang="zh-CN" dirty="0">
                <a:latin typeface="Arial" panose="020B0604020202020204" pitchFamily="34" charset="0"/>
              </a:rPr>
              <a:t>-52.93%</a:t>
            </a:r>
          </a:p>
          <a:p>
            <a:r>
              <a:rPr lang="zh-CN" altLang="en-US" dirty="0">
                <a:latin typeface="Arial" panose="020B0604020202020204" pitchFamily="34" charset="0"/>
              </a:rPr>
              <a:t>同比：</a:t>
            </a:r>
            <a:r>
              <a:rPr lang="en-US" altLang="zh-CN" dirty="0">
                <a:latin typeface="Arial" panose="020B0604020202020204" pitchFamily="34" charset="0"/>
              </a:rPr>
              <a:t>-44..94%</a:t>
            </a:r>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222222"/>
                </a:solidFill>
                <a:effectLst/>
                <a:latin typeface="arial" panose="020B0604020202020204" pitchFamily="34" charset="0"/>
              </a:rPr>
              <a:t>美国豆油的供需报告数据偏空，对油脂价格形成打压。此外，中国棕榈油库存持续增加，带动中国油脂整体库存回升，棕榈油库存压力明显，而下游消费受寒冷天气和疫情影响而疲弱，油脂价格承压明显。</a:t>
            </a:r>
            <a:endParaRPr lang="en-US" altLang="zh-CN" b="0" i="0" dirty="0">
              <a:solidFill>
                <a:srgbClr val="222222"/>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323232"/>
                </a:solidFill>
                <a:effectLst/>
                <a:latin typeface="Microsoft Yahei" panose="020B0503020204020204" pitchFamily="34" charset="-122"/>
                <a:ea typeface="Microsoft Yahei" panose="020B0503020204020204" pitchFamily="34" charset="-122"/>
              </a:rPr>
              <a:t>当前处于钢材需求淡季，钢材市场成交量持续低迷导致钢材价格上涨乏力。市场大肆炒作铁矿石的理由之一是房地产行业政策转向。</a:t>
            </a:r>
            <a:endParaRPr lang="en-US" altLang="zh-CN" b="0" i="0" dirty="0">
              <a:solidFill>
                <a:srgbClr val="323232"/>
              </a:solidFill>
              <a:effectLst/>
              <a:latin typeface="Microsoft Yahei" panose="020B0503020204020204" pitchFamily="34" charset="-122"/>
              <a:ea typeface="Microsoft Yahei"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323232"/>
                </a:solidFill>
                <a:effectLst/>
                <a:latin typeface="Microsoft Yahei" panose="020B0503020204020204" pitchFamily="34" charset="-122"/>
                <a:ea typeface="Microsoft Yahei" panose="020B0503020204020204" pitchFamily="34" charset="-122"/>
              </a:rPr>
              <a:t>玻璃期货价格上涨是受预期转好和现货端好转的双重影响。疫情防控措施优化调整，再加上地产“三支箭”，宏观情绪好转。且库存逐步下降</a:t>
            </a:r>
          </a:p>
        </p:txBody>
      </p:sp>
    </p:spTree>
    <p:extLst>
      <p:ext uri="{BB962C8B-B14F-4D97-AF65-F5344CB8AC3E}">
        <p14:creationId xmlns:p14="http://schemas.microsoft.com/office/powerpoint/2010/main" val="3309446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沪市：中石油往后掉了</a:t>
            </a:r>
            <a:r>
              <a:rPr lang="en-US" altLang="zh-CN" dirty="0">
                <a:latin typeface="Arial" panose="020B0604020202020204" pitchFamily="34" charset="0"/>
              </a:rPr>
              <a:t>2</a:t>
            </a:r>
            <a:r>
              <a:rPr lang="zh-CN" altLang="en-US" dirty="0">
                <a:latin typeface="Arial" panose="020B0604020202020204" pitchFamily="34" charset="0"/>
              </a:rPr>
              <a:t>位</a:t>
            </a:r>
            <a:endParaRPr lang="en-US" altLang="zh-CN" dirty="0">
              <a:latin typeface="Arial" panose="020B0604020202020204" pitchFamily="34" charset="0"/>
            </a:endParaRPr>
          </a:p>
          <a:p>
            <a:r>
              <a:rPr lang="zh-CN" altLang="en-US" dirty="0">
                <a:latin typeface="Arial" panose="020B0604020202020204" pitchFamily="34" charset="0"/>
              </a:rPr>
              <a:t>深市：白酒股强势，五粮液又回到第二，泸州老窖海康威视互换</a:t>
            </a:r>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just"/>
            <a:r>
              <a:rPr lang="zh-CN" altLang="en-US" b="0" i="0" dirty="0">
                <a:solidFill>
                  <a:srgbClr val="444444"/>
                </a:solidFill>
                <a:effectLst/>
                <a:latin typeface="PingFang SC"/>
              </a:rPr>
              <a:t>人人乐：商场，国资注入，西安通济永乐商业运营管理公司</a:t>
            </a:r>
            <a:endParaRPr lang="en-US" altLang="zh-CN" b="0" i="0" dirty="0">
              <a:solidFill>
                <a:srgbClr val="444444"/>
              </a:solidFill>
              <a:effectLst/>
              <a:latin typeface="PingFang SC"/>
            </a:endParaRPr>
          </a:p>
          <a:p>
            <a:pPr algn="just"/>
            <a:r>
              <a:rPr lang="zh-CN" altLang="en-US" sz="1200" b="0" i="0" kern="1200" dirty="0">
                <a:solidFill>
                  <a:srgbClr val="444444"/>
                </a:solidFill>
                <a:effectLst/>
                <a:latin typeface="PingFang SC"/>
                <a:ea typeface="+mn-ea"/>
                <a:cs typeface="+mn-cs"/>
              </a:rPr>
              <a:t>全聚德：疫情政策优化下，食品饮料炒作</a:t>
            </a:r>
            <a:endParaRPr lang="en-US" altLang="zh-CN" sz="1200" b="0" i="0" kern="1200" dirty="0">
              <a:solidFill>
                <a:srgbClr val="444444"/>
              </a:solidFill>
              <a:effectLst/>
              <a:latin typeface="PingFang SC"/>
              <a:ea typeface="+mn-ea"/>
              <a:cs typeface="+mn-cs"/>
            </a:endParaRPr>
          </a:p>
          <a:p>
            <a:pPr algn="just"/>
            <a:r>
              <a:rPr lang="zh-CN" altLang="en-US" sz="1200" b="0" i="0" kern="1200" dirty="0">
                <a:solidFill>
                  <a:srgbClr val="444444"/>
                </a:solidFill>
                <a:effectLst/>
                <a:latin typeface="PingFang SC"/>
                <a:ea typeface="+mn-ea"/>
                <a:cs typeface="+mn-cs"/>
              </a:rPr>
              <a:t>英飞拓：资金炒作，低价转让</a:t>
            </a:r>
            <a:endParaRPr lang="en-US" altLang="zh-CN" sz="1200" b="0" i="0" kern="1200" dirty="0">
              <a:solidFill>
                <a:srgbClr val="444444"/>
              </a:solidFill>
              <a:effectLst/>
              <a:latin typeface="PingFang SC"/>
              <a:ea typeface="+mn-ea"/>
              <a:cs typeface="+mn-cs"/>
            </a:endParaRPr>
          </a:p>
          <a:p>
            <a:pPr algn="just"/>
            <a:r>
              <a:rPr lang="zh-CN" altLang="en-US" sz="1200" b="0" i="0" kern="1200" dirty="0">
                <a:solidFill>
                  <a:srgbClr val="444444"/>
                </a:solidFill>
                <a:effectLst/>
                <a:latin typeface="PingFang SC"/>
                <a:ea typeface="+mn-ea"/>
                <a:cs typeface="+mn-cs"/>
              </a:rPr>
              <a:t>麦趣尔：乳制品，资金炒作，曾被处罚</a:t>
            </a:r>
            <a:endParaRPr lang="en-US" altLang="zh-CN" sz="1200" b="0" i="0" kern="1200" dirty="0">
              <a:solidFill>
                <a:srgbClr val="444444"/>
              </a:solidFill>
              <a:effectLst/>
              <a:latin typeface="PingFang SC"/>
              <a:ea typeface="+mn-ea"/>
              <a:cs typeface="+mn-cs"/>
            </a:endParaRPr>
          </a:p>
          <a:p>
            <a:pPr algn="just"/>
            <a:r>
              <a:rPr lang="zh-CN" altLang="en-US" sz="1200" b="0" i="0" kern="1200" dirty="0">
                <a:solidFill>
                  <a:srgbClr val="444444"/>
                </a:solidFill>
                <a:effectLst/>
                <a:latin typeface="PingFang SC"/>
                <a:ea typeface="+mn-ea"/>
                <a:cs typeface="+mn-cs"/>
              </a:rPr>
              <a:t>西安饮食：食品饮料行业炒作，带上全聚德</a:t>
            </a:r>
            <a:endParaRPr lang="en-US" altLang="zh-CN" sz="1200" b="0" i="0" kern="1200" dirty="0">
              <a:solidFill>
                <a:schemeClr val="tx1"/>
              </a:solidFill>
              <a:effectLst/>
              <a:latin typeface="+mn-lt"/>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sz="1200" b="0" i="0" u="none" kern="1200" dirty="0">
                <a:solidFill>
                  <a:srgbClr val="000000"/>
                </a:solidFill>
                <a:effectLst/>
                <a:latin typeface="+mn-lt"/>
                <a:ea typeface="Microsoft Yahei" panose="020B0503020204020204" pitchFamily="34" charset="-122"/>
                <a:cs typeface="+mn-cs"/>
              </a:rPr>
              <a:t>玉龙股份：无相关消息，主要是资金面砸盘</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泰林生物：新冠相关概念走低，包括热景和特一</a:t>
            </a:r>
            <a:endParaRPr lang="en-US" altLang="zh-CN" sz="1200" b="0" i="0" u="none" kern="1200" dirty="0">
              <a:solidFill>
                <a:srgbClr val="000000"/>
              </a:solidFill>
              <a:effectLst/>
              <a:latin typeface="+mn-lt"/>
              <a:ea typeface="Microsoft Yahei" panose="020B0503020204020204" pitchFamily="34" charset="-122"/>
              <a:cs typeface="+mn-cs"/>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43360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971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涨幅居前大幅回调，安奈儿，童装企业，继续强势“抗病毒面料”持续火热，</a:t>
            </a:r>
            <a:endParaRPr lang="en-US" altLang="zh-CN" dirty="0"/>
          </a:p>
        </p:txBody>
      </p:sp>
    </p:spTree>
    <p:extLst>
      <p:ext uri="{BB962C8B-B14F-4D97-AF65-F5344CB8AC3E}">
        <p14:creationId xmlns:p14="http://schemas.microsoft.com/office/powerpoint/2010/main" val="213797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just"/>
            <a:endParaRPr lang="en-US" altLang="zh-CN" sz="1200" b="0" i="0" kern="1200" dirty="0">
              <a:solidFill>
                <a:schemeClr val="tx1"/>
              </a:solidFill>
              <a:effectLst/>
              <a:latin typeface="+mn-lt"/>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207676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en-US" altLang="zh-CN" sz="1200" b="0" i="0" u="none" kern="1200" dirty="0">
              <a:solidFill>
                <a:srgbClr val="000000"/>
              </a:solidFill>
              <a:effectLst/>
              <a:latin typeface="+mn-lt"/>
              <a:ea typeface="Microsoft Yahei" panose="020B0503020204020204" pitchFamily="34" charset="-122"/>
              <a:cs typeface="+mn-cs"/>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4072273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0000"/>
                </a:solidFill>
                <a:latin typeface="微软雅黑" panose="020B0503020204020204" pitchFamily="34" charset="-122"/>
                <a:ea typeface="微软雅黑" panose="020B0503020204020204" pitchFamily="34" charset="-122"/>
              </a:rPr>
              <a:t>最近国家也出政策大力支持老字号更新</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23</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依旧与上月一致</a:t>
            </a:r>
            <a:endParaRPr lang="en-US" altLang="zh-CN" dirty="0"/>
          </a:p>
        </p:txBody>
      </p:sp>
    </p:spTree>
    <p:extLst>
      <p:ext uri="{BB962C8B-B14F-4D97-AF65-F5344CB8AC3E}">
        <p14:creationId xmlns:p14="http://schemas.microsoft.com/office/powerpoint/2010/main" val="259373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斯莱克：资金需求</a:t>
            </a:r>
            <a:endParaRPr lang="en-US" altLang="zh-CN" dirty="0"/>
          </a:p>
          <a:p>
            <a:r>
              <a:rPr lang="zh-CN" altLang="en-US" dirty="0"/>
              <a:t>罗欣药业：经营周转</a:t>
            </a:r>
            <a:endParaRPr lang="en-US" altLang="zh-CN" dirty="0"/>
          </a:p>
          <a:p>
            <a:r>
              <a:rPr lang="zh-CN" altLang="en-US" dirty="0"/>
              <a:t>荣联科技：控制权变更</a:t>
            </a:r>
            <a:endParaRPr lang="en-US" altLang="zh-CN" dirty="0"/>
          </a:p>
          <a:p>
            <a:r>
              <a:rPr lang="zh-CN" altLang="en-US" dirty="0"/>
              <a:t>洁美科技：融资需要</a:t>
            </a:r>
            <a:endParaRPr lang="en-US" altLang="zh-CN" dirty="0"/>
          </a:p>
          <a:p>
            <a:r>
              <a:rPr lang="zh-CN" altLang="en-US" dirty="0"/>
              <a:t>巨人网络：融资需要</a:t>
            </a:r>
            <a:endParaRPr lang="en-US" altLang="zh-CN" dirty="0"/>
          </a:p>
        </p:txBody>
      </p:sp>
    </p:spTree>
    <p:extLst>
      <p:ext uri="{BB962C8B-B14F-4D97-AF65-F5344CB8AC3E}">
        <p14:creationId xmlns:p14="http://schemas.microsoft.com/office/powerpoint/2010/main" val="433562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89355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5893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37979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29</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892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30</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577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21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Tree>
    <p:extLst>
      <p:ext uri="{BB962C8B-B14F-4D97-AF65-F5344CB8AC3E}">
        <p14:creationId xmlns:p14="http://schemas.microsoft.com/office/powerpoint/2010/main" val="35538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r>
              <a:rPr lang="en-US" altLang="zh-CN" dirty="0">
                <a:latin typeface="Arial" panose="020B0604020202020204" pitchFamily="34" charset="0"/>
              </a:rPr>
              <a:t>10</a:t>
            </a:r>
            <a:r>
              <a:rPr lang="zh-CN" altLang="en-US" dirty="0">
                <a:latin typeface="Arial" panose="020B0604020202020204" pitchFamily="34" charset="0"/>
              </a:rPr>
              <a:t>月只有科创</a:t>
            </a:r>
            <a:r>
              <a:rPr lang="en-US" altLang="zh-CN" dirty="0">
                <a:latin typeface="Arial" panose="020B0604020202020204" pitchFamily="34" charset="0"/>
              </a:rPr>
              <a:t>50</a:t>
            </a:r>
            <a:r>
              <a:rPr lang="zh-CN" altLang="en-US" dirty="0">
                <a:latin typeface="Arial" panose="020B0604020202020204" pitchFamily="34" charset="0"/>
              </a:rPr>
              <a:t>涨</a:t>
            </a:r>
            <a:r>
              <a:rPr lang="en-US" altLang="zh-CN" dirty="0">
                <a:latin typeface="Arial" panose="020B0604020202020204" pitchFamily="34" charset="0"/>
              </a:rPr>
              <a:t>7.55</a:t>
            </a: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58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r>
              <a:rPr lang="en-US" altLang="zh-CN" dirty="0">
                <a:latin typeface="Arial" panose="020B0604020202020204" pitchFamily="34" charset="0"/>
              </a:rPr>
              <a:t>10</a:t>
            </a:r>
            <a:r>
              <a:rPr lang="zh-CN" altLang="en-US" dirty="0">
                <a:latin typeface="Arial" panose="020B0604020202020204" pitchFamily="34" charset="0"/>
              </a:rPr>
              <a:t>月只有科创</a:t>
            </a:r>
            <a:r>
              <a:rPr lang="en-US" altLang="zh-CN" dirty="0">
                <a:latin typeface="Arial" panose="020B0604020202020204" pitchFamily="34" charset="0"/>
              </a:rPr>
              <a:t>50</a:t>
            </a:r>
            <a:r>
              <a:rPr lang="zh-CN" altLang="en-US" dirty="0">
                <a:latin typeface="Arial" panose="020B0604020202020204" pitchFamily="34" charset="0"/>
              </a:rPr>
              <a:t>涨</a:t>
            </a:r>
            <a:r>
              <a:rPr lang="en-US" altLang="zh-CN" dirty="0">
                <a:latin typeface="Arial" panose="020B0604020202020204" pitchFamily="34" charset="0"/>
              </a:rPr>
              <a:t>7.55</a:t>
            </a: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5767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8349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dirty="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dirty="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5.xml"/><Relationship Id="rId1" Type="http://schemas.openxmlformats.org/officeDocument/2006/relationships/themeOverride" Target="../theme/themeOverride10.xml"/><Relationship Id="rId5" Type="http://schemas.openxmlformats.org/officeDocument/2006/relationships/chart" Target="../charts/chart7.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1.xml"/><Relationship Id="rId1" Type="http://schemas.openxmlformats.org/officeDocument/2006/relationships/themeOverride" Target="../theme/themeOverride11.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1.xml"/><Relationship Id="rId1" Type="http://schemas.openxmlformats.org/officeDocument/2006/relationships/themeOverride" Target="../theme/themeOverride1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9.xml"/><Relationship Id="rId1" Type="http://schemas.openxmlformats.org/officeDocument/2006/relationships/themeOverride" Target="../theme/themeOverride13.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4.xml"/><Relationship Id="rId1" Type="http://schemas.openxmlformats.org/officeDocument/2006/relationships/themeOverride" Target="../theme/themeOverride14.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9.xml"/><Relationship Id="rId1" Type="http://schemas.openxmlformats.org/officeDocument/2006/relationships/themeOverride" Target="../theme/themeOverride15.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9.xml"/><Relationship Id="rId1" Type="http://schemas.openxmlformats.org/officeDocument/2006/relationships/themeOverride" Target="../theme/themeOverride16.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5.xml"/><Relationship Id="rId1" Type="http://schemas.openxmlformats.org/officeDocument/2006/relationships/themeOverride" Target="../theme/themeOverride17.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5.xml"/><Relationship Id="rId1" Type="http://schemas.openxmlformats.org/officeDocument/2006/relationships/themeOverride" Target="../theme/themeOverride18.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5.xml"/><Relationship Id="rId1" Type="http://schemas.openxmlformats.org/officeDocument/2006/relationships/themeOverride" Target="../theme/themeOverride19.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5.xml"/><Relationship Id="rId1" Type="http://schemas.openxmlformats.org/officeDocument/2006/relationships/themeOverride" Target="../theme/themeOverride20.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5.xml"/><Relationship Id="rId1" Type="http://schemas.openxmlformats.org/officeDocument/2006/relationships/themeOverride" Target="../theme/themeOverride21.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5.xml"/><Relationship Id="rId1" Type="http://schemas.openxmlformats.org/officeDocument/2006/relationships/themeOverride" Target="../theme/themeOverride22.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5.xml"/><Relationship Id="rId1" Type="http://schemas.openxmlformats.org/officeDocument/2006/relationships/themeOverride" Target="../theme/themeOverride23.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5.xml"/><Relationship Id="rId1" Type="http://schemas.openxmlformats.org/officeDocument/2006/relationships/themeOverride" Target="../theme/themeOverride24.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6.xml"/><Relationship Id="rId1" Type="http://schemas.openxmlformats.org/officeDocument/2006/relationships/themeOverride" Target="../theme/themeOverride2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7.xml"/><Relationship Id="rId1" Type="http://schemas.openxmlformats.org/officeDocument/2006/relationships/themeOverride" Target="../theme/themeOverride26.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2.png"/><Relationship Id="rId2" Type="http://schemas.openxmlformats.org/officeDocument/2006/relationships/slideLayout" Target="../slideLayouts/slideLayout69.xml"/><Relationship Id="rId1" Type="http://schemas.openxmlformats.org/officeDocument/2006/relationships/themeOverride" Target="../theme/themeOverride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9.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9.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9.xml"/><Relationship Id="rId1" Type="http://schemas.openxmlformats.org/officeDocument/2006/relationships/themeOverride" Target="../theme/themeOverride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hemeOverride" Target="../theme/themeOverride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xml"/><Relationship Id="rId1" Type="http://schemas.openxmlformats.org/officeDocument/2006/relationships/themeOverride" Target="../theme/themeOverride6.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2.xml"/><Relationship Id="rId1" Type="http://schemas.openxmlformats.org/officeDocument/2006/relationships/themeOverride" Target="../theme/themeOverride7.xml"/><Relationship Id="rId5" Type="http://schemas.openxmlformats.org/officeDocument/2006/relationships/chart" Target="../charts/chart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xml"/><Relationship Id="rId1" Type="http://schemas.openxmlformats.org/officeDocument/2006/relationships/themeOverride" Target="../theme/themeOverride8.xml"/><Relationship Id="rId5" Type="http://schemas.openxmlformats.org/officeDocument/2006/relationships/chart" Target="../charts/chart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4.xml"/><Relationship Id="rId1" Type="http://schemas.openxmlformats.org/officeDocument/2006/relationships/themeOverride" Target="../theme/themeOverride9.xml"/><Relationship Id="rId5" Type="http://schemas.openxmlformats.org/officeDocument/2006/relationships/chart" Target="../charts/chart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77749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en-US" sz="3600" b="1"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融客月报</a:t>
            </a:r>
            <a:r>
              <a:rPr kumimoji="0" lang="en-US" altLang="zh-CN" sz="3600" b="1"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altLang="en-US" sz="3600" b="1"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1" name="Text Box 6"/>
          <p:cNvSpPr txBox="1">
            <a:spLocks noChangeArrowheads="1"/>
          </p:cNvSpPr>
          <p:nvPr/>
        </p:nvSpPr>
        <p:spPr bwMode="gray">
          <a:xfrm>
            <a:off x="1757681" y="2492375"/>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36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zh-CN" altLang="en-US" sz="3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二级市场</a:t>
            </a: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2022</a:t>
            </a: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a:t>
            </a:r>
            <a:endParaRPr kumimoji="0" lang="zh-CN" altLang="en-US" sz="3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a:extLst>
              <a:ext uri="{FF2B5EF4-FFF2-40B4-BE49-F238E27FC236}">
                <a16:creationId xmlns:a16="http://schemas.microsoft.com/office/drawing/2014/main" id="{41426E60-D250-EF23-46F5-DFABA8AD988A}"/>
              </a:ext>
            </a:extLst>
          </p:cNvPr>
          <p:cNvGraphicFramePr>
            <a:graphicFrameLocks/>
          </p:cNvGraphicFramePr>
          <p:nvPr>
            <p:extLst>
              <p:ext uri="{D42A27DB-BD31-4B8C-83A1-F6EECF244321}">
                <p14:modId xmlns:p14="http://schemas.microsoft.com/office/powerpoint/2010/main" val="2183679456"/>
              </p:ext>
            </p:extLst>
          </p:nvPr>
        </p:nvGraphicFramePr>
        <p:xfrm>
          <a:off x="731838" y="929768"/>
          <a:ext cx="10728325" cy="5398203"/>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13"/>
          <p:cNvSpPr txBox="1"/>
          <p:nvPr/>
        </p:nvSpPr>
        <p:spPr>
          <a:xfrm>
            <a:off x="1924999" y="3982605"/>
            <a:ext cx="2658099"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月底       </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9.69</a:t>
            </a:r>
            <a:r>
              <a:rPr kumimoji="0" lang="en-US" altLang="zh-CN" sz="2000"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北市</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市值统计</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3208312" y="3914979"/>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924999" y="3348753"/>
            <a:ext cx="3603236"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月底北</a:t>
            </a: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2109.39</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亿元</a:t>
            </a:r>
          </a:p>
        </p:txBody>
      </p:sp>
      <p:sp>
        <p:nvSpPr>
          <p:cNvPr id="11" name="文本框 10">
            <a:extLst>
              <a:ext uri="{FF2B5EF4-FFF2-40B4-BE49-F238E27FC236}">
                <a16:creationId xmlns:a16="http://schemas.microsoft.com/office/drawing/2014/main" id="{4CCC7872-4182-4B64-0E28-93CEC1E047D0}"/>
              </a:ext>
            </a:extLst>
          </p:cNvPr>
          <p:cNvSpPr txBox="1"/>
          <p:nvPr/>
        </p:nvSpPr>
        <p:spPr>
          <a:xfrm>
            <a:off x="1924999" y="4662439"/>
            <a:ext cx="309609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较开市首日       </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42.17</a:t>
            </a:r>
            <a:r>
              <a:rPr kumimoji="0" lang="en-US" altLang="zh-CN" sz="2000"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2" name="箭头: 上 11">
            <a:extLst>
              <a:ext uri="{FF2B5EF4-FFF2-40B4-BE49-F238E27FC236}">
                <a16:creationId xmlns:a16="http://schemas.microsoft.com/office/drawing/2014/main" id="{A4F422F2-7536-54FA-5500-D52A01E5180B}"/>
              </a:ext>
            </a:extLst>
          </p:cNvPr>
          <p:cNvSpPr/>
          <p:nvPr/>
        </p:nvSpPr>
        <p:spPr bwMode="auto">
          <a:xfrm rot="10800000">
            <a:off x="3394000" y="4571822"/>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2"/>
    </p:custDataLst>
    <p:extLst>
      <p:ext uri="{BB962C8B-B14F-4D97-AF65-F5344CB8AC3E}">
        <p14:creationId xmlns:p14="http://schemas.microsoft.com/office/powerpoint/2010/main" val="313017607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031136191"/>
              </p:ext>
            </p:extLst>
          </p:nvPr>
        </p:nvGraphicFramePr>
        <p:xfrm>
          <a:off x="452437" y="912559"/>
          <a:ext cx="11287125" cy="5357612"/>
        </p:xfrm>
        <a:graphic>
          <a:graphicData uri="http://schemas.openxmlformats.org/drawingml/2006/chart">
            <c:chart xmlns:c="http://schemas.openxmlformats.org/drawingml/2006/chart" xmlns:r="http://schemas.openxmlformats.org/officeDocument/2006/relationships" r:id="rId4"/>
          </a:graphicData>
        </a:graphic>
      </p:graphicFrame>
      <p:sp>
        <p:nvSpPr>
          <p:cNvPr id="19458" name="Rectangle 2"/>
          <p:cNvSpPr>
            <a:spLocks noGrp="1" noChangeArrowheads="1"/>
          </p:cNvSpPr>
          <p:nvPr>
            <p:ph type="title"/>
          </p:nvPr>
        </p:nvSpPr>
        <p:spPr bwMode="auto">
          <a:xfrm>
            <a:off x="230400" y="29520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5462126" y="4202463"/>
            <a:ext cx="5995747" cy="461665"/>
          </a:xfrm>
          <a:prstGeom prst="rect">
            <a:avLst/>
          </a:prstGeom>
          <a:noFill/>
        </p:spPr>
        <p:txBody>
          <a:bodyPr wrap="square" rtlCol="0">
            <a:spAutoFit/>
          </a:bodyPr>
          <a:lstStyle/>
          <a:p>
            <a:pPr algn="just"/>
            <a:r>
              <a:rPr lang="en-US" altLang="zh-CN"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A50</a:t>
            </a: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股指期货主力合约结算价横盘整理 </a:t>
            </a:r>
            <a:endParaRPr lang="en-US" altLang="zh-CN"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503655893"/>
      </p:ext>
    </p:extLst>
  </p:cSld>
  <p:clrMapOvr>
    <a:overrideClrMapping bg1="lt1" tx1="dk1" bg2="lt2" tx2="dk2" accent1="accent1" accent2="accent2" accent3="accent3" accent4="accent4" accent5="accent5" accent6="accent6" hlink="hlink" folHlink="folHlink"/>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430977878"/>
              </p:ext>
            </p:extLst>
          </p:nvPr>
        </p:nvGraphicFramePr>
        <p:xfrm>
          <a:off x="452437" y="912559"/>
          <a:ext cx="11287125" cy="5357612"/>
        </p:xfrm>
        <a:graphic>
          <a:graphicData uri="http://schemas.openxmlformats.org/drawingml/2006/chart">
            <c:chart xmlns:c="http://schemas.openxmlformats.org/drawingml/2006/chart" xmlns:r="http://schemas.openxmlformats.org/officeDocument/2006/relationships" r:id="rId4"/>
          </a:graphicData>
        </a:graphic>
      </p:graphicFrame>
      <p:sp>
        <p:nvSpPr>
          <p:cNvPr id="19458" name="Rectangle 2"/>
          <p:cNvSpPr>
            <a:spLocks noGrp="1" noChangeArrowheads="1"/>
          </p:cNvSpPr>
          <p:nvPr>
            <p:ph type="title"/>
          </p:nvPr>
        </p:nvSpPr>
        <p:spPr bwMode="auto">
          <a:xfrm>
            <a:off x="230400" y="29520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1881978" y="5813550"/>
            <a:ext cx="8428045" cy="461665"/>
          </a:xfrm>
          <a:prstGeom prst="rect">
            <a:avLst/>
          </a:prstGeom>
          <a:noFill/>
        </p:spPr>
        <p:txBody>
          <a:bodyPr wrap="square" rtlCol="0">
            <a:spAutoFit/>
          </a:bodyPr>
          <a:lstStyle/>
          <a:p>
            <a:pPr algn="just"/>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全年</a:t>
            </a:r>
            <a:r>
              <a:rPr lang="en-US" altLang="zh-CN"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A50</a:t>
            </a: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股指期货主力合约结算价震荡下行，年末有所反弹 </a:t>
            </a:r>
            <a:endParaRPr lang="en-US" altLang="zh-CN"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40633709"/>
      </p:ext>
    </p:extLst>
  </p:cSld>
  <p:clrMapOvr>
    <a:overrideClrMapping bg1="lt1" tx1="dk1" bg2="lt2" tx2="dk2" accent1="accent1" accent2="accent2" accent3="accent3" accent4="accent4" accent5="accent5" accent6="accent6" hlink="hlink" folHlink="folHlink"/>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95A5D64E-E74F-466A-955D-065E98523631}"/>
              </a:ext>
            </a:extLst>
          </p:cNvPr>
          <p:cNvGraphicFramePr>
            <a:graphicFrameLocks/>
          </p:cNvGraphicFramePr>
          <p:nvPr>
            <p:extLst>
              <p:ext uri="{D42A27DB-BD31-4B8C-83A1-F6EECF244321}">
                <p14:modId xmlns:p14="http://schemas.microsoft.com/office/powerpoint/2010/main" val="4111664649"/>
              </p:ext>
            </p:extLst>
          </p:nvPr>
        </p:nvGraphicFramePr>
        <p:xfrm>
          <a:off x="298162" y="914399"/>
          <a:ext cx="11595675" cy="5475383"/>
        </p:xfrm>
        <a:graphic>
          <a:graphicData uri="http://schemas.openxmlformats.org/drawingml/2006/chart">
            <c:chart xmlns:c="http://schemas.openxmlformats.org/drawingml/2006/chart" xmlns:r="http://schemas.openxmlformats.org/officeDocument/2006/relationships" r:id="rId4"/>
          </a:graphicData>
        </a:graphic>
      </p:graphicFrame>
      <p:sp>
        <p:nvSpPr>
          <p:cNvPr id="22530" name="Rectangle 2"/>
          <p:cNvSpPr>
            <a:spLocks noChangeArrowheads="1"/>
          </p:cNvSpPr>
          <p:nvPr/>
        </p:nvSpPr>
        <p:spPr bwMode="white">
          <a:xfrm>
            <a:off x="230400" y="295200"/>
            <a:ext cx="357319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年</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全市场解禁规模</a:t>
            </a:r>
          </a:p>
        </p:txBody>
      </p:sp>
      <p:sp>
        <p:nvSpPr>
          <p:cNvPr id="2" name="文本框 1"/>
          <p:cNvSpPr txBox="1"/>
          <p:nvPr/>
        </p:nvSpPr>
        <p:spPr bwMode="auto">
          <a:xfrm>
            <a:off x="619806" y="719005"/>
            <a:ext cx="4454470" cy="1667764"/>
          </a:xfrm>
          <a:prstGeom prst="rect">
            <a:avLst/>
          </a:prstGeom>
          <a:noFill/>
          <a:ln w="9525">
            <a:noFill/>
            <a:miter lim="800000"/>
          </a:ln>
        </p:spPr>
        <p:txBody>
          <a:bodyPr wrap="square" rtlCol="0">
            <a:spAutoFit/>
          </a:bodyPr>
          <a:lstStyle/>
          <a:p>
            <a:pPr marR="0" indent="0" fontAlgn="base">
              <a:lnSpc>
                <a:spcPct val="200000"/>
              </a:lnSpc>
              <a:spcBef>
                <a:spcPct val="0"/>
              </a:spcBef>
              <a:spcAft>
                <a:spcPct val="0"/>
              </a:spcAft>
              <a:buClrTx/>
              <a:buSzTx/>
              <a:buFontTx/>
              <a:buNone/>
              <a:tabLst/>
              <a:defRPr/>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年市场解禁市值</a:t>
            </a:r>
            <a:r>
              <a:rPr lang="en-US" altLang="zh-CN"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4.26</a:t>
            </a:r>
            <a:r>
              <a:rPr lang="zh-CN" altLang="en-US"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万亿元</a:t>
            </a:r>
            <a:endParaRPr lang="en-US" altLang="zh-CN"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endParaRPr>
          </a:p>
          <a:p>
            <a:pPr marR="0" indent="0" fontAlgn="base">
              <a:lnSpc>
                <a:spcPct val="200000"/>
              </a:lnSpc>
              <a:spcBef>
                <a:spcPct val="0"/>
              </a:spcBef>
              <a:spcAft>
                <a:spcPct val="0"/>
              </a:spcAft>
              <a:buClrTx/>
              <a:buSzTx/>
              <a:buFontTx/>
              <a:buNone/>
              <a:tabLst/>
              <a:defRPr/>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月市场解禁市值</a:t>
            </a:r>
            <a:r>
              <a:rPr lang="en-US" altLang="zh-CN"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3172.69</a:t>
            </a:r>
            <a:r>
              <a:rPr lang="zh-CN" altLang="en-US"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endParaRPr>
          </a:p>
          <a:p>
            <a:pPr marR="0" indent="0" fontAlgn="base">
              <a:lnSpc>
                <a:spcPct val="200000"/>
              </a:lnSpc>
              <a:spcBef>
                <a:spcPct val="0"/>
              </a:spcBef>
              <a:spcAft>
                <a:spcPct val="0"/>
              </a:spcAft>
              <a:buClrTx/>
              <a:buSzTx/>
              <a:buFontTx/>
              <a:buNone/>
              <a:tabLst/>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环比</a:t>
            </a:r>
            <a:r>
              <a:rPr lang="zh-CN" altLang="en-US"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减少</a:t>
            </a:r>
            <a:r>
              <a:rPr lang="en-US" altLang="zh-CN"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16.81%</a:t>
            </a:r>
            <a:r>
              <a:rPr lang="zh-CN" altLang="en-US"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同比</a:t>
            </a:r>
            <a:r>
              <a:rPr lang="zh-CN" altLang="en-US"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收窄</a:t>
            </a:r>
            <a:r>
              <a:rPr lang="en-US" altLang="zh-CN"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47.18%</a:t>
            </a:r>
            <a:endParaRPr lang="zh-CN" altLang="en-US"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74523027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231491" y="295200"/>
            <a:ext cx="3239803"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大宗交易统计及折价率</a:t>
            </a:r>
          </a:p>
        </p:txBody>
      </p:sp>
      <p:sp>
        <p:nvSpPr>
          <p:cNvPr id="7" name="文本框 6"/>
          <p:cNvSpPr txBox="1"/>
          <p:nvPr/>
        </p:nvSpPr>
        <p:spPr bwMode="auto">
          <a:xfrm>
            <a:off x="2353732" y="5165696"/>
            <a:ext cx="7635511" cy="1230593"/>
          </a:xfrm>
          <a:prstGeom prst="rect">
            <a:avLst/>
          </a:prstGeom>
          <a:noFill/>
          <a:ln w="9525">
            <a:noFill/>
            <a:miter lim="800000"/>
          </a:ln>
        </p:spPr>
        <p:txBody>
          <a:bodyPr wrap="square" rtlCol="0">
            <a:spAutoFit/>
          </a:bodyPr>
          <a:lstStyle/>
          <a:p>
            <a:pPr marL="0" marR="0" lvl="0" indent="0" algn="just" defTabSz="914400" rtl="0" eaLnBrk="1" fontAlgn="base" latinLnBrk="0" hangingPunct="1">
              <a:lnSpc>
                <a:spcPct val="200000"/>
              </a:lnSpc>
              <a:spcBef>
                <a:spcPct val="0"/>
              </a:spcBef>
              <a:spcAft>
                <a:spcPct val="0"/>
              </a:spcAft>
              <a:buClrTx/>
              <a:buSzTx/>
              <a:buFontTx/>
              <a:buNone/>
              <a:tabLst/>
              <a:defRPr/>
            </a:pPr>
            <a:r>
              <a:rPr kumimoji="0" lang="en-US"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月大宗市场总成交额</a:t>
            </a:r>
            <a:r>
              <a:rPr kumimoji="0" lang="en-US"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en-US" sz="2000"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793.49 </a:t>
            </a:r>
            <a:r>
              <a:rPr kumimoji="0" sz="2000" b="1" i="0" u="none" strike="noStrike" kern="1200" cap="none" spc="0" normalizeH="0" baseline="0" noProof="0" dirty="0" err="1">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亿元</a:t>
            </a:r>
            <a:r>
              <a:rPr lang="zh-CN" altLang="en-US" sz="20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较上月</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增加 </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146.29 </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fontAlgn="base">
              <a:lnSpc>
                <a:spcPct val="200000"/>
              </a:lnSpc>
              <a:spcBef>
                <a:spcPct val="0"/>
              </a:spcBef>
              <a:spcAft>
                <a:spcPct val="0"/>
              </a:spcAft>
              <a:defRPr/>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月大宗市场平均折价率 </a:t>
            </a:r>
            <a:r>
              <a:rPr lang="en-US" altLang="zh-CN" sz="20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5.57 %</a:t>
            </a:r>
            <a:r>
              <a:rPr lang="zh-CN" altLang="en-US" sz="20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较上月</a:t>
            </a:r>
            <a:r>
              <a:rPr lang="zh-CN" altLang="en-US"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上行</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0.42%</a:t>
            </a:r>
          </a:p>
        </p:txBody>
      </p:sp>
      <p:graphicFrame>
        <p:nvGraphicFramePr>
          <p:cNvPr id="5" name="图表 4">
            <a:extLst>
              <a:ext uri="{FF2B5EF4-FFF2-40B4-BE49-F238E27FC236}">
                <a16:creationId xmlns:a16="http://schemas.microsoft.com/office/drawing/2014/main" id="{AB814E0E-61EC-2705-CE09-3B2337CC782A}"/>
              </a:ext>
            </a:extLst>
          </p:cNvPr>
          <p:cNvGraphicFramePr/>
          <p:nvPr>
            <p:extLst>
              <p:ext uri="{D42A27DB-BD31-4B8C-83A1-F6EECF244321}">
                <p14:modId xmlns:p14="http://schemas.microsoft.com/office/powerpoint/2010/main" val="1611231461"/>
              </p:ext>
            </p:extLst>
          </p:nvPr>
        </p:nvGraphicFramePr>
        <p:xfrm>
          <a:off x="731838" y="888999"/>
          <a:ext cx="10728325" cy="4539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55C32772-C97C-D777-8B80-E4E28224FACF}"/>
              </a:ext>
            </a:extLst>
          </p:cNvPr>
          <p:cNvGraphicFramePr>
            <a:graphicFrameLocks/>
          </p:cNvGraphicFramePr>
          <p:nvPr>
            <p:extLst>
              <p:ext uri="{D42A27DB-BD31-4B8C-83A1-F6EECF244321}">
                <p14:modId xmlns:p14="http://schemas.microsoft.com/office/powerpoint/2010/main" val="2194799169"/>
              </p:ext>
            </p:extLst>
          </p:nvPr>
        </p:nvGraphicFramePr>
        <p:xfrm>
          <a:off x="731837" y="1059904"/>
          <a:ext cx="10980796" cy="5253810"/>
        </p:xfrm>
        <a:graphic>
          <a:graphicData uri="http://schemas.openxmlformats.org/drawingml/2006/chart">
            <c:chart xmlns:c="http://schemas.openxmlformats.org/drawingml/2006/chart" xmlns:r="http://schemas.openxmlformats.org/officeDocument/2006/relationships" r:id="rId4"/>
          </a:graphicData>
        </a:graphic>
      </p:graphicFrame>
      <p:sp>
        <p:nvSpPr>
          <p:cNvPr id="24578" name="Rectangle 2"/>
          <p:cNvSpPr>
            <a:spLocks noChangeArrowheads="1"/>
          </p:cNvSpPr>
          <p:nvPr/>
        </p:nvSpPr>
        <p:spPr bwMode="white">
          <a:xfrm>
            <a:off x="230400" y="296459"/>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融资融券余额（亿元）</a:t>
            </a:r>
          </a:p>
        </p:txBody>
      </p:sp>
      <p:sp>
        <p:nvSpPr>
          <p:cNvPr id="8" name="文本框 7"/>
          <p:cNvSpPr txBox="1"/>
          <p:nvPr/>
        </p:nvSpPr>
        <p:spPr bwMode="auto">
          <a:xfrm>
            <a:off x="6686799" y="1197013"/>
            <a:ext cx="3865086" cy="2028569"/>
          </a:xfrm>
          <a:prstGeom prst="rect">
            <a:avLst/>
          </a:prstGeom>
          <a:noFill/>
          <a:ln w="9525">
            <a:noFill/>
            <a:miter lim="800000"/>
          </a:ln>
        </p:spPr>
        <p:txBody>
          <a:bodyPr wrap="square" lIns="0" tIns="0" rIns="0" bIns="0" rtlCol="0">
            <a:spAutoFit/>
          </a:bodyPr>
          <a:lstStyle/>
          <a:p>
            <a:pPr marL="0" marR="0" lvl="0" algn="just"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1.56</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algn="just"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kumimoji="0" lang="en-US" altLang="zh-CN"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1.54</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algn="just"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较上月底</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小幅</a:t>
            </a:r>
            <a:r>
              <a:rPr kumimoji="0" lang="zh-CN" altLang="en-US" b="1" i="0" u="none" strike="noStrike" kern="1200" cap="none" spc="0" normalizeH="0" baseline="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减少</a:t>
            </a:r>
            <a:r>
              <a:rPr lang="en-US" altLang="zh-CN"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238.78</a:t>
            </a:r>
            <a:r>
              <a:rPr lang="zh-CN" altLang="en-US"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defRPr/>
            </a:pP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kumimoji="0" lang="en-US" altLang="zh-CN"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1.83</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endPar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defRPr/>
            </a:pPr>
            <a:r>
              <a:rPr kumimoji="0" lang="zh-CN" altLang="en-US"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全年两融余额</a:t>
            </a:r>
            <a:r>
              <a:rPr kumimoji="0" lang="zh-CN" altLang="en-US"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减少</a:t>
            </a:r>
            <a:r>
              <a:rPr kumimoji="0" lang="en-US" altLang="zh-CN"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2918</a:t>
            </a:r>
            <a:r>
              <a:rPr kumimoji="0" lang="zh-CN" altLang="en-US"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亿元</a:t>
            </a:r>
            <a:endParaRPr kumimoji="0" lang="en-US" altLang="zh-CN"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39136228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230400" y="29520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商品期货合约概览</a:t>
            </a:r>
          </a:p>
        </p:txBody>
      </p:sp>
      <p:graphicFrame>
        <p:nvGraphicFramePr>
          <p:cNvPr id="13" name="图表 12"/>
          <p:cNvGraphicFramePr/>
          <p:nvPr>
            <p:extLst>
              <p:ext uri="{D42A27DB-BD31-4B8C-83A1-F6EECF244321}">
                <p14:modId xmlns:p14="http://schemas.microsoft.com/office/powerpoint/2010/main" val="3287742035"/>
              </p:ext>
            </p:extLst>
          </p:nvPr>
        </p:nvGraphicFramePr>
        <p:xfrm>
          <a:off x="731837" y="1008608"/>
          <a:ext cx="10728325" cy="5460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230400" y="29520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沪深两市市值前十（万亿）</a:t>
            </a:r>
          </a:p>
        </p:txBody>
      </p:sp>
      <p:graphicFrame>
        <p:nvGraphicFramePr>
          <p:cNvPr id="4" name="图表 3"/>
          <p:cNvGraphicFramePr/>
          <p:nvPr>
            <p:extLst>
              <p:ext uri="{D42A27DB-BD31-4B8C-83A1-F6EECF244321}">
                <p14:modId xmlns:p14="http://schemas.microsoft.com/office/powerpoint/2010/main" val="659261875"/>
              </p:ext>
            </p:extLst>
          </p:nvPr>
        </p:nvGraphicFramePr>
        <p:xfrm>
          <a:off x="731836" y="887480"/>
          <a:ext cx="10728325" cy="295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706918168"/>
              </p:ext>
            </p:extLst>
          </p:nvPr>
        </p:nvGraphicFramePr>
        <p:xfrm>
          <a:off x="731836" y="3840230"/>
          <a:ext cx="10728325" cy="2619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230400" y="29520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月涨幅居前个股</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去除发行不足一年新股</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p>
        </p:txBody>
      </p:sp>
      <p:graphicFrame>
        <p:nvGraphicFramePr>
          <p:cNvPr id="8" name="图表 7"/>
          <p:cNvGraphicFramePr/>
          <p:nvPr>
            <p:extLst>
              <p:ext uri="{D42A27DB-BD31-4B8C-83A1-F6EECF244321}">
                <p14:modId xmlns:p14="http://schemas.microsoft.com/office/powerpoint/2010/main" val="4202602413"/>
              </p:ext>
            </p:extLst>
          </p:nvPr>
        </p:nvGraphicFramePr>
        <p:xfrm>
          <a:off x="230400" y="993792"/>
          <a:ext cx="11665113" cy="5460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230400" y="295200"/>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月跌幅居前个股</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去除发行不足一年新股</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2775019734"/>
              </p:ext>
            </p:extLst>
          </p:nvPr>
        </p:nvGraphicFramePr>
        <p:xfrm>
          <a:off x="114300" y="907199"/>
          <a:ext cx="11976100" cy="5522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60000" y="206431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2322000" y="2188294"/>
            <a:ext cx="735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宏观</a:t>
            </a:r>
          </a:p>
        </p:txBody>
      </p:sp>
      <p:sp>
        <p:nvSpPr>
          <p:cNvPr id="6" name="椭圆 5"/>
          <p:cNvSpPr/>
          <p:nvPr/>
        </p:nvSpPr>
        <p:spPr bwMode="auto">
          <a:xfrm>
            <a:off x="2160000" y="314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2409944" y="3312948"/>
            <a:ext cx="508223"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8" name="椭圆 7"/>
          <p:cNvSpPr/>
          <p:nvPr/>
        </p:nvSpPr>
        <p:spPr bwMode="auto">
          <a:xfrm>
            <a:off x="2160000" y="422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2329833" y="4346781"/>
            <a:ext cx="7200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展望</a:t>
            </a:r>
          </a:p>
        </p:txBody>
      </p:sp>
      <p:sp>
        <p:nvSpPr>
          <p:cNvPr id="14" name="文本框 13"/>
          <p:cNvSpPr txBox="1"/>
          <p:nvPr/>
        </p:nvSpPr>
        <p:spPr>
          <a:xfrm>
            <a:off x="3631593" y="3236004"/>
            <a:ext cx="610283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月市场震荡下行，年末迎来小幅反弹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3631593" y="4316004"/>
            <a:ext cx="674070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短期利空逐步释放，长期关注政策及复苏情况</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a:extLst>
              <a:ext uri="{FF2B5EF4-FFF2-40B4-BE49-F238E27FC236}">
                <a16:creationId xmlns:a16="http://schemas.microsoft.com/office/drawing/2014/main" id="{79011B51-258E-4F5B-8F9E-3CAF2C8973E3}"/>
              </a:ext>
            </a:extLst>
          </p:cNvPr>
          <p:cNvSpPr txBox="1"/>
          <p:nvPr/>
        </p:nvSpPr>
        <p:spPr>
          <a:xfrm>
            <a:off x="3631593" y="2157517"/>
            <a:ext cx="617598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制造业景气度下行，依旧位于荣枯线以下</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230400" y="29520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11</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月涨幅居前个股的</a:t>
            </a:r>
            <a:r>
              <a:rPr lang="en-US" altLang="zh-CN"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7" name="图表 6"/>
          <p:cNvGraphicFramePr/>
          <p:nvPr>
            <p:extLst>
              <p:ext uri="{D42A27DB-BD31-4B8C-83A1-F6EECF244321}">
                <p14:modId xmlns:p14="http://schemas.microsoft.com/office/powerpoint/2010/main" val="4035270697"/>
              </p:ext>
            </p:extLst>
          </p:nvPr>
        </p:nvGraphicFramePr>
        <p:xfrm>
          <a:off x="230399" y="915760"/>
          <a:ext cx="11875165" cy="5550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774174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230400" y="29520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2022</a:t>
            </a:r>
            <a:r>
              <a:rPr kumimoji="0" lang="zh-CN" altLang="en-US"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涨幅居前个股</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去除发行不足一年新股</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p>
        </p:txBody>
      </p:sp>
      <p:graphicFrame>
        <p:nvGraphicFramePr>
          <p:cNvPr id="8" name="图表 7"/>
          <p:cNvGraphicFramePr/>
          <p:nvPr>
            <p:extLst>
              <p:ext uri="{D42A27DB-BD31-4B8C-83A1-F6EECF244321}">
                <p14:modId xmlns:p14="http://schemas.microsoft.com/office/powerpoint/2010/main" val="149866733"/>
              </p:ext>
            </p:extLst>
          </p:nvPr>
        </p:nvGraphicFramePr>
        <p:xfrm>
          <a:off x="230400" y="993792"/>
          <a:ext cx="11665113" cy="5460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103669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230400" y="295200"/>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2022</a:t>
            </a:r>
            <a:r>
              <a:rPr kumimoji="0" lang="zh-CN" altLang="en-US"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跌幅居前个股</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去除发行不足一年新股</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1204385752"/>
              </p:ext>
            </p:extLst>
          </p:nvPr>
        </p:nvGraphicFramePr>
        <p:xfrm>
          <a:off x="114300" y="907199"/>
          <a:ext cx="11976100" cy="5522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715171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679CD6D-870A-448A-8368-CC9B50AD93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6096001" y="923995"/>
            <a:ext cx="5399996" cy="2999998"/>
          </a:xfrm>
          <a:prstGeom prst="rect">
            <a:avLst/>
          </a:prstGeom>
          <a:noFill/>
          <a:ln>
            <a:noFill/>
          </a:ln>
        </p:spPr>
      </p:pic>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230400" y="295200"/>
            <a:ext cx="5040312" cy="530225"/>
          </a:xfrm>
        </p:spPr>
        <p:txBody>
          <a:bodyPr lIns="0" tIns="0" rIns="0" bIns="0"/>
          <a:lstStyle/>
          <a:p>
            <a:r>
              <a:rPr lang="en-US" altLang="zh-CN" sz="2400" b="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12</a:t>
            </a:r>
            <a:r>
              <a:rPr lang="zh-CN" altLang="en-US" sz="2400" b="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月热门公司解读</a:t>
            </a:r>
            <a:r>
              <a:rPr lang="en-US" altLang="zh-CN" sz="2400" b="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400" b="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西安饮食</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595086" y="3811062"/>
            <a:ext cx="11045370" cy="2625847"/>
          </a:xfrm>
          <a:prstGeom prst="rect">
            <a:avLst/>
          </a:prstGeom>
          <a:noFill/>
          <a:ln w="9525">
            <a:noFill/>
            <a:miter lim="800000"/>
          </a:ln>
        </p:spPr>
        <p:txBody>
          <a:bodyPr wrap="square" rtlCol="0">
            <a:spAutoFit/>
          </a:bodyPr>
          <a:lstStyle/>
          <a:p>
            <a:pPr lvl="0" algn="ctr">
              <a:lnSpc>
                <a:spcPts val="2500"/>
              </a:lnSpc>
              <a:defRPr/>
            </a:pPr>
            <a:r>
              <a:rPr lang="zh-CN" altLang="en-US"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股价狂飙，业绩踏步</a:t>
            </a:r>
            <a:endParaRPr lang="en-US" altLang="zh-CN"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indent="457200" algn="just">
              <a:lnSpc>
                <a:spcPts val="2500"/>
              </a:lnSpc>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从市值来看，</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月行情开启前，西安饮食已在二级市场低迷了五年，市值长期在</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亿元左右运行。今年</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月份以来，在预制菜、职业教育、国营安居大食堂、酒企借壳等概念和热点加持下，西安饮食一跃成为市场明星。</a:t>
            </a:r>
          </a:p>
          <a:p>
            <a:pPr lvl="0" indent="457200" algn="just">
              <a:lnSpc>
                <a:spcPts val="2500"/>
              </a:lnSpc>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从内在价值来看，西安饮食手握</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家 “中华老字号”餐饮企业，但众多老字号招牌却难以拉动西安饮食的业绩，公司扣非净利润已连亏</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年，且至今未出现好转迹象，仅凭疫后复苏显然难以扭转颓势，而“预制菜”能否发力挽救公司同样有待观察。</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indent="457200" algn="just">
              <a:lnSpc>
                <a:spcPts val="2500"/>
              </a:lnSpc>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像多数“老字号”一样，西安饮食难以返老还童。基于长期业绩表现，投资者或更加期待西安饮食尽快通过重组来实现产业突围，公司资本运作的绯闻不绝于耳，也从侧面反映了这一点。</a:t>
            </a:r>
          </a:p>
        </p:txBody>
      </p:sp>
      <p:pic>
        <p:nvPicPr>
          <p:cNvPr id="45" name="图片 44">
            <a:extLst>
              <a:ext uri="{FF2B5EF4-FFF2-40B4-BE49-F238E27FC236}">
                <a16:creationId xmlns:a16="http://schemas.microsoft.com/office/drawing/2014/main" id="{D89965D6-A57F-03C3-055B-89BDBAD60C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6600" y="921371"/>
            <a:ext cx="5354666" cy="3011999"/>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990C349C-8CC2-47FB-8D56-377665886712}"/>
              </a:ext>
            </a:extLst>
          </p:cNvPr>
          <p:cNvGraphicFramePr/>
          <p:nvPr>
            <p:extLst>
              <p:ext uri="{D42A27DB-BD31-4B8C-83A1-F6EECF244321}">
                <p14:modId xmlns:p14="http://schemas.microsoft.com/office/powerpoint/2010/main" val="2795011589"/>
              </p:ext>
            </p:extLst>
          </p:nvPr>
        </p:nvGraphicFramePr>
        <p:xfrm>
          <a:off x="731838" y="975139"/>
          <a:ext cx="10728325" cy="5387009"/>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2"/>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545191" y="971550"/>
            <a:ext cx="914972" cy="246221"/>
          </a:xfrm>
          <a:prstGeom prst="rect">
            <a:avLst/>
          </a:prstGeom>
          <a:noFill/>
          <a:ln w="9525">
            <a:noFill/>
            <a:miter lim="800000"/>
          </a:ln>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单位：</a:t>
            </a:r>
            <a:r>
              <a:rPr kumimoji="0" lang="en-US" altLang="zh-CN"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22583979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月控股股东累计质押数占持股比例变化</a:t>
            </a:r>
          </a:p>
        </p:txBody>
      </p:sp>
      <p:graphicFrame>
        <p:nvGraphicFramePr>
          <p:cNvPr id="7" name="图表 6">
            <a:extLst>
              <a:ext uri="{FF2B5EF4-FFF2-40B4-BE49-F238E27FC236}">
                <a16:creationId xmlns:a16="http://schemas.microsoft.com/office/drawing/2014/main" id="{C4159648-F974-44E6-A778-2FE9471D9EA6}"/>
              </a:ext>
            </a:extLst>
          </p:cNvPr>
          <p:cNvGraphicFramePr/>
          <p:nvPr>
            <p:extLst>
              <p:ext uri="{D42A27DB-BD31-4B8C-83A1-F6EECF244321}">
                <p14:modId xmlns:p14="http://schemas.microsoft.com/office/powerpoint/2010/main" val="1618042913"/>
              </p:ext>
            </p:extLst>
          </p:nvPr>
        </p:nvGraphicFramePr>
        <p:xfrm>
          <a:off x="0" y="1176965"/>
          <a:ext cx="6267450" cy="4890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图表 9">
            <a:extLst>
              <a:ext uri="{FF2B5EF4-FFF2-40B4-BE49-F238E27FC236}">
                <a16:creationId xmlns:a16="http://schemas.microsoft.com/office/drawing/2014/main" id="{A75528A8-53B5-40C6-9985-4C73DA5BB084}"/>
              </a:ext>
            </a:extLst>
          </p:cNvPr>
          <p:cNvGraphicFramePr/>
          <p:nvPr>
            <p:extLst>
              <p:ext uri="{D42A27DB-BD31-4B8C-83A1-F6EECF244321}">
                <p14:modId xmlns:p14="http://schemas.microsoft.com/office/powerpoint/2010/main" val="2623035447"/>
              </p:ext>
            </p:extLst>
          </p:nvPr>
        </p:nvGraphicFramePr>
        <p:xfrm>
          <a:off x="5924550" y="1133475"/>
          <a:ext cx="6267450" cy="497205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2"/>
    </p:custDataLst>
    <p:extLst>
      <p:ext uri="{BB962C8B-B14F-4D97-AF65-F5344CB8AC3E}">
        <p14:creationId xmlns:p14="http://schemas.microsoft.com/office/powerpoint/2010/main" val="277715018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月控股股东质押比例</a:t>
            </a:r>
            <a:r>
              <a:rPr lang="en-US" altLang="zh-CN"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公司（</a:t>
            </a:r>
            <a:r>
              <a:rPr lang="en-US" altLang="zh-CN"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65</a:t>
            </a:r>
            <a:r>
              <a:rPr lang="zh-CN" altLang="en-US"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家，减少</a:t>
            </a:r>
            <a:r>
              <a:rPr lang="en-US" altLang="zh-CN"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240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家）</a:t>
            </a:r>
          </a:p>
        </p:txBody>
      </p:sp>
      <p:graphicFrame>
        <p:nvGraphicFramePr>
          <p:cNvPr id="2" name="表格 1">
            <a:extLst>
              <a:ext uri="{FF2B5EF4-FFF2-40B4-BE49-F238E27FC236}">
                <a16:creationId xmlns:a16="http://schemas.microsoft.com/office/drawing/2014/main" id="{E6AD2240-A74F-52B4-3201-A8208BEE0867}"/>
              </a:ext>
            </a:extLst>
          </p:cNvPr>
          <p:cNvGraphicFramePr>
            <a:graphicFrameLocks noGrp="1"/>
          </p:cNvGraphicFramePr>
          <p:nvPr>
            <p:extLst>
              <p:ext uri="{D42A27DB-BD31-4B8C-83A1-F6EECF244321}">
                <p14:modId xmlns:p14="http://schemas.microsoft.com/office/powerpoint/2010/main" val="1703488425"/>
              </p:ext>
            </p:extLst>
          </p:nvPr>
        </p:nvGraphicFramePr>
        <p:xfrm>
          <a:off x="132734" y="998470"/>
          <a:ext cx="11872455" cy="5400000"/>
        </p:xfrm>
        <a:graphic>
          <a:graphicData uri="http://schemas.openxmlformats.org/drawingml/2006/table">
            <a:tbl>
              <a:tblPr bandRow="1">
                <a:tableStyleId>{2A488322-F2BA-4B5B-9748-0D474271808F}</a:tableStyleId>
              </a:tblPr>
              <a:tblGrid>
                <a:gridCol w="2374491">
                  <a:extLst>
                    <a:ext uri="{9D8B030D-6E8A-4147-A177-3AD203B41FA5}">
                      <a16:colId xmlns:a16="http://schemas.microsoft.com/office/drawing/2014/main" val="2663161875"/>
                    </a:ext>
                  </a:extLst>
                </a:gridCol>
                <a:gridCol w="2374491">
                  <a:extLst>
                    <a:ext uri="{9D8B030D-6E8A-4147-A177-3AD203B41FA5}">
                      <a16:colId xmlns:a16="http://schemas.microsoft.com/office/drawing/2014/main" val="3073006644"/>
                    </a:ext>
                  </a:extLst>
                </a:gridCol>
                <a:gridCol w="2374491">
                  <a:extLst>
                    <a:ext uri="{9D8B030D-6E8A-4147-A177-3AD203B41FA5}">
                      <a16:colId xmlns:a16="http://schemas.microsoft.com/office/drawing/2014/main" val="2720741865"/>
                    </a:ext>
                  </a:extLst>
                </a:gridCol>
                <a:gridCol w="2374491">
                  <a:extLst>
                    <a:ext uri="{9D8B030D-6E8A-4147-A177-3AD203B41FA5}">
                      <a16:colId xmlns:a16="http://schemas.microsoft.com/office/drawing/2014/main" val="111727869"/>
                    </a:ext>
                  </a:extLst>
                </a:gridCol>
                <a:gridCol w="2374491">
                  <a:extLst>
                    <a:ext uri="{9D8B030D-6E8A-4147-A177-3AD203B41FA5}">
                      <a16:colId xmlns:a16="http://schemas.microsoft.com/office/drawing/2014/main" val="1003726237"/>
                    </a:ext>
                  </a:extLst>
                </a:gridCol>
              </a:tblGrid>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美尚</a:t>
                      </a:r>
                    </a:p>
                  </a:txBody>
                  <a:tcPr marL="9525" marR="9525" marT="9525" marB="0" anchor="ctr"/>
                </a:tc>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曙光</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和晶科技</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民生控股</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唐德影视</a:t>
                      </a:r>
                    </a:p>
                  </a:txBody>
                  <a:tcPr marL="9525" marR="9525" marT="9525" marB="0" anchor="ctr"/>
                </a:tc>
                <a:extLst>
                  <a:ext uri="{0D108BD9-81ED-4DB2-BD59-A6C34878D82A}">
                    <a16:rowId xmlns:a16="http://schemas.microsoft.com/office/drawing/2014/main" val="577190570"/>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日海</a:t>
                      </a:r>
                    </a:p>
                  </a:txBody>
                  <a:tcPr marL="9525" marR="9525" marT="9525" marB="0" anchor="ctr"/>
                </a:tc>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围海</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和科达</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奇精机械</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万里股份</a:t>
                      </a:r>
                    </a:p>
                  </a:txBody>
                  <a:tcPr marL="9525" marR="9525" marT="9525" marB="0" anchor="ctr"/>
                </a:tc>
                <a:extLst>
                  <a:ext uri="{0D108BD9-81ED-4DB2-BD59-A6C34878D82A}">
                    <a16:rowId xmlns:a16="http://schemas.microsoft.com/office/drawing/2014/main" val="1699609925"/>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雪发</a:t>
                      </a:r>
                    </a:p>
                  </a:txBody>
                  <a:tcPr marL="9525" marR="9525" marT="9525" marB="0" anchor="ctr"/>
                </a:tc>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中珠</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河化股份</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青岛金王</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小崧股份</a:t>
                      </a:r>
                    </a:p>
                  </a:txBody>
                  <a:tcPr marL="9525" marR="9525" marT="9525" marB="0" anchor="ctr"/>
                </a:tc>
                <a:extLst>
                  <a:ext uri="{0D108BD9-81ED-4DB2-BD59-A6C34878D82A}">
                    <a16:rowId xmlns:a16="http://schemas.microsoft.com/office/drawing/2014/main" val="3860214610"/>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易尚</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安泰集团</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宏创控股</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仁东控股</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协鑫集成</a:t>
                      </a:r>
                    </a:p>
                  </a:txBody>
                  <a:tcPr marL="9525" marR="9525" marT="9525" marB="0" anchor="ctr"/>
                </a:tc>
                <a:extLst>
                  <a:ext uri="{0D108BD9-81ED-4DB2-BD59-A6C34878D82A}">
                    <a16:rowId xmlns:a16="http://schemas.microsoft.com/office/drawing/2014/main" val="4147402501"/>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长方</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奥马电器</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华宏科技</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如意集团</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新日恒力</a:t>
                      </a:r>
                    </a:p>
                  </a:txBody>
                  <a:tcPr marL="9525" marR="9525" marT="9525" marB="0" anchor="ctr"/>
                </a:tc>
                <a:extLst>
                  <a:ext uri="{0D108BD9-81ED-4DB2-BD59-A6C34878D82A}">
                    <a16:rowId xmlns:a16="http://schemas.microsoft.com/office/drawing/2014/main" val="1346215730"/>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中昌</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奥维通信</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华凯易佰</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莎普爱思</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鑫科材料</a:t>
                      </a:r>
                    </a:p>
                  </a:txBody>
                  <a:tcPr marL="9525" marR="9525" marT="9525" marB="0" anchor="ctr"/>
                </a:tc>
                <a:extLst>
                  <a:ext uri="{0D108BD9-81ED-4DB2-BD59-A6C34878D82A}">
                    <a16:rowId xmlns:a16="http://schemas.microsoft.com/office/drawing/2014/main" val="1446881910"/>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紫晶</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宝鹰股份</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华西股份</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上海钢联</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兴民智通</a:t>
                      </a:r>
                    </a:p>
                  </a:txBody>
                  <a:tcPr marL="9525" marR="9525" marT="9525" marB="0" anchor="ctr"/>
                </a:tc>
                <a:extLst>
                  <a:ext uri="{0D108BD9-81ED-4DB2-BD59-A6C34878D82A}">
                    <a16:rowId xmlns:a16="http://schemas.microsoft.com/office/drawing/2014/main" val="566782921"/>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柏龙</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迪威迅</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江南化工</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深天地</a:t>
                      </a:r>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A</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兴源环境</a:t>
                      </a:r>
                    </a:p>
                  </a:txBody>
                  <a:tcPr marL="9525" marR="9525" marT="9525" marB="0" anchor="ctr"/>
                </a:tc>
                <a:extLst>
                  <a:ext uri="{0D108BD9-81ED-4DB2-BD59-A6C34878D82A}">
                    <a16:rowId xmlns:a16="http://schemas.microsoft.com/office/drawing/2014/main" val="1353240207"/>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东洋</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返利科技</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金固股份</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神雾节能</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亚太实业</a:t>
                      </a:r>
                    </a:p>
                  </a:txBody>
                  <a:tcPr marL="9525" marR="9525" marT="9525" marB="0" anchor="ctr"/>
                </a:tc>
                <a:extLst>
                  <a:ext uri="{0D108BD9-81ED-4DB2-BD59-A6C34878D82A}">
                    <a16:rowId xmlns:a16="http://schemas.microsoft.com/office/drawing/2014/main" val="4140703128"/>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海投</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冠昊生物</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锦龙股份</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生物谷</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扬子新材</a:t>
                      </a:r>
                    </a:p>
                  </a:txBody>
                  <a:tcPr marL="9525" marR="9525" marT="9525" marB="0" anchor="ctr"/>
                </a:tc>
                <a:extLst>
                  <a:ext uri="{0D108BD9-81ED-4DB2-BD59-A6C34878D82A}">
                    <a16:rowId xmlns:a16="http://schemas.microsoft.com/office/drawing/2014/main" val="3470413736"/>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花王</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海航控股</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精艺股份</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四通股份</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亿利洁能</a:t>
                      </a:r>
                    </a:p>
                  </a:txBody>
                  <a:tcPr marL="9525" marR="9525" marT="9525" marB="0" anchor="ctr"/>
                </a:tc>
                <a:extLst>
                  <a:ext uri="{0D108BD9-81ED-4DB2-BD59-A6C34878D82A}">
                    <a16:rowId xmlns:a16="http://schemas.microsoft.com/office/drawing/2014/main" val="1453648953"/>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康美</a:t>
                      </a:r>
                    </a:p>
                  </a:txBody>
                  <a:tcPr marL="9525" marR="9525" marT="9525" marB="0" anchor="ctr"/>
                </a:tc>
                <a:tc>
                  <a:txBody>
                    <a:bodyPr/>
                    <a:lstStyle/>
                    <a:p>
                      <a:pPr algn="ctr" fontAlgn="b"/>
                      <a:r>
                        <a:rPr lang="zh-CN" altLang="en-US" sz="2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海陆重工</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茂化实华</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太龙药业</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中润资源</a:t>
                      </a:r>
                    </a:p>
                  </a:txBody>
                  <a:tcPr marL="9525" marR="9525" marT="9525" marB="0" anchor="ctr"/>
                </a:tc>
                <a:extLst>
                  <a:ext uri="{0D108BD9-81ED-4DB2-BD59-A6C34878D82A}">
                    <a16:rowId xmlns:a16="http://schemas.microsoft.com/office/drawing/2014/main" val="2777442340"/>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鹏博士</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海南矿业</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美年健康</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探路者</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中铁装配</a:t>
                      </a:r>
                    </a:p>
                  </a:txBody>
                  <a:tcPr marL="9525" marR="9525" marT="9525" marB="0" anchor="ctr"/>
                </a:tc>
                <a:extLst>
                  <a:ext uri="{0D108BD9-81ED-4DB2-BD59-A6C34878D82A}">
                    <a16:rowId xmlns:a16="http://schemas.microsoft.com/office/drawing/2014/main" val="2598060304"/>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美尚</a:t>
                      </a:r>
                    </a:p>
                  </a:txBody>
                  <a:tcPr marL="9525" marR="9525" marT="9525" marB="0" anchor="ctr"/>
                </a:tc>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曙光</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和晶科技</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民生控股</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唐德影视</a:t>
                      </a:r>
                    </a:p>
                  </a:txBody>
                  <a:tcPr marL="9525" marR="9525" marT="9525" marB="0" anchor="ctr"/>
                </a:tc>
                <a:extLst>
                  <a:ext uri="{0D108BD9-81ED-4DB2-BD59-A6C34878D82A}">
                    <a16:rowId xmlns:a16="http://schemas.microsoft.com/office/drawing/2014/main" val="87218945"/>
                  </a:ext>
                </a:extLst>
              </a:tr>
              <a:tr h="360000">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日海</a:t>
                      </a:r>
                    </a:p>
                  </a:txBody>
                  <a:tcPr marL="9525" marR="9525" marT="9525" marB="0" anchor="ctr"/>
                </a:tc>
                <a:tc>
                  <a:txBody>
                    <a:bodyPr/>
                    <a:lstStyle/>
                    <a:p>
                      <a:pPr algn="ctr" fontAlgn="b"/>
                      <a:r>
                        <a:rPr 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围海</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和科达</a:t>
                      </a:r>
                    </a:p>
                  </a:txBody>
                  <a:tcPr marL="9525" marR="9525" marT="9525" marB="0" anchor="ctr"/>
                </a:tc>
                <a:tc>
                  <a:txBody>
                    <a:bodyPr/>
                    <a:lstStyle/>
                    <a:p>
                      <a:pPr algn="ctr" fontAlgn="b"/>
                      <a:r>
                        <a:rPr lang="zh-CN" altLang="en-US" sz="2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奇精机械</a:t>
                      </a:r>
                    </a:p>
                  </a:txBody>
                  <a:tcPr marL="9525" marR="9525" marT="9525" marB="0" anchor="ctr"/>
                </a:tc>
                <a:tc>
                  <a:txBody>
                    <a:bodyPr/>
                    <a:lstStyle/>
                    <a:p>
                      <a:pPr algn="ctr" fontAlgn="b"/>
                      <a:r>
                        <a:rPr lang="zh-CN" altLang="en-US" sz="2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万里股份</a:t>
                      </a:r>
                    </a:p>
                  </a:txBody>
                  <a:tcPr marL="9525" marR="9525" marT="9525" marB="0" anchor="ctr"/>
                </a:tc>
                <a:extLst>
                  <a:ext uri="{0D108BD9-81ED-4DB2-BD59-A6C34878D82A}">
                    <a16:rowId xmlns:a16="http://schemas.microsoft.com/office/drawing/2014/main" val="434472619"/>
                  </a:ext>
                </a:extLst>
              </a:tr>
            </a:tbl>
          </a:graphicData>
        </a:graphic>
      </p:graphicFrame>
    </p:spTree>
    <p:custDataLst>
      <p:tags r:id="rId2"/>
    </p:custDataLst>
    <p:extLst>
      <p:ext uri="{BB962C8B-B14F-4D97-AF65-F5344CB8AC3E}">
        <p14:creationId xmlns:p14="http://schemas.microsoft.com/office/powerpoint/2010/main" val="255869977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3548DB-CA08-4AB5-81CC-48C4692AE352}"/>
              </a:ext>
            </a:extLst>
          </p:cNvPr>
          <p:cNvPicPr>
            <a:picLocks noChangeAspect="1"/>
          </p:cNvPicPr>
          <p:nvPr/>
        </p:nvPicPr>
        <p:blipFill>
          <a:blip r:embed="rId4"/>
          <a:stretch>
            <a:fillRect/>
          </a:stretch>
        </p:blipFill>
        <p:spPr>
          <a:xfrm>
            <a:off x="3775999" y="945900"/>
            <a:ext cx="1834149" cy="540000"/>
          </a:xfrm>
          <a:prstGeom prst="rect">
            <a:avLst/>
          </a:prstGeom>
        </p:spPr>
      </p:pic>
      <p:pic>
        <p:nvPicPr>
          <p:cNvPr id="3" name="图片 2">
            <a:extLst>
              <a:ext uri="{FF2B5EF4-FFF2-40B4-BE49-F238E27FC236}">
                <a16:creationId xmlns:a16="http://schemas.microsoft.com/office/drawing/2014/main" id="{B94A3B73-4523-427D-9874-142A2388F0E1}"/>
              </a:ext>
            </a:extLst>
          </p:cNvPr>
          <p:cNvPicPr>
            <a:picLocks noChangeAspect="1"/>
          </p:cNvPicPr>
          <p:nvPr/>
        </p:nvPicPr>
        <p:blipFill>
          <a:blip r:embed="rId5"/>
          <a:stretch>
            <a:fillRect/>
          </a:stretch>
        </p:blipFill>
        <p:spPr>
          <a:xfrm>
            <a:off x="9956506" y="945900"/>
            <a:ext cx="1325855" cy="540000"/>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6"/>
          <a:stretch>
            <a:fillRect/>
          </a:stretch>
        </p:blipFill>
        <p:spPr>
          <a:xfrm>
            <a:off x="7085792" y="945900"/>
            <a:ext cx="1288549" cy="540000"/>
          </a:xfrm>
          <a:prstGeom prst="rect">
            <a:avLst/>
          </a:prstGeom>
        </p:spPr>
      </p:pic>
      <p:sp>
        <p:nvSpPr>
          <p:cNvPr id="28684" name="Rectangle 2"/>
          <p:cNvSpPr>
            <a:spLocks noChangeArrowheads="1"/>
          </p:cNvSpPr>
          <p:nvPr/>
        </p:nvSpPr>
        <p:spPr bwMode="white">
          <a:xfrm>
            <a:off x="230400" y="295200"/>
            <a:ext cx="8231187" cy="3500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主要券商月评</a:t>
            </a:r>
          </a:p>
        </p:txBody>
      </p:sp>
      <p:sp>
        <p:nvSpPr>
          <p:cNvPr id="6" name="文本框 5"/>
          <p:cNvSpPr txBox="1"/>
          <p:nvPr/>
        </p:nvSpPr>
        <p:spPr>
          <a:xfrm>
            <a:off x="281940" y="1483661"/>
            <a:ext cx="2880000" cy="4780539"/>
          </a:xfrm>
          <a:prstGeom prst="rect">
            <a:avLst/>
          </a:prstGeom>
          <a:noFill/>
        </p:spPr>
        <p:txBody>
          <a:bodyPr wrap="square" rtlCol="0">
            <a:spAutoFit/>
          </a:bodyPr>
          <a:lstStyle/>
          <a:p>
            <a:pPr lvl="0" algn="just">
              <a:lnSpc>
                <a:spcPts val="2300"/>
              </a:lnSpc>
              <a:defRPr/>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2023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年是</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股的“转折之年”，</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月全年战略配置期和战术入场期叠加，在全国疫情“达峰”后，将开启关键的做多窗口，建议提高仓位，配置上由</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月的均衡配置转向偏成长风格。</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300"/>
              </a:lnSpc>
              <a:defRPr/>
            </a:pP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3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配置建议</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：配置上由均衡配置转向更偏成长风格，聚焦“四大安全”领域，包括能源资源安全，国防安全，粮食安全；同时关注医疗器械、合成生物、工业自动化。</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300"/>
              </a:lnSpc>
              <a:defRPr/>
            </a:pP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月：看多（符合，市场上涨）</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月：看多（不符合，市场下跌）</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41"/>
          <p:cNvSpPr txBox="1"/>
          <p:nvPr/>
        </p:nvSpPr>
        <p:spPr>
          <a:xfrm>
            <a:off x="9296398" y="1483661"/>
            <a:ext cx="2880000" cy="4912114"/>
          </a:xfrm>
          <a:prstGeom prst="rect">
            <a:avLst/>
          </a:prstGeom>
          <a:noFill/>
        </p:spPr>
        <p:txBody>
          <a:bodyPr wrap="square" rtlCol="0">
            <a:spAutoFit/>
          </a:bodyPr>
          <a:lstStyle>
            <a:defPPr>
              <a:defRPr lang="en-US"/>
            </a:defPPr>
            <a:lvl1pPr>
              <a:defRPr sz="1800" b="1">
                <a:latin typeface="+mn-ea"/>
                <a:ea typeface="+mn-ea"/>
              </a:defRPr>
            </a:lvl1pPr>
          </a:lstStyle>
          <a:p>
            <a:pPr lvl="0" algn="just">
              <a:lnSpc>
                <a:spcPts val="2100"/>
              </a:lnSpc>
              <a:defRPr/>
            </a:pPr>
            <a:r>
              <a:rPr lang="en-US" altLang="zh-CN"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月底至今</a:t>
            </a:r>
            <a:r>
              <a:rPr lang="en-US" altLang="zh-CN"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股市场持续反弹，主要宽基指数均有所回升，市场继续交易疫后经济修复预期。考虑到反弹后</a:t>
            </a:r>
            <a:r>
              <a:rPr lang="en-US" altLang="zh-CN"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股整体估值仍不高，尚处于历史低位，我们认为当前</a:t>
            </a:r>
            <a:r>
              <a:rPr lang="en-US" altLang="zh-CN"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股仍处于较好的布局期，随着疫情影响消退、中国增长走向实质性复苏，市场有望在今年迎来趋势性投资机会。</a:t>
            </a:r>
            <a:endParaRPr lang="en-US" altLang="zh-CN"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100"/>
              </a:lnSpc>
              <a:defRPr/>
            </a:pPr>
            <a:endParaRPr lang="en-US" altLang="zh-CN" sz="13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100"/>
              </a:lnSpc>
              <a:defRPr/>
            </a:pPr>
            <a:r>
              <a:rPr lang="zh-CN" altLang="en-US"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配置建议：短期紧跟政策边际变化节奏来配置，如地产链条、受疫情影响的消费板块。中期根据景气程度以及产业政策支持方向来把握产业升级与消费升级的主线。</a:t>
            </a:r>
            <a:endParaRPr lang="en-US" altLang="zh-CN"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100"/>
              </a:lnSpc>
              <a:defRPr/>
            </a:pPr>
            <a:endParaRPr lang="en-US" altLang="zh-CN"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ts val="2100"/>
              </a:lnSpc>
              <a:defRPr/>
            </a:pPr>
            <a:r>
              <a:rPr lang="en-US" altLang="zh-CN"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月：谨慎看多</a:t>
            </a:r>
            <a:r>
              <a:rPr lang="zh-CN" altLang="en-US"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（符合，市场上涨）</a:t>
            </a:r>
            <a:endParaRPr lang="en-US" altLang="zh-CN"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ts val="2100"/>
              </a:lnSpc>
              <a:defRPr/>
            </a:pPr>
            <a:r>
              <a:rPr lang="en-US" altLang="zh-CN"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月：谨慎看多</a:t>
            </a:r>
            <a:r>
              <a:rPr lang="zh-CN" altLang="en-US" sz="12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（不符合，市场下跌）</a:t>
            </a:r>
            <a:endParaRPr lang="en-US" altLang="zh-CN"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100"/>
              </a:lnSpc>
              <a:defRPr/>
            </a:pPr>
            <a:r>
              <a:rPr lang="en-US" altLang="zh-CN"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endParaRPr lang="en-US" altLang="zh-CN" sz="1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39"/>
          <p:cNvSpPr txBox="1"/>
          <p:nvPr/>
        </p:nvSpPr>
        <p:spPr>
          <a:xfrm>
            <a:off x="3286759" y="1483661"/>
            <a:ext cx="2880000" cy="4469557"/>
          </a:xfrm>
          <a:prstGeom prst="rect">
            <a:avLst/>
          </a:prstGeom>
          <a:noFill/>
        </p:spPr>
        <p:txBody>
          <a:bodyPr wrap="square" rtlCol="0">
            <a:spAutoFit/>
          </a:bodyPr>
          <a:lstStyle/>
          <a:p>
            <a:pPr lvl="0" algn="just">
              <a:lnSpc>
                <a:spcPts val="2000"/>
              </a:lnSpc>
              <a:defRP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修复行情的条件已经具备，三大方向均有可为。疫情峰值回落、防疫措施持续优化，居民生活已在加速正常化。政策宽松从信号到落地，加速经济预期回暖。从全球资产配置的角度，</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年中国资产也是具备高性价比的地方。</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股在系统性风险冲击下又一次来到底部区域。而</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年，无论是估值还是盈利均有修复空间。</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000"/>
              </a:lnSpc>
              <a:defRPr/>
            </a:pP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0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配置</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建议：结构上，关注三大方向：</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）成长；</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）消费；</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）地产基建</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ts val="2000"/>
              </a:lnSpc>
              <a:defRPr/>
            </a:pP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月：看多（符合，市场上涨）</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ts val="2000"/>
              </a:lnSpc>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月：看多（不符合，市场下跌）</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ts val="2000"/>
              </a:lnSpc>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278878" y="1483661"/>
            <a:ext cx="2880000" cy="4555093"/>
          </a:xfrm>
          <a:prstGeom prst="rect">
            <a:avLst/>
          </a:prstGeom>
          <a:noFill/>
        </p:spPr>
        <p:txBody>
          <a:bodyPr wrap="square" rtlCol="0">
            <a:spAutoFit/>
          </a:bodyPr>
          <a:lstStyle/>
          <a:p>
            <a:pPr algn="just"/>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月份，市场延续近几个月快速轮动走势，从</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月的大安全到</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月的地产链再到</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月的复苏线，但成交量低迷、指数小涨小跌，风格偏消费和大盘蓝筹。后续，春季行情有两点值得关注：一是</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月底是上市公司年报业绩预告披露高峰期，避险情绪与博弈困境反转的思路同时存在，后者可能更占优；二是每年“春节</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两会”市场上涨概率最高，且风格偏中小盘与主题机会。</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defRPr/>
            </a:pP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配置建议：短期配置上，科技成长是相对性价比最高的方向，消费板块仍是中期配置，但需要关注真正具有复苏弹性和成长性的方向。</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defRPr/>
            </a:pPr>
            <a:endParaRPr lang="en-US" altLang="zh-CN"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r>
              <a:rPr lang="en-US" altLang="zh-CN"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月：谨慎看多（符合，市场上涨）</a:t>
            </a:r>
            <a:endParaRPr lang="en-US" altLang="zh-CN"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r>
              <a:rPr lang="en-US" altLang="zh-CN"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月：谨慎看多（不符合，市场下跌）</a:t>
            </a:r>
            <a:endParaRPr lang="en-US" altLang="zh-CN"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r>
              <a:rPr lang="en-US" altLang="zh-CN"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endParaRPr lang="en-US" altLang="zh-CN" sz="13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a:extLst>
              <a:ext uri="{FF2B5EF4-FFF2-40B4-BE49-F238E27FC236}">
                <a16:creationId xmlns:a16="http://schemas.microsoft.com/office/drawing/2014/main" id="{21B271B1-757F-4ED5-BEC7-03406A3C9E2B}"/>
              </a:ext>
            </a:extLst>
          </p:cNvPr>
          <p:cNvPicPr>
            <a:picLocks noChangeAspect="1"/>
          </p:cNvPicPr>
          <p:nvPr/>
        </p:nvPicPr>
        <p:blipFill>
          <a:blip r:embed="rId7"/>
          <a:stretch>
            <a:fillRect/>
          </a:stretch>
        </p:blipFill>
        <p:spPr>
          <a:xfrm>
            <a:off x="845160" y="945900"/>
            <a:ext cx="1632001" cy="540000"/>
          </a:xfrm>
          <a:prstGeom prst="rect">
            <a:avLst/>
          </a:prstGeom>
        </p:spPr>
      </p:pic>
    </p:spTree>
    <p:extLst>
      <p:ext uri="{BB962C8B-B14F-4D97-AF65-F5344CB8AC3E}">
        <p14:creationId xmlns:p14="http://schemas.microsoft.com/office/powerpoint/2010/main" val="117431442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32771" name="Rectangle 2"/>
          <p:cNvSpPr>
            <a:spLocks noChangeArrowheads="1"/>
          </p:cNvSpPr>
          <p:nvPr/>
        </p:nvSpPr>
        <p:spPr bwMode="white">
          <a:xfrm>
            <a:off x="230400" y="295201"/>
            <a:ext cx="1175678" cy="401486"/>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展望</a:t>
            </a:r>
          </a:p>
        </p:txBody>
      </p:sp>
      <p:sp>
        <p:nvSpPr>
          <p:cNvPr id="3" name="文本框 2">
            <a:extLst>
              <a:ext uri="{FF2B5EF4-FFF2-40B4-BE49-F238E27FC236}">
                <a16:creationId xmlns:a16="http://schemas.microsoft.com/office/drawing/2014/main" id="{EBF1E9B7-4F9D-3545-5C29-B47725B14AEB}"/>
              </a:ext>
            </a:extLst>
          </p:cNvPr>
          <p:cNvSpPr txBox="1"/>
          <p:nvPr/>
        </p:nvSpPr>
        <p:spPr bwMode="auto">
          <a:xfrm>
            <a:off x="675735" y="1067367"/>
            <a:ext cx="10840531" cy="5241884"/>
          </a:xfrm>
          <a:prstGeom prst="rect">
            <a:avLst/>
          </a:prstGeom>
          <a:noFill/>
          <a:ln w="9525">
            <a:noFill/>
            <a:miter lim="800000"/>
          </a:ln>
        </p:spPr>
        <p:txBody>
          <a:bodyPr wrap="square" rtlCol="0">
            <a:spAutoFit/>
          </a:bodyPr>
          <a:lstStyle/>
          <a:p>
            <a:pPr indent="720000" algn="just">
              <a:lnSpc>
                <a:spcPct val="150000"/>
              </a:lnSpc>
              <a:defRPr/>
            </a:pPr>
            <a:r>
              <a:rPr lang="en-US" altLang="zh-CN"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月，多重利好刺激下，市场并未出现明显回升，几大指数均出现下行。月初市场人气涣散，投资者情绪低迷，量能不足，</a:t>
            </a:r>
            <a:r>
              <a:rPr lang="en-US" altLang="zh-CN"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月连续上行带来的抛压较大。随着防疫政策的持续优化调整以及美联储加息放缓，市场也并未给出积极反应，一方面投资者担心疫情迅速扩散带来的不确定性，另一方面，美联储虽放缓加息节奏，但鲍威尔讲话偏鹰。与此同时，</a:t>
            </a:r>
            <a:r>
              <a:rPr lang="en-US" altLang="zh-CN"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月宏观经济数据不及预期也令投资者更为谨慎。</a:t>
            </a:r>
            <a:endParaRPr lang="en-US" altLang="zh-CN"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endParaRPr>
          </a:p>
          <a:p>
            <a:pPr indent="720000" algn="just">
              <a:lnSpc>
                <a:spcPct val="150000"/>
              </a:lnSpc>
              <a:defRPr/>
            </a:pPr>
            <a:r>
              <a:rPr lang="en-US" altLang="zh-CN"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月中央经济工作会议对明年经济的定调和部署释放了为增长的强烈信号，其中提出要支持房地产市场平稳健康发展等，房地产行业也开始重回市场视线。另一方面，发改委提出</a:t>
            </a:r>
            <a:r>
              <a:rPr lang="en-US" altLang="zh-CN"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年把恢复和扩大消费摆在优先位置。</a:t>
            </a:r>
            <a:endParaRPr lang="en-US" altLang="zh-CN"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endParaRPr>
          </a:p>
          <a:p>
            <a:pPr indent="720000" algn="just">
              <a:lnSpc>
                <a:spcPct val="150000"/>
              </a:lnSpc>
              <a:defRPr/>
            </a:pPr>
            <a:r>
              <a:rPr lang="zh-CN" altLang="en-US"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rPr>
              <a:t>展望后市，年底过后，资金面的流动性紧张将逐步缓解，量能有望逐步回升，市场短期来看并无明显利空冲击，但要注意个股连涨后的调整压力。长期来看，投资者情绪逐步回稳，市场恢复或为大势所趋，但也不可能一蹴而就。政策受益及疫情复苏的相关板块或有可为。</a:t>
            </a:r>
            <a:endParaRPr lang="en-US" altLang="zh-CN" sz="2050" dirty="0">
              <a:solidFill>
                <a:srgbClr val="151515"/>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23264662"/>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3"/>
          <p:cNvSpPr>
            <a:spLocks noChangeArrowheads="1"/>
          </p:cNvSpPr>
          <p:nvPr/>
        </p:nvSpPr>
        <p:spPr bwMode="auto">
          <a:xfrm>
            <a:off x="1092200" y="1830229"/>
            <a:ext cx="10007600" cy="3197542"/>
          </a:xfrm>
          <a:prstGeom prst="rect">
            <a:avLst/>
          </a:prstGeom>
          <a:noFill/>
          <a:ln w="9525">
            <a:noFill/>
            <a:miter lim="800000"/>
          </a:ln>
        </p:spPr>
        <p:txBody>
          <a:bodyPr wrap="square">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zh-CN" altLang="en-US" sz="1800" b="0" i="0" u="none" strike="noStrike" kern="1200" cap="none" spc="0" normalizeH="0" baseline="0" noProof="0" dirty="0">
                <a:ln>
                  <a:noFill/>
                </a:ln>
                <a:solidFill>
                  <a:srgbClr val="0058B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我们的投资团队依托自身专业背景和独特判断，根据行业发展和市场趋势，对目标企业和目标项目，进行各种形式的专业投资。财务投资包括：股权投资、固定收益投资等。</a:t>
            </a:r>
          </a:p>
        </p:txBody>
      </p:sp>
      <p:sp>
        <p:nvSpPr>
          <p:cNvPr id="4" name="Rectangle 2">
            <a:extLst>
              <a:ext uri="{FF2B5EF4-FFF2-40B4-BE49-F238E27FC236}">
                <a16:creationId xmlns:a16="http://schemas.microsoft.com/office/drawing/2014/main" id="{7A370C8C-E438-4A08-A3AF-2F330F6563D2}"/>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Pre-IPO</a:t>
            </a:r>
            <a:r>
              <a:rPr lang="zh-CN" altLang="en-US" sz="22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财务顾问及财务投资</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342" b="5482"/>
          <a:stretch/>
        </p:blipFill>
        <p:spPr bwMode="auto">
          <a:xfrm>
            <a:off x="6096000" y="1057275"/>
            <a:ext cx="5446800" cy="26519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t="3105" b="3105"/>
          <a:stretch/>
        </p:blipFill>
        <p:spPr bwMode="auto">
          <a:xfrm>
            <a:off x="749300" y="983419"/>
            <a:ext cx="5346700" cy="2886385"/>
          </a:xfrm>
          <a:prstGeom prst="rect">
            <a:avLst/>
          </a:prstGeom>
          <a:noFill/>
          <a:extLst>
            <a:ext uri="{909E8E84-426E-40DD-AFC4-6F175D3DCCD1}">
              <a14:hiddenFill xmlns:a14="http://schemas.microsoft.com/office/drawing/2010/main">
                <a:solidFill>
                  <a:srgbClr val="FFFFFF"/>
                </a:solidFill>
              </a14:hiddenFill>
            </a:ext>
          </a:extLst>
        </p:spPr>
      </p:pic>
      <p:sp>
        <p:nvSpPr>
          <p:cNvPr id="14338" name="标题 1"/>
          <p:cNvSpPr>
            <a:spLocks noGrp="1"/>
          </p:cNvSpPr>
          <p:nvPr>
            <p:ph type="title"/>
          </p:nvPr>
        </p:nvSpPr>
        <p:spPr bwMode="auto">
          <a:xfrm>
            <a:off x="230400" y="295200"/>
            <a:ext cx="4503303" cy="476433"/>
          </a:xfrm>
          <a:noFill/>
          <a:ln>
            <a:miter lim="800000"/>
          </a:ln>
        </p:spPr>
        <p:txBody>
          <a:bodyPr vert="horz" wrap="square" lIns="0" tIns="0" rIns="0" bIns="0" numCol="1" anchor="t" anchorCtr="0" compatLnSpc="1"/>
          <a:lstStyle/>
          <a:p>
            <a:r>
              <a:rPr kumimoji="1" lang="en-US" altLang="zh-CN"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CPI</a:t>
            </a:r>
            <a:r>
              <a:rPr kumimoji="1"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kumimoji="1" lang="en-US" altLang="zh-CN"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PPI</a:t>
            </a:r>
          </a:p>
        </p:txBody>
      </p:sp>
      <p:sp>
        <p:nvSpPr>
          <p:cNvPr id="6" name="文本框 5"/>
          <p:cNvSpPr txBox="1"/>
          <p:nvPr/>
        </p:nvSpPr>
        <p:spPr>
          <a:xfrm>
            <a:off x="660400" y="3792640"/>
            <a:ext cx="11154922" cy="488724"/>
          </a:xfrm>
          <a:prstGeom prst="rect">
            <a:avLst/>
          </a:prstGeom>
          <a:noFill/>
        </p:spPr>
        <p:txBody>
          <a:bodyPr wrap="square" lIns="0" tIns="0" rIns="0" bIns="0" rtlCol="0">
            <a:spAutoFit/>
          </a:bodyPr>
          <a:lstStyle/>
          <a:p>
            <a:pPr marL="0" marR="0" lvl="0" indent="0" algn="dist"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月CPI同比</a:t>
            </a: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，环比</a:t>
            </a:r>
            <a:r>
              <a:rPr lang="zh-CN" altLang="en-US" sz="2400" b="1" dirty="0">
                <a:solidFill>
                  <a:srgbClr val="4581C5"/>
                </a:solidFill>
                <a:latin typeface="微软雅黑" panose="020B0503020204020204" pitchFamily="34" charset="-122"/>
                <a:ea typeface="微软雅黑" panose="020B0503020204020204" pitchFamily="34" charset="-122"/>
                <a:sym typeface="微软雅黑" panose="020B0503020204020204" pitchFamily="34" charset="-122"/>
              </a:rPr>
              <a:t>持平</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noProof="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PPI</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同比</a:t>
            </a:r>
            <a:r>
              <a:rPr lang="zh-CN" altLang="en-US" sz="24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下降</a:t>
            </a:r>
            <a:r>
              <a:rPr lang="en-US" altLang="zh-CN" sz="24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0.7%</a:t>
            </a:r>
            <a:r>
              <a:rPr lang="zh-CN" altLang="en-US"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，环比</a:t>
            </a:r>
            <a:r>
              <a:rPr lang="zh-CN" altLang="en-US" sz="24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下滑</a:t>
            </a:r>
            <a:r>
              <a:rPr lang="en-US" altLang="zh-CN" sz="24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0.5% </a:t>
            </a:r>
            <a:r>
              <a:rPr lang="zh-CN" altLang="en-US"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731838" y="4440547"/>
            <a:ext cx="10728325" cy="1895519"/>
          </a:xfrm>
          <a:prstGeom prst="rect">
            <a:avLst/>
          </a:prstGeom>
          <a:noFill/>
          <a:ln w="9525">
            <a:noFill/>
            <a:miter lim="800000"/>
          </a:ln>
          <a:effectLst/>
        </p:spPr>
        <p:txBody>
          <a:bodyPr wrap="square" anchor="ctr">
            <a:spAutoFit/>
          </a:bodyPr>
          <a:lstStyle/>
          <a:p>
            <a:pPr lvl="0" algn="just" fontAlgn="base">
              <a:lnSpc>
                <a:spcPct val="150000"/>
              </a:lnSpc>
              <a:spcBef>
                <a:spcPct val="0"/>
              </a:spcBef>
              <a:spcAft>
                <a:spcPct val="0"/>
              </a:spcAft>
              <a:defRPr/>
            </a:pPr>
            <a:r>
              <a:rPr kumimoji="0" lang="en-US" altLang="zh-CN" sz="1600"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CPI</a:t>
            </a:r>
            <a:r>
              <a:rPr kumimoji="0" lang="zh-CN" altLang="en-US" sz="1600"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环比由降转平，同比涨幅略有扩大 </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份，各地区各部门更好统筹疫情防控和经济社会发展，多措并举做好市场保供稳价，物价运行总体平稳。随着疫情防控政策优化调整，出行及娱乐活动逐步恢复，飞机票、电影及演出票、交通工具租赁费价格上涨；春节临近，家政服务价格也出现上涨。</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fontAlgn="base">
              <a:lnSpc>
                <a:spcPct val="150000"/>
              </a:lnSpc>
              <a:spcBef>
                <a:spcPct val="0"/>
              </a:spcBef>
              <a:spcAft>
                <a:spcPct val="0"/>
              </a:spcAft>
              <a:defRPr/>
            </a:pPr>
            <a:r>
              <a:rPr lang="en-US" altLang="zh-CN" sz="16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PPI</a:t>
            </a:r>
            <a:r>
              <a:rPr lang="zh-CN" altLang="en-US" sz="16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环比由涨转降，同比降幅有所收窄 </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月份，受石油及相关行业价格下降影响，</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PPI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环比由涨转降；受上年同期对比基数走低影响，同比降幅收窄。国际原油价格下行继续带动国内石油及相关行业价格下降。</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9191020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Rectangle 2">
            <a:extLst>
              <a:ext uri="{FF2B5EF4-FFF2-40B4-BE49-F238E27FC236}">
                <a16:creationId xmlns:a16="http://schemas.microsoft.com/office/drawing/2014/main" id="{E59B57E8-9267-4EB5-BC85-0F570B437124}"/>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Pre-IPO</a:t>
            </a:r>
            <a:r>
              <a:rPr lang="zh-CN" altLang="en-US" sz="22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财务顾问及财务投资</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230400" y="295200"/>
            <a:ext cx="5600426" cy="416096"/>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制造业</a:t>
            </a:r>
            <a:r>
              <a:rPr kumimoji="1" lang="en-US" altLang="zh-CN"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PMI</a:t>
            </a:r>
            <a:endParaRPr kumimoji="1"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a:extLst>
              <a:ext uri="{FF2B5EF4-FFF2-40B4-BE49-F238E27FC236}">
                <a16:creationId xmlns:a16="http://schemas.microsoft.com/office/drawing/2014/main" id="{18DC700E-4C74-4AAB-9296-D9E5B0676DB2}"/>
              </a:ext>
            </a:extLst>
          </p:cNvPr>
          <p:cNvSpPr txBox="1"/>
          <p:nvPr/>
        </p:nvSpPr>
        <p:spPr>
          <a:xfrm>
            <a:off x="639027" y="5185482"/>
            <a:ext cx="7519739" cy="1230593"/>
          </a:xfrm>
          <a:prstGeom prst="rect">
            <a:avLst/>
          </a:prstGeom>
          <a:noFill/>
        </p:spPr>
        <p:txBody>
          <a:bodyPr wrap="square">
            <a:spAutoFit/>
          </a:bodyPr>
          <a:lstStyle/>
          <a:p>
            <a:pPr algn="dist">
              <a:lnSpc>
                <a:spcPct val="20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中国官方制造业</a:t>
            </a:r>
            <a:r>
              <a:rPr lang="en-US" altLang="zh-CN" sz="20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录得</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47.00%</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低于上月</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个百分点</a:t>
            </a:r>
            <a:endPar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endParaRPr>
          </a:p>
          <a:p>
            <a:pPr algn="dist">
              <a:lnSpc>
                <a:spcPct val="20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财新中国制造业</a:t>
            </a:r>
            <a:r>
              <a:rPr lang="en-US" altLang="zh-CN" sz="2000" b="1" dirty="0">
                <a:solidFill>
                  <a:srgbClr val="0076CB"/>
                </a:solidFill>
                <a:latin typeface="微软雅黑" panose="020B0503020204020204" pitchFamily="34" charset="-122"/>
                <a:ea typeface="微软雅黑" panose="020B0503020204020204" pitchFamily="34" charset="-122"/>
                <a:sym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49.00%</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0" i="0" dirty="0">
                <a:solidFill>
                  <a:srgbClr val="4A4A4A"/>
                </a:solidFill>
                <a:effectLst/>
                <a:latin typeface="微软雅黑" panose="020B0503020204020204" pitchFamily="34" charset="-122"/>
                <a:ea typeface="微软雅黑" panose="020B0503020204020204" pitchFamily="34" charset="-122"/>
                <a:sym typeface="微软雅黑" panose="020B0503020204020204" pitchFamily="34" charset="-122"/>
              </a:rPr>
              <a:t>较</a:t>
            </a:r>
            <a:r>
              <a:rPr lang="en-US" altLang="zh-CN" sz="2000" dirty="0">
                <a:solidFill>
                  <a:srgbClr val="4A4A4A"/>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00" b="0" i="0" dirty="0">
                <a:solidFill>
                  <a:srgbClr val="4A4A4A"/>
                </a:solidFill>
                <a:effectLst/>
                <a:latin typeface="微软雅黑" panose="020B0503020204020204" pitchFamily="34" charset="-122"/>
                <a:ea typeface="微软雅黑" panose="020B0503020204020204" pitchFamily="34" charset="-122"/>
                <a:sym typeface="微软雅黑" panose="020B0503020204020204" pitchFamily="34" charset="-122"/>
              </a:rPr>
              <a:t>月</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回落</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0.4</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个百分点</a:t>
            </a:r>
          </a:p>
        </p:txBody>
      </p:sp>
      <p:graphicFrame>
        <p:nvGraphicFramePr>
          <p:cNvPr id="5" name="图表 4"/>
          <p:cNvGraphicFramePr/>
          <p:nvPr>
            <p:extLst>
              <p:ext uri="{D42A27DB-BD31-4B8C-83A1-F6EECF244321}">
                <p14:modId xmlns:p14="http://schemas.microsoft.com/office/powerpoint/2010/main" val="3308732923"/>
              </p:ext>
            </p:extLst>
          </p:nvPr>
        </p:nvGraphicFramePr>
        <p:xfrm>
          <a:off x="644687" y="711296"/>
          <a:ext cx="10908286" cy="4610099"/>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a16="http://schemas.microsoft.com/office/drawing/2014/main" id="{16499873-CA7A-B0F2-A73F-B2312EA132A4}"/>
              </a:ext>
            </a:extLst>
          </p:cNvPr>
          <p:cNvSpPr txBox="1"/>
          <p:nvPr/>
        </p:nvSpPr>
        <p:spPr>
          <a:xfrm>
            <a:off x="8403466" y="5185482"/>
            <a:ext cx="3686934" cy="1230593"/>
          </a:xfrm>
          <a:prstGeom prst="rect">
            <a:avLst/>
          </a:prstGeom>
          <a:noFill/>
        </p:spPr>
        <p:txBody>
          <a:bodyPr wrap="square">
            <a:spAutoFit/>
          </a:bodyPr>
          <a:lstStyle/>
          <a:p>
            <a:pPr algn="just">
              <a:lnSpc>
                <a:spcPct val="200000"/>
              </a:lnSpc>
            </a:pPr>
            <a:r>
              <a:rPr lang="en-US" altLang="zh-CN"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rPr>
              <a:t>月制造业景气度下行，</a:t>
            </a:r>
            <a:endParaRPr lang="en-US" altLang="zh-CN"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200000"/>
              </a:lnSpc>
            </a:pPr>
            <a:r>
              <a:rPr lang="zh-CN" altLang="en-US"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rPr>
              <a:t>官方制造业</a:t>
            </a:r>
            <a:r>
              <a:rPr lang="en-US" altLang="zh-CN"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rPr>
              <a:t>PMI</a:t>
            </a:r>
            <a:r>
              <a:rPr lang="zh-CN" altLang="en-US"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rPr>
              <a:t>连续</a:t>
            </a:r>
            <a:r>
              <a:rPr lang="en-US" altLang="zh-CN"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rPr>
              <a:t>月降低</a:t>
            </a:r>
            <a:endParaRPr lang="en-US" altLang="zh-CN" sz="2000" b="1" dirty="0">
              <a:solidFill>
                <a:srgbClr val="08275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0894730E-EF30-473C-64D3-8609500FB856}"/>
              </a:ext>
            </a:extLst>
          </p:cNvPr>
          <p:cNvGraphicFramePr>
            <a:graphicFrameLocks/>
          </p:cNvGraphicFramePr>
          <p:nvPr>
            <p:extLst>
              <p:ext uri="{D42A27DB-BD31-4B8C-83A1-F6EECF244321}">
                <p14:modId xmlns:p14="http://schemas.microsoft.com/office/powerpoint/2010/main" val="1105235029"/>
              </p:ext>
            </p:extLst>
          </p:nvPr>
        </p:nvGraphicFramePr>
        <p:xfrm>
          <a:off x="97809" y="1033817"/>
          <a:ext cx="11707504" cy="5298744"/>
        </p:xfrm>
        <a:graphic>
          <a:graphicData uri="http://schemas.openxmlformats.org/drawingml/2006/chart">
            <c:chart xmlns:c="http://schemas.openxmlformats.org/drawingml/2006/chart" xmlns:r="http://schemas.openxmlformats.org/officeDocument/2006/relationships" r:id="rId4"/>
          </a:graphicData>
        </a:graphic>
      </p:graphicFrame>
      <p:sp>
        <p:nvSpPr>
          <p:cNvPr id="16386" name="标题 1"/>
          <p:cNvSpPr>
            <a:spLocks noGrp="1"/>
          </p:cNvSpPr>
          <p:nvPr>
            <p:ph type="title"/>
          </p:nvPr>
        </p:nvSpPr>
        <p:spPr bwMode="auto">
          <a:xfrm>
            <a:off x="230400" y="294397"/>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3891886" y="4133901"/>
            <a:ext cx="5086350" cy="407291"/>
          </a:xfrm>
          <a:prstGeom prst="rect">
            <a:avLst/>
          </a:prstGeom>
          <a:noFill/>
        </p:spPr>
        <p:txBody>
          <a:bodyPr wrap="square" lIns="0" tIns="0" rIns="0" bIns="0">
            <a:spAutoFit/>
          </a:bodyPr>
          <a:lstStyle/>
          <a:p>
            <a:pPr>
              <a:lnSpc>
                <a:spcPct val="15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月央行累计</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净投放</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资金</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15570</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亿元</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230400" y="29520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市场概况</a:t>
            </a:r>
          </a:p>
        </p:txBody>
      </p:sp>
      <p:grpSp>
        <p:nvGrpSpPr>
          <p:cNvPr id="9" name="组合 8">
            <a:extLst>
              <a:ext uri="{FF2B5EF4-FFF2-40B4-BE49-F238E27FC236}">
                <a16:creationId xmlns:a16="http://schemas.microsoft.com/office/drawing/2014/main" id="{F2ADA72B-2FB4-373B-DB56-B3901FA81263}"/>
              </a:ext>
            </a:extLst>
          </p:cNvPr>
          <p:cNvGrpSpPr/>
          <p:nvPr/>
        </p:nvGrpSpPr>
        <p:grpSpPr>
          <a:xfrm>
            <a:off x="584280" y="4897075"/>
            <a:ext cx="1452150" cy="915789"/>
            <a:chOff x="584280" y="4660950"/>
            <a:chExt cx="1452150" cy="915789"/>
          </a:xfrm>
        </p:grpSpPr>
        <p:sp>
          <p:nvSpPr>
            <p:cNvPr id="2" name="文本框 1">
              <a:extLst>
                <a:ext uri="{FF2B5EF4-FFF2-40B4-BE49-F238E27FC236}">
                  <a16:creationId xmlns:a16="http://schemas.microsoft.com/office/drawing/2014/main" id="{9CB0F3E8-9B5C-40F7-9012-B0DB166A9F78}"/>
                </a:ext>
              </a:extLst>
            </p:cNvPr>
            <p:cNvSpPr txBox="1"/>
            <p:nvPr/>
          </p:nvSpPr>
          <p:spPr>
            <a:xfrm>
              <a:off x="584280" y="4660950"/>
              <a:ext cx="12009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科创</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870030" y="5176629"/>
              <a:ext cx="1166400"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4.03%</a:t>
              </a:r>
              <a:endParaRPr kumimoji="0" lang="zh-CN" altLang="en-US" sz="2000"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flipV="1">
              <a:off x="584280" y="5203987"/>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10" name="图表 9"/>
          <p:cNvGraphicFramePr/>
          <p:nvPr>
            <p:extLst>
              <p:ext uri="{D42A27DB-BD31-4B8C-83A1-F6EECF244321}">
                <p14:modId xmlns:p14="http://schemas.microsoft.com/office/powerpoint/2010/main" val="22230846"/>
              </p:ext>
            </p:extLst>
          </p:nvPr>
        </p:nvGraphicFramePr>
        <p:xfrm>
          <a:off x="2159706" y="996911"/>
          <a:ext cx="9925649" cy="5360347"/>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组合 6">
            <a:extLst>
              <a:ext uri="{FF2B5EF4-FFF2-40B4-BE49-F238E27FC236}">
                <a16:creationId xmlns:a16="http://schemas.microsoft.com/office/drawing/2014/main" id="{3C4E4333-8D9A-7B8A-1CC2-DC3CA4BE4920}"/>
              </a:ext>
            </a:extLst>
          </p:cNvPr>
          <p:cNvGrpSpPr/>
          <p:nvPr/>
        </p:nvGrpSpPr>
        <p:grpSpPr>
          <a:xfrm>
            <a:off x="584280" y="3664109"/>
            <a:ext cx="1453715" cy="913748"/>
            <a:chOff x="584280" y="3580950"/>
            <a:chExt cx="1453715" cy="913748"/>
          </a:xfrm>
        </p:grpSpPr>
        <p:sp>
          <p:nvSpPr>
            <p:cNvPr id="18" name="文本框 17"/>
            <p:cNvSpPr txBox="1"/>
            <p:nvPr/>
          </p:nvSpPr>
          <p:spPr>
            <a:xfrm>
              <a:off x="584280" y="358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创业板指</a:t>
              </a:r>
            </a:p>
          </p:txBody>
        </p:sp>
        <p:sp>
          <p:nvSpPr>
            <p:cNvPr id="16" name="箭头: 上 28">
              <a:extLst>
                <a:ext uri="{FF2B5EF4-FFF2-40B4-BE49-F238E27FC236}">
                  <a16:creationId xmlns:a16="http://schemas.microsoft.com/office/drawing/2014/main" id="{D3CDDE88-3854-43CF-856F-CFFA8A2DF963}"/>
                </a:ext>
              </a:extLst>
            </p:cNvPr>
            <p:cNvSpPr/>
            <p:nvPr/>
          </p:nvSpPr>
          <p:spPr bwMode="auto">
            <a:xfrm rot="10800000" flipV="1">
              <a:off x="584280" y="4121946"/>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24">
              <a:extLst>
                <a:ext uri="{FF2B5EF4-FFF2-40B4-BE49-F238E27FC236}">
                  <a16:creationId xmlns:a16="http://schemas.microsoft.com/office/drawing/2014/main" id="{633E83D6-4039-48F7-9316-C9A51D4C6EB9}"/>
                </a:ext>
              </a:extLst>
            </p:cNvPr>
            <p:cNvSpPr txBox="1"/>
            <p:nvPr/>
          </p:nvSpPr>
          <p:spPr>
            <a:xfrm>
              <a:off x="870030" y="4073669"/>
              <a:ext cx="1167965" cy="400110"/>
            </a:xfrm>
            <a:prstGeom prst="rect">
              <a:avLst/>
            </a:prstGeom>
            <a:noFill/>
          </p:spPr>
          <p:txBody>
            <a:bodyPr wrap="square" rtlCol="0">
              <a:spAutoFit/>
            </a:bodyPr>
            <a:lstStyle/>
            <a:p>
              <a:pPr algn="dist">
                <a:defRPr/>
              </a:pP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0.06%</a:t>
              </a:r>
            </a:p>
          </p:txBody>
        </p:sp>
      </p:grpSp>
      <p:grpSp>
        <p:nvGrpSpPr>
          <p:cNvPr id="3" name="组合 2">
            <a:extLst>
              <a:ext uri="{FF2B5EF4-FFF2-40B4-BE49-F238E27FC236}">
                <a16:creationId xmlns:a16="http://schemas.microsoft.com/office/drawing/2014/main" id="{4D89F844-B408-5710-5E91-1544959CC7CD}"/>
              </a:ext>
            </a:extLst>
          </p:cNvPr>
          <p:cNvGrpSpPr/>
          <p:nvPr/>
        </p:nvGrpSpPr>
        <p:grpSpPr>
          <a:xfrm>
            <a:off x="584280" y="1190429"/>
            <a:ext cx="1452151" cy="920837"/>
            <a:chOff x="584280" y="1420950"/>
            <a:chExt cx="1452151" cy="920837"/>
          </a:xfrm>
        </p:grpSpPr>
        <p:sp>
          <p:nvSpPr>
            <p:cNvPr id="4" name="文本框 3"/>
            <p:cNvSpPr txBox="1"/>
            <p:nvPr/>
          </p:nvSpPr>
          <p:spPr>
            <a:xfrm>
              <a:off x="584280" y="142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上证指数</a:t>
              </a:r>
            </a:p>
          </p:txBody>
        </p:sp>
        <p:sp>
          <p:nvSpPr>
            <p:cNvPr id="8" name="文本框 7"/>
            <p:cNvSpPr txBox="1"/>
            <p:nvPr/>
          </p:nvSpPr>
          <p:spPr>
            <a:xfrm>
              <a:off x="870031" y="1941677"/>
              <a:ext cx="1166400" cy="400110"/>
            </a:xfrm>
            <a:prstGeom prst="rect">
              <a:avLst/>
            </a:prstGeom>
            <a:noFill/>
          </p:spPr>
          <p:txBody>
            <a:bodyPr wrap="square" rtlCol="0">
              <a:spAutoFit/>
            </a:bodyPr>
            <a:lstStyle/>
            <a:p>
              <a:pPr algn="dist">
                <a:defRPr/>
              </a:pP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1.97%</a:t>
              </a:r>
            </a:p>
          </p:txBody>
        </p:sp>
        <p:sp>
          <p:nvSpPr>
            <p:cNvPr id="28" name="箭头: 上 27">
              <a:extLst>
                <a:ext uri="{FF2B5EF4-FFF2-40B4-BE49-F238E27FC236}">
                  <a16:creationId xmlns:a16="http://schemas.microsoft.com/office/drawing/2014/main" id="{9A0398DC-C7ED-49F7-8F98-03BE7E70D61B}"/>
                </a:ext>
              </a:extLst>
            </p:cNvPr>
            <p:cNvSpPr/>
            <p:nvPr/>
          </p:nvSpPr>
          <p:spPr bwMode="auto">
            <a:xfrm rot="10800000">
              <a:off x="584281" y="1957059"/>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a:extLst>
              <a:ext uri="{FF2B5EF4-FFF2-40B4-BE49-F238E27FC236}">
                <a16:creationId xmlns:a16="http://schemas.microsoft.com/office/drawing/2014/main" id="{CA939EDA-5B67-9735-FCBD-68E00BED5707}"/>
              </a:ext>
            </a:extLst>
          </p:cNvPr>
          <p:cNvGrpSpPr/>
          <p:nvPr/>
        </p:nvGrpSpPr>
        <p:grpSpPr>
          <a:xfrm>
            <a:off x="584280" y="2430484"/>
            <a:ext cx="1452151" cy="914407"/>
            <a:chOff x="584280" y="2423610"/>
            <a:chExt cx="1452151" cy="914407"/>
          </a:xfrm>
        </p:grpSpPr>
        <p:sp>
          <p:nvSpPr>
            <p:cNvPr id="15" name="文本框 14"/>
            <p:cNvSpPr txBox="1"/>
            <p:nvPr/>
          </p:nvSpPr>
          <p:spPr>
            <a:xfrm>
              <a:off x="584280" y="242361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深证成指</a:t>
              </a: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a:off x="584280" y="2963610"/>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63694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9">
              <a:extLst>
                <a:ext uri="{FF2B5EF4-FFF2-40B4-BE49-F238E27FC236}">
                  <a16:creationId xmlns:a16="http://schemas.microsoft.com/office/drawing/2014/main" id="{A86EBC8F-035B-4953-912B-03AD7E6A998A}"/>
                </a:ext>
              </a:extLst>
            </p:cNvPr>
            <p:cNvSpPr txBox="1"/>
            <p:nvPr/>
          </p:nvSpPr>
          <p:spPr>
            <a:xfrm>
              <a:off x="870031" y="2937907"/>
              <a:ext cx="1166400" cy="400110"/>
            </a:xfrm>
            <a:prstGeom prst="rect">
              <a:avLst/>
            </a:prstGeom>
            <a:noFill/>
          </p:spPr>
          <p:txBody>
            <a:bodyPr wrap="square" rtlCol="0">
              <a:spAutoFit/>
            </a:bodyPr>
            <a:lstStyle/>
            <a:p>
              <a:pPr algn="dist">
                <a:defRPr/>
              </a:pP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0.83%</a:t>
              </a:r>
            </a:p>
          </p:txBody>
        </p:sp>
      </p:grpSp>
    </p:spTree>
    <p:custDataLst>
      <p:tags r:id="rId2"/>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230400" y="29520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市场概况</a:t>
            </a:r>
          </a:p>
        </p:txBody>
      </p:sp>
      <p:grpSp>
        <p:nvGrpSpPr>
          <p:cNvPr id="9" name="组合 8">
            <a:extLst>
              <a:ext uri="{FF2B5EF4-FFF2-40B4-BE49-F238E27FC236}">
                <a16:creationId xmlns:a16="http://schemas.microsoft.com/office/drawing/2014/main" id="{F2ADA72B-2FB4-373B-DB56-B3901FA81263}"/>
              </a:ext>
            </a:extLst>
          </p:cNvPr>
          <p:cNvGrpSpPr/>
          <p:nvPr/>
        </p:nvGrpSpPr>
        <p:grpSpPr>
          <a:xfrm>
            <a:off x="584280" y="4897075"/>
            <a:ext cx="1452150" cy="915789"/>
            <a:chOff x="584280" y="4660950"/>
            <a:chExt cx="1452150" cy="915789"/>
          </a:xfrm>
        </p:grpSpPr>
        <p:sp>
          <p:nvSpPr>
            <p:cNvPr id="2" name="文本框 1">
              <a:extLst>
                <a:ext uri="{FF2B5EF4-FFF2-40B4-BE49-F238E27FC236}">
                  <a16:creationId xmlns:a16="http://schemas.microsoft.com/office/drawing/2014/main" id="{9CB0F3E8-9B5C-40F7-9012-B0DB166A9F78}"/>
                </a:ext>
              </a:extLst>
            </p:cNvPr>
            <p:cNvSpPr txBox="1"/>
            <p:nvPr/>
          </p:nvSpPr>
          <p:spPr>
            <a:xfrm>
              <a:off x="584280" y="4660950"/>
              <a:ext cx="12009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科创</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870030" y="5176629"/>
              <a:ext cx="1166400"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31.35%</a:t>
              </a:r>
              <a:endParaRPr kumimoji="0" lang="zh-CN" altLang="en-US" sz="2000"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flipV="1">
              <a:off x="584280" y="5203987"/>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10" name="图表 9"/>
          <p:cNvGraphicFramePr/>
          <p:nvPr>
            <p:extLst>
              <p:ext uri="{D42A27DB-BD31-4B8C-83A1-F6EECF244321}">
                <p14:modId xmlns:p14="http://schemas.microsoft.com/office/powerpoint/2010/main" val="3920802975"/>
              </p:ext>
            </p:extLst>
          </p:nvPr>
        </p:nvGraphicFramePr>
        <p:xfrm>
          <a:off x="2000052" y="924339"/>
          <a:ext cx="9925649" cy="545721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组合 6">
            <a:extLst>
              <a:ext uri="{FF2B5EF4-FFF2-40B4-BE49-F238E27FC236}">
                <a16:creationId xmlns:a16="http://schemas.microsoft.com/office/drawing/2014/main" id="{3C4E4333-8D9A-7B8A-1CC2-DC3CA4BE4920}"/>
              </a:ext>
            </a:extLst>
          </p:cNvPr>
          <p:cNvGrpSpPr/>
          <p:nvPr/>
        </p:nvGrpSpPr>
        <p:grpSpPr>
          <a:xfrm>
            <a:off x="584280" y="3664109"/>
            <a:ext cx="1453715" cy="913748"/>
            <a:chOff x="584280" y="3580950"/>
            <a:chExt cx="1453715" cy="913748"/>
          </a:xfrm>
        </p:grpSpPr>
        <p:sp>
          <p:nvSpPr>
            <p:cNvPr id="18" name="文本框 17"/>
            <p:cNvSpPr txBox="1"/>
            <p:nvPr/>
          </p:nvSpPr>
          <p:spPr>
            <a:xfrm>
              <a:off x="584280" y="358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创业板指</a:t>
              </a:r>
            </a:p>
          </p:txBody>
        </p:sp>
        <p:sp>
          <p:nvSpPr>
            <p:cNvPr id="16" name="箭头: 上 28">
              <a:extLst>
                <a:ext uri="{FF2B5EF4-FFF2-40B4-BE49-F238E27FC236}">
                  <a16:creationId xmlns:a16="http://schemas.microsoft.com/office/drawing/2014/main" id="{D3CDDE88-3854-43CF-856F-CFFA8A2DF963}"/>
                </a:ext>
              </a:extLst>
            </p:cNvPr>
            <p:cNvSpPr/>
            <p:nvPr/>
          </p:nvSpPr>
          <p:spPr bwMode="auto">
            <a:xfrm rot="10800000">
              <a:off x="584280" y="4121946"/>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24">
              <a:extLst>
                <a:ext uri="{FF2B5EF4-FFF2-40B4-BE49-F238E27FC236}">
                  <a16:creationId xmlns:a16="http://schemas.microsoft.com/office/drawing/2014/main" id="{633E83D6-4039-48F7-9316-C9A51D4C6EB9}"/>
                </a:ext>
              </a:extLst>
            </p:cNvPr>
            <p:cNvSpPr txBox="1"/>
            <p:nvPr/>
          </p:nvSpPr>
          <p:spPr>
            <a:xfrm>
              <a:off x="870030" y="4073669"/>
              <a:ext cx="1167965" cy="400110"/>
            </a:xfrm>
            <a:prstGeom prst="rect">
              <a:avLst/>
            </a:prstGeom>
            <a:noFill/>
          </p:spPr>
          <p:txBody>
            <a:bodyPr wrap="square" rtlCol="0">
              <a:spAutoFit/>
            </a:bodyPr>
            <a:lstStyle/>
            <a:p>
              <a:pPr algn="dist">
                <a:defRPr/>
              </a:pP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29.37%</a:t>
              </a:r>
            </a:p>
          </p:txBody>
        </p:sp>
      </p:grpSp>
      <p:grpSp>
        <p:nvGrpSpPr>
          <p:cNvPr id="3" name="组合 2">
            <a:extLst>
              <a:ext uri="{FF2B5EF4-FFF2-40B4-BE49-F238E27FC236}">
                <a16:creationId xmlns:a16="http://schemas.microsoft.com/office/drawing/2014/main" id="{4D89F844-B408-5710-5E91-1544959CC7CD}"/>
              </a:ext>
            </a:extLst>
          </p:cNvPr>
          <p:cNvGrpSpPr/>
          <p:nvPr/>
        </p:nvGrpSpPr>
        <p:grpSpPr>
          <a:xfrm>
            <a:off x="584280" y="1190429"/>
            <a:ext cx="1452151" cy="920837"/>
            <a:chOff x="584280" y="1420950"/>
            <a:chExt cx="1452151" cy="920837"/>
          </a:xfrm>
        </p:grpSpPr>
        <p:sp>
          <p:nvSpPr>
            <p:cNvPr id="4" name="文本框 3"/>
            <p:cNvSpPr txBox="1"/>
            <p:nvPr/>
          </p:nvSpPr>
          <p:spPr>
            <a:xfrm>
              <a:off x="584280" y="142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上证指数</a:t>
              </a:r>
            </a:p>
          </p:txBody>
        </p:sp>
        <p:sp>
          <p:nvSpPr>
            <p:cNvPr id="8" name="文本框 7"/>
            <p:cNvSpPr txBox="1"/>
            <p:nvPr/>
          </p:nvSpPr>
          <p:spPr>
            <a:xfrm>
              <a:off x="870031" y="1941677"/>
              <a:ext cx="1166400" cy="400110"/>
            </a:xfrm>
            <a:prstGeom prst="rect">
              <a:avLst/>
            </a:prstGeom>
            <a:noFill/>
          </p:spPr>
          <p:txBody>
            <a:bodyPr wrap="square" rtlCol="0">
              <a:spAutoFit/>
            </a:bodyPr>
            <a:lstStyle/>
            <a:p>
              <a:pPr algn="dist">
                <a:defRPr/>
              </a:pP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15.13%</a:t>
              </a:r>
            </a:p>
          </p:txBody>
        </p:sp>
        <p:sp>
          <p:nvSpPr>
            <p:cNvPr id="28" name="箭头: 上 27">
              <a:extLst>
                <a:ext uri="{FF2B5EF4-FFF2-40B4-BE49-F238E27FC236}">
                  <a16:creationId xmlns:a16="http://schemas.microsoft.com/office/drawing/2014/main" id="{9A0398DC-C7ED-49F7-8F98-03BE7E70D61B}"/>
                </a:ext>
              </a:extLst>
            </p:cNvPr>
            <p:cNvSpPr/>
            <p:nvPr/>
          </p:nvSpPr>
          <p:spPr bwMode="auto">
            <a:xfrm rot="10800000">
              <a:off x="584281" y="1957059"/>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a:extLst>
              <a:ext uri="{FF2B5EF4-FFF2-40B4-BE49-F238E27FC236}">
                <a16:creationId xmlns:a16="http://schemas.microsoft.com/office/drawing/2014/main" id="{CA939EDA-5B67-9735-FCBD-68E00BED5707}"/>
              </a:ext>
            </a:extLst>
          </p:cNvPr>
          <p:cNvGrpSpPr/>
          <p:nvPr/>
        </p:nvGrpSpPr>
        <p:grpSpPr>
          <a:xfrm>
            <a:off x="584280" y="2430484"/>
            <a:ext cx="1452151" cy="914407"/>
            <a:chOff x="584280" y="2423610"/>
            <a:chExt cx="1452151" cy="914407"/>
          </a:xfrm>
        </p:grpSpPr>
        <p:sp>
          <p:nvSpPr>
            <p:cNvPr id="15" name="文本框 14"/>
            <p:cNvSpPr txBox="1"/>
            <p:nvPr/>
          </p:nvSpPr>
          <p:spPr>
            <a:xfrm>
              <a:off x="584280" y="242361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深证成指</a:t>
              </a: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a:off x="584280" y="2963610"/>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63694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9">
              <a:extLst>
                <a:ext uri="{FF2B5EF4-FFF2-40B4-BE49-F238E27FC236}">
                  <a16:creationId xmlns:a16="http://schemas.microsoft.com/office/drawing/2014/main" id="{A86EBC8F-035B-4953-912B-03AD7E6A998A}"/>
                </a:ext>
              </a:extLst>
            </p:cNvPr>
            <p:cNvSpPr txBox="1"/>
            <p:nvPr/>
          </p:nvSpPr>
          <p:spPr>
            <a:xfrm>
              <a:off x="870031" y="2937907"/>
              <a:ext cx="1166400" cy="400110"/>
            </a:xfrm>
            <a:prstGeom prst="rect">
              <a:avLst/>
            </a:prstGeom>
            <a:noFill/>
          </p:spPr>
          <p:txBody>
            <a:bodyPr wrap="square" rtlCol="0">
              <a:spAutoFit/>
            </a:bodyPr>
            <a:lstStyle/>
            <a:p>
              <a:pPr algn="dist">
                <a:defRPr/>
              </a:pP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25.85%</a:t>
              </a:r>
            </a:p>
          </p:txBody>
        </p:sp>
      </p:grpSp>
    </p:spTree>
    <p:custDataLst>
      <p:tags r:id="rId2"/>
    </p:custDataLst>
    <p:extLst>
      <p:ext uri="{BB962C8B-B14F-4D97-AF65-F5344CB8AC3E}">
        <p14:creationId xmlns:p14="http://schemas.microsoft.com/office/powerpoint/2010/main" val="268371754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沪深市值统计</a:t>
            </a:r>
          </a:p>
        </p:txBody>
      </p:sp>
      <p:sp>
        <p:nvSpPr>
          <p:cNvPr id="7" name="文本框 6"/>
          <p:cNvSpPr txBox="1"/>
          <p:nvPr/>
        </p:nvSpPr>
        <p:spPr>
          <a:xfrm>
            <a:off x="233737" y="3229993"/>
            <a:ext cx="2498140"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深市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a:t>
            </a:r>
            <a:r>
              <a:rPr kumimoji="0" lang="en-US" altLang="zh-CN" sz="2000"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33.14</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p>
        </p:txBody>
      </p:sp>
      <p:sp>
        <p:nvSpPr>
          <p:cNvPr id="8" name="文本框 7"/>
          <p:cNvSpPr txBox="1"/>
          <p:nvPr/>
        </p:nvSpPr>
        <p:spPr>
          <a:xfrm>
            <a:off x="233737" y="1885544"/>
            <a:ext cx="2442788"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沪市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54.40</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p>
        </p:txBody>
      </p:sp>
      <p:grpSp>
        <p:nvGrpSpPr>
          <p:cNvPr id="2" name="组合 1">
            <a:extLst>
              <a:ext uri="{FF2B5EF4-FFF2-40B4-BE49-F238E27FC236}">
                <a16:creationId xmlns:a16="http://schemas.microsoft.com/office/drawing/2014/main" id="{A462DA51-4BF9-4649-8273-F9720FF7D3A9}"/>
              </a:ext>
            </a:extLst>
          </p:cNvPr>
          <p:cNvGrpSpPr/>
          <p:nvPr/>
        </p:nvGrpSpPr>
        <p:grpSpPr>
          <a:xfrm>
            <a:off x="233476" y="4517291"/>
            <a:ext cx="2662124" cy="581344"/>
            <a:chOff x="233476" y="4517291"/>
            <a:chExt cx="2498400" cy="581344"/>
          </a:xfrm>
        </p:grpSpPr>
        <p:sp>
          <p:nvSpPr>
            <p:cNvPr id="14" name="文本框 13"/>
            <p:cNvSpPr txBox="1"/>
            <p:nvPr/>
          </p:nvSpPr>
          <p:spPr>
            <a:xfrm>
              <a:off x="233476" y="4641816"/>
              <a:ext cx="249840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月底       </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1.71</a:t>
              </a:r>
              <a:r>
                <a:rPr kumimoji="0" lang="en-US" altLang="zh-CN" sz="2000"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1409814" y="4517291"/>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6" name="图表 5"/>
          <p:cNvGraphicFramePr/>
          <p:nvPr>
            <p:extLst>
              <p:ext uri="{D42A27DB-BD31-4B8C-83A1-F6EECF244321}">
                <p14:modId xmlns:p14="http://schemas.microsoft.com/office/powerpoint/2010/main" val="4139124851"/>
              </p:ext>
            </p:extLst>
          </p:nvPr>
        </p:nvGraphicFramePr>
        <p:xfrm>
          <a:off x="2839453" y="943276"/>
          <a:ext cx="9193796" cy="540782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2"/>
    </p:custDataLst>
    <p:extLst>
      <p:ext uri="{BB962C8B-B14F-4D97-AF65-F5344CB8AC3E}">
        <p14:creationId xmlns:p14="http://schemas.microsoft.com/office/powerpoint/2010/main" val="169339382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沪深市值统计</a:t>
            </a:r>
          </a:p>
        </p:txBody>
      </p:sp>
      <p:sp>
        <p:nvSpPr>
          <p:cNvPr id="7" name="文本框 6"/>
          <p:cNvSpPr txBox="1"/>
          <p:nvPr/>
        </p:nvSpPr>
        <p:spPr>
          <a:xfrm>
            <a:off x="233737" y="3229993"/>
            <a:ext cx="2498140"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深市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a:t>
            </a:r>
            <a:r>
              <a:rPr kumimoji="0" lang="en-US" altLang="zh-CN" sz="2000"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33.14</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p>
        </p:txBody>
      </p:sp>
      <p:sp>
        <p:nvSpPr>
          <p:cNvPr id="8" name="文本框 7"/>
          <p:cNvSpPr txBox="1"/>
          <p:nvPr/>
        </p:nvSpPr>
        <p:spPr>
          <a:xfrm>
            <a:off x="233737" y="1885544"/>
            <a:ext cx="2442788"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沪市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54.40</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p>
        </p:txBody>
      </p:sp>
      <p:grpSp>
        <p:nvGrpSpPr>
          <p:cNvPr id="2" name="组合 1">
            <a:extLst>
              <a:ext uri="{FF2B5EF4-FFF2-40B4-BE49-F238E27FC236}">
                <a16:creationId xmlns:a16="http://schemas.microsoft.com/office/drawing/2014/main" id="{A462DA51-4BF9-4649-8273-F9720FF7D3A9}"/>
              </a:ext>
            </a:extLst>
          </p:cNvPr>
          <p:cNvGrpSpPr/>
          <p:nvPr/>
        </p:nvGrpSpPr>
        <p:grpSpPr>
          <a:xfrm>
            <a:off x="233475" y="4618440"/>
            <a:ext cx="3109800" cy="731262"/>
            <a:chOff x="233475" y="4618440"/>
            <a:chExt cx="2832131" cy="731262"/>
          </a:xfrm>
        </p:grpSpPr>
        <p:sp>
          <p:nvSpPr>
            <p:cNvPr id="14" name="文本框 13"/>
            <p:cNvSpPr txBox="1"/>
            <p:nvPr/>
          </p:nvSpPr>
          <p:spPr>
            <a:xfrm>
              <a:off x="233475" y="4641816"/>
              <a:ext cx="2832131" cy="707886"/>
            </a:xfrm>
            <a:prstGeom prst="rect">
              <a:avLst/>
            </a:prstGeom>
            <a:noFill/>
            <a:ln>
              <a:noFill/>
            </a:ln>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2021.12.31</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007A37"/>
                  </a:solidFill>
                  <a:latin typeface="微软雅黑" panose="020B0503020204020204" pitchFamily="34" charset="-122"/>
                  <a:ea typeface="微软雅黑" panose="020B0503020204020204" pitchFamily="34" charset="-122"/>
                  <a:sym typeface="微软雅黑" panose="020B0503020204020204" pitchFamily="34" charset="-122"/>
                </a:rPr>
                <a:t>9.39</a:t>
              </a:r>
              <a:r>
                <a:rPr kumimoji="0" lang="en-US" altLang="zh-CN" sz="2000" b="1" i="0" u="none" strike="noStrike" kern="1200" cap="none" spc="0" normalizeH="0" baseline="0" noProof="0" dirty="0">
                  <a:ln>
                    <a:noFill/>
                  </a:ln>
                  <a:solidFill>
                    <a:srgbClr val="007A3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1761470" y="4618440"/>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33CC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6" name="图表 5"/>
          <p:cNvGraphicFramePr/>
          <p:nvPr>
            <p:extLst>
              <p:ext uri="{D42A27DB-BD31-4B8C-83A1-F6EECF244321}">
                <p14:modId xmlns:p14="http://schemas.microsoft.com/office/powerpoint/2010/main" val="1541132182"/>
              </p:ext>
            </p:extLst>
          </p:nvPr>
        </p:nvGraphicFramePr>
        <p:xfrm>
          <a:off x="3889828" y="1233714"/>
          <a:ext cx="7867649" cy="492034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2"/>
    </p:custDataLst>
    <p:extLst>
      <p:ext uri="{BB962C8B-B14F-4D97-AF65-F5344CB8AC3E}">
        <p14:creationId xmlns:p14="http://schemas.microsoft.com/office/powerpoint/2010/main" val="890177271"/>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6.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7.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0.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1.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2.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3.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4.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5.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6.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7.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8.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19.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xml><?xml version="1.0" encoding="utf-8"?>
<a:themeOverride xmlns:a="http://schemas.openxmlformats.org/drawingml/2006/main">
  <a:clrScheme name="融客投资PPT模板 1">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0.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1.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2.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3.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4.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5.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6.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7.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8.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29.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3.xml><?xml version="1.0" encoding="utf-8"?>
<a:themeOverride xmlns:a="http://schemas.openxmlformats.org/drawingml/2006/main">
  <a:clrScheme name="融客投资PPT模板 1">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30.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4.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5.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6.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7.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8.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ppt/theme/themeOverride9.xml><?xml version="1.0" encoding="utf-8"?>
<a:themeOverride xmlns:a="http://schemas.openxmlformats.org/drawingml/2006/main">
  <a:clrScheme nam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32029</TotalTime>
  <Words>2684</Words>
  <Application>Microsoft Office PowerPoint</Application>
  <PresentationFormat>宽屏</PresentationFormat>
  <Paragraphs>270</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30</vt:i4>
      </vt:variant>
    </vt:vector>
  </HeadingPairs>
  <TitlesOfParts>
    <vt:vector size="47" baseType="lpstr">
      <vt:lpstr>PingFang SC</vt:lpstr>
      <vt:lpstr>等线</vt:lpstr>
      <vt:lpstr>等线 Light</vt:lpstr>
      <vt:lpstr>黑体</vt:lpstr>
      <vt:lpstr>微软雅黑</vt:lpstr>
      <vt:lpstr>微软雅黑</vt:lpstr>
      <vt:lpstr>幼圆</vt:lpstr>
      <vt:lpstr>Arial</vt:lpstr>
      <vt:lpstr>Arial</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制造业PMI</vt:lpstr>
      <vt:lpstr>央行公开市场操作</vt:lpstr>
      <vt:lpstr>PowerPoint 演示文稿</vt:lpstr>
      <vt:lpstr>PowerPoint 演示文稿</vt:lpstr>
      <vt:lpstr>PowerPoint 演示文稿</vt:lpstr>
      <vt:lpstr>PowerPoint 演示文稿</vt:lpstr>
      <vt:lpstr>PowerPoint 演示文稿</vt:lpstr>
      <vt:lpstr>富时中国A50（CN0Y）股指期货</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12月热门公司解读——西安饮食</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844</cp:revision>
  <dcterms:created xsi:type="dcterms:W3CDTF">2020-09-03T02:02:06Z</dcterms:created>
  <dcterms:modified xsi:type="dcterms:W3CDTF">2023-01-13T01:55:53Z</dcterms:modified>
</cp:coreProperties>
</file>