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3.xml" ContentType="application/vnd.openxmlformats-officedocument.themeOverrid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6.xml" ContentType="application/vnd.openxmlformats-officedocument.themeOverr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ags/tag8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1"/>
  </p:notesMasterIdLst>
  <p:handoutMasterIdLst>
    <p:handoutMasterId r:id="rId22"/>
  </p:handoutMasterIdLst>
  <p:sldIdLst>
    <p:sldId id="323" r:id="rId4"/>
    <p:sldId id="257" r:id="rId5"/>
    <p:sldId id="305" r:id="rId6"/>
    <p:sldId id="306" r:id="rId7"/>
    <p:sldId id="341" r:id="rId8"/>
    <p:sldId id="340" r:id="rId9"/>
    <p:sldId id="260" r:id="rId10"/>
    <p:sldId id="263" r:id="rId11"/>
    <p:sldId id="316" r:id="rId12"/>
    <p:sldId id="265" r:id="rId13"/>
    <p:sldId id="342" r:id="rId14"/>
    <p:sldId id="310" r:id="rId15"/>
    <p:sldId id="311" r:id="rId16"/>
    <p:sldId id="322" r:id="rId17"/>
    <p:sldId id="312" r:id="rId18"/>
    <p:sldId id="301" r:id="rId19"/>
    <p:sldId id="314" r:id="rId20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Xue Yong" initials="XY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9A7B"/>
    <a:srgbClr val="E46C0A"/>
    <a:srgbClr val="D9D9D9"/>
    <a:srgbClr val="3786BE"/>
    <a:srgbClr val="5357E2"/>
    <a:srgbClr val="FFFFFF"/>
    <a:srgbClr val="73A1FF"/>
    <a:srgbClr val="789FEC"/>
    <a:srgbClr val="66D0F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25" autoAdjust="0"/>
    <p:restoredTop sz="89061" autoAdjust="0"/>
  </p:normalViewPr>
  <p:slideViewPr>
    <p:cSldViewPr snapToGrid="0">
      <p:cViewPr varScale="1">
        <p:scale>
          <a:sx n="73" d="100"/>
          <a:sy n="73" d="100"/>
        </p:scale>
        <p:origin x="72" y="708"/>
      </p:cViewPr>
      <p:guideLst>
        <p:guide orient="horz" pos="2165"/>
        <p:guide pos="384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6&#19968;&#32423;&#24066;&#22330;&#26376;&#25253;\&#31185;&#21019;&#26495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6&#19968;&#32423;&#24066;&#22330;&#26376;&#25253;\&#31185;&#21019;&#26495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7&#19968;&#32423;&#24066;&#22330;&#26376;&#25253;\pevc-&#25237;&#34701;&#20107;&#2021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7&#19968;&#32423;&#24066;&#22330;&#26376;&#25253;\pevc-&#25237;&#34701;&#20107;&#2021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7&#19968;&#32423;&#24066;&#22330;&#26376;&#25253;\pevc-&#25237;&#34701;&#20107;&#2021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34701;&#23458;&#25237;&#36164;\202207&#19968;&#32423;&#24066;&#22330;&#26376;&#25253;\pevc-&#25237;&#34701;&#20107;&#2021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2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3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315815423035105E-2"/>
          <c:y val="3.1972318339100303E-2"/>
          <c:w val="0.85353583858705295"/>
          <c:h val="0.75745061711576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募集金额（亿元）</c:v>
                </c:pt>
              </c:strCache>
            </c:strRef>
          </c:tx>
          <c:spPr>
            <a:solidFill>
              <a:srgbClr val="73A1FF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73A1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C5-4188-AA6D-96EFF9A5BF84}"/>
              </c:ext>
            </c:extLst>
          </c:dPt>
          <c:dLbls>
            <c:numFmt formatCode="0_);[Red]\(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0" i="0" u="none" strike="noStrike" kern="1200" baseline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yyyy"年"m"月"</c:formatCode>
                <c:ptCount val="13"/>
                <c:pt idx="0">
                  <c:v>44896</c:v>
                </c:pt>
                <c:pt idx="1">
                  <c:v>44866</c:v>
                </c:pt>
                <c:pt idx="2">
                  <c:v>44835</c:v>
                </c:pt>
                <c:pt idx="3">
                  <c:v>44805</c:v>
                </c:pt>
                <c:pt idx="4">
                  <c:v>44774</c:v>
                </c:pt>
                <c:pt idx="5">
                  <c:v>44743</c:v>
                </c:pt>
                <c:pt idx="6">
                  <c:v>44713</c:v>
                </c:pt>
                <c:pt idx="7">
                  <c:v>44682</c:v>
                </c:pt>
                <c:pt idx="8">
                  <c:v>44652</c:v>
                </c:pt>
                <c:pt idx="9">
                  <c:v>44621</c:v>
                </c:pt>
                <c:pt idx="10">
                  <c:v>44593</c:v>
                </c:pt>
                <c:pt idx="11">
                  <c:v>44562</c:v>
                </c:pt>
                <c:pt idx="12">
                  <c:v>44531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22.62</c:v>
                </c:pt>
                <c:pt idx="1">
                  <c:v>447.87</c:v>
                </c:pt>
                <c:pt idx="2">
                  <c:v>227.95</c:v>
                </c:pt>
                <c:pt idx="3">
                  <c:v>158.47999999999999</c:v>
                </c:pt>
                <c:pt idx="4">
                  <c:v>516.85</c:v>
                </c:pt>
                <c:pt idx="5">
                  <c:v>787.05</c:v>
                </c:pt>
                <c:pt idx="6">
                  <c:v>891.17</c:v>
                </c:pt>
                <c:pt idx="7" formatCode="0.00_ ">
                  <c:v>2346.6999999999998</c:v>
                </c:pt>
                <c:pt idx="8">
                  <c:v>398.86</c:v>
                </c:pt>
                <c:pt idx="9" formatCode="0.00_ ">
                  <c:v>1208.9000000000001</c:v>
                </c:pt>
                <c:pt idx="10" formatCode="0.00_ ">
                  <c:v>239.56</c:v>
                </c:pt>
                <c:pt idx="11" formatCode="0">
                  <c:v>272.56</c:v>
                </c:pt>
                <c:pt idx="12" formatCode="0">
                  <c:v>1053.56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C5-4188-AA6D-96EFF9A5B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30187616"/>
        <c:axId val="8301905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募集事件次数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2.540049870694892E-2"/>
                  <c:y val="-5.7583187390542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90-47EB-A7F6-A0746B8AC6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1" i="0" u="none" strike="noStrike" kern="1200" baseline="0">
                    <a:solidFill>
                      <a:srgbClr val="E46C0A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yyyy"年"m"月"</c:formatCode>
                <c:ptCount val="13"/>
                <c:pt idx="0">
                  <c:v>44896</c:v>
                </c:pt>
                <c:pt idx="1">
                  <c:v>44866</c:v>
                </c:pt>
                <c:pt idx="2">
                  <c:v>44835</c:v>
                </c:pt>
                <c:pt idx="3">
                  <c:v>44805</c:v>
                </c:pt>
                <c:pt idx="4">
                  <c:v>44774</c:v>
                </c:pt>
                <c:pt idx="5">
                  <c:v>44743</c:v>
                </c:pt>
                <c:pt idx="6">
                  <c:v>44713</c:v>
                </c:pt>
                <c:pt idx="7">
                  <c:v>44682</c:v>
                </c:pt>
                <c:pt idx="8">
                  <c:v>44652</c:v>
                </c:pt>
                <c:pt idx="9">
                  <c:v>44621</c:v>
                </c:pt>
                <c:pt idx="10">
                  <c:v>44593</c:v>
                </c:pt>
                <c:pt idx="11">
                  <c:v>44562</c:v>
                </c:pt>
                <c:pt idx="12">
                  <c:v>44531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389</c:v>
                </c:pt>
                <c:pt idx="1">
                  <c:v>338</c:v>
                </c:pt>
                <c:pt idx="2">
                  <c:v>312</c:v>
                </c:pt>
                <c:pt idx="3">
                  <c:v>366</c:v>
                </c:pt>
                <c:pt idx="4">
                  <c:v>312</c:v>
                </c:pt>
                <c:pt idx="5">
                  <c:v>265</c:v>
                </c:pt>
                <c:pt idx="6">
                  <c:v>454</c:v>
                </c:pt>
                <c:pt idx="7">
                  <c:v>270</c:v>
                </c:pt>
                <c:pt idx="8">
                  <c:v>247</c:v>
                </c:pt>
                <c:pt idx="9">
                  <c:v>351</c:v>
                </c:pt>
                <c:pt idx="10">
                  <c:v>50</c:v>
                </c:pt>
                <c:pt idx="11">
                  <c:v>163</c:v>
                </c:pt>
                <c:pt idx="12">
                  <c:v>521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C5-4188-AA6D-96EFF9A5B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326736"/>
        <c:axId val="830327720"/>
      </c:lineChart>
      <c:dateAx>
        <c:axId val="830187616"/>
        <c:scaling>
          <c:orientation val="minMax"/>
        </c:scaling>
        <c:delete val="0"/>
        <c:axPos val="b"/>
        <c:numFmt formatCode="yyyy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830190568"/>
        <c:crosses val="autoZero"/>
        <c:auto val="0"/>
        <c:lblOffset val="100"/>
        <c:baseTimeUnit val="months"/>
        <c:majorUnit val="2"/>
        <c:majorTimeUnit val="months"/>
      </c:dateAx>
      <c:valAx>
        <c:axId val="830190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830187616"/>
        <c:crosses val="autoZero"/>
        <c:crossBetween val="between"/>
      </c:valAx>
      <c:dateAx>
        <c:axId val="830326736"/>
        <c:scaling>
          <c:orientation val="minMax"/>
        </c:scaling>
        <c:delete val="1"/>
        <c:axPos val="b"/>
        <c:numFmt formatCode="yyyy&quot;年&quot;m&quot;月&quot;" sourceLinked="1"/>
        <c:majorTickMark val="out"/>
        <c:minorTickMark val="none"/>
        <c:tickLblPos val="nextTo"/>
        <c:crossAx val="830327720"/>
        <c:crosses val="autoZero"/>
        <c:auto val="1"/>
        <c:lblOffset val="100"/>
        <c:baseTimeUnit val="months"/>
        <c:majorUnit val="1"/>
        <c:majorTimeUnit val="days"/>
        <c:minorUnit val="1"/>
        <c:minorTimeUnit val="days"/>
      </c:dateAx>
      <c:valAx>
        <c:axId val="830327720"/>
        <c:scaling>
          <c:orientation val="minMax"/>
          <c:max val="7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83032673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</c:legendEntry>
      <c:layout>
        <c:manualLayout>
          <c:xMode val="edge"/>
          <c:yMode val="edge"/>
          <c:x val="0.28486407053636997"/>
          <c:y val="0.90089248038391001"/>
          <c:w val="0.430271858927259"/>
          <c:h val="8.50970117351793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172251566307656E-2"/>
          <c:y val="4.4469046901315958E-2"/>
          <c:w val="0.87653105877208581"/>
          <c:h val="0.9110619061973680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E46C0A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801663675864213E-16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A6-4AB9-A313-558662079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77849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科创板!$J$15:$J$24</c:f>
              <c:strCache>
                <c:ptCount val="10"/>
                <c:pt idx="0">
                  <c:v>宣泰医药</c:v>
                </c:pt>
                <c:pt idx="1">
                  <c:v>海优新材</c:v>
                </c:pt>
                <c:pt idx="2">
                  <c:v>卓然股份</c:v>
                </c:pt>
                <c:pt idx="3">
                  <c:v>佳华科技</c:v>
                </c:pt>
                <c:pt idx="4">
                  <c:v>昊海生科</c:v>
                </c:pt>
                <c:pt idx="5">
                  <c:v>华熙生物</c:v>
                </c:pt>
                <c:pt idx="6">
                  <c:v>微电生理</c:v>
                </c:pt>
                <c:pt idx="7">
                  <c:v>诺诚健华</c:v>
                </c:pt>
                <c:pt idx="8">
                  <c:v>迈信林</c:v>
                </c:pt>
                <c:pt idx="9">
                  <c:v>慧辰股份</c:v>
                </c:pt>
              </c:strCache>
            </c:strRef>
          </c:cat>
          <c:val>
            <c:numRef>
              <c:f>科创板!$M$15:$M$24</c:f>
              <c:numCache>
                <c:formatCode>0.00%</c:formatCode>
                <c:ptCount val="10"/>
                <c:pt idx="0">
                  <c:v>0.42069419706335776</c:v>
                </c:pt>
                <c:pt idx="1">
                  <c:v>0.37810615428601269</c:v>
                </c:pt>
                <c:pt idx="2">
                  <c:v>0.34953096349334789</c:v>
                </c:pt>
                <c:pt idx="3">
                  <c:v>0.28399185117675452</c:v>
                </c:pt>
                <c:pt idx="4">
                  <c:v>0.25611908891419599</c:v>
                </c:pt>
                <c:pt idx="5">
                  <c:v>0.24797064754425913</c:v>
                </c:pt>
                <c:pt idx="6">
                  <c:v>0.23116259302819753</c:v>
                </c:pt>
                <c:pt idx="7">
                  <c:v>0.22147167107283972</c:v>
                </c:pt>
                <c:pt idx="8">
                  <c:v>0.19772262476518332</c:v>
                </c:pt>
                <c:pt idx="9">
                  <c:v>0.17618248999418706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A6-4AB9-A313-5586620796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4"/>
        <c:overlap val="-13"/>
        <c:axId val="177547709"/>
        <c:axId val="211954910"/>
      </c:barChart>
      <c:catAx>
        <c:axId val="177547709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rgbClr val="7784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211954910"/>
        <c:crosses val="autoZero"/>
        <c:auto val="1"/>
        <c:lblAlgn val="ctr"/>
        <c:lblOffset val="100"/>
        <c:noMultiLvlLbl val="0"/>
      </c:catAx>
      <c:valAx>
        <c:axId val="211954910"/>
        <c:scaling>
          <c:orientation val="minMax"/>
        </c:scaling>
        <c:delete val="1"/>
        <c:axPos val="t"/>
        <c:numFmt formatCode="0.00%" sourceLinked="1"/>
        <c:majorTickMark val="none"/>
        <c:minorTickMark val="none"/>
        <c:tickLblPos val="nextTo"/>
        <c:crossAx val="17754770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364721388299034E-2"/>
          <c:y val="4.4097013429545001E-2"/>
          <c:w val="0.83503092354357811"/>
          <c:h val="0.9118059731409100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77849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科创板!$J$423:$J$432</c:f>
              <c:strCache>
                <c:ptCount val="10"/>
                <c:pt idx="0">
                  <c:v>前沿生物</c:v>
                </c:pt>
                <c:pt idx="1">
                  <c:v>诺唯赞</c:v>
                </c:pt>
                <c:pt idx="2">
                  <c:v>元琛科技</c:v>
                </c:pt>
                <c:pt idx="3">
                  <c:v>*ST紫晶</c:v>
                </c:pt>
                <c:pt idx="4">
                  <c:v>安旭生物</c:v>
                </c:pt>
                <c:pt idx="5">
                  <c:v>近岸蛋白</c:v>
                </c:pt>
                <c:pt idx="6">
                  <c:v>东方生物</c:v>
                </c:pt>
                <c:pt idx="7">
                  <c:v>康希诺</c:v>
                </c:pt>
                <c:pt idx="8">
                  <c:v>*ST泽达</c:v>
                </c:pt>
                <c:pt idx="9">
                  <c:v>热景生物</c:v>
                </c:pt>
              </c:strCache>
            </c:strRef>
          </c:cat>
          <c:val>
            <c:numRef>
              <c:f>科创板!$M$423:$M$432</c:f>
              <c:numCache>
                <c:formatCode>0.00%</c:formatCode>
                <c:ptCount val="10"/>
                <c:pt idx="0">
                  <c:v>-0.28083324712538194</c:v>
                </c:pt>
                <c:pt idx="1">
                  <c:v>-0.28709433456027234</c:v>
                </c:pt>
                <c:pt idx="2">
                  <c:v>-0.30563437373327929</c:v>
                </c:pt>
                <c:pt idx="3">
                  <c:v>-0.31445576965999567</c:v>
                </c:pt>
                <c:pt idx="4">
                  <c:v>-0.32619273624463518</c:v>
                </c:pt>
                <c:pt idx="5">
                  <c:v>-0.33216169377257088</c:v>
                </c:pt>
                <c:pt idx="6">
                  <c:v>-0.3429618268575324</c:v>
                </c:pt>
                <c:pt idx="7">
                  <c:v>-0.34677671534251775</c:v>
                </c:pt>
                <c:pt idx="8">
                  <c:v>-0.36782313193977945</c:v>
                </c:pt>
                <c:pt idx="9">
                  <c:v>-0.4156591278895837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0A-44F4-BD33-ED62AFD89F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3"/>
        <c:axId val="470008523"/>
        <c:axId val="394022265"/>
      </c:barChart>
      <c:catAx>
        <c:axId val="470008523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rgbClr val="7784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394022265"/>
        <c:crosses val="autoZero"/>
        <c:auto val="1"/>
        <c:lblAlgn val="ctr"/>
        <c:lblOffset val="100"/>
        <c:noMultiLvlLbl val="0"/>
      </c:catAx>
      <c:valAx>
        <c:axId val="394022265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4700085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6638007218294"/>
          <c:y val="0.24635315561130575"/>
          <c:w val="0.46812867084899301"/>
          <c:h val="0.57833819937191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C6-4029-BEC6-137EF450D3D5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C6-4029-BEC6-137EF450D3D5}"/>
              </c:ext>
            </c:extLst>
          </c:dPt>
          <c:dPt>
            <c:idx val="2"/>
            <c:bubble3D val="0"/>
            <c:spPr>
              <a:solidFill>
                <a:srgbClr val="DEEBF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EC6-4029-BEC6-137EF450D3D5}"/>
              </c:ext>
            </c:extLst>
          </c:dPt>
          <c:dPt>
            <c:idx val="3"/>
            <c:bubble3D val="0"/>
            <c:spPr>
              <a:solidFill>
                <a:srgbClr val="9DC3E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EC6-4029-BEC6-137EF450D3D5}"/>
              </c:ext>
            </c:extLst>
          </c:dPt>
          <c:dPt>
            <c:idx val="4"/>
            <c:bubble3D val="0"/>
            <c:spPr>
              <a:solidFill>
                <a:srgbClr val="76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EC6-4029-BEC6-137EF450D3D5}"/>
              </c:ext>
            </c:extLst>
          </c:dPt>
          <c:dPt>
            <c:idx val="5"/>
            <c:bubble3D val="0"/>
            <c:spPr>
              <a:solidFill>
                <a:srgbClr val="D0CE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EC6-4029-BEC6-137EF450D3D5}"/>
              </c:ext>
            </c:extLst>
          </c:dPt>
          <c:dPt>
            <c:idx val="6"/>
            <c:bubble3D val="0"/>
            <c:spPr>
              <a:solidFill>
                <a:srgbClr val="18171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EC6-4029-BEC6-137EF450D3D5}"/>
              </c:ext>
            </c:extLst>
          </c:dPt>
          <c:dPt>
            <c:idx val="7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EC6-4029-BEC6-137EF450D3D5}"/>
              </c:ext>
            </c:extLst>
          </c:dPt>
          <c:dPt>
            <c:idx val="8"/>
            <c:bubble3D val="0"/>
            <c:spPr>
              <a:solidFill>
                <a:srgbClr val="43682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EC6-4029-BEC6-137EF450D3D5}"/>
              </c:ext>
            </c:extLst>
          </c:dPt>
          <c:dPt>
            <c:idx val="9"/>
            <c:bubble3D val="0"/>
            <c:spPr>
              <a:solidFill>
                <a:srgbClr val="F1975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EC6-4029-BEC6-137EF450D3D5}"/>
              </c:ext>
            </c:extLst>
          </c:dPt>
          <c:dPt>
            <c:idx val="10"/>
            <c:bubble3D val="0"/>
            <c:spPr>
              <a:solidFill>
                <a:srgbClr val="255E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EC6-4029-BEC6-137EF450D3D5}"/>
              </c:ext>
            </c:extLst>
          </c:dPt>
          <c:dPt>
            <c:idx val="11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3EC6-4029-BEC6-137EF450D3D5}"/>
              </c:ext>
            </c:extLst>
          </c:dPt>
          <c:dPt>
            <c:idx val="12"/>
            <c:bubble3D val="0"/>
            <c:spPr>
              <a:solidFill>
                <a:schemeClr val="accent5">
                  <a:shade val="62941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3EC6-4029-BEC6-137EF450D3D5}"/>
              </c:ext>
            </c:extLst>
          </c:dPt>
          <c:dPt>
            <c:idx val="13"/>
            <c:bubble3D val="0"/>
            <c:spPr>
              <a:solidFill>
                <a:schemeClr val="accent5">
                  <a:shade val="6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3EC6-4029-BEC6-137EF450D3D5}"/>
              </c:ext>
            </c:extLst>
          </c:dPt>
          <c:dPt>
            <c:idx val="14"/>
            <c:bubble3D val="0"/>
            <c:spPr>
              <a:solidFill>
                <a:schemeClr val="accent5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3EC6-4029-BEC6-137EF450D3D5}"/>
              </c:ext>
            </c:extLst>
          </c:dPt>
          <c:dPt>
            <c:idx val="15"/>
            <c:bubble3D val="0"/>
            <c:spPr>
              <a:solidFill>
                <a:schemeClr val="accent5">
                  <a:shade val="4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3EC6-4029-BEC6-137EF450D3D5}"/>
              </c:ext>
            </c:extLst>
          </c:dPt>
          <c:dPt>
            <c:idx val="16"/>
            <c:bubble3D val="0"/>
            <c:spPr>
              <a:solidFill>
                <a:schemeClr val="accent5">
                  <a:shade val="3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3EC6-4029-BEC6-137EF450D3D5}"/>
              </c:ext>
            </c:extLst>
          </c:dPt>
          <c:dLbls>
            <c:dLbl>
              <c:idx val="0"/>
              <c:layout>
                <c:manualLayout>
                  <c:x val="0.11654874643924781"/>
                  <c:y val="-2.34394636469464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C6-4029-BEC6-137EF450D3D5}"/>
                </c:ext>
              </c:extLst>
            </c:dLbl>
            <c:dLbl>
              <c:idx val="1"/>
              <c:layout>
                <c:manualLayout>
                  <c:x val="9.8333916112006745E-2"/>
                  <c:y val="8.93607768673019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C6-4029-BEC6-137EF450D3D5}"/>
                </c:ext>
              </c:extLst>
            </c:dLbl>
            <c:dLbl>
              <c:idx val="2"/>
              <c:layout>
                <c:manualLayout>
                  <c:x val="-0.10142613720267767"/>
                  <c:y val="4.307073269714279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C6-4029-BEC6-137EF450D3D5}"/>
                </c:ext>
              </c:extLst>
            </c:dLbl>
            <c:dLbl>
              <c:idx val="3"/>
              <c:layout>
                <c:manualLayout>
                  <c:x val="-0.10956687940001086"/>
                  <c:y val="-4.9167266513179958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C6-4029-BEC6-137EF450D3D5}"/>
                </c:ext>
              </c:extLst>
            </c:dLbl>
            <c:dLbl>
              <c:idx val="4"/>
              <c:layout>
                <c:manualLayout>
                  <c:x val="-9.2332494489107117E-2"/>
                  <c:y val="-5.518812939729358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C6-4029-BEC6-137EF450D3D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C6-4029-BEC6-137EF450D3D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C6-4029-BEC6-137EF450D3D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C6-4029-BEC6-137EF450D3D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C6-4029-BEC6-137EF450D3D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EC6-4029-BEC6-137EF450D3D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EC6-4029-BEC6-137EF450D3D5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EC6-4029-BEC6-137EF450D3D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EC6-4029-BEC6-137EF450D3D5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EC6-4029-BEC6-137EF450D3D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EC6-4029-BEC6-137EF450D3D5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EC6-4029-BEC6-137EF450D3D5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EC6-4029-BEC6-137EF450D3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1" i="0" u="none" strike="noStrike" kern="1200" baseline="0">
                    <a:solidFill>
                      <a:srgbClr val="698ED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Sheet3!$E$4:$E$17</c:f>
              <c:strCache>
                <c:ptCount val="14"/>
                <c:pt idx="0">
                  <c:v>高端制造</c:v>
                </c:pt>
                <c:pt idx="1">
                  <c:v>医疗健康</c:v>
                </c:pt>
                <c:pt idx="2">
                  <c:v>企业服务</c:v>
                </c:pt>
                <c:pt idx="3">
                  <c:v>汽车交通</c:v>
                </c:pt>
                <c:pt idx="4">
                  <c:v>智能硬件</c:v>
                </c:pt>
                <c:pt idx="5">
                  <c:v>本地生活</c:v>
                </c:pt>
                <c:pt idx="6">
                  <c:v>传统产业</c:v>
                </c:pt>
                <c:pt idx="7">
                  <c:v>金融服务</c:v>
                </c:pt>
                <c:pt idx="8">
                  <c:v>物流</c:v>
                </c:pt>
                <c:pt idx="9">
                  <c:v>电子商务</c:v>
                </c:pt>
                <c:pt idx="10">
                  <c:v>房产服务</c:v>
                </c:pt>
                <c:pt idx="11">
                  <c:v>工具软件</c:v>
                </c:pt>
                <c:pt idx="12">
                  <c:v>教育培训</c:v>
                </c:pt>
                <c:pt idx="13">
                  <c:v>体育运动</c:v>
                </c:pt>
              </c:strCache>
            </c:strRef>
          </c:cat>
          <c:val>
            <c:numRef>
              <c:f>Sheet3!$G$4:$G$17</c:f>
              <c:numCache>
                <c:formatCode>General</c:formatCode>
                <c:ptCount val="14"/>
                <c:pt idx="0">
                  <c:v>55</c:v>
                </c:pt>
                <c:pt idx="1">
                  <c:v>37</c:v>
                </c:pt>
                <c:pt idx="2">
                  <c:v>18</c:v>
                </c:pt>
                <c:pt idx="3">
                  <c:v>9</c:v>
                </c:pt>
                <c:pt idx="4">
                  <c:v>8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EC6-4029-BEC6-137EF450D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6637396692"/>
          <c:y val="0.19731527974608501"/>
          <c:w val="0.46812867084899301"/>
          <c:h val="0.57833819937191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C1-4AB3-97D3-F0E6C8767FA5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C1-4AB3-97D3-F0E6C8767FA5}"/>
              </c:ext>
            </c:extLst>
          </c:dPt>
          <c:dPt>
            <c:idx val="2"/>
            <c:bubble3D val="0"/>
            <c:spPr>
              <a:solidFill>
                <a:srgbClr val="DEEBF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C1-4AB3-97D3-F0E6C8767FA5}"/>
              </c:ext>
            </c:extLst>
          </c:dPt>
          <c:dPt>
            <c:idx val="3"/>
            <c:bubble3D val="0"/>
            <c:spPr>
              <a:solidFill>
                <a:srgbClr val="9DC3E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1C1-4AB3-97D3-F0E6C8767FA5}"/>
              </c:ext>
            </c:extLst>
          </c:dPt>
          <c:dPt>
            <c:idx val="4"/>
            <c:bubble3D val="0"/>
            <c:spPr>
              <a:solidFill>
                <a:srgbClr val="7671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1C1-4AB3-97D3-F0E6C8767FA5}"/>
              </c:ext>
            </c:extLst>
          </c:dPt>
          <c:dPt>
            <c:idx val="5"/>
            <c:bubble3D val="0"/>
            <c:spPr>
              <a:solidFill>
                <a:srgbClr val="D0CE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1C1-4AB3-97D3-F0E6C8767FA5}"/>
              </c:ext>
            </c:extLst>
          </c:dPt>
          <c:dPt>
            <c:idx val="6"/>
            <c:bubble3D val="0"/>
            <c:spPr>
              <a:solidFill>
                <a:srgbClr val="18171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1C1-4AB3-97D3-F0E6C8767FA5}"/>
              </c:ext>
            </c:extLst>
          </c:dPt>
          <c:dPt>
            <c:idx val="7"/>
            <c:bubble3D val="0"/>
            <c:spPr>
              <a:solidFill>
                <a:srgbClr val="5B9BD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1C1-4AB3-97D3-F0E6C8767FA5}"/>
              </c:ext>
            </c:extLst>
          </c:dPt>
          <c:dPt>
            <c:idx val="8"/>
            <c:bubble3D val="0"/>
            <c:spPr>
              <a:solidFill>
                <a:srgbClr val="43682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1C1-4AB3-97D3-F0E6C8767FA5}"/>
              </c:ext>
            </c:extLst>
          </c:dPt>
          <c:dPt>
            <c:idx val="9"/>
            <c:bubble3D val="0"/>
            <c:spPr>
              <a:solidFill>
                <a:srgbClr val="F1975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1C1-4AB3-97D3-F0E6C8767FA5}"/>
              </c:ext>
            </c:extLst>
          </c:dPt>
          <c:dPt>
            <c:idx val="10"/>
            <c:bubble3D val="0"/>
            <c:spPr>
              <a:solidFill>
                <a:srgbClr val="255E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1C1-4AB3-97D3-F0E6C8767FA5}"/>
              </c:ext>
            </c:extLst>
          </c:dPt>
          <c:dPt>
            <c:idx val="11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21C1-4AB3-97D3-F0E6C8767FA5}"/>
              </c:ext>
            </c:extLst>
          </c:dPt>
          <c:dPt>
            <c:idx val="12"/>
            <c:bubble3D val="0"/>
            <c:spPr>
              <a:solidFill>
                <a:schemeClr val="accent5">
                  <a:shade val="62941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21C1-4AB3-97D3-F0E6C8767FA5}"/>
              </c:ext>
            </c:extLst>
          </c:dPt>
          <c:dPt>
            <c:idx val="13"/>
            <c:bubble3D val="0"/>
            <c:spPr>
              <a:solidFill>
                <a:schemeClr val="accent5">
                  <a:shade val="6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21C1-4AB3-97D3-F0E6C8767FA5}"/>
              </c:ext>
            </c:extLst>
          </c:dPt>
          <c:dPt>
            <c:idx val="14"/>
            <c:bubble3D val="0"/>
            <c:spPr>
              <a:solidFill>
                <a:schemeClr val="accent5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21C1-4AB3-97D3-F0E6C8767FA5}"/>
              </c:ext>
            </c:extLst>
          </c:dPt>
          <c:dPt>
            <c:idx val="15"/>
            <c:bubble3D val="0"/>
            <c:spPr>
              <a:solidFill>
                <a:schemeClr val="accent5">
                  <a:shade val="4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21C1-4AB3-97D3-F0E6C8767FA5}"/>
              </c:ext>
            </c:extLst>
          </c:dPt>
          <c:dPt>
            <c:idx val="16"/>
            <c:bubble3D val="0"/>
            <c:spPr>
              <a:solidFill>
                <a:schemeClr val="accent5">
                  <a:shade val="3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21C1-4AB3-97D3-F0E6C8767FA5}"/>
              </c:ext>
            </c:extLst>
          </c:dPt>
          <c:dLbls>
            <c:dLbl>
              <c:idx val="0"/>
              <c:layout>
                <c:manualLayout>
                  <c:x val="0.10488807206357975"/>
                  <c:y val="4.23565686529239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C1-4AB3-97D3-F0E6C8767FA5}"/>
                </c:ext>
              </c:extLst>
            </c:dLbl>
            <c:dLbl>
              <c:idx val="1"/>
              <c:layout>
                <c:manualLayout>
                  <c:x val="-6.6858970876624096E-2"/>
                  <c:y val="9.33484151885061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C1-4AB3-97D3-F0E6C8767FA5}"/>
                </c:ext>
              </c:extLst>
            </c:dLbl>
            <c:dLbl>
              <c:idx val="2"/>
              <c:layout>
                <c:manualLayout>
                  <c:x val="-0.11308681157834574"/>
                  <c:y val="3.194349485100126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C1-4AB3-97D3-F0E6C8767FA5}"/>
                </c:ext>
              </c:extLst>
            </c:dLbl>
            <c:dLbl>
              <c:idx val="3"/>
              <c:layout>
                <c:manualLayout>
                  <c:x val="-9.5962759295064828E-2"/>
                  <c:y val="-6.07436631481776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C1-4AB3-97D3-F0E6C8767FA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1C1-4AB3-97D3-F0E6C8767FA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1C1-4AB3-97D3-F0E6C8767FA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1C1-4AB3-97D3-F0E6C8767FA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1C1-4AB3-97D3-F0E6C8767FA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1C1-4AB3-97D3-F0E6C8767FA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1C1-4AB3-97D3-F0E6C8767FA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1C1-4AB3-97D3-F0E6C8767FA5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1C1-4AB3-97D3-F0E6C8767FA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1C1-4AB3-97D3-F0E6C8767FA5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1C1-4AB3-97D3-F0E6C8767FA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1C1-4AB3-97D3-F0E6C8767FA5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1C1-4AB3-97D3-F0E6C8767FA5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1C1-4AB3-97D3-F0E6C8767F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1" i="0" u="none" strike="noStrike" kern="1200" baseline="0">
                    <a:solidFill>
                      <a:srgbClr val="698ED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Sheet3!$E$20:$E$34</c:f>
              <c:strCache>
                <c:ptCount val="15"/>
                <c:pt idx="0">
                  <c:v>高端制造</c:v>
                </c:pt>
                <c:pt idx="1">
                  <c:v>医疗健康</c:v>
                </c:pt>
                <c:pt idx="2">
                  <c:v>企业服务</c:v>
                </c:pt>
                <c:pt idx="3">
                  <c:v>金融服务</c:v>
                </c:pt>
                <c:pt idx="4">
                  <c:v>传统产业</c:v>
                </c:pt>
                <c:pt idx="5">
                  <c:v>智能硬件</c:v>
                </c:pt>
                <c:pt idx="6">
                  <c:v>汽车交通</c:v>
                </c:pt>
                <c:pt idx="7">
                  <c:v>物流</c:v>
                </c:pt>
                <c:pt idx="8">
                  <c:v>本地生活</c:v>
                </c:pt>
                <c:pt idx="9">
                  <c:v>体育运动</c:v>
                </c:pt>
                <c:pt idx="10">
                  <c:v>教育培训</c:v>
                </c:pt>
                <c:pt idx="11">
                  <c:v>房产服务</c:v>
                </c:pt>
                <c:pt idx="12">
                  <c:v>电子商务</c:v>
                </c:pt>
                <c:pt idx="13">
                  <c:v>工具软件</c:v>
                </c:pt>
                <c:pt idx="14">
                  <c:v>文化传媒</c:v>
                </c:pt>
              </c:strCache>
            </c:strRef>
          </c:cat>
          <c:val>
            <c:numRef>
              <c:f>Sheet3!$F$20:$F$34</c:f>
              <c:numCache>
                <c:formatCode>General</c:formatCode>
                <c:ptCount val="15"/>
                <c:pt idx="0">
                  <c:v>123.31</c:v>
                </c:pt>
                <c:pt idx="1">
                  <c:v>45.480000000000004</c:v>
                </c:pt>
                <c:pt idx="2">
                  <c:v>34.450000000000003</c:v>
                </c:pt>
                <c:pt idx="3">
                  <c:v>14.200000000000001</c:v>
                </c:pt>
                <c:pt idx="4">
                  <c:v>6.1</c:v>
                </c:pt>
                <c:pt idx="5">
                  <c:v>4.5</c:v>
                </c:pt>
                <c:pt idx="6">
                  <c:v>4.07</c:v>
                </c:pt>
                <c:pt idx="7">
                  <c:v>3</c:v>
                </c:pt>
                <c:pt idx="8">
                  <c:v>1.33</c:v>
                </c:pt>
                <c:pt idx="9">
                  <c:v>0.6</c:v>
                </c:pt>
                <c:pt idx="10">
                  <c:v>0.4</c:v>
                </c:pt>
                <c:pt idx="1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21C1-4AB3-97D3-F0E6C8767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21470387446227"/>
          <c:y val="2.327787610619469E-3"/>
          <c:w val="0.72571928626422155"/>
          <c:h val="0.848798584070796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D9-4A6E-9A0C-5ECD260E40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Sheet1!$E$5:$E$14</c:f>
              <c:strCache>
                <c:ptCount val="10"/>
                <c:pt idx="0">
                  <c:v>Angel</c:v>
                </c:pt>
                <c:pt idx="1">
                  <c:v>Pre-A</c:v>
                </c:pt>
                <c:pt idx="2">
                  <c:v>Pre-B</c:v>
                </c:pt>
                <c:pt idx="3">
                  <c:v>A</c:v>
                </c:pt>
                <c:pt idx="4">
                  <c:v>B</c:v>
                </c:pt>
                <c:pt idx="5">
                  <c:v>C</c:v>
                </c:pt>
                <c:pt idx="6">
                  <c:v>D</c:v>
                </c:pt>
                <c:pt idx="7">
                  <c:v>E</c:v>
                </c:pt>
                <c:pt idx="8">
                  <c:v>F</c:v>
                </c:pt>
                <c:pt idx="9">
                  <c:v>Strategy</c:v>
                </c:pt>
              </c:strCache>
            </c:strRef>
          </c:cat>
          <c:val>
            <c:numRef>
              <c:f>Sheet1!$G$5:$G$14</c:f>
              <c:numCache>
                <c:formatCode>General</c:formatCode>
                <c:ptCount val="10"/>
                <c:pt idx="0">
                  <c:v>0.3</c:v>
                </c:pt>
                <c:pt idx="1">
                  <c:v>1.1000000000000001</c:v>
                </c:pt>
                <c:pt idx="2">
                  <c:v>1</c:v>
                </c:pt>
                <c:pt idx="3">
                  <c:v>23.45</c:v>
                </c:pt>
                <c:pt idx="4">
                  <c:v>33.1</c:v>
                </c:pt>
                <c:pt idx="5">
                  <c:v>16.8</c:v>
                </c:pt>
                <c:pt idx="6">
                  <c:v>16</c:v>
                </c:pt>
                <c:pt idx="7">
                  <c:v>0.6</c:v>
                </c:pt>
                <c:pt idx="8">
                  <c:v>3</c:v>
                </c:pt>
                <c:pt idx="9">
                  <c:v>142.16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D9-4A6E-9A0C-5ECD260E40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68987714"/>
        <c:axId val="173592884"/>
      </c:barChart>
      <c:catAx>
        <c:axId val="868987714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low"/>
        <c:crossAx val="173592884"/>
        <c:crosses val="autoZero"/>
        <c:auto val="1"/>
        <c:lblAlgn val="ctr"/>
        <c:lblOffset val="100"/>
        <c:noMultiLvlLbl val="0"/>
      </c:catAx>
      <c:valAx>
        <c:axId val="173592884"/>
        <c:scaling>
          <c:orientation val="minMax"/>
        </c:scaling>
        <c:delete val="0"/>
        <c:axPos val="t"/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86898771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28646938121749"/>
          <c:y val="2.3279746078576262E-3"/>
          <c:w val="0.74201035055973541"/>
          <c:h val="0.845529107076255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5357E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zh-CN"/>
                      <a:t>10</a:t>
                    </a:r>
                    <a:endParaRPr lang="en-US" altLang="zh-C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99B-4B32-8726-3E10C2CF5DC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zh-CN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99B-4B32-8726-3E10C2CF5DC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zh-CN"/>
                      <a:t>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99B-4B32-8726-3E10C2CF5DC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zh-CN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99B-4B32-8726-3E10C2CF5DC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zh-CN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99B-4B32-8726-3E10C2CF5DC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zh-CN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99B-4B32-8726-3E10C2CF5DC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zh-CN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99B-4B32-8726-3E10C2CF5DC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zh-CN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99B-4B32-8726-3E10C2CF5DC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altLang="zh-CN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B74-41BD-9761-1DF7357A683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altLang="zh-CN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B74-41BD-9761-1DF7357A68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微软雅黑" panose="020B0503020204020204" pitchFamily="34" charset="-122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Sheet1!$E$5:$E$14</c:f>
              <c:strCache>
                <c:ptCount val="10"/>
                <c:pt idx="0">
                  <c:v>Angel</c:v>
                </c:pt>
                <c:pt idx="1">
                  <c:v>Pre-A</c:v>
                </c:pt>
                <c:pt idx="2">
                  <c:v>Pre-B</c:v>
                </c:pt>
                <c:pt idx="3">
                  <c:v>A</c:v>
                </c:pt>
                <c:pt idx="4">
                  <c:v>B</c:v>
                </c:pt>
                <c:pt idx="5">
                  <c:v>C</c:v>
                </c:pt>
                <c:pt idx="6">
                  <c:v>D</c:v>
                </c:pt>
                <c:pt idx="7">
                  <c:v>E</c:v>
                </c:pt>
                <c:pt idx="8">
                  <c:v>F</c:v>
                </c:pt>
                <c:pt idx="9">
                  <c:v>Strategy</c:v>
                </c:pt>
              </c:strCache>
            </c:strRef>
          </c:cat>
          <c:val>
            <c:numRef>
              <c:f>Sheet1!$F$5:$F$14</c:f>
              <c:numCache>
                <c:formatCode>General</c:formatCode>
                <c:ptCount val="10"/>
                <c:pt idx="0">
                  <c:v>-10</c:v>
                </c:pt>
                <c:pt idx="1">
                  <c:v>-3</c:v>
                </c:pt>
                <c:pt idx="2">
                  <c:v>-1</c:v>
                </c:pt>
                <c:pt idx="3">
                  <c:v>-28</c:v>
                </c:pt>
                <c:pt idx="4">
                  <c:v>-22</c:v>
                </c:pt>
                <c:pt idx="5">
                  <c:v>-22</c:v>
                </c:pt>
                <c:pt idx="6">
                  <c:v>-8</c:v>
                </c:pt>
                <c:pt idx="7">
                  <c:v>-3</c:v>
                </c:pt>
                <c:pt idx="8">
                  <c:v>-2</c:v>
                </c:pt>
                <c:pt idx="9">
                  <c:v>-47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99B-4B32-8726-3E10C2CF5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68987714"/>
        <c:axId val="173592884"/>
      </c:barChart>
      <c:catAx>
        <c:axId val="86898771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173592884"/>
        <c:crosses val="autoZero"/>
        <c:auto val="1"/>
        <c:lblAlgn val="ctr"/>
        <c:lblOffset val="100"/>
        <c:noMultiLvlLbl val="0"/>
      </c:catAx>
      <c:valAx>
        <c:axId val="17359288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defRPr>
            </a:pPr>
            <a:endParaRPr lang="zh-CN"/>
          </a:p>
        </c:txPr>
        <c:crossAx val="86898771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r>
              <a:rPr lang="en-US" dirty="0"/>
              <a:t>2021</a:t>
            </a:r>
            <a:r>
              <a:rPr lang="zh-CN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dirty="0"/>
              <a:t>-2022</a:t>
            </a:r>
            <a:r>
              <a:rPr lang="zh-CN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dirty="0"/>
              <a:t>A</a:t>
            </a:r>
            <a:r>
              <a:rPr lang="zh-CN" dirty="0"/>
              <a:t>股</a:t>
            </a:r>
            <a:r>
              <a:rPr lang="en-US" dirty="0"/>
              <a:t>IPO</a:t>
            </a:r>
            <a:r>
              <a:rPr lang="zh-CN" dirty="0"/>
              <a:t>情况及退出基金数量</a:t>
            </a:r>
          </a:p>
        </c:rich>
      </c:tx>
      <c:layout>
        <c:manualLayout>
          <c:xMode val="edge"/>
          <c:yMode val="edge"/>
          <c:x val="0.258647127228126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8.2528710362343577E-2"/>
          <c:y val="0.17304216283309415"/>
          <c:w val="0.83531215468015096"/>
          <c:h val="0.72286524559381904"/>
        </c:manualLayout>
      </c:layout>
      <c:areaChart>
        <c:grouping val="standard"/>
        <c:varyColors val="0"/>
        <c:ser>
          <c:idx val="1"/>
          <c:order val="1"/>
          <c:tx>
            <c:strRef>
              <c:f>数据汇总!$C$1</c:f>
              <c:strCache>
                <c:ptCount val="1"/>
                <c:pt idx="0">
                  <c:v>募集资金（亿元）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1.8368846436443791E-3"/>
                  <c:y val="-0.15149648071179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6B-443F-85A7-A149F7ABA9E1}"/>
                </c:ext>
              </c:extLst>
            </c:dLbl>
            <c:dLbl>
              <c:idx val="1"/>
              <c:layout>
                <c:manualLayout>
                  <c:x val="-1.0506980161645849E-2"/>
                  <c:y val="-0.153451707130773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6B-443F-85A7-A149F7ABA9E1}"/>
                </c:ext>
              </c:extLst>
            </c:dLbl>
            <c:dLbl>
              <c:idx val="2"/>
              <c:layout>
                <c:manualLayout>
                  <c:x val="0"/>
                  <c:y val="-9.68164317762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6B-443F-85A7-A149F7ABA9E1}"/>
                </c:ext>
              </c:extLst>
            </c:dLbl>
            <c:dLbl>
              <c:idx val="3"/>
              <c:layout>
                <c:manualLayout>
                  <c:x val="1.9103600293901501E-3"/>
                  <c:y val="-0.156770938232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6B-443F-85A7-A149F7ABA9E1}"/>
                </c:ext>
              </c:extLst>
            </c:dLbl>
            <c:dLbl>
              <c:idx val="4"/>
              <c:layout>
                <c:manualLayout>
                  <c:x val="2.4246877296105803E-3"/>
                  <c:y val="-0.212320939988602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6B-443F-85A7-A149F7ABA9E1}"/>
                </c:ext>
              </c:extLst>
            </c:dLbl>
            <c:dLbl>
              <c:idx val="5"/>
              <c:layout>
                <c:manualLayout>
                  <c:x val="-1.1021307861866275E-3"/>
                  <c:y val="-0.270229715980462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6B-443F-85A7-A149F7ABA9E1}"/>
                </c:ext>
              </c:extLst>
            </c:dLbl>
            <c:dLbl>
              <c:idx val="6"/>
              <c:layout>
                <c:manualLayout>
                  <c:x val="3.2329169728141072E-3"/>
                  <c:y val="-7.7983189767061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6B-443F-85A7-A149F7ABA9E1}"/>
                </c:ext>
              </c:extLst>
            </c:dLbl>
            <c:dLbl>
              <c:idx val="7"/>
              <c:layout>
                <c:manualLayout>
                  <c:x val="2.4981631153563558E-3"/>
                  <c:y val="-7.7952159163128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6B-443F-85A7-A149F7ABA9E1}"/>
                </c:ext>
              </c:extLst>
            </c:dLbl>
            <c:dLbl>
              <c:idx val="8"/>
              <c:layout>
                <c:manualLayout>
                  <c:x val="3.085966201322557E-3"/>
                  <c:y val="-0.247373289214179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6B-443F-85A7-A149F7ABA9E1}"/>
                </c:ext>
              </c:extLst>
            </c:dLbl>
            <c:dLbl>
              <c:idx val="9"/>
              <c:layout>
                <c:manualLayout>
                  <c:x val="-4.40852314474651E-3"/>
                  <c:y val="-0.238271177641256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6B-443F-85A7-A149F7ABA9E1}"/>
                </c:ext>
              </c:extLst>
            </c:dLbl>
            <c:dLbl>
              <c:idx val="10"/>
              <c:layout>
                <c:manualLayout>
                  <c:x val="2.9390154298310064E-3"/>
                  <c:y val="-0.211412698081174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56B-443F-85A7-A149F7ABA9E1}"/>
                </c:ext>
              </c:extLst>
            </c:dLbl>
            <c:dLbl>
              <c:idx val="11"/>
              <c:layout>
                <c:manualLayout>
                  <c:x val="5.8780308596620128E-3"/>
                  <c:y val="-0.13904336228528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56B-443F-85A7-A149F7ABA9E1}"/>
                </c:ext>
              </c:extLst>
            </c:dLbl>
            <c:dLbl>
              <c:idx val="12"/>
              <c:layout>
                <c:manualLayout>
                  <c:x val="7.5679647318147346E-3"/>
                  <c:y val="-0.150593012743433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56B-443F-85A7-A149F7ABA9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t" anchorCtr="0">
                <a:spAutoFit/>
              </a:bodyPr>
              <a:lstStyle/>
              <a:p>
                <a:pPr>
                  <a:defRPr lang="zh-CN"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数据汇总!$A$46:$A$58</c:f>
              <c:numCache>
                <c:formatCode>yyyy/mm</c:formatCode>
                <c:ptCount val="13"/>
                <c:pt idx="0">
                  <c:v>44561</c:v>
                </c:pt>
                <c:pt idx="1">
                  <c:v>44592</c:v>
                </c:pt>
                <c:pt idx="2">
                  <c:v>44593</c:v>
                </c:pt>
                <c:pt idx="3">
                  <c:v>44621</c:v>
                </c:pt>
                <c:pt idx="4">
                  <c:v>44652</c:v>
                </c:pt>
                <c:pt idx="5">
                  <c:v>44682</c:v>
                </c:pt>
                <c:pt idx="6">
                  <c:v>44713</c:v>
                </c:pt>
                <c:pt idx="7">
                  <c:v>44743</c:v>
                </c:pt>
                <c:pt idx="8">
                  <c:v>44774</c:v>
                </c:pt>
                <c:pt idx="9">
                  <c:v>44805</c:v>
                </c:pt>
                <c:pt idx="10">
                  <c:v>44835</c:v>
                </c:pt>
                <c:pt idx="11">
                  <c:v>44866</c:v>
                </c:pt>
                <c:pt idx="12">
                  <c:v>44896</c:v>
                </c:pt>
              </c:numCache>
            </c:numRef>
          </c:cat>
          <c:val>
            <c:numRef>
              <c:f>数据汇总!$C$46:$C$58</c:f>
              <c:numCache>
                <c:formatCode>0</c:formatCode>
                <c:ptCount val="13"/>
                <c:pt idx="0">
                  <c:v>861.7</c:v>
                </c:pt>
                <c:pt idx="1">
                  <c:v>1092.1475</c:v>
                </c:pt>
                <c:pt idx="2">
                  <c:v>205.92599999999999</c:v>
                </c:pt>
                <c:pt idx="3">
                  <c:v>500.17430000000002</c:v>
                </c:pt>
                <c:pt idx="4">
                  <c:v>791</c:v>
                </c:pt>
                <c:pt idx="5">
                  <c:v>109</c:v>
                </c:pt>
                <c:pt idx="6" formatCode="General">
                  <c:v>377</c:v>
                </c:pt>
                <c:pt idx="7" formatCode="General">
                  <c:v>382</c:v>
                </c:pt>
                <c:pt idx="8" formatCode="General">
                  <c:v>726</c:v>
                </c:pt>
                <c:pt idx="9" formatCode="General">
                  <c:v>624</c:v>
                </c:pt>
                <c:pt idx="10" formatCode="General">
                  <c:v>281</c:v>
                </c:pt>
                <c:pt idx="11" formatCode="General">
                  <c:v>286</c:v>
                </c:pt>
                <c:pt idx="12">
                  <c:v>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56B-443F-85A7-A149F7ABA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323792"/>
        <c:axId val="751325104"/>
      </c:areaChart>
      <c:lineChart>
        <c:grouping val="standard"/>
        <c:varyColors val="0"/>
        <c:ser>
          <c:idx val="0"/>
          <c:order val="0"/>
          <c:tx>
            <c:strRef>
              <c:f>数据汇总!$B$1</c:f>
              <c:strCache>
                <c:ptCount val="1"/>
                <c:pt idx="0">
                  <c:v>IPO数量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298367920762304E-2"/>
                  <c:y val="3.5212276184309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61-4F0E-B07A-926E3772874B}"/>
                </c:ext>
              </c:extLst>
            </c:dLbl>
            <c:dLbl>
              <c:idx val="1"/>
              <c:layout>
                <c:manualLayout>
                  <c:x val="-2.4298367920762294E-2"/>
                  <c:y val="2.3844333781884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6A-48C1-8B3E-298DFFAB761F}"/>
                </c:ext>
              </c:extLst>
            </c:dLbl>
            <c:dLbl>
              <c:idx val="2"/>
              <c:layout>
                <c:manualLayout>
                  <c:x val="-2.282886020584679E-2"/>
                  <c:y val="2.3844333781884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BD-496A-940A-D5CB3F3AE7FE}"/>
                </c:ext>
              </c:extLst>
            </c:dLbl>
            <c:dLbl>
              <c:idx val="3"/>
              <c:layout>
                <c:manualLayout>
                  <c:x val="-1.842033706110028E-2"/>
                  <c:y val="2.76336479160262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E3-4E2E-917B-DF53D0B5089B}"/>
                </c:ext>
              </c:extLst>
            </c:dLbl>
            <c:dLbl>
              <c:idx val="5"/>
              <c:layout>
                <c:manualLayout>
                  <c:x val="-2.282886020584679E-2"/>
                  <c:y val="2.3844333781884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CE-4721-A127-4ED5022D67CB}"/>
                </c:ext>
              </c:extLst>
            </c:dLbl>
            <c:dLbl>
              <c:idx val="6"/>
              <c:layout>
                <c:manualLayout>
                  <c:x val="-2.4298367920762294E-2"/>
                  <c:y val="4.2790904452593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E3-4E2E-917B-DF53D0B5089B}"/>
                </c:ext>
              </c:extLst>
            </c:dLbl>
            <c:dLbl>
              <c:idx val="9"/>
              <c:layout>
                <c:manualLayout>
                  <c:x val="-2.282886020584679E-2"/>
                  <c:y val="4.65802185867350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E3-4E2E-917B-DF53D0B5089B}"/>
                </c:ext>
              </c:extLst>
            </c:dLbl>
            <c:dLbl>
              <c:idx val="10"/>
              <c:layout>
                <c:manualLayout>
                  <c:x val="-2.1359352490931287E-2"/>
                  <c:y val="5.03695327208767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56B-443F-85A7-A149F7ABA9E1}"/>
                </c:ext>
              </c:extLst>
            </c:dLbl>
            <c:dLbl>
              <c:idx val="11"/>
              <c:layout>
                <c:manualLayout>
                  <c:x val="-2.4298367920762294E-2"/>
                  <c:y val="-3.6784692364382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F2-4D1C-B049-CBFAF94A5937}"/>
                </c:ext>
              </c:extLst>
            </c:dLbl>
            <c:dLbl>
              <c:idx val="12"/>
              <c:layout>
                <c:manualLayout>
                  <c:x val="-1.4011813916353661E-2"/>
                  <c:y val="-1.72303395762532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56B-443F-85A7-A149F7ABA9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417EC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数据汇总!$A$46:$A$58</c:f>
              <c:numCache>
                <c:formatCode>yyyy/mm</c:formatCode>
                <c:ptCount val="13"/>
                <c:pt idx="0">
                  <c:v>44561</c:v>
                </c:pt>
                <c:pt idx="1">
                  <c:v>44592</c:v>
                </c:pt>
                <c:pt idx="2">
                  <c:v>44593</c:v>
                </c:pt>
                <c:pt idx="3">
                  <c:v>44621</c:v>
                </c:pt>
                <c:pt idx="4">
                  <c:v>44652</c:v>
                </c:pt>
                <c:pt idx="5">
                  <c:v>44682</c:v>
                </c:pt>
                <c:pt idx="6">
                  <c:v>44713</c:v>
                </c:pt>
                <c:pt idx="7">
                  <c:v>44743</c:v>
                </c:pt>
                <c:pt idx="8">
                  <c:v>44774</c:v>
                </c:pt>
                <c:pt idx="9">
                  <c:v>44805</c:v>
                </c:pt>
                <c:pt idx="10">
                  <c:v>44835</c:v>
                </c:pt>
                <c:pt idx="11">
                  <c:v>44866</c:v>
                </c:pt>
                <c:pt idx="12">
                  <c:v>44896</c:v>
                </c:pt>
              </c:numCache>
            </c:numRef>
          </c:cat>
          <c:val>
            <c:numRef>
              <c:f>数据汇总!$B$46:$B$58</c:f>
              <c:numCache>
                <c:formatCode>General</c:formatCode>
                <c:ptCount val="13"/>
                <c:pt idx="0">
                  <c:v>45</c:v>
                </c:pt>
                <c:pt idx="1">
                  <c:v>32</c:v>
                </c:pt>
                <c:pt idx="2">
                  <c:v>17</c:v>
                </c:pt>
                <c:pt idx="3">
                  <c:v>37</c:v>
                </c:pt>
                <c:pt idx="4">
                  <c:v>36</c:v>
                </c:pt>
                <c:pt idx="5">
                  <c:v>18</c:v>
                </c:pt>
                <c:pt idx="6">
                  <c:v>31</c:v>
                </c:pt>
                <c:pt idx="7">
                  <c:v>34</c:v>
                </c:pt>
                <c:pt idx="8" formatCode="0">
                  <c:v>49</c:v>
                </c:pt>
                <c:pt idx="9">
                  <c:v>50</c:v>
                </c:pt>
                <c:pt idx="10">
                  <c:v>31</c:v>
                </c:pt>
                <c:pt idx="11">
                  <c:v>33</c:v>
                </c:pt>
                <c:pt idx="12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656B-443F-85A7-A149F7ABA9E1}"/>
            </c:ext>
          </c:extLst>
        </c:ser>
        <c:ser>
          <c:idx val="2"/>
          <c:order val="2"/>
          <c:tx>
            <c:strRef>
              <c:f>数据汇总!$D$1</c:f>
              <c:strCache>
                <c:ptCount val="1"/>
                <c:pt idx="0">
                  <c:v>退出基金数量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1645906495339812E-2"/>
                  <c:y val="-6.55267892574437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61-4F0E-B07A-926E3772874B}"/>
                </c:ext>
              </c:extLst>
            </c:dLbl>
            <c:dLbl>
              <c:idx val="1"/>
              <c:layout>
                <c:manualLayout>
                  <c:x val="-3.0176398780424305E-2"/>
                  <c:y val="-3.5212276184309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6A-48C1-8B3E-298DFFAB761F}"/>
                </c:ext>
              </c:extLst>
            </c:dLbl>
            <c:dLbl>
              <c:idx val="2"/>
              <c:layout>
                <c:manualLayout>
                  <c:x val="-6.664275341776253E-3"/>
                  <c:y val="-3.90015903184517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BD-496A-940A-D5CB3F3AE7FE}"/>
                </c:ext>
              </c:extLst>
            </c:dLbl>
            <c:dLbl>
              <c:idx val="3"/>
              <c:layout>
                <c:manualLayout>
                  <c:x val="-5.2219014504156856E-2"/>
                  <c:y val="1.78381216936742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E3-4E2E-917B-DF53D0B5089B}"/>
                </c:ext>
              </c:extLst>
            </c:dLbl>
            <c:dLbl>
              <c:idx val="4"/>
              <c:layout>
                <c:manualLayout>
                  <c:x val="-5.2219014504156856E-2"/>
                  <c:y val="1.40488075595325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6A-48C1-8B3E-298DFFAB761F}"/>
                </c:ext>
              </c:extLst>
            </c:dLbl>
            <c:dLbl>
              <c:idx val="5"/>
              <c:layout>
                <c:manualLayout>
                  <c:x val="-6.664275341776253E-3"/>
                  <c:y val="6.470179291249071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BD-496A-940A-D5CB3F3AE7FE}"/>
                </c:ext>
              </c:extLst>
            </c:dLbl>
            <c:dLbl>
              <c:idx val="6"/>
              <c:layout>
                <c:manualLayout>
                  <c:x val="-1.8420337061100387E-2"/>
                  <c:y val="-6.552678925744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E3-4E2E-917B-DF53D0B5089B}"/>
                </c:ext>
              </c:extLst>
            </c:dLbl>
            <c:dLbl>
              <c:idx val="7"/>
              <c:layout>
                <c:manualLayout>
                  <c:x val="-2.2119793806082946E-2"/>
                  <c:y val="-5.4158846855018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E3-4E2E-917B-DF53D0B5089B}"/>
                </c:ext>
              </c:extLst>
            </c:dLbl>
            <c:dLbl>
              <c:idx val="8"/>
              <c:layout>
                <c:manualLayout>
                  <c:x val="-3.5345363240322364E-2"/>
                  <c:y val="-4.65802185867350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56B-443F-85A7-A149F7ABA9E1}"/>
                </c:ext>
              </c:extLst>
            </c:dLbl>
            <c:dLbl>
              <c:idx val="9"/>
              <c:layout>
                <c:manualLayout>
                  <c:x val="-2.6528316950829346E-2"/>
                  <c:y val="-6.5526789257443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56B-443F-85A7-A149F7ABA9E1}"/>
                </c:ext>
              </c:extLst>
            </c:dLbl>
            <c:dLbl>
              <c:idx val="10"/>
              <c:layout>
                <c:manualLayout>
                  <c:x val="-3.6814870955237868E-2"/>
                  <c:y val="-4.897763111176228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BD-496A-940A-D5CB3F3AE7FE}"/>
                </c:ext>
              </c:extLst>
            </c:dLbl>
            <c:dLbl>
              <c:idx val="11"/>
              <c:layout>
                <c:manualLayout>
                  <c:x val="-4.1223394099984489E-2"/>
                  <c:y val="6.470179291249071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E3-4E2E-917B-DF53D0B5089B}"/>
                </c:ext>
              </c:extLst>
            </c:dLbl>
            <c:dLbl>
              <c:idx val="12"/>
              <c:layout>
                <c:manualLayout>
                  <c:x val="-1.2861895202115272E-2"/>
                  <c:y val="3.1479652576584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56B-443F-85A7-A149F7ABA9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200" b="0" i="0" u="none" strike="noStrike" kern="1200" baseline="0">
                    <a:solidFill>
                      <a:srgbClr val="00B0F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数据汇总!$A$46:$A$58</c:f>
              <c:numCache>
                <c:formatCode>yyyy/mm</c:formatCode>
                <c:ptCount val="13"/>
                <c:pt idx="0">
                  <c:v>44561</c:v>
                </c:pt>
                <c:pt idx="1">
                  <c:v>44592</c:v>
                </c:pt>
                <c:pt idx="2">
                  <c:v>44593</c:v>
                </c:pt>
                <c:pt idx="3">
                  <c:v>44621</c:v>
                </c:pt>
                <c:pt idx="4">
                  <c:v>44652</c:v>
                </c:pt>
                <c:pt idx="5">
                  <c:v>44682</c:v>
                </c:pt>
                <c:pt idx="6">
                  <c:v>44713</c:v>
                </c:pt>
                <c:pt idx="7">
                  <c:v>44743</c:v>
                </c:pt>
                <c:pt idx="8">
                  <c:v>44774</c:v>
                </c:pt>
                <c:pt idx="9">
                  <c:v>44805</c:v>
                </c:pt>
                <c:pt idx="10">
                  <c:v>44835</c:v>
                </c:pt>
                <c:pt idx="11">
                  <c:v>44866</c:v>
                </c:pt>
                <c:pt idx="12">
                  <c:v>44896</c:v>
                </c:pt>
              </c:numCache>
            </c:numRef>
          </c:cat>
          <c:val>
            <c:numRef>
              <c:f>数据汇总!$D$46:$D$58</c:f>
              <c:numCache>
                <c:formatCode>0</c:formatCode>
                <c:ptCount val="13"/>
                <c:pt idx="0">
                  <c:v>52</c:v>
                </c:pt>
                <c:pt idx="1">
                  <c:v>141</c:v>
                </c:pt>
                <c:pt idx="2" formatCode="General">
                  <c:v>21</c:v>
                </c:pt>
                <c:pt idx="3" formatCode="General">
                  <c:v>261</c:v>
                </c:pt>
                <c:pt idx="4" formatCode="General">
                  <c:v>248</c:v>
                </c:pt>
                <c:pt idx="5" formatCode="General">
                  <c:v>63</c:v>
                </c:pt>
                <c:pt idx="6" formatCode="General">
                  <c:v>95</c:v>
                </c:pt>
                <c:pt idx="7" formatCode="General">
                  <c:v>174</c:v>
                </c:pt>
                <c:pt idx="8">
                  <c:v>131</c:v>
                </c:pt>
                <c:pt idx="9" formatCode="General">
                  <c:v>208</c:v>
                </c:pt>
                <c:pt idx="10" formatCode="General">
                  <c:v>56</c:v>
                </c:pt>
                <c:pt idx="11" formatCode="General">
                  <c:v>14</c:v>
                </c:pt>
                <c:pt idx="12" formatCode="General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656B-443F-85A7-A149F7ABA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4309336"/>
        <c:axId val="754306056"/>
      </c:lineChart>
      <c:catAx>
        <c:axId val="751323792"/>
        <c:scaling>
          <c:orientation val="minMax"/>
        </c:scaling>
        <c:delete val="0"/>
        <c:axPos val="b"/>
        <c:numFmt formatCode="yyyy/mm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751325104"/>
        <c:crosses val="autoZero"/>
        <c:auto val="0"/>
        <c:lblAlgn val="ctr"/>
        <c:lblOffset val="100"/>
        <c:noMultiLvlLbl val="0"/>
      </c:catAx>
      <c:valAx>
        <c:axId val="751325104"/>
        <c:scaling>
          <c:orientation val="minMax"/>
          <c:max val="1100"/>
          <c:min val="0"/>
        </c:scaling>
        <c:delete val="0"/>
        <c:axPos val="l"/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751323792"/>
        <c:crosses val="autoZero"/>
        <c:crossBetween val="between"/>
      </c:valAx>
      <c:dateAx>
        <c:axId val="754309336"/>
        <c:scaling>
          <c:orientation val="minMax"/>
        </c:scaling>
        <c:delete val="1"/>
        <c:axPos val="b"/>
        <c:numFmt formatCode="yyyy/mm" sourceLinked="1"/>
        <c:majorTickMark val="out"/>
        <c:minorTickMark val="none"/>
        <c:tickLblPos val="nextTo"/>
        <c:crossAx val="754306056"/>
        <c:crosses val="autoZero"/>
        <c:auto val="1"/>
        <c:lblOffset val="100"/>
        <c:baseTimeUnit val="days"/>
        <c:majorUnit val="1"/>
        <c:majorTimeUnit val="days"/>
        <c:minorUnit val="1"/>
        <c:minorTimeUnit val="days"/>
      </c:dateAx>
      <c:valAx>
        <c:axId val="754306056"/>
        <c:scaling>
          <c:orientation val="minMax"/>
          <c:max val="28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754309336"/>
        <c:crosses val="max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17942932188582966"/>
          <c:y val="9.3687957440333217E-2"/>
          <c:w val="0.63895377019931499"/>
          <c:h val="0.1268100233532470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20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r>
              <a:rPr lang="en-US" dirty="0"/>
              <a:t>2021</a:t>
            </a:r>
            <a:r>
              <a:rPr lang="zh-CN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dirty="0"/>
              <a:t>-2022</a:t>
            </a:r>
            <a:r>
              <a:rPr lang="zh-CN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zh-CN" dirty="0"/>
              <a:t>其他退出事件统计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2718992842181102E-2"/>
          <c:y val="9.2742242173720596E-2"/>
          <c:w val="0.93099071009952905"/>
          <c:h val="0.70349627590712505"/>
        </c:manualLayout>
      </c:layout>
      <c:lineChart>
        <c:grouping val="standar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M&amp;A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549054246577489E-2"/>
                  <c:y val="-5.4996711023462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62-4575-86AE-16794C089A6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62-4575-86AE-16794C089A6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62-4575-86AE-16794C089A6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62-4575-86AE-16794C089A6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62-4575-86AE-16794C089A6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62-4575-86AE-16794C089A6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62-4575-86AE-16794C089A6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62-4575-86AE-16794C089A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62-4575-86AE-16794C089A6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62-4575-86AE-16794C089A6C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62-4575-86AE-16794C089A6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662-4575-86AE-16794C089A6C}"/>
                </c:ext>
              </c:extLst>
            </c:dLbl>
            <c:dLbl>
              <c:idx val="12"/>
              <c:layout>
                <c:manualLayout>
                  <c:x val="-2.9618721924162777E-3"/>
                  <c:y val="-2.2877771452864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62-4575-86AE-16794C089A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Sheet6!$A$20:$A$32</c:f>
              <c:numCache>
                <c:formatCode>yyyy/mm</c:formatCode>
                <c:ptCount val="13"/>
                <c:pt idx="0">
                  <c:v>44561</c:v>
                </c:pt>
                <c:pt idx="1">
                  <c:v>44592</c:v>
                </c:pt>
                <c:pt idx="2">
                  <c:v>44593</c:v>
                </c:pt>
                <c:pt idx="3">
                  <c:v>44621</c:v>
                </c:pt>
                <c:pt idx="4">
                  <c:v>44652</c:v>
                </c:pt>
                <c:pt idx="5">
                  <c:v>44682</c:v>
                </c:pt>
                <c:pt idx="6">
                  <c:v>44713</c:v>
                </c:pt>
                <c:pt idx="7">
                  <c:v>44743</c:v>
                </c:pt>
                <c:pt idx="8">
                  <c:v>44774</c:v>
                </c:pt>
                <c:pt idx="9">
                  <c:v>44805</c:v>
                </c:pt>
                <c:pt idx="10">
                  <c:v>44835</c:v>
                </c:pt>
                <c:pt idx="11">
                  <c:v>44866</c:v>
                </c:pt>
                <c:pt idx="12">
                  <c:v>44896</c:v>
                </c:pt>
              </c:numCache>
            </c:numRef>
          </c:cat>
          <c:val>
            <c:numRef>
              <c:f>Sheet6!$B$20:$B$32</c:f>
              <c:numCache>
                <c:formatCode>General</c:formatCode>
                <c:ptCount val="13"/>
                <c:pt idx="0">
                  <c:v>19</c:v>
                </c:pt>
                <c:pt idx="1">
                  <c:v>36</c:v>
                </c:pt>
                <c:pt idx="2">
                  <c:v>11</c:v>
                </c:pt>
                <c:pt idx="3">
                  <c:v>27</c:v>
                </c:pt>
                <c:pt idx="4">
                  <c:v>8</c:v>
                </c:pt>
                <c:pt idx="5">
                  <c:v>2</c:v>
                </c:pt>
                <c:pt idx="6">
                  <c:v>7</c:v>
                </c:pt>
                <c:pt idx="7">
                  <c:v>9</c:v>
                </c:pt>
                <c:pt idx="8">
                  <c:v>15</c:v>
                </c:pt>
                <c:pt idx="9">
                  <c:v>29</c:v>
                </c:pt>
                <c:pt idx="10">
                  <c:v>13</c:v>
                </c:pt>
                <c:pt idx="11">
                  <c:v>12</c:v>
                </c:pt>
                <c:pt idx="1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662-4575-86AE-16794C089A6C}"/>
            </c:ext>
          </c:extLst>
        </c:ser>
        <c:ser>
          <c:idx val="1"/>
          <c:order val="1"/>
          <c:tx>
            <c:strRef>
              <c:f>Sheet6!$C$1</c:f>
              <c:strCache>
                <c:ptCount val="1"/>
                <c:pt idx="0">
                  <c:v>股权转让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662-4575-86AE-16794C089A6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662-4575-86AE-16794C089A6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662-4575-86AE-16794C089A6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662-4575-86AE-16794C089A6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662-4575-86AE-16794C089A6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662-4575-86AE-16794C089A6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662-4575-86AE-16794C089A6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662-4575-86AE-16794C089A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662-4575-86AE-16794C089A6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662-4575-86AE-16794C089A6C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662-4575-86AE-16794C089A6C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662-4575-86AE-16794C089A6C}"/>
                </c:ext>
              </c:extLst>
            </c:dLbl>
            <c:dLbl>
              <c:idx val="12"/>
              <c:layout>
                <c:manualLayout>
                  <c:x val="-4.1096559715483021E-3"/>
                  <c:y val="2.06154140536367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662-4575-86AE-16794C089A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Sheet6!$A$20:$A$32</c:f>
              <c:numCache>
                <c:formatCode>yyyy/mm</c:formatCode>
                <c:ptCount val="13"/>
                <c:pt idx="0">
                  <c:v>44561</c:v>
                </c:pt>
                <c:pt idx="1">
                  <c:v>44592</c:v>
                </c:pt>
                <c:pt idx="2">
                  <c:v>44593</c:v>
                </c:pt>
                <c:pt idx="3">
                  <c:v>44621</c:v>
                </c:pt>
                <c:pt idx="4">
                  <c:v>44652</c:v>
                </c:pt>
                <c:pt idx="5">
                  <c:v>44682</c:v>
                </c:pt>
                <c:pt idx="6">
                  <c:v>44713</c:v>
                </c:pt>
                <c:pt idx="7">
                  <c:v>44743</c:v>
                </c:pt>
                <c:pt idx="8">
                  <c:v>44774</c:v>
                </c:pt>
                <c:pt idx="9">
                  <c:v>44805</c:v>
                </c:pt>
                <c:pt idx="10">
                  <c:v>44835</c:v>
                </c:pt>
                <c:pt idx="11">
                  <c:v>44866</c:v>
                </c:pt>
                <c:pt idx="12">
                  <c:v>44896</c:v>
                </c:pt>
              </c:numCache>
            </c:numRef>
          </c:cat>
          <c:val>
            <c:numRef>
              <c:f>Sheet6!$C$20:$C$32</c:f>
              <c:numCache>
                <c:formatCode>General</c:formatCode>
                <c:ptCount val="13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12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  <c:pt idx="7">
                  <c:v>0</c:v>
                </c:pt>
                <c:pt idx="8">
                  <c:v>6</c:v>
                </c:pt>
                <c:pt idx="9">
                  <c:v>6</c:v>
                </c:pt>
                <c:pt idx="10">
                  <c:v>3</c:v>
                </c:pt>
                <c:pt idx="11">
                  <c:v>5</c:v>
                </c:pt>
                <c:pt idx="12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B662-4575-86AE-16794C089A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580304"/>
        <c:axId val="106582384"/>
      </c:lineChart>
      <c:dateAx>
        <c:axId val="106580304"/>
        <c:scaling>
          <c:orientation val="minMax"/>
        </c:scaling>
        <c:delete val="0"/>
        <c:axPos val="b"/>
        <c:numFmt formatCode="yyyy/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106582384"/>
        <c:crosses val="autoZero"/>
        <c:auto val="1"/>
        <c:lblOffset val="100"/>
        <c:baseTimeUnit val="months"/>
      </c:dateAx>
      <c:valAx>
        <c:axId val="10658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10658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760242859526704"/>
          <c:y val="7.4617562922878494E-2"/>
          <c:w val="0.24683759972539801"/>
          <c:h val="7.08760461546080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10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r>
              <a:rPr lang="en-US" dirty="0"/>
              <a:t>2021.12-2022.12</a:t>
            </a:r>
            <a:r>
              <a:rPr lang="zh-CN" dirty="0"/>
              <a:t>新三板新挂牌及摘牌情况</a:t>
            </a:r>
          </a:p>
        </c:rich>
      </c:tx>
      <c:layout>
        <c:manualLayout>
          <c:xMode val="edge"/>
          <c:yMode val="edge"/>
          <c:x val="0.32782348668069"/>
          <c:y val="4.934211804344130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1.1200415435288077E-3"/>
          <c:y val="4.0045704274083466E-2"/>
          <c:w val="0.999624357811146"/>
          <c:h val="0.87707201404380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'2017年9月摘牌公司情况一览'!$J$1</c:f>
              <c:strCache>
                <c:ptCount val="1"/>
                <c:pt idx="0">
                  <c:v>挂牌家数</c:v>
                </c:pt>
              </c:strCache>
            </c:strRef>
          </c:tx>
          <c:spPr>
            <a:solidFill>
              <a:srgbClr val="0070C0">
                <a:alpha val="70000"/>
              </a:srgbClr>
            </a:solidFill>
            <a:ln>
              <a:solidFill>
                <a:srgbClr val="3786BE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44896</c:v>
                </c:pt>
                <c:pt idx="1">
                  <c:v>44866</c:v>
                </c:pt>
                <c:pt idx="2">
                  <c:v>44835</c:v>
                </c:pt>
                <c:pt idx="3">
                  <c:v>44805</c:v>
                </c:pt>
                <c:pt idx="4">
                  <c:v>44774</c:v>
                </c:pt>
                <c:pt idx="5">
                  <c:v>44743</c:v>
                </c:pt>
                <c:pt idx="6">
                  <c:v>44713</c:v>
                </c:pt>
                <c:pt idx="7">
                  <c:v>44682</c:v>
                </c:pt>
                <c:pt idx="8">
                  <c:v>44652</c:v>
                </c:pt>
                <c:pt idx="9">
                  <c:v>44621</c:v>
                </c:pt>
                <c:pt idx="10">
                  <c:v>44593</c:v>
                </c:pt>
                <c:pt idx="11">
                  <c:v>44592</c:v>
                </c:pt>
                <c:pt idx="12">
                  <c:v>44561</c:v>
                </c:pt>
              </c:numCache>
            </c:numRef>
          </c:cat>
          <c:val>
            <c:numRef>
              <c:f>'2017年9月摘牌公司情况一览'!$J$2:$J$14</c:f>
              <c:numCache>
                <c:formatCode>General</c:formatCode>
                <c:ptCount val="13"/>
                <c:pt idx="0">
                  <c:v>37</c:v>
                </c:pt>
                <c:pt idx="1">
                  <c:v>27</c:v>
                </c:pt>
                <c:pt idx="2">
                  <c:v>8</c:v>
                </c:pt>
                <c:pt idx="3">
                  <c:v>52</c:v>
                </c:pt>
                <c:pt idx="4">
                  <c:v>45</c:v>
                </c:pt>
                <c:pt idx="5">
                  <c:v>22</c:v>
                </c:pt>
                <c:pt idx="6">
                  <c:v>31</c:v>
                </c:pt>
                <c:pt idx="7">
                  <c:v>16</c:v>
                </c:pt>
                <c:pt idx="8">
                  <c:v>8</c:v>
                </c:pt>
                <c:pt idx="9">
                  <c:v>9</c:v>
                </c:pt>
                <c:pt idx="10">
                  <c:v>4</c:v>
                </c:pt>
                <c:pt idx="11">
                  <c:v>14</c:v>
                </c:pt>
                <c:pt idx="1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49-44B0-B5FE-825783833D81}"/>
            </c:ext>
          </c:extLst>
        </c:ser>
        <c:ser>
          <c:idx val="1"/>
          <c:order val="1"/>
          <c:tx>
            <c:strRef>
              <c:f>'2017年9月摘牌公司情况一览'!$K$1</c:f>
              <c:strCache>
                <c:ptCount val="1"/>
                <c:pt idx="0">
                  <c:v>摘牌家数</c:v>
                </c:pt>
              </c:strCache>
            </c:strRef>
          </c:tx>
          <c:spPr>
            <a:solidFill>
              <a:srgbClr val="FF0000">
                <a:alpha val="70000"/>
              </a:srgbClr>
            </a:solidFill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 algn="ctr">
                  <a:defRPr lang="zh-CN"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'2017年9月摘牌公司情况一览'!$I$2:$I$14</c:f>
              <c:numCache>
                <c:formatCode>yyyy/m</c:formatCode>
                <c:ptCount val="13"/>
                <c:pt idx="0">
                  <c:v>44896</c:v>
                </c:pt>
                <c:pt idx="1">
                  <c:v>44866</c:v>
                </c:pt>
                <c:pt idx="2">
                  <c:v>44835</c:v>
                </c:pt>
                <c:pt idx="3">
                  <c:v>44805</c:v>
                </c:pt>
                <c:pt idx="4">
                  <c:v>44774</c:v>
                </c:pt>
                <c:pt idx="5">
                  <c:v>44743</c:v>
                </c:pt>
                <c:pt idx="6">
                  <c:v>44713</c:v>
                </c:pt>
                <c:pt idx="7">
                  <c:v>44682</c:v>
                </c:pt>
                <c:pt idx="8">
                  <c:v>44652</c:v>
                </c:pt>
                <c:pt idx="9">
                  <c:v>44621</c:v>
                </c:pt>
                <c:pt idx="10">
                  <c:v>44593</c:v>
                </c:pt>
                <c:pt idx="11">
                  <c:v>44592</c:v>
                </c:pt>
                <c:pt idx="12">
                  <c:v>44561</c:v>
                </c:pt>
              </c:numCache>
            </c:numRef>
          </c:cat>
          <c:val>
            <c:numRef>
              <c:f>'2017年9月摘牌公司情况一览'!$K$2:$K$14</c:f>
              <c:numCache>
                <c:formatCode>General</c:formatCode>
                <c:ptCount val="13"/>
                <c:pt idx="0">
                  <c:v>-65</c:v>
                </c:pt>
                <c:pt idx="1">
                  <c:v>-71</c:v>
                </c:pt>
                <c:pt idx="2">
                  <c:v>-7</c:v>
                </c:pt>
                <c:pt idx="3">
                  <c:v>-129</c:v>
                </c:pt>
                <c:pt idx="4">
                  <c:v>-36</c:v>
                </c:pt>
                <c:pt idx="5">
                  <c:v>-31</c:v>
                </c:pt>
                <c:pt idx="6">
                  <c:v>-20</c:v>
                </c:pt>
                <c:pt idx="7">
                  <c:v>-66</c:v>
                </c:pt>
                <c:pt idx="8">
                  <c:v>-78</c:v>
                </c:pt>
                <c:pt idx="9">
                  <c:v>-63</c:v>
                </c:pt>
                <c:pt idx="10">
                  <c:v>-28</c:v>
                </c:pt>
                <c:pt idx="11">
                  <c:v>-31</c:v>
                </c:pt>
                <c:pt idx="12">
                  <c:v>-52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49-44B0-B5FE-825783833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7"/>
        <c:overlap val="100"/>
        <c:axId val="1277029968"/>
        <c:axId val="1277032920"/>
      </c:barChart>
      <c:dateAx>
        <c:axId val="1277029968"/>
        <c:scaling>
          <c:orientation val="minMax"/>
        </c:scaling>
        <c:delete val="0"/>
        <c:axPos val="b"/>
        <c:numFmt formatCode="yyyy/m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defRPr>
            </a:pPr>
            <a:endParaRPr lang="zh-CN"/>
          </a:p>
        </c:txPr>
        <c:crossAx val="1277032920"/>
        <c:crossesAt val="0"/>
        <c:auto val="1"/>
        <c:lblOffset val="100"/>
        <c:baseTimeUnit val="months"/>
      </c:dateAx>
      <c:valAx>
        <c:axId val="1277032920"/>
        <c:scaling>
          <c:orientation val="minMax"/>
          <c:max val="100"/>
          <c:min val="-250"/>
        </c:scaling>
        <c:delete val="1"/>
        <c:axPos val="l"/>
        <c:numFmt formatCode="General" sourceLinked="1"/>
        <c:majorTickMark val="none"/>
        <c:minorTickMark val="none"/>
        <c:tickLblPos val="nextTo"/>
        <c:crossAx val="127702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377859399661"/>
          <c:y val="0.75109487879366399"/>
          <c:w val="0.26355055555555601"/>
          <c:h val="6.961944444444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defRPr>
          </a:pPr>
          <a:endParaRPr lang="zh-CN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050">
          <a:latin typeface="微软雅黑" panose="020B0503020204020204" pitchFamily="34" charset="-122"/>
          <a:ea typeface="微软雅黑" panose="020B0503020204020204" pitchFamily="34" charset="-122"/>
          <a:sym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680" b="1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r>
              <a:rPr lang="en-US" sz="1400" dirty="0"/>
              <a:t>2022/12/31</a:t>
            </a:r>
            <a:r>
              <a:rPr lang="zh-CN" sz="1400" dirty="0"/>
              <a:t>北市市值前十</a:t>
            </a:r>
            <a:r>
              <a:rPr lang="zh-CN" altLang="en-US" sz="1400" dirty="0"/>
              <a:t>（亿元）</a:t>
            </a:r>
            <a:endParaRPr lang="zh-CN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680" b="1" i="0" u="none" strike="noStrike" kern="1200" baseline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1.6164584864070537E-2"/>
          <c:y val="0.13561972782736362"/>
          <c:w val="0.96767083027185896"/>
          <c:h val="0.72754476637316712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E46C0A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6E4-460E-A431-09F01360D1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tx2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北证A股!$G$2:$G$11</c:f>
              <c:strCache>
                <c:ptCount val="10"/>
                <c:pt idx="0">
                  <c:v>贝特瑞</c:v>
                </c:pt>
                <c:pt idx="1">
                  <c:v>吉林碳谷</c:v>
                </c:pt>
                <c:pt idx="2">
                  <c:v>连城数控</c:v>
                </c:pt>
                <c:pt idx="3">
                  <c:v>颖泰生物</c:v>
                </c:pt>
                <c:pt idx="4">
                  <c:v>硅烷科技</c:v>
                </c:pt>
                <c:pt idx="5">
                  <c:v>森萱医药</c:v>
                </c:pt>
                <c:pt idx="6">
                  <c:v>诺思兰德</c:v>
                </c:pt>
                <c:pt idx="7">
                  <c:v>同力股份</c:v>
                </c:pt>
                <c:pt idx="8">
                  <c:v>富士达</c:v>
                </c:pt>
                <c:pt idx="9">
                  <c:v>长虹能源</c:v>
                </c:pt>
              </c:strCache>
            </c:strRef>
          </c:cat>
          <c:val>
            <c:numRef>
              <c:f>北证A股!$H$2:$H$11</c:f>
              <c:numCache>
                <c:formatCode>#,##0.00</c:formatCode>
                <c:ptCount val="10"/>
                <c:pt idx="0">
                  <c:v>303.0994</c:v>
                </c:pt>
                <c:pt idx="1">
                  <c:v>150.33260000000001</c:v>
                </c:pt>
                <c:pt idx="2">
                  <c:v>120.9061</c:v>
                </c:pt>
                <c:pt idx="3">
                  <c:v>64.844800000000006</c:v>
                </c:pt>
                <c:pt idx="4">
                  <c:v>44.283799999999999</c:v>
                </c:pt>
                <c:pt idx="5">
                  <c:v>38.337299999999999</c:v>
                </c:pt>
                <c:pt idx="6">
                  <c:v>37.497999999999998</c:v>
                </c:pt>
                <c:pt idx="7">
                  <c:v>32.038800000000002</c:v>
                </c:pt>
                <c:pt idx="8">
                  <c:v>30.261800000000001</c:v>
                </c:pt>
                <c:pt idx="9">
                  <c:v>29.743099999999998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E4-460E-A431-09F01360D1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43190255"/>
        <c:axId val="1643173615"/>
      </c:barChart>
      <c:catAx>
        <c:axId val="164319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643173615"/>
        <c:crosses val="autoZero"/>
        <c:auto val="1"/>
        <c:lblAlgn val="ctr"/>
        <c:lblOffset val="100"/>
        <c:noMultiLvlLbl val="0"/>
      </c:catAx>
      <c:valAx>
        <c:axId val="1643173615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643190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 sz="140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36kr.com/project/1679715689140999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36kr.com/project/1998359816429697" TargetMode="External"/><Relationship Id="rId4" Type="http://schemas.openxmlformats.org/officeDocument/2006/relationships/hyperlink" Target="https://36kr.com/project/1713107281537540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 </a:t>
            </a:r>
            <a:r>
              <a:rPr lang="en-US" altLang="zh-CN" dirty="0"/>
              <a:t>204 693.67</a:t>
            </a:r>
          </a:p>
          <a:p>
            <a:r>
              <a:rPr lang="en-US" altLang="zh-CN" dirty="0"/>
              <a:t>10</a:t>
            </a:r>
            <a:r>
              <a:rPr lang="zh-CN" altLang="en-US" dirty="0"/>
              <a:t>月 </a:t>
            </a:r>
            <a:r>
              <a:rPr lang="en-US" altLang="zh-CN" dirty="0"/>
              <a:t>243 1187.55</a:t>
            </a:r>
          </a:p>
          <a:p>
            <a:r>
              <a:rPr lang="en-US" altLang="zh-CN" dirty="0"/>
              <a:t>11</a:t>
            </a:r>
            <a:r>
              <a:rPr lang="zh-CN" altLang="en-US" dirty="0"/>
              <a:t>月 </a:t>
            </a:r>
            <a:r>
              <a:rPr lang="en-US" altLang="zh-CN" dirty="0"/>
              <a:t>209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675.93 </a:t>
            </a:r>
          </a:p>
          <a:p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12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月 </a:t>
            </a:r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354 1332.22 </a:t>
            </a:r>
          </a:p>
        </p:txBody>
      </p:sp>
    </p:spTree>
    <p:extLst>
      <p:ext uri="{BB962C8B-B14F-4D97-AF65-F5344CB8AC3E}">
        <p14:creationId xmlns:p14="http://schemas.microsoft.com/office/powerpoint/2010/main" val="3535376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1.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中国神华</a:t>
            </a:r>
            <a:r>
              <a:rPr lang="zh-CN" altLang="en-US" b="0" i="0" dirty="0">
                <a:solidFill>
                  <a:srgbClr val="4E4E4E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收购锦界能源</a:t>
            </a:r>
            <a:r>
              <a:rPr lang="en-US" altLang="zh-CN" b="0" i="0" dirty="0">
                <a:solidFill>
                  <a:srgbClr val="4E4E4E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30%</a:t>
            </a:r>
            <a:r>
              <a:rPr lang="zh-CN" altLang="en-US" b="0" i="0" dirty="0">
                <a:solidFill>
                  <a:srgbClr val="4E4E4E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股权</a:t>
            </a:r>
            <a:r>
              <a:rPr lang="en-US" altLang="zh-CN" b="0" i="0" dirty="0">
                <a:solidFill>
                  <a:srgbClr val="4E4E4E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b="0" i="0" dirty="0">
                <a:solidFill>
                  <a:srgbClr val="4E4E4E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煤、电权益产能增加</a:t>
            </a:r>
            <a:r>
              <a:rPr lang="en-US" altLang="zh-CN" b="0" i="0" dirty="0">
                <a:solidFill>
                  <a:srgbClr val="4E4E4E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b="0" i="0" dirty="0">
                <a:solidFill>
                  <a:srgbClr val="4E4E4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交易完成后，公司对锦界能源的持股比例由</a:t>
            </a:r>
            <a:r>
              <a:rPr lang="en-US" altLang="zh-CN" b="0" i="0" dirty="0">
                <a:solidFill>
                  <a:srgbClr val="4E4E4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70%</a:t>
            </a:r>
            <a:r>
              <a:rPr lang="zh-CN" altLang="en-US" b="0" i="0" dirty="0">
                <a:solidFill>
                  <a:srgbClr val="4E4E4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增至</a:t>
            </a:r>
            <a:r>
              <a:rPr lang="en-US" altLang="zh-CN" b="0" i="0" dirty="0">
                <a:solidFill>
                  <a:srgbClr val="4E4E4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100%</a:t>
            </a:r>
            <a:r>
              <a:rPr lang="zh-CN" altLang="en-US" b="0" i="0" dirty="0">
                <a:solidFill>
                  <a:srgbClr val="4E4E4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b="0" i="0" dirty="0">
              <a:solidFill>
                <a:srgbClr val="4E4E4E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l"/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2.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三安光电</a:t>
            </a: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69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亿元增资湖北三安，用于</a:t>
            </a: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Mini/Micro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显示产业化项目</a:t>
            </a:r>
            <a:endParaRPr lang="en-US" altLang="zh-CN" sz="1200" b="0" i="0" kern="1200" dirty="0">
              <a:solidFill>
                <a:srgbClr val="3031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algn="l"/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铜陵有色收购中铁建铜冠</a:t>
            </a: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70%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股权，交易前，标的公司主要为公司提供铜精矿等矿石原材料，存在关联交易</a:t>
            </a: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;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本次交易后，标的公司将成为公司控股子公司。</a:t>
            </a:r>
            <a:b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以部分债权向中铝新材料增资</a:t>
            </a: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64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亿元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北汽新能源持续亏损，北汽蓝谷大手笔“输血”</a:t>
            </a: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55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亿元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b="0" i="0" kern="1200" dirty="0">
              <a:solidFill>
                <a:srgbClr val="3031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相较上月：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长虹能源</a:t>
            </a:r>
            <a:r>
              <a:rPr lang="en-US" altLang="zh-CN" dirty="0"/>
              <a:t>8-&gt;10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同力股份，富士达重回前</a:t>
            </a:r>
            <a:r>
              <a:rPr lang="en-US" altLang="zh-CN" dirty="0"/>
              <a:t>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华岭股份，海泰新能落榜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1.</a:t>
            </a:r>
            <a:r>
              <a:rPr lang="zh-CN" altLang="en-US" dirty="0"/>
              <a:t>宣泰医药：熊去氧胆酸概念，仿制药和</a:t>
            </a:r>
            <a:r>
              <a:rPr lang="en-US" altLang="zh-CN" dirty="0"/>
              <a:t>CRO</a:t>
            </a:r>
            <a:r>
              <a:rPr lang="zh-CN" altLang="en-US" dirty="0"/>
              <a:t>服务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2.</a:t>
            </a:r>
            <a:r>
              <a:rPr lang="zh-CN" altLang="en-US" dirty="0"/>
              <a:t>海优新材：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system-ui"/>
              </a:rPr>
              <a:t>光伏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system-ui"/>
              </a:rPr>
              <a:t>POE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system-ui"/>
              </a:rPr>
              <a:t>胶膜概念</a:t>
            </a:r>
            <a:endParaRPr lang="en-US" altLang="zh-CN" b="0" i="0" dirty="0">
              <a:solidFill>
                <a:srgbClr val="222222"/>
              </a:solidFill>
              <a:effectLst/>
              <a:latin typeface="system-u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3.</a:t>
            </a:r>
            <a:r>
              <a:rPr lang="zh-CN" altLang="en-US" dirty="0"/>
              <a:t>卓然股份：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石化、炼油、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PDH </a:t>
            </a:r>
            <a:r>
              <a:rPr lang="zh-CN" alt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总包 烯烃风口，中德合作</a:t>
            </a:r>
            <a:endParaRPr lang="en-US" altLang="zh-CN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4.</a:t>
            </a:r>
            <a:r>
              <a:rPr lang="zh-CN" altLang="en-US" dirty="0"/>
              <a:t>佳华科技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  <a:sym typeface="+mn-ea"/>
              </a:rPr>
              <a:t>：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数据确权概念</a:t>
            </a:r>
            <a:endParaRPr lang="en-US" altLang="zh-CN" sz="1200" b="0" i="0" kern="1200" dirty="0">
              <a:solidFill>
                <a:srgbClr val="3031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昊海生科：医美概念</a:t>
            </a:r>
            <a:endParaRPr lang="en-US" altLang="zh-CN" sz="1200" b="0" i="0" kern="1200" dirty="0">
              <a:solidFill>
                <a:srgbClr val="3031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1.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热景生物</a:t>
            </a:r>
            <a:r>
              <a:rPr lang="zh-CN" altLang="en-US" dirty="0"/>
              <a:t>：新冠检测概念</a:t>
            </a:r>
            <a:endParaRPr lang="en-US" altLang="zh-CN" b="0" i="0" dirty="0"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2.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*ST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泽达</a:t>
            </a:r>
            <a:r>
              <a:rPr lang="zh-CN" altLang="en-US" dirty="0"/>
              <a:t>：</a:t>
            </a:r>
            <a:r>
              <a:rPr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欺诈发行和持续财务造假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3.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康希诺</a:t>
            </a:r>
            <a:r>
              <a:rPr lang="zh-CN" altLang="en-US" sz="1200" b="0" kern="12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新冠疫苗</a:t>
            </a:r>
            <a:endParaRPr lang="en-US" altLang="zh-CN" b="0" i="0" dirty="0">
              <a:solidFill>
                <a:srgbClr val="3031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4.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东方生物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3031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抗原检测</a:t>
            </a:r>
            <a:endParaRPr lang="en-US" altLang="zh-CN" b="0" i="0" dirty="0">
              <a:solidFill>
                <a:srgbClr val="303133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5.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近岸蛋白</a:t>
            </a:r>
            <a:r>
              <a:rPr lang="zh-CN" altLang="en-US" dirty="0"/>
              <a:t>：新冠检测概念</a:t>
            </a:r>
            <a:endParaRPr lang="en-US" altLang="zh-CN" b="0" i="0" dirty="0"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 </a:t>
            </a:r>
            <a:r>
              <a:rPr lang="en-US" altLang="zh-CN" dirty="0"/>
              <a:t>366 158.48</a:t>
            </a:r>
          </a:p>
          <a:p>
            <a:r>
              <a:rPr lang="en-US" altLang="zh-CN" dirty="0"/>
              <a:t>10</a:t>
            </a:r>
            <a:r>
              <a:rPr lang="zh-CN" altLang="en-US" dirty="0"/>
              <a:t>月 </a:t>
            </a:r>
            <a:r>
              <a:rPr lang="en-US" altLang="zh-CN" dirty="0"/>
              <a:t>312 227.95</a:t>
            </a:r>
          </a:p>
          <a:p>
            <a:r>
              <a:rPr lang="en-US" altLang="zh-CN" dirty="0"/>
              <a:t>11</a:t>
            </a:r>
            <a:r>
              <a:rPr lang="zh-CN" altLang="en-US" dirty="0"/>
              <a:t>月 </a:t>
            </a:r>
            <a:r>
              <a:rPr lang="en-US" altLang="zh-CN" dirty="0"/>
              <a:t>338 447.87</a:t>
            </a:r>
          </a:p>
          <a:p>
            <a:r>
              <a:rPr lang="en-US" altLang="zh-CN" dirty="0"/>
              <a:t>12</a:t>
            </a:r>
            <a:r>
              <a:rPr lang="zh-CN" altLang="en-US" dirty="0"/>
              <a:t>月 </a:t>
            </a:r>
            <a:r>
              <a:rPr lang="en-US" altLang="zh-CN" dirty="0"/>
              <a:t>389 22.62</a:t>
            </a:r>
          </a:p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/>
              <a:t>月 </a:t>
            </a:r>
            <a:r>
              <a:rPr lang="en-US" altLang="zh-CN" dirty="0"/>
              <a:t>366 158.48</a:t>
            </a:r>
          </a:p>
          <a:p>
            <a:r>
              <a:rPr lang="en-US" altLang="zh-CN" dirty="0"/>
              <a:t>10</a:t>
            </a:r>
            <a:r>
              <a:rPr lang="zh-CN" altLang="en-US" dirty="0"/>
              <a:t>月 </a:t>
            </a:r>
            <a:r>
              <a:rPr lang="en-US" altLang="zh-CN" dirty="0"/>
              <a:t>312 227.95</a:t>
            </a:r>
          </a:p>
          <a:p>
            <a:r>
              <a:rPr lang="en-US" altLang="zh-CN" dirty="0"/>
              <a:t>11</a:t>
            </a:r>
            <a:r>
              <a:rPr lang="zh-CN" altLang="en-US" dirty="0"/>
              <a:t>月 </a:t>
            </a:r>
            <a:r>
              <a:rPr lang="en-US" altLang="zh-CN" dirty="0"/>
              <a:t>338 447.87</a:t>
            </a:r>
          </a:p>
          <a:p>
            <a:r>
              <a:rPr lang="en-US" altLang="zh-CN" dirty="0"/>
              <a:t>12</a:t>
            </a:r>
            <a:r>
              <a:rPr lang="zh-CN" altLang="en-US" dirty="0"/>
              <a:t>月 </a:t>
            </a:r>
            <a:r>
              <a:rPr lang="en-US" altLang="zh-CN" dirty="0"/>
              <a:t>389 22.62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230.59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307.25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 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112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272.67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亿元</a:t>
            </a:r>
            <a:endParaRPr lang="en-US" altLang="zh-CN" sz="1800" b="0" i="0" u="none" strike="noStrike" dirty="0">
              <a:solidFill>
                <a:srgbClr val="000000"/>
              </a:solidFill>
              <a:effectLst/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0" i="0" u="none" strike="noStrike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12</a:t>
            </a:r>
            <a:r>
              <a:rPr lang="zh-CN" altLang="en-US" sz="1800" b="0" i="0" u="none" strike="noStrike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月 </a:t>
            </a:r>
            <a:r>
              <a:rPr lang="en-US" altLang="zh-CN" sz="1800" b="0" i="0" u="none" strike="noStrike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146</a:t>
            </a:r>
            <a:r>
              <a:rPr lang="zh-CN" altLang="en-US" sz="1800" b="0" i="0" u="none" strike="noStrike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起 </a:t>
            </a:r>
            <a:r>
              <a:rPr lang="en-US" altLang="zh-CN" sz="1800" b="0" i="0" u="none" strike="noStrike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237.51</a:t>
            </a:r>
            <a:r>
              <a:rPr lang="zh-CN" altLang="en-US" sz="1800" b="0" i="0" u="none" strike="noStrike" kern="120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亿元</a:t>
            </a:r>
            <a:endParaRPr lang="en-US" altLang="zh-CN" sz="1800" b="0" i="0" u="none" strike="noStrike" kern="1200" dirty="0">
              <a:solidFill>
                <a:srgbClr val="000000"/>
              </a:solidFill>
              <a:effectLst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</a:rPr>
              <a:t>作为蚂蚁集团业务整改的一部分，蚂蚁消金的增资进展备受市场关注。蚂蚁集团、杭金数科（杭州金投数字科技集团）、</a:t>
            </a:r>
            <a:r>
              <a:rPr lang="zh-CN" altLang="en-US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舜宇光学</a:t>
            </a:r>
            <a:r>
              <a:rPr lang="zh-CN" altLang="en-US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</a:rPr>
              <a:t>、</a:t>
            </a:r>
            <a:r>
              <a:rPr lang="zh-CN" altLang="en-US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传化</a:t>
            </a:r>
            <a:r>
              <a:rPr lang="zh-CN" altLang="en-US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智联</a:t>
            </a:r>
            <a:r>
              <a:rPr lang="zh-CN" altLang="en-US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</a:rPr>
              <a:t>、博冠科技、重庆农信投资集团以及鱼跃医疗共同向蚂蚁消金增资</a:t>
            </a:r>
            <a:r>
              <a:rPr lang="en-US" altLang="zh-CN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</a:rPr>
              <a:t>105</a:t>
            </a:r>
            <a:r>
              <a:rPr lang="zh-CN" altLang="en-US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</a:rPr>
              <a:t>亿元。增资完成后，蚂蚁消金注册资本将由</a:t>
            </a:r>
            <a:r>
              <a:rPr lang="en-US" altLang="zh-CN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</a:rPr>
              <a:t>80</a:t>
            </a:r>
            <a:r>
              <a:rPr lang="zh-CN" altLang="en-US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</a:rPr>
              <a:t>亿元升至</a:t>
            </a:r>
            <a:r>
              <a:rPr lang="en-US" altLang="zh-CN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</a:rPr>
              <a:t>185</a:t>
            </a:r>
            <a:r>
              <a:rPr lang="zh-CN" altLang="en-US" sz="1200" b="0" i="0" kern="1200" dirty="0">
                <a:solidFill>
                  <a:srgbClr val="262626"/>
                </a:solidFill>
                <a:effectLst/>
                <a:latin typeface="PingFang SC"/>
                <a:ea typeface="+mn-ea"/>
                <a:cs typeface="+mn-cs"/>
              </a:rPr>
              <a:t>亿元，成为国内注册资本最高的消费金融公司。</a:t>
            </a:r>
            <a:endParaRPr lang="en-US" altLang="zh-CN" sz="1200" b="0" i="0" kern="1200" dirty="0">
              <a:solidFill>
                <a:srgbClr val="262626"/>
              </a:solidFill>
              <a:effectLst/>
              <a:latin typeface="PingFang SC"/>
              <a:ea typeface="+mn-ea"/>
              <a:cs typeface="+mn-cs"/>
            </a:endParaRPr>
          </a:p>
          <a:p>
            <a:endParaRPr lang="en-US" altLang="zh-CN" dirty="0"/>
          </a:p>
          <a:p>
            <a:r>
              <a:rPr lang="zh-CN" altLang="en-US" dirty="0"/>
              <a:t>高端制造：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新能源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新材料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节能环保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化学工程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轻工设备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通信设备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军工制造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石油开采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工业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4.0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航空航天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集成电路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机械装备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智能装备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传感设备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电子元件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光电设备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其他工业</a:t>
            </a:r>
            <a:r>
              <a:rPr lang="zh-CN" altLang="en-US" dirty="0">
                <a:effectLst/>
              </a:rPr>
              <a:t> </a:t>
            </a:r>
            <a:endParaRPr lang="en-US" altLang="zh-CN" dirty="0"/>
          </a:p>
          <a:p>
            <a:r>
              <a:rPr lang="zh-CN" altLang="en-US" dirty="0"/>
              <a:t>智能硬件：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智能家居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消费电子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机器人</a:t>
            </a:r>
            <a:r>
              <a:rPr lang="zh-CN" altLang="en-US" dirty="0">
                <a:effectLst/>
              </a:rPr>
              <a:t> 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3D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打印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无人机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车载智能硬件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综合硬件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可穿戴设备</a:t>
            </a:r>
            <a:r>
              <a:rPr lang="zh-CN" altLang="en-US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其他硬件服务</a:t>
            </a:r>
            <a:r>
              <a:rPr lang="zh-CN" altLang="en-US" dirty="0">
                <a:effectLst/>
              </a:rPr>
              <a:t> </a:t>
            </a:r>
            <a:endParaRPr lang="en-US" altLang="zh-CN" dirty="0">
              <a:effectLst/>
            </a:endParaRPr>
          </a:p>
          <a:p>
            <a:r>
              <a:rPr lang="zh-CN" altLang="en-US" dirty="0">
                <a:effectLst/>
              </a:rPr>
              <a:t>工具软件：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搜索引擎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事项及效率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浏览器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系统工具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安全隐私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综合工具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文档处理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图像视频处理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地图定位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无线通讯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优化清理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实用生活服务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应用商店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资讯门户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即时通讯</a:t>
            </a:r>
            <a:r>
              <a:rPr lang="zh-CN" altLang="en-US" sz="2800" dirty="0">
                <a:effectLst/>
              </a:rPr>
              <a:t> </a:t>
            </a:r>
            <a:r>
              <a:rPr lang="zh-CN" altLang="en-US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其他工具</a:t>
            </a:r>
            <a:r>
              <a:rPr lang="zh-CN" altLang="en-US" sz="2800" dirty="0">
                <a:effectLst/>
              </a:rPr>
              <a:t> 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汽车服务：汽车电商、二手商、自动</a:t>
            </a:r>
            <a:r>
              <a:rPr lang="en-US" altLang="zh-CN" sz="2800" dirty="0">
                <a:effectLst/>
              </a:rPr>
              <a:t>/</a:t>
            </a:r>
            <a:r>
              <a:rPr lang="zh-CN" altLang="en-US" sz="2800" dirty="0">
                <a:effectLst/>
              </a:rPr>
              <a:t>无人驾驶等</a:t>
            </a:r>
            <a:endParaRPr lang="en-US" altLang="zh-CN" sz="2800" dirty="0">
              <a:effectLst/>
            </a:endParaRPr>
          </a:p>
          <a:p>
            <a:r>
              <a:rPr lang="zh-CN" altLang="en-US" sz="2800" dirty="0">
                <a:effectLst/>
              </a:rPr>
              <a:t>企业服务：办公系统、</a:t>
            </a:r>
            <a:r>
              <a:rPr lang="en-US" altLang="zh-CN" sz="2800" dirty="0">
                <a:effectLst/>
              </a:rPr>
              <a:t>IT</a:t>
            </a:r>
            <a:r>
              <a:rPr lang="zh-CN" altLang="en-US" sz="2800" dirty="0">
                <a:effectLst/>
              </a:rPr>
              <a:t>服务、信息化解决方案、法律服务等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0" dirty="0">
                <a:solidFill>
                  <a:srgbClr val="404040"/>
                </a:solidFill>
                <a:effectLst/>
                <a:latin typeface="MicrosoftYaHei Bold"/>
              </a:rPr>
              <a:t>齐碳科技完成</a:t>
            </a:r>
            <a:r>
              <a:rPr lang="en-US" altLang="zh-CN" b="0" dirty="0">
                <a:solidFill>
                  <a:srgbClr val="404040"/>
                </a:solidFill>
                <a:effectLst/>
                <a:latin typeface="MicrosoftYaHei Bold"/>
              </a:rPr>
              <a:t>7</a:t>
            </a:r>
            <a:r>
              <a:rPr lang="zh-CN" altLang="en-US" b="0" dirty="0">
                <a:solidFill>
                  <a:srgbClr val="404040"/>
                </a:solidFill>
                <a:effectLst/>
                <a:latin typeface="MicrosoftYaHei Bold"/>
              </a:rPr>
              <a:t>亿元</a:t>
            </a:r>
            <a:r>
              <a:rPr lang="en-US" altLang="zh-CN" b="0" dirty="0">
                <a:solidFill>
                  <a:srgbClr val="404040"/>
                </a:solidFill>
                <a:effectLst/>
                <a:latin typeface="MicrosoftYaHei Bold"/>
              </a:rPr>
              <a:t>C</a:t>
            </a:r>
            <a:r>
              <a:rPr lang="zh-CN" altLang="en-US" b="0" dirty="0">
                <a:solidFill>
                  <a:srgbClr val="404040"/>
                </a:solidFill>
                <a:effectLst/>
                <a:latin typeface="MicrosoftYaHei Bold"/>
              </a:rPr>
              <a:t>轮融资，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是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2022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年国内一级市场上生命科学领域最大的一笔融资。</a:t>
            </a:r>
            <a:endParaRPr lang="zh-CN" altLang="en-US" b="0" dirty="0">
              <a:solidFill>
                <a:srgbClr val="404040"/>
              </a:solidFill>
              <a:effectLst/>
              <a:latin typeface="MicrosoftYaHei Bo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b="0" i="0" dirty="0">
              <a:solidFill>
                <a:srgbClr val="353535"/>
              </a:solidFill>
              <a:effectLst/>
              <a:latin typeface="Open Sans" panose="020B0606030504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12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日，阳光保险（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06963.HK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）在香港交易所挂牌上市，成为中国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235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家保险企业中的十家上市险企及八家传统直保上市公司之一，除众安在线外（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06060.HK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），也成为自中国平安（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02318.HK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）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2004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年上市后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18</a:t>
            </a:r>
            <a:r>
              <a:rPr lang="zh-CN" alt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年以来唯一上市的民营保险公司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。</a:t>
            </a:r>
            <a:endParaRPr lang="en-US" altLang="zh-CN" sz="1200" b="0" i="0" kern="12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u="sng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657167E-6F4E-4B58-ACBF-890421EF14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5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7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26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717" y="987438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40326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 userDrawn="1"/>
        </p:nvSpPr>
        <p:spPr bwMode="auto">
          <a:xfrm>
            <a:off x="9" y="6477000"/>
            <a:ext cx="11410951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 userDrawn="1"/>
        </p:nvSpPr>
        <p:spPr bwMode="auto">
          <a:xfrm>
            <a:off x="11472333" y="6477000"/>
            <a:ext cx="719667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914" y="6524625"/>
            <a:ext cx="288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 userDrawn="1"/>
        </p:nvSpPr>
        <p:spPr bwMode="auto">
          <a:xfrm>
            <a:off x="10689600" y="6601742"/>
            <a:ext cx="698500" cy="18075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BESTSERVICE</a:t>
            </a:r>
          </a:p>
        </p:txBody>
      </p:sp>
      <p:sp>
        <p:nvSpPr>
          <p:cNvPr id="1032" name="Rectangle 38"/>
          <p:cNvSpPr>
            <a:spLocks noChangeArrowheads="1"/>
          </p:cNvSpPr>
          <p:nvPr userDrawn="1"/>
        </p:nvSpPr>
        <p:spPr bwMode="auto">
          <a:xfrm>
            <a:off x="9" y="6524625"/>
            <a:ext cx="2927351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33" descr="rkk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485" y="4776058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5" descr="to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 descr="bottom"/>
          <p:cNvPicPr>
            <a:picLocks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4893"/>
            <a:ext cx="12192000" cy="9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7"/>
          <p:cNvSpPr txBox="1">
            <a:spLocks noChangeArrowheads="1"/>
          </p:cNvSpPr>
          <p:nvPr userDrawn="1"/>
        </p:nvSpPr>
        <p:spPr bwMode="auto">
          <a:xfrm>
            <a:off x="4548192" y="5269763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>
                <a:solidFill>
                  <a:srgbClr val="777777"/>
                </a:solidFill>
                <a:ea typeface="宋体" panose="02010600030101010101" pitchFamily="2" charset="-122"/>
              </a:rPr>
              <a:t>RONGKEINVESTMENTMANAGEMENTCO.,LTD</a:t>
            </a:r>
            <a:endParaRPr lang="en-US" sz="1050" dirty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16" name="Text Box 38"/>
          <p:cNvSpPr txBox="1">
            <a:spLocks noChangeArrowheads="1"/>
          </p:cNvSpPr>
          <p:nvPr userDrawn="1"/>
        </p:nvSpPr>
        <p:spPr bwMode="auto">
          <a:xfrm>
            <a:off x="4530729" y="4731608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18" name="Rectangle 41"/>
          <p:cNvSpPr>
            <a:spLocks noChangeArrowheads="1"/>
          </p:cNvSpPr>
          <p:nvPr userDrawn="1"/>
        </p:nvSpPr>
        <p:spPr bwMode="auto">
          <a:xfrm>
            <a:off x="60326" y="6577021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5.xml"/><Relationship Id="rId5" Type="http://schemas.openxmlformats.org/officeDocument/2006/relationships/chart" Target="../charts/chart10.xml"/><Relationship Id="rId4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6.xml"/><Relationship Id="rId5" Type="http://schemas.openxmlformats.org/officeDocument/2006/relationships/chart" Target="../charts/chart11.xml"/><Relationship Id="rId4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343747" y="2221926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『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融客月报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』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8222" y="2936567"/>
            <a:ext cx="7056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——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私募股权投资市场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（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2022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5" y="945474"/>
            <a:ext cx="2378075" cy="36000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其他退出情况</a:t>
            </a:r>
          </a:p>
        </p:txBody>
      </p:sp>
      <p:graphicFrame>
        <p:nvGraphicFramePr>
          <p:cNvPr id="9" name="图表 8"/>
          <p:cNvGraphicFramePr/>
          <p:nvPr>
            <p:extLst>
              <p:ext uri="{D42A27DB-BD31-4B8C-83A1-F6EECF244321}">
                <p14:modId xmlns:p14="http://schemas.microsoft.com/office/powerpoint/2010/main" val="611622283"/>
              </p:ext>
            </p:extLst>
          </p:nvPr>
        </p:nvGraphicFramePr>
        <p:xfrm>
          <a:off x="1809759" y="1305473"/>
          <a:ext cx="8166082" cy="461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744596" y="5599151"/>
            <a:ext cx="6702807" cy="8386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just" defTabSz="457200" rtl="0" eaLnBrk="1" fontAlgn="b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12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月共有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30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PE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披露通过其他方式实现退出，数量环比有所反弹。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just" defTabSz="457200" rtl="0" eaLnBrk="1" fontAlgn="b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其中，</a:t>
            </a:r>
            <a:r>
              <a:rPr lang="en-US" altLang="zh-CN" sz="20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22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家通过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M&amp;A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途径完成退出，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8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家通过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股权转让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途径完成退出。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74824" y="958861"/>
            <a:ext cx="2378075" cy="374543"/>
            <a:chOff x="7155444" y="826031"/>
            <a:chExt cx="3098164" cy="374542"/>
          </a:xfrm>
        </p:grpSpPr>
        <p:sp>
          <p:nvSpPr>
            <p:cNvPr id="5" name="矩形 4"/>
            <p:cNvSpPr/>
            <p:nvPr/>
          </p:nvSpPr>
          <p:spPr>
            <a:xfrm>
              <a:off x="7155444" y="830704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1" y="869442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642927" y="5012272"/>
            <a:ext cx="8906146" cy="950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indent="457200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12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</a:t>
            </a:r>
            <a:r>
              <a:rPr kumimoji="0" lang="en-US" altLang="zh-CN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A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股上市公司并购事件共计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354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起，涉及规模总计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1332.22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亿元人民币。其中，进行中的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310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起，完成的</a:t>
            </a:r>
            <a:r>
              <a:rPr kumimoji="0" lang="en-US" altLang="zh-CN" sz="2000" b="0" i="0" kern="1200" cap="none" spc="0" normalizeH="0" baseline="0" noProof="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44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起。相较</a:t>
            </a:r>
            <a:r>
              <a:rPr lang="en-US" altLang="zh-CN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11</a:t>
            </a:r>
            <a:r>
              <a:rPr kumimoji="0" lang="zh-CN" altLang="en-US" sz="1600" b="0" i="0" kern="1200" cap="none" spc="0" normalizeH="0" baseline="0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月，并购数量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环比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增加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69.38%</a:t>
            </a:r>
            <a:r>
              <a:rPr lang="zh-CN" altLang="en-US" sz="16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，规模环比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扩大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97.09%</a:t>
            </a:r>
            <a:r>
              <a:rPr lang="zh-CN" altLang="en-US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。</a:t>
            </a:r>
            <a:endParaRPr lang="zh-CN" altLang="en-US" sz="16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31274563"/>
              </p:ext>
            </p:extLst>
          </p:nvPr>
        </p:nvGraphicFramePr>
        <p:xfrm>
          <a:off x="1774825" y="1650391"/>
          <a:ext cx="8642350" cy="2950305"/>
        </p:xfrm>
        <a:graphic>
          <a:graphicData uri="http://schemas.openxmlformats.org/drawingml/2006/table">
            <a:tbl>
              <a:tblPr/>
              <a:tblGrid>
                <a:gridCol w="289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8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5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707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交易状态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金额总计</a:t>
                      </a:r>
                      <a:b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</a:br>
                      <a:r>
                        <a:rPr lang="zh-CN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（人民币 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076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310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1190.17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076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142.04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076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1332.22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12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519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19087" y="1020818"/>
            <a:ext cx="2911475" cy="369869"/>
            <a:chOff x="1066511" y="1100283"/>
            <a:chExt cx="4066666" cy="369869"/>
          </a:xfrm>
        </p:grpSpPr>
        <p:sp>
          <p:nvSpPr>
            <p:cNvPr id="5" name="矩形 4"/>
            <p:cNvSpPr/>
            <p:nvPr/>
          </p:nvSpPr>
          <p:spPr>
            <a:xfrm>
              <a:off x="1066511" y="1100283"/>
              <a:ext cx="3617333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上市公司并购规模前五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4723576" y="1060551"/>
              <a:ext cx="369868" cy="449334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13404183"/>
              </p:ext>
            </p:extLst>
          </p:nvPr>
        </p:nvGraphicFramePr>
        <p:xfrm>
          <a:off x="319087" y="1491304"/>
          <a:ext cx="11595100" cy="4852402"/>
        </p:xfrm>
        <a:graphic>
          <a:graphicData uri="http://schemas.openxmlformats.org/drawingml/2006/table">
            <a:tbl>
              <a:tblPr/>
              <a:tblGrid>
                <a:gridCol w="122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0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4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9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98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0927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首次披露日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交易标的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交易买方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标的方所属行业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交易总价值</a:t>
                      </a:r>
                      <a:endParaRPr lang="en-US" altLang="zh-CN" sz="140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最新进度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2022-12-17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国能锦界能源有限责任公司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30%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中国神华能源股份有限公司（</a:t>
                      </a:r>
                      <a:r>
                        <a:rPr lang="en-US" altLang="zh-CN" sz="140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601088.SH</a:t>
                      </a:r>
                      <a:r>
                        <a:rPr lang="zh-CN" altLang="en-US" sz="140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煤炭</a:t>
                      </a:r>
                      <a:endParaRPr lang="en-US" altLang="zh-CN"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99.65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2022-12-07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湖北三安光电有限公司部分股权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三安光电股份有限公司</a:t>
                      </a:r>
                      <a:endParaRPr lang="en-US" altLang="zh-CN"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600703.SH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电子</a:t>
                      </a:r>
                      <a:endParaRPr lang="en-US" altLang="zh-CN"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69.00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2022-12-12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中铁建铜冠投资有限公司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70%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铜陵有色金属集团股份有限公司（</a:t>
                      </a:r>
                      <a:r>
                        <a:rPr lang="en-US" altLang="zh-CN" sz="140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000630.SZ</a:t>
                      </a:r>
                      <a:r>
                        <a:rPr lang="zh-CN" altLang="en-US" sz="140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钢铁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66.73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2022-12-29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中铝新材料有限公司部分股权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中国铝业股份有限公司</a:t>
                      </a:r>
                      <a:endParaRPr lang="en-US" altLang="zh-CN" sz="1400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601600.SH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建筑材料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64.00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进行中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629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2022-12-30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北京新能源汽车股份有限公司部分股权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北汽蓝谷新能源科技股份有限公司（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600733.SH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</a:t>
                      </a:r>
                    </a:p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北京蓝谷极狐汽车科技有限公司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汽车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55.01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完成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并购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图表 35"/>
          <p:cNvGraphicFramePr/>
          <p:nvPr>
            <p:extLst>
              <p:ext uri="{D42A27DB-BD31-4B8C-83A1-F6EECF244321}">
                <p14:modId xmlns:p14="http://schemas.microsoft.com/office/powerpoint/2010/main" val="1801434081"/>
              </p:ext>
            </p:extLst>
          </p:nvPr>
        </p:nvGraphicFramePr>
        <p:xfrm>
          <a:off x="2073428" y="2583384"/>
          <a:ext cx="8569325" cy="3488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组合 1"/>
          <p:cNvGrpSpPr/>
          <p:nvPr/>
        </p:nvGrpSpPr>
        <p:grpSpPr>
          <a:xfrm>
            <a:off x="1785938" y="981075"/>
            <a:ext cx="2366962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155266" y="1454430"/>
            <a:ext cx="1222942" cy="749033"/>
            <a:chOff x="539468" y="1205342"/>
            <a:chExt cx="1154098" cy="667568"/>
          </a:xfrm>
        </p:grpSpPr>
        <p:sp>
          <p:nvSpPr>
            <p:cNvPr id="8" name="文本框 7"/>
            <p:cNvSpPr txBox="1"/>
            <p:nvPr/>
          </p:nvSpPr>
          <p:spPr>
            <a:xfrm>
              <a:off x="539468" y="1205342"/>
              <a:ext cx="973009" cy="233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挂牌企业总数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386173" y="1608747"/>
              <a:ext cx="307393" cy="233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12365" y="1461456"/>
              <a:ext cx="888295" cy="4114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EA3737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6580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786255" y="267675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新三板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853398" y="1397064"/>
            <a:ext cx="2034242" cy="1003279"/>
            <a:chOff x="1918958" y="1139661"/>
            <a:chExt cx="2034240" cy="1003280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8" y="1419306"/>
              <a:ext cx="975600" cy="705600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4922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935197" y="1415404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1658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419671" y="1139661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60755" y="186284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6594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基础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8031204" y="1412791"/>
            <a:ext cx="2057487" cy="994504"/>
            <a:chOff x="1918958" y="1145335"/>
            <a:chExt cx="2057486" cy="994505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8" y="1419306"/>
              <a:ext cx="975600" cy="705600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6196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949851" y="1418000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384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434326" y="1145335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84001" y="186284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67899" y="1850443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集合竞价</a:t>
              </a:r>
            </a:p>
          </p:txBody>
        </p:sp>
      </p:grpSp>
      <p:sp>
        <p:nvSpPr>
          <p:cNvPr id="25" name="文本框 24">
            <a:extLst>
              <a:ext uri="{FF2B5EF4-FFF2-40B4-BE49-F238E27FC236}">
                <a16:creationId xmlns:a16="http://schemas.microsoft.com/office/drawing/2014/main" id="{032FA306-13E7-5B5F-F67C-759EFF7F60E4}"/>
              </a:ext>
            </a:extLst>
          </p:cNvPr>
          <p:cNvSpPr txBox="1"/>
          <p:nvPr/>
        </p:nvSpPr>
        <p:spPr>
          <a:xfrm>
            <a:off x="2757322" y="2161197"/>
            <a:ext cx="590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889A7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 </a:t>
            </a:r>
            <a:r>
              <a:rPr lang="en-US" altLang="zh-CN" sz="1400" b="1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-28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85938" y="981075"/>
            <a:ext cx="2379662" cy="369871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北交所市场概况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059833" y="1488824"/>
            <a:ext cx="1978584" cy="1000375"/>
            <a:chOff x="539468" y="1179875"/>
            <a:chExt cx="1336073" cy="891573"/>
          </a:xfrm>
        </p:grpSpPr>
        <p:sp>
          <p:nvSpPr>
            <p:cNvPr id="8" name="文本框 7"/>
            <p:cNvSpPr txBox="1"/>
            <p:nvPr/>
          </p:nvSpPr>
          <p:spPr>
            <a:xfrm>
              <a:off x="539468" y="1179875"/>
              <a:ext cx="1336073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市场企业总数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47894" y="1495413"/>
              <a:ext cx="761028" cy="576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3600" b="1" dirty="0">
                  <a:solidFill>
                    <a:srgbClr val="E46C0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162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北交所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3308771" y="1488824"/>
            <a:ext cx="1798709" cy="1003650"/>
            <a:chOff x="539468" y="1179875"/>
            <a:chExt cx="1214609" cy="894492"/>
          </a:xfrm>
        </p:grpSpPr>
        <p:sp>
          <p:nvSpPr>
            <p:cNvPr id="34" name="文本框 33"/>
            <p:cNvSpPr txBox="1"/>
            <p:nvPr/>
          </p:nvSpPr>
          <p:spPr>
            <a:xfrm>
              <a:off x="539468" y="1179875"/>
              <a:ext cx="979838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12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月上涨家数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905454" y="1499375"/>
              <a:ext cx="537004" cy="574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36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9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626771" y="1488824"/>
            <a:ext cx="1798709" cy="1000375"/>
            <a:chOff x="539468" y="1179875"/>
            <a:chExt cx="1214609" cy="891573"/>
          </a:xfrm>
        </p:grpSpPr>
        <p:sp>
          <p:nvSpPr>
            <p:cNvPr id="44" name="文本框 43"/>
            <p:cNvSpPr txBox="1"/>
            <p:nvPr/>
          </p:nvSpPr>
          <p:spPr>
            <a:xfrm>
              <a:off x="539468" y="1179875"/>
              <a:ext cx="979838" cy="301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12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月下跌家数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767254" y="1495413"/>
              <a:ext cx="741667" cy="576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150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5467771" y="1488824"/>
            <a:ext cx="1798709" cy="999204"/>
            <a:chOff x="539468" y="1179875"/>
            <a:chExt cx="1214609" cy="890529"/>
          </a:xfrm>
        </p:grpSpPr>
        <p:sp>
          <p:nvSpPr>
            <p:cNvPr id="52" name="文本框 51"/>
            <p:cNvSpPr txBox="1"/>
            <p:nvPr/>
          </p:nvSpPr>
          <p:spPr>
            <a:xfrm>
              <a:off x="539468" y="1179875"/>
              <a:ext cx="979838" cy="301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12</a:t>
              </a:r>
              <a:r>
                <a:rPr lang="zh-CN" altLang="en-US" sz="16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月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持平家数</a:t>
              </a: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1145579" y="1495413"/>
              <a:ext cx="537004" cy="574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3600" b="1" dirty="0">
                  <a:solidFill>
                    <a:srgbClr val="417EC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0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17EC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675061" y="1491998"/>
            <a:ext cx="1620957" cy="1004782"/>
            <a:chOff x="539468" y="1179875"/>
            <a:chExt cx="1220242" cy="895501"/>
          </a:xfrm>
        </p:grpSpPr>
        <p:sp>
          <p:nvSpPr>
            <p:cNvPr id="29" name="文本框 28"/>
            <p:cNvSpPr txBox="1"/>
            <p:nvPr/>
          </p:nvSpPr>
          <p:spPr>
            <a:xfrm>
              <a:off x="539468" y="1179875"/>
              <a:ext cx="1220242" cy="301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新上市企业家数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386173" y="1608747"/>
              <a:ext cx="367904" cy="3017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861012" y="1499341"/>
              <a:ext cx="598654" cy="576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3600" b="1" dirty="0">
                  <a:solidFill>
                    <a:srgbClr val="0B88A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32</a:t>
              </a:r>
              <a:endPara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B88A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32" name="图表 31"/>
          <p:cNvGraphicFramePr/>
          <p:nvPr>
            <p:extLst>
              <p:ext uri="{D42A27DB-BD31-4B8C-83A1-F6EECF244321}">
                <p14:modId xmlns:p14="http://schemas.microsoft.com/office/powerpoint/2010/main" val="4059197908"/>
              </p:ext>
            </p:extLst>
          </p:nvPr>
        </p:nvGraphicFramePr>
        <p:xfrm>
          <a:off x="1774825" y="2492374"/>
          <a:ext cx="8642350" cy="3934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科创板</a:t>
            </a:r>
            <a:r>
              <a:rPr lang="en-US" altLang="zh-CN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</a:t>
            </a: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总市值变化情况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93327820"/>
              </p:ext>
            </p:extLst>
          </p:nvPr>
        </p:nvGraphicFramePr>
        <p:xfrm>
          <a:off x="1774825" y="3874135"/>
          <a:ext cx="8733465" cy="2591700"/>
        </p:xfrm>
        <a:graphic>
          <a:graphicData uri="http://schemas.openxmlformats.org/drawingml/2006/table">
            <a:tbl>
              <a:tblPr/>
              <a:tblGrid>
                <a:gridCol w="159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2022/11/30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2022/12/31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688247.SH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宣泰医药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53.45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75.93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42.07%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688680.SH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海优新材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112.97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155.69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37.81%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688121.SH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卓然股份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36.70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49.53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34.95%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688051.SH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佳华科技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18.65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23.95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28.40%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688366.SH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昊海生科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116.52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146.37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25.61%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688363.SH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华熙生物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521.50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650.81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24.80%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688351.SH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微电生理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101.18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124.57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23.12%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688428.SH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诺诚健华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180.16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220.07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22.15%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688685.SH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迈信林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21.61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25.89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19.77%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688500.SH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慧辰股份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14.97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17.60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17.62%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0" name="图表 9">
            <a:extLst>
              <a:ext uri="{FF2B5EF4-FFF2-40B4-BE49-F238E27FC236}">
                <a16:creationId xmlns:a16="http://schemas.microsoft.com/office/drawing/2014/main" id="{F6D46A5D-FCE9-03CF-3266-33D3CB421D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7591193"/>
              </p:ext>
            </p:extLst>
          </p:nvPr>
        </p:nvGraphicFramePr>
        <p:xfrm>
          <a:off x="1830544" y="814244"/>
          <a:ext cx="8586631" cy="3141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2862799"/>
              </p:ext>
            </p:extLst>
          </p:nvPr>
        </p:nvGraphicFramePr>
        <p:xfrm>
          <a:off x="1774825" y="3883024"/>
          <a:ext cx="8736244" cy="2592000"/>
        </p:xfrm>
        <a:graphic>
          <a:graphicData uri="http://schemas.openxmlformats.org/drawingml/2006/table">
            <a:tbl>
              <a:tblPr/>
              <a:tblGrid>
                <a:gridCol w="1599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证券代码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证券名称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2022/11/30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2022/12/31</a:t>
                      </a:r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总市值</a:t>
                      </a:r>
                      <a:endParaRPr lang="en-US" altLang="zh-CN" sz="14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月涨跌幅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688068.SH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热景生物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95.94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56.06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-41.57%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688555.SH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*ST</a:t>
                      </a:r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泽达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5.06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3.20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-36.78%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688185.SH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康希诺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377.68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246.71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-34.68%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688298.SH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东方生物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197.16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129.54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-34.30%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688137.SH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近岸蛋白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79.86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53.33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-33.22%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688075.SH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安旭生物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113.57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76.52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-32.62%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688086.SH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*ST</a:t>
                      </a:r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紫晶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6.72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4.61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-31.45%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688659.SH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元琛科技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39.47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27.41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-30.56%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688105.SH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诺唯赞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298.17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212.57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-28.71%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688221.SH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zh-CN" altLang="en-US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前沿生物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89.90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64.65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-28.08%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科创板</a:t>
            </a:r>
            <a:r>
              <a:rPr lang="en-US" altLang="zh-CN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</a:t>
            </a: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总市值变化情况</a:t>
            </a: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D4106A00-2C39-A175-C7CB-35FF988B62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044661"/>
              </p:ext>
            </p:extLst>
          </p:nvPr>
        </p:nvGraphicFramePr>
        <p:xfrm>
          <a:off x="1759902" y="806184"/>
          <a:ext cx="8672195" cy="3168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778000" y="277200"/>
            <a:ext cx="130163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12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月小结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789112" y="1020256"/>
            <a:ext cx="8642351" cy="5429173"/>
            <a:chOff x="1793875" y="920289"/>
            <a:chExt cx="8642351" cy="5079226"/>
          </a:xfrm>
        </p:grpSpPr>
        <p:sp>
          <p:nvSpPr>
            <p:cNvPr id="10" name="文本框 9"/>
            <p:cNvSpPr txBox="1"/>
            <p:nvPr/>
          </p:nvSpPr>
          <p:spPr>
            <a:xfrm>
              <a:off x="1793875" y="3446222"/>
              <a:ext cx="8642351" cy="255329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indent="360045" algn="just" defTabSz="457200">
                <a:lnSpc>
                  <a:spcPct val="150000"/>
                </a:lnSpc>
                <a:defRPr/>
              </a:pPr>
              <a:r>
                <a:rPr kumimoji="0" lang="en-US" alt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2022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年收官，</a:t>
              </a:r>
              <a:r>
                <a:rPr kumimoji="0" lang="en-US" alt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股新股发行速度加快，共有</a:t>
              </a:r>
              <a:r>
                <a:rPr lang="en-US" altLang="zh-CN" sz="15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60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家公司登陆</a:t>
              </a:r>
              <a:r>
                <a:rPr kumimoji="0" lang="en-US" alt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股市场，较上月接近翻番，其中有</a:t>
              </a:r>
              <a:r>
                <a:rPr lang="en-US" altLang="zh-CN" sz="15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32</a:t>
              </a:r>
              <a:r>
                <a:rPr lang="zh-CN" altLang="en-US" sz="15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家来自北交所。</a:t>
              </a:r>
              <a:r>
                <a:rPr kumimoji="0" lang="en-US" alt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IPO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募资规模环比也有较大增长。</a:t>
              </a:r>
              <a:r>
                <a:rPr lang="zh-CN" altLang="en-US" sz="1500" b="0" i="0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港股</a:t>
              </a:r>
              <a:r>
                <a:rPr lang="en-US" altLang="zh-CN" sz="1500" b="0" i="0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sz="1500" b="0" i="0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市场也显著回温，</a:t>
              </a:r>
              <a:r>
                <a:rPr lang="zh-CN" altLang="en-US" sz="15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共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有</a:t>
              </a:r>
              <a:r>
                <a:rPr lang="en-US" altLang="zh-CN" sz="15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21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家企业上市交易，</a:t>
              </a:r>
              <a:r>
                <a:rPr lang="zh-CN" altLang="en-US" sz="1500" b="0" i="0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较</a:t>
              </a:r>
              <a:r>
                <a:rPr lang="en-US" altLang="zh-CN" sz="1500" b="0" i="0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11</a:t>
              </a:r>
              <a:r>
                <a:rPr lang="zh-CN" altLang="en-US" sz="1500" b="0" i="0" dirty="0">
                  <a:solidFill>
                    <a:srgbClr val="000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月明显增多，同时也是全年表现最好的月份。</a:t>
              </a:r>
              <a:endParaRPr kumimoji="0" lang="en-US" altLang="zh-CN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年底并购市场再度释放活力，并购案例数量和规模均大幅上涨。</a:t>
              </a:r>
              <a:r>
                <a:rPr kumimoji="0" lang="en-US" alt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12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</a:t>
              </a:r>
              <a:r>
                <a:rPr kumimoji="0" lang="en-US" alt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股上市公司并购事件共计</a:t>
              </a:r>
              <a:r>
                <a:rPr lang="en-US" altLang="zh-CN" sz="15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354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起，涉及规模总计</a:t>
              </a:r>
              <a:r>
                <a:rPr lang="en-US" altLang="zh-CN" sz="15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1332.22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亿元人民币</a:t>
              </a:r>
              <a:r>
                <a:rPr lang="zh-CN" altLang="en-US" sz="15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。此外备受关注的房企也加快了收并购步伐。</a:t>
              </a:r>
              <a:endParaRPr kumimoji="0" lang="en-US" altLang="zh-CN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过去的一年，一级市场各个领都遭遇了艰难挑战。</a:t>
              </a:r>
              <a:r>
                <a:rPr lang="zh-CN" altLang="en-US" sz="15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进入</a:t>
              </a:r>
              <a:r>
                <a:rPr lang="en-US" altLang="zh-CN" sz="15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2023</a:t>
              </a:r>
              <a:r>
                <a:rPr lang="zh-CN" altLang="en-US" sz="15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年，宏观经济和市场已经出现了路转峰回的迹象，中国市场被普遍看好，但全球经济前景不乐观，市场还将面临流动性收紧等不稳定因素的扰动，下行风险仍存。</a:t>
              </a:r>
              <a:endParaRPr lang="en-US" altLang="zh-CN" sz="15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793876" y="1358248"/>
              <a:ext cx="8632825" cy="15815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5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12</a:t>
              </a:r>
              <a:r>
                <a:rPr lang="zh-CN" altLang="en-US" sz="15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月</a:t>
              </a:r>
              <a:r>
                <a:rPr kumimoji="0" 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募集市场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表现继续上行，募集事件数量处近半年高位。</a:t>
              </a:r>
              <a:r>
                <a:rPr kumimoji="0" 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数据上看，</a:t>
              </a:r>
              <a:r>
                <a:rPr lang="zh-CN" altLang="en-US" sz="15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当</a:t>
              </a:r>
              <a:r>
                <a:rPr kumimoji="0" lang="zh-CN" altLang="en-US" sz="1500" b="0" i="0" u="none" strike="noStrike" kern="1200" cap="none" spc="0" normalizeH="0" baseline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月</a:t>
              </a:r>
              <a:r>
                <a:rPr lang="zh-CN" sz="15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共发生</a:t>
              </a:r>
              <a:r>
                <a:rPr lang="en-US" altLang="zh-CN" sz="15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389</a:t>
              </a:r>
              <a:r>
                <a:rPr lang="zh-CN" altLang="en-US" sz="15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起基金募集事件，环比小幅增长但不及去年同期，已披露</a:t>
              </a:r>
              <a:r>
                <a:rPr lang="en-US" altLang="zh-CN" sz="15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8</a:t>
              </a:r>
              <a:r>
                <a:rPr lang="zh-CN" altLang="en-US" sz="15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起募集事件金额总计</a:t>
              </a:r>
              <a:r>
                <a:rPr lang="en-US" altLang="zh-CN" sz="15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22.62</a:t>
              </a:r>
              <a:r>
                <a:rPr lang="zh-CN" altLang="en-US" sz="15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亿元。</a:t>
              </a:r>
              <a:endPara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marL="0" marR="0" lvl="0" indent="360045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投资市场表现依旧平稳，融资事件连续</a:t>
              </a:r>
              <a:r>
                <a:rPr kumimoji="0" lang="en-US" alt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3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个月增长，</a:t>
              </a:r>
              <a:r>
                <a:rPr lang="zh-CN" altLang="en-US" sz="15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但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规模略有收缩</a:t>
              </a:r>
              <a:r>
                <a:rPr lang="zh-CN" altLang="en-US" sz="15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。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从轮次上看，数量集中于</a:t>
              </a:r>
              <a:r>
                <a:rPr kumimoji="0" lang="en-US" alt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轮而</a:t>
              </a:r>
              <a:r>
                <a:rPr kumimoji="0" lang="en-US" altLang="zh-CN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B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轮涉及规模最大；从行业偏好来看，</a:t>
              </a:r>
              <a:r>
                <a:rPr lang="en-US" altLang="zh-CN" sz="15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15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个行业共发生</a:t>
              </a:r>
              <a:r>
                <a:rPr lang="en-US" altLang="zh-CN" sz="1500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146</a:t>
              </a:r>
              <a:r>
                <a:rPr kumimoji="0" lang="zh-CN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起投融事件，数量和规模上前三大行业均为高端制造、医疗健康及企业服务，高端制造行业占比进一步扩大。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793875" y="3052326"/>
              <a:ext cx="4690287" cy="366091"/>
              <a:chOff x="7171166" y="754081"/>
              <a:chExt cx="3362810" cy="378753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7171166" y="762965"/>
                <a:ext cx="3104998" cy="369869"/>
              </a:xfrm>
              <a:prstGeom prst="rect">
                <a:avLst/>
              </a:prstGeom>
              <a:solidFill>
                <a:srgbClr val="00B0F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zh-CN" altLang="en-US" dirty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年末</a:t>
                </a:r>
                <a:r>
                  <a:rPr lang="en-US" altLang="zh-CN" dirty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IPO</a:t>
                </a:r>
                <a:r>
                  <a:rPr lang="zh-CN" altLang="en-US" dirty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提速</a:t>
                </a: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，并购再度活跃</a:t>
                </a:r>
              </a:p>
            </p:txBody>
          </p:sp>
          <p:sp>
            <p:nvSpPr>
              <p:cNvPr id="9" name="等腰三角形 8"/>
              <p:cNvSpPr/>
              <p:nvPr/>
            </p:nvSpPr>
            <p:spPr>
              <a:xfrm rot="5400000">
                <a:off x="10220136" y="810108"/>
                <a:ext cx="369868" cy="257813"/>
              </a:xfrm>
              <a:prstGeom prst="triangle">
                <a:avLst/>
              </a:prstGeom>
              <a:solidFill>
                <a:schemeClr val="bg2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793876" y="920289"/>
              <a:ext cx="4646941" cy="357505"/>
              <a:chOff x="7222718" y="716015"/>
              <a:chExt cx="3814471" cy="369870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7222718" y="716016"/>
                <a:ext cx="3531425" cy="369869"/>
              </a:xfrm>
              <a:prstGeom prst="rect">
                <a:avLst/>
              </a:prstGeom>
              <a:solidFill>
                <a:srgbClr val="00B0F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zh-CN" altLang="en-US" dirty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募集</a:t>
                </a:r>
                <a:r>
                  <a: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  <a:sym typeface="微软雅黑" panose="020B0503020204020204" pitchFamily="34" charset="-122"/>
                  </a:rPr>
                  <a:t>市场持续升温，投资市场表现稳健</a:t>
                </a:r>
              </a:p>
            </p:txBody>
          </p:sp>
          <p:sp>
            <p:nvSpPr>
              <p:cNvPr id="15" name="等腰三角形 14"/>
              <p:cNvSpPr/>
              <p:nvPr/>
            </p:nvSpPr>
            <p:spPr>
              <a:xfrm rot="5400000">
                <a:off x="10710732" y="759426"/>
                <a:ext cx="369868" cy="283046"/>
              </a:xfrm>
              <a:prstGeom prst="triangle">
                <a:avLst/>
              </a:prstGeom>
              <a:solidFill>
                <a:schemeClr val="bg2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40319" y="4150016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IPO</a:t>
            </a:r>
            <a:endParaRPr lang="zh-CN" altLang="en-US" sz="1600" dirty="0">
              <a:solidFill>
                <a:srgbClr val="00079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32357" y="3115869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事件连续上涨，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规模基本稳定。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332357" y="4210001"/>
            <a:ext cx="2019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sym typeface="微软雅黑" panose="020B0503020204020204" pitchFamily="34" charset="-122"/>
              </a:rPr>
              <a:t>A</a:t>
            </a:r>
            <a:r>
              <a:rPr lang="zh-CN" altLang="en-US" dirty="0">
                <a:sym typeface="微软雅黑" panose="020B0503020204020204" pitchFamily="34" charset="-122"/>
              </a:rPr>
              <a:t>股年末发行提速，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rgbClr val="000000"/>
                </a:solidFill>
                <a:sym typeface="微软雅黑" panose="020B0503020204020204" pitchFamily="34" charset="-122"/>
              </a:rPr>
              <a:t>港股</a:t>
            </a:r>
            <a:r>
              <a:rPr lang="en-US" altLang="zh-CN" dirty="0">
                <a:solidFill>
                  <a:srgbClr val="000000"/>
                </a:solidFill>
                <a:sym typeface="微软雅黑" panose="020B0503020204020204" pitchFamily="34" charset="-122"/>
              </a:rPr>
              <a:t>IPO</a:t>
            </a:r>
            <a:r>
              <a:rPr lang="zh-CN" altLang="en-US" dirty="0">
                <a:solidFill>
                  <a:srgbClr val="000000"/>
                </a:solidFill>
                <a:sym typeface="微软雅黑" panose="020B0503020204020204" pitchFamily="34" charset="-122"/>
              </a:rPr>
              <a:t>明显回暖。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08581" y="304584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104415" y="3115944"/>
            <a:ext cx="2309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市场表现平稳，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挂牌重回高位。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108581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04415" y="2067264"/>
            <a:ext cx="230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并购市场释放活力，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数量规模大幅上涨。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440319" y="2007277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</a:t>
            </a:r>
          </a:p>
        </p:txBody>
      </p:sp>
      <p:sp>
        <p:nvSpPr>
          <p:cNvPr id="20" name="矩形 19"/>
          <p:cNvSpPr/>
          <p:nvPr/>
        </p:nvSpPr>
        <p:spPr>
          <a:xfrm>
            <a:off x="2430794" y="3055298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投资</a:t>
            </a:r>
          </a:p>
        </p:txBody>
      </p:sp>
      <p:sp>
        <p:nvSpPr>
          <p:cNvPr id="21" name="矩形 20"/>
          <p:cNvSpPr/>
          <p:nvPr/>
        </p:nvSpPr>
        <p:spPr>
          <a:xfrm>
            <a:off x="6108581" y="4178635"/>
            <a:ext cx="766303" cy="766303"/>
          </a:xfrm>
          <a:prstGeom prst="rect">
            <a:avLst/>
          </a:prstGeom>
          <a:noFill/>
          <a:ln w="381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科创板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104380" y="4219575"/>
            <a:ext cx="230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年末走势低迷，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effectLst/>
                <a:sym typeface="微软雅黑" panose="020B0503020204020204" pitchFamily="34" charset="-122"/>
              </a:rPr>
              <a:t>个股跌多涨少。</a:t>
            </a:r>
            <a:endParaRPr lang="en-US" altLang="zh-CN" dirty="0">
              <a:sym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332357" y="2067262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微软雅黑" panose="020B0503020204020204" pitchFamily="34" charset="-122"/>
              </a:rPr>
              <a:t>市场持续升温，</a:t>
            </a:r>
            <a:endParaRPr lang="en-US" altLang="zh-CN" dirty="0">
              <a:sym typeface="微软雅黑" panose="020B0503020204020204" pitchFamily="34" charset="-122"/>
            </a:endParaRPr>
          </a:p>
          <a:p>
            <a:r>
              <a:rPr lang="zh-CN" altLang="en-US" dirty="0">
                <a:sym typeface="微软雅黑" panose="020B0503020204020204" pitchFamily="34" charset="-122"/>
              </a:rPr>
              <a:t>数量攀上高位。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774825" y="277200"/>
            <a:ext cx="842645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募集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308332" y="5263625"/>
            <a:ext cx="1093729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E46C0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15.09%</a:t>
            </a:r>
            <a:endParaRPr lang="en-US" altLang="zh-CN" sz="2400" dirty="0">
              <a:solidFill>
                <a:srgbClr val="E46C0A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170060" y="500520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募集事件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环比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76168" y="5815245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募集金额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环比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1774826" y="4621104"/>
            <a:ext cx="2428874" cy="309671"/>
            <a:chOff x="7265361" y="761312"/>
            <a:chExt cx="3114359" cy="369868"/>
          </a:xfrm>
        </p:grpSpPr>
        <p:sp>
          <p:nvSpPr>
            <p:cNvPr id="20" name="矩形 19"/>
            <p:cNvSpPr/>
            <p:nvPr/>
          </p:nvSpPr>
          <p:spPr>
            <a:xfrm>
              <a:off x="7265361" y="761312"/>
              <a:ext cx="2796288" cy="369868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募集市场稳中有升</a:t>
              </a:r>
            </a:p>
          </p:txBody>
        </p:sp>
        <p:sp>
          <p:nvSpPr>
            <p:cNvPr id="21" name="等腰三角形 20"/>
            <p:cNvSpPr/>
            <p:nvPr/>
          </p:nvSpPr>
          <p:spPr>
            <a:xfrm rot="5400000">
              <a:off x="10035750" y="787209"/>
              <a:ext cx="369868" cy="318073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3955636" y="5263624"/>
            <a:ext cx="7822168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月募集市场继续保持向上走势，数量处近半年高位，但不及去年同期。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当月共发生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389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起基金募集事件，已披露的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起募资总额合计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22.62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亿元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17012" y="6033630"/>
            <a:ext cx="127636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dirty="0">
                <a:solidFill>
                  <a:srgbClr val="889A7B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94.95%</a:t>
            </a:r>
            <a:endParaRPr lang="zh-CN" altLang="en-US" dirty="0">
              <a:solidFill>
                <a:srgbClr val="889A7B"/>
              </a:solidFill>
            </a:endParaRPr>
          </a:p>
        </p:txBody>
      </p:sp>
      <p:sp>
        <p:nvSpPr>
          <p:cNvPr id="18" name="箭头: 下 17">
            <a:extLst>
              <a:ext uri="{FF2B5EF4-FFF2-40B4-BE49-F238E27FC236}">
                <a16:creationId xmlns:a16="http://schemas.microsoft.com/office/drawing/2014/main" id="{90EF4D12-5271-C6C4-C042-2418AA317C00}"/>
              </a:ext>
            </a:extLst>
          </p:cNvPr>
          <p:cNvSpPr/>
          <p:nvPr/>
        </p:nvSpPr>
        <p:spPr>
          <a:xfrm rot="10800000" flipV="1">
            <a:off x="1797436" y="5907198"/>
            <a:ext cx="419576" cy="461667"/>
          </a:xfrm>
          <a:prstGeom prst="downArrow">
            <a:avLst/>
          </a:prstGeom>
          <a:solidFill>
            <a:srgbClr val="889A7B"/>
          </a:solidFill>
          <a:ln>
            <a:solidFill>
              <a:srgbClr val="889A7B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B050"/>
              </a:solidFill>
              <a:highlight>
                <a:srgbClr val="FF00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aphicFrame>
        <p:nvGraphicFramePr>
          <p:cNvPr id="15" name="图表 14">
            <a:extLst>
              <a:ext uri="{FF2B5EF4-FFF2-40B4-BE49-F238E27FC236}">
                <a16:creationId xmlns:a16="http://schemas.microsoft.com/office/drawing/2014/main" id="{570B3B4B-76E0-74C3-94EC-5B7C3614C5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8057598"/>
              </p:ext>
            </p:extLst>
          </p:nvPr>
        </p:nvGraphicFramePr>
        <p:xfrm>
          <a:off x="1774825" y="1017453"/>
          <a:ext cx="8642350" cy="362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箭头: 下 1">
            <a:extLst>
              <a:ext uri="{FF2B5EF4-FFF2-40B4-BE49-F238E27FC236}">
                <a16:creationId xmlns:a16="http://schemas.microsoft.com/office/drawing/2014/main" id="{98E173D7-F9C3-44AB-0C45-F3B60833FD9B}"/>
              </a:ext>
            </a:extLst>
          </p:cNvPr>
          <p:cNvSpPr/>
          <p:nvPr/>
        </p:nvSpPr>
        <p:spPr>
          <a:xfrm flipV="1">
            <a:off x="1791328" y="5052836"/>
            <a:ext cx="419576" cy="461667"/>
          </a:xfrm>
          <a:prstGeom prst="downArrow">
            <a:avLst/>
          </a:prstGeom>
          <a:solidFill>
            <a:srgbClr val="E46C0A"/>
          </a:solidFill>
          <a:ln>
            <a:solidFill>
              <a:srgbClr val="E46C0A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B050"/>
              </a:solidFill>
              <a:highlight>
                <a:srgbClr val="FF0000"/>
              </a:highligh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263650" y="5265420"/>
            <a:ext cx="10500333" cy="156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月一级市场共发生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389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起基金募集事件，数量最多的为创业投资基金，为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247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起；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在已披露规模的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起募集事件中，涉及规模最大的为成长基金，共计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12.80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募集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774826" y="4905375"/>
            <a:ext cx="2390774" cy="36000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募集规模有所扩大</a:t>
              </a:r>
              <a:endPara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86987748"/>
              </p:ext>
            </p:extLst>
          </p:nvPr>
        </p:nvGraphicFramePr>
        <p:xfrm>
          <a:off x="1774825" y="1059010"/>
          <a:ext cx="8642350" cy="3784600"/>
        </p:xfrm>
        <a:graphic>
          <a:graphicData uri="http://schemas.openxmlformats.org/drawingml/2006/table">
            <a:tbl>
              <a:tblPr/>
              <a:tblGrid>
                <a:gridCol w="3175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33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12</a:t>
                      </a:r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月基金募集数量及规模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3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募集规模</a:t>
                      </a:r>
                      <a:b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</a:br>
                      <a:r>
                        <a:rPr lang="zh-CN" alt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（人民币亿元）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成长基金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12.80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创业投资基金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9.82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私募股权投资基金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未披露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1945254"/>
                  </a:ext>
                </a:extLst>
              </a:tr>
              <a:tr h="52318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389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22.62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33736151"/>
              </p:ext>
            </p:extLst>
          </p:nvPr>
        </p:nvGraphicFramePr>
        <p:xfrm>
          <a:off x="1770289" y="983578"/>
          <a:ext cx="8651421" cy="5400000"/>
        </p:xfrm>
        <a:graphic>
          <a:graphicData uri="http://schemas.openxmlformats.org/drawingml/2006/table">
            <a:tbl>
              <a:tblPr/>
              <a:tblGrid>
                <a:gridCol w="3109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1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334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2022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12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月中国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PEVC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案例行业分布及规模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  <a:p>
                      <a:pPr algn="ctr" fontAlgn="ctr"/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1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行业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案例数量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融资金额（人民币 亿元）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93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高端制造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123.31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26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医疗健康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45.48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938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企业服务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34.45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9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汽车交通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4.07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8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智能硬件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8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本地生活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1.33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242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传统产业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9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金融服务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14.2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8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物流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9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电子商务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未披露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9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房产服务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0.07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645676"/>
                  </a:ext>
                </a:extLst>
              </a:tr>
              <a:tr h="2749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工具软件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未披露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80820"/>
                  </a:ext>
                </a:extLst>
              </a:tr>
              <a:tr h="2749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教育培训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0.4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272309"/>
                  </a:ext>
                </a:extLst>
              </a:tr>
              <a:tr h="2749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体育运动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0.6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725401"/>
                  </a:ext>
                </a:extLst>
              </a:tr>
              <a:tr h="274951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文化传媒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en-US" altLang="zh-C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未披露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633726"/>
                  </a:ext>
                </a:extLst>
              </a:tr>
              <a:tr h="3009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</a:pPr>
                      <a:r>
                        <a:rPr lang="zh-CN" alt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微软雅黑" panose="020B0503020204020204" pitchFamily="34" charset="-122"/>
                        </a:rPr>
                        <a:t>合计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146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237.51</a:t>
                      </a: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30B643A1-CB8C-68D0-44E7-E6A382FF51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0408457"/>
              </p:ext>
            </p:extLst>
          </p:nvPr>
        </p:nvGraphicFramePr>
        <p:xfrm>
          <a:off x="869950" y="-47793"/>
          <a:ext cx="6534785" cy="6369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图表 15">
            <a:extLst>
              <a:ext uri="{FF2B5EF4-FFF2-40B4-BE49-F238E27FC236}">
                <a16:creationId xmlns:a16="http://schemas.microsoft.com/office/drawing/2014/main" id="{30B643A1-CB8C-68D0-44E7-E6A382FF51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621125"/>
              </p:ext>
            </p:extLst>
          </p:nvPr>
        </p:nvGraphicFramePr>
        <p:xfrm>
          <a:off x="6190665" y="277200"/>
          <a:ext cx="6534785" cy="6369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869950" y="1009649"/>
            <a:ext cx="3725355" cy="360000"/>
            <a:chOff x="7155445" y="740531"/>
            <a:chExt cx="3098166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2"/>
              <a:ext cx="369870" cy="283048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805657" y="3051692"/>
            <a:ext cx="1832610" cy="58547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Overflow="clip" horzOverflow="clip"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案例数量分布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883848" y="3064779"/>
            <a:ext cx="2334168" cy="55929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Overflow="clip" horzOverflow="clip"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2000" dirty="0">
                <a:latin typeface="华文新魏" panose="02010800040101010101" pitchFamily="2" charset="-122"/>
                <a:ea typeface="华文新魏" panose="02010800040101010101" pitchFamily="2" charset="-122"/>
              </a:rPr>
              <a:t>投资金额分布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69950" y="5536043"/>
            <a:ext cx="10842152" cy="6951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从投资数量来看，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146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个案例共分布在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个行业，前三位分别是高端制造、医疗健康和企业服务。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从投资金额来看，高端制造行业再次占据半壁江山，医疗健康和企业服务也位列前三。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49219" y="5489962"/>
            <a:ext cx="7037069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按融资轮次来看，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12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月融资事件最多的为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轮，共计发生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28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起</a:t>
            </a:r>
            <a:r>
              <a:rPr lang="en-US" altLang="zh-CN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;</a:t>
            </a:r>
          </a:p>
          <a:p>
            <a:pPr defTabSz="914400"/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按融资规模来看，融资规模最大的为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轮，涉及金额</a:t>
            </a:r>
            <a:r>
              <a:rPr lang="en-US" altLang="zh-CN" sz="2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33.10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亿元。</a:t>
            </a:r>
            <a:endParaRPr lang="en-US" altLang="zh-CN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pSpPr/>
          <p:nvPr/>
        </p:nvGrpSpPr>
        <p:grpSpPr>
          <a:xfrm>
            <a:off x="1286092" y="1189464"/>
            <a:ext cx="9619817" cy="4479071"/>
            <a:chOff x="0" y="0"/>
            <a:chExt cx="9604997" cy="4486297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00000000-0008-0000-0200-000003000000}"/>
                </a:ext>
              </a:extLst>
            </p:cNvPr>
            <p:cNvGrpSpPr/>
            <p:nvPr/>
          </p:nvGrpSpPr>
          <p:grpSpPr>
            <a:xfrm>
              <a:off x="0" y="0"/>
              <a:ext cx="9604997" cy="4486297"/>
              <a:chOff x="0" y="0"/>
              <a:chExt cx="9168684" cy="4312312"/>
            </a:xfrm>
          </p:grpSpPr>
          <p:graphicFrame>
            <p:nvGraphicFramePr>
              <p:cNvPr id="8" name="图表 7">
                <a:extLst>
                  <a:ext uri="{FF2B5EF4-FFF2-40B4-BE49-F238E27FC236}">
                    <a16:creationId xmlns:a16="http://schemas.microsoft.com/office/drawing/2014/main" id="{00000000-0008-0000-0200-000005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828785851"/>
                  </p:ext>
                </p:extLst>
              </p:nvPr>
            </p:nvGraphicFramePr>
            <p:xfrm>
              <a:off x="3965091" y="572555"/>
              <a:ext cx="3715062" cy="373975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0" name="图表 9">
                <a:extLst>
                  <a:ext uri="{FF2B5EF4-FFF2-40B4-BE49-F238E27FC236}">
                    <a16:creationId xmlns:a16="http://schemas.microsoft.com/office/drawing/2014/main" id="{00000000-0008-0000-0200-000007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09010349"/>
                  </p:ext>
                </p:extLst>
              </p:nvPr>
            </p:nvGraphicFramePr>
            <p:xfrm>
              <a:off x="1067113" y="584386"/>
              <a:ext cx="3724209" cy="371511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id="{00000000-0008-0000-0200-000006000000}"/>
                  </a:ext>
                </a:extLst>
              </p:cNvPr>
              <p:cNvGrpSpPr/>
              <p:nvPr/>
            </p:nvGrpSpPr>
            <p:grpSpPr>
              <a:xfrm>
                <a:off x="0" y="0"/>
                <a:ext cx="9168684" cy="3791775"/>
                <a:chOff x="0" y="0"/>
                <a:chExt cx="4679126" cy="3703652"/>
              </a:xfrm>
            </p:grpSpPr>
            <p:sp>
              <p:nvSpPr>
                <p:cNvPr id="11" name="文本框 16">
                  <a:extLst>
                    <a:ext uri="{FF2B5EF4-FFF2-40B4-BE49-F238E27FC236}">
                      <a16:creationId xmlns:a16="http://schemas.microsoft.com/office/drawing/2014/main" id="{00000000-0008-0000-0200-000008000000}"/>
                    </a:ext>
                  </a:extLst>
                </p:cNvPr>
                <p:cNvSpPr txBox="1"/>
                <p:nvPr/>
              </p:nvSpPr>
              <p:spPr>
                <a:xfrm>
                  <a:off x="1340243" y="0"/>
                  <a:ext cx="2160119" cy="2995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altLang="zh-CN" sz="14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2022</a:t>
                  </a:r>
                  <a:r>
                    <a:rPr lang="zh-CN" altLang="en-US" sz="14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年</a:t>
                  </a:r>
                  <a:r>
                    <a:rPr lang="en-US" altLang="zh-CN" sz="14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12</a:t>
                  </a:r>
                  <a:r>
                    <a:rPr lang="zh-CN" altLang="en-US" sz="14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月中国</a:t>
                  </a:r>
                  <a:r>
                    <a:rPr lang="en-US" altLang="zh-CN" sz="14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PEVC</a:t>
                  </a:r>
                  <a:r>
                    <a:rPr lang="zh-CN" altLang="en-US" sz="1400" dirty="0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轮次及融资规模一览</a:t>
                  </a:r>
                </a:p>
              </p:txBody>
            </p:sp>
            <p:cxnSp>
              <p:nvCxnSpPr>
                <p:cNvPr id="12" name="直接连接符 11">
                  <a:extLst>
                    <a:ext uri="{FF2B5EF4-FFF2-40B4-BE49-F238E27FC236}">
                      <a16:creationId xmlns:a16="http://schemas.microsoft.com/office/drawing/2014/main" id="{00000000-0008-0000-0200-000009000000}"/>
                    </a:ext>
                  </a:extLst>
                </p:cNvPr>
                <p:cNvCxnSpPr/>
                <p:nvPr/>
              </p:nvCxnSpPr>
              <p:spPr>
                <a:xfrm flipV="1">
                  <a:off x="0" y="3692488"/>
                  <a:ext cx="2389652" cy="11164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接连接符 12">
                  <a:extLst>
                    <a:ext uri="{FF2B5EF4-FFF2-40B4-BE49-F238E27FC236}">
                      <a16:creationId xmlns:a16="http://schemas.microsoft.com/office/drawing/2014/main" id="{00000000-0008-0000-0200-00000A000000}"/>
                    </a:ext>
                  </a:extLst>
                </p:cNvPr>
                <p:cNvCxnSpPr/>
                <p:nvPr/>
              </p:nvCxnSpPr>
              <p:spPr>
                <a:xfrm>
                  <a:off x="2389744" y="3692757"/>
                  <a:ext cx="2289382" cy="0"/>
                </a:xfrm>
                <a:prstGeom prst="line">
                  <a:avLst/>
                </a:prstGeom>
                <a:ln w="1905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文本框 27">
                  <a:extLst>
                    <a:ext uri="{FF2B5EF4-FFF2-40B4-BE49-F238E27FC236}">
                      <a16:creationId xmlns:a16="http://schemas.microsoft.com/office/drawing/2014/main" id="{00000000-0008-0000-0200-00000B000000}"/>
                    </a:ext>
                  </a:extLst>
                </p:cNvPr>
                <p:cNvSpPr txBox="1"/>
                <p:nvPr/>
              </p:nvSpPr>
              <p:spPr>
                <a:xfrm>
                  <a:off x="3771062" y="276163"/>
                  <a:ext cx="678986" cy="2394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zh-CN" altLang="en-US" sz="1000" b="1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单位：人民币亿元</a:t>
                  </a:r>
                </a:p>
              </p:txBody>
            </p:sp>
          </p:grpSp>
        </p:grp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00000000-0008-0000-0200-00000400000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05009" y="697519"/>
              <a:ext cx="5542" cy="32353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AC6C4A8F-D48C-53EE-5AB9-8F5177BF2C90}"/>
              </a:ext>
            </a:extLst>
          </p:cNvPr>
          <p:cNvCxnSpPr>
            <a:cxnSpLocks/>
          </p:cNvCxnSpPr>
          <p:nvPr/>
        </p:nvCxnSpPr>
        <p:spPr bwMode="auto">
          <a:xfrm>
            <a:off x="6186422" y="1885574"/>
            <a:ext cx="5551" cy="3230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5357E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110009" y="1004374"/>
            <a:ext cx="2361845" cy="318499"/>
            <a:chOff x="5796284" y="1387012"/>
            <a:chExt cx="2679895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796284" y="1387012"/>
              <a:ext cx="534257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119534" y="4876718"/>
            <a:ext cx="2352342" cy="322888"/>
            <a:chOff x="5600471" y="1351925"/>
            <a:chExt cx="2682950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00471" y="1351925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056510" y="1351925"/>
              <a:ext cx="2226911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市场关注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167071" y="3661737"/>
            <a:ext cx="7102217" cy="972189"/>
            <a:chOff x="1154371" y="3920665"/>
            <a:chExt cx="7102217" cy="972189"/>
          </a:xfrm>
        </p:grpSpPr>
        <p:sp>
          <p:nvSpPr>
            <p:cNvPr id="14" name="箭头: 五边形 13"/>
            <p:cNvSpPr/>
            <p:nvPr/>
          </p:nvSpPr>
          <p:spPr>
            <a:xfrm>
              <a:off x="1154371" y="3983962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3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592250" y="3920665"/>
              <a:ext cx="6664338" cy="972189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华创新材：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一家专业从事锂电铜箔研发与制造的企业，产品主要应用于新能源汽车动力电池、数码与储能电池领域，目前已具备年产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30000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吨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3.5-9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微米锂电铜箔的生产能力。</a:t>
              </a:r>
              <a:endPara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毅达资本、超兴创投、宁德时代等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149345" y="1397049"/>
            <a:ext cx="7107243" cy="972189"/>
            <a:chOff x="1149345" y="1397049"/>
            <a:chExt cx="7107243" cy="972189"/>
          </a:xfrm>
        </p:grpSpPr>
        <p:sp>
          <p:nvSpPr>
            <p:cNvPr id="12" name="箭头: 五边形 11"/>
            <p:cNvSpPr/>
            <p:nvPr/>
          </p:nvSpPr>
          <p:spPr>
            <a:xfrm>
              <a:off x="1149345" y="1452247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592250" y="1397049"/>
              <a:ext cx="6664338" cy="972189"/>
            </a:xfrm>
            <a:prstGeom prst="rect">
              <a:avLst/>
            </a:prstGeom>
            <a:noFill/>
            <a:ln w="19050">
              <a:noFill/>
              <a:prstDash val="sysDash"/>
            </a:ln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摩尔线程：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成立于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2020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年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10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月，是一家以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GPU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芯片设计为主的集成电路高科技公司，致力于建立基于云原生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GPU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计算的生态系统，助力驱动数字经济发展。</a:t>
              </a:r>
              <a:endPara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just">
                <a:lnSpc>
                  <a:spcPct val="150000"/>
                </a:lnSpc>
              </a:pPr>
              <a:r>
                <a:rPr lang="zh-CN" altLang="en-US" sz="1600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和谐健康、典实资本、中移创新产业基金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(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中国移动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)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9108498" y="1045789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融资规模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9032559" y="2646155"/>
            <a:ext cx="107520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亿人民币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9027339" y="1553024"/>
            <a:ext cx="108042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832445" y="1045790"/>
            <a:ext cx="92333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3464428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zh-CN" altLang="en-US" sz="2400" b="1" dirty="0">
                <a:solidFill>
                  <a:srgbClr val="00006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投资：重要投资事件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1218423" y="1553024"/>
            <a:ext cx="2122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B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154370" y="2529393"/>
            <a:ext cx="7097983" cy="983026"/>
            <a:chOff x="1154371" y="2666667"/>
            <a:chExt cx="7097983" cy="983026"/>
          </a:xfrm>
        </p:grpSpPr>
        <p:sp>
          <p:nvSpPr>
            <p:cNvPr id="13" name="箭头: 五边形 12"/>
            <p:cNvSpPr/>
            <p:nvPr/>
          </p:nvSpPr>
          <p:spPr>
            <a:xfrm>
              <a:off x="1154371" y="2725210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2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588016" y="2666667"/>
              <a:ext cx="6664338" cy="98302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西科控股：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专业从事科技成果转化，经过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10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年的探索与发展，建立起“科技金融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+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科技服务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+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科技平台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+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科技空间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+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科技智库”为一体的“硬科技”创新创业雨林生态体系。</a:t>
              </a:r>
              <a:endPara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marL="0" marR="0" lvl="0" indent="0" algn="just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zh-CN" altLang="en-US" sz="1200" dirty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西安财金投资管理有限公司、陕西财金投资管理有限责任公司</a:t>
              </a:r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11218423" y="5539357"/>
            <a:ext cx="212212" cy="368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C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167071" y="5293976"/>
            <a:ext cx="7205598" cy="1064522"/>
            <a:chOff x="1167071" y="5392336"/>
            <a:chExt cx="6987916" cy="1064522"/>
          </a:xfrm>
        </p:grpSpPr>
        <p:sp>
          <p:nvSpPr>
            <p:cNvPr id="15" name="箭头: 五边形 14"/>
            <p:cNvSpPr/>
            <p:nvPr/>
          </p:nvSpPr>
          <p:spPr>
            <a:xfrm>
              <a:off x="1167071" y="5497343"/>
              <a:ext cx="431515" cy="285443"/>
            </a:xfrm>
            <a:prstGeom prst="homePlat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微软雅黑" panose="020B0503020204020204" pitchFamily="34" charset="-122"/>
                </a:rPr>
                <a:t>1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528264" y="5392336"/>
              <a:ext cx="6626723" cy="10645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indent="0" algn="just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齐碳科技：</a:t>
              </a: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成立于</a:t>
              </a:r>
              <a:r>
                <a:rPr lang="en-US" altLang="zh-CN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2016</a:t>
              </a:r>
              <a:r>
                <a:rPr lang="zh-CN" altLang="en-US" sz="12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年，致力于纳米孔基因测序仪及配套芯片、试剂的自主研发、制造与应用开发，是我国首家自主研发出纳米孔基因测序仪并率先开启商业化的企业。</a:t>
              </a:r>
              <a:endParaRPr lang="en-US" altLang="zh-CN" sz="12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marR="0" lvl="0" indent="0" algn="just"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投资方：</a:t>
              </a:r>
              <a:r>
                <a:rPr lang="zh-CN" altLang="en-US" sz="12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微软雅黑" panose="020B0503020204020204" pitchFamily="34" charset="-122"/>
                </a:rPr>
                <a:t>美团、</a:t>
              </a:r>
              <a:r>
                <a:rPr lang="zh-CN" altLang="en-US" sz="1200" dirty="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华盖</a:t>
              </a:r>
              <a:r>
                <a:rPr lang="zh-CN" altLang="en-US" sz="1200" b="0" i="0" dirty="0">
                  <a:solidFill>
                    <a:srgbClr val="000000"/>
                  </a:solidFill>
                  <a:effectLst/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资本、博远资本、雅惠投资等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9108498" y="3778499"/>
            <a:ext cx="99926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亿人民币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5CE8126-B42D-C39F-EA0A-666A08DB48A7}"/>
              </a:ext>
            </a:extLst>
          </p:cNvPr>
          <p:cNvSpPr txBox="1"/>
          <p:nvPr/>
        </p:nvSpPr>
        <p:spPr>
          <a:xfrm>
            <a:off x="9108498" y="5538960"/>
            <a:ext cx="92423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亿人民币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BA9C0B2-24F5-A135-6DD9-A56DA017503E}"/>
              </a:ext>
            </a:extLst>
          </p:cNvPr>
          <p:cNvSpPr txBox="1"/>
          <p:nvPr/>
        </p:nvSpPr>
        <p:spPr>
          <a:xfrm>
            <a:off x="11217667" y="2688713"/>
            <a:ext cx="2122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A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9393667B-CDBB-CAFF-1EF7-85BF55658D9E}"/>
              </a:ext>
            </a:extLst>
          </p:cNvPr>
          <p:cNvSpPr txBox="1"/>
          <p:nvPr/>
        </p:nvSpPr>
        <p:spPr>
          <a:xfrm>
            <a:off x="11217667" y="3824402"/>
            <a:ext cx="2122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74825" y="942975"/>
            <a:ext cx="2378075" cy="36000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A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股、港股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IPO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  <a:sym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774825" y="4414776"/>
            <a:ext cx="8642350" cy="20774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457200" algn="just" defTabSz="457200" rtl="0" eaLnBrk="1" fontAlgn="ctr" latinLnBrk="0" hangingPunct="1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年末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A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股新股发行速度加快，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月共迎来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60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只新股上市，数量创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2020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年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9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月以来新高，其中北交所贡献最大，有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32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只来自北交所。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IPO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总实际募资额为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444.18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亿元，较上月有明显增长。其中科创板上市企业共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13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家，科创板总募资额为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222.88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亿元。已披露的上市退出基金共计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52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支。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lvl="0" indent="457189" algn="just" defTabSz="457200" fontAlgn="ctr">
              <a:lnSpc>
                <a:spcPct val="150000"/>
              </a:lnSpc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港股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12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月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IPO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回暖，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共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21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家企业上市交易，募集资金总额为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167.54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亿港元，其中募资规模最大的为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阳光保险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，首发募资资金总额为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微软雅黑" panose="020B0503020204020204" pitchFamily="34" charset="-122"/>
              </a:rPr>
              <a:t>67.05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亿港元，位列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2022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年港股市场募资总额第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4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名。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78000" y="277200"/>
            <a:ext cx="82296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微软雅黑" panose="020B0503020204020204" pitchFamily="34" charset="-122"/>
              </a:rPr>
              <a:t>及退出</a:t>
            </a:r>
          </a:p>
        </p:txBody>
      </p:sp>
      <p:graphicFrame>
        <p:nvGraphicFramePr>
          <p:cNvPr id="10" name="图表 9">
            <a:extLst>
              <a:ext uri="{FF2B5EF4-FFF2-40B4-BE49-F238E27FC236}">
                <a16:creationId xmlns:a16="http://schemas.microsoft.com/office/drawing/2014/main" id="{2CF8A97F-5DBE-5A2B-4752-9CCCF85751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826736"/>
              </p:ext>
            </p:extLst>
          </p:nvPr>
        </p:nvGraphicFramePr>
        <p:xfrm>
          <a:off x="1774825" y="1183110"/>
          <a:ext cx="8642350" cy="3351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k0OTVmNTM5YjcwYTdmMjE0NWQyMTZkOWMxNjA2Y2Q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d020bfa-8d90-4694-a0bf-77510c82c34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de9140a-78c0-43dd-81b0-943d97aba602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a78bfda-e455-4b03-a97b-801a7620fad3}"/>
  <p:tag name="TABLE_ENDDRAG_ORIGIN_RECT" val="680*297"/>
  <p:tag name="TABLE_ENDDRAG_RECT" val="139*119*680*29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3e1ba6-242b-4894-92ad-7ebe017cbdb6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a3aa2de-7c2c-445a-bf78-b3e8ed9f1e79}"/>
  <p:tag name="TABLE_ENDDRAG_ORIGIN_RECT" val="678*181"/>
  <p:tag name="TABLE_ENDDRAG_RECT" val="139*306*678*1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30e42580-3eed-42b4-afc4-c0b1bd5691e1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融客投资PPT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778495"/>
    </a:dk2>
    <a:lt2>
      <a:srgbClr val="F0F0F0"/>
    </a:lt2>
    <a:accent1>
      <a:srgbClr val="4276AA"/>
    </a:accent1>
    <a:accent2>
      <a:srgbClr val="178AA1"/>
    </a:accent2>
    <a:accent3>
      <a:srgbClr val="40A693"/>
    </a:accent3>
    <a:accent4>
      <a:srgbClr val="5268A5"/>
    </a:accent4>
    <a:accent5>
      <a:srgbClr val="5E5CA2"/>
    </a:accent5>
    <a:accent6>
      <a:srgbClr val="778495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10157</TotalTime>
  <Words>2551</Words>
  <Application>Microsoft Office PowerPoint</Application>
  <PresentationFormat>宽屏</PresentationFormat>
  <Paragraphs>430</Paragraphs>
  <Slides>17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39" baseType="lpstr">
      <vt:lpstr>MicrosoftYaHei Bold</vt:lpstr>
      <vt:lpstr>PingFang SC</vt:lpstr>
      <vt:lpstr>system-ui</vt:lpstr>
      <vt:lpstr>等线</vt:lpstr>
      <vt:lpstr>黑体</vt:lpstr>
      <vt:lpstr>华文新魏</vt:lpstr>
      <vt:lpstr>simsun</vt:lpstr>
      <vt:lpstr>simsun</vt:lpstr>
      <vt:lpstr>微软雅黑</vt:lpstr>
      <vt:lpstr>微软雅黑</vt:lpstr>
      <vt:lpstr>微软雅黑</vt:lpstr>
      <vt:lpstr>幼圆</vt:lpstr>
      <vt:lpstr>arial</vt:lpstr>
      <vt:lpstr>arial</vt:lpstr>
      <vt:lpstr>Calibri</vt:lpstr>
      <vt:lpstr>Calibri Light</vt:lpstr>
      <vt:lpstr>Open Sans</vt:lpstr>
      <vt:lpstr>Verdana</vt:lpstr>
      <vt:lpstr>Wingdings</vt:lpstr>
      <vt:lpstr>融客PPT模板</vt:lpstr>
      <vt:lpstr>1_融客PPT模板</vt:lpstr>
      <vt:lpstr>1_融客投资PPT模板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张睿卿</dc:creator>
  <cp:lastModifiedBy>Xue Yong</cp:lastModifiedBy>
  <cp:revision>426</cp:revision>
  <dcterms:created xsi:type="dcterms:W3CDTF">2019-06-19T02:08:00Z</dcterms:created>
  <dcterms:modified xsi:type="dcterms:W3CDTF">2023-01-12T03:02:30Z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  <property fmtid="{D5CDD505-2E9C-101B-9397-08002B2CF9AE}" pid="3" name="ICV">
    <vt:lpwstr>7D67E444C4C5402B9272D95CCA777AAE</vt:lpwstr>
  </property>
</Properties>
</file>