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tags/tag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tags/tag4.xml" ContentType="application/vnd.openxmlformats-officedocument.presentationml.tags+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2"/>
  </p:notesMasterIdLst>
  <p:handoutMasterIdLst>
    <p:handoutMasterId r:id="rId33"/>
  </p:handoutMasterIdLst>
  <p:sldIdLst>
    <p:sldId id="484" r:id="rId7"/>
    <p:sldId id="485" r:id="rId8"/>
    <p:sldId id="536" r:id="rId9"/>
    <p:sldId id="487" r:id="rId10"/>
    <p:sldId id="488" r:id="rId11"/>
    <p:sldId id="489" r:id="rId12"/>
    <p:sldId id="537" r:id="rId13"/>
    <p:sldId id="552" r:id="rId14"/>
    <p:sldId id="550" r:id="rId15"/>
    <p:sldId id="538" r:id="rId16"/>
    <p:sldId id="539" r:id="rId17"/>
    <p:sldId id="540" r:id="rId18"/>
    <p:sldId id="541" r:id="rId19"/>
    <p:sldId id="542" r:id="rId20"/>
    <p:sldId id="544" r:id="rId21"/>
    <p:sldId id="499" r:id="rId22"/>
    <p:sldId id="553" r:id="rId23"/>
    <p:sldId id="500" r:id="rId24"/>
    <p:sldId id="551" r:id="rId25"/>
    <p:sldId id="546" r:id="rId26"/>
    <p:sldId id="555" r:id="rId27"/>
    <p:sldId id="554" r:id="rId28"/>
    <p:sldId id="549" r:id="rId29"/>
    <p:sldId id="505" r:id="rId30"/>
    <p:sldId id="50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506" userDrawn="1">
          <p15:clr>
            <a:srgbClr val="A4A3A4"/>
          </p15:clr>
        </p15:guide>
        <p15:guide id="3" pos="688" userDrawn="1">
          <p15:clr>
            <a:srgbClr val="A4A3A4"/>
          </p15:clr>
        </p15:guide>
        <p15:guide id="4" pos="3840" userDrawn="1">
          <p15:clr>
            <a:srgbClr val="A4A3A4"/>
          </p15:clr>
        </p15:guide>
        <p15:guide id="5" pos="6992" userDrawn="1">
          <p15:clr>
            <a:srgbClr val="A4A3A4"/>
          </p15:clr>
        </p15:guide>
        <p15:guide id="6" orient="horz" pos="2160" userDrawn="1">
          <p15:clr>
            <a:srgbClr val="A4A3A4"/>
          </p15:clr>
        </p15:guide>
        <p15:guide id="7"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4"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9E6"/>
    <a:srgbClr val="4581C5"/>
    <a:srgbClr val="08275D"/>
    <a:srgbClr val="F26B2B"/>
    <a:srgbClr val="007A37"/>
    <a:srgbClr val="FFFFFF"/>
    <a:srgbClr val="FF9933"/>
    <a:srgbClr val="000066"/>
    <a:srgbClr val="595959"/>
    <a:srgbClr val="636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2980" autoAdjust="0"/>
  </p:normalViewPr>
  <p:slideViewPr>
    <p:cSldViewPr snapToGrid="0">
      <p:cViewPr>
        <p:scale>
          <a:sx n="66" d="100"/>
          <a:sy n="66" d="100"/>
        </p:scale>
        <p:origin x="3366" y="1956"/>
      </p:cViewPr>
      <p:guideLst>
        <p:guide pos="438"/>
        <p:guide pos="506"/>
        <p:guide pos="688"/>
        <p:guide pos="3840"/>
        <p:guide pos="6992"/>
        <p:guide orient="horz" pos="2160"/>
        <p:guide pos="7219"/>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59" d="100"/>
          <a:sy n="59"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NG%20MEI\Desktop\202211&#20108;&#32423;&#24066;&#22330;&#26376;&#25253;\202211&#36135;&#24065;&#25237;&#25918;(&#22238;&#31548;)&#32479;&#357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69638435577259E-2"/>
          <c:y val="1.9793088363954502E-2"/>
          <c:w val="0.86115903085049295"/>
          <c:h val="0.63351251293653932"/>
        </c:manualLayout>
      </c:layout>
      <c:lineChart>
        <c:grouping val="standard"/>
        <c:varyColors val="0"/>
        <c:ser>
          <c:idx val="0"/>
          <c:order val="0"/>
          <c:tx>
            <c:strRef>
              <c:f>Sheet1!$B$1</c:f>
              <c:strCache>
                <c:ptCount val="1"/>
                <c:pt idx="0">
                  <c:v>官方制造业PMI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A1-4A44-9A75-D6325FD0B7B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A0-4755-BAF1-579E15EC042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yyyy"年"m"月";@</c:formatCode>
                <c:ptCount val="13"/>
                <c:pt idx="0">
                  <c:v>44926</c:v>
                </c:pt>
                <c:pt idx="1">
                  <c:v>44866</c:v>
                </c:pt>
                <c:pt idx="2">
                  <c:v>44865</c:v>
                </c:pt>
                <c:pt idx="3">
                  <c:v>44834</c:v>
                </c:pt>
                <c:pt idx="4">
                  <c:v>44804</c:v>
                </c:pt>
                <c:pt idx="5">
                  <c:v>44773</c:v>
                </c:pt>
                <c:pt idx="6">
                  <c:v>44742</c:v>
                </c:pt>
                <c:pt idx="7">
                  <c:v>44712</c:v>
                </c:pt>
                <c:pt idx="8">
                  <c:v>44681</c:v>
                </c:pt>
                <c:pt idx="9">
                  <c:v>44651</c:v>
                </c:pt>
                <c:pt idx="10">
                  <c:v>44620</c:v>
                </c:pt>
                <c:pt idx="11">
                  <c:v>44562</c:v>
                </c:pt>
                <c:pt idx="12">
                  <c:v>44531</c:v>
                </c:pt>
              </c:numCache>
            </c:numRef>
          </c:cat>
          <c:val>
            <c:numRef>
              <c:f>Sheet1!$B$2:$B$14</c:f>
              <c:numCache>
                <c:formatCode>0.00%</c:formatCode>
                <c:ptCount val="13"/>
                <c:pt idx="0">
                  <c:v>0.47</c:v>
                </c:pt>
                <c:pt idx="1">
                  <c:v>0.48</c:v>
                </c:pt>
                <c:pt idx="2">
                  <c:v>0.49200000000000005</c:v>
                </c:pt>
                <c:pt idx="3">
                  <c:v>0.501</c:v>
                </c:pt>
                <c:pt idx="4">
                  <c:v>0.49399999999999999</c:v>
                </c:pt>
                <c:pt idx="5">
                  <c:v>0.49</c:v>
                </c:pt>
                <c:pt idx="6">
                  <c:v>0.502</c:v>
                </c:pt>
                <c:pt idx="7">
                  <c:v>0.496</c:v>
                </c:pt>
                <c:pt idx="8">
                  <c:v>0.47399999999999998</c:v>
                </c:pt>
                <c:pt idx="9">
                  <c:v>0.495</c:v>
                </c:pt>
                <c:pt idx="10">
                  <c:v>0.502</c:v>
                </c:pt>
                <c:pt idx="11">
                  <c:v>0.501</c:v>
                </c:pt>
                <c:pt idx="12">
                  <c:v>0.503</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财新中国制造业PMI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1-499A-8528-5DD77DF32DD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44926</c:v>
                </c:pt>
                <c:pt idx="1">
                  <c:v>44866</c:v>
                </c:pt>
                <c:pt idx="2">
                  <c:v>44865</c:v>
                </c:pt>
                <c:pt idx="3">
                  <c:v>44834</c:v>
                </c:pt>
                <c:pt idx="4">
                  <c:v>44804</c:v>
                </c:pt>
                <c:pt idx="5">
                  <c:v>44773</c:v>
                </c:pt>
                <c:pt idx="6">
                  <c:v>44742</c:v>
                </c:pt>
                <c:pt idx="7">
                  <c:v>44712</c:v>
                </c:pt>
                <c:pt idx="8">
                  <c:v>44681</c:v>
                </c:pt>
                <c:pt idx="9">
                  <c:v>44651</c:v>
                </c:pt>
                <c:pt idx="10">
                  <c:v>44620</c:v>
                </c:pt>
                <c:pt idx="11">
                  <c:v>44562</c:v>
                </c:pt>
                <c:pt idx="12">
                  <c:v>44531</c:v>
                </c:pt>
              </c:numCache>
            </c:numRef>
          </c:cat>
          <c:val>
            <c:numRef>
              <c:f>Sheet1!$C$2:$C$14</c:f>
              <c:numCache>
                <c:formatCode>0.00%</c:formatCode>
                <c:ptCount val="13"/>
                <c:pt idx="0">
                  <c:v>0.49</c:v>
                </c:pt>
                <c:pt idx="1">
                  <c:v>0.49399999999999999</c:v>
                </c:pt>
                <c:pt idx="2">
                  <c:v>0.49200000000000005</c:v>
                </c:pt>
                <c:pt idx="3">
                  <c:v>0.48099999999999998</c:v>
                </c:pt>
                <c:pt idx="4">
                  <c:v>0.495</c:v>
                </c:pt>
                <c:pt idx="5">
                  <c:v>0.504</c:v>
                </c:pt>
                <c:pt idx="6">
                  <c:v>0.51700000000000002</c:v>
                </c:pt>
                <c:pt idx="7">
                  <c:v>0.48099999999999998</c:v>
                </c:pt>
                <c:pt idx="8">
                  <c:v>0.46</c:v>
                </c:pt>
                <c:pt idx="9">
                  <c:v>0.48099999999999998</c:v>
                </c:pt>
                <c:pt idx="10">
                  <c:v>0.504</c:v>
                </c:pt>
                <c:pt idx="11">
                  <c:v>0.49099999999999999</c:v>
                </c:pt>
                <c:pt idx="12">
                  <c:v>0.50900000000000001</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5112"/>
        <c:crossesAt val="0.5"/>
        <c:auto val="1"/>
        <c:lblOffset val="100"/>
        <c:baseTimeUnit val="months"/>
      </c:dateAx>
      <c:valAx>
        <c:axId val="444005112"/>
        <c:scaling>
          <c:orientation val="minMax"/>
          <c:max val="0.55000000000000004"/>
          <c:min val="0.45500000000000002"/>
        </c:scaling>
        <c:delete val="0"/>
        <c:axPos val="l"/>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0408"/>
        <c:crosses val="autoZero"/>
        <c:crossBetween val="between"/>
      </c:valAx>
      <c:spPr>
        <a:noFill/>
        <a:ln>
          <a:noFill/>
        </a:ln>
        <a:effectLst/>
      </c:spPr>
    </c:plotArea>
    <c:legend>
      <c:legendPos val="b"/>
      <c:layout>
        <c:manualLayout>
          <c:xMode val="edge"/>
          <c:yMode val="edge"/>
          <c:x val="0.30128907532545113"/>
          <c:y val="0.92785553616443683"/>
          <c:w val="0.3974218493490978"/>
          <c:h val="7.21443616495927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20305782303427E-2"/>
          <c:y val="2.1576182136602451E-2"/>
          <c:w val="0.82464477437661921"/>
          <c:h val="0.73638179645573809"/>
        </c:manualLayout>
      </c:layout>
      <c:barChart>
        <c:barDir val="col"/>
        <c:grouping val="clustered"/>
        <c:varyColors val="0"/>
        <c:ser>
          <c:idx val="0"/>
          <c:order val="0"/>
          <c:tx>
            <c:strRef>
              <c:f>Sheet1!$B$1</c:f>
              <c:strCache>
                <c:ptCount val="1"/>
                <c:pt idx="0">
                  <c:v>月成交量（万手）</c:v>
                </c:pt>
              </c:strCache>
            </c:strRef>
          </c:tx>
          <c:spPr>
            <a:solidFill>
              <a:schemeClr val="accent1"/>
            </a:solidFill>
            <a:ln>
              <a:noFill/>
            </a:ln>
            <a:effectLst/>
          </c:spPr>
          <c:invertIfNegative val="0"/>
          <c:cat>
            <c:strRef>
              <c:f>Sheet1!$A$2:$A$11</c:f>
              <c:strCache>
                <c:ptCount val="10"/>
                <c:pt idx="0">
                  <c:v>甲醇301</c:v>
                </c:pt>
                <c:pt idx="1">
                  <c:v>PVC2301</c:v>
                </c:pt>
                <c:pt idx="2">
                  <c:v>豆粕2301</c:v>
                </c:pt>
                <c:pt idx="3">
                  <c:v>棕榈油2301</c:v>
                </c:pt>
                <c:pt idx="4">
                  <c:v>玻璃301</c:v>
                </c:pt>
                <c:pt idx="5">
                  <c:v>菜粕301</c:v>
                </c:pt>
                <c:pt idx="6">
                  <c:v>豆油2301</c:v>
                </c:pt>
                <c:pt idx="7">
                  <c:v>菜油301</c:v>
                </c:pt>
                <c:pt idx="8">
                  <c:v>聚丙烯2301</c:v>
                </c:pt>
                <c:pt idx="9">
                  <c:v>乙二醇2301</c:v>
                </c:pt>
              </c:strCache>
            </c:strRef>
          </c:cat>
          <c:val>
            <c:numRef>
              <c:f>Sheet1!$B$2:$B$11</c:f>
              <c:numCache>
                <c:formatCode>0.00</c:formatCode>
                <c:ptCount val="10"/>
                <c:pt idx="0">
                  <c:v>3847.7703999999999</c:v>
                </c:pt>
                <c:pt idx="1">
                  <c:v>2502.1864999999998</c:v>
                </c:pt>
                <c:pt idx="2">
                  <c:v>2140.6116999999999</c:v>
                </c:pt>
                <c:pt idx="3">
                  <c:v>2066.6041</c:v>
                </c:pt>
                <c:pt idx="4">
                  <c:v>1728.3117</c:v>
                </c:pt>
                <c:pt idx="5">
                  <c:v>1561.4160999999999</c:v>
                </c:pt>
                <c:pt idx="6">
                  <c:v>1441.1713999999999</c:v>
                </c:pt>
                <c:pt idx="7">
                  <c:v>1170.2648999999999</c:v>
                </c:pt>
                <c:pt idx="8">
                  <c:v>1068.5732</c:v>
                </c:pt>
                <c:pt idx="9">
                  <c:v>907.89909999999998</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100"/>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solidFill>
                  <a:srgbClr val="FF9933"/>
                </a:solidFill>
              </a:ln>
              <a:effectLst/>
            </c:spPr>
          </c:marker>
          <c:xVal>
            <c:strRef>
              <c:f>Sheet1!$A$2:$A$11</c:f>
              <c:strCache>
                <c:ptCount val="10"/>
                <c:pt idx="0">
                  <c:v>甲醇301</c:v>
                </c:pt>
                <c:pt idx="1">
                  <c:v>PVC2301</c:v>
                </c:pt>
                <c:pt idx="2">
                  <c:v>豆粕2301</c:v>
                </c:pt>
                <c:pt idx="3">
                  <c:v>棕榈油2301</c:v>
                </c:pt>
                <c:pt idx="4">
                  <c:v>玻璃301</c:v>
                </c:pt>
                <c:pt idx="5">
                  <c:v>菜粕301</c:v>
                </c:pt>
                <c:pt idx="6">
                  <c:v>豆油2301</c:v>
                </c:pt>
                <c:pt idx="7">
                  <c:v>菜油301</c:v>
                </c:pt>
                <c:pt idx="8">
                  <c:v>聚丙烯2301</c:v>
                </c:pt>
                <c:pt idx="9">
                  <c:v>乙二醇2301</c:v>
                </c:pt>
              </c:strCache>
            </c:strRef>
          </c:xVal>
          <c:yVal>
            <c:numRef>
              <c:f>Sheet1!$C$2:$C$11</c:f>
              <c:numCache>
                <c:formatCode>0.00</c:formatCode>
                <c:ptCount val="10"/>
                <c:pt idx="0">
                  <c:v>4.0750999999999999</c:v>
                </c:pt>
                <c:pt idx="1">
                  <c:v>7.0130999999999997</c:v>
                </c:pt>
                <c:pt idx="2">
                  <c:v>4.9828000000000001</c:v>
                </c:pt>
                <c:pt idx="3">
                  <c:v>7.0765000000000002</c:v>
                </c:pt>
                <c:pt idx="4">
                  <c:v>1.24</c:v>
                </c:pt>
                <c:pt idx="5">
                  <c:v>3.2986</c:v>
                </c:pt>
                <c:pt idx="6">
                  <c:v>3.7118000000000002</c:v>
                </c:pt>
                <c:pt idx="7">
                  <c:v>3.4043999999999999</c:v>
                </c:pt>
                <c:pt idx="8">
                  <c:v>4.2427000000000001</c:v>
                </c:pt>
                <c:pt idx="9">
                  <c:v>2.5594000000000001</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2864"/>
        <c:crosses val="autoZero"/>
        <c:auto val="1"/>
        <c:lblAlgn val="ctr"/>
        <c:lblOffset val="100"/>
        <c:noMultiLvlLbl val="0"/>
      </c:catAx>
      <c:valAx>
        <c:axId val="4408828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6392"/>
        <c:crosses val="autoZero"/>
        <c:crossBetween val="between"/>
      </c:valAx>
      <c:valAx>
        <c:axId val="44088717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7960"/>
        <c:crosses val="max"/>
        <c:crossBetween val="midCat"/>
        <c:majorUnit val="10"/>
        <c:minorUnit val="2"/>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layout>
        <c:manualLayout>
          <c:xMode val="edge"/>
          <c:yMode val="edge"/>
          <c:x val="0.54123220540019057"/>
          <c:y val="7.0595441980274409E-3"/>
          <c:w val="0.39459971617190942"/>
          <c:h val="7.06664080020026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w="19050">
      <a:solidFill>
        <a:schemeClr val="bg1"/>
      </a:solid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dirty="0"/>
              <a:t>沪市</a:t>
            </a:r>
            <a:endParaRPr lang="en-US" dirty="0"/>
          </a:p>
        </c:rich>
      </c:tx>
      <c:layout>
        <c:manualLayout>
          <c:xMode val="edge"/>
          <c:yMode val="edge"/>
          <c:x val="0.46969512948200209"/>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577072220811107"/>
        </c:manualLayout>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建设银行</c:v>
                </c:pt>
                <c:pt idx="3">
                  <c:v>中国移动</c:v>
                </c:pt>
                <c:pt idx="4">
                  <c:v>农业银行</c:v>
                </c:pt>
                <c:pt idx="5">
                  <c:v>中国石油</c:v>
                </c:pt>
                <c:pt idx="6">
                  <c:v>招商银行</c:v>
                </c:pt>
                <c:pt idx="7">
                  <c:v>中国银行</c:v>
                </c:pt>
                <c:pt idx="8">
                  <c:v>中国人寿</c:v>
                </c:pt>
                <c:pt idx="9">
                  <c:v>中国平安</c:v>
                </c:pt>
              </c:strCache>
            </c:strRef>
          </c:cat>
          <c:val>
            <c:numRef>
              <c:f>Sheet1!$B$2:$B$11</c:f>
              <c:numCache>
                <c:formatCode>0.00</c:formatCode>
                <c:ptCount val="10"/>
                <c:pt idx="0">
                  <c:v>2.00866028</c:v>
                </c:pt>
                <c:pt idx="1">
                  <c:v>1.47110348</c:v>
                </c:pt>
                <c:pt idx="2">
                  <c:v>1.0939214799999999</c:v>
                </c:pt>
                <c:pt idx="3">
                  <c:v>1.0393496600000001</c:v>
                </c:pt>
                <c:pt idx="4">
                  <c:v>0.99284590000000006</c:v>
                </c:pt>
                <c:pt idx="5">
                  <c:v>0.91708873999999996</c:v>
                </c:pt>
                <c:pt idx="6">
                  <c:v>0.88651841000000009</c:v>
                </c:pt>
                <c:pt idx="7">
                  <c:v>0.87671093999999994</c:v>
                </c:pt>
                <c:pt idx="8">
                  <c:v>0.83384714999999998</c:v>
                </c:pt>
                <c:pt idx="9">
                  <c:v>0.81363446000000006</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6264"/>
        <c:crosses val="autoZero"/>
        <c:auto val="1"/>
        <c:lblAlgn val="ctr"/>
        <c:lblOffset val="100"/>
        <c:noMultiLvlLbl val="0"/>
      </c:catAx>
      <c:valAx>
        <c:axId val="448646264"/>
        <c:scaling>
          <c:orientation val="minMax"/>
        </c:scaling>
        <c:delete val="1"/>
        <c:axPos val="l"/>
        <c:numFmt formatCode="0.00"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深市</a:t>
            </a:r>
          </a:p>
        </c:rich>
      </c:tx>
      <c:layout>
        <c:manualLayout>
          <c:xMode val="edge"/>
          <c:yMode val="edge"/>
          <c:x val="0.4708789116660802"/>
          <c:y val="0"/>
        </c:manualLayout>
      </c:layout>
      <c:overlay val="0"/>
      <c:spPr>
        <a:noFill/>
        <a:ln>
          <a:noFill/>
        </a:ln>
        <a:effectLst/>
      </c:spPr>
      <c:txPr>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428688359364974"/>
        </c:manualLayout>
      </c:layout>
      <c:barChart>
        <c:barDir val="col"/>
        <c:grouping val="clustered"/>
        <c:varyColors val="0"/>
        <c:ser>
          <c:idx val="0"/>
          <c:order val="0"/>
          <c:tx>
            <c:strRef>
              <c:f>Sheet1!$B$1</c:f>
              <c:strCache>
                <c:ptCount val="1"/>
                <c:pt idx="0">
                  <c:v>系列 1</c:v>
                </c:pt>
              </c:strCache>
            </c:strRef>
          </c:tx>
          <c:spPr>
            <a:solidFill>
              <a:srgbClr val="FF9933"/>
            </a:solidFill>
            <a:ln>
              <a:noFill/>
            </a:ln>
            <a:effectLst>
              <a:outerShdw blurRad="40000" dist="23000" dir="5400000" rotWithShape="0">
                <a:srgbClr val="000000">
                  <a:alpha val="35000"/>
                </a:srgbClr>
              </a:outerShdw>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2-46C5-AA42-BE7ADB1A4E9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宁德时代</c:v>
                </c:pt>
                <c:pt idx="1">
                  <c:v>比亚迪</c:v>
                </c:pt>
                <c:pt idx="2">
                  <c:v>五粮液</c:v>
                </c:pt>
                <c:pt idx="3">
                  <c:v>迈瑞医疗</c:v>
                </c:pt>
                <c:pt idx="4">
                  <c:v>美的集团</c:v>
                </c:pt>
                <c:pt idx="5">
                  <c:v>海康威视</c:v>
                </c:pt>
                <c:pt idx="6">
                  <c:v>泸州老窖</c:v>
                </c:pt>
                <c:pt idx="7">
                  <c:v>顺丰控股</c:v>
                </c:pt>
                <c:pt idx="8">
                  <c:v>牧原股份</c:v>
                </c:pt>
                <c:pt idx="9">
                  <c:v>平安银行</c:v>
                </c:pt>
              </c:strCache>
            </c:strRef>
          </c:cat>
          <c:val>
            <c:numRef>
              <c:f>Sheet1!$B$2:$B$11</c:f>
              <c:numCache>
                <c:formatCode>#,##0.00</c:formatCode>
                <c:ptCount val="10"/>
                <c:pt idx="0">
                  <c:v>0.94036808999999999</c:v>
                </c:pt>
                <c:pt idx="1">
                  <c:v>0.66371701999999999</c:v>
                </c:pt>
                <c:pt idx="2">
                  <c:v>0.60886903000000003</c:v>
                </c:pt>
                <c:pt idx="3">
                  <c:v>0.39355847999999999</c:v>
                </c:pt>
                <c:pt idx="4">
                  <c:v>0.33488651000000003</c:v>
                </c:pt>
                <c:pt idx="5">
                  <c:v>0.29724041000000001</c:v>
                </c:pt>
                <c:pt idx="6">
                  <c:v>0.27378721</c:v>
                </c:pt>
                <c:pt idx="7">
                  <c:v>0.25944572999999999</c:v>
                </c:pt>
                <c:pt idx="8">
                  <c:v>0.25583672000000002</c:v>
                </c:pt>
                <c:pt idx="9">
                  <c:v>0.25285911</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100"/>
        <c:overlap val="-24"/>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7048"/>
        <c:crosses val="autoZero"/>
        <c:auto val="1"/>
        <c:lblAlgn val="ctr"/>
        <c:lblOffset val="100"/>
        <c:noMultiLvlLbl val="0"/>
      </c:catAx>
      <c:valAx>
        <c:axId val="448647048"/>
        <c:scaling>
          <c:orientation val="minMax"/>
          <c:max val="1.3"/>
          <c:min val="0"/>
        </c:scaling>
        <c:delete val="1"/>
        <c:axPos val="l"/>
        <c:numFmt formatCode="#,##0.00"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02302952402"/>
          <c:y val="2.6416316742364821E-2"/>
          <c:w val="0.87022688935803705"/>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特一药业</c:v>
                </c:pt>
                <c:pt idx="1">
                  <c:v>ST大集</c:v>
                </c:pt>
                <c:pt idx="2">
                  <c:v>泰林生物</c:v>
                </c:pt>
                <c:pt idx="3">
                  <c:v>乾景园林</c:v>
                </c:pt>
                <c:pt idx="4">
                  <c:v>天鹅股份</c:v>
                </c:pt>
                <c:pt idx="5">
                  <c:v>中国科传</c:v>
                </c:pt>
                <c:pt idx="6">
                  <c:v>中交地产</c:v>
                </c:pt>
                <c:pt idx="7">
                  <c:v>通润装备</c:v>
                </c:pt>
                <c:pt idx="8">
                  <c:v>安奈儿</c:v>
                </c:pt>
                <c:pt idx="9">
                  <c:v>粤传媒</c:v>
                </c:pt>
              </c:strCache>
            </c:strRef>
          </c:cat>
          <c:val>
            <c:numRef>
              <c:f>Sheet1!$B$2:$B$11</c:f>
              <c:numCache>
                <c:formatCode>0.00%</c:formatCode>
                <c:ptCount val="10"/>
                <c:pt idx="0">
                  <c:v>1.63246</c:v>
                </c:pt>
                <c:pt idx="1">
                  <c:v>1.5824180000000001</c:v>
                </c:pt>
                <c:pt idx="2">
                  <c:v>1.359024</c:v>
                </c:pt>
                <c:pt idx="3">
                  <c:v>1.195122</c:v>
                </c:pt>
                <c:pt idx="4">
                  <c:v>1.1008599999999999</c:v>
                </c:pt>
                <c:pt idx="5">
                  <c:v>1.0820999999999998</c:v>
                </c:pt>
                <c:pt idx="6">
                  <c:v>1.008832</c:v>
                </c:pt>
                <c:pt idx="7">
                  <c:v>0.90868099999999996</c:v>
                </c:pt>
                <c:pt idx="8">
                  <c:v>0.90132400000000001</c:v>
                </c:pt>
                <c:pt idx="9">
                  <c:v>0.87467399999999995</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3416930905878E-2"/>
          <c:y val="2.6416307389758718E-2"/>
          <c:w val="0.8414251197154764"/>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常青股份</c:v>
                </c:pt>
                <c:pt idx="1">
                  <c:v>中宠股份</c:v>
                </c:pt>
                <c:pt idx="2">
                  <c:v>安德利</c:v>
                </c:pt>
                <c:pt idx="3">
                  <c:v>黄河旋风</c:v>
                </c:pt>
                <c:pt idx="4">
                  <c:v>健帆生物</c:v>
                </c:pt>
                <c:pt idx="5">
                  <c:v>海鸥住工</c:v>
                </c:pt>
                <c:pt idx="6">
                  <c:v>牧高笛</c:v>
                </c:pt>
                <c:pt idx="7">
                  <c:v>卫星化学</c:v>
                </c:pt>
                <c:pt idx="8">
                  <c:v>*ST西源</c:v>
                </c:pt>
                <c:pt idx="9">
                  <c:v>ST曙光</c:v>
                </c:pt>
              </c:strCache>
            </c:strRef>
          </c:cat>
          <c:val>
            <c:numRef>
              <c:f>Sheet1!$B$2:$B$11</c:f>
              <c:numCache>
                <c:formatCode>0.00%</c:formatCode>
                <c:ptCount val="10"/>
                <c:pt idx="0">
                  <c:v>-0.209951</c:v>
                </c:pt>
                <c:pt idx="1">
                  <c:v>-0.22314900000000001</c:v>
                </c:pt>
                <c:pt idx="2">
                  <c:v>-0.23164799999999999</c:v>
                </c:pt>
                <c:pt idx="3">
                  <c:v>-0.23865900000000001</c:v>
                </c:pt>
                <c:pt idx="4">
                  <c:v>-0.24032800000000001</c:v>
                </c:pt>
                <c:pt idx="5">
                  <c:v>-0.26673799999999998</c:v>
                </c:pt>
                <c:pt idx="6">
                  <c:v>-0.33669300000000002</c:v>
                </c:pt>
                <c:pt idx="7">
                  <c:v>-0.38293500000000003</c:v>
                </c:pt>
                <c:pt idx="8">
                  <c:v>-0.45356000000000002</c:v>
                </c:pt>
                <c:pt idx="9">
                  <c:v>-0.49165300000000001</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93203590818241E-2"/>
          <c:y val="8.6111691183770447E-2"/>
          <c:w val="0.81959065767382855"/>
          <c:h val="0.88414094162038648"/>
        </c:manualLayout>
      </c:layout>
      <c:barChart>
        <c:barDir val="bar"/>
        <c:grouping val="clustered"/>
        <c:varyColors val="0"/>
        <c:ser>
          <c:idx val="0"/>
          <c:order val="0"/>
          <c:tx>
            <c:strRef>
              <c:f>Sheet1!$B$1</c:f>
              <c:strCache>
                <c:ptCount val="1"/>
                <c:pt idx="0">
                  <c:v>11月涨跌幅</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竞业达</c:v>
                </c:pt>
                <c:pt idx="1">
                  <c:v>华森制药</c:v>
                </c:pt>
                <c:pt idx="2">
                  <c:v>科创信息</c:v>
                </c:pt>
                <c:pt idx="3">
                  <c:v>赛腾股份</c:v>
                </c:pt>
                <c:pt idx="4">
                  <c:v>诚迈科技</c:v>
                </c:pt>
                <c:pt idx="5">
                  <c:v>捷安高科</c:v>
                </c:pt>
                <c:pt idx="6">
                  <c:v>深桑达A</c:v>
                </c:pt>
                <c:pt idx="7">
                  <c:v>直真科技</c:v>
                </c:pt>
                <c:pt idx="8">
                  <c:v>格尔软件</c:v>
                </c:pt>
                <c:pt idx="9">
                  <c:v>中国软件</c:v>
                </c:pt>
              </c:strCache>
            </c:strRef>
          </c:cat>
          <c:val>
            <c:numRef>
              <c:f>Sheet1!$B$2:$B$11</c:f>
              <c:numCache>
                <c:formatCode>0.00%</c:formatCode>
                <c:ptCount val="10"/>
                <c:pt idx="0">
                  <c:v>-0.14127499999999998</c:v>
                </c:pt>
                <c:pt idx="1">
                  <c:v>-5.9424999999999999E-2</c:v>
                </c:pt>
                <c:pt idx="2">
                  <c:v>-0.20702000000000001</c:v>
                </c:pt>
                <c:pt idx="3">
                  <c:v>5.4530000000000004E-3</c:v>
                </c:pt>
                <c:pt idx="4">
                  <c:v>-0.16653600000000002</c:v>
                </c:pt>
                <c:pt idx="5">
                  <c:v>-7.4361999999999998E-2</c:v>
                </c:pt>
                <c:pt idx="6">
                  <c:v>0.21855899999999998</c:v>
                </c:pt>
                <c:pt idx="7">
                  <c:v>-0.161215</c:v>
                </c:pt>
                <c:pt idx="8">
                  <c:v>-4.8272000000000002E-2</c:v>
                </c:pt>
                <c:pt idx="9">
                  <c:v>-0.10869300000000001</c:v>
                </c:pt>
              </c:numCache>
            </c:numRef>
          </c:val>
          <c:extLst>
            <c:ext xmlns:c16="http://schemas.microsoft.com/office/drawing/2014/chart" uri="{C3380CC4-5D6E-409C-BE32-E72D297353CC}">
              <c16:uniqueId val="{00000000-F9FF-40C0-8E12-9519B9177E3C}"/>
            </c:ext>
          </c:extLst>
        </c:ser>
        <c:ser>
          <c:idx val="1"/>
          <c:order val="1"/>
          <c:tx>
            <c:strRef>
              <c:f>Sheet1!$C$1</c:f>
              <c:strCache>
                <c:ptCount val="1"/>
                <c:pt idx="0">
                  <c:v>10月涨跌幅</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竞业达</c:v>
                </c:pt>
                <c:pt idx="1">
                  <c:v>华森制药</c:v>
                </c:pt>
                <c:pt idx="2">
                  <c:v>科创信息</c:v>
                </c:pt>
                <c:pt idx="3">
                  <c:v>赛腾股份</c:v>
                </c:pt>
                <c:pt idx="4">
                  <c:v>诚迈科技</c:v>
                </c:pt>
                <c:pt idx="5">
                  <c:v>捷安高科</c:v>
                </c:pt>
                <c:pt idx="6">
                  <c:v>深桑达A</c:v>
                </c:pt>
                <c:pt idx="7">
                  <c:v>直真科技</c:v>
                </c:pt>
                <c:pt idx="8">
                  <c:v>格尔软件</c:v>
                </c:pt>
                <c:pt idx="9">
                  <c:v>中国软件</c:v>
                </c:pt>
              </c:strCache>
            </c:strRef>
          </c:cat>
          <c:val>
            <c:numRef>
              <c:f>Sheet1!$C$2:$C$11</c:f>
              <c:numCache>
                <c:formatCode>0.00%</c:formatCode>
                <c:ptCount val="10"/>
                <c:pt idx="0">
                  <c:v>1.602975</c:v>
                </c:pt>
                <c:pt idx="1">
                  <c:v>1.1444809999999999</c:v>
                </c:pt>
                <c:pt idx="2">
                  <c:v>1.027744</c:v>
                </c:pt>
                <c:pt idx="3">
                  <c:v>0.85721500000000006</c:v>
                </c:pt>
                <c:pt idx="4">
                  <c:v>0.82386499999999996</c:v>
                </c:pt>
                <c:pt idx="5">
                  <c:v>0.79720299999999999</c:v>
                </c:pt>
                <c:pt idx="6">
                  <c:v>0.75020600000000004</c:v>
                </c:pt>
                <c:pt idx="7">
                  <c:v>0.74795800000000001</c:v>
                </c:pt>
                <c:pt idx="8">
                  <c:v>0.69838099999999992</c:v>
                </c:pt>
                <c:pt idx="9">
                  <c:v>0.68578699999999992</c:v>
                </c:pt>
              </c:numCache>
            </c:numRef>
          </c:val>
          <c:extLst>
            <c:ext xmlns:c16="http://schemas.microsoft.com/office/drawing/2014/chart" uri="{C3380CC4-5D6E-409C-BE32-E72D297353CC}">
              <c16:uniqueId val="{00000008-F9FF-40C0-8E12-9519B9177E3C}"/>
            </c:ext>
          </c:extLst>
        </c:ser>
        <c:dLbls>
          <c:showLegendKey val="0"/>
          <c:showVal val="1"/>
          <c:showCatName val="0"/>
          <c:showSerName val="0"/>
          <c:showPercent val="0"/>
          <c:showBubbleSize val="0"/>
        </c:dLbls>
        <c:gapWidth val="50"/>
        <c:axId val="448650184"/>
        <c:axId val="448650576"/>
      </c:barChart>
      <c:catAx>
        <c:axId val="44865018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731512978723451E-2"/>
          <c:w val="1"/>
          <c:h val="0.86193949352534782"/>
        </c:manualLayout>
      </c:layout>
      <c:barChart>
        <c:barDir val="col"/>
        <c:grouping val="clustered"/>
        <c:varyColors val="0"/>
        <c:ser>
          <c:idx val="0"/>
          <c:order val="0"/>
          <c:tx>
            <c:strRef>
              <c:f>Sheet1!$B$1</c:f>
              <c:strCache>
                <c:ptCount val="1"/>
                <c:pt idx="0">
                  <c:v>股权质押比例(%)2022.10.01-2022.10.31</c:v>
                </c:pt>
              </c:strCache>
            </c:strRef>
          </c:tx>
          <c:spPr>
            <a:solidFill>
              <a:srgbClr val="08275D"/>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海德股份</c:v>
                </c:pt>
                <c:pt idx="1">
                  <c:v>*ST雪发</c:v>
                </c:pt>
                <c:pt idx="2">
                  <c:v>国城矿业</c:v>
                </c:pt>
                <c:pt idx="3">
                  <c:v>深华发A</c:v>
                </c:pt>
                <c:pt idx="4">
                  <c:v>粤泰股份</c:v>
                </c:pt>
                <c:pt idx="5">
                  <c:v>九鼎投资</c:v>
                </c:pt>
                <c:pt idx="6">
                  <c:v>泛海控股</c:v>
                </c:pt>
                <c:pt idx="7">
                  <c:v>*ST大通</c:v>
                </c:pt>
                <c:pt idx="8">
                  <c:v>新华联</c:v>
                </c:pt>
                <c:pt idx="9">
                  <c:v>中央商场</c:v>
                </c:pt>
              </c:strCache>
            </c:strRef>
          </c:cat>
          <c:val>
            <c:numRef>
              <c:f>Sheet1!$B$2:$B$11</c:f>
              <c:numCache>
                <c:formatCode>#,##0.00</c:formatCode>
                <c:ptCount val="10"/>
                <c:pt idx="0">
                  <c:v>75.09</c:v>
                </c:pt>
                <c:pt idx="1">
                  <c:v>68.5</c:v>
                </c:pt>
                <c:pt idx="2">
                  <c:v>68.36</c:v>
                </c:pt>
                <c:pt idx="3">
                  <c:v>64.09</c:v>
                </c:pt>
                <c:pt idx="4">
                  <c:v>63.45</c:v>
                </c:pt>
                <c:pt idx="5">
                  <c:v>60.28</c:v>
                </c:pt>
                <c:pt idx="6">
                  <c:v>58.12</c:v>
                </c:pt>
                <c:pt idx="7">
                  <c:v>57.91</c:v>
                </c:pt>
                <c:pt idx="8">
                  <c:v>57.77</c:v>
                </c:pt>
                <c:pt idx="9">
                  <c:v>56.89</c:v>
                </c:pt>
              </c:numCache>
            </c:numRef>
          </c:val>
          <c:extLst>
            <c:ext xmlns:c16="http://schemas.microsoft.com/office/drawing/2014/chart" uri="{C3380CC4-5D6E-409C-BE32-E72D297353CC}">
              <c16:uniqueId val="{00000000-3110-4224-BBDF-DD903EF9D38F}"/>
            </c:ext>
          </c:extLst>
        </c:ser>
        <c:dLbls>
          <c:dLblPos val="outEnd"/>
          <c:showLegendKey val="0"/>
          <c:showVal val="1"/>
          <c:showCatName val="0"/>
          <c:showSerName val="0"/>
          <c:showPercent val="0"/>
          <c:showBubbleSize val="0"/>
        </c:dLbls>
        <c:gapWidth val="100"/>
        <c:overlap val="-27"/>
        <c:axId val="162448815"/>
        <c:axId val="162443407"/>
      </c:barChart>
      <c:catAx>
        <c:axId val="1624488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62443407"/>
        <c:crosses val="autoZero"/>
        <c:auto val="1"/>
        <c:lblAlgn val="ctr"/>
        <c:lblOffset val="100"/>
        <c:noMultiLvlLbl val="0"/>
      </c:catAx>
      <c:valAx>
        <c:axId val="162443407"/>
        <c:scaling>
          <c:orientation val="minMax"/>
          <c:max val="80"/>
          <c:min val="0"/>
        </c:scaling>
        <c:delete val="1"/>
        <c:axPos val="l"/>
        <c:numFmt formatCode="#,##0.00" sourceLinked="1"/>
        <c:majorTickMark val="out"/>
        <c:minorTickMark val="none"/>
        <c:tickLblPos val="nextTo"/>
        <c:crossAx val="162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和科达</c:v>
                </c:pt>
                <c:pt idx="1">
                  <c:v>唐人神</c:v>
                </c:pt>
                <c:pt idx="2">
                  <c:v>联泰环保</c:v>
                </c:pt>
                <c:pt idx="3">
                  <c:v>五洲特纸</c:v>
                </c:pt>
                <c:pt idx="4">
                  <c:v>中航泰达</c:v>
                </c:pt>
              </c:strCache>
            </c:strRef>
          </c:cat>
          <c:val>
            <c:numRef>
              <c:f>Sheet1!$B$2:$B$6</c:f>
              <c:numCache>
                <c:formatCode>0.00</c:formatCode>
                <c:ptCount val="5"/>
                <c:pt idx="0">
                  <c:v>50</c:v>
                </c:pt>
                <c:pt idx="1">
                  <c:v>40.887500000000003</c:v>
                </c:pt>
                <c:pt idx="2">
                  <c:v>31.859700000000004</c:v>
                </c:pt>
                <c:pt idx="3">
                  <c:v>30.766600000000004</c:v>
                </c:pt>
                <c:pt idx="4">
                  <c:v>28.9541</c:v>
                </c:pt>
              </c:numCache>
            </c:numRef>
          </c:val>
          <c:extLst>
            <c:ext xmlns:c16="http://schemas.microsoft.com/office/drawing/2014/chart" uri="{C3380CC4-5D6E-409C-BE32-E72D297353CC}">
              <c16:uniqueId val="{00000000-874D-46AD-9AAF-842F2BEFF73B}"/>
            </c:ext>
          </c:extLst>
        </c:ser>
        <c:dLbls>
          <c:dLblPos val="outEnd"/>
          <c:showLegendKey val="0"/>
          <c:showVal val="1"/>
          <c:showCatName val="0"/>
          <c:showSerName val="0"/>
          <c:showPercent val="0"/>
          <c:showBubbleSize val="0"/>
        </c:dLbls>
        <c:gapWidth val="100"/>
        <c:overlap val="-27"/>
        <c:axId val="1708565152"/>
        <c:axId val="1708565984"/>
      </c:barChart>
      <c:catAx>
        <c:axId val="17085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08565984"/>
        <c:crosses val="autoZero"/>
        <c:auto val="1"/>
        <c:lblAlgn val="ctr"/>
        <c:lblOffset val="100"/>
        <c:noMultiLvlLbl val="0"/>
      </c:catAx>
      <c:valAx>
        <c:axId val="1708565984"/>
        <c:scaling>
          <c:orientation val="minMax"/>
        </c:scaling>
        <c:delete val="1"/>
        <c:axPos val="l"/>
        <c:numFmt formatCode="0.00" sourceLinked="1"/>
        <c:majorTickMark val="none"/>
        <c:minorTickMark val="none"/>
        <c:tickLblPos val="nextTo"/>
        <c:crossAx val="170856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江特电机</c:v>
                </c:pt>
                <c:pt idx="1">
                  <c:v>百达精工</c:v>
                </c:pt>
                <c:pt idx="2">
                  <c:v>恒实科技</c:v>
                </c:pt>
                <c:pt idx="3">
                  <c:v>汇纳科技</c:v>
                </c:pt>
                <c:pt idx="4">
                  <c:v>双成药业</c:v>
                </c:pt>
              </c:strCache>
            </c:strRef>
          </c:cat>
          <c:val>
            <c:numRef>
              <c:f>Sheet1!$B$2:$B$6</c:f>
              <c:numCache>
                <c:formatCode>0.00</c:formatCode>
                <c:ptCount val="5"/>
                <c:pt idx="0">
                  <c:v>-58.121300000000005</c:v>
                </c:pt>
                <c:pt idx="1">
                  <c:v>-56.645599999999995</c:v>
                </c:pt>
                <c:pt idx="2">
                  <c:v>-44.601399999999998</c:v>
                </c:pt>
                <c:pt idx="3">
                  <c:v>-36.480999999999995</c:v>
                </c:pt>
                <c:pt idx="4">
                  <c:v>-31.907800000000002</c:v>
                </c:pt>
              </c:numCache>
            </c:numRef>
          </c:val>
          <c:extLst>
            <c:ext xmlns:c16="http://schemas.microsoft.com/office/drawing/2014/chart" uri="{C3380CC4-5D6E-409C-BE32-E72D297353CC}">
              <c16:uniqueId val="{00000000-0A14-422B-BD1A-9F47D4961790}"/>
            </c:ext>
          </c:extLst>
        </c:ser>
        <c:dLbls>
          <c:dLblPos val="outEnd"/>
          <c:showLegendKey val="0"/>
          <c:showVal val="1"/>
          <c:showCatName val="0"/>
          <c:showSerName val="0"/>
          <c:showPercent val="0"/>
          <c:showBubbleSize val="0"/>
        </c:dLbls>
        <c:gapWidth val="100"/>
        <c:overlap val="-27"/>
        <c:axId val="1580513568"/>
        <c:axId val="1580514816"/>
      </c:barChart>
      <c:catAx>
        <c:axId val="15805135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580514816"/>
        <c:crosses val="autoZero"/>
        <c:auto val="1"/>
        <c:lblAlgn val="ctr"/>
        <c:lblOffset val="100"/>
        <c:noMultiLvlLbl val="0"/>
      </c:catAx>
      <c:valAx>
        <c:axId val="1580514816"/>
        <c:scaling>
          <c:orientation val="minMax"/>
        </c:scaling>
        <c:delete val="1"/>
        <c:axPos val="l"/>
        <c:numFmt formatCode="0.00" sourceLinked="1"/>
        <c:majorTickMark val="none"/>
        <c:minorTickMark val="none"/>
        <c:tickLblPos val="nextTo"/>
        <c:crossAx val="158051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5276029459528E-2"/>
          <c:y val="2.5462962962962962E-2"/>
          <c:w val="0.94389162475091948"/>
          <c:h val="0.65148822543015461"/>
        </c:manualLayout>
      </c:layout>
      <c:barChart>
        <c:barDir val="col"/>
        <c:grouping val="clustered"/>
        <c:varyColors val="0"/>
        <c:ser>
          <c:idx val="0"/>
          <c:order val="0"/>
          <c:tx>
            <c:strRef>
              <c:f>Sheet1!$B$2</c:f>
              <c:strCache>
                <c:ptCount val="1"/>
                <c:pt idx="0">
                  <c:v>总投放量(亿元)</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Sheet1!$A$3:$A$15</c:f>
              <c:numCache>
                <c:formatCode>yyyy"年"mm"月"</c:formatCode>
                <c:ptCount val="13"/>
                <c:pt idx="0">
                  <c:v>44895</c:v>
                </c:pt>
                <c:pt idx="1">
                  <c:v>44865</c:v>
                </c:pt>
                <c:pt idx="2">
                  <c:v>44834</c:v>
                </c:pt>
                <c:pt idx="3">
                  <c:v>44804</c:v>
                </c:pt>
                <c:pt idx="4">
                  <c:v>44773</c:v>
                </c:pt>
                <c:pt idx="5">
                  <c:v>44742</c:v>
                </c:pt>
                <c:pt idx="6">
                  <c:v>44712</c:v>
                </c:pt>
                <c:pt idx="7">
                  <c:v>44681</c:v>
                </c:pt>
                <c:pt idx="8">
                  <c:v>44651</c:v>
                </c:pt>
                <c:pt idx="9">
                  <c:v>44620</c:v>
                </c:pt>
                <c:pt idx="10">
                  <c:v>44592</c:v>
                </c:pt>
                <c:pt idx="11">
                  <c:v>44561</c:v>
                </c:pt>
                <c:pt idx="12">
                  <c:v>44530</c:v>
                </c:pt>
              </c:numCache>
            </c:numRef>
          </c:cat>
          <c:val>
            <c:numRef>
              <c:f>Sheet1!$B$3:$B$15</c:f>
              <c:numCache>
                <c:formatCode>#,##0_ </c:formatCode>
                <c:ptCount val="13"/>
                <c:pt idx="0">
                  <c:v>16550</c:v>
                </c:pt>
                <c:pt idx="1">
                  <c:v>14590</c:v>
                </c:pt>
                <c:pt idx="2">
                  <c:v>14000</c:v>
                </c:pt>
                <c:pt idx="3">
                  <c:v>4860</c:v>
                </c:pt>
                <c:pt idx="4">
                  <c:v>2240</c:v>
                </c:pt>
                <c:pt idx="5">
                  <c:v>8100</c:v>
                </c:pt>
                <c:pt idx="6">
                  <c:v>3000</c:v>
                </c:pt>
                <c:pt idx="7">
                  <c:v>3700</c:v>
                </c:pt>
                <c:pt idx="8">
                  <c:v>13300</c:v>
                </c:pt>
                <c:pt idx="9">
                  <c:v>15600</c:v>
                </c:pt>
                <c:pt idx="10">
                  <c:v>23900</c:v>
                </c:pt>
                <c:pt idx="11">
                  <c:v>13800</c:v>
                </c:pt>
                <c:pt idx="12">
                  <c:v>25300</c:v>
                </c:pt>
              </c:numCache>
            </c:numRef>
          </c:val>
          <c:extLst>
            <c:ext xmlns:c16="http://schemas.microsoft.com/office/drawing/2014/chart" uri="{C3380CC4-5D6E-409C-BE32-E72D297353CC}">
              <c16:uniqueId val="{00000000-C0B2-4B5B-BA06-6E01E6B3CF13}"/>
            </c:ext>
          </c:extLst>
        </c:ser>
        <c:ser>
          <c:idx val="1"/>
          <c:order val="1"/>
          <c:tx>
            <c:strRef>
              <c:f>Sheet1!$C$2</c:f>
              <c:strCache>
                <c:ptCount val="1"/>
                <c:pt idx="0">
                  <c:v>总回笼量(亿元)</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Sheet1!$A$3:$A$15</c:f>
              <c:numCache>
                <c:formatCode>yyyy"年"mm"月"</c:formatCode>
                <c:ptCount val="13"/>
                <c:pt idx="0">
                  <c:v>44895</c:v>
                </c:pt>
                <c:pt idx="1">
                  <c:v>44865</c:v>
                </c:pt>
                <c:pt idx="2">
                  <c:v>44834</c:v>
                </c:pt>
                <c:pt idx="3">
                  <c:v>44804</c:v>
                </c:pt>
                <c:pt idx="4">
                  <c:v>44773</c:v>
                </c:pt>
                <c:pt idx="5">
                  <c:v>44742</c:v>
                </c:pt>
                <c:pt idx="6">
                  <c:v>44712</c:v>
                </c:pt>
                <c:pt idx="7">
                  <c:v>44681</c:v>
                </c:pt>
                <c:pt idx="8">
                  <c:v>44651</c:v>
                </c:pt>
                <c:pt idx="9">
                  <c:v>44620</c:v>
                </c:pt>
                <c:pt idx="10">
                  <c:v>44592</c:v>
                </c:pt>
                <c:pt idx="11">
                  <c:v>44561</c:v>
                </c:pt>
                <c:pt idx="12">
                  <c:v>44530</c:v>
                </c:pt>
              </c:numCache>
            </c:numRef>
          </c:cat>
          <c:val>
            <c:numRef>
              <c:f>Sheet1!$C$3:$C$15</c:f>
              <c:numCache>
                <c:formatCode>#,##0_ </c:formatCode>
                <c:ptCount val="13"/>
                <c:pt idx="0">
                  <c:v>-23940</c:v>
                </c:pt>
                <c:pt idx="1">
                  <c:v>-15170</c:v>
                </c:pt>
                <c:pt idx="2">
                  <c:v>-6820</c:v>
                </c:pt>
                <c:pt idx="3">
                  <c:v>-6920</c:v>
                </c:pt>
                <c:pt idx="4">
                  <c:v>-6180</c:v>
                </c:pt>
                <c:pt idx="5">
                  <c:v>-4100</c:v>
                </c:pt>
                <c:pt idx="6">
                  <c:v>-3100</c:v>
                </c:pt>
                <c:pt idx="7">
                  <c:v>-10800</c:v>
                </c:pt>
                <c:pt idx="8">
                  <c:v>-15600</c:v>
                </c:pt>
                <c:pt idx="9">
                  <c:v>-14600</c:v>
                </c:pt>
                <c:pt idx="10">
                  <c:v>-17900</c:v>
                </c:pt>
                <c:pt idx="11">
                  <c:v>-17000</c:v>
                </c:pt>
                <c:pt idx="12">
                  <c:v>-31000</c:v>
                </c:pt>
              </c:numCache>
            </c:numRef>
          </c:val>
          <c:extLst>
            <c:ext xmlns:c16="http://schemas.microsoft.com/office/drawing/2014/chart" uri="{C3380CC4-5D6E-409C-BE32-E72D297353CC}">
              <c16:uniqueId val="{00000001-C0B2-4B5B-BA06-6E01E6B3CF13}"/>
            </c:ext>
          </c:extLst>
        </c:ser>
        <c:dLbls>
          <c:showLegendKey val="0"/>
          <c:showVal val="0"/>
          <c:showCatName val="0"/>
          <c:showSerName val="0"/>
          <c:showPercent val="0"/>
          <c:showBubbleSize val="0"/>
        </c:dLbls>
        <c:gapWidth val="219"/>
        <c:overlap val="-27"/>
        <c:axId val="138140703"/>
        <c:axId val="138137791"/>
      </c:barChart>
      <c:lineChart>
        <c:grouping val="standard"/>
        <c:varyColors val="0"/>
        <c:ser>
          <c:idx val="2"/>
          <c:order val="2"/>
          <c:tx>
            <c:strRef>
              <c:f>Sheet1!$D$2</c:f>
              <c:strCache>
                <c:ptCount val="1"/>
                <c:pt idx="0">
                  <c:v>净投放量(亿元)</c:v>
                </c:pt>
              </c:strCache>
            </c:strRef>
          </c:tx>
          <c:spPr>
            <a:ln w="31750" cap="rnd">
              <a:solidFill>
                <a:schemeClr val="accent5"/>
              </a:solidFill>
              <a:round/>
            </a:ln>
            <a:effectLst>
              <a:outerShdw blurRad="40000" dist="23000" dir="5400000" rotWithShape="0">
                <a:srgbClr val="000000">
                  <a:alpha val="35000"/>
                </a:srgbClr>
              </a:outerShdw>
            </a:effectLst>
          </c:spPr>
          <c:marker>
            <c:symbol val="none"/>
          </c:marker>
          <c:cat>
            <c:numRef>
              <c:f>Sheet1!$A$3:$A$15</c:f>
              <c:numCache>
                <c:formatCode>yyyy"年"mm"月"</c:formatCode>
                <c:ptCount val="13"/>
                <c:pt idx="0">
                  <c:v>44895</c:v>
                </c:pt>
                <c:pt idx="1">
                  <c:v>44865</c:v>
                </c:pt>
                <c:pt idx="2">
                  <c:v>44834</c:v>
                </c:pt>
                <c:pt idx="3">
                  <c:v>44804</c:v>
                </c:pt>
                <c:pt idx="4">
                  <c:v>44773</c:v>
                </c:pt>
                <c:pt idx="5">
                  <c:v>44742</c:v>
                </c:pt>
                <c:pt idx="6">
                  <c:v>44712</c:v>
                </c:pt>
                <c:pt idx="7">
                  <c:v>44681</c:v>
                </c:pt>
                <c:pt idx="8">
                  <c:v>44651</c:v>
                </c:pt>
                <c:pt idx="9">
                  <c:v>44620</c:v>
                </c:pt>
                <c:pt idx="10">
                  <c:v>44592</c:v>
                </c:pt>
                <c:pt idx="11">
                  <c:v>44561</c:v>
                </c:pt>
                <c:pt idx="12">
                  <c:v>44530</c:v>
                </c:pt>
              </c:numCache>
            </c:numRef>
          </c:cat>
          <c:val>
            <c:numRef>
              <c:f>Sheet1!$D$3:$D$15</c:f>
              <c:numCache>
                <c:formatCode>#,##0_ </c:formatCode>
                <c:ptCount val="13"/>
                <c:pt idx="0">
                  <c:v>-7390</c:v>
                </c:pt>
                <c:pt idx="1">
                  <c:v>-580</c:v>
                </c:pt>
                <c:pt idx="2">
                  <c:v>7180</c:v>
                </c:pt>
                <c:pt idx="3">
                  <c:v>-2060</c:v>
                </c:pt>
                <c:pt idx="4">
                  <c:v>-3940</c:v>
                </c:pt>
                <c:pt idx="5">
                  <c:v>4000</c:v>
                </c:pt>
                <c:pt idx="6">
                  <c:v>-100</c:v>
                </c:pt>
                <c:pt idx="7">
                  <c:v>-7100</c:v>
                </c:pt>
                <c:pt idx="8">
                  <c:v>-2300</c:v>
                </c:pt>
                <c:pt idx="9">
                  <c:v>1000</c:v>
                </c:pt>
                <c:pt idx="10">
                  <c:v>6000</c:v>
                </c:pt>
                <c:pt idx="11">
                  <c:v>-3200</c:v>
                </c:pt>
                <c:pt idx="12">
                  <c:v>-5700</c:v>
                </c:pt>
              </c:numCache>
            </c:numRef>
          </c:val>
          <c:smooth val="0"/>
          <c:extLst>
            <c:ext xmlns:c16="http://schemas.microsoft.com/office/drawing/2014/chart" uri="{C3380CC4-5D6E-409C-BE32-E72D297353CC}">
              <c16:uniqueId val="{00000002-C0B2-4B5B-BA06-6E01E6B3CF13}"/>
            </c:ext>
          </c:extLst>
        </c:ser>
        <c:dLbls>
          <c:showLegendKey val="0"/>
          <c:showVal val="0"/>
          <c:showCatName val="0"/>
          <c:showSerName val="0"/>
          <c:showPercent val="0"/>
          <c:showBubbleSize val="0"/>
        </c:dLbls>
        <c:marker val="1"/>
        <c:smooth val="0"/>
        <c:axId val="138140703"/>
        <c:axId val="138137791"/>
      </c:lineChart>
      <c:dateAx>
        <c:axId val="138140703"/>
        <c:scaling>
          <c:orientation val="minMax"/>
        </c:scaling>
        <c:delete val="0"/>
        <c:axPos val="b"/>
        <c:numFmt formatCode="yyyy&quot;年&quot;mm&quot;月&quot;"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38137791"/>
        <c:crosses val="autoZero"/>
        <c:auto val="1"/>
        <c:lblOffset val="100"/>
        <c:baseTimeUnit val="months"/>
      </c:dateAx>
      <c:valAx>
        <c:axId val="138137791"/>
        <c:scaling>
          <c:orientation val="minMax"/>
        </c:scaling>
        <c:delete val="1"/>
        <c:axPos val="l"/>
        <c:numFmt formatCode="#,##0_ " sourceLinked="1"/>
        <c:majorTickMark val="none"/>
        <c:minorTickMark val="none"/>
        <c:tickLblPos val="nextTo"/>
        <c:crossAx val="138140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11</a:t>
            </a:r>
            <a:r>
              <a:rPr lang="en-US" dirty="0"/>
              <a:t>月主要股指涨跌幅</a:t>
            </a:r>
          </a:p>
        </c:rich>
      </c:tx>
      <c:layout>
        <c:manualLayout>
          <c:xMode val="edge"/>
          <c:yMode val="edge"/>
          <c:x val="0.35789830972261871"/>
          <c:y val="4.6543929956882725E-3"/>
        </c:manualLayout>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0.11062213699797592"/>
          <c:y val="0.10769457680962105"/>
          <c:w val="0.86883056354532862"/>
          <c:h val="0.70569275887944893"/>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Sheet1!$A$2:$A$23</c:f>
              <c:numCache>
                <c:formatCode>yyyy/mm/dd</c:formatCode>
                <c:ptCount val="22"/>
                <c:pt idx="0">
                  <c:v>44866</c:v>
                </c:pt>
                <c:pt idx="1">
                  <c:v>44867</c:v>
                </c:pt>
                <c:pt idx="2">
                  <c:v>44868</c:v>
                </c:pt>
                <c:pt idx="3">
                  <c:v>44869</c:v>
                </c:pt>
                <c:pt idx="4">
                  <c:v>44872</c:v>
                </c:pt>
                <c:pt idx="5">
                  <c:v>44873</c:v>
                </c:pt>
                <c:pt idx="6">
                  <c:v>44874</c:v>
                </c:pt>
                <c:pt idx="7">
                  <c:v>44875</c:v>
                </c:pt>
                <c:pt idx="8">
                  <c:v>44876</c:v>
                </c:pt>
                <c:pt idx="9">
                  <c:v>44879</c:v>
                </c:pt>
                <c:pt idx="10">
                  <c:v>44880</c:v>
                </c:pt>
                <c:pt idx="11">
                  <c:v>44881</c:v>
                </c:pt>
                <c:pt idx="12">
                  <c:v>44882</c:v>
                </c:pt>
                <c:pt idx="13">
                  <c:v>44883</c:v>
                </c:pt>
                <c:pt idx="14">
                  <c:v>44886</c:v>
                </c:pt>
                <c:pt idx="15">
                  <c:v>44887</c:v>
                </c:pt>
                <c:pt idx="16">
                  <c:v>44888</c:v>
                </c:pt>
                <c:pt idx="17">
                  <c:v>44889</c:v>
                </c:pt>
                <c:pt idx="18">
                  <c:v>44890</c:v>
                </c:pt>
                <c:pt idx="19">
                  <c:v>44893</c:v>
                </c:pt>
                <c:pt idx="20">
                  <c:v>44894</c:v>
                </c:pt>
                <c:pt idx="21" formatCode="m/d/yyyy">
                  <c:v>44895</c:v>
                </c:pt>
              </c:numCache>
            </c:numRef>
          </c:cat>
          <c:val>
            <c:numRef>
              <c:f>Sheet1!$B$2:$B$23</c:f>
              <c:numCache>
                <c:formatCode>0.00%</c:formatCode>
                <c:ptCount val="22"/>
                <c:pt idx="0">
                  <c:v>2.6167979081542336E-2</c:v>
                </c:pt>
                <c:pt idx="1">
                  <c:v>3.7977414692860423E-2</c:v>
                </c:pt>
                <c:pt idx="2">
                  <c:v>3.6054403501053933E-2</c:v>
                </c:pt>
                <c:pt idx="3">
                  <c:v>6.1280299945785099E-2</c:v>
                </c:pt>
                <c:pt idx="4">
                  <c:v>6.3706649173561836E-2</c:v>
                </c:pt>
                <c:pt idx="5">
                  <c:v>5.9101748968345413E-2</c:v>
                </c:pt>
                <c:pt idx="6">
                  <c:v>5.3459690395958548E-2</c:v>
                </c:pt>
                <c:pt idx="7">
                  <c:v>4.9300066711989166E-2</c:v>
                </c:pt>
                <c:pt idx="8">
                  <c:v>6.6981456845658371E-2</c:v>
                </c:pt>
                <c:pt idx="9">
                  <c:v>6.5636607010879588E-2</c:v>
                </c:pt>
                <c:pt idx="10">
                  <c:v>8.3150621004188352E-2</c:v>
                </c:pt>
                <c:pt idx="11">
                  <c:v>7.8278499589543138E-2</c:v>
                </c:pt>
                <c:pt idx="12">
                  <c:v>7.6707486330746866E-2</c:v>
                </c:pt>
                <c:pt idx="13">
                  <c:v>7.0420426538549741E-2</c:v>
                </c:pt>
                <c:pt idx="14">
                  <c:v>6.6204469361128782E-2</c:v>
                </c:pt>
                <c:pt idx="15">
                  <c:v>6.7551703865262214E-2</c:v>
                </c:pt>
                <c:pt idx="16">
                  <c:v>7.0304338069528516E-2</c:v>
                </c:pt>
                <c:pt idx="17">
                  <c:v>6.7678540626592287E-2</c:v>
                </c:pt>
                <c:pt idx="18">
                  <c:v>7.1958365470208951E-2</c:v>
                </c:pt>
                <c:pt idx="19">
                  <c:v>6.3959458685586057E-2</c:v>
                </c:pt>
                <c:pt idx="20">
                  <c:v>8.8566239669154445E-2</c:v>
                </c:pt>
                <c:pt idx="21">
                  <c:v>8.9114886422864359E-2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深证成指</c:v>
                </c:pt>
              </c:strCache>
            </c:strRef>
          </c:tx>
          <c:spPr>
            <a:ln w="28575" cap="rnd">
              <a:solidFill>
                <a:schemeClr val="bg1">
                  <a:lumMod val="75000"/>
                </a:schemeClr>
              </a:solidFill>
              <a:round/>
            </a:ln>
            <a:effectLst/>
          </c:spPr>
          <c:marker>
            <c:symbol val="none"/>
          </c:marker>
          <c:cat>
            <c:numRef>
              <c:f>Sheet1!$A$2:$A$23</c:f>
              <c:numCache>
                <c:formatCode>yyyy/mm/dd</c:formatCode>
                <c:ptCount val="22"/>
                <c:pt idx="0">
                  <c:v>44866</c:v>
                </c:pt>
                <c:pt idx="1">
                  <c:v>44867</c:v>
                </c:pt>
                <c:pt idx="2">
                  <c:v>44868</c:v>
                </c:pt>
                <c:pt idx="3">
                  <c:v>44869</c:v>
                </c:pt>
                <c:pt idx="4">
                  <c:v>44872</c:v>
                </c:pt>
                <c:pt idx="5">
                  <c:v>44873</c:v>
                </c:pt>
                <c:pt idx="6">
                  <c:v>44874</c:v>
                </c:pt>
                <c:pt idx="7">
                  <c:v>44875</c:v>
                </c:pt>
                <c:pt idx="8">
                  <c:v>44876</c:v>
                </c:pt>
                <c:pt idx="9">
                  <c:v>44879</c:v>
                </c:pt>
                <c:pt idx="10">
                  <c:v>44880</c:v>
                </c:pt>
                <c:pt idx="11">
                  <c:v>44881</c:v>
                </c:pt>
                <c:pt idx="12">
                  <c:v>44882</c:v>
                </c:pt>
                <c:pt idx="13">
                  <c:v>44883</c:v>
                </c:pt>
                <c:pt idx="14">
                  <c:v>44886</c:v>
                </c:pt>
                <c:pt idx="15">
                  <c:v>44887</c:v>
                </c:pt>
                <c:pt idx="16">
                  <c:v>44888</c:v>
                </c:pt>
                <c:pt idx="17">
                  <c:v>44889</c:v>
                </c:pt>
                <c:pt idx="18">
                  <c:v>44890</c:v>
                </c:pt>
                <c:pt idx="19">
                  <c:v>44893</c:v>
                </c:pt>
                <c:pt idx="20">
                  <c:v>44894</c:v>
                </c:pt>
                <c:pt idx="21" formatCode="m/d/yyyy">
                  <c:v>44895</c:v>
                </c:pt>
              </c:numCache>
            </c:numRef>
          </c:cat>
          <c:val>
            <c:numRef>
              <c:f>Sheet1!$C$2:$C$23</c:f>
              <c:numCache>
                <c:formatCode>0.00%</c:formatCode>
                <c:ptCount val="22"/>
                <c:pt idx="0">
                  <c:v>3.2432948015701291E-2</c:v>
                </c:pt>
                <c:pt idx="1">
                  <c:v>4.6211656387283861E-2</c:v>
                </c:pt>
                <c:pt idx="2">
                  <c:v>4.2610083697561141E-2</c:v>
                </c:pt>
                <c:pt idx="3">
                  <c:v>7.6020521338123315E-2</c:v>
                </c:pt>
                <c:pt idx="4">
                  <c:v>7.7973086439504513E-2</c:v>
                </c:pt>
                <c:pt idx="5">
                  <c:v>7.1740169003656762E-2</c:v>
                </c:pt>
                <c:pt idx="6">
                  <c:v>6.3311242208877072E-2</c:v>
                </c:pt>
                <c:pt idx="7">
                  <c:v>4.9197428887774119E-2</c:v>
                </c:pt>
                <c:pt idx="8">
                  <c:v>7.1436851943638802E-2</c:v>
                </c:pt>
                <c:pt idx="9">
                  <c:v>6.8906458994252295E-2</c:v>
                </c:pt>
                <c:pt idx="10">
                  <c:v>9.1784813820062316E-2</c:v>
                </c:pt>
                <c:pt idx="11">
                  <c:v>8.0649530554427917E-2</c:v>
                </c:pt>
                <c:pt idx="12">
                  <c:v>7.9293058112599679E-2</c:v>
                </c:pt>
                <c:pt idx="13">
                  <c:v>7.5347118222950593E-2</c:v>
                </c:pt>
                <c:pt idx="14">
                  <c:v>7.0926427886748744E-2</c:v>
                </c:pt>
                <c:pt idx="15">
                  <c:v>5.8275540369354673E-2</c:v>
                </c:pt>
                <c:pt idx="16">
                  <c:v>5.537799489168127E-2</c:v>
                </c:pt>
                <c:pt idx="17">
                  <c:v>5.3827169081265502E-2</c:v>
                </c:pt>
                <c:pt idx="18">
                  <c:v>4.8785465534314953E-2</c:v>
                </c:pt>
                <c:pt idx="19">
                  <c:v>4.1554042879487163E-2</c:v>
                </c:pt>
                <c:pt idx="20">
                  <c:v>6.655459760460869E-2</c:v>
                </c:pt>
                <c:pt idx="21">
                  <c:v>6.8428678839623336E-2</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创业板指</c:v>
                </c:pt>
              </c:strCache>
            </c:strRef>
          </c:tx>
          <c:spPr>
            <a:ln w="28575" cap="rnd">
              <a:solidFill>
                <a:schemeClr val="accent3">
                  <a:lumMod val="75000"/>
                </a:schemeClr>
              </a:solidFill>
              <a:round/>
            </a:ln>
            <a:effectLst/>
          </c:spPr>
          <c:marker>
            <c:symbol val="none"/>
          </c:marker>
          <c:cat>
            <c:numRef>
              <c:f>Sheet1!$A$2:$A$23</c:f>
              <c:numCache>
                <c:formatCode>yyyy/mm/dd</c:formatCode>
                <c:ptCount val="22"/>
                <c:pt idx="0">
                  <c:v>44866</c:v>
                </c:pt>
                <c:pt idx="1">
                  <c:v>44867</c:v>
                </c:pt>
                <c:pt idx="2">
                  <c:v>44868</c:v>
                </c:pt>
                <c:pt idx="3">
                  <c:v>44869</c:v>
                </c:pt>
                <c:pt idx="4">
                  <c:v>44872</c:v>
                </c:pt>
                <c:pt idx="5">
                  <c:v>44873</c:v>
                </c:pt>
                <c:pt idx="6">
                  <c:v>44874</c:v>
                </c:pt>
                <c:pt idx="7">
                  <c:v>44875</c:v>
                </c:pt>
                <c:pt idx="8">
                  <c:v>44876</c:v>
                </c:pt>
                <c:pt idx="9">
                  <c:v>44879</c:v>
                </c:pt>
                <c:pt idx="10">
                  <c:v>44880</c:v>
                </c:pt>
                <c:pt idx="11">
                  <c:v>44881</c:v>
                </c:pt>
                <c:pt idx="12">
                  <c:v>44882</c:v>
                </c:pt>
                <c:pt idx="13">
                  <c:v>44883</c:v>
                </c:pt>
                <c:pt idx="14">
                  <c:v>44886</c:v>
                </c:pt>
                <c:pt idx="15">
                  <c:v>44887</c:v>
                </c:pt>
                <c:pt idx="16">
                  <c:v>44888</c:v>
                </c:pt>
                <c:pt idx="17">
                  <c:v>44889</c:v>
                </c:pt>
                <c:pt idx="18">
                  <c:v>44890</c:v>
                </c:pt>
                <c:pt idx="19">
                  <c:v>44893</c:v>
                </c:pt>
                <c:pt idx="20">
                  <c:v>44894</c:v>
                </c:pt>
                <c:pt idx="21" formatCode="m/d/yyyy">
                  <c:v>44895</c:v>
                </c:pt>
              </c:numCache>
            </c:numRef>
          </c:cat>
          <c:val>
            <c:numRef>
              <c:f>Sheet1!$D$2:$D$23</c:f>
              <c:numCache>
                <c:formatCode>0.00%</c:formatCode>
                <c:ptCount val="22"/>
                <c:pt idx="0">
                  <c:v>3.2040612810576574E-2</c:v>
                </c:pt>
                <c:pt idx="1">
                  <c:v>4.8909300446289272E-2</c:v>
                </c:pt>
                <c:pt idx="2">
                  <c:v>4.8997200273509289E-2</c:v>
                </c:pt>
                <c:pt idx="3">
                  <c:v>8.2180290095035913E-2</c:v>
                </c:pt>
                <c:pt idx="4">
                  <c:v>8.3712378344166893E-2</c:v>
                </c:pt>
                <c:pt idx="5">
                  <c:v>7.3871526919333297E-2</c:v>
                </c:pt>
                <c:pt idx="6">
                  <c:v>5.9272915233309575E-2</c:v>
                </c:pt>
                <c:pt idx="7">
                  <c:v>4.0637533782495128E-2</c:v>
                </c:pt>
                <c:pt idx="8">
                  <c:v>6.1913839273731064E-2</c:v>
                </c:pt>
                <c:pt idx="9">
                  <c:v>4.8620347975593337E-2</c:v>
                </c:pt>
                <c:pt idx="10">
                  <c:v>7.35757755669737E-2</c:v>
                </c:pt>
                <c:pt idx="11">
                  <c:v>6.0848489835936936E-2</c:v>
                </c:pt>
                <c:pt idx="12">
                  <c:v>5.3323717183475949E-2</c:v>
                </c:pt>
                <c:pt idx="13">
                  <c:v>5.5045158701791719E-2</c:v>
                </c:pt>
                <c:pt idx="14">
                  <c:v>5.3957116892731083E-2</c:v>
                </c:pt>
                <c:pt idx="15">
                  <c:v>3.4645908945138526E-2</c:v>
                </c:pt>
                <c:pt idx="16">
                  <c:v>3.3225560757631944E-2</c:v>
                </c:pt>
                <c:pt idx="17">
                  <c:v>3.1100954386391377E-2</c:v>
                </c:pt>
                <c:pt idx="18">
                  <c:v>1.9549831034546106E-2</c:v>
                </c:pt>
                <c:pt idx="19">
                  <c:v>1.4888226385453063E-2</c:v>
                </c:pt>
                <c:pt idx="20">
                  <c:v>3.2985348321718178E-2</c:v>
                </c:pt>
                <c:pt idx="21">
                  <c:v>3.5422350060819285E-2</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科创50</c:v>
                </c:pt>
              </c:strCache>
            </c:strRef>
          </c:tx>
          <c:spPr>
            <a:ln w="28575" cap="rnd">
              <a:solidFill>
                <a:srgbClr val="FF9933"/>
              </a:solidFill>
              <a:round/>
            </a:ln>
            <a:effectLst/>
          </c:spPr>
          <c:marker>
            <c:symbol val="none"/>
          </c:marker>
          <c:cat>
            <c:numRef>
              <c:f>Sheet1!$A$2:$A$23</c:f>
              <c:numCache>
                <c:formatCode>yyyy/mm/dd</c:formatCode>
                <c:ptCount val="22"/>
                <c:pt idx="0">
                  <c:v>44866</c:v>
                </c:pt>
                <c:pt idx="1">
                  <c:v>44867</c:v>
                </c:pt>
                <c:pt idx="2">
                  <c:v>44868</c:v>
                </c:pt>
                <c:pt idx="3">
                  <c:v>44869</c:v>
                </c:pt>
                <c:pt idx="4">
                  <c:v>44872</c:v>
                </c:pt>
                <c:pt idx="5">
                  <c:v>44873</c:v>
                </c:pt>
                <c:pt idx="6">
                  <c:v>44874</c:v>
                </c:pt>
                <c:pt idx="7">
                  <c:v>44875</c:v>
                </c:pt>
                <c:pt idx="8">
                  <c:v>44876</c:v>
                </c:pt>
                <c:pt idx="9">
                  <c:v>44879</c:v>
                </c:pt>
                <c:pt idx="10">
                  <c:v>44880</c:v>
                </c:pt>
                <c:pt idx="11">
                  <c:v>44881</c:v>
                </c:pt>
                <c:pt idx="12">
                  <c:v>44882</c:v>
                </c:pt>
                <c:pt idx="13">
                  <c:v>44883</c:v>
                </c:pt>
                <c:pt idx="14">
                  <c:v>44886</c:v>
                </c:pt>
                <c:pt idx="15">
                  <c:v>44887</c:v>
                </c:pt>
                <c:pt idx="16">
                  <c:v>44888</c:v>
                </c:pt>
                <c:pt idx="17">
                  <c:v>44889</c:v>
                </c:pt>
                <c:pt idx="18">
                  <c:v>44890</c:v>
                </c:pt>
                <c:pt idx="19">
                  <c:v>44893</c:v>
                </c:pt>
                <c:pt idx="20">
                  <c:v>44894</c:v>
                </c:pt>
                <c:pt idx="21" formatCode="m/d/yyyy">
                  <c:v>44895</c:v>
                </c:pt>
              </c:numCache>
            </c:numRef>
          </c:cat>
          <c:val>
            <c:numRef>
              <c:f>Sheet1!$E$2:$E$23</c:f>
              <c:numCache>
                <c:formatCode>0.00%</c:formatCode>
                <c:ptCount val="22"/>
                <c:pt idx="0">
                  <c:v>1.4050303916484985E-2</c:v>
                </c:pt>
                <c:pt idx="1">
                  <c:v>2.6577734394679586E-2</c:v>
                </c:pt>
                <c:pt idx="2">
                  <c:v>3.7357017812749582E-2</c:v>
                </c:pt>
                <c:pt idx="3">
                  <c:v>6.1904221297087059E-2</c:v>
                </c:pt>
                <c:pt idx="4">
                  <c:v>5.0502268127276428E-2</c:v>
                </c:pt>
                <c:pt idx="5">
                  <c:v>4.0959416204794596E-2</c:v>
                </c:pt>
                <c:pt idx="6">
                  <c:v>2.6921781455091276E-2</c:v>
                </c:pt>
                <c:pt idx="7">
                  <c:v>1.2606909704175884E-2</c:v>
                </c:pt>
                <c:pt idx="8">
                  <c:v>1.2805756235927168E-2</c:v>
                </c:pt>
                <c:pt idx="9">
                  <c:v>1.2457750060896222E-2</c:v>
                </c:pt>
                <c:pt idx="10">
                  <c:v>4.129148694348328E-2</c:v>
                </c:pt>
                <c:pt idx="11">
                  <c:v>2.5897459525228816E-2</c:v>
                </c:pt>
                <c:pt idx="12">
                  <c:v>3.1025403757932279E-2</c:v>
                </c:pt>
                <c:pt idx="13">
                  <c:v>2.1443950467912698E-2</c:v>
                </c:pt>
                <c:pt idx="14">
                  <c:v>2.1918945244356003E-2</c:v>
                </c:pt>
                <c:pt idx="15">
                  <c:v>7.4179951063364502E-3</c:v>
                </c:pt>
                <c:pt idx="16">
                  <c:v>6.6205304441562252E-3</c:v>
                </c:pt>
                <c:pt idx="17">
                  <c:v>4.9771019657103288E-3</c:v>
                </c:pt>
                <c:pt idx="18">
                  <c:v>-1.0232826622749602E-2</c:v>
                </c:pt>
                <c:pt idx="19">
                  <c:v>-1.7336468028318341E-2</c:v>
                </c:pt>
                <c:pt idx="20">
                  <c:v>-7.7990598884380979E-3</c:v>
                </c:pt>
                <c:pt idx="21">
                  <c:v>-9.9607364705424084E-3</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38832"/>
        <c:crosses val="autoZero"/>
        <c:auto val="1"/>
        <c:lblOffset val="100"/>
        <c:baseTimeUnit val="days"/>
        <c:majorUnit val="2"/>
        <c:majorTimeUnit val="day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40008"/>
        <c:crosses val="autoZero"/>
        <c:crossBetween val="between"/>
      </c:valAx>
      <c:spPr>
        <a:noFill/>
        <a:ln>
          <a:noFill/>
        </a:ln>
        <a:effectLst/>
      </c:spPr>
    </c:plotArea>
    <c:legend>
      <c:legendPos val="b"/>
      <c:layout>
        <c:manualLayout>
          <c:xMode val="edge"/>
          <c:yMode val="edge"/>
          <c:x val="0.54144681118584792"/>
          <c:y val="8.1480646704085058E-2"/>
          <c:w val="0.45687707810528089"/>
          <c:h val="5.35705340915181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11</a:t>
            </a:r>
            <a:r>
              <a:rPr lang="zh-CN" dirty="0"/>
              <a:t>月沪深市值变动</a:t>
            </a:r>
          </a:p>
        </c:rich>
      </c:tx>
      <c:layout>
        <c:manualLayout>
          <c:xMode val="edge"/>
          <c:yMode val="edge"/>
          <c:x val="0.35526043866972901"/>
          <c:y val="4.69689494562327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8.0974409448818896E-2"/>
          <c:y val="9.4242181702621705E-2"/>
          <c:w val="0.90183809055118114"/>
          <c:h val="0.71818395041045402"/>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Sheet1!$A$2:$A$23</c:f>
              <c:numCache>
                <c:formatCode>yyyy/mm/dd</c:formatCode>
                <c:ptCount val="22"/>
                <c:pt idx="0">
                  <c:v>44866</c:v>
                </c:pt>
                <c:pt idx="1">
                  <c:v>44867</c:v>
                </c:pt>
                <c:pt idx="2">
                  <c:v>44868</c:v>
                </c:pt>
                <c:pt idx="3">
                  <c:v>44869</c:v>
                </c:pt>
                <c:pt idx="4">
                  <c:v>44872</c:v>
                </c:pt>
                <c:pt idx="5">
                  <c:v>44873</c:v>
                </c:pt>
                <c:pt idx="6">
                  <c:v>44874</c:v>
                </c:pt>
                <c:pt idx="7">
                  <c:v>44875</c:v>
                </c:pt>
                <c:pt idx="8">
                  <c:v>44876</c:v>
                </c:pt>
                <c:pt idx="9">
                  <c:v>44879</c:v>
                </c:pt>
                <c:pt idx="10">
                  <c:v>44880</c:v>
                </c:pt>
                <c:pt idx="11">
                  <c:v>44881</c:v>
                </c:pt>
                <c:pt idx="12">
                  <c:v>44882</c:v>
                </c:pt>
                <c:pt idx="13">
                  <c:v>44883</c:v>
                </c:pt>
                <c:pt idx="14">
                  <c:v>44886</c:v>
                </c:pt>
                <c:pt idx="15">
                  <c:v>44887</c:v>
                </c:pt>
                <c:pt idx="16">
                  <c:v>44888</c:v>
                </c:pt>
                <c:pt idx="17">
                  <c:v>44889</c:v>
                </c:pt>
                <c:pt idx="18">
                  <c:v>44890</c:v>
                </c:pt>
                <c:pt idx="19">
                  <c:v>44893</c:v>
                </c:pt>
                <c:pt idx="20">
                  <c:v>44894</c:v>
                </c:pt>
                <c:pt idx="21">
                  <c:v>44895</c:v>
                </c:pt>
              </c:numCache>
            </c:numRef>
          </c:cat>
          <c:val>
            <c:numRef>
              <c:f>Sheet1!$B$2:$B$23</c:f>
              <c:numCache>
                <c:formatCode>0.00%</c:formatCode>
                <c:ptCount val="22"/>
                <c:pt idx="0">
                  <c:v>2.44053632385135E-2</c:v>
                </c:pt>
                <c:pt idx="1">
                  <c:v>3.5059690387167608E-2</c:v>
                </c:pt>
                <c:pt idx="2">
                  <c:v>3.3581889147106914E-2</c:v>
                </c:pt>
                <c:pt idx="3">
                  <c:v>5.7011297194848876E-2</c:v>
                </c:pt>
                <c:pt idx="4">
                  <c:v>5.8972546793178982E-2</c:v>
                </c:pt>
                <c:pt idx="5">
                  <c:v>5.4999615113648925E-2</c:v>
                </c:pt>
                <c:pt idx="6">
                  <c:v>4.9515933557462199E-2</c:v>
                </c:pt>
                <c:pt idx="7">
                  <c:v>4.5476256490505795E-2</c:v>
                </c:pt>
                <c:pt idx="8">
                  <c:v>6.2395335644138017E-2</c:v>
                </c:pt>
                <c:pt idx="9">
                  <c:v>6.0480104213871622E-2</c:v>
                </c:pt>
                <c:pt idx="10">
                  <c:v>7.6942077504271733E-2</c:v>
                </c:pt>
                <c:pt idx="11">
                  <c:v>7.241233041567563E-2</c:v>
                </c:pt>
                <c:pt idx="12">
                  <c:v>7.119898739249364E-2</c:v>
                </c:pt>
                <c:pt idx="13">
                  <c:v>6.5894099181871502E-2</c:v>
                </c:pt>
                <c:pt idx="14">
                  <c:v>6.1767013444945507E-2</c:v>
                </c:pt>
                <c:pt idx="15">
                  <c:v>6.5103267130455E-2</c:v>
                </c:pt>
                <c:pt idx="16">
                  <c:v>6.735356783753943E-2</c:v>
                </c:pt>
                <c:pt idx="17">
                  <c:v>6.4838685866208889E-2</c:v>
                </c:pt>
                <c:pt idx="18">
                  <c:v>7.1145542673531237E-2</c:v>
                </c:pt>
                <c:pt idx="19">
                  <c:v>6.3068219640940448E-2</c:v>
                </c:pt>
                <c:pt idx="20">
                  <c:v>8.5894106349168275E-2</c:v>
                </c:pt>
                <c:pt idx="21">
                  <c:v>8.7403416430883007E-2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Sheet1!$A$2:$A$23</c:f>
              <c:numCache>
                <c:formatCode>yyyy/mm/dd</c:formatCode>
                <c:ptCount val="22"/>
                <c:pt idx="0">
                  <c:v>44866</c:v>
                </c:pt>
                <c:pt idx="1">
                  <c:v>44867</c:v>
                </c:pt>
                <c:pt idx="2">
                  <c:v>44868</c:v>
                </c:pt>
                <c:pt idx="3">
                  <c:v>44869</c:v>
                </c:pt>
                <c:pt idx="4">
                  <c:v>44872</c:v>
                </c:pt>
                <c:pt idx="5">
                  <c:v>44873</c:v>
                </c:pt>
                <c:pt idx="6">
                  <c:v>44874</c:v>
                </c:pt>
                <c:pt idx="7">
                  <c:v>44875</c:v>
                </c:pt>
                <c:pt idx="8">
                  <c:v>44876</c:v>
                </c:pt>
                <c:pt idx="9">
                  <c:v>44879</c:v>
                </c:pt>
                <c:pt idx="10">
                  <c:v>44880</c:v>
                </c:pt>
                <c:pt idx="11">
                  <c:v>44881</c:v>
                </c:pt>
                <c:pt idx="12">
                  <c:v>44882</c:v>
                </c:pt>
                <c:pt idx="13">
                  <c:v>44883</c:v>
                </c:pt>
                <c:pt idx="14">
                  <c:v>44886</c:v>
                </c:pt>
                <c:pt idx="15">
                  <c:v>44887</c:v>
                </c:pt>
                <c:pt idx="16">
                  <c:v>44888</c:v>
                </c:pt>
                <c:pt idx="17">
                  <c:v>44889</c:v>
                </c:pt>
                <c:pt idx="18">
                  <c:v>44890</c:v>
                </c:pt>
                <c:pt idx="19">
                  <c:v>44893</c:v>
                </c:pt>
                <c:pt idx="20">
                  <c:v>44894</c:v>
                </c:pt>
                <c:pt idx="21">
                  <c:v>44895</c:v>
                </c:pt>
              </c:numCache>
            </c:numRef>
          </c:cat>
          <c:val>
            <c:numRef>
              <c:f>Sheet1!$C$2:$C$23</c:f>
              <c:numCache>
                <c:formatCode>0.00%</c:formatCode>
                <c:ptCount val="22"/>
                <c:pt idx="0">
                  <c:v>3.0927010664975718E-2</c:v>
                </c:pt>
                <c:pt idx="1">
                  <c:v>4.4819664242559787E-2</c:v>
                </c:pt>
                <c:pt idx="2">
                  <c:v>4.4275274713444723E-2</c:v>
                </c:pt>
                <c:pt idx="3">
                  <c:v>7.2570451078770803E-2</c:v>
                </c:pt>
                <c:pt idx="4">
                  <c:v>7.7942193899542378E-2</c:v>
                </c:pt>
                <c:pt idx="5">
                  <c:v>7.362329840281201E-2</c:v>
                </c:pt>
                <c:pt idx="6">
                  <c:v>6.9230374667884176E-2</c:v>
                </c:pt>
                <c:pt idx="7">
                  <c:v>5.837109038448185E-2</c:v>
                </c:pt>
                <c:pt idx="8">
                  <c:v>7.2743346442144752E-2</c:v>
                </c:pt>
                <c:pt idx="9">
                  <c:v>7.0379332440425157E-2</c:v>
                </c:pt>
                <c:pt idx="10">
                  <c:v>9.2254527155404942E-2</c:v>
                </c:pt>
                <c:pt idx="11">
                  <c:v>8.4120777739611574E-2</c:v>
                </c:pt>
                <c:pt idx="12">
                  <c:v>8.4538226657281168E-2</c:v>
                </c:pt>
                <c:pt idx="13">
                  <c:v>7.9329996767398603E-2</c:v>
                </c:pt>
                <c:pt idx="14">
                  <c:v>7.9613613886110768E-2</c:v>
                </c:pt>
                <c:pt idx="15">
                  <c:v>6.6642112898202654E-2</c:v>
                </c:pt>
                <c:pt idx="16">
                  <c:v>6.2929444638884391E-2</c:v>
                </c:pt>
                <c:pt idx="17">
                  <c:v>6.4300230198636843E-2</c:v>
                </c:pt>
                <c:pt idx="18">
                  <c:v>5.7004602249107306E-2</c:v>
                </c:pt>
                <c:pt idx="19">
                  <c:v>5.1465237877428294E-2</c:v>
                </c:pt>
                <c:pt idx="20">
                  <c:v>7.400923945683302E-2</c:v>
                </c:pt>
                <c:pt idx="21">
                  <c:v>7.6201794415635904E-2</c:v>
                </c:pt>
              </c:numCache>
            </c:numRef>
          </c:val>
          <c:smooth val="1"/>
          <c:extLst>
            <c:ext xmlns:c16="http://schemas.microsoft.com/office/drawing/2014/chart" uri="{C3380CC4-5D6E-409C-BE32-E72D297353CC}">
              <c16:uniqueId val="{00000001-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6784"/>
        <c:crosses val="autoZero"/>
        <c:auto val="1"/>
        <c:lblOffset val="100"/>
        <c:baseTimeUnit val="days"/>
        <c:majorUnit val="2"/>
      </c:dateAx>
      <c:valAx>
        <c:axId val="4408867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4001192"/>
        <c:crosses val="autoZero"/>
        <c:crossBetween val="between"/>
      </c:valAx>
      <c:spPr>
        <a:noFill/>
        <a:ln>
          <a:noFill/>
        </a:ln>
        <a:effectLst/>
      </c:spPr>
    </c:plotArea>
    <c:legend>
      <c:legendPos val="b"/>
      <c:layout>
        <c:manualLayout>
          <c:xMode val="edge"/>
          <c:yMode val="edge"/>
          <c:x val="0.57074248765145541"/>
          <c:y val="9.0458128475979629E-2"/>
          <c:w val="0.42763797336601794"/>
          <c:h val="5.612971223549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r>
              <a:rPr lang="zh-CN"/>
              <a:t>北证</a:t>
            </a:r>
            <a:r>
              <a:rPr lang="en-US"/>
              <a:t>A</a:t>
            </a:r>
            <a:r>
              <a:rPr lang="zh-CN"/>
              <a:t>股总市值</a:t>
            </a:r>
            <a:r>
              <a:rPr lang="en-US"/>
              <a:t>(</a:t>
            </a:r>
            <a:r>
              <a:rPr lang="zh-CN"/>
              <a:t>亿元</a:t>
            </a:r>
            <a:r>
              <a:rPr lang="en-US"/>
              <a: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title>
    <c:autoTitleDeleted val="0"/>
    <c:plotArea>
      <c:layout/>
      <c:lineChart>
        <c:grouping val="standard"/>
        <c:varyColors val="0"/>
        <c:ser>
          <c:idx val="0"/>
          <c:order val="0"/>
          <c:tx>
            <c:strRef>
              <c:f>Sheet1!$F$4</c:f>
              <c:strCache>
                <c:ptCount val="1"/>
                <c:pt idx="0">
                  <c:v>总市值(亿元)</c:v>
                </c:pt>
              </c:strCache>
            </c:strRef>
          </c:tx>
          <c:spPr>
            <a:ln w="31750" cap="rnd">
              <a:solidFill>
                <a:schemeClr val="accent1"/>
              </a:solidFill>
              <a:round/>
            </a:ln>
            <a:effectLst/>
          </c:spPr>
          <c:marker>
            <c:symbol val="none"/>
          </c:marker>
          <c:cat>
            <c:numRef>
              <c:f>Sheet1!$E$5:$E$259</c:f>
              <c:numCache>
                <c:formatCode>yyyy/mm/dd</c:formatCode>
                <c:ptCount val="255"/>
                <c:pt idx="0">
                  <c:v>44515</c:v>
                </c:pt>
                <c:pt idx="1">
                  <c:v>44516</c:v>
                </c:pt>
                <c:pt idx="2">
                  <c:v>44517</c:v>
                </c:pt>
                <c:pt idx="3">
                  <c:v>44518</c:v>
                </c:pt>
                <c:pt idx="4">
                  <c:v>44519</c:v>
                </c:pt>
                <c:pt idx="5">
                  <c:v>44522</c:v>
                </c:pt>
                <c:pt idx="6">
                  <c:v>44523</c:v>
                </c:pt>
                <c:pt idx="7">
                  <c:v>44524</c:v>
                </c:pt>
                <c:pt idx="8">
                  <c:v>44525</c:v>
                </c:pt>
                <c:pt idx="9">
                  <c:v>44526</c:v>
                </c:pt>
                <c:pt idx="10">
                  <c:v>44529</c:v>
                </c:pt>
                <c:pt idx="11">
                  <c:v>44530</c:v>
                </c:pt>
                <c:pt idx="12">
                  <c:v>44531</c:v>
                </c:pt>
                <c:pt idx="13">
                  <c:v>44532</c:v>
                </c:pt>
                <c:pt idx="14">
                  <c:v>44533</c:v>
                </c:pt>
                <c:pt idx="15">
                  <c:v>44536</c:v>
                </c:pt>
                <c:pt idx="16">
                  <c:v>44537</c:v>
                </c:pt>
                <c:pt idx="17">
                  <c:v>44538</c:v>
                </c:pt>
                <c:pt idx="18">
                  <c:v>44539</c:v>
                </c:pt>
                <c:pt idx="19">
                  <c:v>44540</c:v>
                </c:pt>
                <c:pt idx="20">
                  <c:v>44543</c:v>
                </c:pt>
                <c:pt idx="21">
                  <c:v>44544</c:v>
                </c:pt>
                <c:pt idx="22">
                  <c:v>44545</c:v>
                </c:pt>
                <c:pt idx="23">
                  <c:v>44546</c:v>
                </c:pt>
                <c:pt idx="24">
                  <c:v>44547</c:v>
                </c:pt>
                <c:pt idx="25">
                  <c:v>44550</c:v>
                </c:pt>
                <c:pt idx="26">
                  <c:v>44551</c:v>
                </c:pt>
                <c:pt idx="27">
                  <c:v>44552</c:v>
                </c:pt>
                <c:pt idx="28">
                  <c:v>44553</c:v>
                </c:pt>
                <c:pt idx="29">
                  <c:v>44554</c:v>
                </c:pt>
                <c:pt idx="30">
                  <c:v>44557</c:v>
                </c:pt>
                <c:pt idx="31">
                  <c:v>44558</c:v>
                </c:pt>
                <c:pt idx="32">
                  <c:v>44559</c:v>
                </c:pt>
                <c:pt idx="33">
                  <c:v>44560</c:v>
                </c:pt>
                <c:pt idx="34">
                  <c:v>44561</c:v>
                </c:pt>
                <c:pt idx="35">
                  <c:v>44565</c:v>
                </c:pt>
                <c:pt idx="36">
                  <c:v>44566</c:v>
                </c:pt>
                <c:pt idx="37">
                  <c:v>44567</c:v>
                </c:pt>
                <c:pt idx="38">
                  <c:v>44568</c:v>
                </c:pt>
                <c:pt idx="39">
                  <c:v>44571</c:v>
                </c:pt>
                <c:pt idx="40">
                  <c:v>44572</c:v>
                </c:pt>
                <c:pt idx="41">
                  <c:v>44573</c:v>
                </c:pt>
                <c:pt idx="42">
                  <c:v>44574</c:v>
                </c:pt>
                <c:pt idx="43">
                  <c:v>44575</c:v>
                </c:pt>
                <c:pt idx="44">
                  <c:v>44578</c:v>
                </c:pt>
                <c:pt idx="45">
                  <c:v>44579</c:v>
                </c:pt>
                <c:pt idx="46">
                  <c:v>44580</c:v>
                </c:pt>
                <c:pt idx="47">
                  <c:v>44581</c:v>
                </c:pt>
                <c:pt idx="48">
                  <c:v>44582</c:v>
                </c:pt>
                <c:pt idx="49">
                  <c:v>44585</c:v>
                </c:pt>
                <c:pt idx="50">
                  <c:v>44586</c:v>
                </c:pt>
                <c:pt idx="51">
                  <c:v>44587</c:v>
                </c:pt>
                <c:pt idx="52">
                  <c:v>44588</c:v>
                </c:pt>
                <c:pt idx="53">
                  <c:v>44589</c:v>
                </c:pt>
                <c:pt idx="54">
                  <c:v>44599</c:v>
                </c:pt>
                <c:pt idx="55">
                  <c:v>44600</c:v>
                </c:pt>
                <c:pt idx="56">
                  <c:v>44601</c:v>
                </c:pt>
                <c:pt idx="57">
                  <c:v>44602</c:v>
                </c:pt>
                <c:pt idx="58">
                  <c:v>44603</c:v>
                </c:pt>
                <c:pt idx="59">
                  <c:v>44606</c:v>
                </c:pt>
                <c:pt idx="60">
                  <c:v>44607</c:v>
                </c:pt>
                <c:pt idx="61">
                  <c:v>44608</c:v>
                </c:pt>
                <c:pt idx="62">
                  <c:v>44609</c:v>
                </c:pt>
                <c:pt idx="63">
                  <c:v>44610</c:v>
                </c:pt>
                <c:pt idx="64">
                  <c:v>44613</c:v>
                </c:pt>
                <c:pt idx="65">
                  <c:v>44614</c:v>
                </c:pt>
                <c:pt idx="66">
                  <c:v>44615</c:v>
                </c:pt>
                <c:pt idx="67">
                  <c:v>44616</c:v>
                </c:pt>
                <c:pt idx="68">
                  <c:v>44617</c:v>
                </c:pt>
                <c:pt idx="69">
                  <c:v>44620</c:v>
                </c:pt>
                <c:pt idx="70">
                  <c:v>44621</c:v>
                </c:pt>
                <c:pt idx="71">
                  <c:v>44622</c:v>
                </c:pt>
                <c:pt idx="72">
                  <c:v>44623</c:v>
                </c:pt>
                <c:pt idx="73">
                  <c:v>44624</c:v>
                </c:pt>
                <c:pt idx="74">
                  <c:v>44627</c:v>
                </c:pt>
                <c:pt idx="75">
                  <c:v>44628</c:v>
                </c:pt>
                <c:pt idx="76">
                  <c:v>44629</c:v>
                </c:pt>
                <c:pt idx="77">
                  <c:v>44630</c:v>
                </c:pt>
                <c:pt idx="78">
                  <c:v>44631</c:v>
                </c:pt>
                <c:pt idx="79">
                  <c:v>44634</c:v>
                </c:pt>
                <c:pt idx="80">
                  <c:v>44635</c:v>
                </c:pt>
                <c:pt idx="81">
                  <c:v>44636</c:v>
                </c:pt>
                <c:pt idx="82">
                  <c:v>44637</c:v>
                </c:pt>
                <c:pt idx="83">
                  <c:v>44638</c:v>
                </c:pt>
                <c:pt idx="84">
                  <c:v>44641</c:v>
                </c:pt>
                <c:pt idx="85">
                  <c:v>44642</c:v>
                </c:pt>
                <c:pt idx="86">
                  <c:v>44643</c:v>
                </c:pt>
                <c:pt idx="87">
                  <c:v>44644</c:v>
                </c:pt>
                <c:pt idx="88">
                  <c:v>44645</c:v>
                </c:pt>
                <c:pt idx="89">
                  <c:v>44648</c:v>
                </c:pt>
                <c:pt idx="90">
                  <c:v>44649</c:v>
                </c:pt>
                <c:pt idx="91">
                  <c:v>44650</c:v>
                </c:pt>
                <c:pt idx="92">
                  <c:v>44651</c:v>
                </c:pt>
                <c:pt idx="93">
                  <c:v>44652</c:v>
                </c:pt>
                <c:pt idx="94">
                  <c:v>44657</c:v>
                </c:pt>
                <c:pt idx="95">
                  <c:v>44658</c:v>
                </c:pt>
                <c:pt idx="96">
                  <c:v>44659</c:v>
                </c:pt>
                <c:pt idx="97">
                  <c:v>44662</c:v>
                </c:pt>
                <c:pt idx="98">
                  <c:v>44663</c:v>
                </c:pt>
                <c:pt idx="99">
                  <c:v>44664</c:v>
                </c:pt>
                <c:pt idx="100">
                  <c:v>44665</c:v>
                </c:pt>
                <c:pt idx="101">
                  <c:v>44666</c:v>
                </c:pt>
                <c:pt idx="102">
                  <c:v>44669</c:v>
                </c:pt>
                <c:pt idx="103">
                  <c:v>44670</c:v>
                </c:pt>
                <c:pt idx="104">
                  <c:v>44671</c:v>
                </c:pt>
                <c:pt idx="105">
                  <c:v>44672</c:v>
                </c:pt>
                <c:pt idx="106">
                  <c:v>44673</c:v>
                </c:pt>
                <c:pt idx="107">
                  <c:v>44676</c:v>
                </c:pt>
                <c:pt idx="108">
                  <c:v>44677</c:v>
                </c:pt>
                <c:pt idx="109">
                  <c:v>44678</c:v>
                </c:pt>
                <c:pt idx="110">
                  <c:v>44679</c:v>
                </c:pt>
                <c:pt idx="111">
                  <c:v>44680</c:v>
                </c:pt>
                <c:pt idx="112">
                  <c:v>44686</c:v>
                </c:pt>
                <c:pt idx="113">
                  <c:v>44687</c:v>
                </c:pt>
                <c:pt idx="114">
                  <c:v>44690</c:v>
                </c:pt>
                <c:pt idx="115">
                  <c:v>44691</c:v>
                </c:pt>
                <c:pt idx="116">
                  <c:v>44692</c:v>
                </c:pt>
                <c:pt idx="117">
                  <c:v>44693</c:v>
                </c:pt>
                <c:pt idx="118">
                  <c:v>44694</c:v>
                </c:pt>
                <c:pt idx="119">
                  <c:v>44697</c:v>
                </c:pt>
                <c:pt idx="120">
                  <c:v>44698</c:v>
                </c:pt>
                <c:pt idx="121">
                  <c:v>44699</c:v>
                </c:pt>
                <c:pt idx="122">
                  <c:v>44700</c:v>
                </c:pt>
                <c:pt idx="123">
                  <c:v>44701</c:v>
                </c:pt>
                <c:pt idx="124">
                  <c:v>44704</c:v>
                </c:pt>
                <c:pt idx="125">
                  <c:v>44705</c:v>
                </c:pt>
                <c:pt idx="126">
                  <c:v>44706</c:v>
                </c:pt>
                <c:pt idx="127">
                  <c:v>44707</c:v>
                </c:pt>
                <c:pt idx="128">
                  <c:v>44708</c:v>
                </c:pt>
                <c:pt idx="129">
                  <c:v>44711</c:v>
                </c:pt>
                <c:pt idx="130">
                  <c:v>44712</c:v>
                </c:pt>
                <c:pt idx="131">
                  <c:v>44713</c:v>
                </c:pt>
                <c:pt idx="132">
                  <c:v>44714</c:v>
                </c:pt>
                <c:pt idx="133">
                  <c:v>44718</c:v>
                </c:pt>
                <c:pt idx="134">
                  <c:v>44719</c:v>
                </c:pt>
                <c:pt idx="135">
                  <c:v>44720</c:v>
                </c:pt>
                <c:pt idx="136">
                  <c:v>44721</c:v>
                </c:pt>
                <c:pt idx="137">
                  <c:v>44722</c:v>
                </c:pt>
                <c:pt idx="138">
                  <c:v>44725</c:v>
                </c:pt>
                <c:pt idx="139">
                  <c:v>44726</c:v>
                </c:pt>
                <c:pt idx="140">
                  <c:v>44727</c:v>
                </c:pt>
                <c:pt idx="141">
                  <c:v>44728</c:v>
                </c:pt>
                <c:pt idx="142">
                  <c:v>44729</c:v>
                </c:pt>
                <c:pt idx="143">
                  <c:v>44732</c:v>
                </c:pt>
                <c:pt idx="144">
                  <c:v>44733</c:v>
                </c:pt>
                <c:pt idx="145">
                  <c:v>44734</c:v>
                </c:pt>
                <c:pt idx="146">
                  <c:v>44735</c:v>
                </c:pt>
                <c:pt idx="147">
                  <c:v>44736</c:v>
                </c:pt>
                <c:pt idx="148">
                  <c:v>44739</c:v>
                </c:pt>
                <c:pt idx="149">
                  <c:v>44740</c:v>
                </c:pt>
                <c:pt idx="150">
                  <c:v>44741</c:v>
                </c:pt>
                <c:pt idx="151">
                  <c:v>44742</c:v>
                </c:pt>
                <c:pt idx="152">
                  <c:v>44743</c:v>
                </c:pt>
                <c:pt idx="153">
                  <c:v>44746</c:v>
                </c:pt>
                <c:pt idx="154">
                  <c:v>44747</c:v>
                </c:pt>
                <c:pt idx="155">
                  <c:v>44748</c:v>
                </c:pt>
                <c:pt idx="156">
                  <c:v>44749</c:v>
                </c:pt>
                <c:pt idx="157">
                  <c:v>44750</c:v>
                </c:pt>
                <c:pt idx="158">
                  <c:v>44753</c:v>
                </c:pt>
                <c:pt idx="159">
                  <c:v>44754</c:v>
                </c:pt>
                <c:pt idx="160">
                  <c:v>44755</c:v>
                </c:pt>
                <c:pt idx="161">
                  <c:v>44756</c:v>
                </c:pt>
                <c:pt idx="162">
                  <c:v>44757</c:v>
                </c:pt>
                <c:pt idx="163">
                  <c:v>44760</c:v>
                </c:pt>
                <c:pt idx="164">
                  <c:v>44761</c:v>
                </c:pt>
                <c:pt idx="165">
                  <c:v>44762</c:v>
                </c:pt>
                <c:pt idx="166">
                  <c:v>44763</c:v>
                </c:pt>
                <c:pt idx="167">
                  <c:v>44764</c:v>
                </c:pt>
                <c:pt idx="168">
                  <c:v>44767</c:v>
                </c:pt>
                <c:pt idx="169">
                  <c:v>44768</c:v>
                </c:pt>
                <c:pt idx="170">
                  <c:v>44769</c:v>
                </c:pt>
                <c:pt idx="171">
                  <c:v>44770</c:v>
                </c:pt>
                <c:pt idx="172">
                  <c:v>44771</c:v>
                </c:pt>
                <c:pt idx="173">
                  <c:v>44774</c:v>
                </c:pt>
                <c:pt idx="174">
                  <c:v>44775</c:v>
                </c:pt>
                <c:pt idx="175">
                  <c:v>44776</c:v>
                </c:pt>
                <c:pt idx="176">
                  <c:v>44777</c:v>
                </c:pt>
                <c:pt idx="177">
                  <c:v>44778</c:v>
                </c:pt>
                <c:pt idx="178">
                  <c:v>44781</c:v>
                </c:pt>
                <c:pt idx="179">
                  <c:v>44782</c:v>
                </c:pt>
                <c:pt idx="180">
                  <c:v>44783</c:v>
                </c:pt>
                <c:pt idx="181">
                  <c:v>44784</c:v>
                </c:pt>
                <c:pt idx="182">
                  <c:v>44785</c:v>
                </c:pt>
                <c:pt idx="183">
                  <c:v>44788</c:v>
                </c:pt>
                <c:pt idx="184">
                  <c:v>44789</c:v>
                </c:pt>
                <c:pt idx="185">
                  <c:v>44790</c:v>
                </c:pt>
                <c:pt idx="186">
                  <c:v>44791</c:v>
                </c:pt>
                <c:pt idx="187">
                  <c:v>44792</c:v>
                </c:pt>
                <c:pt idx="188">
                  <c:v>44795</c:v>
                </c:pt>
                <c:pt idx="189">
                  <c:v>44796</c:v>
                </c:pt>
                <c:pt idx="190">
                  <c:v>44797</c:v>
                </c:pt>
                <c:pt idx="191">
                  <c:v>44798</c:v>
                </c:pt>
                <c:pt idx="192">
                  <c:v>44799</c:v>
                </c:pt>
                <c:pt idx="193">
                  <c:v>44802</c:v>
                </c:pt>
                <c:pt idx="194">
                  <c:v>44803</c:v>
                </c:pt>
                <c:pt idx="195">
                  <c:v>44804</c:v>
                </c:pt>
                <c:pt idx="196">
                  <c:v>44805</c:v>
                </c:pt>
                <c:pt idx="197">
                  <c:v>44806</c:v>
                </c:pt>
                <c:pt idx="198">
                  <c:v>44809</c:v>
                </c:pt>
                <c:pt idx="199">
                  <c:v>44810</c:v>
                </c:pt>
                <c:pt idx="200">
                  <c:v>44811</c:v>
                </c:pt>
                <c:pt idx="201">
                  <c:v>44812</c:v>
                </c:pt>
                <c:pt idx="202">
                  <c:v>44813</c:v>
                </c:pt>
                <c:pt idx="203">
                  <c:v>44817</c:v>
                </c:pt>
                <c:pt idx="204">
                  <c:v>44818</c:v>
                </c:pt>
                <c:pt idx="205">
                  <c:v>44819</c:v>
                </c:pt>
                <c:pt idx="206">
                  <c:v>44820</c:v>
                </c:pt>
                <c:pt idx="207">
                  <c:v>44823</c:v>
                </c:pt>
                <c:pt idx="208">
                  <c:v>44824</c:v>
                </c:pt>
                <c:pt idx="209">
                  <c:v>44825</c:v>
                </c:pt>
                <c:pt idx="210">
                  <c:v>44826</c:v>
                </c:pt>
                <c:pt idx="211">
                  <c:v>44827</c:v>
                </c:pt>
                <c:pt idx="212">
                  <c:v>44830</c:v>
                </c:pt>
                <c:pt idx="213">
                  <c:v>44831</c:v>
                </c:pt>
                <c:pt idx="214">
                  <c:v>44832</c:v>
                </c:pt>
                <c:pt idx="215">
                  <c:v>44833</c:v>
                </c:pt>
                <c:pt idx="216">
                  <c:v>44834</c:v>
                </c:pt>
                <c:pt idx="217">
                  <c:v>44844</c:v>
                </c:pt>
                <c:pt idx="218">
                  <c:v>44845</c:v>
                </c:pt>
                <c:pt idx="219">
                  <c:v>44846</c:v>
                </c:pt>
                <c:pt idx="220">
                  <c:v>44847</c:v>
                </c:pt>
                <c:pt idx="221">
                  <c:v>44848</c:v>
                </c:pt>
                <c:pt idx="222">
                  <c:v>44851</c:v>
                </c:pt>
                <c:pt idx="223">
                  <c:v>44852</c:v>
                </c:pt>
                <c:pt idx="224">
                  <c:v>44853</c:v>
                </c:pt>
                <c:pt idx="225">
                  <c:v>44854</c:v>
                </c:pt>
                <c:pt idx="226">
                  <c:v>44855</c:v>
                </c:pt>
                <c:pt idx="227">
                  <c:v>44858</c:v>
                </c:pt>
                <c:pt idx="228">
                  <c:v>44859</c:v>
                </c:pt>
                <c:pt idx="229">
                  <c:v>44860</c:v>
                </c:pt>
                <c:pt idx="230">
                  <c:v>44861</c:v>
                </c:pt>
                <c:pt idx="231">
                  <c:v>44862</c:v>
                </c:pt>
                <c:pt idx="232">
                  <c:v>44865</c:v>
                </c:pt>
                <c:pt idx="233">
                  <c:v>44866</c:v>
                </c:pt>
                <c:pt idx="234">
                  <c:v>44867</c:v>
                </c:pt>
                <c:pt idx="235">
                  <c:v>44868</c:v>
                </c:pt>
                <c:pt idx="236">
                  <c:v>44869</c:v>
                </c:pt>
                <c:pt idx="237">
                  <c:v>44872</c:v>
                </c:pt>
                <c:pt idx="238">
                  <c:v>44873</c:v>
                </c:pt>
                <c:pt idx="239">
                  <c:v>44874</c:v>
                </c:pt>
                <c:pt idx="240">
                  <c:v>44875</c:v>
                </c:pt>
                <c:pt idx="241">
                  <c:v>44876</c:v>
                </c:pt>
                <c:pt idx="242">
                  <c:v>44879</c:v>
                </c:pt>
                <c:pt idx="243">
                  <c:v>44880</c:v>
                </c:pt>
                <c:pt idx="244">
                  <c:v>44881</c:v>
                </c:pt>
                <c:pt idx="245">
                  <c:v>44882</c:v>
                </c:pt>
                <c:pt idx="246">
                  <c:v>44883</c:v>
                </c:pt>
                <c:pt idx="247">
                  <c:v>44886</c:v>
                </c:pt>
                <c:pt idx="248">
                  <c:v>44887</c:v>
                </c:pt>
                <c:pt idx="249">
                  <c:v>44888</c:v>
                </c:pt>
                <c:pt idx="250">
                  <c:v>44889</c:v>
                </c:pt>
                <c:pt idx="251">
                  <c:v>44890</c:v>
                </c:pt>
                <c:pt idx="252">
                  <c:v>44893</c:v>
                </c:pt>
                <c:pt idx="253">
                  <c:v>44894</c:v>
                </c:pt>
                <c:pt idx="254">
                  <c:v>44895</c:v>
                </c:pt>
              </c:numCache>
            </c:numRef>
          </c:cat>
          <c:val>
            <c:numRef>
              <c:f>Sheet1!$F$5:$F$259</c:f>
              <c:numCache>
                <c:formatCode>0.00</c:formatCode>
                <c:ptCount val="255"/>
                <c:pt idx="0">
                  <c:v>3428.5759513303001</c:v>
                </c:pt>
                <c:pt idx="1">
                  <c:v>3337.9568628848997</c:v>
                </c:pt>
                <c:pt idx="2">
                  <c:v>3356.130353737</c:v>
                </c:pt>
                <c:pt idx="3">
                  <c:v>3286.1487039573999</c:v>
                </c:pt>
                <c:pt idx="4">
                  <c:v>3256.8293599716999</c:v>
                </c:pt>
                <c:pt idx="5">
                  <c:v>3374.2969729549</c:v>
                </c:pt>
                <c:pt idx="6">
                  <c:v>3470.8959454667997</c:v>
                </c:pt>
                <c:pt idx="7">
                  <c:v>3494.5192382242999</c:v>
                </c:pt>
                <c:pt idx="8">
                  <c:v>3499.4840342552002</c:v>
                </c:pt>
                <c:pt idx="9">
                  <c:v>3479.8202320690002</c:v>
                </c:pt>
                <c:pt idx="10">
                  <c:v>3416.7306639528997</c:v>
                </c:pt>
                <c:pt idx="11">
                  <c:v>3339.8578092312</c:v>
                </c:pt>
                <c:pt idx="12">
                  <c:v>3310.8719893859002</c:v>
                </c:pt>
                <c:pt idx="13">
                  <c:v>3293.0009402614</c:v>
                </c:pt>
                <c:pt idx="14">
                  <c:v>3225.1343358414001</c:v>
                </c:pt>
                <c:pt idx="15">
                  <c:v>3098.0903632471004</c:v>
                </c:pt>
                <c:pt idx="16">
                  <c:v>3075.2971180026002</c:v>
                </c:pt>
                <c:pt idx="17">
                  <c:v>3168.3233314715003</c:v>
                </c:pt>
                <c:pt idx="18">
                  <c:v>3193.8585141340004</c:v>
                </c:pt>
                <c:pt idx="19">
                  <c:v>3211.9849896086998</c:v>
                </c:pt>
                <c:pt idx="20">
                  <c:v>3252.3732828450002</c:v>
                </c:pt>
                <c:pt idx="21">
                  <c:v>3298.6157618888001</c:v>
                </c:pt>
                <c:pt idx="22">
                  <c:v>3241.3333228171996</c:v>
                </c:pt>
                <c:pt idx="23">
                  <c:v>3198.5995538653001</c:v>
                </c:pt>
                <c:pt idx="24">
                  <c:v>3199.9409373715998</c:v>
                </c:pt>
                <c:pt idx="25">
                  <c:v>3133.3801793876</c:v>
                </c:pt>
                <c:pt idx="26">
                  <c:v>3083.9338524916998</c:v>
                </c:pt>
                <c:pt idx="27">
                  <c:v>3055.5158521326002</c:v>
                </c:pt>
                <c:pt idx="28">
                  <c:v>3013.8655941202001</c:v>
                </c:pt>
                <c:pt idx="29">
                  <c:v>3008.4289673522999</c:v>
                </c:pt>
                <c:pt idx="30">
                  <c:v>3098.4201360173997</c:v>
                </c:pt>
                <c:pt idx="31">
                  <c:v>3199.1943984945001</c:v>
                </c:pt>
                <c:pt idx="32">
                  <c:v>3286.3614181003004</c:v>
                </c:pt>
                <c:pt idx="33">
                  <c:v>3366.6083313065001</c:v>
                </c:pt>
                <c:pt idx="34">
                  <c:v>3387.9960341453002</c:v>
                </c:pt>
                <c:pt idx="35">
                  <c:v>3347.0474720411999</c:v>
                </c:pt>
                <c:pt idx="36">
                  <c:v>3274.9428676415005</c:v>
                </c:pt>
                <c:pt idx="37">
                  <c:v>3269.0342035435997</c:v>
                </c:pt>
                <c:pt idx="38">
                  <c:v>3195.1546044662</c:v>
                </c:pt>
                <c:pt idx="39">
                  <c:v>3232.7555167136998</c:v>
                </c:pt>
                <c:pt idx="40">
                  <c:v>3244.1955760757</c:v>
                </c:pt>
                <c:pt idx="41">
                  <c:v>3260.4522468284003</c:v>
                </c:pt>
                <c:pt idx="42">
                  <c:v>3244.9253654736999</c:v>
                </c:pt>
                <c:pt idx="43">
                  <c:v>3246.5677230818001</c:v>
                </c:pt>
                <c:pt idx="44">
                  <c:v>3309.8801516265003</c:v>
                </c:pt>
                <c:pt idx="45">
                  <c:v>3284.0662812067999</c:v>
                </c:pt>
                <c:pt idx="46">
                  <c:v>3287.3343519337</c:v>
                </c:pt>
                <c:pt idx="47">
                  <c:v>3320.9456223701</c:v>
                </c:pt>
                <c:pt idx="48">
                  <c:v>3291.4116270268</c:v>
                </c:pt>
                <c:pt idx="49">
                  <c:v>3247.4923883290003</c:v>
                </c:pt>
                <c:pt idx="50">
                  <c:v>3157.43654642</c:v>
                </c:pt>
                <c:pt idx="51">
                  <c:v>3153.3665479090996</c:v>
                </c:pt>
                <c:pt idx="52">
                  <c:v>3110.9801076646995</c:v>
                </c:pt>
                <c:pt idx="53">
                  <c:v>3138.5755226271003</c:v>
                </c:pt>
                <c:pt idx="54">
                  <c:v>3158.1665576677001</c:v>
                </c:pt>
                <c:pt idx="55">
                  <c:v>3142.274801342</c:v>
                </c:pt>
                <c:pt idx="56">
                  <c:v>3163.0395724593</c:v>
                </c:pt>
                <c:pt idx="57">
                  <c:v>3088.2912036683001</c:v>
                </c:pt>
                <c:pt idx="58">
                  <c:v>2964.9438954684997</c:v>
                </c:pt>
                <c:pt idx="59">
                  <c:v>2913.1479531198997</c:v>
                </c:pt>
                <c:pt idx="60">
                  <c:v>2940.7381370922999</c:v>
                </c:pt>
                <c:pt idx="61">
                  <c:v>2938.7507942954999</c:v>
                </c:pt>
                <c:pt idx="62">
                  <c:v>2960.4505713822996</c:v>
                </c:pt>
                <c:pt idx="63">
                  <c:v>2963.2233035337999</c:v>
                </c:pt>
                <c:pt idx="64">
                  <c:v>2989.0550082359005</c:v>
                </c:pt>
                <c:pt idx="65">
                  <c:v>2939.2109625706998</c:v>
                </c:pt>
                <c:pt idx="66">
                  <c:v>2989.79776808</c:v>
                </c:pt>
                <c:pt idx="67">
                  <c:v>2920.2646736086999</c:v>
                </c:pt>
                <c:pt idx="68">
                  <c:v>2936.8546866104998</c:v>
                </c:pt>
                <c:pt idx="69">
                  <c:v>2923.5075655598998</c:v>
                </c:pt>
                <c:pt idx="70">
                  <c:v>2957.6255019363002</c:v>
                </c:pt>
                <c:pt idx="71">
                  <c:v>2962.3190281348998</c:v>
                </c:pt>
                <c:pt idx="72">
                  <c:v>2960.0287858674001</c:v>
                </c:pt>
                <c:pt idx="73">
                  <c:v>2907.3073116935998</c:v>
                </c:pt>
                <c:pt idx="74">
                  <c:v>2808.3575787352001</c:v>
                </c:pt>
                <c:pt idx="75">
                  <c:v>2725.2702605502</c:v>
                </c:pt>
                <c:pt idx="76">
                  <c:v>2690.4753620648003</c:v>
                </c:pt>
                <c:pt idx="77">
                  <c:v>2737.5184662010001</c:v>
                </c:pt>
                <c:pt idx="78">
                  <c:v>2735.0599131238</c:v>
                </c:pt>
                <c:pt idx="79">
                  <c:v>2670.0671249501002</c:v>
                </c:pt>
                <c:pt idx="80">
                  <c:v>2580.6940821370999</c:v>
                </c:pt>
                <c:pt idx="81">
                  <c:v>2631.0336771172001</c:v>
                </c:pt>
                <c:pt idx="82">
                  <c:v>2720.8142226864002</c:v>
                </c:pt>
                <c:pt idx="83">
                  <c:v>2740.8863346154999</c:v>
                </c:pt>
                <c:pt idx="84">
                  <c:v>2764.6732737289003</c:v>
                </c:pt>
                <c:pt idx="85">
                  <c:v>2761.5715485428996</c:v>
                </c:pt>
                <c:pt idx="86">
                  <c:v>2749.4004080045002</c:v>
                </c:pt>
                <c:pt idx="87">
                  <c:v>2734.5588414785998</c:v>
                </c:pt>
                <c:pt idx="88">
                  <c:v>2667.5250890729999</c:v>
                </c:pt>
                <c:pt idx="89">
                  <c:v>2637.0765702840999</c:v>
                </c:pt>
                <c:pt idx="90">
                  <c:v>2643.0511743379002</c:v>
                </c:pt>
                <c:pt idx="91">
                  <c:v>2685.1544022451003</c:v>
                </c:pt>
                <c:pt idx="92">
                  <c:v>2665.8576734850999</c:v>
                </c:pt>
                <c:pt idx="93">
                  <c:v>2682.2859410705</c:v>
                </c:pt>
                <c:pt idx="94">
                  <c:v>2671.8451324564999</c:v>
                </c:pt>
                <c:pt idx="95">
                  <c:v>2624.4671652048</c:v>
                </c:pt>
                <c:pt idx="96">
                  <c:v>2595.9717361224998</c:v>
                </c:pt>
                <c:pt idx="97">
                  <c:v>2515.0995134425002</c:v>
                </c:pt>
                <c:pt idx="98">
                  <c:v>2527.6423609013</c:v>
                </c:pt>
                <c:pt idx="99">
                  <c:v>2493.9531175974998</c:v>
                </c:pt>
                <c:pt idx="100">
                  <c:v>2473.0667618846001</c:v>
                </c:pt>
                <c:pt idx="101">
                  <c:v>2430.6860555497001</c:v>
                </c:pt>
                <c:pt idx="102">
                  <c:v>2492.5170590691</c:v>
                </c:pt>
                <c:pt idx="103">
                  <c:v>2472.9623329217998</c:v>
                </c:pt>
                <c:pt idx="104">
                  <c:v>2445.3168000585001</c:v>
                </c:pt>
                <c:pt idx="105">
                  <c:v>2383.0183074899001</c:v>
                </c:pt>
                <c:pt idx="106">
                  <c:v>2383.1236938231</c:v>
                </c:pt>
                <c:pt idx="107">
                  <c:v>2273.2804791234998</c:v>
                </c:pt>
                <c:pt idx="108">
                  <c:v>2214.6633034592001</c:v>
                </c:pt>
                <c:pt idx="109">
                  <c:v>2278.856299</c:v>
                </c:pt>
                <c:pt idx="110">
                  <c:v>2235.2637567272</c:v>
                </c:pt>
                <c:pt idx="111">
                  <c:v>2324.5854777597001</c:v>
                </c:pt>
                <c:pt idx="112">
                  <c:v>2377.0895278047001</c:v>
                </c:pt>
                <c:pt idx="113">
                  <c:v>2369.1169575305998</c:v>
                </c:pt>
                <c:pt idx="114">
                  <c:v>2394.6138051005</c:v>
                </c:pt>
                <c:pt idx="115">
                  <c:v>2426.9315998911998</c:v>
                </c:pt>
                <c:pt idx="116">
                  <c:v>2479.0184106346001</c:v>
                </c:pt>
                <c:pt idx="117">
                  <c:v>2463.0070470548003</c:v>
                </c:pt>
                <c:pt idx="118">
                  <c:v>2532.6549296435001</c:v>
                </c:pt>
                <c:pt idx="119">
                  <c:v>2537.6384270129001</c:v>
                </c:pt>
                <c:pt idx="120">
                  <c:v>2553.6094597512001</c:v>
                </c:pt>
                <c:pt idx="121">
                  <c:v>2547.9095421927</c:v>
                </c:pt>
                <c:pt idx="122">
                  <c:v>2550.9040360423</c:v>
                </c:pt>
                <c:pt idx="123">
                  <c:v>2557.3464398337001</c:v>
                </c:pt>
                <c:pt idx="124">
                  <c:v>2552.2311311173999</c:v>
                </c:pt>
                <c:pt idx="125">
                  <c:v>2476.3177645917003</c:v>
                </c:pt>
                <c:pt idx="126">
                  <c:v>2463.4165480546999</c:v>
                </c:pt>
                <c:pt idx="127">
                  <c:v>2460.4851280681</c:v>
                </c:pt>
                <c:pt idx="128">
                  <c:v>2451.5791956833</c:v>
                </c:pt>
                <c:pt idx="129">
                  <c:v>2482.8128363789001</c:v>
                </c:pt>
                <c:pt idx="130">
                  <c:v>2508.1826243535002</c:v>
                </c:pt>
                <c:pt idx="131">
                  <c:v>2524.2465725135003</c:v>
                </c:pt>
                <c:pt idx="132">
                  <c:v>2540.9284798664003</c:v>
                </c:pt>
                <c:pt idx="133">
                  <c:v>2590.6412474904</c:v>
                </c:pt>
                <c:pt idx="134">
                  <c:v>2581.4830084580999</c:v>
                </c:pt>
                <c:pt idx="135">
                  <c:v>2579.7770665999001</c:v>
                </c:pt>
                <c:pt idx="136">
                  <c:v>2568.0126912784999</c:v>
                </c:pt>
                <c:pt idx="137">
                  <c:v>2572.2298493085</c:v>
                </c:pt>
                <c:pt idx="138">
                  <c:v>2552.7782005229001</c:v>
                </c:pt>
                <c:pt idx="139">
                  <c:v>2527.2471293112999</c:v>
                </c:pt>
                <c:pt idx="140">
                  <c:v>2526.0401505503</c:v>
                </c:pt>
                <c:pt idx="141">
                  <c:v>2532.7188051278999</c:v>
                </c:pt>
                <c:pt idx="142">
                  <c:v>2563.4270969749</c:v>
                </c:pt>
                <c:pt idx="143">
                  <c:v>2623.4627156877</c:v>
                </c:pt>
                <c:pt idx="144">
                  <c:v>2598.4462609848001</c:v>
                </c:pt>
                <c:pt idx="145">
                  <c:v>2590.1727919094001</c:v>
                </c:pt>
                <c:pt idx="146">
                  <c:v>2621.3645102139999</c:v>
                </c:pt>
                <c:pt idx="147">
                  <c:v>2654.0406941154001</c:v>
                </c:pt>
                <c:pt idx="148">
                  <c:v>2694.2720390372001</c:v>
                </c:pt>
                <c:pt idx="149">
                  <c:v>2733.6922925311001</c:v>
                </c:pt>
                <c:pt idx="150">
                  <c:v>2664.2823357350999</c:v>
                </c:pt>
                <c:pt idx="151">
                  <c:v>2656.9364594101999</c:v>
                </c:pt>
                <c:pt idx="152">
                  <c:v>2649.6647238305</c:v>
                </c:pt>
                <c:pt idx="153">
                  <c:v>2636.1976445496998</c:v>
                </c:pt>
                <c:pt idx="154">
                  <c:v>2610.5464871876998</c:v>
                </c:pt>
                <c:pt idx="155">
                  <c:v>2549.8576941479</c:v>
                </c:pt>
                <c:pt idx="156">
                  <c:v>2557.0739580242002</c:v>
                </c:pt>
                <c:pt idx="157">
                  <c:v>2542.3089229145999</c:v>
                </c:pt>
                <c:pt idx="158">
                  <c:v>2497.9495190543998</c:v>
                </c:pt>
                <c:pt idx="159">
                  <c:v>2468.0115687924999</c:v>
                </c:pt>
                <c:pt idx="160">
                  <c:v>2468.4810390832999</c:v>
                </c:pt>
                <c:pt idx="161">
                  <c:v>2475.9719082217998</c:v>
                </c:pt>
                <c:pt idx="162">
                  <c:v>2445.8052718366002</c:v>
                </c:pt>
                <c:pt idx="163">
                  <c:v>2445.1333720407001</c:v>
                </c:pt>
                <c:pt idx="164">
                  <c:v>2448.8706320804999</c:v>
                </c:pt>
                <c:pt idx="165">
                  <c:v>2459.0523129216999</c:v>
                </c:pt>
                <c:pt idx="166">
                  <c:v>2428.3469901827998</c:v>
                </c:pt>
                <c:pt idx="167">
                  <c:v>2407.9091578223001</c:v>
                </c:pt>
                <c:pt idx="168">
                  <c:v>2383.9270633482001</c:v>
                </c:pt>
                <c:pt idx="169">
                  <c:v>2420.5123652232</c:v>
                </c:pt>
                <c:pt idx="170">
                  <c:v>2430.4908138197002</c:v>
                </c:pt>
                <c:pt idx="171">
                  <c:v>2410.6907855673003</c:v>
                </c:pt>
                <c:pt idx="172">
                  <c:v>2379.3961498989001</c:v>
                </c:pt>
                <c:pt idx="173">
                  <c:v>2374.2475381791</c:v>
                </c:pt>
                <c:pt idx="174">
                  <c:v>2304.6203486320001</c:v>
                </c:pt>
                <c:pt idx="175">
                  <c:v>2290.8833209746999</c:v>
                </c:pt>
                <c:pt idx="176">
                  <c:v>2306.2408256070003</c:v>
                </c:pt>
                <c:pt idx="177">
                  <c:v>2336.9410543728</c:v>
                </c:pt>
                <c:pt idx="178">
                  <c:v>2360.771803004</c:v>
                </c:pt>
                <c:pt idx="179">
                  <c:v>2386.7546662426998</c:v>
                </c:pt>
                <c:pt idx="180">
                  <c:v>2408.2789945916002</c:v>
                </c:pt>
                <c:pt idx="181">
                  <c:v>2444.1368434598999</c:v>
                </c:pt>
                <c:pt idx="182">
                  <c:v>2408.1468256327998</c:v>
                </c:pt>
                <c:pt idx="183">
                  <c:v>2447.9130904453</c:v>
                </c:pt>
                <c:pt idx="184">
                  <c:v>2453.9837818810001</c:v>
                </c:pt>
                <c:pt idx="185">
                  <c:v>2453.3002603414998</c:v>
                </c:pt>
                <c:pt idx="186">
                  <c:v>2453.8745580468999</c:v>
                </c:pt>
                <c:pt idx="187">
                  <c:v>2415.2917920970999</c:v>
                </c:pt>
                <c:pt idx="188">
                  <c:v>2399.7551913023003</c:v>
                </c:pt>
                <c:pt idx="189">
                  <c:v>2402.3845706931002</c:v>
                </c:pt>
                <c:pt idx="190">
                  <c:v>2368.5689144425</c:v>
                </c:pt>
                <c:pt idx="191">
                  <c:v>2343.8314730273</c:v>
                </c:pt>
                <c:pt idx="192">
                  <c:v>2343.6585266104998</c:v>
                </c:pt>
                <c:pt idx="193">
                  <c:v>2344.9567594642003</c:v>
                </c:pt>
                <c:pt idx="194">
                  <c:v>2330.8671575078001</c:v>
                </c:pt>
                <c:pt idx="195">
                  <c:v>2304.1924701628</c:v>
                </c:pt>
                <c:pt idx="196">
                  <c:v>2283.427476892</c:v>
                </c:pt>
                <c:pt idx="197">
                  <c:v>2280.8150946870001</c:v>
                </c:pt>
                <c:pt idx="198">
                  <c:v>2300.5820945579999</c:v>
                </c:pt>
                <c:pt idx="199">
                  <c:v>2303.7982285530998</c:v>
                </c:pt>
                <c:pt idx="200">
                  <c:v>2309.0180874848998</c:v>
                </c:pt>
                <c:pt idx="201">
                  <c:v>2285.8588465577</c:v>
                </c:pt>
                <c:pt idx="202">
                  <c:v>2283.9842034233998</c:v>
                </c:pt>
                <c:pt idx="203">
                  <c:v>2285.0950709608001</c:v>
                </c:pt>
                <c:pt idx="204">
                  <c:v>2265.0725132695998</c:v>
                </c:pt>
                <c:pt idx="205">
                  <c:v>2224.2344762373</c:v>
                </c:pt>
                <c:pt idx="206">
                  <c:v>2242.3535614657003</c:v>
                </c:pt>
                <c:pt idx="207">
                  <c:v>2221.5109043202001</c:v>
                </c:pt>
                <c:pt idx="208">
                  <c:v>2254.9678482881</c:v>
                </c:pt>
                <c:pt idx="209">
                  <c:v>2320.6898765904002</c:v>
                </c:pt>
                <c:pt idx="210">
                  <c:v>2304.5756532231999</c:v>
                </c:pt>
                <c:pt idx="211">
                  <c:v>2238.2311965105</c:v>
                </c:pt>
                <c:pt idx="212">
                  <c:v>2207.8120529939997</c:v>
                </c:pt>
                <c:pt idx="213">
                  <c:v>2197.7790738504</c:v>
                </c:pt>
                <c:pt idx="214">
                  <c:v>2073.2144555625</c:v>
                </c:pt>
                <c:pt idx="215">
                  <c:v>2068.2563679052</c:v>
                </c:pt>
                <c:pt idx="216">
                  <c:v>2040.8257278304002</c:v>
                </c:pt>
                <c:pt idx="217">
                  <c:v>1978.3984941450001</c:v>
                </c:pt>
                <c:pt idx="218">
                  <c:v>1984.7716181260998</c:v>
                </c:pt>
                <c:pt idx="219">
                  <c:v>2003.1942437724999</c:v>
                </c:pt>
                <c:pt idx="220">
                  <c:v>2002.6911710579998</c:v>
                </c:pt>
                <c:pt idx="221">
                  <c:v>2054.4090966726999</c:v>
                </c:pt>
                <c:pt idx="222">
                  <c:v>2053.4432029189998</c:v>
                </c:pt>
                <c:pt idx="223">
                  <c:v>2095.7671164262001</c:v>
                </c:pt>
                <c:pt idx="224">
                  <c:v>2098.8158033057998</c:v>
                </c:pt>
                <c:pt idx="225">
                  <c:v>2083.2101657970998</c:v>
                </c:pt>
                <c:pt idx="226">
                  <c:v>2110.3291370637999</c:v>
                </c:pt>
                <c:pt idx="227">
                  <c:v>2085.7131091028</c:v>
                </c:pt>
                <c:pt idx="228">
                  <c:v>2079.5030631054001</c:v>
                </c:pt>
                <c:pt idx="229">
                  <c:v>2072.2454686923002</c:v>
                </c:pt>
                <c:pt idx="230">
                  <c:v>2046.1303065811999</c:v>
                </c:pt>
                <c:pt idx="231">
                  <c:v>2001.9982215109001</c:v>
                </c:pt>
                <c:pt idx="232">
                  <c:v>1986.2521048689002</c:v>
                </c:pt>
                <c:pt idx="233">
                  <c:v>2008.8640250256001</c:v>
                </c:pt>
                <c:pt idx="234">
                  <c:v>2034.2889743169001</c:v>
                </c:pt>
                <c:pt idx="235">
                  <c:v>2036.7123895503</c:v>
                </c:pt>
                <c:pt idx="236">
                  <c:v>2079.1326000672002</c:v>
                </c:pt>
                <c:pt idx="237">
                  <c:v>2132.2232465799998</c:v>
                </c:pt>
                <c:pt idx="238">
                  <c:v>2131.6354336539002</c:v>
                </c:pt>
                <c:pt idx="239">
                  <c:v>2109.9180339795998</c:v>
                </c:pt>
                <c:pt idx="240">
                  <c:v>2091.3927363896</c:v>
                </c:pt>
                <c:pt idx="241">
                  <c:v>2098.6924227929999</c:v>
                </c:pt>
                <c:pt idx="242">
                  <c:v>2082.3455059060002</c:v>
                </c:pt>
                <c:pt idx="243">
                  <c:v>2105.2855231487001</c:v>
                </c:pt>
                <c:pt idx="244">
                  <c:v>2099.4240300391002</c:v>
                </c:pt>
                <c:pt idx="245">
                  <c:v>2097.7433330992003</c:v>
                </c:pt>
                <c:pt idx="246">
                  <c:v>2096.7891785334</c:v>
                </c:pt>
                <c:pt idx="247">
                  <c:v>2139.5132023936999</c:v>
                </c:pt>
                <c:pt idx="248">
                  <c:v>2102.182102752</c:v>
                </c:pt>
                <c:pt idx="249">
                  <c:v>2117.4627689049998</c:v>
                </c:pt>
                <c:pt idx="250">
                  <c:v>2123.5493481582998</c:v>
                </c:pt>
                <c:pt idx="251">
                  <c:v>2106.8051502988001</c:v>
                </c:pt>
                <c:pt idx="252">
                  <c:v>2079.8486299445003</c:v>
                </c:pt>
                <c:pt idx="253">
                  <c:v>2095.1116648466</c:v>
                </c:pt>
                <c:pt idx="254">
                  <c:v>2089.9444484363003</c:v>
                </c:pt>
              </c:numCache>
            </c:numRef>
          </c:val>
          <c:smooth val="1"/>
          <c:extLst>
            <c:ext xmlns:c16="http://schemas.microsoft.com/office/drawing/2014/chart" uri="{C3380CC4-5D6E-409C-BE32-E72D297353CC}">
              <c16:uniqueId val="{00000000-CE2B-46C2-B4E4-21008CC38A79}"/>
            </c:ext>
          </c:extLst>
        </c:ser>
        <c:dLbls>
          <c:showLegendKey val="0"/>
          <c:showVal val="0"/>
          <c:showCatName val="0"/>
          <c:showSerName val="0"/>
          <c:showPercent val="0"/>
          <c:showBubbleSize val="0"/>
        </c:dLbls>
        <c:smooth val="0"/>
        <c:axId val="906156368"/>
        <c:axId val="906153456"/>
      </c:lineChart>
      <c:dateAx>
        <c:axId val="906156368"/>
        <c:scaling>
          <c:orientation val="minMax"/>
        </c:scaling>
        <c:delete val="0"/>
        <c:axPos val="b"/>
        <c:numFmt formatCode="yyyy/mm/dd"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3456"/>
        <c:crosses val="autoZero"/>
        <c:auto val="1"/>
        <c:lblOffset val="100"/>
        <c:baseTimeUnit val="days"/>
      </c:dateAx>
      <c:valAx>
        <c:axId val="90615345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6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dirty="0"/>
              <a:t>11</a:t>
            </a:r>
            <a:r>
              <a:rPr lang="zh-CN" dirty="0"/>
              <a:t>月</a:t>
            </a:r>
            <a:r>
              <a:rPr lang="en-US" dirty="0"/>
              <a:t>A50</a:t>
            </a:r>
            <a:r>
              <a:rPr lang="zh-CN" altLang="en-US" dirty="0"/>
              <a:t>期指主力合约结算价</a:t>
            </a:r>
            <a:endParaRPr lang="zh-CN" dirty="0"/>
          </a:p>
        </c:rich>
      </c:tx>
      <c:layout>
        <c:manualLayout>
          <c:xMode val="edge"/>
          <c:yMode val="edge"/>
          <c:x val="0.37147891956543405"/>
          <c:y val="2.482929857231533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10月富时中国A50（CN0Y）期指主力</c:v>
                </c:pt>
              </c:strCache>
            </c:strRef>
          </c:tx>
          <c:spPr>
            <a:ln w="28575" cap="rnd">
              <a:solidFill>
                <a:srgbClr val="000066"/>
              </a:solidFill>
              <a:round/>
            </a:ln>
            <a:effectLst/>
          </c:spPr>
          <c:marker>
            <c:symbol val="none"/>
          </c:marker>
          <c:cat>
            <c:numRef>
              <c:f>Sheet1!$A$2:$A$24</c:f>
              <c:numCache>
                <c:formatCode>yyyy/mm/dd</c:formatCode>
                <c:ptCount val="23"/>
                <c:pt idx="0">
                  <c:v>44865</c:v>
                </c:pt>
                <c:pt idx="1">
                  <c:v>44866</c:v>
                </c:pt>
                <c:pt idx="2">
                  <c:v>44867</c:v>
                </c:pt>
                <c:pt idx="3">
                  <c:v>44868</c:v>
                </c:pt>
                <c:pt idx="4">
                  <c:v>44869</c:v>
                </c:pt>
                <c:pt idx="5">
                  <c:v>44872</c:v>
                </c:pt>
                <c:pt idx="6">
                  <c:v>44873</c:v>
                </c:pt>
                <c:pt idx="7">
                  <c:v>44874</c:v>
                </c:pt>
                <c:pt idx="8">
                  <c:v>44875</c:v>
                </c:pt>
                <c:pt idx="9">
                  <c:v>44876</c:v>
                </c:pt>
                <c:pt idx="10">
                  <c:v>44879</c:v>
                </c:pt>
                <c:pt idx="11">
                  <c:v>44880</c:v>
                </c:pt>
                <c:pt idx="12">
                  <c:v>44881</c:v>
                </c:pt>
                <c:pt idx="13">
                  <c:v>44882</c:v>
                </c:pt>
                <c:pt idx="14">
                  <c:v>44883</c:v>
                </c:pt>
                <c:pt idx="15">
                  <c:v>44886</c:v>
                </c:pt>
                <c:pt idx="16">
                  <c:v>44887</c:v>
                </c:pt>
                <c:pt idx="17">
                  <c:v>44888</c:v>
                </c:pt>
                <c:pt idx="18">
                  <c:v>44889</c:v>
                </c:pt>
                <c:pt idx="19">
                  <c:v>44890</c:v>
                </c:pt>
                <c:pt idx="20">
                  <c:v>44893</c:v>
                </c:pt>
                <c:pt idx="21">
                  <c:v>44894</c:v>
                </c:pt>
                <c:pt idx="22">
                  <c:v>44895</c:v>
                </c:pt>
              </c:numCache>
            </c:numRef>
          </c:cat>
          <c:val>
            <c:numRef>
              <c:f>Sheet1!$B$2:$B$24</c:f>
              <c:numCache>
                <c:formatCode>#,##0</c:formatCode>
                <c:ptCount val="23"/>
                <c:pt idx="0">
                  <c:v>11161</c:v>
                </c:pt>
                <c:pt idx="1">
                  <c:v>11632</c:v>
                </c:pt>
                <c:pt idx="2">
                  <c:v>11812</c:v>
                </c:pt>
                <c:pt idx="3">
                  <c:v>11600</c:v>
                </c:pt>
                <c:pt idx="4">
                  <c:v>12082</c:v>
                </c:pt>
                <c:pt idx="5">
                  <c:v>12144</c:v>
                </c:pt>
                <c:pt idx="6">
                  <c:v>12031</c:v>
                </c:pt>
                <c:pt idx="7">
                  <c:v>11933</c:v>
                </c:pt>
                <c:pt idx="8">
                  <c:v>11831</c:v>
                </c:pt>
                <c:pt idx="9">
                  <c:v>12361</c:v>
                </c:pt>
                <c:pt idx="10">
                  <c:v>12324</c:v>
                </c:pt>
                <c:pt idx="11">
                  <c:v>12538</c:v>
                </c:pt>
                <c:pt idx="12">
                  <c:v>12472</c:v>
                </c:pt>
                <c:pt idx="13">
                  <c:v>12295</c:v>
                </c:pt>
                <c:pt idx="14">
                  <c:v>12286</c:v>
                </c:pt>
                <c:pt idx="15">
                  <c:v>12124</c:v>
                </c:pt>
                <c:pt idx="16">
                  <c:v>12246</c:v>
                </c:pt>
                <c:pt idx="17">
                  <c:v>12222</c:v>
                </c:pt>
                <c:pt idx="18">
                  <c:v>12143</c:v>
                </c:pt>
                <c:pt idx="19">
                  <c:v>12238</c:v>
                </c:pt>
                <c:pt idx="20">
                  <c:v>12089</c:v>
                </c:pt>
                <c:pt idx="21" formatCode="0_);[Red]\(0\)">
                  <c:v>12622</c:v>
                </c:pt>
                <c:pt idx="22" formatCode="0_);[Red]\(0\)">
                  <c:v>12695</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1296"/>
        <c:crosses val="autoZero"/>
        <c:auto val="1"/>
        <c:lblOffset val="100"/>
        <c:baseTimeUnit val="days"/>
        <c:majorUnit val="2"/>
      </c:dateAx>
      <c:valAx>
        <c:axId val="440881296"/>
        <c:scaling>
          <c:orientation val="minMax"/>
          <c:min val="11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48649604270556E-2"/>
          <c:y val="0.11731891632055694"/>
          <c:w val="0.96290375506384929"/>
          <c:h val="0.68587969097321588"/>
        </c:manualLayout>
      </c:layout>
      <c:barChart>
        <c:barDir val="col"/>
        <c:grouping val="clustered"/>
        <c:varyColors val="0"/>
        <c:ser>
          <c:idx val="0"/>
          <c:order val="0"/>
          <c:tx>
            <c:strRef>
              <c:f>股票流通统计!$B$18</c:f>
              <c:strCache>
                <c:ptCount val="1"/>
                <c:pt idx="0">
                  <c:v>解禁规模</c:v>
                </c:pt>
              </c:strCache>
            </c:strRef>
          </c:tx>
          <c:spPr>
            <a:solidFill>
              <a:srgbClr val="08275D"/>
            </a:solidFill>
            <a:ln>
              <a:noFill/>
            </a:ln>
            <a:effectLst/>
          </c:spPr>
          <c:invertIfNegative val="0"/>
          <c:dPt>
            <c:idx val="0"/>
            <c:invertIfNegative val="0"/>
            <c:bubble3D val="0"/>
            <c:extLst>
              <c:ext xmlns:c16="http://schemas.microsoft.com/office/drawing/2014/chart" uri="{C3380CC4-5D6E-409C-BE32-E72D297353CC}">
                <c16:uniqueId val="{00000002-DF39-4615-A4C8-72A4CE3F7102}"/>
              </c:ext>
            </c:extLst>
          </c:dPt>
          <c:dPt>
            <c:idx val="2"/>
            <c:invertIfNegative val="0"/>
            <c:bubble3D val="0"/>
            <c:extLst>
              <c:ext xmlns:c16="http://schemas.microsoft.com/office/drawing/2014/chart" uri="{C3380CC4-5D6E-409C-BE32-E72D297353CC}">
                <c16:uniqueId val="{00000004-DF39-4615-A4C8-72A4CE3F7102}"/>
              </c:ext>
            </c:extLst>
          </c:dPt>
          <c:dPt>
            <c:idx val="3"/>
            <c:invertIfNegative val="0"/>
            <c:bubble3D val="0"/>
            <c:extLst>
              <c:ext xmlns:c16="http://schemas.microsoft.com/office/drawing/2014/chart" uri="{C3380CC4-5D6E-409C-BE32-E72D297353CC}">
                <c16:uniqueId val="{00000005-745B-47B2-A373-028140450597}"/>
              </c:ext>
            </c:extLst>
          </c:dPt>
          <c:dPt>
            <c:idx val="4"/>
            <c:invertIfNegative val="0"/>
            <c:bubble3D val="0"/>
            <c:spPr>
              <a:solidFill>
                <a:srgbClr val="08275D"/>
              </a:solidFill>
              <a:ln>
                <a:noFill/>
              </a:ln>
              <a:effectLst/>
            </c:spPr>
            <c:extLst>
              <c:ext xmlns:c16="http://schemas.microsoft.com/office/drawing/2014/chart" uri="{C3380CC4-5D6E-409C-BE32-E72D297353CC}">
                <c16:uniqueId val="{00000004-AF64-4AF4-9A13-882CD92DCBA4}"/>
              </c:ext>
            </c:extLst>
          </c:dPt>
          <c:dPt>
            <c:idx val="5"/>
            <c:invertIfNegative val="0"/>
            <c:bubble3D val="0"/>
            <c:spPr>
              <a:solidFill>
                <a:srgbClr val="08275D"/>
              </a:solidFill>
              <a:ln>
                <a:noFill/>
              </a:ln>
              <a:effectLst/>
            </c:spPr>
            <c:extLst>
              <c:ext xmlns:c16="http://schemas.microsoft.com/office/drawing/2014/chart" uri="{C3380CC4-5D6E-409C-BE32-E72D297353CC}">
                <c16:uniqueId val="{00000005-CB66-4946-9256-72944FEEE181}"/>
              </c:ext>
            </c:extLst>
          </c:dPt>
          <c:dPt>
            <c:idx val="6"/>
            <c:invertIfNegative val="0"/>
            <c:bubble3D val="0"/>
            <c:spPr>
              <a:solidFill>
                <a:srgbClr val="08275D"/>
              </a:solidFill>
              <a:ln>
                <a:noFill/>
              </a:ln>
              <a:effectLst/>
            </c:spPr>
            <c:extLst>
              <c:ext xmlns:c16="http://schemas.microsoft.com/office/drawing/2014/chart" uri="{C3380CC4-5D6E-409C-BE32-E72D297353CC}">
                <c16:uniqueId val="{00000007-6D9B-4842-A8D6-4DFB7C5B786E}"/>
              </c:ext>
            </c:extLst>
          </c:dPt>
          <c:dPt>
            <c:idx val="7"/>
            <c:invertIfNegative val="0"/>
            <c:bubble3D val="0"/>
            <c:spPr>
              <a:solidFill>
                <a:srgbClr val="08275D"/>
              </a:solidFill>
              <a:ln>
                <a:noFill/>
              </a:ln>
              <a:effectLst/>
            </c:spPr>
            <c:extLst>
              <c:ext xmlns:c16="http://schemas.microsoft.com/office/drawing/2014/chart" uri="{C3380CC4-5D6E-409C-BE32-E72D297353CC}">
                <c16:uniqueId val="{00000009-6068-4CE4-BE8C-4EFC1FD8AF41}"/>
              </c:ext>
            </c:extLst>
          </c:dPt>
          <c:dPt>
            <c:idx val="8"/>
            <c:invertIfNegative val="0"/>
            <c:bubble3D val="0"/>
            <c:spPr>
              <a:solidFill>
                <a:srgbClr val="08275D"/>
              </a:solidFill>
              <a:ln>
                <a:noFill/>
              </a:ln>
              <a:effectLst/>
            </c:spPr>
            <c:extLst>
              <c:ext xmlns:c16="http://schemas.microsoft.com/office/drawing/2014/chart" uri="{C3380CC4-5D6E-409C-BE32-E72D297353CC}">
                <c16:uniqueId val="{0000000B-7454-4A33-B249-730C8D56D8D0}"/>
              </c:ext>
            </c:extLst>
          </c:dPt>
          <c:dPt>
            <c:idx val="9"/>
            <c:invertIfNegative val="0"/>
            <c:bubble3D val="0"/>
            <c:spPr>
              <a:solidFill>
                <a:srgbClr val="08275D"/>
              </a:solidFill>
              <a:ln>
                <a:noFill/>
              </a:ln>
              <a:effectLst/>
            </c:spPr>
            <c:extLst>
              <c:ext xmlns:c16="http://schemas.microsoft.com/office/drawing/2014/chart" uri="{C3380CC4-5D6E-409C-BE32-E72D297353CC}">
                <c16:uniqueId val="{0000000D-350C-4B62-9354-E601DF42CE5E}"/>
              </c:ext>
            </c:extLst>
          </c:dPt>
          <c:dPt>
            <c:idx val="10"/>
            <c:invertIfNegative val="0"/>
            <c:bubble3D val="0"/>
            <c:spPr>
              <a:solidFill>
                <a:srgbClr val="F26B2B"/>
              </a:solidFill>
              <a:ln>
                <a:noFill/>
              </a:ln>
              <a:effectLst/>
            </c:spPr>
            <c:extLst>
              <c:ext xmlns:c16="http://schemas.microsoft.com/office/drawing/2014/chart" uri="{C3380CC4-5D6E-409C-BE32-E72D297353CC}">
                <c16:uniqueId val="{0000000F-75C8-41DF-95D3-266F5D84EE5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股票流通统计!$A$19:$A$30</c:f>
              <c:numCache>
                <c:formatCode>yyyy"年"m"月";@</c:formatCode>
                <c:ptCount val="12"/>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numCache>
            </c:numRef>
          </c:cat>
          <c:val>
            <c:numRef>
              <c:f>股票流通统计!$B$19:$B$30</c:f>
              <c:numCache>
                <c:formatCode>#,##0.00</c:formatCode>
                <c:ptCount val="12"/>
                <c:pt idx="0">
                  <c:v>4093.9212306200002</c:v>
                </c:pt>
                <c:pt idx="1">
                  <c:v>2971.9589878258998</c:v>
                </c:pt>
                <c:pt idx="2">
                  <c:v>3920.7887511652998</c:v>
                </c:pt>
                <c:pt idx="3">
                  <c:v>2304.2641508997999</c:v>
                </c:pt>
                <c:pt idx="4">
                  <c:v>2548.7134349108001</c:v>
                </c:pt>
                <c:pt idx="5">
                  <c:v>3924.1782650405999</c:v>
                </c:pt>
                <c:pt idx="6">
                  <c:v>4392.7140313231002</c:v>
                </c:pt>
                <c:pt idx="7">
                  <c:v>5563.5379841115</c:v>
                </c:pt>
                <c:pt idx="8">
                  <c:v>4000.629288004</c:v>
                </c:pt>
                <c:pt idx="9">
                  <c:v>1883.3669136697999</c:v>
                </c:pt>
                <c:pt idx="10">
                  <c:v>3813.1970976379998</c:v>
                </c:pt>
                <c:pt idx="11">
                  <c:v>6142.5892155480997</c:v>
                </c:pt>
              </c:numCache>
            </c:numRef>
          </c:val>
          <c:extLst>
            <c:ext xmlns:c16="http://schemas.microsoft.com/office/drawing/2014/chart" uri="{C3380CC4-5D6E-409C-BE32-E72D297353CC}">
              <c16:uniqueId val="{00000000-DF39-4615-A4C8-72A4CE3F7102}"/>
            </c:ext>
          </c:extLst>
        </c:ser>
        <c:dLbls>
          <c:dLblPos val="outEnd"/>
          <c:showLegendKey val="0"/>
          <c:showVal val="1"/>
          <c:showCatName val="0"/>
          <c:showSerName val="0"/>
          <c:showPercent val="0"/>
          <c:showBubbleSize val="0"/>
        </c:dLbls>
        <c:gapWidth val="120"/>
        <c:axId val="1792837760"/>
        <c:axId val="1792848160"/>
      </c:barChart>
      <c:dateAx>
        <c:axId val="1792837760"/>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792848160"/>
        <c:crosses val="autoZero"/>
        <c:auto val="1"/>
        <c:lblOffset val="100"/>
        <c:baseTimeUnit val="months"/>
      </c:dateAx>
      <c:valAx>
        <c:axId val="1792848160"/>
        <c:scaling>
          <c:orientation val="minMax"/>
        </c:scaling>
        <c:delete val="1"/>
        <c:axPos val="l"/>
        <c:numFmt formatCode="#,##0.00" sourceLinked="1"/>
        <c:majorTickMark val="none"/>
        <c:minorTickMark val="none"/>
        <c:tickLblPos val="nextTo"/>
        <c:crossAx val="17928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zh-CN"/>
              <a:t>近一年大宗交易统计及折价率</a:t>
            </a:r>
          </a:p>
        </c:rich>
      </c:tx>
      <c:layout>
        <c:manualLayout>
          <c:xMode val="edge"/>
          <c:yMode val="edge"/>
          <c:x val="0.35282534785253056"/>
          <c:y val="2.3415695611725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7.5314179986158136E-2"/>
          <c:y val="0.16848066036992068"/>
          <c:w val="0.86817010111084447"/>
          <c:h val="0.6151421991043694"/>
        </c:manualLayout>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2021-11-30</c:v>
                </c:pt>
                <c:pt idx="1">
                  <c:v>2021-12-31</c:v>
                </c:pt>
                <c:pt idx="2">
                  <c:v>2022-01-28</c:v>
                </c:pt>
                <c:pt idx="3">
                  <c:v>2022-02-28</c:v>
                </c:pt>
                <c:pt idx="4">
                  <c:v>2022-03-31</c:v>
                </c:pt>
                <c:pt idx="5">
                  <c:v>2022-04-29</c:v>
                </c:pt>
                <c:pt idx="6">
                  <c:v>2022-05-31</c:v>
                </c:pt>
                <c:pt idx="7">
                  <c:v>2022-06-30</c:v>
                </c:pt>
                <c:pt idx="8">
                  <c:v>2022-07-29</c:v>
                </c:pt>
                <c:pt idx="9">
                  <c:v>2022-08-31</c:v>
                </c:pt>
                <c:pt idx="10">
                  <c:v>2022-09-30</c:v>
                </c:pt>
                <c:pt idx="11">
                  <c:v>2022-10-31</c:v>
                </c:pt>
                <c:pt idx="12">
                  <c:v>2022-11-30</c:v>
                </c:pt>
              </c:strCache>
            </c:strRef>
          </c:cat>
          <c:val>
            <c:numRef>
              <c:f>Sheet1!$B$2:$B$14</c:f>
              <c:numCache>
                <c:formatCode>0.00</c:formatCode>
                <c:ptCount val="13"/>
                <c:pt idx="0">
                  <c:v>924.292056</c:v>
                </c:pt>
                <c:pt idx="1">
                  <c:v>1102.2162470000001</c:v>
                </c:pt>
                <c:pt idx="2">
                  <c:v>479.66324000000003</c:v>
                </c:pt>
                <c:pt idx="3">
                  <c:v>334.59879900000004</c:v>
                </c:pt>
                <c:pt idx="4">
                  <c:v>561.925073</c:v>
                </c:pt>
                <c:pt idx="5">
                  <c:v>288.91490800000003</c:v>
                </c:pt>
                <c:pt idx="6">
                  <c:v>465.46029699999997</c:v>
                </c:pt>
                <c:pt idx="7">
                  <c:v>714.844381</c:v>
                </c:pt>
                <c:pt idx="8">
                  <c:v>529.37787600000001</c:v>
                </c:pt>
                <c:pt idx="9">
                  <c:v>497.20311200000003</c:v>
                </c:pt>
                <c:pt idx="10">
                  <c:v>677.82903299999998</c:v>
                </c:pt>
                <c:pt idx="11">
                  <c:v>277.30926699999998</c:v>
                </c:pt>
                <c:pt idx="12">
                  <c:v>647.19652199999996</c:v>
                </c:pt>
              </c:numCache>
            </c:numRef>
          </c:val>
          <c:extLst>
            <c:ext xmlns:c16="http://schemas.microsoft.com/office/drawing/2014/chart" uri="{C3380CC4-5D6E-409C-BE32-E72D297353CC}">
              <c16:uniqueId val="{00000000-EC14-40F4-9C65-77907F9F56BA}"/>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strRef>
              <c:f>Sheet1!$A$2:$A$14</c:f>
              <c:strCache>
                <c:ptCount val="13"/>
                <c:pt idx="0">
                  <c:v>2021-11-30</c:v>
                </c:pt>
                <c:pt idx="1">
                  <c:v>2021-12-31</c:v>
                </c:pt>
                <c:pt idx="2">
                  <c:v>2022-01-28</c:v>
                </c:pt>
                <c:pt idx="3">
                  <c:v>2022-02-28</c:v>
                </c:pt>
                <c:pt idx="4">
                  <c:v>2022-03-31</c:v>
                </c:pt>
                <c:pt idx="5">
                  <c:v>2022-04-29</c:v>
                </c:pt>
                <c:pt idx="6">
                  <c:v>2022-05-31</c:v>
                </c:pt>
                <c:pt idx="7">
                  <c:v>2022-06-30</c:v>
                </c:pt>
                <c:pt idx="8">
                  <c:v>2022-07-29</c:v>
                </c:pt>
                <c:pt idx="9">
                  <c:v>2022-08-31</c:v>
                </c:pt>
                <c:pt idx="10">
                  <c:v>2022-09-30</c:v>
                </c:pt>
                <c:pt idx="11">
                  <c:v>2022-10-31</c:v>
                </c:pt>
                <c:pt idx="12">
                  <c:v>2022-11-30</c:v>
                </c:pt>
              </c:strCache>
            </c:strRef>
          </c:cat>
          <c:val>
            <c:numRef>
              <c:f>Sheet1!$C$2:$C$14</c:f>
              <c:numCache>
                <c:formatCode>#,##0.00</c:formatCode>
                <c:ptCount val="13"/>
                <c:pt idx="0">
                  <c:v>-6.7290622729813769</c:v>
                </c:pt>
                <c:pt idx="1">
                  <c:v>-5.7481758870810262</c:v>
                </c:pt>
                <c:pt idx="2">
                  <c:v>-4.771063104666303</c:v>
                </c:pt>
                <c:pt idx="3">
                  <c:v>-4.1432738066471124</c:v>
                </c:pt>
                <c:pt idx="4">
                  <c:v>-3.843916225646399</c:v>
                </c:pt>
                <c:pt idx="5">
                  <c:v>-2.7381479700563669</c:v>
                </c:pt>
                <c:pt idx="6">
                  <c:v>-4.4270903054804434</c:v>
                </c:pt>
                <c:pt idx="7">
                  <c:v>-4.5085994756638872</c:v>
                </c:pt>
                <c:pt idx="8">
                  <c:v>-4.5848289684924897</c:v>
                </c:pt>
                <c:pt idx="9">
                  <c:v>-4.3886863856276834</c:v>
                </c:pt>
                <c:pt idx="10">
                  <c:v>-4.4064941136193827</c:v>
                </c:pt>
                <c:pt idx="11">
                  <c:v>-4.8005644304297972</c:v>
                </c:pt>
                <c:pt idx="12">
                  <c:v>-5.9930240107354118</c:v>
                </c:pt>
              </c:numCache>
            </c:numRef>
          </c:val>
          <c:smooth val="0"/>
          <c:extLst>
            <c:ext xmlns:c16="http://schemas.microsoft.com/office/drawing/2014/chart" uri="{C3380CC4-5D6E-409C-BE32-E72D297353CC}">
              <c16:uniqueId val="{00000001-EC14-40F4-9C65-77907F9F56BA}"/>
            </c:ext>
          </c:extLst>
        </c:ser>
        <c:dLbls>
          <c:showLegendKey val="0"/>
          <c:showVal val="0"/>
          <c:showCatName val="0"/>
          <c:showSerName val="0"/>
          <c:showPercent val="0"/>
          <c:showBubbleSize val="0"/>
        </c:dLbls>
        <c:marker val="1"/>
        <c:smooth val="0"/>
        <c:axId val="440884040"/>
        <c:axId val="440888352"/>
      </c:lineChart>
      <c:catAx>
        <c:axId val="440880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2472"/>
        <c:crosses val="autoZero"/>
        <c:auto val="0"/>
        <c:lblAlgn val="ctr"/>
        <c:lblOffset val="100"/>
        <c:noMultiLvlLbl val="0"/>
      </c:catAx>
      <c:valAx>
        <c:axId val="440882472"/>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4040"/>
        <c:crosses val="max"/>
        <c:crossBetween val="between"/>
      </c:valAx>
      <c:catAx>
        <c:axId val="440884040"/>
        <c:scaling>
          <c:orientation val="minMax"/>
        </c:scaling>
        <c:delete val="1"/>
        <c:axPos val="t"/>
        <c:numFmt formatCode="General" sourceLinked="1"/>
        <c:majorTickMark val="out"/>
        <c:minorTickMark val="none"/>
        <c:tickLblPos val="nextTo"/>
        <c:crossAx val="440888352"/>
        <c:crosses val="max"/>
        <c:auto val="1"/>
        <c:lblAlgn val="ctr"/>
        <c:lblOffset val="100"/>
        <c:noMultiLvlLbl val="1"/>
      </c:catAx>
      <c:spPr>
        <a:noFill/>
        <a:ln>
          <a:noFill/>
        </a:ln>
        <a:effectLst/>
      </c:spPr>
    </c:plotArea>
    <c:legend>
      <c:legendPos val="b"/>
      <c:layout>
        <c:manualLayout>
          <c:xMode val="edge"/>
          <c:yMode val="edge"/>
          <c:x val="0.74526797053594107"/>
          <c:y val="9.8160116222351906E-2"/>
          <c:w val="0.18873412205540008"/>
          <c:h val="0.137156366403230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'融资融券交易市场统计(同花顺统计)'!$A$19:$A$41</c:f>
              <c:strCache>
                <c:ptCount val="23"/>
                <c:pt idx="0">
                  <c:v>2022-10-31</c:v>
                </c:pt>
                <c:pt idx="1">
                  <c:v>2022-11-01</c:v>
                </c:pt>
                <c:pt idx="2">
                  <c:v>2022-11-02</c:v>
                </c:pt>
                <c:pt idx="3">
                  <c:v>2022-11-03</c:v>
                </c:pt>
                <c:pt idx="4">
                  <c:v>2022-11-04</c:v>
                </c:pt>
                <c:pt idx="5">
                  <c:v>2022-11-07</c:v>
                </c:pt>
                <c:pt idx="6">
                  <c:v>2022-11-08</c:v>
                </c:pt>
                <c:pt idx="7">
                  <c:v>2022-11-09</c:v>
                </c:pt>
                <c:pt idx="8">
                  <c:v>2022-11-10</c:v>
                </c:pt>
                <c:pt idx="9">
                  <c:v>2022-11-11</c:v>
                </c:pt>
                <c:pt idx="10">
                  <c:v>2022-11-14</c:v>
                </c:pt>
                <c:pt idx="11">
                  <c:v>2022-11-15</c:v>
                </c:pt>
                <c:pt idx="12">
                  <c:v>2022-11-16</c:v>
                </c:pt>
                <c:pt idx="13">
                  <c:v>2022-11-17</c:v>
                </c:pt>
                <c:pt idx="14">
                  <c:v>2022-11-18</c:v>
                </c:pt>
                <c:pt idx="15">
                  <c:v>2022-11-21</c:v>
                </c:pt>
                <c:pt idx="16">
                  <c:v>2022-11-22</c:v>
                </c:pt>
                <c:pt idx="17">
                  <c:v>2022-11-23</c:v>
                </c:pt>
                <c:pt idx="18">
                  <c:v>2022-11-24</c:v>
                </c:pt>
                <c:pt idx="19">
                  <c:v>2022-11-25</c:v>
                </c:pt>
                <c:pt idx="20">
                  <c:v>2022-11-28</c:v>
                </c:pt>
                <c:pt idx="21">
                  <c:v>2022-11-29</c:v>
                </c:pt>
                <c:pt idx="22">
                  <c:v>2022-11-30</c:v>
                </c:pt>
              </c:strCache>
            </c:strRef>
          </c:cat>
          <c:val>
            <c:numRef>
              <c:f>'融资融券交易市场统计(同花顺统计)'!$B$19:$B$41</c:f>
              <c:numCache>
                <c:formatCode>0.00</c:formatCode>
                <c:ptCount val="23"/>
                <c:pt idx="0">
                  <c:v>1.5466744581709999</c:v>
                </c:pt>
                <c:pt idx="1">
                  <c:v>1.5529536647540001</c:v>
                </c:pt>
                <c:pt idx="2">
                  <c:v>1.5551573552319999</c:v>
                </c:pt>
                <c:pt idx="3">
                  <c:v>1.559113122089</c:v>
                </c:pt>
                <c:pt idx="4">
                  <c:v>1.5611307691879999</c:v>
                </c:pt>
                <c:pt idx="5">
                  <c:v>1.565366103958</c:v>
                </c:pt>
                <c:pt idx="6">
                  <c:v>1.5694593269029999</c:v>
                </c:pt>
                <c:pt idx="7">
                  <c:v>1.5711709260490001</c:v>
                </c:pt>
                <c:pt idx="8">
                  <c:v>1.5721952072059999</c:v>
                </c:pt>
                <c:pt idx="9">
                  <c:v>1.5672783954080001</c:v>
                </c:pt>
                <c:pt idx="10">
                  <c:v>1.5670371509559999</c:v>
                </c:pt>
                <c:pt idx="11">
                  <c:v>1.5735895268739999</c:v>
                </c:pt>
                <c:pt idx="12">
                  <c:v>1.574217246303</c:v>
                </c:pt>
                <c:pt idx="13">
                  <c:v>1.5774445348370001</c:v>
                </c:pt>
                <c:pt idx="14">
                  <c:v>1.5708138191100001</c:v>
                </c:pt>
                <c:pt idx="15">
                  <c:v>1.575614139547</c:v>
                </c:pt>
                <c:pt idx="16">
                  <c:v>1.574248654195</c:v>
                </c:pt>
                <c:pt idx="17">
                  <c:v>1.5737765791559999</c:v>
                </c:pt>
                <c:pt idx="18">
                  <c:v>1.5742518105659999</c:v>
                </c:pt>
                <c:pt idx="19">
                  <c:v>1.566068296161</c:v>
                </c:pt>
                <c:pt idx="20">
                  <c:v>1.563811488144</c:v>
                </c:pt>
                <c:pt idx="21">
                  <c:v>1.566829769947</c:v>
                </c:pt>
                <c:pt idx="22">
                  <c:v>1.564269976387</c:v>
                </c:pt>
              </c:numCache>
            </c:numRef>
          </c:val>
          <c:smooth val="1"/>
          <c:extLst>
            <c:ext xmlns:c16="http://schemas.microsoft.com/office/drawing/2014/chart" uri="{C3380CC4-5D6E-409C-BE32-E72D297353CC}">
              <c16:uniqueId val="{00000000-16D5-4855-A731-9299A1D86D60}"/>
            </c:ext>
          </c:extLst>
        </c:ser>
        <c:dLbls>
          <c:showLegendKey val="0"/>
          <c:showVal val="0"/>
          <c:showCatName val="0"/>
          <c:showSerName val="0"/>
          <c:showPercent val="0"/>
          <c:showBubbleSize val="0"/>
        </c:dLbls>
        <c:smooth val="0"/>
        <c:axId val="1055338223"/>
        <c:axId val="1055329487"/>
      </c:lineChart>
      <c:catAx>
        <c:axId val="10553382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29487"/>
        <c:crosses val="autoZero"/>
        <c:auto val="1"/>
        <c:lblAlgn val="ctr"/>
        <c:lblOffset val="100"/>
        <c:noMultiLvlLbl val="1"/>
      </c:catAx>
      <c:valAx>
        <c:axId val="1055329487"/>
        <c:scaling>
          <c:orientation val="minMax"/>
          <c:min val="1.54"/>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38223"/>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2023/1/6</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r>
              <a:rPr lang="zh-CN" altLang="en-US" dirty="0">
                <a:latin typeface="Arial" panose="020B0604020202020204" pitchFamily="34" charset="0"/>
              </a:rPr>
              <a:t>环比：</a:t>
            </a:r>
            <a:r>
              <a:rPr lang="en-US" altLang="zh-CN" dirty="0">
                <a:latin typeface="Arial" panose="020B0604020202020204" pitchFamily="34" charset="0"/>
              </a:rPr>
              <a:t>-52.93%</a:t>
            </a:r>
          </a:p>
          <a:p>
            <a:r>
              <a:rPr lang="zh-CN" altLang="en-US" dirty="0">
                <a:latin typeface="Arial" panose="020B0604020202020204" pitchFamily="34" charset="0"/>
              </a:rPr>
              <a:t>同比：</a:t>
            </a:r>
            <a:r>
              <a:rPr lang="en-US" altLang="zh-CN" dirty="0">
                <a:latin typeface="Arial" panose="020B0604020202020204" pitchFamily="34" charset="0"/>
              </a:rPr>
              <a:t>-44..94%</a:t>
            </a:r>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b="0" i="0" dirty="0">
                <a:solidFill>
                  <a:srgbClr val="222222"/>
                </a:solidFill>
                <a:effectLst/>
                <a:latin typeface="arial" panose="020B0604020202020204" pitchFamily="34" charset="0"/>
              </a:rPr>
              <a:t>1.</a:t>
            </a:r>
            <a:r>
              <a:rPr lang="zh-CN" altLang="en-US" b="0" i="0" dirty="0">
                <a:solidFill>
                  <a:srgbClr val="222222"/>
                </a:solidFill>
                <a:effectLst/>
                <a:latin typeface="arial" panose="020B0604020202020204" pitchFamily="34" charset="0"/>
              </a:rPr>
              <a:t>国际油脂市场短期内无明显的利空消息出现，美豆油也保持强势的状态，加上马来和印尼进入季节性减产期且棕榈油的出口情况表现得很强劲，所以产地棕榈油报价坚挺。伴随着国内出台越来越多的利好政策，市场对国内油脂消费边际好转的预期升温，多重乐观情绪推动油脂价格上涨。</a:t>
            </a:r>
            <a:endParaRPr lang="en-US" altLang="zh-CN" b="0" i="0" dirty="0">
              <a:solidFill>
                <a:srgbClr val="222222"/>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b="0" i="0" dirty="0">
                <a:solidFill>
                  <a:srgbClr val="333333"/>
                </a:solidFill>
                <a:effectLst/>
                <a:latin typeface="PingFangSC-Regular"/>
              </a:rPr>
              <a:t>2.</a:t>
            </a:r>
            <a:r>
              <a:rPr lang="zh-CN" altLang="en-US" b="0" i="0" dirty="0">
                <a:solidFill>
                  <a:srgbClr val="333333"/>
                </a:solidFill>
                <a:effectLst/>
                <a:latin typeface="PingFangSC-Regular"/>
              </a:rPr>
              <a:t>短期</a:t>
            </a:r>
            <a:r>
              <a:rPr lang="en-US" altLang="zh-CN" b="0" i="0" dirty="0">
                <a:solidFill>
                  <a:srgbClr val="333333"/>
                </a:solidFill>
                <a:effectLst/>
                <a:latin typeface="PingFangSC-Regular"/>
              </a:rPr>
              <a:t>PVC</a:t>
            </a:r>
            <a:r>
              <a:rPr lang="zh-CN" altLang="en-US" b="0" i="0" dirty="0">
                <a:solidFill>
                  <a:srgbClr val="333333"/>
                </a:solidFill>
                <a:effectLst/>
                <a:latin typeface="PingFangSC-Regular"/>
              </a:rPr>
              <a:t>需求环比略有改善，供应处于低位，库存连续下降，基本面边际改善，对价格影响中性偏多。近期终端地产政策利好频发，</a:t>
            </a:r>
            <a:r>
              <a:rPr lang="en-US" altLang="zh-CN" b="0" i="0" dirty="0">
                <a:solidFill>
                  <a:srgbClr val="333333"/>
                </a:solidFill>
                <a:effectLst/>
                <a:latin typeface="PingFangSC-Regular"/>
              </a:rPr>
              <a:t>PVC</a:t>
            </a:r>
            <a:r>
              <a:rPr lang="zh-CN" altLang="en-US" b="0" i="0" dirty="0">
                <a:solidFill>
                  <a:srgbClr val="333333"/>
                </a:solidFill>
                <a:effectLst/>
                <a:latin typeface="PingFangSC-Regular"/>
              </a:rPr>
              <a:t>需求预期改善，带动价格反弹。</a:t>
            </a:r>
            <a:endParaRPr lang="en-US" altLang="zh-CN" b="0" i="0" dirty="0">
              <a:solidFill>
                <a:srgbClr val="222222"/>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b="0" i="0" dirty="0">
                <a:solidFill>
                  <a:srgbClr val="000000"/>
                </a:solidFill>
                <a:effectLst/>
                <a:latin typeface="微软雅黑" panose="020B0503020204020204" pitchFamily="34" charset="-122"/>
                <a:ea typeface="微软雅黑" panose="020B0503020204020204" pitchFamily="34" charset="-122"/>
              </a:rPr>
              <a:t>3.</a:t>
            </a:r>
            <a:r>
              <a:rPr lang="zh-CN" altLang="en-US" b="1" i="0" dirty="0">
                <a:solidFill>
                  <a:srgbClr val="323232"/>
                </a:solidFill>
                <a:effectLst/>
                <a:latin typeface="Microsoft Yahei" panose="020B0503020204020204" pitchFamily="34" charset="-122"/>
                <a:ea typeface="Microsoft Yahei" panose="020B0503020204020204" pitchFamily="34" charset="-122"/>
              </a:rPr>
              <a:t>玻璃需求预期有所好转 近月预计区间震荡为主</a:t>
            </a:r>
            <a:r>
              <a:rPr lang="zh-CN" altLang="en-US" b="0" i="0" dirty="0">
                <a:solidFill>
                  <a:srgbClr val="000000"/>
                </a:solidFill>
                <a:effectLst/>
                <a:latin typeface="微软雅黑" panose="020B0503020204020204" pitchFamily="34" charset="-122"/>
                <a:ea typeface="微软雅黑" panose="020B0503020204020204" pitchFamily="34" charset="-122"/>
              </a:rPr>
              <a:t>，玻璃库存高位但需求预期有所好转</a:t>
            </a:r>
            <a:endParaRPr lang="zh-CN" altLang="en-US" b="1" i="0" dirty="0">
              <a:solidFill>
                <a:srgbClr val="323232"/>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094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沪市：中银和招行再度互换</a:t>
            </a:r>
            <a:endParaRPr lang="en-US" altLang="zh-CN" dirty="0">
              <a:latin typeface="Arial" panose="020B0604020202020204" pitchFamily="34" charset="0"/>
            </a:endParaRPr>
          </a:p>
          <a:p>
            <a:r>
              <a:rPr lang="zh-CN" altLang="en-US" dirty="0">
                <a:latin typeface="Arial" panose="020B0604020202020204" pitchFamily="34" charset="0"/>
              </a:rPr>
              <a:t>深市：泸州老窖和牧原互换，平安银行把金龙鱼挤出去</a:t>
            </a:r>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just"/>
            <a:r>
              <a:rPr lang="zh-CN" altLang="en-US" b="0" i="0" dirty="0">
                <a:solidFill>
                  <a:srgbClr val="444444"/>
                </a:solidFill>
                <a:effectLst/>
                <a:latin typeface="PingFang SC"/>
              </a:rPr>
              <a:t>特一药业抛出预期，称希望在销售市场正常的情况下，用</a:t>
            </a:r>
            <a:r>
              <a:rPr lang="en-US" altLang="zh-CN" b="0" i="0" dirty="0">
                <a:solidFill>
                  <a:srgbClr val="444444"/>
                </a:solidFill>
                <a:effectLst/>
                <a:latin typeface="PingFang SC"/>
              </a:rPr>
              <a:t>5</a:t>
            </a:r>
            <a:r>
              <a:rPr lang="zh-CN" altLang="en-US" b="0" i="0" dirty="0">
                <a:solidFill>
                  <a:srgbClr val="444444"/>
                </a:solidFill>
                <a:effectLst/>
                <a:latin typeface="PingFang SC"/>
              </a:rPr>
              <a:t>～</a:t>
            </a:r>
            <a:r>
              <a:rPr lang="en-US" altLang="zh-CN" b="0" i="0" dirty="0">
                <a:solidFill>
                  <a:srgbClr val="444444"/>
                </a:solidFill>
                <a:effectLst/>
                <a:latin typeface="PingFang SC"/>
              </a:rPr>
              <a:t>8</a:t>
            </a:r>
            <a:r>
              <a:rPr lang="zh-CN" altLang="en-US" b="0" i="0" dirty="0">
                <a:solidFill>
                  <a:srgbClr val="444444"/>
                </a:solidFill>
                <a:effectLst/>
                <a:latin typeface="PingFang SC"/>
              </a:rPr>
              <a:t>年时间将止咳宝片的年销售量增长至</a:t>
            </a:r>
            <a:r>
              <a:rPr lang="en-US" altLang="zh-CN" b="0" i="0" dirty="0">
                <a:solidFill>
                  <a:srgbClr val="444444"/>
                </a:solidFill>
                <a:effectLst/>
                <a:latin typeface="PingFang SC"/>
              </a:rPr>
              <a:t>24</a:t>
            </a:r>
            <a:r>
              <a:rPr lang="zh-CN" altLang="en-US" b="0" i="0" dirty="0">
                <a:solidFill>
                  <a:srgbClr val="444444"/>
                </a:solidFill>
                <a:effectLst/>
                <a:latin typeface="PingFang SC"/>
              </a:rPr>
              <a:t>亿片。蒲地蓝消炎片，特一药业回应称公司的蒲地蓝消炎片具有治疗的功效。</a:t>
            </a:r>
            <a:endParaRPr lang="en-US" altLang="zh-CN" b="0" i="0" dirty="0">
              <a:solidFill>
                <a:srgbClr val="444444"/>
              </a:solidFill>
              <a:effectLst/>
              <a:latin typeface="PingFang SC"/>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00000"/>
                </a:solidFill>
                <a:effectLst/>
                <a:latin typeface="微软雅黑" panose="020B0503020204020204" pitchFamily="34" charset="-122"/>
                <a:ea typeface="微软雅黑" panose="020B0503020204020204" pitchFamily="34" charset="-122"/>
              </a:rPr>
              <a:t>泰林生物：</a:t>
            </a:r>
            <a:r>
              <a:rPr lang="en-US" altLang="zh-CN" b="0" i="0" dirty="0">
                <a:solidFill>
                  <a:srgbClr val="000000"/>
                </a:solidFill>
                <a:effectLst/>
                <a:latin typeface="微软雅黑" panose="020B0503020204020204" pitchFamily="34" charset="-122"/>
                <a:ea typeface="微软雅黑" panose="020B0503020204020204" pitchFamily="34" charset="-122"/>
              </a:rPr>
              <a:t>NC</a:t>
            </a:r>
            <a:r>
              <a:rPr lang="zh-CN" altLang="en-US" b="0" i="0" dirty="0">
                <a:solidFill>
                  <a:srgbClr val="000000"/>
                </a:solidFill>
                <a:effectLst/>
                <a:latin typeface="微软雅黑" panose="020B0503020204020204" pitchFamily="34" charset="-122"/>
                <a:ea typeface="微软雅黑" panose="020B0503020204020204" pitchFamily="34" charset="-122"/>
              </a:rPr>
              <a:t>膜，新冠抗原上游，抗原检测成防疫重要补充</a:t>
            </a:r>
          </a:p>
          <a:p>
            <a:pPr algn="just"/>
            <a:r>
              <a:rPr lang="zh-CN" altLang="en-US" sz="1200" b="0" i="0" kern="1200" dirty="0">
                <a:solidFill>
                  <a:schemeClr val="tx1"/>
                </a:solidFill>
                <a:effectLst/>
                <a:latin typeface="+mn-lt"/>
                <a:ea typeface="+mn-ea"/>
                <a:cs typeface="+mn-cs"/>
              </a:rPr>
              <a:t>乾景园林筹划易主股价五涨停疑泄密 </a:t>
            </a:r>
            <a:r>
              <a:rPr lang="en-US" altLang="zh-CN" sz="1200" b="0" i="0" kern="1200" dirty="0">
                <a:solidFill>
                  <a:schemeClr val="tx1"/>
                </a:solidFill>
                <a:effectLst/>
                <a:latin typeface="+mn-lt"/>
                <a:ea typeface="+mn-ea"/>
                <a:cs typeface="+mn-cs"/>
              </a:rPr>
              <a:t>1.54</a:t>
            </a:r>
            <a:r>
              <a:rPr lang="zh-CN" altLang="en-US" sz="1200" b="0" i="0" kern="1200" dirty="0">
                <a:solidFill>
                  <a:schemeClr val="tx1"/>
                </a:solidFill>
                <a:effectLst/>
                <a:latin typeface="+mn-lt"/>
                <a:ea typeface="+mn-ea"/>
                <a:cs typeface="+mn-cs"/>
              </a:rPr>
              <a:t>亿收购新主亏损资产涉利益输送</a:t>
            </a:r>
            <a:endParaRPr lang="en-US" altLang="zh-CN" sz="1200" b="0" i="0" kern="1200" dirty="0">
              <a:solidFill>
                <a:schemeClr val="tx1"/>
              </a:solidFill>
              <a:effectLst/>
              <a:latin typeface="+mn-lt"/>
              <a:ea typeface="+mn-ea"/>
              <a:cs typeface="+mn-cs"/>
            </a:endParaRPr>
          </a:p>
          <a:p>
            <a:pPr algn="just"/>
            <a:r>
              <a:rPr lang="zh-CN" altLang="en-US" sz="1200" b="0" i="0" kern="1200" dirty="0">
                <a:solidFill>
                  <a:schemeClr val="tx1"/>
                </a:solidFill>
                <a:effectLst/>
                <a:latin typeface="+mn-lt"/>
                <a:ea typeface="+mn-ea"/>
                <a:cs typeface="+mn-cs"/>
              </a:rPr>
              <a:t>供销社概念天鹅股份飙涨</a:t>
            </a:r>
            <a:endParaRPr lang="en-US" altLang="zh-CN" sz="1200" b="0" i="0" kern="1200" dirty="0">
              <a:solidFill>
                <a:schemeClr val="tx1"/>
              </a:solidFill>
              <a:effectLst/>
              <a:latin typeface="+mn-lt"/>
              <a:ea typeface="+mn-ea"/>
              <a:cs typeface="+mn-cs"/>
            </a:endParaRPr>
          </a:p>
          <a:p>
            <a:pPr algn="just"/>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en-US" altLang="zh-CN" sz="1200" b="0" i="0" u="none" kern="1200" dirty="0">
                <a:solidFill>
                  <a:srgbClr val="000000"/>
                </a:solidFill>
                <a:effectLst/>
                <a:latin typeface="+mn-lt"/>
                <a:ea typeface="Microsoft Yahei" panose="020B0503020204020204" pitchFamily="34" charset="-122"/>
                <a:cs typeface="+mn-cs"/>
              </a:rPr>
              <a:t>ST</a:t>
            </a:r>
            <a:r>
              <a:rPr lang="zh-CN" altLang="en-US" sz="1200" b="0" i="0" u="none" kern="1200" dirty="0">
                <a:solidFill>
                  <a:srgbClr val="000000"/>
                </a:solidFill>
                <a:effectLst/>
                <a:latin typeface="+mn-lt"/>
                <a:ea typeface="Microsoft Yahei" panose="020B0503020204020204" pitchFamily="34" charset="-122"/>
                <a:cs typeface="+mn-cs"/>
              </a:rPr>
              <a:t>曙光蹭热度又发声称与华为、小米没关系，股价频繁过山车</a:t>
            </a:r>
            <a:endParaRPr lang="en-US" altLang="zh-CN" sz="1200" b="0" i="0" u="none" kern="1200" dirty="0">
              <a:solidFill>
                <a:srgbClr val="000000"/>
              </a:solidFill>
              <a:effectLst/>
              <a:latin typeface="+mn-lt"/>
              <a:ea typeface="Microsoft Yahei" panose="020B0503020204020204" pitchFamily="34" charset="-122"/>
              <a:cs typeface="+mn-cs"/>
            </a:endParaRPr>
          </a:p>
          <a:p>
            <a:r>
              <a:rPr lang="en-US" altLang="zh-CN" sz="1200" b="0" i="0" u="none" kern="1200" dirty="0">
                <a:solidFill>
                  <a:srgbClr val="000000"/>
                </a:solidFill>
                <a:effectLst/>
                <a:latin typeface="+mn-lt"/>
                <a:ea typeface="Microsoft Yahei" panose="020B0503020204020204" pitchFamily="34" charset="-122"/>
                <a:cs typeface="+mn-cs"/>
              </a:rPr>
              <a:t>ST</a:t>
            </a:r>
            <a:r>
              <a:rPr lang="zh-CN" altLang="en-US" sz="1200" b="0" i="0" u="none" kern="1200" dirty="0">
                <a:solidFill>
                  <a:srgbClr val="000000"/>
                </a:solidFill>
                <a:effectLst/>
                <a:latin typeface="+mn-lt"/>
                <a:ea typeface="Microsoft Yahei" panose="020B0503020204020204" pitchFamily="34" charset="-122"/>
                <a:cs typeface="+mn-cs"/>
              </a:rPr>
              <a:t>西源要保壳</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卫星化学资金炒作</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三季度业绩不及预期</a:t>
            </a:r>
            <a:r>
              <a:rPr lang="en-US" altLang="zh-CN" sz="1200" b="0" i="0" u="none" kern="1200" dirty="0">
                <a:solidFill>
                  <a:srgbClr val="000000"/>
                </a:solidFill>
                <a:effectLst/>
                <a:latin typeface="+mn-lt"/>
                <a:ea typeface="Microsoft Yahei" panose="020B0503020204020204" pitchFamily="34" charset="-122"/>
                <a:cs typeface="+mn-cs"/>
              </a:rPr>
              <a:t>,“</a:t>
            </a:r>
            <a:r>
              <a:rPr lang="zh-CN" altLang="en-US" sz="1200" b="0" i="0" u="none" kern="1200" dirty="0">
                <a:solidFill>
                  <a:srgbClr val="000000"/>
                </a:solidFill>
                <a:effectLst/>
                <a:latin typeface="+mn-lt"/>
                <a:ea typeface="Microsoft Yahei" panose="020B0503020204020204" pitchFamily="34" charset="-122"/>
                <a:cs typeface="+mn-cs"/>
              </a:rPr>
              <a:t>露营股”牧高笛股价连续大跌</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b="0" i="0" dirty="0">
                <a:solidFill>
                  <a:srgbClr val="333333"/>
                </a:solidFill>
                <a:effectLst/>
                <a:latin typeface="Arial" panose="020B0604020202020204" pitchFamily="34" charset="0"/>
              </a:rPr>
              <a:t>热泵概念板块震荡走低，前期资金获利了结，</a:t>
            </a:r>
            <a:r>
              <a:rPr lang="zh-CN" altLang="en-US" b="0" i="0" dirty="0">
                <a:solidFill>
                  <a:srgbClr val="F73131"/>
                </a:solidFill>
                <a:effectLst/>
                <a:latin typeface="Arial" panose="020B0604020202020204" pitchFamily="34" charset="0"/>
              </a:rPr>
              <a:t>海鸥住工</a:t>
            </a:r>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元宇宙，星创概念持续，深桑达上涨</a:t>
            </a:r>
            <a:endParaRPr lang="en-US" altLang="zh-CN" dirty="0"/>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IC</a:t>
            </a:r>
            <a:r>
              <a:rPr lang="zh-CN" altLang="en-US" b="0" i="0" dirty="0">
                <a:solidFill>
                  <a:srgbClr val="333333"/>
                </a:solidFill>
                <a:effectLst/>
                <a:latin typeface="Arial" panose="020B0604020202020204" pitchFamily="34" charset="0"/>
              </a:rPr>
              <a:t>概念股涨幅方面</a:t>
            </a:r>
            <a:r>
              <a:rPr lang="en-US" altLang="zh-CN" b="0" i="0" dirty="0">
                <a:solidFill>
                  <a:srgbClr val="333333"/>
                </a:solidFill>
                <a:effectLst/>
                <a:latin typeface="Arial" panose="020B0604020202020204" pitchFamily="34" charset="0"/>
              </a:rPr>
              <a:t>,</a:t>
            </a:r>
            <a:r>
              <a:rPr lang="zh-CN" altLang="en-US" b="0" i="0" dirty="0">
                <a:solidFill>
                  <a:srgbClr val="F73131"/>
                </a:solidFill>
                <a:effectLst/>
                <a:latin typeface="Arial" panose="020B0604020202020204" pitchFamily="34" charset="0"/>
              </a:rPr>
              <a:t>赛腾股份，半导体芯片</a:t>
            </a:r>
            <a:endParaRPr lang="zh-CN" altLang="en-US" dirty="0"/>
          </a:p>
        </p:txBody>
      </p:sp>
    </p:spTree>
    <p:extLst>
      <p:ext uri="{BB962C8B-B14F-4D97-AF65-F5344CB8AC3E}">
        <p14:creationId xmlns:p14="http://schemas.microsoft.com/office/powerpoint/2010/main" val="213797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18</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依旧与上月一致</a:t>
            </a:r>
            <a:endParaRPr lang="en-US" altLang="zh-CN" dirty="0"/>
          </a:p>
        </p:txBody>
      </p:sp>
    </p:spTree>
    <p:extLst>
      <p:ext uri="{BB962C8B-B14F-4D97-AF65-F5344CB8AC3E}">
        <p14:creationId xmlns:p14="http://schemas.microsoft.com/office/powerpoint/2010/main" val="259373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和科达控股股东质押用于债务担保</a:t>
            </a:r>
            <a:endParaRPr lang="en-US" altLang="zh-CN" dirty="0"/>
          </a:p>
          <a:p>
            <a:r>
              <a:rPr lang="zh-CN" altLang="en-US" dirty="0"/>
              <a:t>唐人神融资需求</a:t>
            </a:r>
            <a:endParaRPr lang="en-US" altLang="zh-CN" dirty="0"/>
          </a:p>
          <a:p>
            <a:r>
              <a:rPr lang="zh-CN" altLang="en-US" dirty="0"/>
              <a:t>联泰环保用于自身生产经营需要</a:t>
            </a:r>
            <a:endParaRPr lang="en-US" altLang="zh-CN" dirty="0"/>
          </a:p>
          <a:p>
            <a:r>
              <a:rPr lang="zh-CN" altLang="en-US" dirty="0"/>
              <a:t>五洲特纸用于债权类投资</a:t>
            </a:r>
            <a:endParaRPr lang="en-US" altLang="zh-CN" dirty="0"/>
          </a:p>
          <a:p>
            <a:r>
              <a:rPr lang="zh-CN" altLang="en-US" dirty="0"/>
              <a:t>中航泰达用于出质人借款</a:t>
            </a:r>
          </a:p>
        </p:txBody>
      </p:sp>
    </p:spTree>
    <p:extLst>
      <p:ext uri="{BB962C8B-B14F-4D97-AF65-F5344CB8AC3E}">
        <p14:creationId xmlns:p14="http://schemas.microsoft.com/office/powerpoint/2010/main" val="43356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增加了美年健康和和科达</a:t>
            </a:r>
          </a:p>
        </p:txBody>
      </p:sp>
    </p:spTree>
    <p:extLst>
      <p:ext uri="{BB962C8B-B14F-4D97-AF65-F5344CB8AC3E}">
        <p14:creationId xmlns:p14="http://schemas.microsoft.com/office/powerpoint/2010/main" val="428935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5893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8923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577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r>
              <a:rPr lang="en-US" altLang="zh-CN" dirty="0">
                <a:latin typeface="Arial" panose="020B0604020202020204" pitchFamily="34" charset="0"/>
              </a:rPr>
              <a:t>10</a:t>
            </a:r>
            <a:r>
              <a:rPr lang="zh-CN" altLang="en-US" dirty="0">
                <a:latin typeface="Arial" panose="020B0604020202020204" pitchFamily="34" charset="0"/>
              </a:rPr>
              <a:t>月只有科创</a:t>
            </a:r>
            <a:r>
              <a:rPr lang="en-US" altLang="zh-CN" dirty="0">
                <a:latin typeface="Arial" panose="020B0604020202020204" pitchFamily="34" charset="0"/>
              </a:rPr>
              <a:t>50</a:t>
            </a:r>
            <a:r>
              <a:rPr lang="zh-CN" altLang="en-US" dirty="0">
                <a:latin typeface="Arial" panose="020B0604020202020204" pitchFamily="34" charset="0"/>
              </a:rPr>
              <a:t>涨</a:t>
            </a:r>
            <a:r>
              <a:rPr lang="en-US" altLang="zh-CN" dirty="0">
                <a:latin typeface="Arial" panose="020B0604020202020204" pitchFamily="34" charset="0"/>
              </a:rPr>
              <a:t>7.55</a:t>
            </a: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2660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2023/1/6</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2023/1/6</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dirty="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dirty="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4.xml"/><Relationship Id="rId1" Type="http://schemas.openxmlformats.org/officeDocument/2006/relationships/themeOverride" Target="../theme/themeOverride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9.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9.xml"/><Relationship Id="rId1" Type="http://schemas.openxmlformats.org/officeDocument/2006/relationships/themeOverride" Target="../theme/themeOverride10.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5.xml"/><Relationship Id="rId1" Type="http://schemas.openxmlformats.org/officeDocument/2006/relationships/themeOverride" Target="../theme/themeOverride11.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hemeOverride" Target="../theme/themeOverride1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themeOverride" Target="../theme/themeOverride1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4.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5.xml"/><Relationship Id="rId1" Type="http://schemas.openxmlformats.org/officeDocument/2006/relationships/themeOverride" Target="../theme/themeOverride15.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4.xml"/><Relationship Id="rId1" Type="http://schemas.openxmlformats.org/officeDocument/2006/relationships/themeOverride" Target="../theme/themeOverride16.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5.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chart" Target="../charts/chart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2022</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11</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95A5D64E-E74F-466A-955D-065E98523631}"/>
              </a:ext>
            </a:extLst>
          </p:cNvPr>
          <p:cNvGraphicFramePr>
            <a:graphicFrameLocks/>
          </p:cNvGraphicFramePr>
          <p:nvPr>
            <p:extLst>
              <p:ext uri="{D42A27DB-BD31-4B8C-83A1-F6EECF244321}">
                <p14:modId xmlns:p14="http://schemas.microsoft.com/office/powerpoint/2010/main" val="4185945086"/>
              </p:ext>
            </p:extLst>
          </p:nvPr>
        </p:nvGraphicFramePr>
        <p:xfrm>
          <a:off x="298162" y="914399"/>
          <a:ext cx="11595675" cy="5475383"/>
        </p:xfrm>
        <a:graphic>
          <a:graphicData uri="http://schemas.openxmlformats.org/drawingml/2006/chart">
            <c:chart xmlns:c="http://schemas.openxmlformats.org/drawingml/2006/chart" xmlns:r="http://schemas.openxmlformats.org/officeDocument/2006/relationships" r:id="rId4"/>
          </a:graphicData>
        </a:graphic>
      </p:graphicFrame>
      <p:sp>
        <p:nvSpPr>
          <p:cNvPr id="22530" name="Rectangle 2"/>
          <p:cNvSpPr>
            <a:spLocks noChangeArrowheads="1"/>
          </p:cNvSpPr>
          <p:nvPr/>
        </p:nvSpPr>
        <p:spPr bwMode="white">
          <a:xfrm>
            <a:off x="230400" y="295200"/>
            <a:ext cx="357319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2022</a:t>
            </a:r>
            <a:r>
              <a:rPr lang="zh-CN" altLang="en-US" sz="2400" dirty="0">
                <a:solidFill>
                  <a:srgbClr val="000066"/>
                </a:solidFill>
                <a:latin typeface="微软雅黑" panose="020B0503020204020204" pitchFamily="34" charset="-122"/>
                <a:ea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619806" y="863599"/>
            <a:ext cx="4454470" cy="1667764"/>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2022</a:t>
            </a:r>
            <a:r>
              <a:rPr lang="zh-CN" altLang="en-US" dirty="0">
                <a:latin typeface=".萍方-简" panose="020B0400000000000000" pitchFamily="34" charset="-122"/>
                <a:ea typeface=".萍方-简" panose="020B0400000000000000" pitchFamily="34" charset="-122"/>
              </a:rPr>
              <a:t>年市场解禁市值</a:t>
            </a:r>
            <a:r>
              <a:rPr lang="en-US" altLang="zh-CN" b="1" dirty="0">
                <a:solidFill>
                  <a:srgbClr val="0076CB"/>
                </a:solidFill>
                <a:latin typeface=".萍方-简" panose="020B0400000000000000" pitchFamily="34" charset="-122"/>
                <a:ea typeface=".萍方-简" panose="020B0400000000000000" pitchFamily="34" charset="-122"/>
              </a:rPr>
              <a:t>4.56</a:t>
            </a:r>
            <a:r>
              <a:rPr lang="zh-CN" altLang="en-US" b="1" dirty="0">
                <a:solidFill>
                  <a:srgbClr val="0076CB"/>
                </a:solidFill>
                <a:latin typeface=".萍方-简" panose="020B0400000000000000" pitchFamily="34" charset="-122"/>
                <a:ea typeface=".萍方-简" panose="020B0400000000000000" pitchFamily="34" charset="-122"/>
              </a:rPr>
              <a:t>万亿元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11</a:t>
            </a:r>
            <a:r>
              <a:rPr lang="zh-CN" altLang="en-US" dirty="0">
                <a:latin typeface=".萍方-简" panose="020B0400000000000000" pitchFamily="34" charset="-122"/>
                <a:ea typeface=".萍方-简" panose="020B0400000000000000" pitchFamily="34" charset="-122"/>
              </a:rPr>
              <a:t>月市场解禁市值</a:t>
            </a:r>
            <a:r>
              <a:rPr lang="en-US" altLang="zh-CN" b="1" dirty="0">
                <a:solidFill>
                  <a:srgbClr val="0076CB"/>
                </a:solidFill>
                <a:latin typeface=".萍方-简" panose="020B0400000000000000" pitchFamily="34" charset="-122"/>
                <a:ea typeface=".萍方-简" panose="020B0400000000000000" pitchFamily="34" charset="-122"/>
              </a:rPr>
              <a:t>3813.20</a:t>
            </a:r>
            <a:r>
              <a:rPr lang="zh-CN" altLang="en-US" b="1" dirty="0">
                <a:solidFill>
                  <a:srgbClr val="0076CB"/>
                </a:solidFill>
                <a:latin typeface=".萍方-简" panose="020B0400000000000000" pitchFamily="34" charset="-122"/>
                <a:ea typeface=".萍方-简" panose="020B0400000000000000" pitchFamily="34" charset="-122"/>
              </a:rPr>
              <a:t>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zh-CN" altLang="en-US" dirty="0">
                <a:latin typeface=".萍方-简" panose="020B0400000000000000" pitchFamily="34" charset="-122"/>
                <a:ea typeface=".萍方-简" panose="020B0400000000000000" pitchFamily="34" charset="-122"/>
              </a:rPr>
              <a:t>环比</a:t>
            </a:r>
            <a:r>
              <a:rPr lang="zh-CN" altLang="en-US" b="1" dirty="0">
                <a:solidFill>
                  <a:srgbClr val="C00000"/>
                </a:solidFill>
                <a:latin typeface=".萍方-简" panose="020B0400000000000000" pitchFamily="34" charset="-122"/>
                <a:ea typeface=".萍方-简" panose="020B0400000000000000" pitchFamily="34" charset="-122"/>
              </a:rPr>
              <a:t>扩张</a:t>
            </a:r>
            <a:r>
              <a:rPr lang="en-US" altLang="zh-CN" b="1" dirty="0">
                <a:solidFill>
                  <a:srgbClr val="C00000"/>
                </a:solidFill>
                <a:latin typeface=".萍方-简" panose="020B0400000000000000" pitchFamily="34" charset="-122"/>
                <a:ea typeface=".萍方-简" panose="020B0400000000000000" pitchFamily="34" charset="-122"/>
              </a:rPr>
              <a:t>102.47%</a:t>
            </a:r>
            <a:r>
              <a:rPr lang="zh-CN" altLang="en-US" b="1" dirty="0">
                <a:solidFill>
                  <a:srgbClr val="636946"/>
                </a:solidFill>
                <a:latin typeface=".萍方-简" panose="020B0400000000000000" pitchFamily="34" charset="-122"/>
                <a:ea typeface=".萍方-简" panose="020B0400000000000000" pitchFamily="34" charset="-122"/>
              </a:rPr>
              <a:t>，</a:t>
            </a:r>
            <a:r>
              <a:rPr lang="zh-CN" altLang="en-US" dirty="0">
                <a:latin typeface=".萍方-简" panose="020B0400000000000000" pitchFamily="34" charset="-122"/>
                <a:ea typeface=".萍方-简" panose="020B0400000000000000" pitchFamily="34" charset="-122"/>
              </a:rPr>
              <a:t>同比</a:t>
            </a:r>
            <a:r>
              <a:rPr lang="zh-CN" altLang="en-US" b="1" dirty="0">
                <a:solidFill>
                  <a:srgbClr val="C00000"/>
                </a:solidFill>
                <a:ea typeface=".萍方-简" panose="020B0400000000000000" pitchFamily="34" charset="-122"/>
              </a:rPr>
              <a:t>增长</a:t>
            </a:r>
            <a:r>
              <a:rPr lang="en-US" altLang="zh-CN" b="1" dirty="0">
                <a:solidFill>
                  <a:srgbClr val="C00000"/>
                </a:solidFill>
                <a:latin typeface=".萍方-简" panose="020B0400000000000000" pitchFamily="34" charset="-122"/>
                <a:ea typeface=".萍方-简" panose="020B0400000000000000" pitchFamily="34" charset="-122"/>
              </a:rPr>
              <a:t>11.49%</a:t>
            </a:r>
            <a:endParaRPr lang="zh-CN" altLang="en-US" b="1" dirty="0">
              <a:solidFill>
                <a:srgbClr val="C00000"/>
              </a:solidFill>
              <a:ea typeface=".萍方-简" panose="020B0400000000000000"/>
            </a:endParaRPr>
          </a:p>
        </p:txBody>
      </p:sp>
    </p:spTree>
    <p:extLst>
      <p:ext uri="{BB962C8B-B14F-4D97-AF65-F5344CB8AC3E}">
        <p14:creationId xmlns:p14="http://schemas.microsoft.com/office/powerpoint/2010/main" val="74523027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231491" y="29520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2353732" y="5165696"/>
            <a:ext cx="7635511" cy="1230593"/>
          </a:xfrm>
          <a:prstGeom prst="rect">
            <a:avLst/>
          </a:prstGeom>
          <a:noFill/>
          <a:ln w="9525">
            <a:noFill/>
            <a:miter lim="800000"/>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11</a:t>
            </a:r>
            <a:r>
              <a:rPr kumimoji="0"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月大宗市场总成交额</a:t>
            </a:r>
            <a:r>
              <a:rPr kumimoji="0" lang="en-US"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 </a:t>
            </a:r>
            <a:r>
              <a:rPr kumimoji="0" lang="en-US" sz="20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647.20 </a:t>
            </a:r>
            <a:r>
              <a:rPr kumimoji="0" sz="2000" b="1" i="0" u="none" strike="noStrike" kern="1200" cap="none" spc="0" normalizeH="0" baseline="0" noProof="0" dirty="0" err="1">
                <a:ln>
                  <a:noFill/>
                </a:ln>
                <a:solidFill>
                  <a:srgbClr val="0076CB"/>
                </a:solidFill>
                <a:effectLst/>
                <a:uLnTx/>
                <a:uFillTx/>
                <a:latin typeface=".萍方-简" panose="020B0400000000000000" pitchFamily="34" charset="-122"/>
                <a:ea typeface=".萍方-简" panose="020B0400000000000000" pitchFamily="34" charset="-122"/>
              </a:rPr>
              <a:t>亿元</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sym typeface="+mn-ea"/>
              </a:rPr>
              <a:t>较上月</a:t>
            </a:r>
            <a:r>
              <a:rPr lang="zh-CN" altLang="en-US" sz="2000" b="1" dirty="0">
                <a:solidFill>
                  <a:srgbClr val="C00000"/>
                </a:solidFill>
                <a:latin typeface=".萍方-简" panose="020B0400000000000000" pitchFamily="34" charset="-122"/>
                <a:ea typeface=".萍方-简" panose="020B0400000000000000" pitchFamily="34" charset="-122"/>
                <a:sym typeface="+mn-ea"/>
              </a:rPr>
              <a:t>增加 </a:t>
            </a:r>
            <a:r>
              <a:rPr lang="en-US" altLang="zh-CN" sz="2000" b="1" dirty="0">
                <a:solidFill>
                  <a:srgbClr val="C00000"/>
                </a:solidFill>
                <a:latin typeface=".萍方-简" panose="020B0400000000000000" pitchFamily="34" charset="-122"/>
                <a:ea typeface=".萍方-简" panose="020B0400000000000000" pitchFamily="34" charset="-122"/>
                <a:sym typeface="+mn-ea"/>
              </a:rPr>
              <a:t>369.89 </a:t>
            </a:r>
            <a:r>
              <a:rPr lang="zh-CN" altLang="en-US" sz="2000" b="1" dirty="0">
                <a:solidFill>
                  <a:srgbClr val="C00000"/>
                </a:solidFill>
                <a:latin typeface=".萍方-简" panose="020B0400000000000000" pitchFamily="34" charset="-122"/>
                <a:ea typeface=".萍方-简" panose="020B0400000000000000" pitchFamily="34" charset="-122"/>
                <a:sym typeface="+mn-ea"/>
              </a:rPr>
              <a:t>亿元</a:t>
            </a:r>
            <a:endParaRPr lang="en-US" altLang="zh-CN" sz="2000" b="1" dirty="0">
              <a:solidFill>
                <a:srgbClr val="C00000"/>
              </a:solidFill>
              <a:latin typeface=".萍方-简" panose="020B0400000000000000" pitchFamily="34" charset="-122"/>
              <a:ea typeface=".萍方-简" panose="020B0400000000000000" pitchFamily="34" charset="-122"/>
            </a:endParaRPr>
          </a:p>
          <a:p>
            <a:pPr lvl="0" algn="dist" fontAlgn="base">
              <a:lnSpc>
                <a:spcPct val="200000"/>
              </a:lnSpc>
              <a:spcBef>
                <a:spcPct val="0"/>
              </a:spcBef>
              <a:spcAft>
                <a:spcPct val="0"/>
              </a:spcAft>
              <a:defRPr/>
            </a:pPr>
            <a:r>
              <a:rPr lang="en-US" altLang="zh-CN" sz="2000" dirty="0">
                <a:latin typeface=".萍方-简" panose="020B0400000000000000" pitchFamily="34" charset="-122"/>
                <a:ea typeface=".萍方-简" panose="020B0400000000000000" pitchFamily="34" charset="-122"/>
              </a:rPr>
              <a:t>11</a:t>
            </a:r>
            <a:r>
              <a:rPr lang="zh-CN" altLang="en-US" sz="2000" dirty="0">
                <a:latin typeface=".萍方-简" panose="020B0400000000000000" pitchFamily="34" charset="-122"/>
                <a:ea typeface=".萍方-简" panose="020B0400000000000000" pitchFamily="34" charset="-122"/>
              </a:rPr>
              <a:t>月大宗市场平均折价率 </a:t>
            </a:r>
            <a:r>
              <a:rPr lang="en-US" altLang="zh-CN" sz="2000" b="1" dirty="0">
                <a:solidFill>
                  <a:srgbClr val="0076CB"/>
                </a:solidFill>
                <a:latin typeface=".萍方-简" panose="020B0400000000000000" pitchFamily="34" charset="-122"/>
                <a:ea typeface=".萍方-简" panose="020B0400000000000000" pitchFamily="34" charset="-122"/>
              </a:rPr>
              <a:t>5.99 %</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rPr>
              <a:t>较上月</a:t>
            </a:r>
            <a:r>
              <a:rPr lang="zh-CN" altLang="en-US" sz="2000" b="1" dirty="0">
                <a:solidFill>
                  <a:srgbClr val="007A37"/>
                </a:solidFill>
                <a:latin typeface="微软雅黑" panose="020B0503020204020204" pitchFamily="34" charset="-122"/>
                <a:ea typeface="微软雅黑" panose="020B0503020204020204" pitchFamily="34" charset="-122"/>
              </a:rPr>
              <a:t>下行</a:t>
            </a:r>
            <a:r>
              <a:rPr lang="zh-CN" altLang="en-US" sz="2000" b="1" dirty="0">
                <a:solidFill>
                  <a:srgbClr val="007A37"/>
                </a:solidFill>
                <a:latin typeface=".萍方-简" panose="020B0400000000000000" pitchFamily="34" charset="-122"/>
                <a:ea typeface=".萍方-简" panose="020B0400000000000000" pitchFamily="34" charset="-122"/>
              </a:rPr>
              <a:t> </a:t>
            </a:r>
            <a:r>
              <a:rPr lang="en-US" altLang="zh-CN" sz="2000" b="1" dirty="0">
                <a:solidFill>
                  <a:srgbClr val="007A37"/>
                </a:solidFill>
                <a:latin typeface="微软雅黑" panose="020B0503020204020204" pitchFamily="34" charset="-122"/>
                <a:ea typeface="微软雅黑" panose="020B0503020204020204" pitchFamily="34" charset="-122"/>
              </a:rPr>
              <a:t>1.19%</a:t>
            </a:r>
          </a:p>
        </p:txBody>
      </p:sp>
      <p:graphicFrame>
        <p:nvGraphicFramePr>
          <p:cNvPr id="5" name="图表 4">
            <a:extLst>
              <a:ext uri="{FF2B5EF4-FFF2-40B4-BE49-F238E27FC236}">
                <a16:creationId xmlns:a16="http://schemas.microsoft.com/office/drawing/2014/main" id="{AB814E0E-61EC-2705-CE09-3B2337CC782A}"/>
              </a:ext>
            </a:extLst>
          </p:cNvPr>
          <p:cNvGraphicFramePr/>
          <p:nvPr>
            <p:extLst>
              <p:ext uri="{D42A27DB-BD31-4B8C-83A1-F6EECF244321}">
                <p14:modId xmlns:p14="http://schemas.microsoft.com/office/powerpoint/2010/main" val="2406274122"/>
              </p:ext>
            </p:extLst>
          </p:nvPr>
        </p:nvGraphicFramePr>
        <p:xfrm>
          <a:off x="731838" y="888999"/>
          <a:ext cx="10728325" cy="4539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230400" y="296459"/>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sp>
        <p:nvSpPr>
          <p:cNvPr id="8" name="文本框 7"/>
          <p:cNvSpPr txBox="1"/>
          <p:nvPr/>
        </p:nvSpPr>
        <p:spPr bwMode="auto">
          <a:xfrm>
            <a:off x="2109686" y="5565810"/>
            <a:ext cx="7972628" cy="782074"/>
          </a:xfrm>
          <a:prstGeom prst="rect">
            <a:avLst/>
          </a:prstGeom>
          <a:noFill/>
          <a:ln w="9525">
            <a:noFill/>
            <a:miter lim="800000"/>
          </a:ln>
        </p:spPr>
        <p:txBody>
          <a:bodyPr wrap="square" lIns="0" tIns="0" rIns="0" bIns="0" rtlCol="0">
            <a:spAutoFit/>
          </a:bodyPr>
          <a:lstStyle/>
          <a:p>
            <a:pPr marL="0" marR="0" lvl="0" algn="dist"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10</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1.55</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r>
              <a:rPr lang="zh-CN" altLang="en-US" b="1" dirty="0">
                <a:solidFill>
                  <a:srgbClr val="0076CB"/>
                </a:solidFill>
                <a:latin typeface="微软雅黑" panose="020B0503020204020204" pitchFamily="34" charset="-122"/>
                <a:ea typeface="微软雅黑" panose="020B0503020204020204" pitchFamily="34" charset="-122"/>
              </a:rPr>
              <a:t>，</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11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1.56</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endParaRPr>
          </a:p>
          <a:p>
            <a:pPr marL="0" marR="0" lvl="0" algn="dist"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较上月底</a:t>
            </a:r>
            <a:r>
              <a:rPr lang="zh-CN" altLang="en-US" dirty="0">
                <a:solidFill>
                  <a:srgbClr val="000000"/>
                </a:solidFill>
                <a:latin typeface="微软雅黑" panose="020B0503020204020204" pitchFamily="34" charset="-122"/>
                <a:ea typeface="微软雅黑" panose="020B0503020204020204" pitchFamily="34" charset="-122"/>
              </a:rPr>
              <a:t>小幅</a:t>
            </a:r>
            <a:r>
              <a:rPr kumimoji="0" lang="zh-CN" altLang="en-US"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rPr>
              <a:t>增加</a:t>
            </a:r>
            <a:r>
              <a:rPr lang="en-US" altLang="zh-CN" b="1" dirty="0">
                <a:solidFill>
                  <a:srgbClr val="C00000"/>
                </a:solidFill>
                <a:latin typeface="微软雅黑" panose="020B0503020204020204" pitchFamily="34" charset="-122"/>
                <a:ea typeface="微软雅黑" panose="020B0503020204020204" pitchFamily="34" charset="-122"/>
              </a:rPr>
              <a:t>175.96</a:t>
            </a:r>
            <a:r>
              <a:rPr lang="zh-CN" altLang="en-US" b="1" dirty="0">
                <a:solidFill>
                  <a:srgbClr val="C00000"/>
                </a:solidFill>
                <a:latin typeface="微软雅黑" panose="020B0503020204020204" pitchFamily="34" charset="-122"/>
                <a:ea typeface="微软雅黑" panose="020B0503020204020204" pitchFamily="34" charset="-122"/>
              </a:rPr>
              <a:t>亿元，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两融余额持续上行</a:t>
            </a:r>
          </a:p>
        </p:txBody>
      </p:sp>
      <p:graphicFrame>
        <p:nvGraphicFramePr>
          <p:cNvPr id="5" name="图表 4">
            <a:extLst>
              <a:ext uri="{FF2B5EF4-FFF2-40B4-BE49-F238E27FC236}">
                <a16:creationId xmlns:a16="http://schemas.microsoft.com/office/drawing/2014/main" id="{55C32772-C97C-D777-8B80-E4E28224FACF}"/>
              </a:ext>
            </a:extLst>
          </p:cNvPr>
          <p:cNvGraphicFramePr>
            <a:graphicFrameLocks/>
          </p:cNvGraphicFramePr>
          <p:nvPr>
            <p:extLst>
              <p:ext uri="{D42A27DB-BD31-4B8C-83A1-F6EECF244321}">
                <p14:modId xmlns:p14="http://schemas.microsoft.com/office/powerpoint/2010/main" val="1473746216"/>
              </p:ext>
            </p:extLst>
          </p:nvPr>
        </p:nvGraphicFramePr>
        <p:xfrm>
          <a:off x="731837" y="1059904"/>
          <a:ext cx="10980796" cy="4384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36228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230400" y="29520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graphicFrame>
        <p:nvGraphicFramePr>
          <p:cNvPr id="13" name="图表 12"/>
          <p:cNvGraphicFramePr/>
          <p:nvPr>
            <p:extLst>
              <p:ext uri="{D42A27DB-BD31-4B8C-83A1-F6EECF244321}">
                <p14:modId xmlns:p14="http://schemas.microsoft.com/office/powerpoint/2010/main" val="795820109"/>
              </p:ext>
            </p:extLst>
          </p:nvPr>
        </p:nvGraphicFramePr>
        <p:xfrm>
          <a:off x="731837" y="1008608"/>
          <a:ext cx="10728325" cy="5460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230400" y="29520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3236135011"/>
              </p:ext>
            </p:extLst>
          </p:nvPr>
        </p:nvGraphicFramePr>
        <p:xfrm>
          <a:off x="731836" y="887480"/>
          <a:ext cx="10728325"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1617011376"/>
              </p:ext>
            </p:extLst>
          </p:nvPr>
        </p:nvGraphicFramePr>
        <p:xfrm>
          <a:off x="731836" y="3840230"/>
          <a:ext cx="10728325" cy="2619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11</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8" name="图表 7"/>
          <p:cNvGraphicFramePr/>
          <p:nvPr>
            <p:extLst>
              <p:ext uri="{D42A27DB-BD31-4B8C-83A1-F6EECF244321}">
                <p14:modId xmlns:p14="http://schemas.microsoft.com/office/powerpoint/2010/main" val="761404874"/>
              </p:ext>
            </p:extLst>
          </p:nvPr>
        </p:nvGraphicFramePr>
        <p:xfrm>
          <a:off x="230400" y="993792"/>
          <a:ext cx="11665113" cy="546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cs typeface="+mn-cs"/>
              </a:rPr>
              <a:t>11</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p:cNvGraphicFramePr/>
          <p:nvPr>
            <p:extLst>
              <p:ext uri="{D42A27DB-BD31-4B8C-83A1-F6EECF244321}">
                <p14:modId xmlns:p14="http://schemas.microsoft.com/office/powerpoint/2010/main" val="1261794620"/>
              </p:ext>
            </p:extLst>
          </p:nvPr>
        </p:nvGraphicFramePr>
        <p:xfrm>
          <a:off x="114300" y="907199"/>
          <a:ext cx="11976100" cy="5522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230400" y="29520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10</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rPr>
              <a:t>11</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p:cNvGraphicFramePr/>
          <p:nvPr>
            <p:extLst>
              <p:ext uri="{D42A27DB-BD31-4B8C-83A1-F6EECF244321}">
                <p14:modId xmlns:p14="http://schemas.microsoft.com/office/powerpoint/2010/main" val="2914023816"/>
              </p:ext>
            </p:extLst>
          </p:nvPr>
        </p:nvGraphicFramePr>
        <p:xfrm>
          <a:off x="230399" y="915760"/>
          <a:ext cx="11875165" cy="555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774174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679CD6D-870A-448A-8368-CC9B50AD93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096000" y="923995"/>
            <a:ext cx="5399998" cy="2999998"/>
          </a:xfrm>
          <a:prstGeom prst="rect">
            <a:avLst/>
          </a:prstGeom>
          <a:noFill/>
          <a:ln>
            <a:noFill/>
          </a:ln>
        </p:spPr>
      </p:pic>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230400" y="295200"/>
            <a:ext cx="5040312" cy="530225"/>
          </a:xfrm>
        </p:spPr>
        <p:txBody>
          <a:bodyPr lIns="0" tIns="0" rIns="0" bIns="0"/>
          <a:lstStyle/>
          <a:p>
            <a:r>
              <a:rPr lang="en-US" altLang="zh-CN" sz="2400" b="0" kern="1200" dirty="0">
                <a:solidFill>
                  <a:srgbClr val="000066"/>
                </a:solidFill>
                <a:latin typeface="微软雅黑" panose="020B0503020204020204" pitchFamily="34" charset="-122"/>
                <a:ea typeface="微软雅黑" panose="020B0503020204020204" pitchFamily="34" charset="-122"/>
                <a:cs typeface="+mn-cs"/>
              </a:rPr>
              <a:t>11</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月热门公司解读</a:t>
            </a:r>
            <a:r>
              <a:rPr lang="en-US" altLang="zh-CN" sz="2400" b="0" kern="1200" dirty="0">
                <a:solidFill>
                  <a:srgbClr val="000066"/>
                </a:solidFill>
                <a:latin typeface="微软雅黑" panose="020B0503020204020204" pitchFamily="34" charset="-122"/>
                <a:ea typeface="微软雅黑" panose="020B0503020204020204" pitchFamily="34" charset="-122"/>
                <a:cs typeface="+mn-cs"/>
              </a:rPr>
              <a:t>——ST</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大集</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595086" y="3811062"/>
            <a:ext cx="11045370" cy="2625847"/>
          </a:xfrm>
          <a:prstGeom prst="rect">
            <a:avLst/>
          </a:prstGeom>
          <a:noFill/>
          <a:ln w="9525">
            <a:noFill/>
            <a:miter lim="800000"/>
          </a:ln>
        </p:spPr>
        <p:txBody>
          <a:bodyPr wrap="square" rtlCol="0">
            <a:spAutoFit/>
          </a:bodyPr>
          <a:lstStyle/>
          <a:p>
            <a:pPr lvl="0" algn="ctr">
              <a:lnSpc>
                <a:spcPts val="2500"/>
              </a:lnSpc>
              <a:defRPr/>
            </a:pPr>
            <a:r>
              <a:rPr lang="zh-CN" altLang="en-US" sz="1600" b="1" dirty="0">
                <a:solidFill>
                  <a:srgbClr val="000000"/>
                </a:solidFill>
                <a:latin typeface="微软雅黑" panose="020B0503020204020204" pitchFamily="34" charset="-122"/>
                <a:ea typeface="微软雅黑" panose="020B0503020204020204" pitchFamily="34" charset="-122"/>
              </a:rPr>
              <a:t>“惊魂</a:t>
            </a:r>
            <a:r>
              <a:rPr lang="en-US" altLang="zh-CN" sz="1600" b="1" dirty="0">
                <a:solidFill>
                  <a:srgbClr val="000000"/>
                </a:solidFill>
                <a:latin typeface="微软雅黑" panose="020B0503020204020204" pitchFamily="34" charset="-122"/>
                <a:ea typeface="微软雅黑" panose="020B0503020204020204" pitchFamily="34" charset="-122"/>
              </a:rPr>
              <a:t>19</a:t>
            </a:r>
            <a:r>
              <a:rPr lang="zh-CN" altLang="en-US" sz="1600" b="1" dirty="0">
                <a:solidFill>
                  <a:srgbClr val="000000"/>
                </a:solidFill>
                <a:latin typeface="微软雅黑" panose="020B0503020204020204" pitchFamily="34" charset="-122"/>
                <a:ea typeface="微软雅黑" panose="020B0503020204020204" pitchFamily="34" charset="-122"/>
              </a:rPr>
              <a:t>天”打赢“保壳战”</a:t>
            </a:r>
            <a:endParaRPr lang="en-US" altLang="zh-CN" sz="1600" b="1" dirty="0">
              <a:solidFill>
                <a:srgbClr val="000000"/>
              </a:solidFill>
              <a:latin typeface="微软雅黑" panose="020B0503020204020204" pitchFamily="34" charset="-122"/>
              <a:ea typeface="微软雅黑" panose="020B0503020204020204" pitchFamily="34" charset="-122"/>
            </a:endParaRPr>
          </a:p>
          <a:p>
            <a:pPr lvl="0" indent="457200" algn="just">
              <a:lnSpc>
                <a:spcPts val="2500"/>
              </a:lnSpc>
              <a:defRPr/>
            </a:pPr>
            <a:r>
              <a:rPr lang="zh-CN" altLang="en-US" sz="1600" dirty="0">
                <a:solidFill>
                  <a:srgbClr val="000000"/>
                </a:solidFill>
                <a:latin typeface="微软雅黑" panose="020B0503020204020204" pitchFamily="34" charset="-122"/>
                <a:ea typeface="微软雅黑" panose="020B0503020204020204" pitchFamily="34" charset="-122"/>
              </a:rPr>
              <a:t>从市值来看，随着海航集团陷入危机，旗下上市公司也难幸免，</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大集的市值跌跌不休，尤其是基本面被挖空后，后续上涨反弹乏力。值得庆幸的是，公司已成功迈过退市风险区，成为</a:t>
            </a:r>
            <a:r>
              <a:rPr lang="en-US" altLang="zh-CN" sz="1600" dirty="0">
                <a:solidFill>
                  <a:srgbClr val="000000"/>
                </a:solidFill>
                <a:latin typeface="微软雅黑" panose="020B0503020204020204" pitchFamily="34" charset="-122"/>
                <a:ea typeface="微软雅黑" panose="020B0503020204020204" pitchFamily="34" charset="-122"/>
              </a:rPr>
              <a:t>A</a:t>
            </a:r>
            <a:r>
              <a:rPr lang="zh-CN" altLang="en-US" sz="1600" dirty="0">
                <a:solidFill>
                  <a:srgbClr val="000000"/>
                </a:solidFill>
                <a:latin typeface="微软雅黑" panose="020B0503020204020204" pitchFamily="34" charset="-122"/>
                <a:ea typeface="微软雅黑" panose="020B0503020204020204" pitchFamily="34" charset="-122"/>
              </a:rPr>
              <a:t>股市场在“水下”</a:t>
            </a:r>
            <a:r>
              <a:rPr lang="en-US" altLang="zh-CN" sz="1600" dirty="0">
                <a:solidFill>
                  <a:srgbClr val="000000"/>
                </a:solidFill>
                <a:latin typeface="微软雅黑" panose="020B0503020204020204" pitchFamily="34" charset="-122"/>
                <a:ea typeface="微软雅黑" panose="020B0503020204020204" pitchFamily="34" charset="-122"/>
              </a:rPr>
              <a:t>19</a:t>
            </a:r>
            <a:r>
              <a:rPr lang="zh-CN" altLang="en-US" sz="1600" dirty="0">
                <a:solidFill>
                  <a:srgbClr val="000000"/>
                </a:solidFill>
                <a:latin typeface="微软雅黑" panose="020B0503020204020204" pitchFamily="34" charset="-122"/>
                <a:ea typeface="微软雅黑" panose="020B0503020204020204" pitchFamily="34" charset="-122"/>
              </a:rPr>
              <a:t>天又重获新生的唯一案例。</a:t>
            </a:r>
          </a:p>
          <a:p>
            <a:pPr lvl="0" indent="457200" algn="just">
              <a:lnSpc>
                <a:spcPts val="2500"/>
              </a:lnSpc>
              <a:defRPr/>
            </a:pPr>
            <a:r>
              <a:rPr lang="zh-CN" altLang="en-US" sz="1600" dirty="0">
                <a:solidFill>
                  <a:srgbClr val="000000"/>
                </a:solidFill>
                <a:latin typeface="微软雅黑" panose="020B0503020204020204" pitchFamily="34" charset="-122"/>
                <a:ea typeface="微软雅黑" panose="020B0503020204020204" pitchFamily="34" charset="-122"/>
              </a:rPr>
              <a:t>从内在价值来看，</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大集彻底沦为了海航系的“棋子”，在短暂的业绩高增后陷入绝境，连年业绩亏损、资金窟窿难补。随着天价重组草草收场，公司经过艰难的重整，如今成功卸下了历史包袱，生产经营基本面回暖，胜利的曙光初现。</a:t>
            </a:r>
          </a:p>
          <a:p>
            <a:pPr lvl="0" indent="457200" algn="just">
              <a:lnSpc>
                <a:spcPts val="2500"/>
              </a:lnSpc>
              <a:defRPr/>
            </a:pPr>
            <a:r>
              <a:rPr lang="zh-CN" altLang="en-US" sz="1600" dirty="0">
                <a:solidFill>
                  <a:srgbClr val="000000"/>
                </a:solidFill>
                <a:latin typeface="微软雅黑" panose="020B0503020204020204" pitchFamily="34" charset="-122"/>
                <a:ea typeface="微软雅黑" panose="020B0503020204020204" pitchFamily="34" charset="-122"/>
              </a:rPr>
              <a:t>总之，多重利好下，</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大集惊险打赢了“保壳战”，股价强势站上</a:t>
            </a:r>
            <a:r>
              <a:rPr lang="en-US" altLang="zh-CN" sz="1600" dirty="0">
                <a:solidFill>
                  <a:srgbClr val="000000"/>
                </a:solidFill>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rPr>
              <a:t>元。然而成功是阶段性的，短期风险并未完全消除，当务之急仍是尽快引进战略投资者、引导主业步入正轨、彻底解决遗留问题，才能从根本上重塑企业形象、增强投资者的信心。</a:t>
            </a:r>
          </a:p>
        </p:txBody>
      </p:sp>
      <p:pic>
        <p:nvPicPr>
          <p:cNvPr id="45" name="图片 44">
            <a:extLst>
              <a:ext uri="{FF2B5EF4-FFF2-40B4-BE49-F238E27FC236}">
                <a16:creationId xmlns:a16="http://schemas.microsoft.com/office/drawing/2014/main" id="{D89965D6-A57F-03C3-055B-89BDBAD60CBE}"/>
              </a:ext>
            </a:extLst>
          </p:cNvPr>
          <p:cNvPicPr>
            <a:picLocks noChangeAspect="1"/>
          </p:cNvPicPr>
          <p:nvPr/>
        </p:nvPicPr>
        <p:blipFill>
          <a:blip r:embed="rId5"/>
          <a:stretch>
            <a:fillRect/>
          </a:stretch>
        </p:blipFill>
        <p:spPr>
          <a:xfrm>
            <a:off x="736600" y="921371"/>
            <a:ext cx="5354666" cy="3012000"/>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990C349C-8CC2-47FB-8D56-377665886712}"/>
              </a:ext>
            </a:extLst>
          </p:cNvPr>
          <p:cNvGraphicFramePr/>
          <p:nvPr>
            <p:extLst>
              <p:ext uri="{D42A27DB-BD31-4B8C-83A1-F6EECF244321}">
                <p14:modId xmlns:p14="http://schemas.microsoft.com/office/powerpoint/2010/main" val="2841017820"/>
              </p:ext>
            </p:extLst>
          </p:nvPr>
        </p:nvGraphicFramePr>
        <p:xfrm>
          <a:off x="731838" y="975139"/>
          <a:ext cx="10728325" cy="53870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11</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545191" y="971550"/>
            <a:ext cx="914972" cy="246221"/>
          </a:xfrm>
          <a:prstGeom prst="rect">
            <a:avLst/>
          </a:prstGeom>
          <a:noFill/>
          <a:ln w="9525">
            <a:noFill/>
            <a:miter lim="800000"/>
          </a:ln>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583979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2409944" y="3312948"/>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展望</a:t>
            </a:r>
          </a:p>
        </p:txBody>
      </p:sp>
      <p:sp>
        <p:nvSpPr>
          <p:cNvPr id="14" name="文本框 13"/>
          <p:cNvSpPr txBox="1"/>
          <p:nvPr/>
        </p:nvSpPr>
        <p:spPr>
          <a:xfrm>
            <a:off x="3631593" y="3236004"/>
            <a:ext cx="61028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萍方-简" panose="020B0400000000000000" pitchFamily="34" charset="-122"/>
                <a:ea typeface=".萍方-简" panose="020B0400000000000000" pitchFamily="34" charset="-122"/>
              </a:rPr>
              <a:t>11</a:t>
            </a:r>
            <a:r>
              <a:rPr lang="zh-CN" altLang="en-US" sz="2400" dirty="0">
                <a:solidFill>
                  <a:prstClr val="black"/>
                </a:solidFill>
                <a:latin typeface=".萍方-简" panose="020B0400000000000000" pitchFamily="34" charset="-122"/>
                <a:ea typeface=".萍方-简" panose="020B0400000000000000" pitchFamily="34" charset="-122"/>
              </a:rPr>
              <a:t>月两市高位运行，仅科创</a:t>
            </a:r>
            <a:r>
              <a:rPr lang="en-US" altLang="zh-CN" sz="2400" dirty="0">
                <a:solidFill>
                  <a:prstClr val="black"/>
                </a:solidFill>
                <a:latin typeface=".萍方-简" panose="020B0400000000000000" pitchFamily="34" charset="-122"/>
                <a:ea typeface=".萍方-简" panose="020B0400000000000000" pitchFamily="34" charset="-122"/>
              </a:rPr>
              <a:t>50</a:t>
            </a:r>
            <a:r>
              <a:rPr lang="zh-CN" altLang="en-US" sz="2400" dirty="0">
                <a:solidFill>
                  <a:prstClr val="black"/>
                </a:solidFill>
                <a:latin typeface=".萍方-简" panose="020B0400000000000000" pitchFamily="34" charset="-122"/>
                <a:ea typeface=".萍方-简" panose="020B0400000000000000" pitchFamily="34" charset="-122"/>
              </a:rPr>
              <a:t>下跌</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endParaRPr>
          </a:p>
        </p:txBody>
      </p:sp>
      <p:sp>
        <p:nvSpPr>
          <p:cNvPr id="15" name="文本框 14"/>
          <p:cNvSpPr txBox="1"/>
          <p:nvPr/>
        </p:nvSpPr>
        <p:spPr>
          <a:xfrm>
            <a:off x="3631593" y="4316004"/>
            <a:ext cx="611883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萍方-简" panose="020B0400000000000000" pitchFamily="34" charset="-122"/>
                <a:ea typeface=".萍方-简" panose="020B0400000000000000" pitchFamily="34" charset="-122"/>
                <a:sym typeface="+mn-ea"/>
              </a:rPr>
              <a:t>长期预期趋稳，短期多因素仍将影响市场</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sym typeface="+mn-ea"/>
            </a:endParaRPr>
          </a:p>
        </p:txBody>
      </p:sp>
      <p:sp>
        <p:nvSpPr>
          <p:cNvPr id="10" name="文本框 9">
            <a:extLst>
              <a:ext uri="{FF2B5EF4-FFF2-40B4-BE49-F238E27FC236}">
                <a16:creationId xmlns:a16="http://schemas.microsoft.com/office/drawing/2014/main" id="{79011B51-258E-4F5B-8F9E-3CAF2C8973E3}"/>
              </a:ext>
            </a:extLst>
          </p:cNvPr>
          <p:cNvSpPr txBox="1"/>
          <p:nvPr/>
        </p:nvSpPr>
        <p:spPr>
          <a:xfrm>
            <a:off x="3631593" y="2157517"/>
            <a:ext cx="617598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CPI</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同比涨幅回落，重回“</a:t>
            </a:r>
            <a:r>
              <a:rPr kumimoji="0" lang="en-US" altLang="zh-CN"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1</a:t>
            </a:r>
            <a:r>
              <a:rPr lang="zh-CN" altLang="en-US" sz="2400" dirty="0">
                <a:solidFill>
                  <a:prstClr val="black"/>
                </a:solidFill>
                <a:latin typeface=".萍方-简" panose="020B0400000000000000" pitchFamily="34" charset="-122"/>
                <a:ea typeface=".萍方-简" panose="020B0400000000000000" pitchFamily="34" charset="-122"/>
              </a:rPr>
              <a:t>时代“</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11</a:t>
            </a:r>
            <a:r>
              <a:rPr lang="zh-CN" altLang="en-US" sz="2400" dirty="0">
                <a:solidFill>
                  <a:srgbClr val="000066"/>
                </a:solidFill>
                <a:latin typeface="微软雅黑" panose="020B0503020204020204" pitchFamily="34" charset="-122"/>
                <a:ea typeface="微软雅黑" panose="020B0503020204020204" pitchFamily="34" charset="-122"/>
              </a:rPr>
              <a:t>月控股股东累计质押数占持股比例变化</a:t>
            </a:r>
          </a:p>
        </p:txBody>
      </p:sp>
      <p:graphicFrame>
        <p:nvGraphicFramePr>
          <p:cNvPr id="7" name="图表 6">
            <a:extLst>
              <a:ext uri="{FF2B5EF4-FFF2-40B4-BE49-F238E27FC236}">
                <a16:creationId xmlns:a16="http://schemas.microsoft.com/office/drawing/2014/main" id="{C4159648-F974-44E6-A778-2FE9471D9EA6}"/>
              </a:ext>
            </a:extLst>
          </p:cNvPr>
          <p:cNvGraphicFramePr/>
          <p:nvPr>
            <p:extLst>
              <p:ext uri="{D42A27DB-BD31-4B8C-83A1-F6EECF244321}">
                <p14:modId xmlns:p14="http://schemas.microsoft.com/office/powerpoint/2010/main" val="2631545025"/>
              </p:ext>
            </p:extLst>
          </p:nvPr>
        </p:nvGraphicFramePr>
        <p:xfrm>
          <a:off x="0" y="1176965"/>
          <a:ext cx="6267450" cy="4890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A75528A8-53B5-40C6-9985-4C73DA5BB084}"/>
              </a:ext>
            </a:extLst>
          </p:cNvPr>
          <p:cNvGraphicFramePr/>
          <p:nvPr>
            <p:extLst>
              <p:ext uri="{D42A27DB-BD31-4B8C-83A1-F6EECF244321}">
                <p14:modId xmlns:p14="http://schemas.microsoft.com/office/powerpoint/2010/main" val="2660794220"/>
              </p:ext>
            </p:extLst>
          </p:nvPr>
        </p:nvGraphicFramePr>
        <p:xfrm>
          <a:off x="5924550" y="1133475"/>
          <a:ext cx="6267450" cy="497205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11</a:t>
            </a:r>
            <a:r>
              <a:rPr lang="zh-CN" altLang="en-US" sz="2400" dirty="0">
                <a:solidFill>
                  <a:srgbClr val="000066"/>
                </a:solidFill>
                <a:latin typeface="微软雅黑" panose="020B0503020204020204" pitchFamily="34" charset="-122"/>
                <a:ea typeface="微软雅黑" panose="020B0503020204020204" pitchFamily="34" charset="-122"/>
              </a:rPr>
              <a:t>月控股股东质押比例</a:t>
            </a:r>
            <a:r>
              <a:rPr lang="en-US" altLang="zh-CN" sz="2400" dirty="0">
                <a:solidFill>
                  <a:srgbClr val="000066"/>
                </a:solidFill>
                <a:latin typeface="微软雅黑" panose="020B0503020204020204" pitchFamily="34" charset="-122"/>
                <a:ea typeface="微软雅黑" panose="020B0503020204020204" pitchFamily="34" charset="-122"/>
              </a:rPr>
              <a:t>100%</a:t>
            </a:r>
            <a:r>
              <a:rPr lang="zh-CN" altLang="en-US" sz="2400" dirty="0">
                <a:solidFill>
                  <a:srgbClr val="000066"/>
                </a:solidFill>
                <a:latin typeface="微软雅黑" panose="020B0503020204020204" pitchFamily="34" charset="-122"/>
                <a:ea typeface="微软雅黑" panose="020B0503020204020204" pitchFamily="34" charset="-122"/>
              </a:rPr>
              <a:t>公司（</a:t>
            </a:r>
            <a:r>
              <a:rPr lang="en-US" altLang="zh-CN" sz="2400" dirty="0">
                <a:solidFill>
                  <a:srgbClr val="000066"/>
                </a:solidFill>
                <a:latin typeface="微软雅黑" panose="020B0503020204020204" pitchFamily="34" charset="-122"/>
                <a:ea typeface="微软雅黑" panose="020B0503020204020204" pitchFamily="34" charset="-122"/>
              </a:rPr>
              <a:t>71</a:t>
            </a:r>
            <a:r>
              <a:rPr lang="zh-CN" altLang="en-US" sz="2400" dirty="0">
                <a:solidFill>
                  <a:srgbClr val="000066"/>
                </a:solidFill>
                <a:latin typeface="微软雅黑" panose="020B0503020204020204" pitchFamily="34" charset="-122"/>
                <a:ea typeface="微软雅黑" panose="020B0503020204020204" pitchFamily="34" charset="-122"/>
              </a:rPr>
              <a:t>家，新增</a:t>
            </a:r>
            <a:r>
              <a:rPr lang="en-US" altLang="zh-CN" sz="2400" dirty="0">
                <a:solidFill>
                  <a:srgbClr val="000066"/>
                </a:solidFill>
                <a:latin typeface="微软雅黑" panose="020B0503020204020204" pitchFamily="34" charset="-122"/>
                <a:ea typeface="微软雅黑" panose="020B0503020204020204" pitchFamily="34" charset="-122"/>
              </a:rPr>
              <a:t>1</a:t>
            </a:r>
            <a:r>
              <a:rPr lang="zh-CN" altLang="en-US" sz="2400" dirty="0">
                <a:solidFill>
                  <a:srgbClr val="000066"/>
                </a:solidFill>
                <a:latin typeface="微软雅黑" panose="020B0503020204020204" pitchFamily="34" charset="-122"/>
                <a:ea typeface="微软雅黑" panose="020B0503020204020204" pitchFamily="34" charset="-122"/>
              </a:rPr>
              <a:t>家）</a:t>
            </a:r>
          </a:p>
        </p:txBody>
      </p:sp>
      <p:graphicFrame>
        <p:nvGraphicFramePr>
          <p:cNvPr id="2" name="表格 1">
            <a:extLst>
              <a:ext uri="{FF2B5EF4-FFF2-40B4-BE49-F238E27FC236}">
                <a16:creationId xmlns:a16="http://schemas.microsoft.com/office/drawing/2014/main" id="{E6AD2240-A74F-52B4-3201-A8208BEE0867}"/>
              </a:ext>
            </a:extLst>
          </p:cNvPr>
          <p:cNvGraphicFramePr>
            <a:graphicFrameLocks noGrp="1"/>
          </p:cNvGraphicFramePr>
          <p:nvPr>
            <p:extLst>
              <p:ext uri="{D42A27DB-BD31-4B8C-83A1-F6EECF244321}">
                <p14:modId xmlns:p14="http://schemas.microsoft.com/office/powerpoint/2010/main" val="409931764"/>
              </p:ext>
            </p:extLst>
          </p:nvPr>
        </p:nvGraphicFramePr>
        <p:xfrm>
          <a:off x="132734" y="941320"/>
          <a:ext cx="11872455" cy="5505075"/>
        </p:xfrm>
        <a:graphic>
          <a:graphicData uri="http://schemas.openxmlformats.org/drawingml/2006/table">
            <a:tbl>
              <a:tblPr bandRow="1">
                <a:tableStyleId>{2A488322-F2BA-4B5B-9748-0D474271808F}</a:tableStyleId>
              </a:tblPr>
              <a:tblGrid>
                <a:gridCol w="2374491">
                  <a:extLst>
                    <a:ext uri="{9D8B030D-6E8A-4147-A177-3AD203B41FA5}">
                      <a16:colId xmlns:a16="http://schemas.microsoft.com/office/drawing/2014/main" val="2663161875"/>
                    </a:ext>
                  </a:extLst>
                </a:gridCol>
                <a:gridCol w="2374491">
                  <a:extLst>
                    <a:ext uri="{9D8B030D-6E8A-4147-A177-3AD203B41FA5}">
                      <a16:colId xmlns:a16="http://schemas.microsoft.com/office/drawing/2014/main" val="3073006644"/>
                    </a:ext>
                  </a:extLst>
                </a:gridCol>
                <a:gridCol w="2374491">
                  <a:extLst>
                    <a:ext uri="{9D8B030D-6E8A-4147-A177-3AD203B41FA5}">
                      <a16:colId xmlns:a16="http://schemas.microsoft.com/office/drawing/2014/main" val="2720741865"/>
                    </a:ext>
                  </a:extLst>
                </a:gridCol>
                <a:gridCol w="2374491">
                  <a:extLst>
                    <a:ext uri="{9D8B030D-6E8A-4147-A177-3AD203B41FA5}">
                      <a16:colId xmlns:a16="http://schemas.microsoft.com/office/drawing/2014/main" val="111727869"/>
                    </a:ext>
                  </a:extLst>
                </a:gridCol>
                <a:gridCol w="2374491">
                  <a:extLst>
                    <a:ext uri="{9D8B030D-6E8A-4147-A177-3AD203B41FA5}">
                      <a16:colId xmlns:a16="http://schemas.microsoft.com/office/drawing/2014/main" val="1003726237"/>
                    </a:ext>
                  </a:extLst>
                </a:gridCol>
              </a:tblGrid>
              <a:tr h="367005">
                <a:tc>
                  <a:txBody>
                    <a:bodyPr/>
                    <a:lstStyle/>
                    <a:p>
                      <a:pPr algn="ctr" fontAlgn="b"/>
                      <a:r>
                        <a:rPr lang="en-US" sz="1800" b="0" u="none" strike="noStrike" dirty="0">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美尚</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800" b="0" u="none" strike="noStrike" dirty="0">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围海</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和晶科技</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茂化实华</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太龙药业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577190570"/>
                  </a:ext>
                </a:extLst>
              </a:tr>
              <a:tr h="367005">
                <a:tc>
                  <a:txBody>
                    <a:bodyPr/>
                    <a:lstStyle/>
                    <a:p>
                      <a:pPr algn="ctr" fontAlgn="b"/>
                      <a:r>
                        <a:rPr lang="en-US" sz="1800" b="0" u="none" strike="noStrike" dirty="0">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日海</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800" b="0" u="none" strike="noStrike" dirty="0">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中珠</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和科达</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美年健康</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探路者</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699609925"/>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雪发</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安泰集团</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河化股份</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民生控股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唐德影视</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3860214610"/>
                  </a:ext>
                </a:extLst>
              </a:tr>
              <a:tr h="367005">
                <a:tc>
                  <a:txBody>
                    <a:bodyPr/>
                    <a:lstStyle/>
                    <a:p>
                      <a:pPr algn="ctr" fontAlgn="b"/>
                      <a:r>
                        <a:rPr lang="en-US" sz="1800" b="0" u="none" strike="noStrike" dirty="0">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易尚</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奥马电器</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宏创控股</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奇精机械</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万里股份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4147402501"/>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长方</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奥维通信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鸿博股份</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青岛金王</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小崧股份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346215730"/>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中昌</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宝鹰股份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华宏科技</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仁东控股</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协鑫集成</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446881910"/>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紫晶</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大富科技</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华凯易佰</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如意集团</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新日恒力</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566782921"/>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柏龙</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迪威迅</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华民股份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莎普爱思</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鑫科材料</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353240207"/>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东洋</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返利科技</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华西股份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上海钢联</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兴民智通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4140703128"/>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海投</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冠昊生物</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江南化工</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深天地</a:t>
                      </a:r>
                      <a:r>
                        <a:rPr lang="en-US" sz="1800" b="0" u="none" strike="noStrike">
                          <a:solidFill>
                            <a:srgbClr val="000000"/>
                          </a:solidFill>
                          <a:effectLst/>
                          <a:latin typeface="微软雅黑" panose="020B0503020204020204" pitchFamily="34" charset="-122"/>
                          <a:ea typeface="微软雅黑" panose="020B0503020204020204" pitchFamily="34" charset="-122"/>
                        </a:rPr>
                        <a:t>A</a:t>
                      </a:r>
                      <a:endParaRPr 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兴源环境</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3470413736"/>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花王</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海航控股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金固股份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神雾节能</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亚太实业</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453648953"/>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康美</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海陆重工</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金鸿顺</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生物谷</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扬子新材</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2777442340"/>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鹏博士</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海南机场</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锦龙股份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胜利股份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亿利洁能</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2598060304"/>
                  </a:ext>
                </a:extLst>
              </a:tr>
              <a:tr h="367005">
                <a:tc>
                  <a:txBody>
                    <a:bodyPr/>
                    <a:lstStyle/>
                    <a:p>
                      <a:pPr algn="ctr" fontAlgn="b"/>
                      <a:r>
                        <a:rPr lang="en-US" sz="1800" b="0" u="none" strike="noStrike">
                          <a:solidFill>
                            <a:srgbClr val="000000"/>
                          </a:solidFill>
                          <a:effectLst/>
                          <a:latin typeface="微软雅黑" panose="020B0503020204020204" pitchFamily="34" charset="-122"/>
                          <a:ea typeface="微软雅黑" panose="020B0503020204020204" pitchFamily="34" charset="-122"/>
                        </a:rPr>
                        <a:t>ST</a:t>
                      </a:r>
                      <a:r>
                        <a:rPr lang="zh-CN" altLang="en-US" sz="1800" b="0" u="none" strike="noStrike">
                          <a:solidFill>
                            <a:srgbClr val="000000"/>
                          </a:solidFill>
                          <a:effectLst/>
                          <a:latin typeface="微软雅黑" panose="020B0503020204020204" pitchFamily="34" charset="-122"/>
                          <a:ea typeface="微软雅黑" panose="020B0503020204020204" pitchFamily="34" charset="-122"/>
                        </a:rPr>
                        <a:t>曙光</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海南矿业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精艺股份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latin typeface="微软雅黑" panose="020B0503020204020204" pitchFamily="34" charset="-122"/>
                          <a:ea typeface="微软雅黑" panose="020B0503020204020204" pitchFamily="34" charset="-122"/>
                        </a:rPr>
                        <a:t>四通股份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中润资源</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87218945"/>
                  </a:ext>
                </a:extLst>
              </a:tr>
              <a:tr h="367005">
                <a:tc>
                  <a:txBody>
                    <a:bodyPr/>
                    <a:lstStyle/>
                    <a:p>
                      <a:pPr algn="ctr" fontAlgn="b"/>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latin typeface="微软雅黑" panose="020B0503020204020204" pitchFamily="34" charset="-122"/>
                          <a:ea typeface="微软雅黑" panose="020B0503020204020204" pitchFamily="34" charset="-122"/>
                        </a:rPr>
                        <a:t>中铁装配</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434472619"/>
                  </a:ext>
                </a:extLst>
              </a:tr>
            </a:tbl>
          </a:graphicData>
        </a:graphic>
      </p:graphicFrame>
    </p:spTree>
    <p:custDataLst>
      <p:tags r:id="rId1"/>
    </p:custDataLst>
    <p:extLst>
      <p:ext uri="{BB962C8B-B14F-4D97-AF65-F5344CB8AC3E}">
        <p14:creationId xmlns:p14="http://schemas.microsoft.com/office/powerpoint/2010/main" val="255869977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3"/>
          <a:stretch>
            <a:fillRect/>
          </a:stretch>
        </p:blipFill>
        <p:spPr>
          <a:xfrm>
            <a:off x="3775999" y="945900"/>
            <a:ext cx="1834149" cy="540000"/>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4"/>
          <a:stretch>
            <a:fillRect/>
          </a:stretch>
        </p:blipFill>
        <p:spPr>
          <a:xfrm>
            <a:off x="9956506" y="945900"/>
            <a:ext cx="1325855" cy="540000"/>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5"/>
          <a:stretch>
            <a:fillRect/>
          </a:stretch>
        </p:blipFill>
        <p:spPr>
          <a:xfrm>
            <a:off x="7085792" y="945900"/>
            <a:ext cx="1288549" cy="540000"/>
          </a:xfrm>
          <a:prstGeom prst="rect">
            <a:avLst/>
          </a:prstGeom>
        </p:spPr>
      </p:pic>
      <p:sp>
        <p:nvSpPr>
          <p:cNvPr id="28684" name="Rectangle 2"/>
          <p:cNvSpPr>
            <a:spLocks noChangeArrowheads="1"/>
          </p:cNvSpPr>
          <p:nvPr/>
        </p:nvSpPr>
        <p:spPr bwMode="white">
          <a:xfrm>
            <a:off x="230400" y="295200"/>
            <a:ext cx="8231187" cy="3500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281940" y="1483661"/>
            <a:ext cx="2880000" cy="5075492"/>
          </a:xfrm>
          <a:prstGeom prst="rect">
            <a:avLst/>
          </a:prstGeom>
          <a:noFill/>
        </p:spPr>
        <p:txBody>
          <a:bodyPr wrap="square" rtlCol="0">
            <a:spAutoFit/>
          </a:bodyPr>
          <a:lstStyle/>
          <a:p>
            <a:pPr lvl="0" algn="just">
              <a:lnSpc>
                <a:spcPts val="2300"/>
              </a:lnSpc>
              <a:defRPr/>
            </a:pPr>
            <a:r>
              <a:rPr lang="zh-CN" altLang="en-US" sz="1400" dirty="0">
                <a:solidFill>
                  <a:srgbClr val="000000"/>
                </a:solidFill>
                <a:latin typeface="微软雅黑" panose="020B0503020204020204" pitchFamily="34" charset="-122"/>
                <a:ea typeface="微软雅黑" panose="020B0503020204020204" pitchFamily="34" charset="-122"/>
              </a:rPr>
              <a:t>在</a:t>
            </a:r>
            <a:r>
              <a:rPr lang="en-US" altLang="zh-CN" sz="1400" dirty="0">
                <a:solidFill>
                  <a:srgbClr val="000000"/>
                </a:solidFill>
                <a:latin typeface="微软雅黑" panose="020B0503020204020204" pitchFamily="34" charset="-122"/>
                <a:ea typeface="微软雅黑" panose="020B0503020204020204" pitchFamily="34" charset="-122"/>
              </a:rPr>
              <a:t>12</a:t>
            </a:r>
            <a:r>
              <a:rPr lang="zh-CN" altLang="en-US" sz="1400" dirty="0">
                <a:solidFill>
                  <a:srgbClr val="000000"/>
                </a:solidFill>
                <a:latin typeface="微软雅黑" panose="020B0503020204020204" pitchFamily="34" charset="-122"/>
                <a:ea typeface="微软雅黑" panose="020B0503020204020204" pitchFamily="34" charset="-122"/>
              </a:rPr>
              <a:t>月，预计“新二十条”优化过程中将逐步形成常态化防控的新稳态，房地产“十六条”等稳增长政策执行过程中也将逐步形成经济弱势恢复的新稳态，新稳态渐行渐近，将夯实经济中期修复的基础；美元加息节奏拐点确立，国内货币政策集中发力，提供</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股估值修复的支撑。</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300"/>
              </a:lnSpc>
              <a:defRPr/>
            </a:pP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gn="just">
              <a:lnSpc>
                <a:spcPts val="23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：建议提高仓位，均衡配置精准防控、地产产业链、全球流动性拐点三条主线</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ts val="2300"/>
              </a:lnSpc>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rPr>
              <a:t>10</a:t>
            </a:r>
            <a:r>
              <a:rPr lang="zh-CN" altLang="en-US" sz="1400" b="1" dirty="0">
                <a:solidFill>
                  <a:srgbClr val="000000"/>
                </a:solidFill>
                <a:latin typeface="微软雅黑" panose="020B0503020204020204" pitchFamily="34" charset="-122"/>
                <a:ea typeface="微软雅黑" panose="020B0503020204020204" pitchFamily="34" charset="-122"/>
              </a:rPr>
              <a:t>月：看多（不符合，市场下跌）</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rPr>
              <a:t>月：看多（符合，市场上涨）</a:t>
            </a:r>
            <a:endParaRPr lang="en-US" altLang="zh-CN" sz="1400" b="1" dirty="0">
              <a:solidFill>
                <a:srgbClr val="000000"/>
              </a:solidFill>
              <a:latin typeface="微软雅黑" panose="020B0503020204020204" pitchFamily="34" charset="-122"/>
              <a:ea typeface="微软雅黑" panose="020B0503020204020204" pitchFamily="34" charset="-122"/>
            </a:endParaRPr>
          </a:p>
          <a:p>
            <a:pPr>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296398" y="1483661"/>
            <a:ext cx="2880000" cy="4857612"/>
          </a:xfrm>
          <a:prstGeom prst="rect">
            <a:avLst/>
          </a:prstGeom>
          <a:noFill/>
        </p:spPr>
        <p:txBody>
          <a:bodyPr wrap="square" rtlCol="0">
            <a:spAutoFit/>
          </a:bodyPr>
          <a:lstStyle>
            <a:defPPr>
              <a:defRPr lang="en-US"/>
            </a:defPPr>
            <a:lvl1pPr>
              <a:defRPr sz="1800" b="1">
                <a:latin typeface="+mn-ea"/>
                <a:ea typeface="+mn-ea"/>
              </a:defRPr>
            </a:lvl1pPr>
          </a:lstStyle>
          <a:p>
            <a:pPr lvl="0" algn="just">
              <a:lnSpc>
                <a:spcPts val="2200"/>
              </a:lnSpc>
              <a:defRPr/>
            </a:pPr>
            <a:r>
              <a:rPr lang="zh-CN" altLang="en-US" sz="1300" b="0" dirty="0">
                <a:solidFill>
                  <a:srgbClr val="000000"/>
                </a:solidFill>
                <a:latin typeface="微软雅黑" panose="020B0503020204020204" pitchFamily="34" charset="-122"/>
                <a:ea typeface="微软雅黑" panose="020B0503020204020204" pitchFamily="34" charset="-122"/>
              </a:rPr>
              <a:t>我们认为后续</a:t>
            </a:r>
            <a:r>
              <a:rPr lang="en-US" altLang="zh-CN" sz="1300" b="0" dirty="0">
                <a:solidFill>
                  <a:srgbClr val="000000"/>
                </a:solidFill>
                <a:latin typeface="微软雅黑" panose="020B0503020204020204" pitchFamily="34" charset="-122"/>
                <a:ea typeface="微软雅黑" panose="020B0503020204020204" pitchFamily="34" charset="-122"/>
              </a:rPr>
              <a:t>A</a:t>
            </a:r>
            <a:r>
              <a:rPr lang="zh-CN" altLang="en-US" sz="1300" b="0" dirty="0">
                <a:solidFill>
                  <a:srgbClr val="000000"/>
                </a:solidFill>
                <a:latin typeface="微软雅黑" panose="020B0503020204020204" pitchFamily="34" charset="-122"/>
                <a:ea typeface="微软雅黑" panose="020B0503020204020204" pitchFamily="34" charset="-122"/>
              </a:rPr>
              <a:t>股走势可能仍会受以下几个方面的综合影响：</a:t>
            </a:r>
            <a:r>
              <a:rPr lang="en-US" altLang="zh-CN" sz="1300" b="0" dirty="0">
                <a:solidFill>
                  <a:srgbClr val="000000"/>
                </a:solidFill>
                <a:latin typeface="微软雅黑" panose="020B0503020204020204" pitchFamily="34" charset="-122"/>
                <a:ea typeface="微软雅黑" panose="020B0503020204020204" pitchFamily="34" charset="-122"/>
              </a:rPr>
              <a:t>1</a:t>
            </a:r>
            <a:r>
              <a:rPr lang="zh-CN" altLang="en-US" sz="1300" b="0" dirty="0">
                <a:solidFill>
                  <a:srgbClr val="000000"/>
                </a:solidFill>
                <a:latin typeface="微软雅黑" panose="020B0503020204020204" pitchFamily="34" charset="-122"/>
                <a:ea typeface="微软雅黑" panose="020B0503020204020204" pitchFamily="34" charset="-122"/>
              </a:rPr>
              <a:t>）国内疫情防控政策边际优化对经济基本面的影响情况。</a:t>
            </a:r>
            <a:r>
              <a:rPr lang="en-US" altLang="zh-CN" sz="1300" b="0" dirty="0">
                <a:solidFill>
                  <a:srgbClr val="000000"/>
                </a:solidFill>
                <a:latin typeface="微软雅黑" panose="020B0503020204020204" pitchFamily="34" charset="-122"/>
                <a:ea typeface="微软雅黑" panose="020B0503020204020204" pitchFamily="34" charset="-122"/>
              </a:rPr>
              <a:t>2</a:t>
            </a:r>
            <a:r>
              <a:rPr lang="zh-CN" altLang="en-US" sz="1300" b="0" dirty="0">
                <a:solidFill>
                  <a:srgbClr val="000000"/>
                </a:solidFill>
                <a:latin typeface="微软雅黑" panose="020B0503020204020204" pitchFamily="34" charset="-122"/>
                <a:ea typeface="微软雅黑" panose="020B0503020204020204" pitchFamily="34" charset="-122"/>
              </a:rPr>
              <a:t>）地产政策从供需两侧持续加码助力行业基本面企稳修复。</a:t>
            </a:r>
            <a:r>
              <a:rPr lang="en-US" altLang="zh-CN" sz="1300" b="0" dirty="0">
                <a:solidFill>
                  <a:srgbClr val="000000"/>
                </a:solidFill>
                <a:latin typeface="微软雅黑" panose="020B0503020204020204" pitchFamily="34" charset="-122"/>
                <a:ea typeface="微软雅黑" panose="020B0503020204020204" pitchFamily="34" charset="-122"/>
              </a:rPr>
              <a:t>3</a:t>
            </a:r>
            <a:r>
              <a:rPr lang="zh-CN" altLang="en-US" sz="1300" b="0" dirty="0">
                <a:solidFill>
                  <a:srgbClr val="000000"/>
                </a:solidFill>
                <a:latin typeface="微软雅黑" panose="020B0503020204020204" pitchFamily="34" charset="-122"/>
                <a:ea typeface="微软雅黑" panose="020B0503020204020204" pitchFamily="34" charset="-122"/>
              </a:rPr>
              <a:t>）临近年底市场对政策的预期逐步升温。对</a:t>
            </a:r>
            <a:r>
              <a:rPr lang="en-US" altLang="zh-CN" sz="1300" b="0" dirty="0">
                <a:solidFill>
                  <a:srgbClr val="000000"/>
                </a:solidFill>
                <a:latin typeface="微软雅黑" panose="020B0503020204020204" pitchFamily="34" charset="-122"/>
                <a:ea typeface="微软雅黑" panose="020B0503020204020204" pitchFamily="34" charset="-122"/>
              </a:rPr>
              <a:t>A</a:t>
            </a:r>
            <a:r>
              <a:rPr lang="zh-CN" altLang="en-US" sz="1300" b="0" dirty="0">
                <a:solidFill>
                  <a:srgbClr val="000000"/>
                </a:solidFill>
                <a:latin typeface="微软雅黑" panose="020B0503020204020204" pitchFamily="34" charset="-122"/>
                <a:ea typeface="微软雅黑" panose="020B0503020204020204" pitchFamily="34" charset="-122"/>
              </a:rPr>
              <a:t>股市场未来</a:t>
            </a:r>
            <a:r>
              <a:rPr lang="en-US" altLang="zh-CN" sz="1300" b="0" dirty="0">
                <a:solidFill>
                  <a:srgbClr val="000000"/>
                </a:solidFill>
                <a:latin typeface="微软雅黑" panose="020B0503020204020204" pitchFamily="34" charset="-122"/>
                <a:ea typeface="微软雅黑" panose="020B0503020204020204" pitchFamily="34" charset="-122"/>
              </a:rPr>
              <a:t>12</a:t>
            </a:r>
            <a:r>
              <a:rPr lang="zh-CN" altLang="en-US" sz="1300" b="0" dirty="0">
                <a:solidFill>
                  <a:srgbClr val="000000"/>
                </a:solidFill>
                <a:latin typeface="微软雅黑" panose="020B0503020204020204" pitchFamily="34" charset="-122"/>
                <a:ea typeface="微软雅黑" panose="020B0503020204020204" pitchFamily="34" charset="-122"/>
              </a:rPr>
              <a:t>个月持中性偏积极看法，特别是在节奏上要重视今年底至明年一季度指数可能迎来的阶段性机遇。</a:t>
            </a:r>
            <a:endParaRPr lang="en-US" altLang="zh-CN" sz="1300" b="0"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endParaRPr lang="en-US" altLang="zh-CN" sz="1300" b="0"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r>
              <a:rPr lang="zh-CN" altLang="en-US" sz="1300" dirty="0">
                <a:solidFill>
                  <a:srgbClr val="000000"/>
                </a:solidFill>
                <a:latin typeface="微软雅黑" panose="020B0503020204020204" pitchFamily="34" charset="-122"/>
                <a:ea typeface="微软雅黑" panose="020B0503020204020204" pitchFamily="34" charset="-122"/>
              </a:rPr>
              <a:t>配置建议：短期紧跟政策边际变化的节奏，中期偏成长</a:t>
            </a:r>
            <a:endParaRPr lang="en-US" altLang="zh-CN" sz="1300" dirty="0">
              <a:solidFill>
                <a:srgbClr val="000000"/>
              </a:solidFill>
              <a:latin typeface="微软雅黑" panose="020B0503020204020204" pitchFamily="34" charset="-122"/>
              <a:ea typeface="微软雅黑" panose="020B0503020204020204" pitchFamily="34" charset="-122"/>
            </a:endParaRPr>
          </a:p>
          <a:p>
            <a:pPr algn="just">
              <a:lnSpc>
                <a:spcPts val="2200"/>
              </a:lnSpc>
              <a:defRPr/>
            </a:pPr>
            <a:endParaRPr lang="en-US" altLang="zh-CN" sz="1300" dirty="0">
              <a:solidFill>
                <a:srgbClr val="000000"/>
              </a:solidFill>
              <a:latin typeface="微软雅黑" panose="020B0503020204020204" pitchFamily="34" charset="-122"/>
              <a:ea typeface="微软雅黑" panose="020B0503020204020204" pitchFamily="34" charset="-122"/>
            </a:endParaRPr>
          </a:p>
          <a:p>
            <a:pPr algn="just">
              <a:lnSpc>
                <a:spcPts val="2200"/>
              </a:lnSpc>
              <a:defRPr/>
            </a:pPr>
            <a:r>
              <a:rPr lang="en-US" altLang="zh-CN" sz="1300" dirty="0">
                <a:solidFill>
                  <a:srgbClr val="000000"/>
                </a:solidFill>
                <a:latin typeface="微软雅黑" panose="020B0503020204020204" pitchFamily="34" charset="-122"/>
                <a:ea typeface="微软雅黑" panose="020B0503020204020204" pitchFamily="34" charset="-122"/>
              </a:rPr>
              <a:t>10</a:t>
            </a:r>
            <a:r>
              <a:rPr lang="zh-CN" altLang="en-US" sz="1300" dirty="0">
                <a:solidFill>
                  <a:srgbClr val="000000"/>
                </a:solidFill>
                <a:latin typeface="微软雅黑" panose="020B0503020204020204" pitchFamily="34" charset="-122"/>
                <a:ea typeface="微软雅黑" panose="020B0503020204020204" pitchFamily="34" charset="-122"/>
              </a:rPr>
              <a:t>月：谨慎看多</a:t>
            </a:r>
            <a:r>
              <a:rPr lang="zh-CN" altLang="en-US" sz="1300" b="1" dirty="0">
                <a:solidFill>
                  <a:srgbClr val="000000"/>
                </a:solidFill>
                <a:latin typeface="微软雅黑" panose="020B0503020204020204" pitchFamily="34" charset="-122"/>
                <a:ea typeface="微软雅黑" panose="020B0503020204020204" pitchFamily="34" charset="-122"/>
              </a:rPr>
              <a:t>（不符合，市场下跌）</a:t>
            </a:r>
            <a:endParaRPr lang="en-US" altLang="zh-CN" sz="1300" dirty="0">
              <a:solidFill>
                <a:srgbClr val="000000"/>
              </a:solidFill>
              <a:latin typeface="微软雅黑" panose="020B0503020204020204" pitchFamily="34" charset="-122"/>
              <a:ea typeface="微软雅黑" panose="020B0503020204020204" pitchFamily="34" charset="-122"/>
            </a:endParaRPr>
          </a:p>
          <a:p>
            <a:pPr algn="just">
              <a:lnSpc>
                <a:spcPts val="2200"/>
              </a:lnSpc>
              <a:defRPr/>
            </a:pPr>
            <a:r>
              <a:rPr lang="en-US" altLang="zh-CN" sz="1300" dirty="0">
                <a:solidFill>
                  <a:srgbClr val="000000"/>
                </a:solidFill>
                <a:latin typeface="微软雅黑" panose="020B0503020204020204" pitchFamily="34" charset="-122"/>
                <a:ea typeface="微软雅黑" panose="020B0503020204020204" pitchFamily="34" charset="-122"/>
              </a:rPr>
              <a:t>11</a:t>
            </a:r>
            <a:r>
              <a:rPr lang="zh-CN" altLang="en-US" sz="1300" dirty="0">
                <a:solidFill>
                  <a:srgbClr val="000000"/>
                </a:solidFill>
                <a:latin typeface="微软雅黑" panose="020B0503020204020204" pitchFamily="34" charset="-122"/>
                <a:ea typeface="微软雅黑" panose="020B0503020204020204" pitchFamily="34" charset="-122"/>
              </a:rPr>
              <a:t>月：谨慎看多</a:t>
            </a:r>
            <a:r>
              <a:rPr lang="zh-CN" altLang="en-US" sz="1300" b="1" dirty="0">
                <a:solidFill>
                  <a:srgbClr val="000000"/>
                </a:solidFill>
                <a:latin typeface="微软雅黑" panose="020B0503020204020204" pitchFamily="34" charset="-122"/>
                <a:ea typeface="微软雅黑" panose="020B0503020204020204" pitchFamily="34" charset="-122"/>
              </a:rPr>
              <a:t>（符合，市场上涨）</a:t>
            </a:r>
            <a:endParaRPr lang="en-US" altLang="zh-CN" sz="1300"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r>
              <a:rPr lang="en-US" altLang="zh-CN" sz="1300" dirty="0">
                <a:solidFill>
                  <a:srgbClr val="000000"/>
                </a:solidFill>
                <a:latin typeface="微软雅黑" panose="020B0503020204020204" pitchFamily="34" charset="-122"/>
                <a:ea typeface="微软雅黑" panose="020B0503020204020204" pitchFamily="34" charset="-122"/>
              </a:rPr>
              <a:t>12</a:t>
            </a:r>
            <a:r>
              <a:rPr lang="zh-CN" altLang="en-US" sz="1300" dirty="0">
                <a:solidFill>
                  <a:srgbClr val="000000"/>
                </a:solidFill>
                <a:latin typeface="微软雅黑" panose="020B0503020204020204" pitchFamily="34" charset="-122"/>
                <a:ea typeface="微软雅黑" panose="020B0503020204020204" pitchFamily="34" charset="-122"/>
              </a:rPr>
              <a:t>月：谨慎看多</a:t>
            </a: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286759" y="1483661"/>
            <a:ext cx="2880000" cy="5020990"/>
          </a:xfrm>
          <a:prstGeom prst="rect">
            <a:avLst/>
          </a:prstGeom>
          <a:noFill/>
        </p:spPr>
        <p:txBody>
          <a:bodyPr wrap="square" rtlCol="0">
            <a:spAutoFit/>
          </a:bodyPr>
          <a:lstStyle/>
          <a:p>
            <a:pPr lvl="0" algn="just">
              <a:lnSpc>
                <a:spcPts val="2000"/>
              </a:lnSpc>
              <a:defRPr/>
            </a:pPr>
            <a:r>
              <a:rPr lang="zh-CN" altLang="en-US" sz="1400" dirty="0">
                <a:solidFill>
                  <a:srgbClr val="000000"/>
                </a:solidFill>
                <a:latin typeface="微软雅黑" panose="020B0503020204020204" pitchFamily="34" charset="-122"/>
                <a:ea typeface="微软雅黑" panose="020B0503020204020204" pitchFamily="34" charset="-122"/>
              </a:rPr>
              <a:t>内外部风险缓和之下，市场有望进一步回暖。</a:t>
            </a:r>
            <a:r>
              <a:rPr lang="en-US" altLang="zh-CN" sz="1400" dirty="0">
                <a:solidFill>
                  <a:srgbClr val="000000"/>
                </a:solidFill>
                <a:latin typeface="微软雅黑" panose="020B0503020204020204" pitchFamily="34" charset="-122"/>
                <a:ea typeface="微软雅黑" panose="020B0503020204020204" pitchFamily="34" charset="-122"/>
              </a:rPr>
              <a:t>11</a:t>
            </a:r>
            <a:r>
              <a:rPr lang="zh-CN" altLang="en-US" sz="1400" dirty="0">
                <a:solidFill>
                  <a:srgbClr val="000000"/>
                </a:solidFill>
                <a:latin typeface="微软雅黑" panose="020B0503020204020204" pitchFamily="34" charset="-122"/>
                <a:ea typeface="微软雅黑" panose="020B0503020204020204" pitchFamily="34" charset="-122"/>
              </a:rPr>
              <a:t>月以来国内疫情出现反复，成为对经济预期以及</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市场的主要抑制力量。而当下防疫措施优化下，市场对于经济的担忧有望缓解。各项“稳增长”政策也在加速落地，并有望托底经济。外部风险也在减弱，外资大幅回流。从估值、股权风险溢价来看，当前市场仍处于高性价比的底部区域。</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000"/>
              </a:lnSpc>
              <a:defRPr/>
            </a:pP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gn="just">
              <a:lnSpc>
                <a:spcPts val="2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a:t>
            </a:r>
            <a:r>
              <a:rPr lang="zh-CN" altLang="en-US" sz="1400" b="1" dirty="0">
                <a:solidFill>
                  <a:srgbClr val="000000"/>
                </a:solidFill>
                <a:latin typeface="微软雅黑" panose="020B0503020204020204" pitchFamily="34" charset="-122"/>
                <a:ea typeface="微软雅黑" panose="020B0503020204020204" pitchFamily="34" charset="-122"/>
              </a:rPr>
              <a:t>建议：短期继续重点关注大消费</a:t>
            </a:r>
            <a:r>
              <a:rPr lang="en-US" altLang="zh-CN" sz="1400" b="1" dirty="0">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国企央企的修复机会。中长期，持续关注“信军医”、“新半军”、“科创”三条主线。</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nSpc>
                <a:spcPts val="2000"/>
              </a:lnSpc>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rPr>
              <a:t>10</a:t>
            </a:r>
            <a:r>
              <a:rPr lang="zh-CN" altLang="en-US" sz="1400" b="1" dirty="0">
                <a:solidFill>
                  <a:srgbClr val="000000"/>
                </a:solidFill>
                <a:latin typeface="微软雅黑" panose="020B0503020204020204" pitchFamily="34" charset="-122"/>
                <a:ea typeface="微软雅黑" panose="020B0503020204020204" pitchFamily="34" charset="-122"/>
              </a:rPr>
              <a:t>月：看多（不符合，市场下跌）</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nSpc>
                <a:spcPts val="2300"/>
              </a:lnSpc>
              <a:defRPr/>
            </a:pPr>
            <a:r>
              <a:rPr lang="en-US" altLang="zh-CN" sz="1400" b="1" dirty="0">
                <a:solidFill>
                  <a:srgbClr val="000000"/>
                </a:solidFill>
                <a:latin typeface="微软雅黑" panose="020B0503020204020204" pitchFamily="34" charset="-122"/>
                <a:ea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rPr>
              <a:t>月：看多（符合，市场上涨）</a:t>
            </a:r>
            <a:endParaRPr lang="en-US" altLang="zh-CN" sz="1400" b="1" dirty="0">
              <a:solidFill>
                <a:srgbClr val="000000"/>
              </a:solidFill>
              <a:latin typeface="微软雅黑" panose="020B0503020204020204" pitchFamily="34" charset="-122"/>
              <a:ea typeface="微软雅黑" panose="020B0503020204020204" pitchFamily="34" charset="-122"/>
            </a:endParaRPr>
          </a:p>
          <a:p>
            <a:pPr>
              <a:lnSpc>
                <a:spcPts val="2000"/>
              </a:lnSpc>
              <a:defRPr/>
            </a:pPr>
            <a:r>
              <a:rPr lang="en-US" altLang="zh-CN" sz="1400" b="1" dirty="0">
                <a:solidFill>
                  <a:srgbClr val="000000"/>
                </a:solidFill>
                <a:latin typeface="微软雅黑" panose="020B0503020204020204" pitchFamily="34" charset="-122"/>
                <a:ea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278878" y="1483661"/>
            <a:ext cx="2880000" cy="4893647"/>
          </a:xfrm>
          <a:prstGeom prst="rect">
            <a:avLst/>
          </a:prstGeom>
          <a:noFill/>
        </p:spPr>
        <p:txBody>
          <a:bodyPr wrap="square" rtlCol="0">
            <a:spAutoFit/>
          </a:bodyPr>
          <a:lstStyle/>
          <a:p>
            <a:pPr algn="just"/>
            <a:r>
              <a:rPr lang="zh-CN" altLang="en-US" sz="1300" dirty="0">
                <a:solidFill>
                  <a:srgbClr val="000000"/>
                </a:solidFill>
                <a:latin typeface="微软雅黑" panose="020B0503020204020204" pitchFamily="34" charset="-122"/>
                <a:ea typeface="微软雅黑" panose="020B0503020204020204" pitchFamily="34" charset="-122"/>
              </a:rPr>
              <a:t>性价比仍具吸引力，复苏预期交易仍然是市场短期的主线，流动性边际收缩对成长股和中小盘风格的压制更为明显。</a:t>
            </a:r>
            <a:r>
              <a:rPr lang="en-US" altLang="zh-CN" sz="1300" dirty="0">
                <a:solidFill>
                  <a:srgbClr val="000000"/>
                </a:solidFill>
                <a:latin typeface="微软雅黑" panose="020B0503020204020204" pitchFamily="34" charset="-122"/>
                <a:ea typeface="微软雅黑" panose="020B0503020204020204" pitchFamily="34" charset="-122"/>
              </a:rPr>
              <a:t>11</a:t>
            </a:r>
            <a:r>
              <a:rPr lang="zh-CN" altLang="en-US" sz="1300" dirty="0">
                <a:solidFill>
                  <a:srgbClr val="000000"/>
                </a:solidFill>
                <a:latin typeface="微软雅黑" panose="020B0503020204020204" pitchFamily="34" charset="-122"/>
                <a:ea typeface="微软雅黑" panose="020B0503020204020204" pitchFamily="34" charset="-122"/>
              </a:rPr>
              <a:t>月，在弱现实强预期、政策加码刺激下，市场活跃于“后疫情”与经济复苏主线，地产链防疫链、大消费等领涨，主题特征突出。</a:t>
            </a:r>
            <a:r>
              <a:rPr lang="en-US" altLang="zh-CN" sz="1300" dirty="0">
                <a:solidFill>
                  <a:srgbClr val="000000"/>
                </a:solidFill>
                <a:latin typeface="微软雅黑" panose="020B0503020204020204" pitchFamily="34" charset="-122"/>
                <a:ea typeface="微软雅黑" panose="020B0503020204020204" pitchFamily="34" charset="-122"/>
              </a:rPr>
              <a:t>12</a:t>
            </a:r>
            <a:r>
              <a:rPr lang="zh-CN" altLang="en-US" sz="1300" dirty="0">
                <a:solidFill>
                  <a:srgbClr val="000000"/>
                </a:solidFill>
                <a:latin typeface="微软雅黑" panose="020B0503020204020204" pitchFamily="34" charset="-122"/>
                <a:ea typeface="微软雅黑" panose="020B0503020204020204" pitchFamily="34" charset="-122"/>
              </a:rPr>
              <a:t>月，消息面上最需关注的，一是美国经济数据和加息幅度，二是国内中央经济工作会议。</a:t>
            </a:r>
            <a:endParaRPr lang="en-US" altLang="zh-CN" sz="1300" dirty="0">
              <a:solidFill>
                <a:srgbClr val="000000"/>
              </a:solidFill>
              <a:latin typeface="微软雅黑" panose="020B0503020204020204" pitchFamily="34" charset="-122"/>
              <a:ea typeface="微软雅黑" panose="020B0503020204020204" pitchFamily="34" charset="-122"/>
            </a:endParaRPr>
          </a:p>
          <a:p>
            <a:pPr algn="just"/>
            <a:endParaRPr lang="en-US" altLang="zh-CN" sz="1300" b="1" dirty="0">
              <a:solidFill>
                <a:srgbClr val="000000"/>
              </a:solidFill>
              <a:latin typeface="微软雅黑" panose="020B0503020204020204" pitchFamily="34" charset="-122"/>
              <a:ea typeface="微软雅黑" panose="020B0503020204020204" pitchFamily="34" charset="-122"/>
            </a:endParaRPr>
          </a:p>
          <a:p>
            <a:pPr lvl="0" algn="just">
              <a:defRPr/>
            </a:pPr>
            <a:r>
              <a:rPr lang="zh-CN" altLang="en-US" sz="1300" b="1" dirty="0">
                <a:solidFill>
                  <a:srgbClr val="000000"/>
                </a:solidFill>
                <a:latin typeface="微软雅黑" panose="020B0503020204020204" pitchFamily="34" charset="-122"/>
                <a:ea typeface="微软雅黑" panose="020B0503020204020204" pitchFamily="34" charset="-122"/>
              </a:rPr>
              <a:t>配置建议：考虑到今年以来板块轮动加速，</a:t>
            </a:r>
            <a:r>
              <a:rPr lang="en-US" altLang="zh-CN" sz="1300" b="1" dirty="0">
                <a:solidFill>
                  <a:srgbClr val="000000"/>
                </a:solidFill>
                <a:latin typeface="微软雅黑" panose="020B0503020204020204" pitchFamily="34" charset="-122"/>
                <a:ea typeface="微软雅黑" panose="020B0503020204020204" pitchFamily="34" charset="-122"/>
              </a:rPr>
              <a:t>12 </a:t>
            </a:r>
            <a:r>
              <a:rPr lang="zh-CN" altLang="en-US" sz="1300" b="1" dirty="0">
                <a:solidFill>
                  <a:srgbClr val="000000"/>
                </a:solidFill>
                <a:latin typeface="微软雅黑" panose="020B0503020204020204" pitchFamily="34" charset="-122"/>
                <a:ea typeface="微软雅黑" panose="020B0503020204020204" pitchFamily="34" charset="-122"/>
              </a:rPr>
              <a:t>月我们建议关注</a:t>
            </a:r>
            <a:r>
              <a:rPr lang="en-US" altLang="zh-CN" sz="1300" b="1" dirty="0">
                <a:solidFill>
                  <a:srgbClr val="000000"/>
                </a:solidFill>
                <a:latin typeface="微软雅黑" panose="020B0503020204020204" pitchFamily="34" charset="-122"/>
                <a:ea typeface="微软雅黑" panose="020B0503020204020204" pitchFamily="34" charset="-122"/>
              </a:rPr>
              <a:t>:11 </a:t>
            </a:r>
            <a:r>
              <a:rPr lang="zh-CN" altLang="en-US" sz="1300" b="1" dirty="0">
                <a:solidFill>
                  <a:srgbClr val="000000"/>
                </a:solidFill>
                <a:latin typeface="微软雅黑" panose="020B0503020204020204" pitchFamily="34" charset="-122"/>
                <a:ea typeface="微软雅黑" panose="020B0503020204020204" pitchFamily="34" charset="-122"/>
              </a:rPr>
              <a:t>月大幅跑输的大安全板块</a:t>
            </a:r>
            <a:r>
              <a:rPr lang="en-US" altLang="zh-CN" sz="1300" b="1" dirty="0">
                <a:solidFill>
                  <a:srgbClr val="000000"/>
                </a:solidFill>
                <a:latin typeface="微软雅黑" panose="020B0503020204020204" pitchFamily="34" charset="-122"/>
                <a:ea typeface="微软雅黑" panose="020B0503020204020204" pitchFamily="34" charset="-122"/>
              </a:rPr>
              <a:t>(</a:t>
            </a:r>
            <a:r>
              <a:rPr lang="zh-CN" altLang="en-US" sz="1300" b="1" dirty="0">
                <a:solidFill>
                  <a:srgbClr val="000000"/>
                </a:solidFill>
                <a:latin typeface="微软雅黑" panose="020B0503020204020204" pitchFamily="34" charset="-122"/>
                <a:ea typeface="微软雅黑" panose="020B0503020204020204" pitchFamily="34" charset="-122"/>
              </a:rPr>
              <a:t>信创、半导体等。</a:t>
            </a:r>
            <a:r>
              <a:rPr lang="en-US" altLang="zh-CN" sz="1300" b="1" dirty="0">
                <a:solidFill>
                  <a:srgbClr val="000000"/>
                </a:solidFill>
                <a:latin typeface="微软雅黑" panose="020B0503020204020204" pitchFamily="34" charset="-122"/>
                <a:ea typeface="微软雅黑" panose="020B0503020204020204" pitchFamily="34" charset="-122"/>
              </a:rPr>
              <a:t>7</a:t>
            </a:r>
            <a:r>
              <a:rPr lang="zh-CN" altLang="en-US" sz="1300" b="1" dirty="0">
                <a:solidFill>
                  <a:srgbClr val="000000"/>
                </a:solidFill>
                <a:latin typeface="微软雅黑" panose="020B0503020204020204" pitchFamily="34" charset="-122"/>
                <a:ea typeface="微软雅黑" panose="020B0503020204020204" pitchFamily="34" charset="-122"/>
              </a:rPr>
              <a:t>月以来由于拥挤度过高开始调整、且目前已经消化到比较低位置、未来夏气度有望趋势性向上的赛道方向，如海风、大储、军工等。</a:t>
            </a:r>
            <a:endParaRPr lang="en-US" altLang="zh-CN" sz="1300" b="1"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300" b="1" dirty="0">
              <a:solidFill>
                <a:srgbClr val="000000"/>
              </a:solidFill>
              <a:latin typeface="微软雅黑" panose="020B0503020204020204" pitchFamily="34" charset="-122"/>
              <a:ea typeface="微软雅黑" panose="020B0503020204020204" pitchFamily="34" charset="-122"/>
            </a:endParaRPr>
          </a:p>
          <a:p>
            <a:pPr>
              <a:defRPr/>
            </a:pPr>
            <a:r>
              <a:rPr lang="en-US" altLang="zh-CN" sz="1300" b="1" dirty="0">
                <a:solidFill>
                  <a:srgbClr val="000000"/>
                </a:solidFill>
                <a:latin typeface="微软雅黑" panose="020B0503020204020204" pitchFamily="34" charset="-122"/>
                <a:ea typeface="微软雅黑" panose="020B0503020204020204" pitchFamily="34" charset="-122"/>
              </a:rPr>
              <a:t>10</a:t>
            </a:r>
            <a:r>
              <a:rPr lang="zh-CN" altLang="en-US" sz="1300" b="1" dirty="0">
                <a:solidFill>
                  <a:srgbClr val="000000"/>
                </a:solidFill>
                <a:latin typeface="微软雅黑" panose="020B0503020204020204" pitchFamily="34" charset="-122"/>
                <a:ea typeface="微软雅黑" panose="020B0503020204020204" pitchFamily="34" charset="-122"/>
              </a:rPr>
              <a:t>月：谨慎看多</a:t>
            </a:r>
            <a:endParaRPr lang="en-US" altLang="zh-CN" sz="1300" b="1" dirty="0">
              <a:solidFill>
                <a:srgbClr val="000000"/>
              </a:solidFill>
              <a:latin typeface="微软雅黑" panose="020B0503020204020204" pitchFamily="34" charset="-122"/>
              <a:ea typeface="微软雅黑" panose="020B0503020204020204" pitchFamily="34" charset="-122"/>
            </a:endParaRPr>
          </a:p>
          <a:p>
            <a:pPr>
              <a:defRPr/>
            </a:pPr>
            <a:r>
              <a:rPr lang="zh-CN" altLang="en-US" sz="1300" b="1" dirty="0">
                <a:solidFill>
                  <a:srgbClr val="000000"/>
                </a:solidFill>
                <a:latin typeface="微软雅黑" panose="020B0503020204020204" pitchFamily="34" charset="-122"/>
                <a:ea typeface="微软雅黑" panose="020B0503020204020204" pitchFamily="34" charset="-122"/>
              </a:rPr>
              <a:t>（不符合，市场下跌）</a:t>
            </a:r>
            <a:endParaRPr lang="en-US" altLang="zh-CN" sz="1300" b="1" dirty="0">
              <a:solidFill>
                <a:srgbClr val="000000"/>
              </a:solidFill>
              <a:latin typeface="微软雅黑" panose="020B0503020204020204" pitchFamily="34" charset="-122"/>
              <a:ea typeface="微软雅黑" panose="020B0503020204020204" pitchFamily="34" charset="-122"/>
            </a:endParaRPr>
          </a:p>
          <a:p>
            <a:pPr>
              <a:defRPr/>
            </a:pPr>
            <a:r>
              <a:rPr lang="en-US" altLang="zh-CN" sz="1300" b="1" dirty="0">
                <a:solidFill>
                  <a:srgbClr val="000000"/>
                </a:solidFill>
                <a:latin typeface="微软雅黑" panose="020B0503020204020204" pitchFamily="34" charset="-122"/>
                <a:ea typeface="微软雅黑" panose="020B0503020204020204" pitchFamily="34" charset="-122"/>
              </a:rPr>
              <a:t>11</a:t>
            </a:r>
            <a:r>
              <a:rPr lang="zh-CN" altLang="en-US" sz="1300" b="1" dirty="0">
                <a:solidFill>
                  <a:srgbClr val="000000"/>
                </a:solidFill>
                <a:latin typeface="微软雅黑" panose="020B0503020204020204" pitchFamily="34" charset="-122"/>
                <a:ea typeface="微软雅黑" panose="020B0503020204020204" pitchFamily="34" charset="-122"/>
              </a:rPr>
              <a:t>月：谨慎看多</a:t>
            </a:r>
            <a:endParaRPr lang="en-US" altLang="zh-CN" sz="1300" b="1" dirty="0">
              <a:solidFill>
                <a:srgbClr val="000000"/>
              </a:solidFill>
              <a:latin typeface="微软雅黑" panose="020B0503020204020204" pitchFamily="34" charset="-122"/>
              <a:ea typeface="微软雅黑" panose="020B0503020204020204" pitchFamily="34" charset="-122"/>
            </a:endParaRPr>
          </a:p>
          <a:p>
            <a:pPr>
              <a:defRPr/>
            </a:pPr>
            <a:r>
              <a:rPr lang="zh-CN" altLang="en-US" sz="1300" b="1" dirty="0">
                <a:solidFill>
                  <a:srgbClr val="000000"/>
                </a:solidFill>
                <a:latin typeface="微软雅黑" panose="020B0503020204020204" pitchFamily="34" charset="-122"/>
                <a:ea typeface="微软雅黑" panose="020B0503020204020204" pitchFamily="34" charset="-122"/>
              </a:rPr>
              <a:t>（符合，市场上涨）</a:t>
            </a:r>
            <a:endParaRPr lang="en-US" altLang="zh-CN" sz="1300" b="1" dirty="0">
              <a:solidFill>
                <a:srgbClr val="000000"/>
              </a:solidFill>
              <a:latin typeface="微软雅黑" panose="020B0503020204020204" pitchFamily="34" charset="-122"/>
              <a:ea typeface="微软雅黑" panose="020B0503020204020204" pitchFamily="34" charset="-122"/>
            </a:endParaRPr>
          </a:p>
          <a:p>
            <a:pPr>
              <a:defRPr/>
            </a:pPr>
            <a:r>
              <a:rPr lang="en-US" altLang="zh-CN" sz="1300" b="1" dirty="0">
                <a:solidFill>
                  <a:srgbClr val="000000"/>
                </a:solidFill>
                <a:latin typeface="微软雅黑" panose="020B0503020204020204" pitchFamily="34" charset="-122"/>
                <a:ea typeface="微软雅黑" panose="020B0503020204020204" pitchFamily="34" charset="-122"/>
              </a:rPr>
              <a:t>12</a:t>
            </a:r>
            <a:r>
              <a:rPr lang="zh-CN" altLang="en-US" sz="1300" b="1" dirty="0">
                <a:solidFill>
                  <a:srgbClr val="000000"/>
                </a:solidFill>
                <a:latin typeface="微软雅黑" panose="020B0503020204020204" pitchFamily="34" charset="-122"/>
                <a:ea typeface="微软雅黑" panose="020B0503020204020204" pitchFamily="34" charset="-122"/>
              </a:rPr>
              <a:t>月：谨慎看多</a:t>
            </a:r>
            <a:endParaRPr lang="en-US" altLang="zh-CN" sz="1300" b="1" dirty="0">
              <a:solidFill>
                <a:srgbClr val="000000"/>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6"/>
          <a:stretch>
            <a:fillRect/>
          </a:stretch>
        </p:blipFill>
        <p:spPr>
          <a:xfrm>
            <a:off x="845160" y="945900"/>
            <a:ext cx="1632001" cy="540000"/>
          </a:xfrm>
          <a:prstGeom prst="rect">
            <a:avLst/>
          </a:prstGeom>
        </p:spPr>
      </p:pic>
    </p:spTree>
    <p:extLst>
      <p:ext uri="{BB962C8B-B14F-4D97-AF65-F5344CB8AC3E}">
        <p14:creationId xmlns:p14="http://schemas.microsoft.com/office/powerpoint/2010/main" val="117431442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230400" y="295201"/>
            <a:ext cx="1175678" cy="401486"/>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3" name="文本框 2">
            <a:extLst>
              <a:ext uri="{FF2B5EF4-FFF2-40B4-BE49-F238E27FC236}">
                <a16:creationId xmlns:a16="http://schemas.microsoft.com/office/drawing/2014/main" id="{EBF1E9B7-4F9D-3545-5C29-B47725B14AEB}"/>
              </a:ext>
            </a:extLst>
          </p:cNvPr>
          <p:cNvSpPr txBox="1"/>
          <p:nvPr/>
        </p:nvSpPr>
        <p:spPr bwMode="auto">
          <a:xfrm>
            <a:off x="695325" y="1142908"/>
            <a:ext cx="10453504" cy="5241884"/>
          </a:xfrm>
          <a:prstGeom prst="rect">
            <a:avLst/>
          </a:prstGeom>
          <a:noFill/>
          <a:ln w="9525">
            <a:noFill/>
            <a:miter lim="800000"/>
          </a:ln>
        </p:spPr>
        <p:txBody>
          <a:bodyPr wrap="square" rtlCol="0">
            <a:spAutoFit/>
          </a:bodyPr>
          <a:lstStyle/>
          <a:p>
            <a:pPr indent="720000" algn="just">
              <a:lnSpc>
                <a:spcPct val="150000"/>
              </a:lnSpc>
              <a:defRPr/>
            </a:pPr>
            <a:r>
              <a:rPr lang="en-US" altLang="zh-CN" sz="2050" dirty="0">
                <a:solidFill>
                  <a:srgbClr val="151515"/>
                </a:solidFill>
                <a:latin typeface="Microsoft YaHei" panose="020B0503020204020204" pitchFamily="34" charset="-122"/>
                <a:ea typeface="Microsoft YaHei" panose="020B0503020204020204" pitchFamily="34" charset="-122"/>
              </a:rPr>
              <a:t>11</a:t>
            </a:r>
            <a:r>
              <a:rPr lang="zh-CN" altLang="en-US" sz="2050" dirty="0">
                <a:solidFill>
                  <a:srgbClr val="151515"/>
                </a:solidFill>
                <a:latin typeface="Microsoft YaHei" panose="020B0503020204020204" pitchFamily="34" charset="-122"/>
                <a:ea typeface="Microsoft YaHei" panose="020B0503020204020204" pitchFamily="34" charset="-122"/>
              </a:rPr>
              <a:t>月，市场快速上行后持续高位震荡。月初在疫情政策调整相关传闻影响下，市场出现短暂反转，快速上行，两市成交突破万亿。随着</a:t>
            </a:r>
            <a:r>
              <a:rPr lang="en-US" altLang="zh-CN" sz="2050" dirty="0">
                <a:solidFill>
                  <a:srgbClr val="151515"/>
                </a:solidFill>
                <a:latin typeface="Microsoft YaHei" panose="020B0503020204020204" pitchFamily="34" charset="-122"/>
                <a:ea typeface="Microsoft YaHei" panose="020B0503020204020204" pitchFamily="34" charset="-122"/>
              </a:rPr>
              <a:t>11</a:t>
            </a:r>
            <a:r>
              <a:rPr lang="zh-CN" altLang="en-US" sz="2050" dirty="0">
                <a:solidFill>
                  <a:srgbClr val="151515"/>
                </a:solidFill>
                <a:latin typeface="Microsoft YaHei" panose="020B0503020204020204" pitchFamily="34" charset="-122"/>
                <a:ea typeface="Microsoft YaHei" panose="020B0503020204020204" pitchFamily="34" charset="-122"/>
              </a:rPr>
              <a:t>月中下旬疫情的逐步严峻，叠加三驾马车失速，经济增长面临一定的压力，投资者情绪愈加谨慎，市场整体呈现震荡格局。</a:t>
            </a:r>
            <a:endParaRPr lang="en-US" altLang="zh-CN" sz="2050" dirty="0">
              <a:solidFill>
                <a:srgbClr val="151515"/>
              </a:solidFill>
              <a:latin typeface="Microsoft YaHei" panose="020B0503020204020204" pitchFamily="34" charset="-122"/>
              <a:ea typeface="Microsoft YaHei" panose="020B0503020204020204" pitchFamily="34" charset="-122"/>
            </a:endParaRPr>
          </a:p>
          <a:p>
            <a:pPr indent="720000" algn="just">
              <a:lnSpc>
                <a:spcPct val="150000"/>
              </a:lnSpc>
              <a:defRPr/>
            </a:pPr>
            <a:r>
              <a:rPr lang="zh-CN" altLang="en-US" sz="2050" dirty="0">
                <a:solidFill>
                  <a:srgbClr val="151515"/>
                </a:solidFill>
                <a:latin typeface="Microsoft YaHei" panose="020B0503020204020204" pitchFamily="34" charset="-122"/>
                <a:ea typeface="Microsoft YaHei" panose="020B0503020204020204" pitchFamily="34" charset="-122"/>
              </a:rPr>
              <a:t>在“新二十条”颁布后，疫情防控将趋于常态化，同时，多项政策也继续加码，包括房地产“十六条”等，长期来看整体市场及政策环境或将趋于稳定。但目前仍有相关因素制约着市场表现，一方面，投资者仍在观察疫情防控政策优化后，可能对市场造成的影响，比如大规模感染导致医疗资源挤兑等。另一方面，美联储</a:t>
            </a:r>
            <a:r>
              <a:rPr lang="en-US" altLang="zh-CN" sz="2050" dirty="0">
                <a:solidFill>
                  <a:srgbClr val="151515"/>
                </a:solidFill>
                <a:latin typeface="Microsoft YaHei" panose="020B0503020204020204" pitchFamily="34" charset="-122"/>
                <a:ea typeface="Microsoft YaHei" panose="020B0503020204020204" pitchFamily="34" charset="-122"/>
              </a:rPr>
              <a:t>12</a:t>
            </a:r>
            <a:r>
              <a:rPr lang="zh-CN" altLang="en-US" sz="2050" dirty="0">
                <a:solidFill>
                  <a:srgbClr val="151515"/>
                </a:solidFill>
                <a:latin typeface="Microsoft YaHei" panose="020B0503020204020204" pitchFamily="34" charset="-122"/>
                <a:ea typeface="Microsoft YaHei" panose="020B0503020204020204" pitchFamily="34" charset="-122"/>
              </a:rPr>
              <a:t>月的经济会议也备受市场关注，或将影响投资者情绪。</a:t>
            </a:r>
            <a:endParaRPr lang="en-US" altLang="zh-CN" sz="2050" dirty="0">
              <a:solidFill>
                <a:srgbClr val="151515"/>
              </a:solidFill>
              <a:latin typeface="Microsoft YaHei" panose="020B0503020204020204" pitchFamily="34" charset="-122"/>
              <a:ea typeface="Microsoft YaHei" panose="020B0503020204020204" pitchFamily="34" charset="-122"/>
            </a:endParaRPr>
          </a:p>
          <a:p>
            <a:pPr indent="720000" algn="just">
              <a:lnSpc>
                <a:spcPct val="150000"/>
              </a:lnSpc>
              <a:defRPr/>
            </a:pPr>
            <a:r>
              <a:rPr lang="zh-CN" altLang="en-US" sz="2050" dirty="0">
                <a:solidFill>
                  <a:srgbClr val="151515"/>
                </a:solidFill>
                <a:latin typeface="Microsoft YaHei" panose="020B0503020204020204" pitchFamily="34" charset="-122"/>
                <a:ea typeface="Microsoft YaHei" panose="020B0503020204020204" pitchFamily="34" charset="-122"/>
              </a:rPr>
              <a:t>所以展望后市，长期来看，投资者的预期将逐步趋稳，但短期在多因素影响下，量能或难有起色，投资者情绪仍偏谨慎，市场或仍以震荡格局为主。建议投资者可以关注政策受益相关板块。</a:t>
            </a:r>
            <a:endParaRPr lang="en-US" altLang="zh-CN" sz="2050" dirty="0">
              <a:solidFill>
                <a:srgbClr val="15151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3"/>
          <p:cNvSpPr>
            <a:spLocks noChangeArrowheads="1"/>
          </p:cNvSpPr>
          <p:nvPr/>
        </p:nvSpPr>
        <p:spPr bwMode="auto">
          <a:xfrm>
            <a:off x="1092200" y="1830229"/>
            <a:ext cx="10007600" cy="3197542"/>
          </a:xfrm>
          <a:prstGeom prst="rect">
            <a:avLst/>
          </a:prstGeom>
          <a:noFill/>
          <a:ln w="9525">
            <a:noFill/>
            <a:miter lim="800000"/>
          </a:ln>
        </p:spPr>
        <p:txBody>
          <a:bodyPr wrap="square">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
        <p:nvSpPr>
          <p:cNvPr id="4" name="Rectangle 2">
            <a:extLst>
              <a:ext uri="{FF2B5EF4-FFF2-40B4-BE49-F238E27FC236}">
                <a16:creationId xmlns:a16="http://schemas.microsoft.com/office/drawing/2014/main" id="{7A370C8C-E438-4A08-A3AF-2F330F6563D2}"/>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
        <p:nvSpPr>
          <p:cNvPr id="5" name="Rectangle 2">
            <a:extLst>
              <a:ext uri="{FF2B5EF4-FFF2-40B4-BE49-F238E27FC236}">
                <a16:creationId xmlns:a16="http://schemas.microsoft.com/office/drawing/2014/main" id="{E59B57E8-9267-4EB5-BC85-0F570B437124}"/>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702" b="4318"/>
          <a:stretch/>
        </p:blipFill>
        <p:spPr bwMode="auto">
          <a:xfrm>
            <a:off x="6096000" y="1090811"/>
            <a:ext cx="5446800" cy="26184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t="3105" b="3105"/>
          <a:stretch/>
        </p:blipFill>
        <p:spPr bwMode="auto">
          <a:xfrm>
            <a:off x="749300" y="983419"/>
            <a:ext cx="5346700" cy="2886385"/>
          </a:xfrm>
          <a:prstGeom prst="rect">
            <a:avLst/>
          </a:prstGeom>
          <a:noFill/>
          <a:extLst>
            <a:ext uri="{909E8E84-426E-40DD-AFC4-6F175D3DCCD1}">
              <a14:hiddenFill xmlns:a14="http://schemas.microsoft.com/office/drawing/2010/main">
                <a:solidFill>
                  <a:srgbClr val="FFFFFF"/>
                </a:solidFill>
              </a14:hiddenFill>
            </a:ext>
          </a:extLst>
        </p:spPr>
      </p:pic>
      <p:sp>
        <p:nvSpPr>
          <p:cNvPr id="14338" name="标题 1"/>
          <p:cNvSpPr>
            <a:spLocks noGrp="1"/>
          </p:cNvSpPr>
          <p:nvPr>
            <p:ph type="title"/>
          </p:nvPr>
        </p:nvSpPr>
        <p:spPr bwMode="auto">
          <a:xfrm>
            <a:off x="230400" y="29520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660400" y="3792640"/>
            <a:ext cx="11154922" cy="488724"/>
          </a:xfrm>
          <a:prstGeom prst="rect">
            <a:avLst/>
          </a:prstGeom>
          <a:noFill/>
        </p:spPr>
        <p:txBody>
          <a:bodyPr wrap="square" lIns="0" tIns="0" rIns="0" bIns="0" rtlCol="0">
            <a:spAutoFit/>
          </a:bodyPr>
          <a:lstStyle/>
          <a:p>
            <a:pPr marL="0" marR="0" lvl="0" indent="0" algn="dist"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11</a:t>
            </a:r>
            <a:r>
              <a:rPr kumimoji="0"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月CPI同比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1.6%</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007A37"/>
                </a:solidFill>
                <a:latin typeface="微软雅黑" panose="020B0503020204020204" pitchFamily="34" charset="-122"/>
                <a:ea typeface="微软雅黑" panose="020B0503020204020204" pitchFamily="34" charset="-122"/>
              </a:rPr>
              <a:t>下跌</a:t>
            </a:r>
            <a:r>
              <a:rPr lang="en-US" altLang="zh-CN" sz="2400" b="1" dirty="0">
                <a:solidFill>
                  <a:srgbClr val="007A37"/>
                </a:solidFill>
                <a:latin typeface="微软雅黑" panose="020B0503020204020204" pitchFamily="34" charset="-122"/>
                <a:ea typeface="微软雅黑" panose="020B0503020204020204" pitchFamily="34" charset="-122"/>
              </a:rPr>
              <a:t>0.2%</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lang="en-US" altLang="zh-CN" sz="2400" noProof="0" dirty="0">
                <a:solidFill>
                  <a:srgbClr val="000000"/>
                </a:solidFill>
                <a:latin typeface="微软雅黑" panose="020B0503020204020204" pitchFamily="34" charset="-122"/>
                <a:ea typeface="微软雅黑" panose="020B0503020204020204" pitchFamily="34" charset="-122"/>
              </a:rPr>
              <a:t>11</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PPI</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同比</a:t>
            </a:r>
            <a:r>
              <a:rPr lang="zh-CN" altLang="en-US" sz="2400" b="1" dirty="0">
                <a:solidFill>
                  <a:srgbClr val="007A37"/>
                </a:solidFill>
                <a:latin typeface="微软雅黑" panose="020B0503020204020204" pitchFamily="34" charset="-122"/>
                <a:ea typeface="微软雅黑" panose="020B0503020204020204" pitchFamily="34" charset="-122"/>
              </a:rPr>
              <a:t>下降</a:t>
            </a:r>
            <a:r>
              <a:rPr lang="en-US" altLang="zh-CN" sz="2400" b="1" dirty="0">
                <a:solidFill>
                  <a:srgbClr val="007A37"/>
                </a:solidFill>
                <a:latin typeface="微软雅黑" panose="020B0503020204020204" pitchFamily="34" charset="-122"/>
                <a:ea typeface="微软雅黑" panose="020B0503020204020204" pitchFamily="34" charset="-122"/>
              </a:rPr>
              <a:t>1.3%</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0.1% </a:t>
            </a:r>
            <a:r>
              <a:rPr lang="zh-CN" altLang="en-US" sz="2400" dirty="0">
                <a:solidFill>
                  <a:srgbClr val="000000"/>
                </a:solidFill>
                <a:latin typeface="微软雅黑" panose="020B0503020204020204" pitchFamily="34" charset="-122"/>
                <a:ea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731838" y="4227306"/>
            <a:ext cx="10728325" cy="2264851"/>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CPI</a:t>
            </a:r>
            <a:r>
              <a:rPr kumimoji="0" lang="zh-CN" altLang="en-US"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环比由涨转降，同比涨幅回落 </a:t>
            </a:r>
            <a:r>
              <a:rPr lang="en-US" altLang="zh-CN" sz="1600" dirty="0">
                <a:solidFill>
                  <a:srgbClr val="000000"/>
                </a:solidFill>
                <a:latin typeface=".萍方-简" panose="020B0400000000000000" pitchFamily="34" charset="-122"/>
                <a:ea typeface=".萍方-简" panose="020B0400000000000000" pitchFamily="34" charset="-122"/>
              </a:rPr>
              <a:t>11</a:t>
            </a:r>
            <a:r>
              <a:rPr lang="zh-CN" altLang="en-US" sz="1600" dirty="0">
                <a:solidFill>
                  <a:srgbClr val="000000"/>
                </a:solidFill>
                <a:latin typeface=".萍方-简" panose="020B0400000000000000" pitchFamily="34" charset="-122"/>
                <a:ea typeface=".萍方-简" panose="020B0400000000000000" pitchFamily="34" charset="-122"/>
              </a:rPr>
              <a:t>月份，受国内疫情、季节性因素及去年同期对比基数走高等共同影响，</a:t>
            </a:r>
            <a:r>
              <a:rPr lang="en-US" altLang="zh-CN" sz="1600" dirty="0">
                <a:solidFill>
                  <a:srgbClr val="000000"/>
                </a:solidFill>
                <a:latin typeface=".萍方-简" panose="020B0400000000000000" pitchFamily="34" charset="-122"/>
                <a:ea typeface=".萍方-简" panose="020B0400000000000000" pitchFamily="34" charset="-122"/>
              </a:rPr>
              <a:t>CPI</a:t>
            </a:r>
            <a:r>
              <a:rPr lang="zh-CN" altLang="en-US" sz="1600" dirty="0">
                <a:solidFill>
                  <a:srgbClr val="000000"/>
                </a:solidFill>
                <a:latin typeface=".萍方-简" panose="020B0400000000000000" pitchFamily="34" charset="-122"/>
                <a:ea typeface=".萍方-简" panose="020B0400000000000000" pitchFamily="34" charset="-122"/>
              </a:rPr>
              <a:t>环比由涨转降，同比涨幅回落。环比看，中央储备猪肉投放工作继续开展，生猪供给持续增加，猪肉价格由涨转降。受疫情影响，飞机票和宾馆住宿价格双双下降。</a:t>
            </a:r>
            <a:endParaRPr lang="en-US" altLang="zh-CN" sz="1600" dirty="0">
              <a:solidFill>
                <a:srgbClr val="000000"/>
              </a:solidFill>
              <a:latin typeface=".萍方-简" panose="020B0400000000000000" pitchFamily="34" charset="-122"/>
              <a:ea typeface=".萍方-简" panose="020B0400000000000000" pitchFamily="34" charset="-122"/>
            </a:endParaRPr>
          </a:p>
          <a:p>
            <a:pPr lvl="0" algn="just" fontAlgn="base">
              <a:lnSpc>
                <a:spcPct val="150000"/>
              </a:lnSpc>
              <a:spcBef>
                <a:spcPct val="0"/>
              </a:spcBef>
              <a:spcAft>
                <a:spcPct val="0"/>
              </a:spcAft>
              <a:defRPr/>
            </a:pPr>
            <a:r>
              <a:rPr lang="en-US" altLang="zh-CN" sz="1600" b="1" dirty="0">
                <a:solidFill>
                  <a:srgbClr val="0076CB"/>
                </a:solidFill>
                <a:latin typeface=".萍方-简" panose="020B0400000000000000" pitchFamily="34" charset="-122"/>
                <a:ea typeface=".萍方-简" panose="020B0400000000000000" pitchFamily="34" charset="-122"/>
              </a:rPr>
              <a:t>PPI</a:t>
            </a:r>
            <a:r>
              <a:rPr lang="zh-CN" altLang="en-US" sz="1600" b="1" dirty="0">
                <a:solidFill>
                  <a:srgbClr val="0076CB"/>
                </a:solidFill>
                <a:latin typeface=".萍方-简" panose="020B0400000000000000" pitchFamily="34" charset="-122"/>
                <a:ea typeface=".萍方-简" panose="020B0400000000000000" pitchFamily="34" charset="-122"/>
              </a:rPr>
              <a:t>环比涨幅回落，同比继续下降 </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11</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月份，受煤炭、石油、有色金属等行业价格上涨影响， </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PPI</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环比微涨；受去年同期对比基数较高影响，同比继续下降。环比来看，煤炭保供力度加大，供给有所改善，煤炭开采和洗选业价格上涨。钢材需求整体仍偏弱，黑色金属冶炼和压延加工业价格下降。</a:t>
            </a:r>
            <a:endPar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230400" y="295200"/>
            <a:ext cx="5600426" cy="416096"/>
          </a:xfrm>
          <a:noFill/>
          <a:ln>
            <a:miter lim="800000"/>
          </a:ln>
        </p:spPr>
        <p:txBody>
          <a:bodyPr vert="horz" wrap="square" lIns="0" tIns="0" rIns="0" bIns="0" numCol="1" anchor="t" anchorCtr="0" compatLnSpc="1"/>
          <a:lstStyle/>
          <a:p>
            <a:r>
              <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rPr>
              <a:t>制造业</a:t>
            </a:r>
            <a:r>
              <a:rPr kumimoji="1" lang="en-US" altLang="zh-CN" sz="2400" b="0" dirty="0">
                <a:solidFill>
                  <a:schemeClr val="accent4">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8DC700E-4C74-4AAB-9296-D9E5B0676DB2}"/>
              </a:ext>
            </a:extLst>
          </p:cNvPr>
          <p:cNvSpPr txBox="1"/>
          <p:nvPr/>
        </p:nvSpPr>
        <p:spPr>
          <a:xfrm>
            <a:off x="639027" y="5185482"/>
            <a:ext cx="7519739" cy="1230593"/>
          </a:xfrm>
          <a:prstGeom prst="rect">
            <a:avLst/>
          </a:prstGeom>
          <a:noFill/>
        </p:spPr>
        <p:txBody>
          <a:bodyPr wrap="square">
            <a:spAutoFit/>
          </a:bodyPr>
          <a:lstStyle/>
          <a:p>
            <a:pPr algn="dist">
              <a:lnSpc>
                <a:spcPct val="200000"/>
              </a:lnSpc>
            </a:pP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中国官方制造业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录得</a:t>
            </a:r>
            <a:r>
              <a:rPr lang="en-US" altLang="zh-CN" sz="2000" dirty="0">
                <a:latin typeface="微软雅黑" panose="020B0503020204020204" pitchFamily="34" charset="-122"/>
                <a:ea typeface="微软雅黑" panose="020B0503020204020204" pitchFamily="34" charset="-122"/>
              </a:rPr>
              <a:t>48.00%</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低于上月</a:t>
            </a:r>
            <a:r>
              <a:rPr lang="en-US" altLang="zh-CN" sz="2000" b="1" dirty="0">
                <a:solidFill>
                  <a:srgbClr val="007A37"/>
                </a:solidFill>
                <a:latin typeface="微软雅黑" panose="020B0503020204020204" pitchFamily="34" charset="-122"/>
                <a:ea typeface="微软雅黑" panose="020B0503020204020204" pitchFamily="34" charset="-122"/>
              </a:rPr>
              <a:t>1.2</a:t>
            </a:r>
            <a:r>
              <a:rPr lang="zh-CN" altLang="en-US" sz="2000" b="1" dirty="0">
                <a:solidFill>
                  <a:srgbClr val="007A37"/>
                </a:solidFill>
                <a:latin typeface="微软雅黑" panose="020B0503020204020204" pitchFamily="34" charset="-122"/>
                <a:ea typeface="微软雅黑" panose="020B0503020204020204" pitchFamily="34" charset="-122"/>
              </a:rPr>
              <a:t>个百分点</a:t>
            </a:r>
            <a:endParaRPr lang="en-US" altLang="zh-CN" sz="2000" b="1" dirty="0">
              <a:solidFill>
                <a:srgbClr val="007A37"/>
              </a:solidFill>
              <a:latin typeface="微软雅黑" panose="020B0503020204020204" pitchFamily="34" charset="-122"/>
              <a:ea typeface="微软雅黑" panose="020B0503020204020204" pitchFamily="34" charset="-122"/>
            </a:endParaRPr>
          </a:p>
          <a:p>
            <a:pPr algn="dist">
              <a:lnSpc>
                <a:spcPct val="200000"/>
              </a:lnSpc>
            </a:pP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财新中国制造业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49.40%</a:t>
            </a:r>
            <a:r>
              <a:rPr lang="zh-CN" altLang="en-US" sz="2000" dirty="0">
                <a:latin typeface="微软雅黑" panose="020B0503020204020204" pitchFamily="34" charset="-122"/>
                <a:ea typeface="微软雅黑" panose="020B0503020204020204" pitchFamily="34" charset="-122"/>
              </a:rPr>
              <a:t>，</a:t>
            </a:r>
            <a:r>
              <a:rPr lang="zh-CN" altLang="en-US" sz="2000" b="0" i="0" dirty="0">
                <a:solidFill>
                  <a:srgbClr val="4A4A4A"/>
                </a:solidFill>
                <a:effectLst/>
                <a:latin typeface="微软雅黑" panose="020B0503020204020204" pitchFamily="34" charset="-122"/>
                <a:ea typeface="微软雅黑" panose="020B0503020204020204" pitchFamily="34" charset="-122"/>
              </a:rPr>
              <a:t>较</a:t>
            </a:r>
            <a:r>
              <a:rPr lang="en-US" altLang="zh-CN" sz="2000" dirty="0">
                <a:solidFill>
                  <a:srgbClr val="4A4A4A"/>
                </a:solidFill>
                <a:latin typeface="微软雅黑" panose="020B0503020204020204" pitchFamily="34" charset="-122"/>
                <a:ea typeface="微软雅黑" panose="020B0503020204020204" pitchFamily="34" charset="-122"/>
              </a:rPr>
              <a:t>10</a:t>
            </a:r>
            <a:r>
              <a:rPr lang="zh-CN" altLang="en-US" sz="2000" b="0" i="0" dirty="0">
                <a:solidFill>
                  <a:srgbClr val="4A4A4A"/>
                </a:solidFill>
                <a:effectLst/>
                <a:latin typeface="微软雅黑" panose="020B0503020204020204" pitchFamily="34" charset="-122"/>
                <a:ea typeface="微软雅黑" panose="020B0503020204020204" pitchFamily="34" charset="-122"/>
              </a:rPr>
              <a:t>月</a:t>
            </a:r>
            <a:r>
              <a:rPr lang="zh-CN" altLang="en-US" sz="2000" b="1" dirty="0">
                <a:solidFill>
                  <a:srgbClr val="C00000"/>
                </a:solidFill>
                <a:latin typeface="微软雅黑" panose="020B0503020204020204" pitchFamily="34" charset="-122"/>
                <a:ea typeface="微软雅黑" panose="020B0503020204020204" pitchFamily="34" charset="-122"/>
              </a:rPr>
              <a:t>回升</a:t>
            </a:r>
            <a:r>
              <a:rPr lang="en-US" altLang="zh-CN" sz="2000" b="1" dirty="0">
                <a:solidFill>
                  <a:srgbClr val="C00000"/>
                </a:solidFill>
                <a:latin typeface="微软雅黑" panose="020B0503020204020204" pitchFamily="34" charset="-122"/>
                <a:ea typeface="微软雅黑" panose="020B0503020204020204" pitchFamily="34" charset="-122"/>
              </a:rPr>
              <a:t>0.2</a:t>
            </a:r>
            <a:r>
              <a:rPr lang="zh-CN" altLang="en-US" sz="2000" b="1" dirty="0">
                <a:solidFill>
                  <a:srgbClr val="C00000"/>
                </a:solidFill>
                <a:latin typeface="微软雅黑" panose="020B0503020204020204" pitchFamily="34" charset="-122"/>
                <a:ea typeface="微软雅黑" panose="020B0503020204020204" pitchFamily="34" charset="-122"/>
              </a:rPr>
              <a:t>个百分点</a:t>
            </a:r>
          </a:p>
        </p:txBody>
      </p:sp>
      <p:graphicFrame>
        <p:nvGraphicFramePr>
          <p:cNvPr id="5" name="图表 4"/>
          <p:cNvGraphicFramePr/>
          <p:nvPr>
            <p:extLst>
              <p:ext uri="{D42A27DB-BD31-4B8C-83A1-F6EECF244321}">
                <p14:modId xmlns:p14="http://schemas.microsoft.com/office/powerpoint/2010/main" val="1375272010"/>
              </p:ext>
            </p:extLst>
          </p:nvPr>
        </p:nvGraphicFramePr>
        <p:xfrm>
          <a:off x="644687" y="711296"/>
          <a:ext cx="10908286" cy="4610099"/>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id="{16499873-CA7A-B0F2-A73F-B2312EA132A4}"/>
              </a:ext>
            </a:extLst>
          </p:cNvPr>
          <p:cNvSpPr txBox="1"/>
          <p:nvPr/>
        </p:nvSpPr>
        <p:spPr>
          <a:xfrm>
            <a:off x="8403466" y="5185482"/>
            <a:ext cx="3140834" cy="1230593"/>
          </a:xfrm>
          <a:prstGeom prst="rect">
            <a:avLst/>
          </a:prstGeom>
          <a:noFill/>
        </p:spPr>
        <p:txBody>
          <a:bodyPr wrap="square">
            <a:spAutoFit/>
          </a:bodyPr>
          <a:lstStyle/>
          <a:p>
            <a:pPr algn="just">
              <a:lnSpc>
                <a:spcPct val="200000"/>
              </a:lnSpc>
            </a:pPr>
            <a:r>
              <a:rPr lang="zh-CN" altLang="en-US" sz="2000" b="1" dirty="0">
                <a:solidFill>
                  <a:srgbClr val="08275D"/>
                </a:solidFill>
                <a:latin typeface=".萍方-简" panose="020B0400000000000000" pitchFamily="34" charset="-122"/>
                <a:ea typeface=".萍方-简" panose="020B0400000000000000" pitchFamily="34" charset="-122"/>
              </a:rPr>
              <a:t>两者走势持续背离，</a:t>
            </a:r>
            <a:endParaRPr lang="en-US" altLang="zh-CN" sz="2000" b="1" dirty="0">
              <a:solidFill>
                <a:srgbClr val="08275D"/>
              </a:solidFill>
              <a:latin typeface=".萍方-简" panose="020B0400000000000000" pitchFamily="34" charset="-122"/>
              <a:ea typeface=".萍方-简" panose="020B0400000000000000" pitchFamily="34" charset="-122"/>
            </a:endParaRPr>
          </a:p>
          <a:p>
            <a:pPr algn="just">
              <a:lnSpc>
                <a:spcPct val="200000"/>
              </a:lnSpc>
            </a:pPr>
            <a:r>
              <a:rPr lang="zh-CN" altLang="en-US" sz="2000" b="1" dirty="0">
                <a:solidFill>
                  <a:srgbClr val="08275D"/>
                </a:solidFill>
                <a:latin typeface=".萍方-简" panose="020B0400000000000000" pitchFamily="34" charset="-122"/>
                <a:ea typeface=".萍方-简" panose="020B0400000000000000" pitchFamily="34" charset="-122"/>
              </a:rPr>
              <a:t>但仍双双位于荣枯线以下</a:t>
            </a:r>
            <a:endParaRPr lang="en-US" altLang="zh-CN" sz="2000" b="1" dirty="0">
              <a:solidFill>
                <a:srgbClr val="08275D"/>
              </a:solidFill>
              <a:latin typeface=".萍方-简" panose="020B0400000000000000" pitchFamily="34" charset="-122"/>
              <a:ea typeface=".萍方-简" panose="020B0400000000000000" pitchFamily="34"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DFD14F1C-395C-08AC-CB59-5DF66DE993E5}"/>
              </a:ext>
            </a:extLst>
          </p:cNvPr>
          <p:cNvGraphicFramePr>
            <a:graphicFrameLocks/>
          </p:cNvGraphicFramePr>
          <p:nvPr>
            <p:extLst>
              <p:ext uri="{D42A27DB-BD31-4B8C-83A1-F6EECF244321}">
                <p14:modId xmlns:p14="http://schemas.microsoft.com/office/powerpoint/2010/main" val="267214007"/>
              </p:ext>
            </p:extLst>
          </p:nvPr>
        </p:nvGraphicFramePr>
        <p:xfrm>
          <a:off x="381000" y="971550"/>
          <a:ext cx="11391900"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16386" name="标题 1"/>
          <p:cNvSpPr>
            <a:spLocks noGrp="1"/>
          </p:cNvSpPr>
          <p:nvPr>
            <p:ph type="title"/>
          </p:nvPr>
        </p:nvSpPr>
        <p:spPr bwMode="auto">
          <a:xfrm>
            <a:off x="230400" y="294397"/>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5676900" y="4081585"/>
            <a:ext cx="5086350" cy="407291"/>
          </a:xfrm>
          <a:prstGeom prst="rect">
            <a:avLst/>
          </a:prstGeom>
          <a:noFill/>
        </p:spPr>
        <p:txBody>
          <a:bodyPr wrap="square" lIns="0" tIns="0" rIns="0" bIns="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月央行累计</a:t>
            </a:r>
            <a:r>
              <a:rPr lang="zh-CN" altLang="en-US" sz="2000" b="1" dirty="0">
                <a:solidFill>
                  <a:srgbClr val="007A37"/>
                </a:solidFill>
                <a:latin typeface="微软雅黑" panose="020B0503020204020204" pitchFamily="34" charset="-122"/>
                <a:ea typeface="微软雅黑" panose="020B0503020204020204" pitchFamily="34" charset="-122"/>
              </a:rPr>
              <a:t>净回笼</a:t>
            </a:r>
            <a:r>
              <a:rPr lang="zh-CN" altLang="en-US" sz="2000" dirty="0">
                <a:latin typeface="微软雅黑" panose="020B0503020204020204" pitchFamily="34" charset="-122"/>
                <a:ea typeface="微软雅黑" panose="020B0503020204020204" pitchFamily="34" charset="-122"/>
              </a:rPr>
              <a:t>资金</a:t>
            </a:r>
            <a:r>
              <a:rPr lang="en-US" altLang="zh-CN" sz="2000" b="1" dirty="0">
                <a:solidFill>
                  <a:srgbClr val="007A37"/>
                </a:solidFill>
                <a:latin typeface="微软雅黑" panose="020B0503020204020204" pitchFamily="34" charset="-122"/>
                <a:ea typeface="微软雅黑" panose="020B0503020204020204" pitchFamily="34" charset="-122"/>
              </a:rPr>
              <a:t>14190</a:t>
            </a:r>
            <a:r>
              <a:rPr lang="zh-CN" altLang="en-US" sz="2000" b="1" dirty="0">
                <a:solidFill>
                  <a:srgbClr val="007A37"/>
                </a:solidFill>
                <a:latin typeface="微软雅黑" panose="020B0503020204020204" pitchFamily="34" charset="-122"/>
                <a:ea typeface="微软雅黑" panose="020B0503020204020204" pitchFamily="34" charset="-122"/>
              </a:rPr>
              <a:t>亿元</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grpSp>
        <p:nvGrpSpPr>
          <p:cNvPr id="9" name="组合 8">
            <a:extLst>
              <a:ext uri="{FF2B5EF4-FFF2-40B4-BE49-F238E27FC236}">
                <a16:creationId xmlns:a16="http://schemas.microsoft.com/office/drawing/2014/main" id="{F2ADA72B-2FB4-373B-DB56-B3901FA81263}"/>
              </a:ext>
            </a:extLst>
          </p:cNvPr>
          <p:cNvGrpSpPr/>
          <p:nvPr/>
        </p:nvGrpSpPr>
        <p:grpSpPr>
          <a:xfrm>
            <a:off x="584280" y="4897075"/>
            <a:ext cx="1452150" cy="915789"/>
            <a:chOff x="584280" y="4660950"/>
            <a:chExt cx="1452150" cy="915789"/>
          </a:xfrm>
        </p:grpSpPr>
        <p:sp>
          <p:nvSpPr>
            <p:cNvPr id="2" name="文本框 1">
              <a:extLst>
                <a:ext uri="{FF2B5EF4-FFF2-40B4-BE49-F238E27FC236}">
                  <a16:creationId xmlns:a16="http://schemas.microsoft.com/office/drawing/2014/main" id="{9CB0F3E8-9B5C-40F7-9012-B0DB166A9F78}"/>
                </a:ext>
              </a:extLst>
            </p:cNvPr>
            <p:cNvSpPr txBox="1"/>
            <p:nvPr/>
          </p:nvSpPr>
          <p:spPr>
            <a:xfrm>
              <a:off x="584280" y="4660950"/>
              <a:ext cx="12009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萍方-简" panose="020B0400000000000000" pitchFamily="34" charset="-122"/>
                  <a:ea typeface=".萍方-简" panose="020B0400000000000000" pitchFamily="34" charset="-122"/>
                </a:rPr>
                <a:t>科创</a:t>
              </a:r>
              <a:r>
                <a:rPr lang="en-US" altLang="zh-CN" sz="2400" b="1" dirty="0">
                  <a:solidFill>
                    <a:srgbClr val="000000"/>
                  </a:solidFill>
                  <a:latin typeface=".萍方-简" panose="020B0400000000000000" pitchFamily="34" charset="-122"/>
                  <a:ea typeface=".萍方-简" panose="020B0400000000000000" pitchFamily="34" charset="-122"/>
                </a:rPr>
                <a:t>50</a:t>
              </a:r>
              <a:endPar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1664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7A37"/>
                  </a:solidFill>
                  <a:latin typeface=".萍方-简" panose="020B0400000000000000" pitchFamily="34" charset="-122"/>
                  <a:ea typeface=".萍方-简" panose="020B0400000000000000" pitchFamily="34" charset="-122"/>
                </a:rPr>
                <a:t>1.00%</a:t>
              </a:r>
              <a:endParaRPr kumimoji="0" lang="zh-CN" altLang="en-US"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flipV="1">
              <a:off x="584280" y="5203987"/>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aphicFrame>
        <p:nvGraphicFramePr>
          <p:cNvPr id="10" name="图表 9"/>
          <p:cNvGraphicFramePr/>
          <p:nvPr>
            <p:extLst>
              <p:ext uri="{D42A27DB-BD31-4B8C-83A1-F6EECF244321}">
                <p14:modId xmlns:p14="http://schemas.microsoft.com/office/powerpoint/2010/main" val="3555242137"/>
              </p:ext>
            </p:extLst>
          </p:nvPr>
        </p:nvGraphicFramePr>
        <p:xfrm>
          <a:off x="2000052" y="924339"/>
          <a:ext cx="9925649" cy="545721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a:extLst>
              <a:ext uri="{FF2B5EF4-FFF2-40B4-BE49-F238E27FC236}">
                <a16:creationId xmlns:a16="http://schemas.microsoft.com/office/drawing/2014/main" id="{3C4E4333-8D9A-7B8A-1CC2-DC3CA4BE4920}"/>
              </a:ext>
            </a:extLst>
          </p:cNvPr>
          <p:cNvGrpSpPr/>
          <p:nvPr/>
        </p:nvGrpSpPr>
        <p:grpSpPr>
          <a:xfrm>
            <a:off x="584280" y="3664109"/>
            <a:ext cx="1453715" cy="913748"/>
            <a:chOff x="584280" y="3580950"/>
            <a:chExt cx="1453715" cy="913748"/>
          </a:xfrm>
        </p:grpSpPr>
        <p:sp>
          <p:nvSpPr>
            <p:cNvPr id="18" name="文本框 17"/>
            <p:cNvSpPr txBox="1"/>
            <p:nvPr/>
          </p:nvSpPr>
          <p:spPr>
            <a:xfrm>
              <a:off x="584280" y="358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创业板指</a:t>
              </a:r>
            </a:p>
          </p:txBody>
        </p:sp>
        <p:sp>
          <p:nvSpPr>
            <p:cNvPr id="16" name="箭头: 上 28">
              <a:extLst>
                <a:ext uri="{FF2B5EF4-FFF2-40B4-BE49-F238E27FC236}">
                  <a16:creationId xmlns:a16="http://schemas.microsoft.com/office/drawing/2014/main" id="{D3CDDE88-3854-43CF-856F-CFFA8A2DF963}"/>
                </a:ext>
              </a:extLst>
            </p:cNvPr>
            <p:cNvSpPr/>
            <p:nvPr/>
          </p:nvSpPr>
          <p:spPr bwMode="auto">
            <a:xfrm rot="10800000" flipV="1">
              <a:off x="584280" y="4121946"/>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167965" cy="400110"/>
            </a:xfrm>
            <a:prstGeom prst="rect">
              <a:avLst/>
            </a:prstGeom>
            <a:noFill/>
          </p:spPr>
          <p:txBody>
            <a:bodyPr wrap="square" rtlCol="0">
              <a:spAutoFit/>
            </a:bodyPr>
            <a:lstStyle/>
            <a:p>
              <a:pPr algn="dist">
                <a:defRPr/>
              </a:pPr>
              <a:r>
                <a:rPr lang="en-US" altLang="zh-CN" sz="2000" b="1" dirty="0">
                  <a:solidFill>
                    <a:srgbClr val="C00000"/>
                  </a:solidFill>
                  <a:latin typeface=".萍方-简" panose="020B0400000000000000" pitchFamily="34" charset="-122"/>
                  <a:ea typeface=".萍方-简" panose="020B0400000000000000" pitchFamily="34" charset="-122"/>
                </a:rPr>
                <a:t>3.54%</a:t>
              </a:r>
            </a:p>
          </p:txBody>
        </p:sp>
      </p:grpSp>
      <p:grpSp>
        <p:nvGrpSpPr>
          <p:cNvPr id="3" name="组合 2">
            <a:extLst>
              <a:ext uri="{FF2B5EF4-FFF2-40B4-BE49-F238E27FC236}">
                <a16:creationId xmlns:a16="http://schemas.microsoft.com/office/drawing/2014/main" id="{4D89F844-B408-5710-5E91-1544959CC7CD}"/>
              </a:ext>
            </a:extLst>
          </p:cNvPr>
          <p:cNvGrpSpPr/>
          <p:nvPr/>
        </p:nvGrpSpPr>
        <p:grpSpPr>
          <a:xfrm>
            <a:off x="584280" y="1190429"/>
            <a:ext cx="1452151" cy="920837"/>
            <a:chOff x="584280" y="1420950"/>
            <a:chExt cx="1452151" cy="920837"/>
          </a:xfrm>
        </p:grpSpPr>
        <p:sp>
          <p:nvSpPr>
            <p:cNvPr id="4" name="文本框 3"/>
            <p:cNvSpPr txBox="1"/>
            <p:nvPr/>
          </p:nvSpPr>
          <p:spPr>
            <a:xfrm>
              <a:off x="584280" y="142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上证指数</a:t>
              </a:r>
            </a:p>
          </p:txBody>
        </p:sp>
        <p:sp>
          <p:nvSpPr>
            <p:cNvPr id="8" name="文本框 7"/>
            <p:cNvSpPr txBox="1"/>
            <p:nvPr/>
          </p:nvSpPr>
          <p:spPr>
            <a:xfrm>
              <a:off x="870031" y="1941677"/>
              <a:ext cx="1166400" cy="400110"/>
            </a:xfrm>
            <a:prstGeom prst="rect">
              <a:avLst/>
            </a:prstGeom>
            <a:noFill/>
          </p:spPr>
          <p:txBody>
            <a:bodyPr wrap="square" rtlCol="0">
              <a:spAutoFit/>
            </a:bodyPr>
            <a:lstStyle/>
            <a:p>
              <a:pPr algn="dist">
                <a:defRPr/>
              </a:pPr>
              <a:r>
                <a:rPr lang="en-US" altLang="zh-CN" sz="2000" b="1" dirty="0">
                  <a:solidFill>
                    <a:srgbClr val="C00000"/>
                  </a:solidFill>
                  <a:latin typeface=".萍方-简" panose="020B0400000000000000" pitchFamily="34" charset="-122"/>
                  <a:ea typeface=".萍方-简" panose="020B0400000000000000" pitchFamily="34" charset="-122"/>
                </a:rPr>
                <a:t>8.91%</a:t>
              </a: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flipV="1">
              <a:off x="584281" y="1957059"/>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pSp>
        <p:nvGrpSpPr>
          <p:cNvPr id="5" name="组合 4">
            <a:extLst>
              <a:ext uri="{FF2B5EF4-FFF2-40B4-BE49-F238E27FC236}">
                <a16:creationId xmlns:a16="http://schemas.microsoft.com/office/drawing/2014/main" id="{CA939EDA-5B67-9735-FCBD-68E00BED5707}"/>
              </a:ext>
            </a:extLst>
          </p:cNvPr>
          <p:cNvGrpSpPr/>
          <p:nvPr/>
        </p:nvGrpSpPr>
        <p:grpSpPr>
          <a:xfrm>
            <a:off x="584280" y="2430484"/>
            <a:ext cx="1452151" cy="914407"/>
            <a:chOff x="584280" y="2423610"/>
            <a:chExt cx="1452151" cy="914407"/>
          </a:xfrm>
        </p:grpSpPr>
        <p:sp>
          <p:nvSpPr>
            <p:cNvPr id="15" name="文本框 14"/>
            <p:cNvSpPr txBox="1"/>
            <p:nvPr/>
          </p:nvSpPr>
          <p:spPr>
            <a:xfrm>
              <a:off x="584280" y="242361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深证成指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flipV="1">
              <a:off x="584280" y="2963610"/>
              <a:ext cx="288032" cy="372752"/>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萍方-简" panose="020B0400000000000000" pitchFamily="34" charset="-122"/>
                <a:ea typeface=".萍方-简" panose="020B0400000000000000" pitchFamily="34" charset="-122"/>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1" y="2937907"/>
              <a:ext cx="1166400" cy="400110"/>
            </a:xfrm>
            <a:prstGeom prst="rect">
              <a:avLst/>
            </a:prstGeom>
            <a:noFill/>
          </p:spPr>
          <p:txBody>
            <a:bodyPr wrap="square" rtlCol="0">
              <a:spAutoFit/>
            </a:bodyPr>
            <a:lstStyle/>
            <a:p>
              <a:pPr algn="dist">
                <a:defRPr/>
              </a:pPr>
              <a:r>
                <a:rPr lang="en-US" altLang="zh-CN" sz="2000" b="1" dirty="0">
                  <a:solidFill>
                    <a:srgbClr val="C00000"/>
                  </a:solidFill>
                  <a:latin typeface=".萍方-简" panose="020B0400000000000000" pitchFamily="34" charset="-122"/>
                  <a:ea typeface=".萍方-简" panose="020B0400000000000000" pitchFamily="34" charset="-122"/>
                </a:rPr>
                <a:t>6.84%</a:t>
              </a:r>
            </a:p>
          </p:txBody>
        </p:sp>
      </p:gr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7" name="文本框 6"/>
          <p:cNvSpPr txBox="1"/>
          <p:nvPr/>
        </p:nvSpPr>
        <p:spPr>
          <a:xfrm>
            <a:off x="233737" y="3229993"/>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kumimoji="0" lang="en-US" altLang="zh-CN"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rPr>
              <a:t>33.71</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sp>
        <p:nvSpPr>
          <p:cNvPr id="8" name="文本框 7"/>
          <p:cNvSpPr txBox="1"/>
          <p:nvPr/>
        </p:nvSpPr>
        <p:spPr>
          <a:xfrm>
            <a:off x="233737" y="1885544"/>
            <a:ext cx="2442788"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沪市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C00000"/>
                </a:solidFill>
                <a:latin typeface=".萍方-简" panose="020B0400000000000000" pitchFamily="34" charset="-122"/>
                <a:ea typeface=".萍方-简" panose="020B0400000000000000" pitchFamily="34" charset="-122"/>
              </a:rPr>
              <a:t>55.36</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grpSp>
        <p:nvGrpSpPr>
          <p:cNvPr id="2" name="组合 1">
            <a:extLst>
              <a:ext uri="{FF2B5EF4-FFF2-40B4-BE49-F238E27FC236}">
                <a16:creationId xmlns:a16="http://schemas.microsoft.com/office/drawing/2014/main" id="{A462DA51-4BF9-4649-8273-F9720FF7D3A9}"/>
              </a:ext>
            </a:extLst>
          </p:cNvPr>
          <p:cNvGrpSpPr/>
          <p:nvPr/>
        </p:nvGrpSpPr>
        <p:grpSpPr>
          <a:xfrm>
            <a:off x="233476" y="4517291"/>
            <a:ext cx="2662124" cy="832411"/>
            <a:chOff x="233476" y="4517291"/>
            <a:chExt cx="2498400" cy="832411"/>
          </a:xfrm>
        </p:grpSpPr>
        <p:sp>
          <p:nvSpPr>
            <p:cNvPr id="14" name="文本框 13"/>
            <p:cNvSpPr txBox="1"/>
            <p:nvPr/>
          </p:nvSpPr>
          <p:spPr>
            <a:xfrm>
              <a:off x="233476" y="4641816"/>
              <a:ext cx="2498400" cy="707886"/>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10</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C00000"/>
                  </a:solidFill>
                  <a:latin typeface=".萍方-简" panose="020B0400000000000000" pitchFamily="34" charset="-122"/>
                  <a:ea typeface=".萍方-简" panose="020B0400000000000000" pitchFamily="34" charset="-122"/>
                </a:rPr>
                <a:t>8.31</a:t>
              </a:r>
              <a:r>
                <a:rPr kumimoji="0" lang="en-US" altLang="zh-CN"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rPr>
                <a:t>%</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flipV="1">
              <a:off x="1409814" y="4517291"/>
              <a:ext cx="449215" cy="581344"/>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grpSp>
      <p:graphicFrame>
        <p:nvGraphicFramePr>
          <p:cNvPr id="6" name="图表 5"/>
          <p:cNvGraphicFramePr/>
          <p:nvPr>
            <p:extLst>
              <p:ext uri="{D42A27DB-BD31-4B8C-83A1-F6EECF244321}">
                <p14:modId xmlns:p14="http://schemas.microsoft.com/office/powerpoint/2010/main" val="2924390356"/>
              </p:ext>
            </p:extLst>
          </p:nvPr>
        </p:nvGraphicFramePr>
        <p:xfrm>
          <a:off x="2839453" y="943276"/>
          <a:ext cx="9193796" cy="540782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a:extLst>
              <a:ext uri="{FF2B5EF4-FFF2-40B4-BE49-F238E27FC236}">
                <a16:creationId xmlns:a16="http://schemas.microsoft.com/office/drawing/2014/main" id="{41426E60-D250-EF23-46F5-DFABA8AD988A}"/>
              </a:ext>
            </a:extLst>
          </p:cNvPr>
          <p:cNvGraphicFramePr>
            <a:graphicFrameLocks/>
          </p:cNvGraphicFramePr>
          <p:nvPr>
            <p:extLst>
              <p:ext uri="{D42A27DB-BD31-4B8C-83A1-F6EECF244321}">
                <p14:modId xmlns:p14="http://schemas.microsoft.com/office/powerpoint/2010/main" val="2848182653"/>
              </p:ext>
            </p:extLst>
          </p:nvPr>
        </p:nvGraphicFramePr>
        <p:xfrm>
          <a:off x="731838" y="929768"/>
          <a:ext cx="10728325" cy="5398203"/>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13"/>
          <p:cNvSpPr txBox="1"/>
          <p:nvPr/>
        </p:nvSpPr>
        <p:spPr>
          <a:xfrm>
            <a:off x="1924999" y="3982605"/>
            <a:ext cx="2658099"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10</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C00000"/>
                </a:solidFill>
                <a:latin typeface=".萍方-简" panose="020B0400000000000000" pitchFamily="34" charset="-122"/>
                <a:ea typeface=".萍方-简" panose="020B0400000000000000" pitchFamily="34" charset="-122"/>
              </a:rPr>
              <a:t>5.22</a:t>
            </a:r>
            <a:r>
              <a:rPr kumimoji="0" lang="en-US" altLang="zh-CN"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rPr>
              <a:t>%</a:t>
            </a:r>
          </a:p>
        </p:txBody>
      </p:sp>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dirty="0">
                <a:solidFill>
                  <a:srgbClr val="000066"/>
                </a:solidFill>
                <a:latin typeface="微软雅黑" panose="020B0503020204020204" pitchFamily="34" charset="-122"/>
                <a:ea typeface="微软雅黑" panose="020B0503020204020204" pitchFamily="34" charset="-122"/>
              </a:rPr>
              <a:t>北市</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市值统计</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flipV="1">
            <a:off x="3106713" y="3914979"/>
            <a:ext cx="449215" cy="581344"/>
          </a:xfrm>
          <a:prstGeom prst="upArrow">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
        <p:nvSpPr>
          <p:cNvPr id="13" name="文本框 12"/>
          <p:cNvSpPr txBox="1"/>
          <p:nvPr/>
        </p:nvSpPr>
        <p:spPr>
          <a:xfrm>
            <a:off x="1924999" y="3348753"/>
            <a:ext cx="3603236"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000000"/>
                </a:solidFill>
                <a:latin typeface=".萍方-简" panose="020B0400000000000000" pitchFamily="34" charset="-122"/>
                <a:ea typeface=".萍方-简" panose="020B0400000000000000" pitchFamily="34" charset="-122"/>
              </a:rPr>
              <a:t>11</a:t>
            </a:r>
            <a:r>
              <a:rPr lang="zh-CN" altLang="en-US" sz="2000" b="1" dirty="0">
                <a:solidFill>
                  <a:srgbClr val="000000"/>
                </a:solidFill>
                <a:latin typeface=".萍方-简" panose="020B0400000000000000" pitchFamily="34" charset="-122"/>
                <a:ea typeface=".萍方-简" panose="020B0400000000000000" pitchFamily="34" charset="-122"/>
              </a:rPr>
              <a:t>月底北</a:t>
            </a: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C00000"/>
                </a:solidFill>
                <a:latin typeface=".萍方-简" panose="020B0400000000000000" pitchFamily="34" charset="-122"/>
                <a:ea typeface=".萍方-简" panose="020B0400000000000000" pitchFamily="34" charset="-122"/>
              </a:rPr>
              <a:t>2089.94</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亿元</a:t>
            </a:r>
          </a:p>
        </p:txBody>
      </p:sp>
      <p:sp>
        <p:nvSpPr>
          <p:cNvPr id="11" name="文本框 10">
            <a:extLst>
              <a:ext uri="{FF2B5EF4-FFF2-40B4-BE49-F238E27FC236}">
                <a16:creationId xmlns:a16="http://schemas.microsoft.com/office/drawing/2014/main" id="{4CCC7872-4182-4B64-0E28-93CEC1E047D0}"/>
              </a:ext>
            </a:extLst>
          </p:cNvPr>
          <p:cNvSpPr txBox="1"/>
          <p:nvPr/>
        </p:nvSpPr>
        <p:spPr>
          <a:xfrm>
            <a:off x="1924999" y="4662439"/>
            <a:ext cx="309609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较开市首日       </a:t>
            </a:r>
            <a:r>
              <a:rPr lang="en-US" altLang="zh-CN" sz="2000" b="1" dirty="0">
                <a:solidFill>
                  <a:srgbClr val="007A37"/>
                </a:solidFill>
                <a:latin typeface=".萍方-简" panose="020B0400000000000000" pitchFamily="34" charset="-122"/>
                <a:ea typeface=".萍方-简" panose="020B0400000000000000" pitchFamily="34" charset="-122"/>
              </a:rPr>
              <a:t>39.04</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12" name="箭头: 上 11">
            <a:extLst>
              <a:ext uri="{FF2B5EF4-FFF2-40B4-BE49-F238E27FC236}">
                <a16:creationId xmlns:a16="http://schemas.microsoft.com/office/drawing/2014/main" id="{A4F422F2-7536-54FA-5500-D52A01E5180B}"/>
              </a:ext>
            </a:extLst>
          </p:cNvPr>
          <p:cNvSpPr/>
          <p:nvPr/>
        </p:nvSpPr>
        <p:spPr bwMode="auto">
          <a:xfrm rot="10800000">
            <a:off x="3394000" y="4571822"/>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Tree>
    <p:custDataLst>
      <p:tags r:id="rId2"/>
    </p:custDataLst>
    <p:extLst>
      <p:ext uri="{BB962C8B-B14F-4D97-AF65-F5344CB8AC3E}">
        <p14:creationId xmlns:p14="http://schemas.microsoft.com/office/powerpoint/2010/main" val="313017607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677609014"/>
              </p:ext>
            </p:extLst>
          </p:nvPr>
        </p:nvGraphicFramePr>
        <p:xfrm>
          <a:off x="452437" y="912559"/>
          <a:ext cx="11287125" cy="5357612"/>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5481176" y="3981237"/>
            <a:ext cx="5995747" cy="461665"/>
          </a:xfrm>
          <a:prstGeom prst="rect">
            <a:avLst/>
          </a:prstGeom>
          <a:noFill/>
        </p:spPr>
        <p:txBody>
          <a:bodyPr wrap="square" rtlCol="0">
            <a:spAutoFit/>
          </a:bodyPr>
          <a:lstStyle/>
          <a:p>
            <a:pPr algn="just"/>
            <a:r>
              <a:rPr lang="en-US" altLang="zh-CN" sz="2400" dirty="0">
                <a:solidFill>
                  <a:prstClr val="black"/>
                </a:solidFill>
                <a:latin typeface=".萍方-简" panose="020B0400000000000000" pitchFamily="34" charset="-122"/>
                <a:ea typeface=".萍方-简" panose="020B0400000000000000" pitchFamily="34" charset="-122"/>
              </a:rPr>
              <a:t>11</a:t>
            </a:r>
            <a:r>
              <a:rPr lang="zh-CN" altLang="en-US" sz="2400" dirty="0">
                <a:solidFill>
                  <a:prstClr val="black"/>
                </a:solidFill>
                <a:latin typeface=".萍方-简" panose="020B0400000000000000" pitchFamily="34" charset="-122"/>
                <a:ea typeface=".萍方-简" panose="020B0400000000000000" pitchFamily="34" charset="-122"/>
              </a:rPr>
              <a:t>月</a:t>
            </a:r>
            <a:r>
              <a:rPr lang="en-US" altLang="zh-CN" sz="2400" dirty="0">
                <a:solidFill>
                  <a:prstClr val="black"/>
                </a:solidFill>
                <a:latin typeface=".萍方-简" panose="020B0400000000000000" pitchFamily="34" charset="-122"/>
                <a:ea typeface=".萍方-简" panose="020B0400000000000000" pitchFamily="34" charset="-122"/>
              </a:rPr>
              <a:t>A50</a:t>
            </a:r>
            <a:r>
              <a:rPr lang="zh-CN" altLang="en-US" sz="2400" dirty="0">
                <a:solidFill>
                  <a:prstClr val="black"/>
                </a:solidFill>
                <a:latin typeface=".萍方-简" panose="020B0400000000000000" pitchFamily="34" charset="-122"/>
                <a:ea typeface=".萍方-简" panose="020B0400000000000000" pitchFamily="34" charset="-122"/>
              </a:rPr>
              <a:t>股指期货主力合约结算价震荡上行</a:t>
            </a:r>
            <a:endParaRPr lang="en-US" altLang="zh-CN" sz="2400" dirty="0">
              <a:solidFill>
                <a:prstClr val="black"/>
              </a:solidFill>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008CD6"/>
    </a:accent1>
    <a:accent2>
      <a:srgbClr val="4BBFFF"/>
    </a:accent2>
    <a:accent3>
      <a:srgbClr val="606060"/>
    </a:accent3>
    <a:accent4>
      <a:srgbClr val="828282"/>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31101</TotalTime>
  <Words>2695</Words>
  <Application>Microsoft Office PowerPoint</Application>
  <PresentationFormat>宽屏</PresentationFormat>
  <Paragraphs>242</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6</vt:i4>
      </vt:variant>
      <vt:variant>
        <vt:lpstr>幻灯片标题</vt:lpstr>
      </vt:variant>
      <vt:variant>
        <vt:i4>25</vt:i4>
      </vt:variant>
    </vt:vector>
  </HeadingPairs>
  <TitlesOfParts>
    <vt:vector size="48" baseType="lpstr">
      <vt:lpstr>.萍方-简</vt:lpstr>
      <vt:lpstr>Microsoft YaHei UI</vt:lpstr>
      <vt:lpstr>PingFang SC</vt:lpstr>
      <vt:lpstr>PingFangSC-Regular</vt:lpstr>
      <vt:lpstr>等线</vt:lpstr>
      <vt:lpstr>等线 Light</vt:lpstr>
      <vt:lpstr>黑体</vt:lpstr>
      <vt:lpstr>华文中宋</vt:lpstr>
      <vt:lpstr>Microsoft Yahei</vt:lpstr>
      <vt:lpstr>Microsoft Yahei</vt:lpstr>
      <vt:lpstr>Microsoft Yahei</vt:lpstr>
      <vt:lpstr>幼圆</vt:lpstr>
      <vt:lpstr>arial</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制造业PMI</vt:lpstr>
      <vt:lpstr>央行公开市场操作</vt:lpstr>
      <vt:lpstr>PowerPoint 演示文稿</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11月热门公司解读——ST大集</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823</cp:revision>
  <dcterms:created xsi:type="dcterms:W3CDTF">2020-09-03T02:02:06Z</dcterms:created>
  <dcterms:modified xsi:type="dcterms:W3CDTF">2023-01-06T08:42:28Z</dcterms:modified>
</cp:coreProperties>
</file>